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notesSlides/notesSlide18.xml" ContentType="application/vnd.openxmlformats-officedocument.presentationml.notesSlide+xml"/>
  <Override PartName="/ppt/embeddings/oleObject2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3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415" r:id="rId2"/>
    <p:sldId id="421" r:id="rId3"/>
    <p:sldId id="422" r:id="rId4"/>
    <p:sldId id="423" r:id="rId5"/>
    <p:sldId id="444" r:id="rId6"/>
    <p:sldId id="424" r:id="rId7"/>
    <p:sldId id="425" r:id="rId8"/>
    <p:sldId id="426" r:id="rId9"/>
    <p:sldId id="440" r:id="rId10"/>
    <p:sldId id="442" r:id="rId11"/>
    <p:sldId id="428" r:id="rId12"/>
    <p:sldId id="429" r:id="rId13"/>
    <p:sldId id="430" r:id="rId14"/>
    <p:sldId id="431" r:id="rId15"/>
    <p:sldId id="432" r:id="rId16"/>
    <p:sldId id="443" r:id="rId17"/>
    <p:sldId id="445" r:id="rId18"/>
    <p:sldId id="433" r:id="rId19"/>
    <p:sldId id="437" r:id="rId20"/>
    <p:sldId id="434" r:id="rId21"/>
    <p:sldId id="435" r:id="rId22"/>
    <p:sldId id="438" r:id="rId23"/>
    <p:sldId id="436" r:id="rId24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85773" autoAdjust="0"/>
  </p:normalViewPr>
  <p:slideViewPr>
    <p:cSldViewPr snapToGrid="0">
      <p:cViewPr varScale="1">
        <p:scale>
          <a:sx n="56" d="100"/>
          <a:sy n="56" d="100"/>
        </p:scale>
        <p:origin x="816" y="4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73FC84A-6E73-4F9C-B535-05F72CD1A99B}" type="datetimeFigureOut">
              <a:rPr lang="zh-CN" altLang="en-US" smtClean="0"/>
              <a:t>2018/4/8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A12646-521A-4E74-97AD-B68135D5E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87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9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7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65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83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80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66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9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162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04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07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67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92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3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9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2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32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34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5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2646-521A-4E74-97AD-B68135D5E4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2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/>
          <a:lstStyle>
            <a:lvl1pPr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00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12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5288" y="274638"/>
            <a:ext cx="8353425" cy="633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4100"/>
            <a:ext cx="4068763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8363" y="1054100"/>
            <a:ext cx="4070350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86175"/>
            <a:ext cx="4068763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8363" y="3686175"/>
            <a:ext cx="4070350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3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281738" cy="838200"/>
          </a:xfrm>
        </p:spPr>
        <p:txBody>
          <a:bodyPr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538" y="1143000"/>
            <a:ext cx="8229600" cy="5191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0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126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3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88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2817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131888"/>
            <a:ext cx="8229600" cy="520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1780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file:///D:\TC\TC.EXE" TargetMode="External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audio" Target="../media/audio2.bin"/><Relationship Id="rId4" Type="http://schemas.openxmlformats.org/officeDocument/2006/relationships/audio" Target="../media/audio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hyperlink" Target="file:///D:\TC\TC.EXE" TargetMode="External"/><Relationship Id="rId5" Type="http://schemas.openxmlformats.org/officeDocument/2006/relationships/audio" Target="../media/audio2.bin"/><Relationship Id="rId4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D:\TC\TC.EXE" TargetMode="External"/><Relationship Id="rId4" Type="http://schemas.openxmlformats.org/officeDocument/2006/relationships/audio" Target="../media/audio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file:///D:\TC\TC.EXE" TargetMode="External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audio" Target="../media/audio2.bin"/><Relationship Id="rId4" Type="http://schemas.openxmlformats.org/officeDocument/2006/relationships/audio" Target="../media/audio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D:\TC\TC.EXE" TargetMode="External"/><Relationship Id="rId4" Type="http://schemas.openxmlformats.org/officeDocument/2006/relationships/audio" Target="../media/audio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结构体</a:t>
            </a:r>
            <a:r>
              <a:rPr kumimoji="1" lang="zh-CN" altLang="en-US" dirty="0" smtClean="0"/>
              <a:t>和结构体数组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结构体变量的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90538" y="1085850"/>
            <a:ext cx="8229600" cy="5191125"/>
          </a:xfrm>
        </p:spPr>
        <p:txBody>
          <a:bodyPr/>
          <a:lstStyle/>
          <a:p>
            <a:pPr eaLnBrk="1" hangingPunct="1"/>
            <a:r>
              <a:rPr kumimoji="0" lang="zh-CN" altLang="en-US" dirty="0" smtClean="0"/>
              <a:t>引用</a:t>
            </a:r>
            <a:r>
              <a:rPr kumimoji="0" lang="zh-CN" altLang="en-US" dirty="0" smtClean="0"/>
              <a:t>规则</a:t>
            </a:r>
            <a:endParaRPr kumimoji="0" lang="zh-CN" altLang="zh-CN" dirty="0" smtClean="0"/>
          </a:p>
          <a:p>
            <a:pPr lvl="1" eaLnBrk="1" hangingPunct="1"/>
            <a:r>
              <a:rPr kumimoji="0" lang="zh-CN" altLang="zh-CN" dirty="0" smtClean="0"/>
              <a:t> </a:t>
            </a:r>
            <a:r>
              <a:rPr kumimoji="0" lang="zh-CN" altLang="en-US" dirty="0" smtClean="0"/>
              <a:t>结构体变量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不能整体引用</a:t>
            </a:r>
            <a:r>
              <a:rPr kumimoji="0" lang="zh-CN" altLang="zh-CN" dirty="0" smtClean="0"/>
              <a:t>,</a:t>
            </a:r>
            <a:r>
              <a:rPr kumimoji="0" lang="zh-CN" altLang="en-US" dirty="0" smtClean="0"/>
              <a:t>只能引用变量</a:t>
            </a:r>
            <a:r>
              <a:rPr kumimoji="0" lang="zh-CN" altLang="en-US" dirty="0" smtClean="0">
                <a:solidFill>
                  <a:schemeClr val="tx2"/>
                </a:solidFill>
              </a:rPr>
              <a:t>成员</a:t>
            </a:r>
            <a:endParaRPr kumimoji="0" lang="zh-CN" altLang="zh-CN" dirty="0" smtClean="0"/>
          </a:p>
          <a:p>
            <a:pPr lvl="1" eaLnBrk="1" hangingPunct="1"/>
            <a:endParaRPr kumimoji="0" lang="en-US" altLang="zh-CN" dirty="0" smtClean="0"/>
          </a:p>
          <a:p>
            <a:pPr lvl="1"/>
            <a:r>
              <a:rPr lang="zh-CN" altLang="en-US" dirty="0" smtClean="0">
                <a:solidFill>
                  <a:srgbClr val="000000"/>
                </a:solidFill>
              </a:rPr>
              <a:t>可以</a:t>
            </a:r>
            <a:r>
              <a:rPr lang="zh-CN" altLang="en-US" dirty="0">
                <a:solidFill>
                  <a:srgbClr val="000000"/>
                </a:solidFill>
              </a:rPr>
              <a:t>将一个结</a:t>
            </a:r>
            <a:r>
              <a:rPr lang="zh-CN" altLang="en-US" dirty="0">
                <a:solidFill>
                  <a:srgbClr val="CC6600"/>
                </a:solidFill>
              </a:rPr>
              <a:t>构体变量赋值给另一个结构体变量</a:t>
            </a:r>
            <a:endParaRPr lang="zh-CN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结构体嵌套时</a:t>
            </a:r>
            <a:r>
              <a:rPr lang="zh-CN" altLang="en-US" dirty="0">
                <a:solidFill>
                  <a:srgbClr val="3333CC"/>
                </a:solidFill>
              </a:rPr>
              <a:t>逐级引用</a:t>
            </a:r>
            <a:endParaRPr lang="zh-CN" altLang="en-US" dirty="0">
              <a:solidFill>
                <a:srgbClr val="000000"/>
              </a:solidFill>
            </a:endParaRPr>
          </a:p>
          <a:p>
            <a:pPr lvl="1" eaLnBrk="1" hangingPunct="1"/>
            <a:endParaRPr kumimoji="0" lang="zh-CN" altLang="zh-CN" dirty="0" smtClean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169670" y="2025253"/>
            <a:ext cx="708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kumimoji="0" lang="zh-CN" altLang="en-US" sz="2800" dirty="0" smtClean="0">
                <a:solidFill>
                  <a:srgbClr val="000000"/>
                </a:solidFill>
              </a:rPr>
              <a:t>引用方式：</a:t>
            </a:r>
            <a:r>
              <a:rPr kumimoji="0" lang="zh-CN" altLang="zh-CN" sz="2800" dirty="0" smtClean="0">
                <a:solidFill>
                  <a:srgbClr val="000000"/>
                </a:solidFill>
              </a:rPr>
              <a:t>   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结构体变量名</a:t>
            </a:r>
            <a:r>
              <a:rPr kumimoji="0" lang="zh-CN" altLang="zh-CN" sz="3200" dirty="0" smtClean="0">
                <a:solidFill>
                  <a:srgbClr val="3333CC"/>
                </a:solidFill>
              </a:rPr>
              <a:t>.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成员名</a:t>
            </a:r>
            <a:endParaRPr kumimoji="0" lang="zh-CN" altLang="zh-CN" sz="2800" dirty="0" smtClean="0">
              <a:solidFill>
                <a:srgbClr val="000000"/>
              </a:solidFill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316230" y="3681412"/>
            <a:ext cx="5813425" cy="3049587"/>
            <a:chOff x="0" y="1"/>
            <a:chExt cx="3662" cy="1921"/>
          </a:xfrm>
        </p:grpSpPr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0" y="1"/>
              <a:ext cx="3662" cy="1921"/>
              <a:chOff x="0" y="1"/>
              <a:chExt cx="3662" cy="1921"/>
            </a:xfrm>
          </p:grpSpPr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3255" cy="1921"/>
              </a:xfrm>
              <a:prstGeom prst="rect">
                <a:avLst/>
              </a:prstGeom>
              <a:solidFill>
                <a:srgbClr val="EBFFFF"/>
              </a:solidFill>
              <a:ln w="381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例   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struct   student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 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{       int num;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          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char  name[20];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          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char sex;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          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int age;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          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float score;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          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char addr[30];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 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}stu1,stu2; </a:t>
                </a:r>
              </a:p>
            </p:txBody>
          </p:sp>
          <p:sp>
            <p:nvSpPr>
              <p:cNvPr id="16" name="AutoShape 18"/>
              <p:cNvSpPr>
                <a:spLocks noChangeArrowheads="1"/>
              </p:cNvSpPr>
              <p:nvPr/>
            </p:nvSpPr>
            <p:spPr bwMode="auto">
              <a:xfrm>
                <a:off x="2312" y="1296"/>
                <a:ext cx="1350" cy="274"/>
              </a:xfrm>
              <a:prstGeom prst="wedgeRectCallout">
                <a:avLst>
                  <a:gd name="adj1" fmla="val -71023"/>
                  <a:gd name="adj2" fmla="val -144528"/>
                </a:avLst>
              </a:prstGeom>
              <a:noFill/>
              <a:ln w="38100">
                <a:solidFill>
                  <a:srgbClr val="33CC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cs typeface="宋体" charset="0"/>
                  </a:rPr>
                  <a:t>stu2=stu1;     (      )</a:t>
                </a:r>
                <a:endParaRPr lang="zh-CN" altLang="en-US" sz="2000">
                  <a:solidFill>
                    <a:srgbClr val="000000"/>
                  </a:solidFill>
                  <a:cs typeface="宋体" charset="0"/>
                  <a:sym typeface="Symbol" charset="0"/>
                </a:endParaRPr>
              </a:p>
            </p:txBody>
          </p:sp>
        </p:grp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3312" y="1344"/>
              <a:ext cx="192" cy="147"/>
            </a:xfrm>
            <a:custGeom>
              <a:avLst/>
              <a:gdLst>
                <a:gd name="T0" fmla="*/ 0 w 192"/>
                <a:gd name="T1" fmla="*/ 84 h 147"/>
                <a:gd name="T2" fmla="*/ 36 w 192"/>
                <a:gd name="T3" fmla="*/ 108 h 147"/>
                <a:gd name="T4" fmla="*/ 60 w 192"/>
                <a:gd name="T5" fmla="*/ 144 h 147"/>
                <a:gd name="T6" fmla="*/ 96 w 192"/>
                <a:gd name="T7" fmla="*/ 120 h 147"/>
                <a:gd name="T8" fmla="*/ 120 w 192"/>
                <a:gd name="T9" fmla="*/ 84 h 147"/>
                <a:gd name="T10" fmla="*/ 132 w 192"/>
                <a:gd name="T11" fmla="*/ 48 h 147"/>
                <a:gd name="T12" fmla="*/ 192 w 192"/>
                <a:gd name="T13" fmla="*/ 0 h 1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" h="147">
                  <a:moveTo>
                    <a:pt x="0" y="84"/>
                  </a:moveTo>
                  <a:cubicBezTo>
                    <a:pt x="12" y="92"/>
                    <a:pt x="26" y="98"/>
                    <a:pt x="36" y="108"/>
                  </a:cubicBezTo>
                  <a:cubicBezTo>
                    <a:pt x="46" y="118"/>
                    <a:pt x="46" y="141"/>
                    <a:pt x="60" y="144"/>
                  </a:cubicBezTo>
                  <a:cubicBezTo>
                    <a:pt x="74" y="147"/>
                    <a:pt x="84" y="128"/>
                    <a:pt x="96" y="120"/>
                  </a:cubicBezTo>
                  <a:cubicBezTo>
                    <a:pt x="104" y="108"/>
                    <a:pt x="114" y="97"/>
                    <a:pt x="120" y="84"/>
                  </a:cubicBezTo>
                  <a:cubicBezTo>
                    <a:pt x="126" y="73"/>
                    <a:pt x="124" y="58"/>
                    <a:pt x="132" y="48"/>
                  </a:cubicBezTo>
                  <a:cubicBezTo>
                    <a:pt x="148" y="28"/>
                    <a:pt x="174" y="18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1169670" y="3498055"/>
            <a:ext cx="7162800" cy="3416300"/>
            <a:chOff x="0" y="0"/>
            <a:chExt cx="4512" cy="2152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0" y="0"/>
              <a:ext cx="4512" cy="2152"/>
              <a:chOff x="0" y="0"/>
              <a:chExt cx="4512" cy="2152"/>
            </a:xfrm>
          </p:grpSpPr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387" cy="2152"/>
              </a:xfrm>
              <a:prstGeom prst="rect">
                <a:avLst/>
              </a:prstGeom>
              <a:solidFill>
                <a:srgbClr val="EBFFFF"/>
              </a:solidFill>
              <a:ln w="381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例 struct  student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{   int  num;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 char name[20];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 struct  date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{    int month;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      int day;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      int year;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    }birthday;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  }stu1,stu2;</a:t>
                </a:r>
              </a:p>
            </p:txBody>
          </p:sp>
          <p:grpSp>
            <p:nvGrpSpPr>
              <p:cNvPr id="22" name="Group 23"/>
              <p:cNvGrpSpPr>
                <a:grpSpLocks/>
              </p:cNvGrpSpPr>
              <p:nvPr/>
            </p:nvGrpSpPr>
            <p:grpSpPr bwMode="auto">
              <a:xfrm>
                <a:off x="1920" y="1152"/>
                <a:ext cx="2592" cy="490"/>
                <a:chOff x="0" y="0"/>
                <a:chExt cx="2592" cy="490"/>
              </a:xfrm>
            </p:grpSpPr>
            <p:sp>
              <p:nvSpPr>
                <p:cNvPr id="23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592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000">
                    <a:solidFill>
                      <a:srgbClr val="000000"/>
                    </a:solidFill>
                    <a:cs typeface="宋体" charset="0"/>
                  </a:endParaRPr>
                </a:p>
              </p:txBody>
            </p:sp>
            <p:sp>
              <p:nvSpPr>
                <p:cNvPr id="24" name="Line 25"/>
                <p:cNvSpPr>
                  <a:spLocks noChangeShapeType="1"/>
                </p:cNvSpPr>
                <p:nvPr/>
              </p:nvSpPr>
              <p:spPr bwMode="auto">
                <a:xfrm>
                  <a:off x="480" y="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400">
                    <a:solidFill>
                      <a:srgbClr val="000000"/>
                    </a:solidFill>
                    <a:cs typeface="宋体" charset="0"/>
                  </a:endParaRPr>
                </a:p>
              </p:txBody>
            </p:sp>
            <p:sp>
              <p:nvSpPr>
                <p:cNvPr id="25" name="Line 26"/>
                <p:cNvSpPr>
                  <a:spLocks noChangeShapeType="1"/>
                </p:cNvSpPr>
                <p:nvPr/>
              </p:nvSpPr>
              <p:spPr bwMode="auto">
                <a:xfrm>
                  <a:off x="1008" y="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400">
                    <a:solidFill>
                      <a:srgbClr val="000000"/>
                    </a:solidFill>
                    <a:cs typeface="宋体" charset="0"/>
                  </a:endParaRPr>
                </a:p>
              </p:txBody>
            </p:sp>
            <p:sp>
              <p:nvSpPr>
                <p:cNvPr id="26" name="Line 27"/>
                <p:cNvSpPr>
                  <a:spLocks noChangeShapeType="1"/>
                </p:cNvSpPr>
                <p:nvPr/>
              </p:nvSpPr>
              <p:spPr bwMode="auto">
                <a:xfrm>
                  <a:off x="1008" y="240"/>
                  <a:ext cx="15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400">
                    <a:solidFill>
                      <a:srgbClr val="000000"/>
                    </a:solidFill>
                    <a:cs typeface="宋体" charset="0"/>
                  </a:endParaRPr>
                </a:p>
              </p:txBody>
            </p:sp>
            <p:sp>
              <p:nvSpPr>
                <p:cNvPr id="27" name="Line 28"/>
                <p:cNvSpPr>
                  <a:spLocks noChangeShapeType="1"/>
                </p:cNvSpPr>
                <p:nvPr/>
              </p:nvSpPr>
              <p:spPr bwMode="auto">
                <a:xfrm>
                  <a:off x="1536" y="2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400">
                    <a:solidFill>
                      <a:srgbClr val="000000"/>
                    </a:solidFill>
                    <a:cs typeface="宋体" charset="0"/>
                  </a:endParaRPr>
                </a:p>
              </p:txBody>
            </p:sp>
            <p:sp>
              <p:nvSpPr>
                <p:cNvPr id="28" name="Line 29"/>
                <p:cNvSpPr>
                  <a:spLocks noChangeShapeType="1"/>
                </p:cNvSpPr>
                <p:nvPr/>
              </p:nvSpPr>
              <p:spPr bwMode="auto">
                <a:xfrm>
                  <a:off x="2064" y="2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400">
                    <a:solidFill>
                      <a:srgbClr val="000000"/>
                    </a:solidFill>
                    <a:cs typeface="宋体" charset="0"/>
                  </a:endParaRPr>
                </a:p>
              </p:txBody>
            </p:sp>
            <p:sp>
              <p:nvSpPr>
                <p:cNvPr id="2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8" y="105"/>
                  <a:ext cx="40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num</a:t>
                  </a:r>
                </a:p>
              </p:txBody>
            </p:sp>
            <p:sp>
              <p:nvSpPr>
                <p:cNvPr id="3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66" y="105"/>
                  <a:ext cx="46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name</a:t>
                  </a:r>
                </a:p>
              </p:txBody>
            </p:sp>
            <p:sp>
              <p:nvSpPr>
                <p:cNvPr id="3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36" y="0"/>
                  <a:ext cx="6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birthday</a:t>
                  </a:r>
                </a:p>
              </p:txBody>
            </p:sp>
            <p:sp>
              <p:nvSpPr>
                <p:cNvPr id="3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008" y="240"/>
                  <a:ext cx="52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month</a:t>
                  </a:r>
                </a:p>
              </p:txBody>
            </p:sp>
            <p:sp>
              <p:nvSpPr>
                <p:cNvPr id="3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632" y="240"/>
                  <a:ext cx="3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day</a:t>
                  </a:r>
                </a:p>
              </p:txBody>
            </p:sp>
            <p:sp>
              <p:nvSpPr>
                <p:cNvPr id="3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112" y="240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year</a:t>
                  </a:r>
                </a:p>
              </p:txBody>
            </p:sp>
          </p:grpSp>
        </p:grp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>
              <a:off x="1776" y="432"/>
              <a:ext cx="2036" cy="312"/>
            </a:xfrm>
            <a:prstGeom prst="wedgeRectCallout">
              <a:avLst>
                <a:gd name="adj1" fmla="val -59486"/>
                <a:gd name="adj2" fmla="val 147079"/>
              </a:avLst>
            </a:prstGeom>
            <a:noFill/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>
                  <a:solidFill>
                    <a:srgbClr val="000000"/>
                  </a:solidFill>
                  <a:cs typeface="宋体" charset="0"/>
                </a:rPr>
                <a:t>stu1.birthday.month=12;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764833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结构体变量的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/>
              <a:t>形式</a:t>
            </a:r>
            <a:r>
              <a:rPr kumimoji="0" lang="zh-CN" altLang="en-US" dirty="0" smtClean="0"/>
              <a:t>一：</a:t>
            </a:r>
            <a:endParaRPr kumimoji="0" lang="zh-CN" altLang="zh-CN" dirty="0" smtClean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645093" y="1201525"/>
            <a:ext cx="4981575" cy="226377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struct     结构体名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类型标识符    成员名；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339933"/>
                </a:solidFill>
              </a:rPr>
              <a:t>      类型标识符    成员名；</a:t>
            </a:r>
            <a:endParaRPr kumimoji="0"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…………….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}；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struct  结构体名 </a:t>
            </a:r>
            <a:r>
              <a:rPr kumimoji="0" lang="zh-CN" altLang="en-US" sz="2000" smtClean="0">
                <a:solidFill>
                  <a:srgbClr val="FF9900"/>
                </a:solidFill>
              </a:rPr>
              <a:t> 结构体变量</a:t>
            </a:r>
            <a:r>
              <a:rPr kumimoji="0" lang="zh-CN" altLang="en-US" sz="2000" smtClean="0">
                <a:solidFill>
                  <a:srgbClr val="000000"/>
                </a:solidFill>
              </a:rPr>
              <a:t>={初始数据}；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8600" y="3676224"/>
            <a:ext cx="8843700" cy="2556727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例</a:t>
            </a:r>
            <a:r>
              <a:rPr kumimoji="0" lang="zh-CN" altLang="zh-CN" sz="2000" smtClean="0">
                <a:solidFill>
                  <a:srgbClr val="000000"/>
                </a:solidFill>
              </a:rPr>
              <a:t>    struct  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{       int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         char 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         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         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         char addr[30];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struct  student  stu1={112,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“</a:t>
            </a:r>
            <a:r>
              <a:rPr kumimoji="0" lang="zh-CN" altLang="zh-CN" sz="2000" smtClean="0">
                <a:solidFill>
                  <a:srgbClr val="000000"/>
                </a:solidFill>
              </a:rPr>
              <a:t>Wang Lin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”</a:t>
            </a:r>
            <a:r>
              <a:rPr kumimoji="0" lang="zh-CN" altLang="zh-CN" sz="2000" smtClean="0">
                <a:solidFill>
                  <a:srgbClr val="000000"/>
                </a:solidFill>
              </a:rPr>
              <a:t>,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‘</a:t>
            </a:r>
            <a:r>
              <a:rPr kumimoji="0" lang="zh-CN" altLang="zh-CN" sz="2000" smtClean="0">
                <a:solidFill>
                  <a:srgbClr val="000000"/>
                </a:solidFill>
              </a:rPr>
              <a:t>M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’</a:t>
            </a:r>
            <a:r>
              <a:rPr kumimoji="0" lang="zh-CN" altLang="zh-CN" sz="2000" smtClean="0">
                <a:solidFill>
                  <a:srgbClr val="000000"/>
                </a:solidFill>
              </a:rPr>
              <a:t>,19, 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“</a:t>
            </a:r>
            <a:r>
              <a:rPr kumimoji="0" lang="zh-CN" altLang="zh-CN" sz="2000" smtClean="0">
                <a:solidFill>
                  <a:srgbClr val="000000"/>
                </a:solidFill>
              </a:rPr>
              <a:t>200 Beijing Road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”</a:t>
            </a:r>
            <a:r>
              <a:rPr kumimoji="0" lang="zh-CN" altLang="zh-CN" sz="2000" smtClean="0">
                <a:solidFill>
                  <a:srgbClr val="00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8990017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5" animBg="1" autoUpdateAnimBg="0"/>
      <p:bldP spid="10243" grpId="0" animBg="1" autoUpdateAnimBg="0"/>
      <p:bldP spid="1024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50838" y="571500"/>
            <a:ext cx="838993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endParaRPr lang="zh-CN" altLang="en-US" sz="2800" dirty="0">
              <a:solidFill>
                <a:srgbClr val="000000"/>
              </a:solidFill>
              <a:cs typeface="宋体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90863" y="1209675"/>
            <a:ext cx="3271837" cy="195897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struct     结构体名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类型标识符    成员名；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339933"/>
                </a:solidFill>
              </a:rPr>
              <a:t>      类型标识符    成员名；</a:t>
            </a:r>
            <a:endParaRPr kumimoji="0"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…………….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}</a:t>
            </a:r>
            <a:r>
              <a:rPr kumimoji="0" lang="zh-CN" altLang="en-US" sz="2000" smtClean="0">
                <a:solidFill>
                  <a:srgbClr val="FF9900"/>
                </a:solidFill>
              </a:rPr>
              <a:t>结构体变量</a:t>
            </a:r>
            <a:r>
              <a:rPr kumimoji="0" lang="zh-CN" altLang="en-US" sz="2000" smtClean="0">
                <a:solidFill>
                  <a:srgbClr val="000000"/>
                </a:solidFill>
              </a:rPr>
              <a:t>={初始数据}；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9128" y="3699018"/>
            <a:ext cx="8643160" cy="231050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例</a:t>
            </a:r>
            <a:r>
              <a:rPr kumimoji="0" lang="zh-CN" altLang="zh-CN" sz="2000" smtClean="0">
                <a:solidFill>
                  <a:srgbClr val="000000"/>
                </a:solidFill>
              </a:rPr>
              <a:t>    struct  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{       int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         char 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         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         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         char addr[30];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}stu1={112,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“</a:t>
            </a:r>
            <a:r>
              <a:rPr kumimoji="0" lang="zh-CN" altLang="zh-CN" sz="2000" smtClean="0">
                <a:solidFill>
                  <a:srgbClr val="000000"/>
                </a:solidFill>
              </a:rPr>
              <a:t>Wang Lin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”</a:t>
            </a:r>
            <a:r>
              <a:rPr kumimoji="0" lang="zh-CN" altLang="zh-CN" sz="2000" smtClean="0">
                <a:solidFill>
                  <a:srgbClr val="000000"/>
                </a:solidFill>
              </a:rPr>
              <a:t>,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‘</a:t>
            </a:r>
            <a:r>
              <a:rPr kumimoji="0" lang="zh-CN" altLang="zh-CN" sz="2000" smtClean="0">
                <a:solidFill>
                  <a:srgbClr val="000000"/>
                </a:solidFill>
              </a:rPr>
              <a:t>M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’</a:t>
            </a:r>
            <a:r>
              <a:rPr kumimoji="0" lang="zh-CN" altLang="zh-CN" sz="2000" smtClean="0">
                <a:solidFill>
                  <a:srgbClr val="000000"/>
                </a:solidFill>
              </a:rPr>
              <a:t>,19, 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“</a:t>
            </a:r>
            <a:r>
              <a:rPr kumimoji="0" lang="zh-CN" altLang="zh-CN" sz="2000" smtClean="0">
                <a:solidFill>
                  <a:srgbClr val="000000"/>
                </a:solidFill>
              </a:rPr>
              <a:t>200 Beijing Road</a:t>
            </a:r>
            <a:r>
              <a:rPr kumimoji="0" lang="zh-CN" altLang="en-US" sz="2000" smtClean="0">
                <a:solidFill>
                  <a:srgbClr val="000000"/>
                </a:solidFill>
              </a:rPr>
              <a:t>”</a:t>
            </a:r>
            <a:r>
              <a:rPr kumimoji="0" lang="zh-CN" altLang="zh-CN" sz="2000" smtClean="0">
                <a:solidFill>
                  <a:srgbClr val="000000"/>
                </a:solidFill>
              </a:rPr>
              <a:t>};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结构体变量的初始化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形式二：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354975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nimBg="1" autoUpdateAnimBg="0"/>
      <p:bldP spid="11267" grpId="0" animBg="1" autoUpdateAnimBg="0"/>
      <p:bldP spid="1126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50838" y="571500"/>
            <a:ext cx="8389937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endParaRPr lang="zh-CN" altLang="en-US" sz="2800" dirty="0">
              <a:solidFill>
                <a:srgbClr val="000000"/>
              </a:solidFill>
              <a:cs typeface="宋体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90863" y="1209675"/>
            <a:ext cx="3271837" cy="195897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struct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类型标识符    成员名；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339933"/>
                </a:solidFill>
              </a:rPr>
              <a:t>      类型标识符    成员名；</a:t>
            </a:r>
            <a:endParaRPr kumimoji="0"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…………….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}</a:t>
            </a:r>
            <a:r>
              <a:rPr kumimoji="0" lang="zh-CN" altLang="en-US" sz="2000" smtClean="0">
                <a:solidFill>
                  <a:srgbClr val="FF9900"/>
                </a:solidFill>
              </a:rPr>
              <a:t>结构体变量</a:t>
            </a:r>
            <a:r>
              <a:rPr kumimoji="0" lang="zh-CN" altLang="en-US" sz="2000" smtClean="0">
                <a:solidFill>
                  <a:srgbClr val="000000"/>
                </a:solidFill>
              </a:rPr>
              <a:t>={初始数据}；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1439" y="3505200"/>
            <a:ext cx="8935402" cy="268605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</a:rPr>
              <a:t>例</a:t>
            </a:r>
            <a:r>
              <a:rPr kumimoji="0" lang="zh-CN" altLang="zh-CN" smtClean="0">
                <a:solidFill>
                  <a:srgbClr val="000000"/>
                </a:solidFill>
              </a:rPr>
              <a:t>    struct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  {       int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           char 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           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           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           char addr[30];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  }stu1={112,</a:t>
            </a:r>
            <a:r>
              <a:rPr kumimoji="0" lang="zh-CN" altLang="en-US" smtClean="0">
                <a:solidFill>
                  <a:srgbClr val="000000"/>
                </a:solidFill>
              </a:rPr>
              <a:t>“</a:t>
            </a:r>
            <a:r>
              <a:rPr kumimoji="0" lang="zh-CN" altLang="zh-CN" smtClean="0">
                <a:solidFill>
                  <a:srgbClr val="000000"/>
                </a:solidFill>
              </a:rPr>
              <a:t>Wang Lin</a:t>
            </a:r>
            <a:r>
              <a:rPr kumimoji="0" lang="zh-CN" altLang="en-US" smtClean="0">
                <a:solidFill>
                  <a:srgbClr val="000000"/>
                </a:solidFill>
              </a:rPr>
              <a:t>”</a:t>
            </a:r>
            <a:r>
              <a:rPr kumimoji="0" lang="zh-CN" altLang="zh-CN" smtClean="0">
                <a:solidFill>
                  <a:srgbClr val="000000"/>
                </a:solidFill>
              </a:rPr>
              <a:t>,</a:t>
            </a:r>
            <a:r>
              <a:rPr kumimoji="0" lang="zh-CN" altLang="en-US" smtClean="0">
                <a:solidFill>
                  <a:srgbClr val="000000"/>
                </a:solidFill>
              </a:rPr>
              <a:t>‘</a:t>
            </a:r>
            <a:r>
              <a:rPr kumimoji="0" lang="zh-CN" altLang="zh-CN" smtClean="0">
                <a:solidFill>
                  <a:srgbClr val="000000"/>
                </a:solidFill>
              </a:rPr>
              <a:t>M</a:t>
            </a:r>
            <a:r>
              <a:rPr kumimoji="0" lang="zh-CN" altLang="en-US" smtClean="0">
                <a:solidFill>
                  <a:srgbClr val="000000"/>
                </a:solidFill>
              </a:rPr>
              <a:t>’</a:t>
            </a:r>
            <a:r>
              <a:rPr kumimoji="0" lang="zh-CN" altLang="zh-CN" smtClean="0">
                <a:solidFill>
                  <a:srgbClr val="000000"/>
                </a:solidFill>
              </a:rPr>
              <a:t>,19, </a:t>
            </a:r>
            <a:r>
              <a:rPr kumimoji="0" lang="zh-CN" altLang="en-US" smtClean="0">
                <a:solidFill>
                  <a:srgbClr val="000000"/>
                </a:solidFill>
              </a:rPr>
              <a:t>“</a:t>
            </a:r>
            <a:r>
              <a:rPr kumimoji="0" lang="zh-CN" altLang="zh-CN" smtClean="0">
                <a:solidFill>
                  <a:srgbClr val="000000"/>
                </a:solidFill>
              </a:rPr>
              <a:t>200 Beijing Road</a:t>
            </a:r>
            <a:r>
              <a:rPr kumimoji="0" lang="zh-CN" altLang="en-US" smtClean="0">
                <a:solidFill>
                  <a:srgbClr val="000000"/>
                </a:solidFill>
              </a:rPr>
              <a:t>”</a:t>
            </a:r>
            <a:r>
              <a:rPr kumimoji="0" lang="zh-CN" altLang="zh-CN" smtClean="0">
                <a:solidFill>
                  <a:srgbClr val="000000"/>
                </a:solidFill>
              </a:rPr>
              <a:t>};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结构体变量的初始化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形式三：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993034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nimBg="1" autoUpdateAnimBg="0"/>
      <p:bldP spid="12291" grpId="0" animBg="1" autoUpdateAnimBg="0"/>
      <p:bldP spid="1229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结构体数组</a:t>
            </a:r>
            <a:endParaRPr lang="zh-CN" alt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 smtClean="0"/>
              <a:t>结构体</a:t>
            </a:r>
            <a:r>
              <a:rPr kumimoji="0" lang="zh-CN" altLang="en-US" dirty="0" smtClean="0"/>
              <a:t>数组的定义</a:t>
            </a:r>
            <a:endParaRPr kumimoji="0" lang="zh-CN" altLang="zh-CN" dirty="0" smtClean="0"/>
          </a:p>
          <a:p>
            <a:pPr lvl="2" eaLnBrk="1" hangingPunct="1">
              <a:buFontTx/>
              <a:buNone/>
            </a:pPr>
            <a:r>
              <a:rPr kumimoji="0" lang="zh-CN" altLang="en-US" dirty="0" smtClean="0"/>
              <a:t>三种形式：</a:t>
            </a:r>
            <a:endParaRPr kumimoji="0" lang="zh-CN" altLang="zh-CN" dirty="0" smtClean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85800" y="2228850"/>
            <a:ext cx="4560888" cy="305117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形式一</a:t>
            </a:r>
            <a:r>
              <a:rPr lang="en-US" altLang="zh-CN" dirty="0" smtClean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struct  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</a:rPr>
              <a:t>{     int 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</a:rPr>
              <a:t>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struct  student   stu[2];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2686050"/>
            <a:ext cx="4322763" cy="268605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形式二</a:t>
            </a:r>
            <a:r>
              <a:rPr lang="en-US" altLang="zh-CN" dirty="0" smtClean="0">
                <a:solidFill>
                  <a:srgbClr val="000000"/>
                </a:solidFill>
                <a:latin typeface="隶书" charset="0"/>
                <a:ea typeface="隶书" charset="0"/>
                <a:cs typeface="隶书" charset="0"/>
              </a:rPr>
              <a:t>: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</a:rPr>
              <a:t>struct  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</a:rPr>
              <a:t>{     int 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</a:rPr>
              <a:t>}stu[2];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9600" y="3222625"/>
            <a:ext cx="4818063" cy="267970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ea typeface="隶书" charset="0"/>
                <a:cs typeface="隶书" charset="0"/>
              </a:rPr>
              <a:t>形式三</a:t>
            </a:r>
            <a:r>
              <a:rPr lang="en-US" altLang="zh-CN" dirty="0" smtClean="0">
                <a:solidFill>
                  <a:srgbClr val="000000"/>
                </a:solidFill>
                <a:ea typeface="隶书" charset="0"/>
                <a:cs typeface="隶书" charset="0"/>
              </a:rPr>
              <a:t>: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</a:rPr>
              <a:t>struct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</a:rPr>
              <a:t>{     int 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smtClean="0">
                <a:solidFill>
                  <a:srgbClr val="000000"/>
                </a:solidFill>
              </a:rPr>
              <a:t>}stu[2];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5410200" y="1295400"/>
            <a:ext cx="3057525" cy="4800600"/>
            <a:chOff x="0" y="0"/>
            <a:chExt cx="1926" cy="3024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336" y="0"/>
              <a:ext cx="960" cy="3024"/>
            </a:xfrm>
            <a:prstGeom prst="foldedCorner">
              <a:avLst>
                <a:gd name="adj" fmla="val 125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336" y="28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336" y="52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336" y="86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36" y="110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336" y="1344"/>
              <a:ext cx="96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576" y="288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num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546" y="560"/>
              <a:ext cx="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612" y="832"/>
              <a:ext cx="3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sex</a:t>
              </a:r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607" y="110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age</a:t>
              </a:r>
            </a:p>
          </p:txBody>
        </p:sp>
        <p:grpSp>
          <p:nvGrpSpPr>
            <p:cNvPr id="24592" name="Group 17"/>
            <p:cNvGrpSpPr>
              <a:grpSpLocks/>
            </p:cNvGrpSpPr>
            <p:nvPr/>
          </p:nvGrpSpPr>
          <p:grpSpPr bwMode="auto">
            <a:xfrm>
              <a:off x="336" y="1344"/>
              <a:ext cx="960" cy="1066"/>
              <a:chOff x="0" y="0"/>
              <a:chExt cx="960" cy="1066"/>
            </a:xfrm>
          </p:grpSpPr>
          <p:sp>
            <p:nvSpPr>
              <p:cNvPr id="13339" name="Line 18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3340" name="Line 19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3341" name="Line 20"/>
              <p:cNvSpPr>
                <a:spLocks noChangeShapeType="1"/>
              </p:cNvSpPr>
              <p:nvPr/>
            </p:nvSpPr>
            <p:spPr bwMode="auto">
              <a:xfrm>
                <a:off x="0" y="81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3342" name="Line 21"/>
              <p:cNvSpPr>
                <a:spLocks noChangeShapeType="1"/>
              </p:cNvSpPr>
              <p:nvPr/>
            </p:nvSpPr>
            <p:spPr bwMode="auto">
              <a:xfrm>
                <a:off x="0" y="105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3343" name="Text Box 22"/>
              <p:cNvSpPr txBox="1">
                <a:spLocks noChangeArrowheads="1"/>
              </p:cNvSpPr>
              <p:nvPr/>
            </p:nvSpPr>
            <p:spPr bwMode="auto">
              <a:xfrm>
                <a:off x="240" y="0"/>
                <a:ext cx="3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num</a:t>
                </a:r>
              </a:p>
            </p:txBody>
          </p:sp>
          <p:sp>
            <p:nvSpPr>
              <p:cNvPr id="13344" name="Text Box 23"/>
              <p:cNvSpPr txBox="1">
                <a:spLocks noChangeArrowheads="1"/>
              </p:cNvSpPr>
              <p:nvPr/>
            </p:nvSpPr>
            <p:spPr bwMode="auto">
              <a:xfrm>
                <a:off x="210" y="272"/>
                <a:ext cx="4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13345" name="Text Box 24"/>
              <p:cNvSpPr txBox="1">
                <a:spLocks noChangeArrowheads="1"/>
              </p:cNvSpPr>
              <p:nvPr/>
            </p:nvSpPr>
            <p:spPr bwMode="auto">
              <a:xfrm>
                <a:off x="276" y="544"/>
                <a:ext cx="3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sex</a:t>
                </a:r>
              </a:p>
            </p:txBody>
          </p:sp>
          <p:sp>
            <p:nvSpPr>
              <p:cNvPr id="13346" name="Text Box 25"/>
              <p:cNvSpPr txBox="1">
                <a:spLocks noChangeArrowheads="1"/>
              </p:cNvSpPr>
              <p:nvPr/>
            </p:nvSpPr>
            <p:spPr bwMode="auto">
              <a:xfrm>
                <a:off x="271" y="81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age</a:t>
                </a:r>
              </a:p>
            </p:txBody>
          </p:sp>
        </p:grpSp>
        <p:sp>
          <p:nvSpPr>
            <p:cNvPr id="13330" name="AutoShape 26"/>
            <p:cNvSpPr>
              <a:spLocks/>
            </p:cNvSpPr>
            <p:nvPr/>
          </p:nvSpPr>
          <p:spPr bwMode="auto">
            <a:xfrm>
              <a:off x="1296" y="288"/>
              <a:ext cx="144" cy="1056"/>
            </a:xfrm>
            <a:prstGeom prst="rightBrace">
              <a:avLst>
                <a:gd name="adj1" fmla="val 61111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31" name="AutoShape 27"/>
            <p:cNvSpPr>
              <a:spLocks/>
            </p:cNvSpPr>
            <p:nvPr/>
          </p:nvSpPr>
          <p:spPr bwMode="auto">
            <a:xfrm>
              <a:off x="1296" y="1344"/>
              <a:ext cx="144" cy="1056"/>
            </a:xfrm>
            <a:prstGeom prst="rightBrace">
              <a:avLst>
                <a:gd name="adj1" fmla="val 61111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32" name="Text Box 28"/>
            <p:cNvSpPr txBox="1">
              <a:spLocks noChangeArrowheads="1"/>
            </p:cNvSpPr>
            <p:nvPr/>
          </p:nvSpPr>
          <p:spPr bwMode="auto">
            <a:xfrm>
              <a:off x="1440" y="672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stu[0]</a:t>
              </a:r>
            </a:p>
          </p:txBody>
        </p:sp>
        <p:sp>
          <p:nvSpPr>
            <p:cNvPr id="13333" name="Text Box 29"/>
            <p:cNvSpPr txBox="1">
              <a:spLocks noChangeArrowheads="1"/>
            </p:cNvSpPr>
            <p:nvPr/>
          </p:nvSpPr>
          <p:spPr bwMode="auto">
            <a:xfrm>
              <a:off x="1440" y="1728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stu[1]</a:t>
              </a:r>
            </a:p>
          </p:txBody>
        </p:sp>
        <p:sp>
          <p:nvSpPr>
            <p:cNvPr id="13334" name="Line 30"/>
            <p:cNvSpPr>
              <a:spLocks noChangeShapeType="1"/>
            </p:cNvSpPr>
            <p:nvPr/>
          </p:nvSpPr>
          <p:spPr bwMode="auto">
            <a:xfrm flipH="1">
              <a:off x="192" y="2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35" name="Line 31"/>
            <p:cNvSpPr>
              <a:spLocks noChangeShapeType="1"/>
            </p:cNvSpPr>
            <p:nvPr/>
          </p:nvSpPr>
          <p:spPr bwMode="auto">
            <a:xfrm flipH="1">
              <a:off x="192" y="134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36" name="Line 32"/>
            <p:cNvSpPr>
              <a:spLocks noChangeShapeType="1"/>
            </p:cNvSpPr>
            <p:nvPr/>
          </p:nvSpPr>
          <p:spPr bwMode="auto">
            <a:xfrm>
              <a:off x="240" y="96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37" name="Line 33"/>
            <p:cNvSpPr>
              <a:spLocks noChangeShapeType="1"/>
            </p:cNvSpPr>
            <p:nvPr/>
          </p:nvSpPr>
          <p:spPr bwMode="auto">
            <a:xfrm flipV="1">
              <a:off x="240" y="2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3338" name="Text Box 34"/>
            <p:cNvSpPr txBox="1">
              <a:spLocks noChangeArrowheads="1"/>
            </p:cNvSpPr>
            <p:nvPr/>
          </p:nvSpPr>
          <p:spPr bwMode="auto">
            <a:xfrm>
              <a:off x="0" y="624"/>
              <a:ext cx="3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25B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042583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bldLvl="5" animBg="1" autoUpdateAnimBg="0"/>
      <p:bldP spid="13315" grpId="0" animBg="1" autoUpdateAnimBg="0"/>
      <p:bldP spid="13316" grpId="0" animBg="1" autoUpdateAnimBg="0"/>
      <p:bldP spid="1331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结构体数组的初始化</a:t>
            </a:r>
            <a:endParaRPr lang="zh-CN" alt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 smtClean="0"/>
              <a:t>分行初始化</a:t>
            </a:r>
            <a:endParaRPr kumimoji="0" lang="en-US" altLang="zh-CN" dirty="0" smtClean="0"/>
          </a:p>
          <a:p>
            <a:pPr eaLnBrk="1" hangingPunct="1"/>
            <a:r>
              <a:rPr lang="zh-CN" altLang="en-US" dirty="0" smtClean="0"/>
              <a:t>顺序初始化</a:t>
            </a:r>
            <a:endParaRPr kumimoji="0" lang="zh-CN" altLang="en-US" dirty="0" smtClean="0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228600" y="2200906"/>
            <a:ext cx="8491538" cy="4346575"/>
            <a:chOff x="0" y="-2"/>
            <a:chExt cx="5349" cy="2738"/>
          </a:xfrm>
        </p:grpSpPr>
        <p:sp>
          <p:nvSpPr>
            <p:cNvPr id="14349" name="Text Box 7"/>
            <p:cNvSpPr txBox="1">
              <a:spLocks noChangeArrowheads="1"/>
            </p:cNvSpPr>
            <p:nvPr/>
          </p:nvSpPr>
          <p:spPr bwMode="auto">
            <a:xfrm>
              <a:off x="0" y="-2"/>
              <a:ext cx="5349" cy="2386"/>
            </a:xfrm>
            <a:prstGeom prst="rect">
              <a:avLst/>
            </a:prstGeom>
            <a:solidFill>
              <a:srgbClr val="EB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dirty="0" smtClean="0">
                  <a:solidFill>
                    <a:srgbClr val="000000"/>
                  </a:solidFill>
                </a:rPr>
                <a:t>分行初始化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: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dirty="0" smtClean="0">
                  <a:solidFill>
                    <a:srgbClr val="000000"/>
                  </a:solidFill>
                </a:rPr>
                <a:t> struct  student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dirty="0" smtClean="0">
                  <a:solidFill>
                    <a:srgbClr val="000000"/>
                  </a:solidFill>
                </a:rPr>
                <a:t>      {     int  num;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dirty="0" smtClean="0">
                  <a:solidFill>
                    <a:srgbClr val="000000"/>
                  </a:solidFill>
                </a:rPr>
                <a:t>             char name[20];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dirty="0" smtClean="0">
                  <a:solidFill>
                    <a:srgbClr val="000000"/>
                  </a:solidFill>
                </a:rPr>
                <a:t>             char sex;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dirty="0" smtClean="0">
                  <a:solidFill>
                    <a:srgbClr val="000000"/>
                  </a:solidFill>
                </a:rPr>
                <a:t>             int age;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dirty="0" smtClean="0">
                  <a:solidFill>
                    <a:srgbClr val="000000"/>
                  </a:solidFill>
                </a:rPr>
                <a:t>      };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dirty="0" smtClean="0">
                  <a:solidFill>
                    <a:srgbClr val="000000"/>
                  </a:solidFill>
                </a:rPr>
                <a:t>struct  student   stu[ ]={{100,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“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Wang Lin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”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,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‘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M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’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,20},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dirty="0" smtClean="0">
                  <a:solidFill>
                    <a:srgbClr val="000000"/>
                  </a:solidFill>
                </a:rPr>
                <a:t>                          {101,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“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Li Gang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”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,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‘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M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’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,19},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dirty="0" smtClean="0">
                  <a:solidFill>
                    <a:srgbClr val="000000"/>
                  </a:solidFill>
                </a:rPr>
                <a:t>                          {110,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“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Liu Yan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”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,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‘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F</a:t>
              </a:r>
              <a:r>
                <a:rPr kumimoji="0" lang="zh-CN" altLang="en-US" dirty="0" smtClean="0">
                  <a:solidFill>
                    <a:srgbClr val="000000"/>
                  </a:solidFill>
                </a:rPr>
                <a:t>’</a:t>
              </a:r>
              <a:r>
                <a:rPr kumimoji="0" lang="zh-CN" altLang="zh-CN" dirty="0" smtClean="0">
                  <a:solidFill>
                    <a:srgbClr val="000000"/>
                  </a:solidFill>
                </a:rPr>
                <a:t>,19}}; </a:t>
              </a:r>
            </a:p>
          </p:txBody>
        </p:sp>
        <p:sp>
          <p:nvSpPr>
            <p:cNvPr id="14350" name="AutoShape 8"/>
            <p:cNvSpPr>
              <a:spLocks noChangeArrowheads="1"/>
            </p:cNvSpPr>
            <p:nvPr/>
          </p:nvSpPr>
          <p:spPr bwMode="auto">
            <a:xfrm>
              <a:off x="0" y="2462"/>
              <a:ext cx="1738" cy="274"/>
            </a:xfrm>
            <a:prstGeom prst="wedgeRectCallout">
              <a:avLst>
                <a:gd name="adj1" fmla="val 41139"/>
                <a:gd name="adj2" fmla="val -251458"/>
              </a:avLst>
            </a:prstGeom>
            <a:noFill/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smtClean="0">
                  <a:solidFill>
                    <a:srgbClr val="000000"/>
                  </a:solidFill>
                </a:rPr>
                <a:t>全部初始化时维数可省</a:t>
              </a:r>
            </a:p>
          </p:txBody>
        </p:sp>
      </p:grp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28600" y="2725422"/>
            <a:ext cx="7941310" cy="378142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dirty="0" smtClean="0">
                <a:solidFill>
                  <a:srgbClr val="000000"/>
                </a:solidFill>
              </a:rPr>
              <a:t>顺序初始化</a:t>
            </a:r>
            <a:r>
              <a:rPr kumimoji="0" lang="zh-CN" altLang="zh-CN" dirty="0" smtClean="0">
                <a:solidFill>
                  <a:srgbClr val="000000"/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struct  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{     int 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       char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       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       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struct  student   stu[ ]={100,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“</a:t>
            </a:r>
            <a:r>
              <a:rPr kumimoji="0" lang="zh-CN" altLang="zh-CN" dirty="0" smtClean="0">
                <a:solidFill>
                  <a:srgbClr val="000000"/>
                </a:solidFill>
              </a:rPr>
              <a:t>Wang Lin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”</a:t>
            </a:r>
            <a:r>
              <a:rPr kumimoji="0" lang="zh-CN" altLang="zh-CN" dirty="0" smtClean="0">
                <a:solidFill>
                  <a:srgbClr val="000000"/>
                </a:solidFill>
              </a:rPr>
              <a:t>,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‘</a:t>
            </a:r>
            <a:r>
              <a:rPr kumimoji="0" lang="zh-CN" altLang="zh-CN" dirty="0" smtClean="0">
                <a:solidFill>
                  <a:srgbClr val="000000"/>
                </a:solidFill>
              </a:rPr>
              <a:t>M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’</a:t>
            </a:r>
            <a:r>
              <a:rPr kumimoji="0" lang="zh-CN" altLang="zh-CN" dirty="0" smtClean="0">
                <a:solidFill>
                  <a:srgbClr val="000000"/>
                </a:solidFill>
              </a:rPr>
              <a:t>,20,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                                101,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“</a:t>
            </a:r>
            <a:r>
              <a:rPr kumimoji="0" lang="zh-CN" altLang="zh-CN" dirty="0" smtClean="0">
                <a:solidFill>
                  <a:srgbClr val="000000"/>
                </a:solidFill>
              </a:rPr>
              <a:t>Li Gang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”</a:t>
            </a:r>
            <a:r>
              <a:rPr kumimoji="0" lang="zh-CN" altLang="zh-CN" dirty="0" smtClean="0">
                <a:solidFill>
                  <a:srgbClr val="000000"/>
                </a:solidFill>
              </a:rPr>
              <a:t>,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‘</a:t>
            </a:r>
            <a:r>
              <a:rPr kumimoji="0" lang="zh-CN" altLang="zh-CN" dirty="0" smtClean="0">
                <a:solidFill>
                  <a:srgbClr val="000000"/>
                </a:solidFill>
              </a:rPr>
              <a:t>M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’</a:t>
            </a:r>
            <a:r>
              <a:rPr kumimoji="0" lang="zh-CN" altLang="zh-CN" dirty="0" smtClean="0">
                <a:solidFill>
                  <a:srgbClr val="000000"/>
                </a:solidFill>
              </a:rPr>
              <a:t>,19,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                                110,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“</a:t>
            </a:r>
            <a:r>
              <a:rPr kumimoji="0" lang="zh-CN" altLang="zh-CN" dirty="0" smtClean="0">
                <a:solidFill>
                  <a:srgbClr val="000000"/>
                </a:solidFill>
              </a:rPr>
              <a:t>Liu Yan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”</a:t>
            </a:r>
            <a:r>
              <a:rPr kumimoji="0" lang="zh-CN" altLang="zh-CN" dirty="0" smtClean="0">
                <a:solidFill>
                  <a:srgbClr val="000000"/>
                </a:solidFill>
              </a:rPr>
              <a:t>,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‘</a:t>
            </a:r>
            <a:r>
              <a:rPr kumimoji="0" lang="zh-CN" altLang="zh-CN" dirty="0" smtClean="0">
                <a:solidFill>
                  <a:srgbClr val="000000"/>
                </a:solidFill>
              </a:rPr>
              <a:t>F</a:t>
            </a:r>
            <a:r>
              <a:rPr kumimoji="0" lang="zh-CN" altLang="en-US" dirty="0" smtClean="0">
                <a:solidFill>
                  <a:srgbClr val="000000"/>
                </a:solidFill>
              </a:rPr>
              <a:t>’</a:t>
            </a:r>
            <a:r>
              <a:rPr kumimoji="0" lang="zh-CN" altLang="zh-CN" dirty="0" smtClean="0">
                <a:solidFill>
                  <a:srgbClr val="000000"/>
                </a:solidFill>
              </a:rPr>
              <a:t>,19};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307397" y="2743827"/>
            <a:ext cx="4862513" cy="232092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dirty="0" smtClean="0">
                <a:solidFill>
                  <a:srgbClr val="000000"/>
                </a:solidFill>
              </a:rPr>
              <a:t>例</a:t>
            </a:r>
            <a:r>
              <a:rPr kumimoji="0" lang="zh-CN" altLang="zh-CN" dirty="0" smtClean="0">
                <a:solidFill>
                  <a:srgbClr val="000000"/>
                </a:solidFill>
              </a:rPr>
              <a:t>  struct  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{     int 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       char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       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       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dirty="0" smtClean="0">
                <a:solidFill>
                  <a:srgbClr val="000000"/>
                </a:solidFill>
              </a:rPr>
              <a:t>      }stu[ ]={{……},{……},{……}};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307397" y="2762232"/>
            <a:ext cx="4862513" cy="232092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</a:rPr>
              <a:t>例</a:t>
            </a:r>
            <a:r>
              <a:rPr kumimoji="0" lang="zh-CN" altLang="zh-CN" smtClean="0">
                <a:solidFill>
                  <a:srgbClr val="000000"/>
                </a:solidFill>
              </a:rPr>
              <a:t>  struct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{     int 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       char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       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       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}stu[ ]={{……},{……},{……}};</a:t>
            </a:r>
          </a:p>
        </p:txBody>
      </p:sp>
    </p:spTree>
    <p:extLst>
      <p:ext uri="{BB962C8B-B14F-4D97-AF65-F5344CB8AC3E}">
        <p14:creationId xmlns:p14="http://schemas.microsoft.com/office/powerpoint/2010/main" val="1359985577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animBg="1" autoUpdateAnimBg="0"/>
      <p:bldP spid="14340" grpId="0" animBg="1" autoUpdateAnimBg="0"/>
      <p:bldP spid="14341" grpId="0" animBg="1" autoUpdateAnimBg="0"/>
      <p:bldP spid="1433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结构体数组的引用</a:t>
            </a:r>
            <a:endParaRPr lang="zh-CN" alt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kumimoji="0" lang="zh-CN" altLang="en-US" dirty="0" smtClean="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90538" y="1389221"/>
            <a:ext cx="708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kumimoji="0" lang="zh-CN" altLang="en-US" sz="2800" dirty="0" smtClean="0">
                <a:solidFill>
                  <a:srgbClr val="000000"/>
                </a:solidFill>
              </a:rPr>
              <a:t>引用方式：</a:t>
            </a:r>
            <a:r>
              <a:rPr kumimoji="0" lang="zh-CN" altLang="zh-CN" sz="2800" dirty="0" smtClean="0">
                <a:solidFill>
                  <a:srgbClr val="000000"/>
                </a:solidFill>
              </a:rPr>
              <a:t>   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结构体数组名</a:t>
            </a:r>
            <a:r>
              <a:rPr kumimoji="0" lang="zh-CN" altLang="zh-CN" sz="2800" dirty="0" smtClean="0">
                <a:solidFill>
                  <a:srgbClr val="000000"/>
                </a:solidFill>
              </a:rPr>
              <a:t>[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下标</a:t>
            </a:r>
            <a:r>
              <a:rPr kumimoji="0" lang="zh-CN" altLang="zh-CN" sz="2800" dirty="0" smtClean="0">
                <a:solidFill>
                  <a:srgbClr val="000000"/>
                </a:solidFill>
              </a:rPr>
              <a:t>]</a:t>
            </a:r>
            <a:r>
              <a:rPr kumimoji="0" lang="zh-CN" altLang="zh-CN" sz="3200" dirty="0" smtClean="0">
                <a:solidFill>
                  <a:srgbClr val="3333CC"/>
                </a:solidFill>
              </a:rPr>
              <a:t>.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成员名</a:t>
            </a:r>
            <a:endParaRPr kumimoji="0" lang="zh-CN" altLang="zh-CN" sz="2800" dirty="0" smtClean="0">
              <a:solidFill>
                <a:srgbClr val="000000"/>
              </a:solidFill>
            </a:endParaRPr>
          </a:p>
        </p:txBody>
      </p:sp>
      <p:grpSp>
        <p:nvGrpSpPr>
          <p:cNvPr id="14347" name="Group 11"/>
          <p:cNvGrpSpPr>
            <a:grpSpLocks/>
          </p:cNvGrpSpPr>
          <p:nvPr/>
        </p:nvGrpSpPr>
        <p:grpSpPr bwMode="auto">
          <a:xfrm>
            <a:off x="1438116" y="2479674"/>
            <a:ext cx="6913563" cy="2517775"/>
            <a:chOff x="0" y="0"/>
            <a:chExt cx="4355" cy="1586"/>
          </a:xfrm>
        </p:grpSpPr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0" y="124"/>
              <a:ext cx="1928" cy="1462"/>
            </a:xfrm>
            <a:prstGeom prst="rect">
              <a:avLst/>
            </a:prstGeom>
            <a:solidFill>
              <a:srgbClr val="EB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struct  student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{     int  num;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char name[20];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char sex;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int age;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}str[3];</a:t>
              </a:r>
            </a:p>
          </p:txBody>
        </p:sp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>
              <a:off x="2160" y="0"/>
              <a:ext cx="996" cy="274"/>
            </a:xfrm>
            <a:prstGeom prst="wedgeRectCallout">
              <a:avLst>
                <a:gd name="adj1" fmla="val -89958"/>
                <a:gd name="adj2" fmla="val 151458"/>
              </a:avLst>
            </a:prstGeom>
            <a:noFill/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cs typeface="宋体" charset="0"/>
                </a:rPr>
                <a:t>stu[1].age++;</a:t>
              </a:r>
            </a:p>
          </p:txBody>
        </p:sp>
        <p:sp>
          <p:nvSpPr>
            <p:cNvPr id="14348" name="AutoShape 14"/>
            <p:cNvSpPr>
              <a:spLocks noChangeArrowheads="1"/>
            </p:cNvSpPr>
            <p:nvPr/>
          </p:nvSpPr>
          <p:spPr bwMode="auto">
            <a:xfrm>
              <a:off x="2221" y="1200"/>
              <a:ext cx="2134" cy="274"/>
            </a:xfrm>
            <a:prstGeom prst="wedgeRectCallout">
              <a:avLst>
                <a:gd name="adj1" fmla="val -73278"/>
                <a:gd name="adj2" fmla="val -168250"/>
              </a:avLst>
            </a:prstGeom>
            <a:noFill/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2000" smtClean="0">
                  <a:solidFill>
                    <a:srgbClr val="000000"/>
                  </a:solidFill>
                </a:rPr>
                <a:t>strcpy(stu[0].name,</a:t>
              </a:r>
              <a:r>
                <a:rPr kumimoji="0" lang="zh-CN" altLang="en-US" sz="2000" smtClean="0">
                  <a:solidFill>
                    <a:srgbClr val="000000"/>
                  </a:solidFill>
                </a:rPr>
                <a:t>”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ZhaoDa</a:t>
              </a:r>
              <a:r>
                <a:rPr kumimoji="0" lang="zh-CN" altLang="en-US" sz="2000" smtClean="0">
                  <a:solidFill>
                    <a:srgbClr val="000000"/>
                  </a:solidFill>
                </a:rPr>
                <a:t>”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507231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nimBg="1" autoUpdateAnimBg="0"/>
      <p:bldP spid="14346" grpId="0" build="p" bldLvl="5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zh-CN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统计后选人</a:t>
            </a:r>
            <a:r>
              <a:rPr lang="zh-CN" altLang="en-US" dirty="0" smtClean="0">
                <a:solidFill>
                  <a:srgbClr val="000000"/>
                </a:solidFill>
              </a:rPr>
              <a:t>选票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如果有三个候选人，姓氏分别为</a:t>
            </a:r>
            <a:r>
              <a:rPr lang="en-US" altLang="zh-CN" dirty="0" smtClean="0"/>
              <a:t>Li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Zhang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Wang</a:t>
            </a:r>
            <a:r>
              <a:rPr lang="zh-CN" altLang="en-US" dirty="0" smtClean="0"/>
              <a:t>，选票张数为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张。请编写一个选举的计票程序，用户从控制台依次输入选票上的候选人姓氏，程序自动完成计票并打印输出。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首先定义候选人结构体数组，并初始化。</a:t>
            </a:r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101340" y="3167062"/>
            <a:ext cx="2286000" cy="1812925"/>
            <a:chOff x="0" y="0"/>
            <a:chExt cx="1440" cy="1142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440" cy="11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26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39" y="0"/>
              <a:ext cx="0" cy="1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17" y="38"/>
              <a:ext cx="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895" y="3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count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09" y="312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Li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109" y="596"/>
              <a:ext cx="5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Zhang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09" y="882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Wang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934" y="3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934" y="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934" y="8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2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55731"/>
              </p:ext>
            </p:extLst>
          </p:nvPr>
        </p:nvGraphicFramePr>
        <p:xfrm>
          <a:off x="7974013" y="4232592"/>
          <a:ext cx="952500" cy="80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包装程序外壳对象" showAsIcon="1" r:id="rId6" imgW="561960" imgH="475560" progId="Package">
                  <p:embed/>
                </p:oleObj>
              </mc:Choice>
              <mc:Fallback>
                <p:oleObj name="包装程序外壳对象" showAsIcon="1" r:id="rId6" imgW="561960" imgH="475560" progId="Package">
                  <p:embed/>
                  <p:pic>
                    <p:nvPicPr>
                      <p:cNvPr id="15362" name="Object 2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4232592"/>
                        <a:ext cx="952500" cy="809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363" name="AutoShape 3">
            <a:hlinkClick r:id="rId8" action="ppaction://program" highlightClick="1"/>
          </p:cNvPr>
          <p:cNvSpPr>
            <a:spLocks noChangeArrowheads="1"/>
          </p:cNvSpPr>
          <p:nvPr/>
        </p:nvSpPr>
        <p:spPr bwMode="auto">
          <a:xfrm>
            <a:off x="8305800" y="58674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cs typeface="宋体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778250" y="39179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dirty="0" smtClean="0">
                <a:solidFill>
                  <a:srgbClr val="000000"/>
                </a:solidFill>
              </a:rPr>
              <a:t>例</a:t>
            </a:r>
            <a:r>
              <a:rPr kumimoji="0" lang="zh-CN" altLang="zh-CN" dirty="0" smtClean="0">
                <a:solidFill>
                  <a:srgbClr val="000000"/>
                </a:solidFill>
              </a:rPr>
              <a:t>  </a:t>
            </a:r>
            <a:r>
              <a:rPr kumimoji="0" lang="zh-CN" altLang="en-US" dirty="0" smtClean="0">
                <a:solidFill>
                  <a:srgbClr val="000000"/>
                </a:solidFill>
              </a:rPr>
              <a:t>统计后选人选票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61976" y="1088390"/>
            <a:ext cx="6916738" cy="560705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CC3300"/>
                </a:solidFill>
              </a:rPr>
              <a:t>struct person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CC3300"/>
                </a:solidFill>
              </a:rPr>
              <a:t>{   char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CC3300"/>
                </a:solidFill>
              </a:rPr>
              <a:t>     int count;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CC3300"/>
                </a:solidFill>
              </a:rPr>
              <a:t>}leader[3]={</a:t>
            </a:r>
            <a:r>
              <a:rPr kumimoji="0" lang="zh-CN" altLang="en-US" smtClean="0">
                <a:solidFill>
                  <a:srgbClr val="CC3300"/>
                </a:solidFill>
              </a:rPr>
              <a:t>“</a:t>
            </a:r>
            <a:r>
              <a:rPr kumimoji="0" lang="zh-CN" altLang="zh-CN" smtClean="0">
                <a:solidFill>
                  <a:srgbClr val="CC3300"/>
                </a:solidFill>
              </a:rPr>
              <a:t>Li</a:t>
            </a:r>
            <a:r>
              <a:rPr kumimoji="0" lang="zh-CN" altLang="en-US" smtClean="0">
                <a:solidFill>
                  <a:srgbClr val="CC3300"/>
                </a:solidFill>
              </a:rPr>
              <a:t>”</a:t>
            </a:r>
            <a:r>
              <a:rPr kumimoji="0" lang="zh-CN" altLang="zh-CN" smtClean="0">
                <a:solidFill>
                  <a:srgbClr val="CC3300"/>
                </a:solidFill>
              </a:rPr>
              <a:t>,0,</a:t>
            </a:r>
            <a:r>
              <a:rPr kumimoji="0" lang="zh-CN" altLang="en-US" smtClean="0">
                <a:solidFill>
                  <a:srgbClr val="CC3300"/>
                </a:solidFill>
              </a:rPr>
              <a:t>“</a:t>
            </a:r>
            <a:r>
              <a:rPr kumimoji="0" lang="zh-CN" altLang="zh-CN" smtClean="0">
                <a:solidFill>
                  <a:srgbClr val="CC3300"/>
                </a:solidFill>
              </a:rPr>
              <a:t>Zhang</a:t>
            </a:r>
            <a:r>
              <a:rPr kumimoji="0" lang="zh-CN" altLang="en-US" smtClean="0">
                <a:solidFill>
                  <a:srgbClr val="CC3300"/>
                </a:solidFill>
              </a:rPr>
              <a:t>”</a:t>
            </a:r>
            <a:r>
              <a:rPr kumimoji="0" lang="zh-CN" altLang="zh-CN" smtClean="0">
                <a:solidFill>
                  <a:srgbClr val="CC3300"/>
                </a:solidFill>
              </a:rPr>
              <a:t>,0,</a:t>
            </a:r>
            <a:r>
              <a:rPr kumimoji="0" lang="zh-CN" altLang="en-US" smtClean="0">
                <a:solidFill>
                  <a:srgbClr val="CC3300"/>
                </a:solidFill>
              </a:rPr>
              <a:t>”</a:t>
            </a:r>
            <a:r>
              <a:rPr kumimoji="0" lang="zh-CN" altLang="zh-CN" smtClean="0">
                <a:solidFill>
                  <a:srgbClr val="CC3300"/>
                </a:solidFill>
              </a:rPr>
              <a:t>Wang</a:t>
            </a:r>
            <a:r>
              <a:rPr kumimoji="0" lang="zh-CN" altLang="en-US" smtClean="0">
                <a:solidFill>
                  <a:srgbClr val="CC3300"/>
                </a:solidFill>
              </a:rPr>
              <a:t>“</a:t>
            </a:r>
            <a:r>
              <a:rPr kumimoji="0" lang="zh-CN" altLang="zh-CN" smtClean="0">
                <a:solidFill>
                  <a:srgbClr val="CC3300"/>
                </a:solidFill>
              </a:rPr>
              <a:t>,0};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{    int i,j;  char   leader_name[20];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</a:t>
            </a:r>
            <a:r>
              <a:rPr kumimoji="0" lang="zh-CN" altLang="zh-CN" smtClean="0">
                <a:solidFill>
                  <a:srgbClr val="009900"/>
                </a:solidFill>
              </a:rPr>
              <a:t>for(i=1;i&lt;=10;i++)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{   scanf("%s",leader_name);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   </a:t>
            </a:r>
            <a:r>
              <a:rPr kumimoji="0" lang="zh-CN" altLang="zh-CN" smtClean="0">
                <a:solidFill>
                  <a:srgbClr val="3333FF"/>
                </a:solidFill>
              </a:rPr>
              <a:t>for(j=0;j&lt;3;j++)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	if</a:t>
            </a:r>
            <a:r>
              <a:rPr kumimoji="0" lang="zh-CN" altLang="zh-CN" smtClean="0">
                <a:solidFill>
                  <a:srgbClr val="FF0000"/>
                </a:solidFill>
              </a:rPr>
              <a:t>(strcmp</a:t>
            </a:r>
            <a:r>
              <a:rPr kumimoji="0" lang="zh-CN" altLang="zh-CN" smtClean="0">
                <a:solidFill>
                  <a:srgbClr val="000000"/>
                </a:solidFill>
              </a:rPr>
              <a:t>(leader_name,leader[j].name)==0)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	      leader[j].count++;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for(i=0;i&lt;3;i++)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       printf("%5s:%d\n",leader[i].name,leader[i].count);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mtClean="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6553200" y="1066800"/>
            <a:ext cx="2286000" cy="1812925"/>
            <a:chOff x="0" y="0"/>
            <a:chExt cx="1440" cy="1142"/>
          </a:xfrm>
        </p:grpSpPr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1440" cy="11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0" y="26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739" y="0"/>
              <a:ext cx="0" cy="1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117" y="38"/>
              <a:ext cx="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895" y="38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count</a:t>
              </a: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109" y="312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Li</a:t>
              </a:r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109" y="596"/>
              <a:ext cx="5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Zhang</a:t>
              </a:r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109" y="882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Wang</a:t>
              </a: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934" y="3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934" y="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934" y="8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683256"/>
      </p:ext>
    </p:extLst>
  </p:cSld>
  <p:clrMapOvr>
    <a:masterClrMapping/>
  </p:clrMapOvr>
  <p:transition>
    <p:random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990600"/>
            <a:ext cx="7705725" cy="561657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3333FF"/>
                </a:solidFill>
              </a:rPr>
              <a:t>struct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3333FF"/>
                </a:solidFill>
              </a:rPr>
              <a:t>{   int a, b, c;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{   </a:t>
            </a:r>
            <a:r>
              <a:rPr lang="en-US" altLang="zh-CN" sz="2000" smtClean="0">
                <a:solidFill>
                  <a:srgbClr val="CC3300"/>
                </a:solidFill>
              </a:rPr>
              <a:t>void func(struct data);</a:t>
            </a:r>
            <a:endParaRPr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struct data arg;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arg.a=27;   arg.b=3;    arg.c=arg.a+arg.b;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printf("arg.a=%d arg.b=%d arg.c=%d\n",arg.a,arg.b,arg.c);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printf("Call Func()....\n");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</a:rPr>
              <a:t>func(arg);</a:t>
            </a:r>
            <a:endParaRPr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printf("arg.a=%d arg.b=%d arg.c=%d\n",arg.a,arg.b,arg.c);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FF0000"/>
                </a:solidFill>
              </a:rPr>
              <a:t>void func(struct data parm)</a:t>
            </a:r>
            <a:endParaRPr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{   printf("parm.a=%d parm.b=%d parm.c=%d\n",parm.a,parm.b,parm.c);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printf("Process...\n");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parm.a=18;     parm.b=5;    parm.c=parm.a*parm.b;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printf("parm.a=%d parm.b=%d parm.c=%d\n",parm.a,parm.b,parm.c);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printf("Return...\n");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6553200" y="228600"/>
            <a:ext cx="2301875" cy="3429000"/>
            <a:chOff x="0" y="0"/>
            <a:chExt cx="1450" cy="2160"/>
          </a:xfrm>
        </p:grpSpPr>
        <p:grpSp>
          <p:nvGrpSpPr>
            <p:cNvPr id="30784" name="Group 4"/>
            <p:cNvGrpSpPr>
              <a:grpSpLocks/>
            </p:cNvGrpSpPr>
            <p:nvPr/>
          </p:nvGrpSpPr>
          <p:grpSpPr bwMode="auto">
            <a:xfrm>
              <a:off x="968" y="228"/>
              <a:ext cx="358" cy="416"/>
              <a:chOff x="0" y="0"/>
              <a:chExt cx="358" cy="558"/>
            </a:xfrm>
          </p:grpSpPr>
          <p:sp>
            <p:nvSpPr>
              <p:cNvPr id="2" name="AutoShape 5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3" name="Text Box 6"/>
              <p:cNvSpPr txBox="1"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arg</a:t>
                </a:r>
              </a:p>
            </p:txBody>
          </p:sp>
        </p:grpSp>
        <p:sp>
          <p:nvSpPr>
            <p:cNvPr id="19522" name="AutoShape 7"/>
            <p:cNvSpPr>
              <a:spLocks noChangeArrowheads="1"/>
            </p:cNvSpPr>
            <p:nvPr/>
          </p:nvSpPr>
          <p:spPr bwMode="auto">
            <a:xfrm>
              <a:off x="8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523" name="Line 8"/>
            <p:cNvSpPr>
              <a:spLocks noChangeShapeType="1"/>
            </p:cNvSpPr>
            <p:nvPr/>
          </p:nvSpPr>
          <p:spPr bwMode="auto">
            <a:xfrm>
              <a:off x="8" y="280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524" name="Line 9"/>
            <p:cNvSpPr>
              <a:spLocks noChangeShapeType="1"/>
            </p:cNvSpPr>
            <p:nvPr/>
          </p:nvSpPr>
          <p:spPr bwMode="auto">
            <a:xfrm>
              <a:off x="8" y="441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525" name="Line 10"/>
            <p:cNvSpPr>
              <a:spLocks noChangeShapeType="1"/>
            </p:cNvSpPr>
            <p:nvPr/>
          </p:nvSpPr>
          <p:spPr bwMode="auto">
            <a:xfrm>
              <a:off x="0" y="615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526" name="Line 11"/>
            <p:cNvSpPr>
              <a:spLocks noChangeShapeType="1"/>
            </p:cNvSpPr>
            <p:nvPr/>
          </p:nvSpPr>
          <p:spPr bwMode="auto">
            <a:xfrm>
              <a:off x="0" y="791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grpSp>
          <p:nvGrpSpPr>
            <p:cNvPr id="30790" name="Group 12"/>
            <p:cNvGrpSpPr>
              <a:grpSpLocks/>
            </p:cNvGrpSpPr>
            <p:nvPr/>
          </p:nvGrpSpPr>
          <p:grpSpPr bwMode="auto">
            <a:xfrm>
              <a:off x="233" y="240"/>
              <a:ext cx="429" cy="612"/>
              <a:chOff x="0" y="0"/>
              <a:chExt cx="429" cy="669"/>
            </a:xfrm>
          </p:grpSpPr>
          <p:sp>
            <p:nvSpPr>
              <p:cNvPr id="19541" name="Text Box 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 :27</a:t>
                </a:r>
              </a:p>
            </p:txBody>
          </p:sp>
          <p:sp>
            <p:nvSpPr>
              <p:cNvPr id="19542" name="Text Box 14"/>
              <p:cNvSpPr txBox="1"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b: 3</a:t>
                </a:r>
              </a:p>
            </p:txBody>
          </p:sp>
          <p:sp>
            <p:nvSpPr>
              <p:cNvPr id="19543" name="Text Box 15"/>
              <p:cNvSpPr txBox="1"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c :30</a:t>
                </a:r>
              </a:p>
            </p:txBody>
          </p:sp>
        </p:grpSp>
        <p:sp>
          <p:nvSpPr>
            <p:cNvPr id="19528" name="Text Box 16"/>
            <p:cNvSpPr txBox="1">
              <a:spLocks noChangeArrowheads="1"/>
            </p:cNvSpPr>
            <p:nvPr/>
          </p:nvSpPr>
          <p:spPr bwMode="auto">
            <a:xfrm>
              <a:off x="192" y="33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(main)</a:t>
              </a:r>
            </a:p>
          </p:txBody>
        </p:sp>
        <p:grpSp>
          <p:nvGrpSpPr>
            <p:cNvPr id="30792" name="Group 17"/>
            <p:cNvGrpSpPr>
              <a:grpSpLocks/>
            </p:cNvGrpSpPr>
            <p:nvPr/>
          </p:nvGrpSpPr>
          <p:grpSpPr bwMode="auto">
            <a:xfrm>
              <a:off x="0" y="942"/>
              <a:ext cx="1450" cy="877"/>
              <a:chOff x="0" y="0"/>
              <a:chExt cx="1450" cy="892"/>
            </a:xfrm>
          </p:grpSpPr>
          <p:sp>
            <p:nvSpPr>
              <p:cNvPr id="4" name="Line 18"/>
              <p:cNvSpPr>
                <a:spLocks noChangeShapeType="1"/>
              </p:cNvSpPr>
              <p:nvPr/>
            </p:nvSpPr>
            <p:spPr bwMode="auto">
              <a:xfrm>
                <a:off x="8" y="297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531" name="Line 19"/>
              <p:cNvSpPr>
                <a:spLocks noChangeShapeType="1"/>
              </p:cNvSpPr>
              <p:nvPr/>
            </p:nvSpPr>
            <p:spPr bwMode="auto">
              <a:xfrm>
                <a:off x="0" y="482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532" name="Line 20"/>
              <p:cNvSpPr>
                <a:spLocks noChangeShapeType="1"/>
              </p:cNvSpPr>
              <p:nvPr/>
            </p:nvSpPr>
            <p:spPr bwMode="auto">
              <a:xfrm>
                <a:off x="8" y="667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533" name="Line 21"/>
              <p:cNvSpPr>
                <a:spLocks noChangeShapeType="1"/>
              </p:cNvSpPr>
              <p:nvPr/>
            </p:nvSpPr>
            <p:spPr bwMode="auto">
              <a:xfrm>
                <a:off x="0" y="866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534" name="Text Box 22"/>
              <p:cNvSpPr txBox="1">
                <a:spLocks noChangeArrowheads="1"/>
              </p:cNvSpPr>
              <p:nvPr/>
            </p:nvSpPr>
            <p:spPr bwMode="auto">
              <a:xfrm>
                <a:off x="258" y="0"/>
                <a:ext cx="50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(func)</a:t>
                </a:r>
              </a:p>
            </p:txBody>
          </p:sp>
          <p:sp>
            <p:nvSpPr>
              <p:cNvPr id="19535" name="AutoShape 23"/>
              <p:cNvSpPr>
                <a:spLocks/>
              </p:cNvSpPr>
              <p:nvPr/>
            </p:nvSpPr>
            <p:spPr bwMode="auto">
              <a:xfrm>
                <a:off x="960" y="29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536" name="Text Box 24"/>
              <p:cNvSpPr txBox="1">
                <a:spLocks noChangeArrowheads="1"/>
              </p:cNvSpPr>
              <p:nvPr/>
            </p:nvSpPr>
            <p:spPr bwMode="auto">
              <a:xfrm>
                <a:off x="1008" y="4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parm</a:t>
                </a:r>
              </a:p>
            </p:txBody>
          </p:sp>
          <p:grpSp>
            <p:nvGrpSpPr>
              <p:cNvPr id="30800" name="Group 25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52"/>
                <a:chOff x="0" y="0"/>
                <a:chExt cx="429" cy="652"/>
              </a:xfrm>
            </p:grpSpPr>
            <p:sp>
              <p:nvSpPr>
                <p:cNvPr id="195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a :27</a:t>
                  </a:r>
                </a:p>
              </p:txBody>
            </p:sp>
            <p:sp>
              <p:nvSpPr>
                <p:cNvPr id="1953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" y="200"/>
                  <a:ext cx="358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b: 3</a:t>
                  </a:r>
                </a:p>
              </p:txBody>
            </p:sp>
            <p:sp>
              <p:nvSpPr>
                <p:cNvPr id="195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c :30</a:t>
                  </a:r>
                </a:p>
              </p:txBody>
            </p:sp>
          </p:grpSp>
        </p:grpSp>
      </p:grpSp>
      <p:grpSp>
        <p:nvGrpSpPr>
          <p:cNvPr id="19485" name="Group 29"/>
          <p:cNvGrpSpPr>
            <a:grpSpLocks/>
          </p:cNvGrpSpPr>
          <p:nvPr/>
        </p:nvGrpSpPr>
        <p:grpSpPr bwMode="auto">
          <a:xfrm>
            <a:off x="6375400" y="838200"/>
            <a:ext cx="203200" cy="2133600"/>
            <a:chOff x="0" y="0"/>
            <a:chExt cx="128" cy="1344"/>
          </a:xfrm>
        </p:grpSpPr>
        <p:sp>
          <p:nvSpPr>
            <p:cNvPr id="30781" name="未知"/>
            <p:cNvSpPr>
              <a:spLocks/>
            </p:cNvSpPr>
            <p:nvPr/>
          </p:nvSpPr>
          <p:spPr bwMode="auto">
            <a:xfrm>
              <a:off x="0" y="0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16 w 112"/>
                <a:gd name="T3" fmla="*/ 192 h 960"/>
                <a:gd name="T4" fmla="*/ 16 w 112"/>
                <a:gd name="T5" fmla="*/ 816 h 960"/>
                <a:gd name="T6" fmla="*/ 112 w 112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0782" name="未知"/>
            <p:cNvSpPr>
              <a:spLocks/>
            </p:cNvSpPr>
            <p:nvPr/>
          </p:nvSpPr>
          <p:spPr bwMode="auto">
            <a:xfrm>
              <a:off x="16" y="192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16 w 112"/>
                <a:gd name="T3" fmla="*/ 192 h 960"/>
                <a:gd name="T4" fmla="*/ 16 w 112"/>
                <a:gd name="T5" fmla="*/ 816 h 960"/>
                <a:gd name="T6" fmla="*/ 112 w 112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ap="flat" cmpd="sng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0783" name="未知"/>
            <p:cNvSpPr>
              <a:spLocks/>
            </p:cNvSpPr>
            <p:nvPr/>
          </p:nvSpPr>
          <p:spPr bwMode="auto">
            <a:xfrm>
              <a:off x="16" y="384"/>
              <a:ext cx="112" cy="960"/>
            </a:xfrm>
            <a:custGeom>
              <a:avLst/>
              <a:gdLst>
                <a:gd name="T0" fmla="*/ 112 w 112"/>
                <a:gd name="T1" fmla="*/ 0 h 960"/>
                <a:gd name="T2" fmla="*/ 16 w 112"/>
                <a:gd name="T3" fmla="*/ 192 h 960"/>
                <a:gd name="T4" fmla="*/ 16 w 112"/>
                <a:gd name="T5" fmla="*/ 816 h 960"/>
                <a:gd name="T6" fmla="*/ 112 w 112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960">
                  <a:moveTo>
                    <a:pt x="112" y="0"/>
                  </a:moveTo>
                  <a:cubicBezTo>
                    <a:pt x="72" y="28"/>
                    <a:pt x="32" y="56"/>
                    <a:pt x="16" y="192"/>
                  </a:cubicBezTo>
                  <a:cubicBezTo>
                    <a:pt x="0" y="328"/>
                    <a:pt x="0" y="688"/>
                    <a:pt x="16" y="816"/>
                  </a:cubicBezTo>
                  <a:cubicBezTo>
                    <a:pt x="32" y="944"/>
                    <a:pt x="48" y="960"/>
                    <a:pt x="112" y="96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9489" name="AutoShape 33"/>
          <p:cNvSpPr>
            <a:spLocks noChangeArrowheads="1"/>
          </p:cNvSpPr>
          <p:nvPr/>
        </p:nvSpPr>
        <p:spPr bwMode="auto">
          <a:xfrm>
            <a:off x="5181600" y="1524000"/>
            <a:ext cx="1104900" cy="996950"/>
          </a:xfrm>
          <a:prstGeom prst="irregularSeal1">
            <a:avLst/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>
                <a:solidFill>
                  <a:srgbClr val="000000"/>
                </a:solidFill>
                <a:cs typeface="宋体" charset="0"/>
              </a:rPr>
              <a:t>copy</a:t>
            </a:r>
          </a:p>
        </p:txBody>
      </p:sp>
      <p:grpSp>
        <p:nvGrpSpPr>
          <p:cNvPr id="19490" name="Group 34"/>
          <p:cNvGrpSpPr>
            <a:grpSpLocks/>
          </p:cNvGrpSpPr>
          <p:nvPr/>
        </p:nvGrpSpPr>
        <p:grpSpPr bwMode="auto">
          <a:xfrm>
            <a:off x="6553200" y="228600"/>
            <a:ext cx="2301875" cy="3810000"/>
            <a:chOff x="0" y="0"/>
            <a:chExt cx="1450" cy="2400"/>
          </a:xfrm>
        </p:grpSpPr>
        <p:grpSp>
          <p:nvGrpSpPr>
            <p:cNvPr id="30756" name="Group 35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5" name="AutoShape 36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517" name="Text Box 37"/>
              <p:cNvSpPr txBox="1"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arg</a:t>
                </a:r>
              </a:p>
            </p:txBody>
          </p:sp>
        </p:grpSp>
        <p:sp>
          <p:nvSpPr>
            <p:cNvPr id="19494" name="AutoShape 38"/>
            <p:cNvSpPr>
              <a:spLocks noChangeArrowheads="1"/>
            </p:cNvSpPr>
            <p:nvPr/>
          </p:nvSpPr>
          <p:spPr bwMode="auto">
            <a:xfrm>
              <a:off x="8" y="0"/>
              <a:ext cx="960" cy="240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95" name="Line 39"/>
            <p:cNvSpPr>
              <a:spLocks noChangeShapeType="1"/>
            </p:cNvSpPr>
            <p:nvPr/>
          </p:nvSpPr>
          <p:spPr bwMode="auto">
            <a:xfrm>
              <a:off x="8" y="259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96" name="Line 40"/>
            <p:cNvSpPr>
              <a:spLocks noChangeShapeType="1"/>
            </p:cNvSpPr>
            <p:nvPr/>
          </p:nvSpPr>
          <p:spPr bwMode="auto">
            <a:xfrm>
              <a:off x="8" y="40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97" name="Line 41"/>
            <p:cNvSpPr>
              <a:spLocks noChangeShapeType="1"/>
            </p:cNvSpPr>
            <p:nvPr/>
          </p:nvSpPr>
          <p:spPr bwMode="auto">
            <a:xfrm>
              <a:off x="0" y="569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98" name="Line 42"/>
            <p:cNvSpPr>
              <a:spLocks noChangeShapeType="1"/>
            </p:cNvSpPr>
            <p:nvPr/>
          </p:nvSpPr>
          <p:spPr bwMode="auto">
            <a:xfrm>
              <a:off x="0" y="732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grpSp>
          <p:nvGrpSpPr>
            <p:cNvPr id="30762" name="Group 43"/>
            <p:cNvGrpSpPr>
              <a:grpSpLocks/>
            </p:cNvGrpSpPr>
            <p:nvPr/>
          </p:nvGrpSpPr>
          <p:grpSpPr bwMode="auto">
            <a:xfrm>
              <a:off x="233" y="213"/>
              <a:ext cx="429" cy="587"/>
              <a:chOff x="0" y="0"/>
              <a:chExt cx="429" cy="693"/>
            </a:xfrm>
          </p:grpSpPr>
          <p:sp>
            <p:nvSpPr>
              <p:cNvPr id="19513" name="Text Box 4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 :27</a:t>
                </a:r>
              </a:p>
            </p:txBody>
          </p:sp>
          <p:sp>
            <p:nvSpPr>
              <p:cNvPr id="19514" name="Text Box 45"/>
              <p:cNvSpPr txBox="1">
                <a:spLocks noChangeArrowheads="1"/>
              </p:cNvSpPr>
              <p:nvPr/>
            </p:nvSpPr>
            <p:spPr bwMode="auto">
              <a:xfrm>
                <a:off x="36" y="200"/>
                <a:ext cx="358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b: 3</a:t>
                </a:r>
              </a:p>
            </p:txBody>
          </p:sp>
          <p:sp>
            <p:nvSpPr>
              <p:cNvPr id="19515" name="Text Box 46"/>
              <p:cNvSpPr txBox="1">
                <a:spLocks noChangeArrowheads="1"/>
              </p:cNvSpPr>
              <p:nvPr/>
            </p:nvSpPr>
            <p:spPr bwMode="auto">
              <a:xfrm>
                <a:off x="0" y="398"/>
                <a:ext cx="429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c :30</a:t>
                </a:r>
              </a:p>
            </p:txBody>
          </p:sp>
        </p:grpSp>
        <p:sp>
          <p:nvSpPr>
            <p:cNvPr id="19500" name="Text Box 47"/>
            <p:cNvSpPr txBox="1">
              <a:spLocks noChangeArrowheads="1"/>
            </p:cNvSpPr>
            <p:nvPr/>
          </p:nvSpPr>
          <p:spPr bwMode="auto">
            <a:xfrm>
              <a:off x="192" y="22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(main)</a:t>
              </a:r>
            </a:p>
          </p:txBody>
        </p:sp>
        <p:grpSp>
          <p:nvGrpSpPr>
            <p:cNvPr id="30764" name="Group 48"/>
            <p:cNvGrpSpPr>
              <a:grpSpLocks/>
            </p:cNvGrpSpPr>
            <p:nvPr/>
          </p:nvGrpSpPr>
          <p:grpSpPr bwMode="auto">
            <a:xfrm>
              <a:off x="0" y="1008"/>
              <a:ext cx="1450" cy="888"/>
              <a:chOff x="0" y="0"/>
              <a:chExt cx="1450" cy="888"/>
            </a:xfrm>
          </p:grpSpPr>
          <p:sp>
            <p:nvSpPr>
              <p:cNvPr id="19502" name="Line 49"/>
              <p:cNvSpPr>
                <a:spLocks noChangeShapeType="1"/>
              </p:cNvSpPr>
              <p:nvPr/>
            </p:nvSpPr>
            <p:spPr bwMode="auto">
              <a:xfrm>
                <a:off x="8" y="295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503" name="Line 50"/>
              <p:cNvSpPr>
                <a:spLocks noChangeShapeType="1"/>
              </p:cNvSpPr>
              <p:nvPr/>
            </p:nvSpPr>
            <p:spPr bwMode="auto">
              <a:xfrm>
                <a:off x="0" y="480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504" name="Line 51"/>
              <p:cNvSpPr>
                <a:spLocks noChangeShapeType="1"/>
              </p:cNvSpPr>
              <p:nvPr/>
            </p:nvSpPr>
            <p:spPr bwMode="auto">
              <a:xfrm>
                <a:off x="8" y="665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505" name="Line 52"/>
              <p:cNvSpPr>
                <a:spLocks noChangeShapeType="1"/>
              </p:cNvSpPr>
              <p:nvPr/>
            </p:nvSpPr>
            <p:spPr bwMode="auto">
              <a:xfrm>
                <a:off x="0" y="864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506" name="Text Box 53"/>
              <p:cNvSpPr txBox="1">
                <a:spLocks noChangeArrowheads="1"/>
              </p:cNvSpPr>
              <p:nvPr/>
            </p:nvSpPr>
            <p:spPr bwMode="auto">
              <a:xfrm>
                <a:off x="258" y="0"/>
                <a:ext cx="5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(func)</a:t>
                </a:r>
              </a:p>
            </p:txBody>
          </p:sp>
          <p:sp>
            <p:nvSpPr>
              <p:cNvPr id="19507" name="AutoShape 54"/>
              <p:cNvSpPr>
                <a:spLocks/>
              </p:cNvSpPr>
              <p:nvPr/>
            </p:nvSpPr>
            <p:spPr bwMode="auto">
              <a:xfrm>
                <a:off x="960" y="288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508" name="Text Box 55"/>
              <p:cNvSpPr txBox="1">
                <a:spLocks noChangeArrowheads="1"/>
              </p:cNvSpPr>
              <p:nvPr/>
            </p:nvSpPr>
            <p:spPr bwMode="auto">
              <a:xfrm>
                <a:off x="1008" y="432"/>
                <a:ext cx="4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parm</a:t>
                </a:r>
              </a:p>
            </p:txBody>
          </p:sp>
          <p:grpSp>
            <p:nvGrpSpPr>
              <p:cNvPr id="30772" name="Group 56"/>
              <p:cNvGrpSpPr>
                <a:grpSpLocks/>
              </p:cNvGrpSpPr>
              <p:nvPr/>
            </p:nvGrpSpPr>
            <p:grpSpPr bwMode="auto">
              <a:xfrm>
                <a:off x="288" y="240"/>
                <a:ext cx="429" cy="648"/>
                <a:chOff x="0" y="0"/>
                <a:chExt cx="429" cy="648"/>
              </a:xfrm>
            </p:grpSpPr>
            <p:sp>
              <p:nvSpPr>
                <p:cNvPr id="1951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a :</a:t>
                  </a:r>
                  <a:r>
                    <a:rPr lang="en-US" altLang="zh-CN" sz="2000" smtClean="0">
                      <a:solidFill>
                        <a:srgbClr val="FF0000"/>
                      </a:solidFill>
                    </a:rPr>
                    <a:t>18</a:t>
                  </a:r>
                  <a:endParaRPr lang="zh-CN" altLang="en-US" sz="20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11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6" y="199"/>
                  <a:ext cx="35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b: </a:t>
                  </a:r>
                  <a:r>
                    <a:rPr lang="en-US" altLang="zh-CN" sz="2000" smtClean="0">
                      <a:solidFill>
                        <a:srgbClr val="FF0000"/>
                      </a:solidFill>
                    </a:rPr>
                    <a:t>5</a:t>
                  </a:r>
                  <a:endParaRPr lang="zh-CN" altLang="en-US" sz="20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1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0" y="398"/>
                  <a:ext cx="42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EB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smtClean="0">
                      <a:solidFill>
                        <a:srgbClr val="000000"/>
                      </a:solidFill>
                    </a:rPr>
                    <a:t>c :</a:t>
                  </a:r>
                  <a:r>
                    <a:rPr lang="en-US" altLang="zh-CN" sz="2000" smtClean="0">
                      <a:solidFill>
                        <a:srgbClr val="FF0000"/>
                      </a:solidFill>
                    </a:rPr>
                    <a:t>90</a:t>
                  </a:r>
                  <a:endParaRPr lang="zh-CN" altLang="en-US" sz="20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19516" name="Group 60"/>
          <p:cNvGrpSpPr>
            <a:grpSpLocks/>
          </p:cNvGrpSpPr>
          <p:nvPr/>
        </p:nvGrpSpPr>
        <p:grpSpPr bwMode="auto">
          <a:xfrm>
            <a:off x="6553200" y="228600"/>
            <a:ext cx="2105025" cy="2819400"/>
            <a:chOff x="0" y="0"/>
            <a:chExt cx="1326" cy="1776"/>
          </a:xfrm>
        </p:grpSpPr>
        <p:grpSp>
          <p:nvGrpSpPr>
            <p:cNvPr id="30743" name="Group 61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19491" name="AutoShape 62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9492" name="Text Box 63"/>
              <p:cNvSpPr txBox="1"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arg</a:t>
                </a:r>
              </a:p>
            </p:txBody>
          </p:sp>
        </p:grpSp>
        <p:sp>
          <p:nvSpPr>
            <p:cNvPr id="19481" name="AutoShape 64"/>
            <p:cNvSpPr>
              <a:spLocks noChangeArrowheads="1"/>
            </p:cNvSpPr>
            <p:nvPr/>
          </p:nvSpPr>
          <p:spPr bwMode="auto">
            <a:xfrm>
              <a:off x="8" y="0"/>
              <a:ext cx="960" cy="17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82" name="Line 65"/>
            <p:cNvSpPr>
              <a:spLocks noChangeShapeType="1"/>
            </p:cNvSpPr>
            <p:nvPr/>
          </p:nvSpPr>
          <p:spPr bwMode="auto">
            <a:xfrm>
              <a:off x="8" y="306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83" name="Line 66"/>
            <p:cNvSpPr>
              <a:spLocks noChangeShapeType="1"/>
            </p:cNvSpPr>
            <p:nvPr/>
          </p:nvSpPr>
          <p:spPr bwMode="auto">
            <a:xfrm>
              <a:off x="8" y="48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84" name="Line 67"/>
            <p:cNvSpPr>
              <a:spLocks noChangeShapeType="1"/>
            </p:cNvSpPr>
            <p:nvPr/>
          </p:nvSpPr>
          <p:spPr bwMode="auto">
            <a:xfrm>
              <a:off x="0" y="67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6" name="Line 68"/>
            <p:cNvSpPr>
              <a:spLocks noChangeShapeType="1"/>
            </p:cNvSpPr>
            <p:nvPr/>
          </p:nvSpPr>
          <p:spPr bwMode="auto">
            <a:xfrm>
              <a:off x="0" y="86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grpSp>
          <p:nvGrpSpPr>
            <p:cNvPr id="30749" name="Group 69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19488" name="Text Box 7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 :27</a:t>
                </a:r>
              </a:p>
            </p:txBody>
          </p:sp>
          <p:sp>
            <p:nvSpPr>
              <p:cNvPr id="7" name="Text Box 71"/>
              <p:cNvSpPr txBox="1"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b: 3</a:t>
                </a:r>
              </a:p>
            </p:txBody>
          </p:sp>
          <p:sp>
            <p:nvSpPr>
              <p:cNvPr id="8" name="Text Box 72"/>
              <p:cNvSpPr txBox="1"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c :30</a:t>
                </a:r>
              </a:p>
            </p:txBody>
          </p:sp>
        </p:grpSp>
        <p:sp>
          <p:nvSpPr>
            <p:cNvPr id="19487" name="Text Box 73"/>
            <p:cNvSpPr txBox="1"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(main)</a:t>
              </a:r>
            </a:p>
          </p:txBody>
        </p:sp>
      </p:grpSp>
      <p:grpSp>
        <p:nvGrpSpPr>
          <p:cNvPr id="19530" name="Group 74"/>
          <p:cNvGrpSpPr>
            <a:grpSpLocks/>
          </p:cNvGrpSpPr>
          <p:nvPr/>
        </p:nvGrpSpPr>
        <p:grpSpPr bwMode="auto">
          <a:xfrm>
            <a:off x="6553200" y="228600"/>
            <a:ext cx="2105025" cy="3124200"/>
            <a:chOff x="0" y="0"/>
            <a:chExt cx="1326" cy="1968"/>
          </a:xfrm>
        </p:grpSpPr>
        <p:sp>
          <p:nvSpPr>
            <p:cNvPr id="19468" name="AutoShape 75"/>
            <p:cNvSpPr>
              <a:spLocks/>
            </p:cNvSpPr>
            <p:nvPr/>
          </p:nvSpPr>
          <p:spPr bwMode="auto">
            <a:xfrm>
              <a:off x="968" y="306"/>
              <a:ext cx="88" cy="558"/>
            </a:xfrm>
            <a:prstGeom prst="rightBrace">
              <a:avLst>
                <a:gd name="adj1" fmla="val 52841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69" name="Text Box 76"/>
            <p:cNvSpPr txBox="1">
              <a:spLocks noChangeArrowheads="1"/>
            </p:cNvSpPr>
            <p:nvPr/>
          </p:nvSpPr>
          <p:spPr bwMode="auto">
            <a:xfrm>
              <a:off x="1008" y="43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arg</a:t>
              </a:r>
            </a:p>
          </p:txBody>
        </p:sp>
        <p:sp>
          <p:nvSpPr>
            <p:cNvPr id="19470" name="AutoShape 77"/>
            <p:cNvSpPr>
              <a:spLocks noChangeArrowheads="1"/>
            </p:cNvSpPr>
            <p:nvPr/>
          </p:nvSpPr>
          <p:spPr bwMode="auto">
            <a:xfrm>
              <a:off x="8" y="0"/>
              <a:ext cx="960" cy="196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71" name="Line 78"/>
            <p:cNvSpPr>
              <a:spLocks noChangeShapeType="1"/>
            </p:cNvSpPr>
            <p:nvPr/>
          </p:nvSpPr>
          <p:spPr bwMode="auto">
            <a:xfrm>
              <a:off x="8" y="306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72" name="Line 79"/>
            <p:cNvSpPr>
              <a:spLocks noChangeShapeType="1"/>
            </p:cNvSpPr>
            <p:nvPr/>
          </p:nvSpPr>
          <p:spPr bwMode="auto">
            <a:xfrm>
              <a:off x="8" y="48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73" name="Line 80"/>
            <p:cNvSpPr>
              <a:spLocks noChangeShapeType="1"/>
            </p:cNvSpPr>
            <p:nvPr/>
          </p:nvSpPr>
          <p:spPr bwMode="auto">
            <a:xfrm>
              <a:off x="0" y="67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9474" name="Line 81"/>
            <p:cNvSpPr>
              <a:spLocks noChangeShapeType="1"/>
            </p:cNvSpPr>
            <p:nvPr/>
          </p:nvSpPr>
          <p:spPr bwMode="auto">
            <a:xfrm>
              <a:off x="0" y="86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grpSp>
          <p:nvGrpSpPr>
            <p:cNvPr id="30738" name="Group 82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19477" name="Text Box 8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 :27</a:t>
                </a:r>
              </a:p>
            </p:txBody>
          </p:sp>
          <p:sp>
            <p:nvSpPr>
              <p:cNvPr id="19478" name="Text Box 84"/>
              <p:cNvSpPr txBox="1"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b: 3</a:t>
                </a:r>
              </a:p>
            </p:txBody>
          </p:sp>
          <p:sp>
            <p:nvSpPr>
              <p:cNvPr id="19479" name="Text Box 85"/>
              <p:cNvSpPr txBox="1"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c :30</a:t>
                </a:r>
              </a:p>
            </p:txBody>
          </p:sp>
        </p:grpSp>
        <p:sp>
          <p:nvSpPr>
            <p:cNvPr id="19476" name="Text Box 86"/>
            <p:cNvSpPr txBox="1"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(main)</a:t>
              </a:r>
            </a:p>
          </p:txBody>
        </p:sp>
      </p:grpSp>
      <p:sp useBgFill="1">
        <p:nvSpPr>
          <p:cNvPr id="19465" name="AutoShape 87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8229600" y="58674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cs typeface="宋体" charset="0"/>
            </a:endParaRPr>
          </a:p>
        </p:txBody>
      </p:sp>
      <p:graphicFrame>
        <p:nvGraphicFramePr>
          <p:cNvPr id="19544" name="Object 88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650669"/>
              </p:ext>
            </p:extLst>
          </p:nvPr>
        </p:nvGraphicFramePr>
        <p:xfrm>
          <a:off x="7966075" y="4893920"/>
          <a:ext cx="10604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包装程序外壳对象" showAsIcon="1" r:id="rId7" imgW="690664" imgH="535021" progId="Package">
                  <p:embed/>
                </p:oleObj>
              </mc:Choice>
              <mc:Fallback>
                <p:oleObj name="包装程序外壳对象" showAsIcon="1" r:id="rId7" imgW="690664" imgH="535021" progId="Package">
                  <p:embed/>
                  <p:pic>
                    <p:nvPicPr>
                      <p:cNvPr id="19544" name="Object 88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6075" y="4893920"/>
                        <a:ext cx="10604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2539206" y="339090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dirty="0" smtClean="0">
                <a:solidFill>
                  <a:srgbClr val="000000"/>
                </a:solidFill>
              </a:rPr>
              <a:t>例</a:t>
            </a:r>
            <a:r>
              <a:rPr kumimoji="0" lang="zh-CN" altLang="zh-CN" dirty="0" smtClean="0">
                <a:solidFill>
                  <a:srgbClr val="000000"/>
                </a:solidFill>
              </a:rPr>
              <a:t>  </a:t>
            </a:r>
            <a:r>
              <a:rPr kumimoji="0" lang="zh-CN" altLang="en-US" dirty="0" smtClean="0">
                <a:solidFill>
                  <a:srgbClr val="000000"/>
                </a:solidFill>
              </a:rPr>
              <a:t>用结构体变量作函数参数</a:t>
            </a:r>
          </a:p>
        </p:txBody>
      </p:sp>
    </p:spTree>
    <p:extLst>
      <p:ext uri="{BB962C8B-B14F-4D97-AF65-F5344CB8AC3E}">
        <p14:creationId xmlns:p14="http://schemas.microsoft.com/office/powerpoint/2010/main" val="2654186187"/>
      </p:ext>
    </p:extLst>
  </p:cSld>
  <p:clrMapOvr>
    <a:masterClrMapping/>
  </p:clrMapOvr>
  <p:transition>
    <p:random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9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89" grpId="0" animBg="1" autoUpdateAnimBg="0"/>
      <p:bldP spid="19545" grpId="0" build="p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49" y="239713"/>
            <a:ext cx="5832475" cy="703262"/>
          </a:xfrm>
        </p:spPr>
        <p:txBody>
          <a:bodyPr/>
          <a:lstStyle/>
          <a:p>
            <a:pPr eaLnBrk="1" hangingPunct="1"/>
            <a:r>
              <a:rPr kumimoji="0" lang="zh-CN" altLang="zh-CN" dirty="0" smtClean="0"/>
              <a:t>  </a:t>
            </a:r>
            <a:r>
              <a:rPr kumimoji="0" lang="zh-CN" altLang="en-US" dirty="0" smtClean="0"/>
              <a:t>结构体类型的定义</a:t>
            </a:r>
            <a:endParaRPr kumimoji="0"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976313"/>
            <a:ext cx="8575675" cy="2479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>
                <a:solidFill>
                  <a:schemeClr val="accent1"/>
                </a:solidFill>
              </a:rPr>
              <a:t>1</a:t>
            </a:r>
            <a:r>
              <a:rPr kumimoji="0" lang="zh-CN" altLang="en-US" dirty="0" smtClean="0"/>
              <a:t> 结构体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&amp;"/>
            </a:pPr>
            <a:r>
              <a:rPr kumimoji="0" lang="zh-CN" altLang="en-US" dirty="0" smtClean="0"/>
              <a:t>结构体是一种</a:t>
            </a:r>
            <a:r>
              <a:rPr kumimoji="0" lang="zh-CN" altLang="en-US" dirty="0" smtClean="0">
                <a:solidFill>
                  <a:schemeClr val="tx2"/>
                </a:solidFill>
              </a:rPr>
              <a:t>构造</a:t>
            </a:r>
            <a:r>
              <a:rPr kumimoji="0" lang="zh-CN" altLang="en-US" dirty="0" smtClean="0"/>
              <a:t>数据类型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&amp;"/>
            </a:pPr>
            <a:r>
              <a:rPr kumimoji="0" lang="zh-CN" altLang="en-US" dirty="0" smtClean="0"/>
              <a:t>用途：把</a:t>
            </a:r>
            <a:r>
              <a:rPr kumimoji="0" lang="zh-CN" altLang="en-US" dirty="0" smtClean="0">
                <a:solidFill>
                  <a:schemeClr val="tx2"/>
                </a:solidFill>
              </a:rPr>
              <a:t>不同类型</a:t>
            </a:r>
            <a:r>
              <a:rPr kumimoji="0" lang="zh-CN" altLang="en-US" dirty="0" smtClean="0"/>
              <a:t>的数据组合成一个整体-------</a:t>
            </a:r>
            <a:r>
              <a:rPr kumimoji="0" lang="zh-CN" altLang="en-US" dirty="0" smtClean="0">
                <a:solidFill>
                  <a:schemeClr val="tx2"/>
                </a:solidFill>
              </a:rPr>
              <a:t>自定义</a:t>
            </a:r>
            <a:r>
              <a:rPr kumimoji="0" lang="zh-CN" altLang="en-US" dirty="0" smtClean="0"/>
              <a:t>数据类型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 smtClean="0"/>
              <a:t>结构体类型定义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743200" y="3810000"/>
            <a:ext cx="3943350" cy="195897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struct    </a:t>
            </a:r>
            <a:r>
              <a:rPr kumimoji="0" lang="zh-CN" altLang="en-US" sz="2000" smtClean="0">
                <a:solidFill>
                  <a:srgbClr val="808080"/>
                </a:solidFill>
              </a:rPr>
              <a:t> [</a:t>
            </a:r>
            <a:r>
              <a:rPr kumimoji="0" lang="zh-CN" altLang="en-US" sz="2000" smtClean="0">
                <a:solidFill>
                  <a:srgbClr val="FF9900"/>
                </a:solidFill>
              </a:rPr>
              <a:t>结构体名</a:t>
            </a:r>
            <a:r>
              <a:rPr kumimoji="0" lang="zh-CN" altLang="en-US" sz="2000" smtClean="0">
                <a:solidFill>
                  <a:srgbClr val="808080"/>
                </a:solidFill>
              </a:rPr>
              <a:t>]</a:t>
            </a:r>
            <a:endParaRPr kumimoji="0"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3366"/>
                </a:solidFill>
              </a:rPr>
              <a:t>{</a:t>
            </a:r>
            <a:endParaRPr kumimoji="0"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类型标识符    成员名；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339933"/>
                </a:solidFill>
              </a:rPr>
              <a:t>      类型标识符    成员名；</a:t>
            </a:r>
            <a:endParaRPr kumimoji="0"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…………….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3366"/>
                </a:solidFill>
              </a:rPr>
              <a:t>}；</a:t>
            </a:r>
            <a:endParaRPr kumimoji="0" lang="zh-CN" altLang="en-US" sz="2000" smtClean="0">
              <a:solidFill>
                <a:srgbClr val="000000"/>
              </a:solidFill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6248400" y="4541838"/>
            <a:ext cx="2352675" cy="860425"/>
          </a:xfrm>
          <a:prstGeom prst="wedgeRectCallout">
            <a:avLst>
              <a:gd name="adj1" fmla="val -75370"/>
              <a:gd name="adj2" fmla="val -19556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  <a:ea typeface="隶书" panose="02010509060101010101" pitchFamily="49" charset="-122"/>
              </a:rPr>
              <a:t>成员类型可以是</a:t>
            </a:r>
            <a:endParaRPr kumimoji="0" lang="zh-CN" altLang="zh-CN" smtClean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  <a:ea typeface="隶书" panose="02010509060101010101" pitchFamily="49" charset="-122"/>
              </a:rPr>
              <a:t>基本型或构造型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304800" y="4953000"/>
            <a:ext cx="2266950" cy="860425"/>
          </a:xfrm>
          <a:prstGeom prst="wedgeRectCallout">
            <a:avLst>
              <a:gd name="adj1" fmla="val 62116"/>
              <a:gd name="adj2" fmla="val -140222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FF0000"/>
                </a:solidFill>
                <a:ea typeface="隶书" panose="02010509060101010101" pitchFamily="49" charset="-122"/>
              </a:rPr>
              <a:t>struct</a:t>
            </a:r>
            <a:r>
              <a:rPr kumimoji="0"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是关键字,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不能省略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6172200" y="3124200"/>
            <a:ext cx="2436813" cy="860425"/>
          </a:xfrm>
          <a:prstGeom prst="wedgeRectCallout">
            <a:avLst>
              <a:gd name="adj1" fmla="val -118731"/>
              <a:gd name="adj2" fmla="val 32472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  <a:ea typeface="隶书" panose="02010509060101010101" pitchFamily="49" charset="-122"/>
              </a:rPr>
              <a:t>合法标识符</a:t>
            </a:r>
            <a:endParaRPr kumimoji="0" lang="zh-CN" altLang="zh-CN" smtClean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  <a:ea typeface="隶书" panose="02010509060101010101" pitchFamily="49" charset="-122"/>
              </a:rPr>
              <a:t>可省</a:t>
            </a:r>
            <a:r>
              <a:rPr kumimoji="0" lang="zh-CN" altLang="zh-CN" smtClean="0">
                <a:solidFill>
                  <a:srgbClr val="000000"/>
                </a:solidFill>
                <a:ea typeface="隶书" panose="02010509060101010101" pitchFamily="49" charset="-122"/>
              </a:rPr>
              <a:t>:</a:t>
            </a:r>
            <a:r>
              <a:rPr kumimoji="0" lang="zh-CN" altLang="en-US" smtClean="0">
                <a:solidFill>
                  <a:srgbClr val="009900"/>
                </a:solidFill>
                <a:ea typeface="隶书" panose="02010509060101010101" pitchFamily="49" charset="-122"/>
              </a:rPr>
              <a:t>无名结构体</a:t>
            </a:r>
            <a:endParaRPr kumimoji="0" lang="zh-CN" altLang="zh-CN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337198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nimBg="1" autoUpdateAnimBg="0"/>
      <p:bldP spid="3075" grpId="0" build="p" bldLvl="5" animBg="1" autoUpdateAnimBg="0"/>
      <p:bldP spid="3076" grpId="0" animBg="1" autoUpdateAnimBg="0"/>
      <p:bldP spid="3077" grpId="0" animBg="1" autoUpdateAnimBg="0"/>
      <p:bldP spid="3078" grpId="0" animBg="1" autoUpdateAnimBg="0"/>
      <p:bldP spid="307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306388"/>
            <a:ext cx="8547100" cy="1979612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solidFill>
                  <a:schemeClr val="accent1"/>
                </a:solidFill>
              </a:rPr>
              <a:t>6</a:t>
            </a:r>
            <a:r>
              <a:rPr kumimoji="0" lang="zh-CN" altLang="en-US" smtClean="0"/>
              <a:t> 结构体和指针</a:t>
            </a:r>
          </a:p>
          <a:p>
            <a:pPr lvl="1" eaLnBrk="1" hangingPunct="1"/>
            <a:r>
              <a:rPr kumimoji="0" lang="zh-CN" altLang="en-US" smtClean="0"/>
              <a:t>指向结构体变量的指针</a:t>
            </a:r>
          </a:p>
          <a:p>
            <a:pPr lvl="2" eaLnBrk="1" hangingPunct="1"/>
            <a:r>
              <a:rPr kumimoji="0" lang="zh-CN" altLang="en-US" smtClean="0"/>
              <a:t>定义形式：</a:t>
            </a:r>
            <a:r>
              <a:rPr kumimoji="0" lang="zh-CN" altLang="en-US" smtClean="0">
                <a:solidFill>
                  <a:schemeClr val="tx2"/>
                </a:solidFill>
              </a:rPr>
              <a:t>struct  结构体名   </a:t>
            </a:r>
            <a:r>
              <a:rPr kumimoji="0" lang="zh-CN" altLang="en-US" smtClean="0">
                <a:solidFill>
                  <a:srgbClr val="FF0000"/>
                </a:solidFill>
              </a:rPr>
              <a:t>*</a:t>
            </a:r>
            <a:r>
              <a:rPr kumimoji="0" lang="zh-CN" altLang="en-US" smtClean="0">
                <a:solidFill>
                  <a:schemeClr val="tx2"/>
                </a:solidFill>
              </a:rPr>
              <a:t>结构体指针名;</a:t>
            </a:r>
          </a:p>
          <a:p>
            <a:pPr lvl="3" eaLnBrk="1" hangingPunct="1">
              <a:buFontTx/>
              <a:buNone/>
            </a:pPr>
            <a:r>
              <a:rPr kumimoji="0" lang="zh-CN" altLang="en-US" smtClean="0"/>
              <a:t>例   struct  student  *p;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04800" y="2286000"/>
            <a:ext cx="854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zh-CN" altLang="en-US" smtClean="0">
                <a:solidFill>
                  <a:srgbClr val="000000"/>
                </a:solidFill>
              </a:rPr>
              <a:t>使用结构体指针变量引用成员形式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3733800" y="2286000"/>
            <a:ext cx="4791075" cy="495300"/>
          </a:xfrm>
          <a:prstGeom prst="wedgeRectCallout">
            <a:avLst>
              <a:gd name="adj1" fmla="val -4769"/>
              <a:gd name="adj2" fmla="val -153204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  <a:ea typeface="隶书" panose="02010509060101010101" pitchFamily="49" charset="-122"/>
              </a:rPr>
              <a:t>存放结构体变量在内存的起始地址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524000" y="2286000"/>
            <a:ext cx="6718300" cy="4191000"/>
            <a:chOff x="0" y="0"/>
            <a:chExt cx="4232" cy="2640"/>
          </a:xfrm>
        </p:grpSpPr>
        <p:grpSp>
          <p:nvGrpSpPr>
            <p:cNvPr id="27666" name="Group 6"/>
            <p:cNvGrpSpPr>
              <a:grpSpLocks/>
            </p:cNvGrpSpPr>
            <p:nvPr/>
          </p:nvGrpSpPr>
          <p:grpSpPr bwMode="auto">
            <a:xfrm>
              <a:off x="2208" y="0"/>
              <a:ext cx="2024" cy="2640"/>
              <a:chOff x="0" y="0"/>
              <a:chExt cx="2024" cy="3024"/>
            </a:xfrm>
          </p:grpSpPr>
          <p:sp>
            <p:nvSpPr>
              <p:cNvPr id="16405" name="AutoShape 7"/>
              <p:cNvSpPr>
                <a:spLocks noChangeArrowheads="1"/>
              </p:cNvSpPr>
              <p:nvPr/>
            </p:nvSpPr>
            <p:spPr bwMode="auto">
              <a:xfrm>
                <a:off x="528" y="0"/>
                <a:ext cx="960" cy="3024"/>
              </a:xfrm>
              <a:prstGeom prst="foldedCorner">
                <a:avLst>
                  <a:gd name="adj" fmla="val 125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6406" name="Line 8"/>
              <p:cNvSpPr>
                <a:spLocks noChangeShapeType="1"/>
              </p:cNvSpPr>
              <p:nvPr/>
            </p:nvSpPr>
            <p:spPr bwMode="auto">
              <a:xfrm>
                <a:off x="528" y="288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6407" name="Line 9"/>
              <p:cNvSpPr>
                <a:spLocks noChangeShapeType="1"/>
              </p:cNvSpPr>
              <p:nvPr/>
            </p:nvSpPr>
            <p:spPr bwMode="auto">
              <a:xfrm>
                <a:off x="528" y="528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6408" name="Line 10"/>
              <p:cNvSpPr>
                <a:spLocks noChangeShapeType="1"/>
              </p:cNvSpPr>
              <p:nvPr/>
            </p:nvSpPr>
            <p:spPr bwMode="auto">
              <a:xfrm>
                <a:off x="528" y="864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6409" name="Line 11"/>
              <p:cNvSpPr>
                <a:spLocks noChangeShapeType="1"/>
              </p:cNvSpPr>
              <p:nvPr/>
            </p:nvSpPr>
            <p:spPr bwMode="auto">
              <a:xfrm>
                <a:off x="528" y="1104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2" name="Line 12"/>
              <p:cNvSpPr>
                <a:spLocks noChangeShapeType="1"/>
              </p:cNvSpPr>
              <p:nvPr/>
            </p:nvSpPr>
            <p:spPr bwMode="auto">
              <a:xfrm>
                <a:off x="528" y="1344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6411" name="Text Box 13"/>
              <p:cNvSpPr txBox="1">
                <a:spLocks noChangeArrowheads="1"/>
              </p:cNvSpPr>
              <p:nvPr/>
            </p:nvSpPr>
            <p:spPr bwMode="auto">
              <a:xfrm>
                <a:off x="768" y="270"/>
                <a:ext cx="39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num</a:t>
                </a:r>
              </a:p>
            </p:txBody>
          </p:sp>
          <p:sp>
            <p:nvSpPr>
              <p:cNvPr id="16412" name="Text Box 14"/>
              <p:cNvSpPr txBox="1">
                <a:spLocks noChangeArrowheads="1"/>
              </p:cNvSpPr>
              <p:nvPr/>
            </p:nvSpPr>
            <p:spPr bwMode="auto">
              <a:xfrm>
                <a:off x="738" y="542"/>
                <a:ext cx="460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16413" name="Text Box 15"/>
              <p:cNvSpPr txBox="1">
                <a:spLocks noChangeArrowheads="1"/>
              </p:cNvSpPr>
              <p:nvPr/>
            </p:nvSpPr>
            <p:spPr bwMode="auto">
              <a:xfrm>
                <a:off x="804" y="814"/>
                <a:ext cx="32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sex</a:t>
                </a:r>
              </a:p>
            </p:txBody>
          </p:sp>
          <p:sp>
            <p:nvSpPr>
              <p:cNvPr id="16414" name="Text Box 16"/>
              <p:cNvSpPr txBox="1">
                <a:spLocks noChangeArrowheads="1"/>
              </p:cNvSpPr>
              <p:nvPr/>
            </p:nvSpPr>
            <p:spPr bwMode="auto">
              <a:xfrm>
                <a:off x="799" y="1086"/>
                <a:ext cx="33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age</a:t>
                </a:r>
              </a:p>
            </p:txBody>
          </p:sp>
          <p:sp>
            <p:nvSpPr>
              <p:cNvPr id="16415" name="Line 17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3" name="Line 18"/>
              <p:cNvSpPr>
                <a:spLocks noChangeShapeType="1"/>
              </p:cNvSpPr>
              <p:nvPr/>
            </p:nvSpPr>
            <p:spPr bwMode="auto">
              <a:xfrm>
                <a:off x="528" y="1824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16417" name="Line 19"/>
              <p:cNvSpPr>
                <a:spLocks noChangeShapeType="1"/>
              </p:cNvSpPr>
              <p:nvPr/>
            </p:nvSpPr>
            <p:spPr bwMode="auto">
              <a:xfrm>
                <a:off x="528" y="2064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4" name="Line 20"/>
              <p:cNvSpPr>
                <a:spLocks noChangeShapeType="1"/>
              </p:cNvSpPr>
              <p:nvPr/>
            </p:nvSpPr>
            <p:spPr bwMode="auto">
              <a:xfrm>
                <a:off x="528" y="2304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5" name="AutoShape 21"/>
              <p:cNvSpPr>
                <a:spLocks/>
              </p:cNvSpPr>
              <p:nvPr/>
            </p:nvSpPr>
            <p:spPr bwMode="auto">
              <a:xfrm>
                <a:off x="1488" y="288"/>
                <a:ext cx="144" cy="1056"/>
              </a:xfrm>
              <a:prstGeom prst="rightBrace">
                <a:avLst>
                  <a:gd name="adj1" fmla="val 6111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6" name="Text Box 22"/>
              <p:cNvSpPr txBox="1">
                <a:spLocks noChangeArrowheads="1"/>
              </p:cNvSpPr>
              <p:nvPr/>
            </p:nvSpPr>
            <p:spPr bwMode="auto">
              <a:xfrm>
                <a:off x="1724" y="654"/>
                <a:ext cx="300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stu</a:t>
                </a:r>
              </a:p>
            </p:txBody>
          </p:sp>
          <p:sp>
            <p:nvSpPr>
              <p:cNvPr id="7" name="Line 23"/>
              <p:cNvSpPr>
                <a:spLocks noChangeShapeType="1"/>
              </p:cNvSpPr>
              <p:nvPr/>
            </p:nvSpPr>
            <p:spPr bwMode="auto">
              <a:xfrm>
                <a:off x="240" y="28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" name="Text Box 24"/>
              <p:cNvSpPr txBox="1">
                <a:spLocks noChangeArrowheads="1"/>
              </p:cNvSpPr>
              <p:nvPr/>
            </p:nvSpPr>
            <p:spPr bwMode="auto">
              <a:xfrm>
                <a:off x="0" y="126"/>
                <a:ext cx="19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sp>
          <p:nvSpPr>
            <p:cNvPr id="16404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2084" cy="1692"/>
            </a:xfrm>
            <a:prstGeom prst="rect">
              <a:avLst/>
            </a:prstGeom>
            <a:solidFill>
              <a:srgbClr val="EB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mtClean="0">
                  <a:solidFill>
                    <a:srgbClr val="000000"/>
                  </a:solidFill>
                </a:rPr>
                <a:t>struct  student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  </a:t>
              </a:r>
              <a:r>
                <a:rPr lang="en-US" altLang="zh-CN" smtClean="0">
                  <a:solidFill>
                    <a:srgbClr val="000000"/>
                  </a:solidFill>
                </a:rPr>
                <a:t>{     int  num;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         </a:t>
              </a:r>
              <a:r>
                <a:rPr lang="en-US" altLang="zh-CN" smtClean="0">
                  <a:solidFill>
                    <a:srgbClr val="000000"/>
                  </a:solidFill>
                </a:rPr>
                <a:t>char name[20];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         </a:t>
              </a:r>
              <a:r>
                <a:rPr lang="en-US" altLang="zh-CN" smtClean="0">
                  <a:solidFill>
                    <a:srgbClr val="000000"/>
                  </a:solidFill>
                </a:rPr>
                <a:t>char sex;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         </a:t>
              </a:r>
              <a:r>
                <a:rPr lang="en-US" altLang="zh-CN" smtClean="0">
                  <a:solidFill>
                    <a:srgbClr val="000000"/>
                  </a:solidFill>
                </a:rPr>
                <a:t>int age;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  </a:t>
              </a:r>
              <a:r>
                <a:rPr lang="en-US" altLang="zh-CN" smtClean="0">
                  <a:solidFill>
                    <a:srgbClr val="000000"/>
                  </a:solidFill>
                </a:rPr>
                <a:t>}stu;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mtClean="0">
                  <a:solidFill>
                    <a:srgbClr val="000000"/>
                  </a:solidFill>
                </a:rPr>
                <a:t>struct  student   *p=&amp;stu;</a:t>
              </a:r>
            </a:p>
          </p:txBody>
        </p:sp>
      </p:grpSp>
      <p:grpSp>
        <p:nvGrpSpPr>
          <p:cNvPr id="16410" name="Group 26"/>
          <p:cNvGrpSpPr>
            <a:grpSpLocks/>
          </p:cNvGrpSpPr>
          <p:nvPr/>
        </p:nvGrpSpPr>
        <p:grpSpPr bwMode="auto">
          <a:xfrm>
            <a:off x="-1082675" y="2895600"/>
            <a:ext cx="10226675" cy="396875"/>
            <a:chOff x="0" y="0"/>
            <a:chExt cx="6444" cy="250"/>
          </a:xfrm>
        </p:grpSpPr>
        <p:sp>
          <p:nvSpPr>
            <p:cNvPr id="16398" name="AutoShape 27"/>
            <p:cNvSpPr>
              <a:spLocks noChangeArrowheads="1"/>
            </p:cNvSpPr>
            <p:nvPr/>
          </p:nvSpPr>
          <p:spPr bwMode="auto">
            <a:xfrm>
              <a:off x="2640" y="48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6399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6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2000" smtClean="0">
                  <a:solidFill>
                    <a:srgbClr val="000000"/>
                  </a:solidFill>
                </a:rPr>
                <a:t>(*</a:t>
              </a:r>
              <a:r>
                <a:rPr kumimoji="0" lang="zh-CN" altLang="en-US" sz="2000" smtClean="0">
                  <a:solidFill>
                    <a:srgbClr val="000000"/>
                  </a:solidFill>
                </a:rPr>
                <a:t>结构体指针名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).</a:t>
              </a:r>
              <a:r>
                <a:rPr kumimoji="0" lang="zh-CN" altLang="en-US" sz="2000" smtClean="0">
                  <a:solidFill>
                    <a:srgbClr val="000000"/>
                  </a:solidFill>
                </a:rPr>
                <a:t>成员名</a:t>
              </a:r>
              <a:endParaRPr kumimoji="0" lang="zh-CN" altLang="en-US" sz="4000" smtClean="0">
                <a:solidFill>
                  <a:srgbClr val="000000"/>
                </a:solidFill>
              </a:endParaRPr>
            </a:p>
          </p:txBody>
        </p:sp>
        <p:sp>
          <p:nvSpPr>
            <p:cNvPr id="16400" name="Text Box 29"/>
            <p:cNvSpPr txBox="1">
              <a:spLocks noChangeArrowheads="1"/>
            </p:cNvSpPr>
            <p:nvPr/>
          </p:nvSpPr>
          <p:spPr bwMode="auto">
            <a:xfrm>
              <a:off x="2880" y="0"/>
              <a:ext cx="17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smtClean="0">
                  <a:solidFill>
                    <a:srgbClr val="FF9900"/>
                  </a:solidFill>
                </a:rPr>
                <a:t>结构体指针名</a:t>
              </a:r>
              <a:r>
                <a:rPr kumimoji="0" lang="zh-CN" altLang="zh-CN" sz="2000" smtClean="0">
                  <a:solidFill>
                    <a:srgbClr val="FF0000"/>
                  </a:solidFill>
                </a:rPr>
                <a:t>-&gt;</a:t>
              </a:r>
              <a:r>
                <a:rPr kumimoji="0" lang="zh-CN" altLang="en-US" sz="2000" smtClean="0">
                  <a:solidFill>
                    <a:srgbClr val="FF9900"/>
                  </a:solidFill>
                  <a:sym typeface="Wingdings 3" panose="05040102010807070707" pitchFamily="18" charset="2"/>
                </a:rPr>
                <a:t>成员名</a:t>
              </a:r>
              <a:endParaRPr kumimoji="0" lang="zh-CN" altLang="zh-CN" sz="2000" smtClean="0">
                <a:solidFill>
                  <a:srgbClr val="000000"/>
                </a:solidFill>
              </a:endParaRPr>
            </a:p>
          </p:txBody>
        </p:sp>
        <p:sp>
          <p:nvSpPr>
            <p:cNvPr id="16401" name="AutoShape 30"/>
            <p:cNvSpPr>
              <a:spLocks noChangeArrowheads="1"/>
            </p:cNvSpPr>
            <p:nvPr/>
          </p:nvSpPr>
          <p:spPr bwMode="auto">
            <a:xfrm>
              <a:off x="4512" y="48"/>
              <a:ext cx="335" cy="96"/>
            </a:xfrm>
            <a:prstGeom prst="leftRightArrow">
              <a:avLst>
                <a:gd name="adj1" fmla="val 50000"/>
                <a:gd name="adj2" fmla="val 7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6402" name="Text Box 31"/>
            <p:cNvSpPr txBox="1">
              <a:spLocks noChangeArrowheads="1"/>
            </p:cNvSpPr>
            <p:nvPr/>
          </p:nvSpPr>
          <p:spPr bwMode="auto">
            <a:xfrm>
              <a:off x="4848" y="0"/>
              <a:ext cx="1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smtClean="0">
                  <a:solidFill>
                    <a:srgbClr val="009900"/>
                  </a:solidFill>
                </a:rPr>
                <a:t>结构体变量名</a:t>
              </a:r>
              <a:r>
                <a:rPr kumimoji="0" lang="zh-CN" altLang="zh-CN" sz="2000" smtClean="0">
                  <a:solidFill>
                    <a:srgbClr val="009900"/>
                  </a:solidFill>
                </a:rPr>
                <a:t>.</a:t>
              </a:r>
              <a:r>
                <a:rPr kumimoji="0" lang="zh-CN" altLang="en-US" sz="2000" smtClean="0">
                  <a:solidFill>
                    <a:srgbClr val="009900"/>
                  </a:solidFill>
                  <a:sym typeface="Wingdings 3" panose="05040102010807070707" pitchFamily="18" charset="2"/>
                </a:rPr>
                <a:t>成员名</a:t>
              </a:r>
              <a:endParaRPr kumimoji="0" lang="zh-CN" altLang="zh-CN" sz="20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6416" name="AutoShape 32"/>
          <p:cNvSpPr>
            <a:spLocks noChangeArrowheads="1"/>
          </p:cNvSpPr>
          <p:nvPr/>
        </p:nvSpPr>
        <p:spPr bwMode="auto">
          <a:xfrm>
            <a:off x="2590800" y="3657600"/>
            <a:ext cx="2962275" cy="1225550"/>
          </a:xfrm>
          <a:prstGeom prst="wedgeRectCallout">
            <a:avLst>
              <a:gd name="adj1" fmla="val 36176"/>
              <a:gd name="adj2" fmla="val -85750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指向运算符</a:t>
            </a:r>
            <a:endParaRPr kumimoji="0" lang="zh-CN" altLang="zh-CN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优先级</a:t>
            </a:r>
            <a:r>
              <a:rPr kumimoji="0" lang="zh-CN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 3" panose="05040102010807070707" pitchFamily="18" charset="2"/>
              </a:rPr>
              <a:t>结合方向：从左向右</a:t>
            </a:r>
          </a:p>
        </p:txBody>
      </p:sp>
      <p:sp useBgFill="1">
        <p:nvSpPr>
          <p:cNvPr id="16392" name="AutoShape 33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8305800" y="59436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cs typeface="宋体" charset="0"/>
            </a:endParaRP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838200" y="3429000"/>
            <a:ext cx="376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</a:rPr>
              <a:t>例</a:t>
            </a:r>
            <a:r>
              <a:rPr kumimoji="0" lang="zh-CN" altLang="zh-CN" smtClean="0">
                <a:solidFill>
                  <a:srgbClr val="000000"/>
                </a:solidFill>
              </a:rPr>
              <a:t>   </a:t>
            </a:r>
            <a:r>
              <a:rPr kumimoji="0" lang="zh-CN" altLang="en-US" smtClean="0">
                <a:solidFill>
                  <a:srgbClr val="000000"/>
                </a:solidFill>
              </a:rPr>
              <a:t>指向结构体的指针变量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259839" y="1250950"/>
            <a:ext cx="6834188" cy="560705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{   </a:t>
            </a:r>
            <a:r>
              <a:rPr lang="en-US" altLang="zh-CN" dirty="0" err="1" smtClean="0">
                <a:solidFill>
                  <a:srgbClr val="000000"/>
                </a:solidFill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</a:rPr>
              <a:t> 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</a:rPr>
              <a:t>{       long </a:t>
            </a:r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num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	 </a:t>
            </a:r>
            <a:r>
              <a:rPr lang="en-US" altLang="zh-CN" dirty="0" smtClean="0">
                <a:solidFill>
                  <a:srgbClr val="000000"/>
                </a:solidFill>
              </a:rPr>
              <a:t>char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	 </a:t>
            </a:r>
            <a:r>
              <a:rPr lang="en-US" altLang="zh-CN" dirty="0" smtClean="0">
                <a:solidFill>
                  <a:srgbClr val="000000"/>
                </a:solidFill>
              </a:rPr>
              <a:t>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	 </a:t>
            </a:r>
            <a:r>
              <a:rPr lang="en-US" altLang="zh-CN" dirty="0" smtClean="0">
                <a:solidFill>
                  <a:srgbClr val="000000"/>
                </a:solidFill>
              </a:rPr>
              <a:t>float score;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</a:rPr>
              <a:t>}stu_1,*p;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3333FF"/>
                </a:solidFill>
              </a:rPr>
              <a:t>    </a:t>
            </a:r>
            <a:r>
              <a:rPr lang="en-US" altLang="zh-CN" dirty="0" smtClean="0">
                <a:solidFill>
                  <a:srgbClr val="3333FF"/>
                </a:solidFill>
              </a:rPr>
              <a:t>p=&amp;stu_1;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</a:rPr>
              <a:t>stu_1.num=89101;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</a:rPr>
              <a:t>strcpy</a:t>
            </a:r>
            <a:r>
              <a:rPr lang="en-US" altLang="zh-CN" dirty="0" smtClean="0">
                <a:solidFill>
                  <a:srgbClr val="000000"/>
                </a:solidFill>
              </a:rPr>
              <a:t>(stu_1.name,"Li Lin");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smtClean="0">
                <a:solidFill>
                  <a:srgbClr val="3333FF"/>
                </a:solidFill>
              </a:rPr>
              <a:t>p-&gt;sex='M';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3333FF"/>
                </a:solidFill>
              </a:rPr>
              <a:t>    </a:t>
            </a:r>
            <a:r>
              <a:rPr lang="en-US" altLang="zh-CN" dirty="0" smtClean="0">
                <a:solidFill>
                  <a:srgbClr val="3333FF"/>
                </a:solidFill>
              </a:rPr>
              <a:t>p-&gt;score=89.5;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</a:rPr>
              <a:t>("\</a:t>
            </a:r>
            <a:r>
              <a:rPr lang="en-US" altLang="zh-CN" dirty="0" err="1" smtClean="0">
                <a:solidFill>
                  <a:srgbClr val="000000"/>
                </a:solidFill>
              </a:rPr>
              <a:t>nNo</a:t>
            </a:r>
            <a:r>
              <a:rPr lang="en-US" altLang="zh-CN" dirty="0" smtClean="0">
                <a:solidFill>
                  <a:srgbClr val="000000"/>
                </a:solidFill>
              </a:rPr>
              <a:t>:%</a:t>
            </a:r>
            <a:r>
              <a:rPr lang="en-US" altLang="zh-CN" dirty="0" err="1" smtClean="0">
                <a:solidFill>
                  <a:srgbClr val="000000"/>
                </a:solidFill>
              </a:rPr>
              <a:t>ld</a:t>
            </a:r>
            <a:r>
              <a:rPr lang="en-US" altLang="zh-CN" dirty="0" smtClean="0">
                <a:solidFill>
                  <a:srgbClr val="000000"/>
                </a:solidFill>
              </a:rPr>
              <a:t>\</a:t>
            </a:r>
            <a:r>
              <a:rPr lang="en-US" altLang="zh-CN" dirty="0" err="1" smtClean="0">
                <a:solidFill>
                  <a:srgbClr val="000000"/>
                </a:solidFill>
              </a:rPr>
              <a:t>nname</a:t>
            </a:r>
            <a:r>
              <a:rPr lang="en-US" altLang="zh-CN" dirty="0" smtClean="0">
                <a:solidFill>
                  <a:srgbClr val="000000"/>
                </a:solidFill>
              </a:rPr>
              <a:t>:%s\</a:t>
            </a:r>
            <a:r>
              <a:rPr lang="en-US" altLang="zh-CN" dirty="0" err="1" smtClean="0">
                <a:solidFill>
                  <a:srgbClr val="000000"/>
                </a:solidFill>
              </a:rPr>
              <a:t>nsex</a:t>
            </a:r>
            <a:r>
              <a:rPr lang="en-US" altLang="zh-CN" dirty="0" smtClean="0">
                <a:solidFill>
                  <a:srgbClr val="000000"/>
                </a:solidFill>
              </a:rPr>
              <a:t>:%c\</a:t>
            </a:r>
            <a:r>
              <a:rPr lang="en-US" altLang="zh-CN" dirty="0" err="1" smtClean="0">
                <a:solidFill>
                  <a:srgbClr val="000000"/>
                </a:solidFill>
              </a:rPr>
              <a:t>nscore</a:t>
            </a:r>
            <a:r>
              <a:rPr lang="en-US" altLang="zh-CN" dirty="0" smtClean="0">
                <a:solidFill>
                  <a:srgbClr val="000000"/>
                </a:solidFill>
              </a:rPr>
              <a:t>:%f\n",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	       </a:t>
            </a:r>
            <a:r>
              <a:rPr lang="en-US" altLang="zh-CN" dirty="0" smtClean="0">
                <a:solidFill>
                  <a:srgbClr val="009900"/>
                </a:solidFill>
              </a:rPr>
              <a:t>(*p).</a:t>
            </a:r>
            <a:r>
              <a:rPr lang="en-US" altLang="zh-CN" dirty="0" err="1" smtClean="0">
                <a:solidFill>
                  <a:srgbClr val="009900"/>
                </a:solidFill>
              </a:rPr>
              <a:t>num</a:t>
            </a:r>
            <a:r>
              <a:rPr lang="en-US" altLang="zh-CN" dirty="0" err="1" smtClean="0">
                <a:solidFill>
                  <a:srgbClr val="000000"/>
                </a:solidFill>
              </a:rPr>
              <a:t>,</a:t>
            </a:r>
            <a:r>
              <a:rPr lang="en-US" altLang="zh-CN" dirty="0" err="1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-&gt;name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en-US" altLang="zh-CN" dirty="0" smtClean="0">
                <a:solidFill>
                  <a:srgbClr val="3333FF"/>
                </a:solidFill>
              </a:rPr>
              <a:t>stu_1.sex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p-&gt;score</a:t>
            </a:r>
            <a:r>
              <a:rPr lang="en-US" altLang="zh-CN" dirty="0" smtClean="0">
                <a:solidFill>
                  <a:srgbClr val="000000"/>
                </a:solidFill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1081088" y="2854325"/>
            <a:ext cx="3173412" cy="1225550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例    </a:t>
            </a:r>
            <a:r>
              <a:rPr lang="en-US" altLang="zh-CN" smtClean="0">
                <a:solidFill>
                  <a:srgbClr val="000000"/>
                </a:solidFill>
              </a:rPr>
              <a:t>int    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 </a:t>
            </a:r>
            <a:r>
              <a:rPr lang="en-US" altLang="zh-CN" smtClean="0">
                <a:solidFill>
                  <a:srgbClr val="000000"/>
                </a:solidFill>
              </a:rPr>
              <a:t>int   *p=&amp;n;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</a:t>
            </a:r>
            <a:r>
              <a:rPr lang="zh-CN" altLang="en-US" smtClean="0">
                <a:solidFill>
                  <a:srgbClr val="FF0000"/>
                </a:solidFill>
              </a:rPr>
              <a:t>*</a:t>
            </a:r>
            <a:r>
              <a:rPr lang="en-US" altLang="zh-CN" smtClean="0">
                <a:solidFill>
                  <a:srgbClr val="FF0000"/>
                </a:solidFill>
              </a:rPr>
              <a:t>p</a:t>
            </a:r>
            <a:r>
              <a:rPr lang="en-US" altLang="zh-CN" smtClean="0">
                <a:solidFill>
                  <a:srgbClr val="000000"/>
                </a:solidFill>
              </a:rPr>
              <a:t>=10;       </a:t>
            </a:r>
            <a:r>
              <a:rPr lang="zh-CN" altLang="en-US" smtClean="0">
                <a:solidFill>
                  <a:srgbClr val="3333FF"/>
                </a:solidFill>
                <a:sym typeface="Symbol" charset="0"/>
              </a:rPr>
              <a:t> </a:t>
            </a:r>
            <a:r>
              <a:rPr lang="en-US" altLang="zh-CN" smtClean="0">
                <a:solidFill>
                  <a:srgbClr val="3333FF"/>
                </a:solidFill>
              </a:rPr>
              <a:t>n</a:t>
            </a:r>
            <a:r>
              <a:rPr lang="en-US" altLang="zh-CN" smtClean="0">
                <a:solidFill>
                  <a:srgbClr val="000000"/>
                </a:solidFill>
              </a:rPr>
              <a:t>=10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4569619" y="2854325"/>
            <a:ext cx="4510087" cy="1225550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struct    student      stu1;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struct    student      *p=&amp;stu1;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3333FF"/>
                </a:solidFill>
                <a:sym typeface="Symbol" charset="0"/>
              </a:rPr>
              <a:t>stu1.num</a:t>
            </a:r>
            <a:r>
              <a:rPr lang="en-US" altLang="zh-CN" smtClean="0">
                <a:solidFill>
                  <a:srgbClr val="000000"/>
                </a:solidFill>
                <a:sym typeface="Symbol" charset="0"/>
              </a:rPr>
              <a:t>=101</a:t>
            </a:r>
            <a:r>
              <a:rPr lang="en-US" altLang="zh-CN" smtClean="0">
                <a:solidFill>
                  <a:srgbClr val="3333FF"/>
                </a:solidFill>
                <a:sym typeface="Symbol" charset="0"/>
              </a:rPr>
              <a:t>;     </a:t>
            </a:r>
            <a:r>
              <a:rPr lang="en-US" altLang="zh-CN" smtClean="0">
                <a:solidFill>
                  <a:srgbClr val="FF0000"/>
                </a:solidFill>
                <a:sym typeface="Symbol" charset="0"/>
              </a:rPr>
              <a:t>(*p).num</a:t>
            </a:r>
            <a:r>
              <a:rPr lang="en-US" altLang="zh-CN" smtClean="0">
                <a:solidFill>
                  <a:srgbClr val="000000"/>
                </a:solidFill>
                <a:sym typeface="Symbol" charset="0"/>
              </a:rPr>
              <a:t>=101</a:t>
            </a: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34557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nimBg="1" autoUpdateAnimBg="0"/>
      <p:bldP spid="16387" grpId="0" build="p" bldLvl="5" animBg="1" autoUpdateAnimBg="0"/>
      <p:bldP spid="16388" grpId="0" animBg="1" autoUpdateAnimBg="0"/>
      <p:bldP spid="16416" grpId="0" animBg="1" autoUpdateAnimBg="0"/>
      <p:bldP spid="16419" grpId="0" build="p" animBg="1" autoUpdateAnimBg="0"/>
      <p:bldP spid="16420" grpId="0" animBg="1" autoUpdateAnimBg="0"/>
      <p:bldP spid="16421" grpId="0" animBg="1" autoUpdateAnimBg="0"/>
      <p:bldP spid="1642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601075" cy="50323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kumimoji="0" lang="zh-CN" altLang="en-US" smtClean="0"/>
              <a:t>指向结构体数组的指针</a:t>
            </a:r>
          </a:p>
        </p:txBody>
      </p:sp>
      <p:graphicFrame>
        <p:nvGraphicFramePr>
          <p:cNvPr id="17411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419600" y="685800"/>
          <a:ext cx="762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6" imgW="571500" imgH="466725" progId="Package">
                  <p:embed/>
                </p:oleObj>
              </mc:Choice>
              <mc:Fallback>
                <p:oleObj r:id="rId6" imgW="571500" imgH="466725" progId="Package">
                  <p:embed/>
                  <p:pic>
                    <p:nvPicPr>
                      <p:cNvPr id="17411" name="Object 3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85800"/>
                        <a:ext cx="7620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7412" name="AutoShape 4">
            <a:hlinkClick r:id="rId8" action="ppaction://program" highlightClick="1"/>
          </p:cNvPr>
          <p:cNvSpPr>
            <a:spLocks noChangeArrowheads="1"/>
          </p:cNvSpPr>
          <p:nvPr/>
        </p:nvSpPr>
        <p:spPr bwMode="auto">
          <a:xfrm>
            <a:off x="8382000" y="59436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cs typeface="宋体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788988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</a:rPr>
              <a:t>例</a:t>
            </a:r>
            <a:r>
              <a:rPr kumimoji="0" lang="zh-CN" altLang="zh-CN" smtClean="0">
                <a:solidFill>
                  <a:srgbClr val="000000"/>
                </a:solidFill>
              </a:rPr>
              <a:t>  </a:t>
            </a:r>
            <a:r>
              <a:rPr kumimoji="0" lang="zh-CN" altLang="en-US" smtClean="0">
                <a:solidFill>
                  <a:srgbClr val="000000"/>
                </a:solidFill>
              </a:rPr>
              <a:t>指向结构体数组的指针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7886700" cy="487680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struct 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{    int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</a:t>
            </a:r>
            <a:r>
              <a:rPr lang="en-US" altLang="zh-CN" smtClean="0">
                <a:solidFill>
                  <a:srgbClr val="000000"/>
                </a:solidFill>
              </a:rPr>
              <a:t>char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</a:t>
            </a:r>
            <a:r>
              <a:rPr lang="en-US" altLang="zh-CN" smtClean="0">
                <a:solidFill>
                  <a:srgbClr val="000000"/>
                </a:solidFill>
              </a:rPr>
              <a:t>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</a:t>
            </a:r>
            <a:r>
              <a:rPr lang="en-US" altLang="zh-CN" smtClean="0">
                <a:solidFill>
                  <a:srgbClr val="000000"/>
                </a:solidFill>
              </a:rPr>
              <a:t>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}stu[3]={{10101,"Li Lin",'M',18},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        </a:t>
            </a:r>
            <a:r>
              <a:rPr lang="en-US" altLang="zh-CN" smtClean="0">
                <a:solidFill>
                  <a:srgbClr val="000000"/>
                </a:solidFill>
              </a:rPr>
              <a:t>{10102,"Zhang Fun",'M',19},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	   </a:t>
            </a:r>
            <a:r>
              <a:rPr lang="en-US" altLang="zh-CN" smtClean="0">
                <a:solidFill>
                  <a:srgbClr val="000000"/>
                </a:solidFill>
              </a:rPr>
              <a:t>{10104,"Wang Min",'F',20}};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{   struct student *p;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</a:t>
            </a:r>
            <a:r>
              <a:rPr lang="en-US" altLang="zh-CN" smtClean="0">
                <a:solidFill>
                  <a:srgbClr val="000000"/>
                </a:solidFill>
              </a:rPr>
              <a:t>for(p=stu;p&lt;stu+3;p++)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 </a:t>
            </a:r>
            <a:r>
              <a:rPr lang="en-US" altLang="zh-CN" smtClean="0">
                <a:solidFill>
                  <a:srgbClr val="000000"/>
                </a:solidFill>
              </a:rPr>
              <a:t>printf("%d%s%c%d\n",p-&gt;num,p-&gt;name,p-&gt;sex,p-&gt;age);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5580063" y="975726"/>
            <a:ext cx="3563937" cy="4343400"/>
            <a:chOff x="0" y="0"/>
            <a:chExt cx="2245" cy="2736"/>
          </a:xfrm>
        </p:grpSpPr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621" y="0"/>
              <a:ext cx="960" cy="2736"/>
            </a:xfrm>
            <a:prstGeom prst="foldedCorner">
              <a:avLst>
                <a:gd name="adj" fmla="val 125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621" y="210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621" y="38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621" y="63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621" y="80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621" y="983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861" y="178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num</a:t>
              </a: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831" y="377"/>
              <a:ext cx="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897" y="576"/>
              <a:ext cx="3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sex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892" y="775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age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621" y="1159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621" y="136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621" y="1529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621" y="1686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30" name="AutoShape 22"/>
            <p:cNvSpPr>
              <a:spLocks/>
            </p:cNvSpPr>
            <p:nvPr/>
          </p:nvSpPr>
          <p:spPr bwMode="auto">
            <a:xfrm>
              <a:off x="1581" y="210"/>
              <a:ext cx="144" cy="773"/>
            </a:xfrm>
            <a:prstGeom prst="rightBrace">
              <a:avLst>
                <a:gd name="adj1" fmla="val 44734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1725" y="459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stu[0]</a:t>
              </a:r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333" y="211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93" y="73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3333CC"/>
                  </a:solidFill>
                </a:rPr>
                <a:t>p</a:t>
              </a:r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621" y="188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621" y="209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621" y="2253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37" name="AutoShape 29"/>
            <p:cNvSpPr>
              <a:spLocks/>
            </p:cNvSpPr>
            <p:nvPr/>
          </p:nvSpPr>
          <p:spPr bwMode="auto">
            <a:xfrm>
              <a:off x="1581" y="1006"/>
              <a:ext cx="144" cy="684"/>
            </a:xfrm>
            <a:prstGeom prst="rightBrace">
              <a:avLst>
                <a:gd name="adj1" fmla="val 39583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1725" y="1211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stu[1]</a:t>
              </a:r>
            </a:p>
          </p:txBody>
        </p:sp>
        <p:sp>
          <p:nvSpPr>
            <p:cNvPr id="17439" name="AutoShape 31"/>
            <p:cNvSpPr>
              <a:spLocks/>
            </p:cNvSpPr>
            <p:nvPr/>
          </p:nvSpPr>
          <p:spPr bwMode="auto">
            <a:xfrm>
              <a:off x="1581" y="1690"/>
              <a:ext cx="156" cy="684"/>
            </a:xfrm>
            <a:prstGeom prst="rightBrace">
              <a:avLst>
                <a:gd name="adj1" fmla="val 36538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1759" y="1895"/>
              <a:ext cx="4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stu[2]</a:t>
              </a:r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621" y="241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325" y="957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17443" name="Text Box 35"/>
            <p:cNvSpPr txBox="1">
              <a:spLocks noChangeArrowheads="1"/>
            </p:cNvSpPr>
            <p:nvPr/>
          </p:nvSpPr>
          <p:spPr bwMode="auto">
            <a:xfrm>
              <a:off x="0" y="816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3333CC"/>
                  </a:solidFill>
                </a:rPr>
                <a:t>p+1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309283"/>
      </p:ext>
    </p:extLst>
  </p:cSld>
  <p:clrMapOvr>
    <a:masterClrMapping/>
  </p:clrMapOvr>
  <p:transition>
    <p:random/>
    <p:sndAc>
      <p:stSnd>
        <p:snd r:embed="rId4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nimBg="1" autoUpdateAnimBg="0"/>
      <p:bldP spid="17413" grpId="0" build="p" animBg="1" autoUpdateAnimBg="0"/>
      <p:bldP spid="1741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990600"/>
            <a:ext cx="8686800" cy="561657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3333FF"/>
                </a:solidFill>
              </a:rPr>
              <a:t>struct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3333FF"/>
                </a:solidFill>
              </a:rPr>
              <a:t>{   int a, b, c;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{   </a:t>
            </a:r>
            <a:r>
              <a:rPr lang="en-US" altLang="zh-CN" sz="2000" smtClean="0">
                <a:solidFill>
                  <a:srgbClr val="CC3300"/>
                </a:solidFill>
              </a:rPr>
              <a:t>void func(struct data  *parm);</a:t>
            </a:r>
            <a:endParaRPr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struct data arg;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arg.a=27;   arg.b=3;    arg.c=arg.a+arg.b;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printf("arg.a=%d arg.b=%d arg.c=%d\n",arg.a,arg.b,arg.c);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printf("Call Func()....\n");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</a:rPr>
              <a:t>func(&amp;arg);</a:t>
            </a:r>
            <a:endParaRPr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printf("arg.a=%d arg.b=%d arg.c=%d\n",arg.a,arg.b,arg.c);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FF0000"/>
                </a:solidFill>
              </a:rPr>
              <a:t>void func(struct data  *parm)</a:t>
            </a:r>
            <a:endParaRPr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{   printf("parm-&gt;a=%d parm-&gt;b=%d parm-&gt;c=%d\n",parm-&gt;a,parm-&gt;b,parm-&gt;c);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printf("Process...\n");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parm-&gt;a=18;     parm-&gt;b=5;    parm-&gt;c=parm-&gt;a*parm-&gt;b;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printf("parm-&gt;a=%d parm-&gt;b=%d parm-&gt;c=%d\n",parm-&gt;a,parm-&gt;b,parm-&gt;c);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000000"/>
                </a:solidFill>
              </a:rPr>
              <a:t>    </a:t>
            </a:r>
            <a:r>
              <a:rPr lang="en-US" altLang="zh-CN" sz="2000" smtClean="0">
                <a:solidFill>
                  <a:srgbClr val="000000"/>
                </a:solidFill>
              </a:rPr>
              <a:t>printf("Return...\n");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smtClean="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6534150" y="342900"/>
            <a:ext cx="2105025" cy="2819400"/>
            <a:chOff x="0" y="0"/>
            <a:chExt cx="1326" cy="1776"/>
          </a:xfrm>
        </p:grpSpPr>
        <p:grpSp>
          <p:nvGrpSpPr>
            <p:cNvPr id="31812" name="Group 4"/>
            <p:cNvGrpSpPr>
              <a:grpSpLocks/>
            </p:cNvGrpSpPr>
            <p:nvPr/>
          </p:nvGrpSpPr>
          <p:grpSpPr bwMode="auto">
            <a:xfrm>
              <a:off x="968" y="306"/>
              <a:ext cx="358" cy="558"/>
              <a:chOff x="0" y="0"/>
              <a:chExt cx="358" cy="558"/>
            </a:xfrm>
          </p:grpSpPr>
          <p:sp>
            <p:nvSpPr>
              <p:cNvPr id="20560" name="AutoShape 5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20561" name="Text Box 6"/>
              <p:cNvSpPr txBox="1">
                <a:spLocks noChangeArrowheads="1"/>
              </p:cNvSpPr>
              <p:nvPr/>
            </p:nvSpPr>
            <p:spPr bwMode="auto">
              <a:xfrm>
                <a:off x="40" y="126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arg</a:t>
                </a:r>
              </a:p>
            </p:txBody>
          </p:sp>
        </p:grpSp>
        <p:sp>
          <p:nvSpPr>
            <p:cNvPr id="20550" name="AutoShape 7"/>
            <p:cNvSpPr>
              <a:spLocks noChangeArrowheads="1"/>
            </p:cNvSpPr>
            <p:nvPr/>
          </p:nvSpPr>
          <p:spPr bwMode="auto">
            <a:xfrm>
              <a:off x="8" y="0"/>
              <a:ext cx="960" cy="17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51" name="Line 8"/>
            <p:cNvSpPr>
              <a:spLocks noChangeShapeType="1"/>
            </p:cNvSpPr>
            <p:nvPr/>
          </p:nvSpPr>
          <p:spPr bwMode="auto">
            <a:xfrm>
              <a:off x="8" y="306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52" name="Line 9"/>
            <p:cNvSpPr>
              <a:spLocks noChangeShapeType="1"/>
            </p:cNvSpPr>
            <p:nvPr/>
          </p:nvSpPr>
          <p:spPr bwMode="auto">
            <a:xfrm>
              <a:off x="8" y="48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53" name="Line 10"/>
            <p:cNvSpPr>
              <a:spLocks noChangeShapeType="1"/>
            </p:cNvSpPr>
            <p:nvPr/>
          </p:nvSpPr>
          <p:spPr bwMode="auto">
            <a:xfrm>
              <a:off x="0" y="67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54" name="Line 11"/>
            <p:cNvSpPr>
              <a:spLocks noChangeShapeType="1"/>
            </p:cNvSpPr>
            <p:nvPr/>
          </p:nvSpPr>
          <p:spPr bwMode="auto">
            <a:xfrm>
              <a:off x="0" y="86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grpSp>
          <p:nvGrpSpPr>
            <p:cNvPr id="31818" name="Group 12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0557" name="Text Box 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 :</a:t>
                </a:r>
                <a:r>
                  <a:rPr lang="en-US" altLang="zh-CN" sz="2000" smtClean="0">
                    <a:solidFill>
                      <a:srgbClr val="FF0000"/>
                    </a:solidFill>
                  </a:rPr>
                  <a:t>18</a:t>
                </a:r>
              </a:p>
            </p:txBody>
          </p:sp>
          <p:sp>
            <p:nvSpPr>
              <p:cNvPr id="20558" name="Text Box 14"/>
              <p:cNvSpPr txBox="1"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b: </a:t>
                </a:r>
                <a:r>
                  <a:rPr lang="en-US" altLang="zh-CN" sz="2000" smtClean="0">
                    <a:solidFill>
                      <a:srgbClr val="FF0000"/>
                    </a:solidFill>
                  </a:rPr>
                  <a:t>5</a:t>
                </a:r>
                <a:endParaRPr lang="zh-CN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59" name="Text Box 15"/>
              <p:cNvSpPr txBox="1"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c :</a:t>
                </a:r>
                <a:r>
                  <a:rPr lang="en-US" altLang="zh-CN" sz="2000" smtClean="0">
                    <a:solidFill>
                      <a:srgbClr val="FF0000"/>
                    </a:solidFill>
                  </a:rPr>
                  <a:t>90</a:t>
                </a:r>
                <a:endParaRPr lang="zh-CN" altLang="en-US" sz="20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556" name="Text Box 16"/>
            <p:cNvSpPr txBox="1"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(main)</a:t>
              </a:r>
            </a:p>
          </p:txBody>
        </p:sp>
      </p:grpSp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6572250" y="381000"/>
            <a:ext cx="2105025" cy="3124200"/>
            <a:chOff x="0" y="0"/>
            <a:chExt cx="1326" cy="1968"/>
          </a:xfrm>
        </p:grpSpPr>
        <p:sp>
          <p:nvSpPr>
            <p:cNvPr id="2" name="AutoShape 18"/>
            <p:cNvSpPr>
              <a:spLocks/>
            </p:cNvSpPr>
            <p:nvPr/>
          </p:nvSpPr>
          <p:spPr bwMode="auto">
            <a:xfrm>
              <a:off x="968" y="306"/>
              <a:ext cx="88" cy="558"/>
            </a:xfrm>
            <a:prstGeom prst="rightBrace">
              <a:avLst>
                <a:gd name="adj1" fmla="val 52841"/>
                <a:gd name="adj2" fmla="val 50000"/>
              </a:avLst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38" name="Text Box 19"/>
            <p:cNvSpPr txBox="1">
              <a:spLocks noChangeArrowheads="1"/>
            </p:cNvSpPr>
            <p:nvPr/>
          </p:nvSpPr>
          <p:spPr bwMode="auto">
            <a:xfrm>
              <a:off x="1008" y="43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arg</a:t>
              </a:r>
            </a:p>
          </p:txBody>
        </p:sp>
        <p:sp>
          <p:nvSpPr>
            <p:cNvPr id="20539" name="AutoShape 20"/>
            <p:cNvSpPr>
              <a:spLocks noChangeArrowheads="1"/>
            </p:cNvSpPr>
            <p:nvPr/>
          </p:nvSpPr>
          <p:spPr bwMode="auto">
            <a:xfrm>
              <a:off x="8" y="0"/>
              <a:ext cx="960" cy="1968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40" name="Line 21"/>
            <p:cNvSpPr>
              <a:spLocks noChangeShapeType="1"/>
            </p:cNvSpPr>
            <p:nvPr/>
          </p:nvSpPr>
          <p:spPr bwMode="auto">
            <a:xfrm>
              <a:off x="8" y="306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41" name="Line 22"/>
            <p:cNvSpPr>
              <a:spLocks noChangeShapeType="1"/>
            </p:cNvSpPr>
            <p:nvPr/>
          </p:nvSpPr>
          <p:spPr bwMode="auto">
            <a:xfrm>
              <a:off x="8" y="48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42" name="Line 23"/>
            <p:cNvSpPr>
              <a:spLocks noChangeShapeType="1"/>
            </p:cNvSpPr>
            <p:nvPr/>
          </p:nvSpPr>
          <p:spPr bwMode="auto">
            <a:xfrm>
              <a:off x="0" y="67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43" name="Line 24"/>
            <p:cNvSpPr>
              <a:spLocks noChangeShapeType="1"/>
            </p:cNvSpPr>
            <p:nvPr/>
          </p:nvSpPr>
          <p:spPr bwMode="auto">
            <a:xfrm>
              <a:off x="0" y="864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grpSp>
          <p:nvGrpSpPr>
            <p:cNvPr id="31807" name="Group 25"/>
            <p:cNvGrpSpPr>
              <a:grpSpLocks/>
            </p:cNvGrpSpPr>
            <p:nvPr/>
          </p:nvGrpSpPr>
          <p:grpSpPr bwMode="auto">
            <a:xfrm>
              <a:off x="233" y="274"/>
              <a:ext cx="429" cy="648"/>
              <a:chOff x="0" y="0"/>
              <a:chExt cx="429" cy="648"/>
            </a:xfrm>
          </p:grpSpPr>
          <p:sp>
            <p:nvSpPr>
              <p:cNvPr id="20546" name="Text Box 2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 :27</a:t>
                </a:r>
              </a:p>
            </p:txBody>
          </p:sp>
          <p:sp>
            <p:nvSpPr>
              <p:cNvPr id="20547" name="Text Box 27"/>
              <p:cNvSpPr txBox="1">
                <a:spLocks noChangeArrowheads="1"/>
              </p:cNvSpPr>
              <p:nvPr/>
            </p:nvSpPr>
            <p:spPr bwMode="auto">
              <a:xfrm>
                <a:off x="36" y="199"/>
                <a:ext cx="3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b: 3</a:t>
                </a:r>
              </a:p>
            </p:txBody>
          </p:sp>
          <p:sp>
            <p:nvSpPr>
              <p:cNvPr id="20548" name="Text Box 28"/>
              <p:cNvSpPr txBox="1">
                <a:spLocks noChangeArrowheads="1"/>
              </p:cNvSpPr>
              <p:nvPr/>
            </p:nvSpPr>
            <p:spPr bwMode="auto">
              <a:xfrm>
                <a:off x="0" y="398"/>
                <a:ext cx="4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c :30</a:t>
                </a:r>
              </a:p>
            </p:txBody>
          </p:sp>
        </p:grpSp>
        <p:sp>
          <p:nvSpPr>
            <p:cNvPr id="20545" name="Text Box 29"/>
            <p:cNvSpPr txBox="1">
              <a:spLocks noChangeArrowheads="1"/>
            </p:cNvSpPr>
            <p:nvPr/>
          </p:nvSpPr>
          <p:spPr bwMode="auto">
            <a:xfrm>
              <a:off x="192" y="48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(main)</a:t>
              </a:r>
            </a:p>
          </p:txBody>
        </p:sp>
      </p:grpSp>
      <p:sp useBgFill="1">
        <p:nvSpPr>
          <p:cNvPr id="20485" name="AutoShape 30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8229600" y="5867400"/>
            <a:ext cx="533400" cy="685800"/>
          </a:xfrm>
          <a:prstGeom prst="actionButtonDocumen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00"/>
              </a:solidFill>
              <a:cs typeface="宋体" charset="0"/>
            </a:endParaRP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33400" y="179388"/>
            <a:ext cx="460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</a:rPr>
              <a:t>例</a:t>
            </a:r>
            <a:r>
              <a:rPr kumimoji="0" lang="zh-CN" altLang="zh-CN" smtClean="0">
                <a:solidFill>
                  <a:srgbClr val="000000"/>
                </a:solidFill>
              </a:rPr>
              <a:t>  </a:t>
            </a:r>
            <a:r>
              <a:rPr kumimoji="0" lang="zh-CN" altLang="en-US" smtClean="0">
                <a:solidFill>
                  <a:srgbClr val="000000"/>
                </a:solidFill>
              </a:rPr>
              <a:t>用结构体指针变量作函数参数</a:t>
            </a:r>
          </a:p>
        </p:txBody>
      </p: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6305550" y="323850"/>
            <a:ext cx="2435225" cy="3429000"/>
            <a:chOff x="0" y="0"/>
            <a:chExt cx="1534" cy="2160"/>
          </a:xfrm>
        </p:grpSpPr>
        <p:grpSp>
          <p:nvGrpSpPr>
            <p:cNvPr id="31776" name="Group 33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20535" name="AutoShape 34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20536" name="Text Box 35"/>
              <p:cNvSpPr txBox="1"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arg</a:t>
                </a:r>
              </a:p>
            </p:txBody>
          </p:sp>
        </p:grpSp>
        <p:sp>
          <p:nvSpPr>
            <p:cNvPr id="20514" name="AutoShape 36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15" name="Line 37"/>
            <p:cNvSpPr>
              <a:spLocks noChangeShapeType="1"/>
            </p:cNvSpPr>
            <p:nvPr/>
          </p:nvSpPr>
          <p:spPr bwMode="auto">
            <a:xfrm>
              <a:off x="164" y="280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16" name="Line 38"/>
            <p:cNvSpPr>
              <a:spLocks noChangeShapeType="1"/>
            </p:cNvSpPr>
            <p:nvPr/>
          </p:nvSpPr>
          <p:spPr bwMode="auto">
            <a:xfrm>
              <a:off x="164" y="441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17" name="Line 39"/>
            <p:cNvSpPr>
              <a:spLocks noChangeShapeType="1"/>
            </p:cNvSpPr>
            <p:nvPr/>
          </p:nvSpPr>
          <p:spPr bwMode="auto">
            <a:xfrm>
              <a:off x="156" y="615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18" name="Line 40"/>
            <p:cNvSpPr>
              <a:spLocks noChangeShapeType="1"/>
            </p:cNvSpPr>
            <p:nvPr/>
          </p:nvSpPr>
          <p:spPr bwMode="auto">
            <a:xfrm>
              <a:off x="156" y="791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grpSp>
          <p:nvGrpSpPr>
            <p:cNvPr id="31782" name="Group 41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0532" name="Text Box 4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 :27</a:t>
                </a:r>
              </a:p>
            </p:txBody>
          </p:sp>
          <p:sp>
            <p:nvSpPr>
              <p:cNvPr id="20533" name="Text Box 43"/>
              <p:cNvSpPr txBox="1"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b: 3</a:t>
                </a:r>
              </a:p>
            </p:txBody>
          </p:sp>
          <p:sp>
            <p:nvSpPr>
              <p:cNvPr id="20534" name="Text Box 44"/>
              <p:cNvSpPr txBox="1"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c :30</a:t>
                </a:r>
              </a:p>
            </p:txBody>
          </p:sp>
        </p:grpSp>
        <p:sp>
          <p:nvSpPr>
            <p:cNvPr id="20520" name="Text Box 45"/>
            <p:cNvSpPr txBox="1"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(main)</a:t>
              </a:r>
            </a:p>
          </p:txBody>
        </p:sp>
        <p:sp>
          <p:nvSpPr>
            <p:cNvPr id="20521" name="Line 46"/>
            <p:cNvSpPr>
              <a:spLocks noChangeShapeType="1"/>
            </p:cNvSpPr>
            <p:nvPr/>
          </p:nvSpPr>
          <p:spPr bwMode="auto">
            <a:xfrm>
              <a:off x="164" y="123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22" name="Line 47"/>
            <p:cNvSpPr>
              <a:spLocks noChangeShapeType="1"/>
            </p:cNvSpPr>
            <p:nvPr/>
          </p:nvSpPr>
          <p:spPr bwMode="auto">
            <a:xfrm>
              <a:off x="156" y="141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23" name="Line 48"/>
            <p:cNvSpPr>
              <a:spLocks noChangeShapeType="1"/>
            </p:cNvSpPr>
            <p:nvPr/>
          </p:nvSpPr>
          <p:spPr bwMode="auto">
            <a:xfrm>
              <a:off x="164" y="159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24" name="Line 49"/>
            <p:cNvSpPr>
              <a:spLocks noChangeShapeType="1"/>
            </p:cNvSpPr>
            <p:nvPr/>
          </p:nvSpPr>
          <p:spPr bwMode="auto">
            <a:xfrm>
              <a:off x="156" y="1793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25" name="Text Box 50"/>
            <p:cNvSpPr txBox="1"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(func)</a:t>
              </a:r>
            </a:p>
          </p:txBody>
        </p:sp>
        <p:sp>
          <p:nvSpPr>
            <p:cNvPr id="20526" name="Text Box 51"/>
            <p:cNvSpPr txBox="1"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FF0000"/>
                  </a:solidFill>
                </a:rPr>
                <a:t>parm</a:t>
              </a:r>
            </a:p>
          </p:txBody>
        </p:sp>
        <p:grpSp>
          <p:nvGrpSpPr>
            <p:cNvPr id="31790" name="Group 52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0529" name="Line 53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20530" name="Line 54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10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20531" name="Line 5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</p:grp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smtClean="0">
                  <a:solidFill>
                    <a:srgbClr val="FF0000"/>
                  </a:solidFill>
                </a:rPr>
                <a:t>****</a:t>
              </a:r>
            </a:p>
          </p:txBody>
        </p:sp>
      </p:grpSp>
      <p:grpSp>
        <p:nvGrpSpPr>
          <p:cNvPr id="20537" name="Group 57"/>
          <p:cNvGrpSpPr>
            <a:grpSpLocks/>
          </p:cNvGrpSpPr>
          <p:nvPr/>
        </p:nvGrpSpPr>
        <p:grpSpPr bwMode="auto">
          <a:xfrm>
            <a:off x="6343650" y="361950"/>
            <a:ext cx="2435225" cy="3429000"/>
            <a:chOff x="0" y="0"/>
            <a:chExt cx="1534" cy="2160"/>
          </a:xfrm>
        </p:grpSpPr>
        <p:grpSp>
          <p:nvGrpSpPr>
            <p:cNvPr id="31752" name="Group 58"/>
            <p:cNvGrpSpPr>
              <a:grpSpLocks/>
            </p:cNvGrpSpPr>
            <p:nvPr/>
          </p:nvGrpSpPr>
          <p:grpSpPr bwMode="auto">
            <a:xfrm>
              <a:off x="1124" y="228"/>
              <a:ext cx="358" cy="416"/>
              <a:chOff x="0" y="0"/>
              <a:chExt cx="358" cy="558"/>
            </a:xfrm>
          </p:grpSpPr>
          <p:sp>
            <p:nvSpPr>
              <p:cNvPr id="3" name="AutoShape 59"/>
              <p:cNvSpPr>
                <a:spLocks/>
              </p:cNvSpPr>
              <p:nvPr/>
            </p:nvSpPr>
            <p:spPr bwMode="auto">
              <a:xfrm>
                <a:off x="0" y="0"/>
                <a:ext cx="88" cy="558"/>
              </a:xfrm>
              <a:prstGeom prst="rightBrace">
                <a:avLst>
                  <a:gd name="adj1" fmla="val 52841"/>
                  <a:gd name="adj2" fmla="val 50000"/>
                </a:avLst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4" name="Text Box 60"/>
              <p:cNvSpPr txBox="1">
                <a:spLocks noChangeArrowheads="1"/>
              </p:cNvSpPr>
              <p:nvPr/>
            </p:nvSpPr>
            <p:spPr bwMode="auto">
              <a:xfrm>
                <a:off x="40" y="85"/>
                <a:ext cx="318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B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arg</a:t>
                </a:r>
              </a:p>
            </p:txBody>
          </p:sp>
        </p:grpSp>
        <p:sp>
          <p:nvSpPr>
            <p:cNvPr id="20490" name="AutoShape 61"/>
            <p:cNvSpPr>
              <a:spLocks noChangeArrowheads="1"/>
            </p:cNvSpPr>
            <p:nvPr/>
          </p:nvSpPr>
          <p:spPr bwMode="auto">
            <a:xfrm>
              <a:off x="164" y="0"/>
              <a:ext cx="960" cy="21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491" name="Line 62"/>
            <p:cNvSpPr>
              <a:spLocks noChangeShapeType="1"/>
            </p:cNvSpPr>
            <p:nvPr/>
          </p:nvSpPr>
          <p:spPr bwMode="auto">
            <a:xfrm>
              <a:off x="164" y="280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492" name="Line 63"/>
            <p:cNvSpPr>
              <a:spLocks noChangeShapeType="1"/>
            </p:cNvSpPr>
            <p:nvPr/>
          </p:nvSpPr>
          <p:spPr bwMode="auto">
            <a:xfrm>
              <a:off x="164" y="441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493" name="Line 64"/>
            <p:cNvSpPr>
              <a:spLocks noChangeShapeType="1"/>
            </p:cNvSpPr>
            <p:nvPr/>
          </p:nvSpPr>
          <p:spPr bwMode="auto">
            <a:xfrm>
              <a:off x="156" y="615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494" name="Line 65"/>
            <p:cNvSpPr>
              <a:spLocks noChangeShapeType="1"/>
            </p:cNvSpPr>
            <p:nvPr/>
          </p:nvSpPr>
          <p:spPr bwMode="auto">
            <a:xfrm>
              <a:off x="156" y="791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grpSp>
          <p:nvGrpSpPr>
            <p:cNvPr id="31758" name="Group 66"/>
            <p:cNvGrpSpPr>
              <a:grpSpLocks/>
            </p:cNvGrpSpPr>
            <p:nvPr/>
          </p:nvGrpSpPr>
          <p:grpSpPr bwMode="auto">
            <a:xfrm>
              <a:off x="389" y="240"/>
              <a:ext cx="429" cy="612"/>
              <a:chOff x="0" y="0"/>
              <a:chExt cx="429" cy="669"/>
            </a:xfrm>
          </p:grpSpPr>
          <p:sp>
            <p:nvSpPr>
              <p:cNvPr id="20508" name="Text Box 6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a :</a:t>
                </a:r>
                <a:r>
                  <a:rPr lang="en-US" altLang="zh-CN" sz="2000" smtClean="0">
                    <a:solidFill>
                      <a:srgbClr val="FF0000"/>
                    </a:solidFill>
                  </a:rPr>
                  <a:t>18</a:t>
                </a:r>
                <a:endParaRPr lang="zh-CN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9" name="Text Box 68"/>
              <p:cNvSpPr txBox="1">
                <a:spLocks noChangeArrowheads="1"/>
              </p:cNvSpPr>
              <p:nvPr/>
            </p:nvSpPr>
            <p:spPr bwMode="auto">
              <a:xfrm>
                <a:off x="36" y="198"/>
                <a:ext cx="358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b:</a:t>
                </a:r>
                <a:r>
                  <a:rPr lang="zh-CN" altLang="en-US" sz="200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smtClean="0">
                    <a:solidFill>
                      <a:srgbClr val="FF0000"/>
                    </a:solidFill>
                  </a:rPr>
                  <a:t>5</a:t>
                </a:r>
                <a:endParaRPr lang="zh-CN" altLang="en-US" sz="20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0" name="Text Box 69"/>
              <p:cNvSpPr txBox="1">
                <a:spLocks noChangeArrowheads="1"/>
              </p:cNvSpPr>
              <p:nvPr/>
            </p:nvSpPr>
            <p:spPr bwMode="auto">
              <a:xfrm>
                <a:off x="0" y="396"/>
                <a:ext cx="429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c </a:t>
                </a:r>
                <a:r>
                  <a:rPr lang="en-US" altLang="zh-CN" sz="2000" smtClean="0">
                    <a:solidFill>
                      <a:srgbClr val="FF0000"/>
                    </a:solidFill>
                  </a:rPr>
                  <a:t>:90</a:t>
                </a:r>
                <a:endParaRPr lang="zh-CN" altLang="en-US" sz="20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496" name="Text Box 70"/>
            <p:cNvSpPr txBox="1">
              <a:spLocks noChangeArrowheads="1"/>
            </p:cNvSpPr>
            <p:nvPr/>
          </p:nvSpPr>
          <p:spPr bwMode="auto">
            <a:xfrm>
              <a:off x="348" y="33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(main)</a:t>
              </a:r>
            </a:p>
          </p:txBody>
        </p:sp>
        <p:sp>
          <p:nvSpPr>
            <p:cNvPr id="5" name="Line 71"/>
            <p:cNvSpPr>
              <a:spLocks noChangeShapeType="1"/>
            </p:cNvSpPr>
            <p:nvPr/>
          </p:nvSpPr>
          <p:spPr bwMode="auto">
            <a:xfrm>
              <a:off x="164" y="123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498" name="Line 72"/>
            <p:cNvSpPr>
              <a:spLocks noChangeShapeType="1"/>
            </p:cNvSpPr>
            <p:nvPr/>
          </p:nvSpPr>
          <p:spPr bwMode="auto">
            <a:xfrm>
              <a:off x="156" y="141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499" name="Line 73"/>
            <p:cNvSpPr>
              <a:spLocks noChangeShapeType="1"/>
            </p:cNvSpPr>
            <p:nvPr/>
          </p:nvSpPr>
          <p:spPr bwMode="auto">
            <a:xfrm>
              <a:off x="164" y="159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00" name="Line 74"/>
            <p:cNvSpPr>
              <a:spLocks noChangeShapeType="1"/>
            </p:cNvSpPr>
            <p:nvPr/>
          </p:nvSpPr>
          <p:spPr bwMode="auto">
            <a:xfrm>
              <a:off x="156" y="1793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20501" name="Text Box 75"/>
            <p:cNvSpPr txBox="1">
              <a:spLocks noChangeArrowheads="1"/>
            </p:cNvSpPr>
            <p:nvPr/>
          </p:nvSpPr>
          <p:spPr bwMode="auto">
            <a:xfrm>
              <a:off x="414" y="942"/>
              <a:ext cx="5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(func)</a:t>
              </a:r>
            </a:p>
          </p:txBody>
        </p:sp>
        <p:sp>
          <p:nvSpPr>
            <p:cNvPr id="20502" name="Text Box 76"/>
            <p:cNvSpPr txBox="1">
              <a:spLocks noChangeArrowheads="1"/>
            </p:cNvSpPr>
            <p:nvPr/>
          </p:nvSpPr>
          <p:spPr bwMode="auto">
            <a:xfrm>
              <a:off x="1092" y="1164"/>
              <a:ext cx="4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FF0000"/>
                  </a:solidFill>
                </a:rPr>
                <a:t>parm</a:t>
              </a:r>
            </a:p>
          </p:txBody>
        </p:sp>
        <p:grpSp>
          <p:nvGrpSpPr>
            <p:cNvPr id="31766" name="Group 77"/>
            <p:cNvGrpSpPr>
              <a:grpSpLocks/>
            </p:cNvGrpSpPr>
            <p:nvPr/>
          </p:nvGrpSpPr>
          <p:grpSpPr bwMode="auto">
            <a:xfrm>
              <a:off x="0" y="276"/>
              <a:ext cx="276" cy="1044"/>
              <a:chOff x="0" y="0"/>
              <a:chExt cx="276" cy="1044"/>
            </a:xfrm>
          </p:grpSpPr>
          <p:sp>
            <p:nvSpPr>
              <p:cNvPr id="20505" name="Line 78"/>
              <p:cNvSpPr>
                <a:spLocks noChangeShapeType="1"/>
              </p:cNvSpPr>
              <p:nvPr/>
            </p:nvSpPr>
            <p:spPr bwMode="auto">
              <a:xfrm flipH="1">
                <a:off x="0" y="1044"/>
                <a:ext cx="2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20506" name="Line 79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10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20507" name="Line 8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</p:grpSp>
        <p:sp>
          <p:nvSpPr>
            <p:cNvPr id="20504" name="Text Box 81"/>
            <p:cNvSpPr txBox="1">
              <a:spLocks noChangeArrowheads="1"/>
            </p:cNvSpPr>
            <p:nvPr/>
          </p:nvSpPr>
          <p:spPr bwMode="auto">
            <a:xfrm>
              <a:off x="407" y="1219"/>
              <a:ext cx="4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smtClean="0">
                  <a:solidFill>
                    <a:srgbClr val="FF0000"/>
                  </a:solidFill>
                </a:rPr>
                <a:t>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637225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 autoUpdateAnimBg="0"/>
      <p:bldP spid="20511" grpId="0" build="p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1950" y="1409700"/>
            <a:ext cx="8443913" cy="1939925"/>
          </a:xfrm>
        </p:spPr>
        <p:txBody>
          <a:bodyPr/>
          <a:lstStyle/>
          <a:p>
            <a:pPr lvl="1" eaLnBrk="1" hangingPunct="1"/>
            <a:r>
              <a:rPr kumimoji="0" lang="zh-CN" altLang="en-US" smtClean="0"/>
              <a:t>用指向结构体的指针作函数参数</a:t>
            </a:r>
            <a:endParaRPr kumimoji="0" lang="zh-CN" altLang="zh-CN" smtClean="0"/>
          </a:p>
          <a:p>
            <a:pPr lvl="2" eaLnBrk="1" hangingPunct="1"/>
            <a:r>
              <a:rPr kumimoji="0" lang="zh-CN" altLang="en-US" smtClean="0"/>
              <a:t>用结构体变量的成员作参数</a:t>
            </a:r>
            <a:r>
              <a:rPr kumimoji="0" lang="zh-CN" altLang="zh-CN" smtClean="0"/>
              <a:t>----</a:t>
            </a:r>
            <a:r>
              <a:rPr kumimoji="0" lang="zh-CN" altLang="en-US" smtClean="0">
                <a:solidFill>
                  <a:schemeClr val="tx2"/>
                </a:solidFill>
              </a:rPr>
              <a:t>值传递</a:t>
            </a:r>
            <a:endParaRPr kumimoji="0" lang="zh-CN" altLang="zh-CN" smtClean="0"/>
          </a:p>
          <a:p>
            <a:pPr lvl="2" eaLnBrk="1" hangingPunct="1"/>
            <a:r>
              <a:rPr kumimoji="0" lang="zh-CN" altLang="en-US" smtClean="0"/>
              <a:t>用指向结构体变量或数组的指针作参数</a:t>
            </a:r>
            <a:r>
              <a:rPr kumimoji="0" lang="zh-CN" altLang="zh-CN" smtClean="0"/>
              <a:t>----</a:t>
            </a:r>
            <a:r>
              <a:rPr kumimoji="0" lang="zh-CN" altLang="en-US" smtClean="0">
                <a:solidFill>
                  <a:srgbClr val="FF0000"/>
                </a:solidFill>
              </a:rPr>
              <a:t>地址传递</a:t>
            </a:r>
            <a:endParaRPr kumimoji="0" lang="zh-CN" altLang="zh-CN" smtClean="0"/>
          </a:p>
          <a:p>
            <a:pPr lvl="2" eaLnBrk="1" hangingPunct="1"/>
            <a:r>
              <a:rPr kumimoji="0" lang="zh-CN" altLang="en-US" smtClean="0"/>
              <a:t>用结构体变量作参数</a:t>
            </a:r>
            <a:r>
              <a:rPr kumimoji="0" lang="zh-CN" altLang="zh-CN" smtClean="0"/>
              <a:t>----</a:t>
            </a:r>
            <a:r>
              <a:rPr kumimoji="0" lang="zh-CN" altLang="en-US" smtClean="0">
                <a:solidFill>
                  <a:srgbClr val="FF9900"/>
                </a:solidFill>
              </a:rPr>
              <a:t>多值传递</a:t>
            </a:r>
            <a:r>
              <a:rPr kumimoji="0" lang="zh-CN" altLang="en-US" smtClean="0"/>
              <a:t>，效率低</a:t>
            </a:r>
            <a:endParaRPr kumimoji="0"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03833648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5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3441700" cy="305117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例  </a:t>
            </a:r>
            <a:r>
              <a:rPr lang="zh-CN" altLang="en-US" dirty="0" smtClean="0">
                <a:solidFill>
                  <a:srgbClr val="3333FF"/>
                </a:solidFill>
              </a:rPr>
              <a:t>  </a:t>
            </a:r>
            <a:r>
              <a:rPr lang="en-US" altLang="zh-CN" dirty="0" smtClean="0">
                <a:solidFill>
                  <a:srgbClr val="3333FF"/>
                </a:solidFill>
              </a:rPr>
              <a:t>struct </a:t>
            </a:r>
            <a:r>
              <a:rPr lang="zh-CN" altLang="en-US" dirty="0" smtClean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</a:rPr>
              <a:t>{       int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float score;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addr[30];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</a:rPr>
              <a:t>}; 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5105400" y="228600"/>
            <a:ext cx="3521075" cy="3871913"/>
            <a:chOff x="0" y="0"/>
            <a:chExt cx="2915" cy="3823"/>
          </a:xfrm>
        </p:grpSpPr>
        <p:sp>
          <p:nvSpPr>
            <p:cNvPr id="4102" name="Rectangle 4"/>
            <p:cNvSpPr>
              <a:spLocks noChangeArrowheads="1"/>
            </p:cNvSpPr>
            <p:nvPr/>
          </p:nvSpPr>
          <p:spPr bwMode="auto">
            <a:xfrm>
              <a:off x="658" y="0"/>
              <a:ext cx="1477" cy="38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03" name="Line 5"/>
            <p:cNvSpPr>
              <a:spLocks noChangeShapeType="1"/>
            </p:cNvSpPr>
            <p:nvPr/>
          </p:nvSpPr>
          <p:spPr bwMode="auto">
            <a:xfrm>
              <a:off x="644" y="255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04" name="Line 6"/>
            <p:cNvSpPr>
              <a:spLocks noChangeShapeType="1"/>
            </p:cNvSpPr>
            <p:nvPr/>
          </p:nvSpPr>
          <p:spPr bwMode="auto">
            <a:xfrm>
              <a:off x="644" y="542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05" name="Line 7"/>
            <p:cNvSpPr>
              <a:spLocks noChangeShapeType="1"/>
            </p:cNvSpPr>
            <p:nvPr/>
          </p:nvSpPr>
          <p:spPr bwMode="auto">
            <a:xfrm>
              <a:off x="644" y="109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06" name="Line 8"/>
            <p:cNvSpPr>
              <a:spLocks noChangeShapeType="1"/>
            </p:cNvSpPr>
            <p:nvPr/>
          </p:nvSpPr>
          <p:spPr bwMode="auto">
            <a:xfrm>
              <a:off x="644" y="1373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07" name="Line 9"/>
            <p:cNvSpPr>
              <a:spLocks noChangeShapeType="1"/>
            </p:cNvSpPr>
            <p:nvPr/>
          </p:nvSpPr>
          <p:spPr bwMode="auto">
            <a:xfrm>
              <a:off x="644" y="1649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08" name="Line 10"/>
            <p:cNvSpPr>
              <a:spLocks noChangeShapeType="1"/>
            </p:cNvSpPr>
            <p:nvPr/>
          </p:nvSpPr>
          <p:spPr bwMode="auto">
            <a:xfrm>
              <a:off x="644" y="192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09" name="Line 11"/>
            <p:cNvSpPr>
              <a:spLocks noChangeShapeType="1"/>
            </p:cNvSpPr>
            <p:nvPr/>
          </p:nvSpPr>
          <p:spPr bwMode="auto">
            <a:xfrm>
              <a:off x="644" y="2202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10" name="Line 12"/>
            <p:cNvSpPr>
              <a:spLocks noChangeShapeType="1"/>
            </p:cNvSpPr>
            <p:nvPr/>
          </p:nvSpPr>
          <p:spPr bwMode="auto">
            <a:xfrm>
              <a:off x="644" y="2480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11" name="Line 13"/>
            <p:cNvSpPr>
              <a:spLocks noChangeShapeType="1"/>
            </p:cNvSpPr>
            <p:nvPr/>
          </p:nvSpPr>
          <p:spPr bwMode="auto">
            <a:xfrm>
              <a:off x="644" y="2756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12" name="Line 14"/>
            <p:cNvSpPr>
              <a:spLocks noChangeShapeType="1"/>
            </p:cNvSpPr>
            <p:nvPr/>
          </p:nvSpPr>
          <p:spPr bwMode="auto">
            <a:xfrm>
              <a:off x="644" y="3031"/>
              <a:ext cx="1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13" name="AutoShape 15"/>
            <p:cNvSpPr>
              <a:spLocks/>
            </p:cNvSpPr>
            <p:nvPr/>
          </p:nvSpPr>
          <p:spPr bwMode="auto">
            <a:xfrm>
              <a:off x="578" y="11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14" name="AutoShape 16"/>
            <p:cNvSpPr>
              <a:spLocks/>
            </p:cNvSpPr>
            <p:nvPr/>
          </p:nvSpPr>
          <p:spPr bwMode="auto">
            <a:xfrm>
              <a:off x="2147" y="0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15" name="AutoShape 17"/>
            <p:cNvSpPr>
              <a:spLocks/>
            </p:cNvSpPr>
            <p:nvPr/>
          </p:nvSpPr>
          <p:spPr bwMode="auto">
            <a:xfrm>
              <a:off x="2144" y="563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16" name="AutoShape 18"/>
            <p:cNvSpPr>
              <a:spLocks/>
            </p:cNvSpPr>
            <p:nvPr/>
          </p:nvSpPr>
          <p:spPr bwMode="auto">
            <a:xfrm>
              <a:off x="573" y="552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17" name="AutoShape 19"/>
            <p:cNvSpPr>
              <a:spLocks/>
            </p:cNvSpPr>
            <p:nvPr/>
          </p:nvSpPr>
          <p:spPr bwMode="auto">
            <a:xfrm>
              <a:off x="566" y="1111"/>
              <a:ext cx="47" cy="277"/>
            </a:xfrm>
            <a:prstGeom prst="leftBrace">
              <a:avLst>
                <a:gd name="adj1" fmla="val 492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18" name="AutoShape 20"/>
            <p:cNvSpPr>
              <a:spLocks/>
            </p:cNvSpPr>
            <p:nvPr/>
          </p:nvSpPr>
          <p:spPr bwMode="auto">
            <a:xfrm>
              <a:off x="2158" y="1100"/>
              <a:ext cx="47" cy="277"/>
            </a:xfrm>
            <a:prstGeom prst="rightBrace">
              <a:avLst>
                <a:gd name="adj1" fmla="val 492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19" name="AutoShape 21"/>
            <p:cNvSpPr>
              <a:spLocks/>
            </p:cNvSpPr>
            <p:nvPr/>
          </p:nvSpPr>
          <p:spPr bwMode="auto">
            <a:xfrm>
              <a:off x="2144" y="1384"/>
              <a:ext cx="78" cy="544"/>
            </a:xfrm>
            <a:prstGeom prst="rightBrace">
              <a:avLst>
                <a:gd name="adj1" fmla="val 5812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20" name="AutoShape 22"/>
            <p:cNvSpPr>
              <a:spLocks/>
            </p:cNvSpPr>
            <p:nvPr/>
          </p:nvSpPr>
          <p:spPr bwMode="auto">
            <a:xfrm>
              <a:off x="574" y="1397"/>
              <a:ext cx="47" cy="533"/>
            </a:xfrm>
            <a:prstGeom prst="leftBrace">
              <a:avLst>
                <a:gd name="adj1" fmla="val 945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21" name="AutoShape 23"/>
            <p:cNvSpPr>
              <a:spLocks/>
            </p:cNvSpPr>
            <p:nvPr/>
          </p:nvSpPr>
          <p:spPr bwMode="auto">
            <a:xfrm>
              <a:off x="578" y="1933"/>
              <a:ext cx="47" cy="1100"/>
            </a:xfrm>
            <a:prstGeom prst="leftBrace">
              <a:avLst>
                <a:gd name="adj1" fmla="val 1950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22" name="AutoShape 24"/>
            <p:cNvSpPr>
              <a:spLocks/>
            </p:cNvSpPr>
            <p:nvPr/>
          </p:nvSpPr>
          <p:spPr bwMode="auto">
            <a:xfrm>
              <a:off x="2158" y="1922"/>
              <a:ext cx="47" cy="1111"/>
            </a:xfrm>
            <a:prstGeom prst="rightBrace">
              <a:avLst>
                <a:gd name="adj1" fmla="val 1969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23" name="AutoShape 25"/>
            <p:cNvSpPr>
              <a:spLocks/>
            </p:cNvSpPr>
            <p:nvPr/>
          </p:nvSpPr>
          <p:spPr bwMode="auto">
            <a:xfrm>
              <a:off x="580" y="3033"/>
              <a:ext cx="57" cy="777"/>
            </a:xfrm>
            <a:prstGeom prst="leftBrace">
              <a:avLst>
                <a:gd name="adj1" fmla="val 1157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24" name="AutoShape 26"/>
            <p:cNvSpPr>
              <a:spLocks/>
            </p:cNvSpPr>
            <p:nvPr/>
          </p:nvSpPr>
          <p:spPr bwMode="auto">
            <a:xfrm>
              <a:off x="2159" y="3033"/>
              <a:ext cx="47" cy="777"/>
            </a:xfrm>
            <a:prstGeom prst="rightBrace">
              <a:avLst>
                <a:gd name="adj1" fmla="val 1379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  <a:cs typeface="宋体" charset="0"/>
              </a:endParaRPr>
            </a:p>
          </p:txBody>
        </p:sp>
        <p:sp>
          <p:nvSpPr>
            <p:cNvPr id="4125" name="Text Box 27"/>
            <p:cNvSpPr txBox="1">
              <a:spLocks noChangeArrowheads="1"/>
            </p:cNvSpPr>
            <p:nvPr/>
          </p:nvSpPr>
          <p:spPr bwMode="auto">
            <a:xfrm>
              <a:off x="0" y="616"/>
              <a:ext cx="607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4126" name="Text Box 28"/>
            <p:cNvSpPr txBox="1">
              <a:spLocks noChangeArrowheads="1"/>
            </p:cNvSpPr>
            <p:nvPr/>
          </p:nvSpPr>
          <p:spPr bwMode="auto">
            <a:xfrm>
              <a:off x="114" y="89"/>
              <a:ext cx="52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num</a:t>
              </a:r>
            </a:p>
          </p:txBody>
        </p:sp>
        <p:sp>
          <p:nvSpPr>
            <p:cNvPr id="4127" name="Text Box 29"/>
            <p:cNvSpPr txBox="1">
              <a:spLocks noChangeArrowheads="1"/>
            </p:cNvSpPr>
            <p:nvPr/>
          </p:nvSpPr>
          <p:spPr bwMode="auto">
            <a:xfrm>
              <a:off x="143" y="1060"/>
              <a:ext cx="432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sex</a:t>
              </a:r>
            </a:p>
          </p:txBody>
        </p:sp>
        <p:sp>
          <p:nvSpPr>
            <p:cNvPr id="4128" name="Text Box 30"/>
            <p:cNvSpPr txBox="1">
              <a:spLocks noChangeArrowheads="1"/>
            </p:cNvSpPr>
            <p:nvPr/>
          </p:nvSpPr>
          <p:spPr bwMode="auto">
            <a:xfrm>
              <a:off x="159" y="1459"/>
              <a:ext cx="444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age</a:t>
              </a:r>
            </a:p>
          </p:txBody>
        </p:sp>
        <p:sp>
          <p:nvSpPr>
            <p:cNvPr id="4129" name="Text Box 31"/>
            <p:cNvSpPr txBox="1">
              <a:spLocks noChangeArrowheads="1"/>
            </p:cNvSpPr>
            <p:nvPr/>
          </p:nvSpPr>
          <p:spPr bwMode="auto">
            <a:xfrm>
              <a:off x="39" y="2281"/>
              <a:ext cx="595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score</a:t>
              </a:r>
            </a:p>
          </p:txBody>
        </p:sp>
        <p:sp>
          <p:nvSpPr>
            <p:cNvPr id="4130" name="Text Box 32"/>
            <p:cNvSpPr txBox="1">
              <a:spLocks noChangeArrowheads="1"/>
            </p:cNvSpPr>
            <p:nvPr/>
          </p:nvSpPr>
          <p:spPr bwMode="auto">
            <a:xfrm>
              <a:off x="95" y="3216"/>
              <a:ext cx="52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smtClean="0">
                  <a:solidFill>
                    <a:srgbClr val="000000"/>
                  </a:solidFill>
                </a:rPr>
                <a:t>addr</a:t>
              </a:r>
            </a:p>
          </p:txBody>
        </p:sp>
        <p:sp>
          <p:nvSpPr>
            <p:cNvPr id="4131" name="Text Box 33"/>
            <p:cNvSpPr txBox="1">
              <a:spLocks noChangeArrowheads="1"/>
            </p:cNvSpPr>
            <p:nvPr/>
          </p:nvSpPr>
          <p:spPr bwMode="auto">
            <a:xfrm>
              <a:off x="2141" y="25"/>
              <a:ext cx="678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smtClean="0">
                  <a:solidFill>
                    <a:srgbClr val="000000"/>
                  </a:solidFill>
                </a:rPr>
                <a:t>2字节</a:t>
              </a:r>
            </a:p>
          </p:txBody>
        </p:sp>
        <p:sp>
          <p:nvSpPr>
            <p:cNvPr id="4132" name="Text Box 34"/>
            <p:cNvSpPr txBox="1">
              <a:spLocks noChangeArrowheads="1"/>
            </p:cNvSpPr>
            <p:nvPr/>
          </p:nvSpPr>
          <p:spPr bwMode="auto">
            <a:xfrm>
              <a:off x="2151" y="1450"/>
              <a:ext cx="678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smtClean="0">
                  <a:solidFill>
                    <a:srgbClr val="000000"/>
                  </a:solidFill>
                </a:rPr>
                <a:t>2字节</a:t>
              </a:r>
            </a:p>
          </p:txBody>
        </p:sp>
        <p:sp>
          <p:nvSpPr>
            <p:cNvPr id="4133" name="Text Box 35"/>
            <p:cNvSpPr txBox="1">
              <a:spLocks noChangeArrowheads="1"/>
            </p:cNvSpPr>
            <p:nvPr/>
          </p:nvSpPr>
          <p:spPr bwMode="auto">
            <a:xfrm>
              <a:off x="2132" y="649"/>
              <a:ext cx="783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smtClean="0">
                  <a:solidFill>
                    <a:srgbClr val="000000"/>
                  </a:solidFill>
                </a:rPr>
                <a:t>20字节</a:t>
              </a:r>
            </a:p>
          </p:txBody>
        </p:sp>
        <p:sp>
          <p:nvSpPr>
            <p:cNvPr id="4134" name="Text Box 36"/>
            <p:cNvSpPr txBox="1">
              <a:spLocks noChangeArrowheads="1"/>
            </p:cNvSpPr>
            <p:nvPr/>
          </p:nvSpPr>
          <p:spPr bwMode="auto">
            <a:xfrm>
              <a:off x="2141" y="1027"/>
              <a:ext cx="678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smtClean="0">
                  <a:solidFill>
                    <a:srgbClr val="000000"/>
                  </a:solidFill>
                </a:rPr>
                <a:t>1字节</a:t>
              </a:r>
            </a:p>
          </p:txBody>
        </p:sp>
        <p:sp>
          <p:nvSpPr>
            <p:cNvPr id="4135" name="Text Box 37"/>
            <p:cNvSpPr txBox="1">
              <a:spLocks noChangeArrowheads="1"/>
            </p:cNvSpPr>
            <p:nvPr/>
          </p:nvSpPr>
          <p:spPr bwMode="auto">
            <a:xfrm>
              <a:off x="2141" y="2260"/>
              <a:ext cx="678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smtClean="0">
                  <a:solidFill>
                    <a:srgbClr val="000000"/>
                  </a:solidFill>
                </a:rPr>
                <a:t>4字节</a:t>
              </a:r>
            </a:p>
          </p:txBody>
        </p:sp>
        <p:sp>
          <p:nvSpPr>
            <p:cNvPr id="4136" name="Text Box 38"/>
            <p:cNvSpPr txBox="1">
              <a:spLocks noChangeArrowheads="1"/>
            </p:cNvSpPr>
            <p:nvPr/>
          </p:nvSpPr>
          <p:spPr bwMode="auto">
            <a:xfrm>
              <a:off x="2132" y="3216"/>
              <a:ext cx="783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2000" smtClean="0">
                  <a:solidFill>
                    <a:srgbClr val="000000"/>
                  </a:solidFill>
                </a:rPr>
                <a:t>30字节</a:t>
              </a:r>
            </a:p>
          </p:txBody>
        </p:sp>
        <p:sp>
          <p:nvSpPr>
            <p:cNvPr id="2" name="Text Box 39"/>
            <p:cNvSpPr txBox="1">
              <a:spLocks noChangeArrowheads="1"/>
            </p:cNvSpPr>
            <p:nvPr/>
          </p:nvSpPr>
          <p:spPr bwMode="auto">
            <a:xfrm>
              <a:off x="1141" y="571"/>
              <a:ext cx="657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4000" smtClean="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3" name="Text Box 40"/>
            <p:cNvSpPr txBox="1">
              <a:spLocks noChangeArrowheads="1"/>
            </p:cNvSpPr>
            <p:nvPr/>
          </p:nvSpPr>
          <p:spPr bwMode="auto">
            <a:xfrm>
              <a:off x="1174" y="2980"/>
              <a:ext cx="657" cy="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4000" smtClean="0">
                  <a:solidFill>
                    <a:srgbClr val="000000"/>
                  </a:solidFill>
                </a:rPr>
                <a:t>…..</a:t>
              </a:r>
            </a:p>
          </p:txBody>
        </p:sp>
      </p:grp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4953000" y="4648200"/>
            <a:ext cx="3571875" cy="860425"/>
          </a:xfrm>
          <a:prstGeom prst="wedgeRectCallout">
            <a:avLst>
              <a:gd name="adj1" fmla="val -68667"/>
              <a:gd name="adj2" fmla="val -90773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  <a:ea typeface="隶书" panose="02010509060101010101" pitchFamily="49" charset="-122"/>
              </a:rPr>
              <a:t>结构体类型定义描述结构</a:t>
            </a:r>
            <a:endParaRPr kumimoji="0" lang="zh-CN" altLang="zh-CN" smtClean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mtClean="0">
                <a:solidFill>
                  <a:srgbClr val="000000"/>
                </a:solidFill>
                <a:ea typeface="隶书" panose="02010509060101010101" pitchFamily="49" charset="-122"/>
              </a:rPr>
              <a:t>的组织形式</a:t>
            </a:r>
            <a:r>
              <a:rPr kumimoji="0" lang="zh-CN" altLang="zh-CN" smtClean="0">
                <a:solidFill>
                  <a:srgbClr val="000000"/>
                </a:solidFill>
                <a:ea typeface="隶书" panose="02010509060101010101" pitchFamily="49" charset="-122"/>
              </a:rPr>
              <a:t>,</a:t>
            </a:r>
            <a:r>
              <a:rPr kumimoji="0" lang="zh-CN" altLang="en-US" smtClean="0">
                <a:solidFill>
                  <a:srgbClr val="3333CC"/>
                </a:solidFill>
                <a:ea typeface="隶书" panose="02010509060101010101" pitchFamily="49" charset="-122"/>
              </a:rPr>
              <a:t>不分配内存</a:t>
            </a:r>
            <a:endParaRPr kumimoji="0" lang="zh-CN" altLang="zh-CN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762000" y="5257800"/>
            <a:ext cx="3571875" cy="495300"/>
          </a:xfrm>
          <a:prstGeom prst="wedgeRectCallout">
            <a:avLst>
              <a:gd name="adj1" fmla="val -24000"/>
              <a:gd name="adj2" fmla="val -197116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dirty="0" smtClean="0">
                <a:solidFill>
                  <a:srgbClr val="000000"/>
                </a:solidFill>
                <a:ea typeface="隶书" panose="02010509060101010101" pitchFamily="49" charset="-122"/>
              </a:rPr>
              <a:t>结构体类型定义的</a:t>
            </a:r>
            <a:r>
              <a:rPr kumimoji="0" lang="zh-CN" altLang="en-US" dirty="0" smtClean="0">
                <a:solidFill>
                  <a:srgbClr val="FF9900"/>
                </a:solidFill>
                <a:ea typeface="隶书" panose="02010509060101010101" pitchFamily="49" charset="-122"/>
              </a:rPr>
              <a:t>作用域</a:t>
            </a:r>
            <a:endParaRPr kumimoji="0" lang="zh-CN" altLang="en-US" dirty="0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497623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137" grpId="0" animBg="1" autoUpdateAnimBg="0"/>
      <p:bldP spid="413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结构体变量的定义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/>
              <a:t>方式一：先</a:t>
            </a:r>
            <a:r>
              <a:rPr kumimoji="0" lang="zh-CN" altLang="en-US" dirty="0" smtClean="0"/>
              <a:t>定义结构体类型，再定义结构体变量</a:t>
            </a:r>
            <a:endParaRPr kumimoji="0" lang="zh-CN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kumimoji="0" lang="zh-CN" altLang="en-US" dirty="0"/>
              <a:t>标准</a:t>
            </a:r>
            <a:r>
              <a:rPr kumimoji="0" lang="zh-CN" altLang="en-US" dirty="0" smtClean="0"/>
              <a:t>形式：</a:t>
            </a:r>
            <a:r>
              <a:rPr kumimoji="0" lang="zh-CN" altLang="zh-CN" dirty="0" smtClean="0"/>
              <a:t>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113087" y="1666716"/>
            <a:ext cx="4051300" cy="226377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struct     结构体名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类型标识符    成员名；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339933"/>
                </a:solidFill>
              </a:rPr>
              <a:t>      类型标识符    成员名；</a:t>
            </a:r>
            <a:endParaRPr kumimoji="0"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…………….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}；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struct  结构体名  </a:t>
            </a:r>
            <a:r>
              <a:rPr kumimoji="0" lang="zh-CN" altLang="en-US" sz="2000" smtClean="0">
                <a:solidFill>
                  <a:srgbClr val="FF9900"/>
                </a:solidFill>
              </a:rPr>
              <a:t>变量名表列</a:t>
            </a:r>
            <a:r>
              <a:rPr kumimoji="0" lang="zh-CN" altLang="en-US" sz="2000" smtClean="0">
                <a:solidFill>
                  <a:srgbClr val="000000"/>
                </a:solidFill>
              </a:rPr>
              <a:t>；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04800" y="3048000"/>
            <a:ext cx="5616575" cy="3416300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例    </a:t>
            </a:r>
            <a:r>
              <a:rPr lang="en-US" altLang="zh-CN" smtClean="0">
                <a:solidFill>
                  <a:srgbClr val="000000"/>
                </a:solidFill>
              </a:rPr>
              <a:t>struct   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 </a:t>
            </a:r>
            <a:r>
              <a:rPr lang="en-US" altLang="zh-CN" smtClean="0">
                <a:solidFill>
                  <a:srgbClr val="000000"/>
                </a:solidFill>
              </a:rPr>
              <a:t>{       int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          </a:t>
            </a:r>
            <a:r>
              <a:rPr lang="en-US" altLang="zh-CN" smtClean="0">
                <a:solidFill>
                  <a:srgbClr val="000000"/>
                </a:solidFill>
              </a:rPr>
              <a:t>char 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          </a:t>
            </a:r>
            <a:r>
              <a:rPr lang="en-US" altLang="zh-CN" smtClean="0">
                <a:solidFill>
                  <a:srgbClr val="000000"/>
                </a:solidFill>
              </a:rPr>
              <a:t>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          </a:t>
            </a:r>
            <a:r>
              <a:rPr lang="en-US" altLang="zh-CN" smtClean="0">
                <a:solidFill>
                  <a:srgbClr val="000000"/>
                </a:solidFill>
              </a:rPr>
              <a:t>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          </a:t>
            </a:r>
            <a:r>
              <a:rPr lang="en-US" altLang="zh-CN" smtClean="0">
                <a:solidFill>
                  <a:srgbClr val="000000"/>
                </a:solidFill>
              </a:rPr>
              <a:t>float score;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          </a:t>
            </a:r>
            <a:r>
              <a:rPr lang="en-US" altLang="zh-CN" smtClean="0">
                <a:solidFill>
                  <a:srgbClr val="000000"/>
                </a:solidFill>
              </a:rPr>
              <a:t>char addr[30];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 </a:t>
            </a:r>
            <a:r>
              <a:rPr lang="en-US" altLang="zh-CN" smtClean="0">
                <a:solidFill>
                  <a:srgbClr val="000000"/>
                </a:solidFill>
              </a:rPr>
              <a:t>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000000"/>
                </a:solidFill>
              </a:rPr>
              <a:t>        </a:t>
            </a:r>
            <a:r>
              <a:rPr lang="en-US" altLang="zh-CN" smtClean="0">
                <a:solidFill>
                  <a:srgbClr val="FF0000"/>
                </a:solidFill>
              </a:rPr>
              <a:t>struct student</a:t>
            </a:r>
            <a:r>
              <a:rPr lang="zh-CN" altLang="en-US" smtClean="0">
                <a:solidFill>
                  <a:srgbClr val="000000"/>
                </a:solidFill>
              </a:rPr>
              <a:t>   </a:t>
            </a:r>
            <a:r>
              <a:rPr lang="en-US" altLang="zh-CN" smtClean="0">
                <a:solidFill>
                  <a:srgbClr val="000000"/>
                </a:solidFill>
              </a:rPr>
              <a:t>stu1,stu2;                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484437" y="2557621"/>
            <a:ext cx="6659563" cy="415607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例   </a:t>
            </a:r>
            <a:r>
              <a:rPr lang="en-US" altLang="zh-CN" dirty="0" smtClean="0">
                <a:solidFill>
                  <a:srgbClr val="000000"/>
                </a:solidFill>
              </a:rPr>
              <a:t>#define   </a:t>
            </a:r>
            <a:r>
              <a:rPr lang="en-US" altLang="zh-CN" dirty="0" smtClean="0">
                <a:solidFill>
                  <a:srgbClr val="3333CC"/>
                </a:solidFill>
              </a:rPr>
              <a:t>STUDENT</a:t>
            </a:r>
            <a:r>
              <a:rPr lang="zh-CN" altLang="en-US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</a:rPr>
              <a:t>struct  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smtClean="0">
                <a:solidFill>
                  <a:srgbClr val="3333CC"/>
                </a:solidFill>
              </a:rPr>
              <a:t>STUDENT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</a:rPr>
              <a:t>{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float score;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addr[30];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</a:rPr>
              <a:t>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smtClean="0">
                <a:solidFill>
                  <a:srgbClr val="3333CC"/>
                </a:solidFill>
              </a:rPr>
              <a:t>STUDENT</a:t>
            </a: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</a:rPr>
              <a:t>stu1,stu2;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6041555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nimBg="1" autoUpdateAnimBg="0"/>
      <p:bldP spid="5124" grpId="0" animBg="1" autoUpdateAnimBg="0"/>
      <p:bldP spid="5122" grpId="0" animBg="1" autoUpdateAnimBg="0"/>
      <p:bldP spid="5125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自定义数据类型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latin typeface="隶书" panose="02010509060101010101" pitchFamily="49" charset="-122"/>
                <a:ea typeface="隶书" panose="02010509060101010101" pitchFamily="49" charset="-122"/>
              </a:rPr>
              <a:t>typedef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数据类型 标识符;</a:t>
            </a:r>
          </a:p>
          <a:p>
            <a:r>
              <a:rPr kumimoji="1" lang="en-US" altLang="zh-CN" sz="2400" dirty="0" err="1" smtClean="0"/>
              <a:t>typedef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为</a:t>
            </a:r>
            <a:r>
              <a:rPr kumimoji="1" lang="en-US" altLang="zh-CN" sz="2400" dirty="0" smtClean="0"/>
              <a:t>C</a:t>
            </a:r>
            <a:r>
              <a:rPr kumimoji="1" lang="zh-CN" altLang="en-US" sz="2400" dirty="0" smtClean="0"/>
              <a:t>语言的关键字，作用是为一种数据类型定义一个新名字。这样做的目的一是给变量一个易记忆的新名字，另一个是简化比较复杂的类型声明。</a:t>
            </a:r>
            <a:endParaRPr kumimoji="1" lang="en-US" altLang="zh-CN" sz="2400" dirty="0" smtClean="0"/>
          </a:p>
          <a:p>
            <a:pPr lvl="1"/>
            <a:r>
              <a:rPr kumimoji="1" lang="zh-CN" altLang="en-US" sz="2000" dirty="0" smtClean="0"/>
              <a:t>例如</a:t>
            </a:r>
            <a:r>
              <a:rPr kumimoji="1" lang="en-US" altLang="zh-CN" sz="2000" dirty="0" smtClean="0"/>
              <a:t>: </a:t>
            </a:r>
            <a:r>
              <a:rPr kumimoji="1" lang="en-US" altLang="zh-CN" sz="2000" dirty="0" err="1" smtClean="0"/>
              <a:t>typedef</a:t>
            </a:r>
            <a:r>
              <a:rPr kumimoji="1" lang="en-US" altLang="zh-CN" sz="2000" dirty="0" smtClean="0"/>
              <a:t> long byte_4;</a:t>
            </a:r>
          </a:p>
          <a:p>
            <a:r>
              <a:rPr kumimoji="1" lang="en-US" altLang="zh-CN" sz="2400" dirty="0" err="1" smtClean="0"/>
              <a:t>typedef</a:t>
            </a:r>
            <a:r>
              <a:rPr kumimoji="1" lang="zh-CN" altLang="en-US" sz="2400" dirty="0" smtClean="0"/>
              <a:t>与结构体结合使用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85059" y="3768678"/>
            <a:ext cx="30066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typedef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tagMyStruct</a:t>
            </a:r>
            <a:endParaRPr kumimoji="1" lang="en-US" altLang="zh-CN" dirty="0" smtClean="0"/>
          </a:p>
          <a:p>
            <a:r>
              <a:rPr kumimoji="1" lang="en-US" altLang="zh-CN" dirty="0" smtClean="0"/>
              <a:t>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iNum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long </a:t>
            </a:r>
            <a:r>
              <a:rPr kumimoji="1" lang="en-US" altLang="zh-CN" dirty="0" err="1" smtClean="0"/>
              <a:t>lLength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}</a:t>
            </a:r>
            <a:r>
              <a:rPr kumimoji="1" lang="en-US" altLang="zh-CN" dirty="0" err="1" smtClean="0"/>
              <a:t>MyStruct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58451" y="3786371"/>
            <a:ext cx="4099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tagMyStruct</a:t>
            </a:r>
            <a:endParaRPr kumimoji="1" lang="en-US" altLang="zh-CN" dirty="0" smtClean="0"/>
          </a:p>
          <a:p>
            <a:r>
              <a:rPr kumimoji="1" lang="en-US" altLang="zh-CN" dirty="0" smtClean="0"/>
              <a:t>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iNum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long </a:t>
            </a:r>
            <a:r>
              <a:rPr kumimoji="1" lang="en-US" altLang="zh-CN" dirty="0" err="1" smtClean="0"/>
              <a:t>lLength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};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6168" y="5516761"/>
            <a:ext cx="41204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typedef</a:t>
            </a:r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tagMyStruct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MyStruct</a:t>
            </a:r>
            <a:r>
              <a:rPr kumimoji="1" lang="en-US" altLang="zh-CN" dirty="0" smtClean="0"/>
              <a:t>;</a:t>
            </a:r>
          </a:p>
          <a:p>
            <a:endParaRPr kumimoji="1" lang="en-US" altLang="zh-CN" dirty="0" smtClean="0"/>
          </a:p>
        </p:txBody>
      </p:sp>
      <p:sp>
        <p:nvSpPr>
          <p:cNvPr id="7" name="等于 6"/>
          <p:cNvSpPr/>
          <p:nvPr/>
        </p:nvSpPr>
        <p:spPr bwMode="auto">
          <a:xfrm>
            <a:off x="3982766" y="4730868"/>
            <a:ext cx="500248" cy="423363"/>
          </a:xfrm>
          <a:prstGeom prst="mathEqual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结构体变量的定义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CN" altLang="en-US" dirty="0" smtClean="0"/>
              <a:t>方式二：定义</a:t>
            </a:r>
            <a:r>
              <a:rPr kumimoji="0" lang="zh-CN" altLang="en-US" dirty="0" smtClean="0"/>
              <a:t>结构体类型的同时定义结构体变量</a:t>
            </a:r>
            <a:endParaRPr kumimoji="0" lang="zh-CN" altLang="zh-CN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kumimoji="0" lang="zh-CN" altLang="en-US" dirty="0" smtClean="0"/>
              <a:t>一般形式：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79140" y="1640046"/>
            <a:ext cx="3929063" cy="195897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struct     结构体名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类型标识符    成员名；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339933"/>
                </a:solidFill>
              </a:rPr>
              <a:t>      类型标识符    成员名；</a:t>
            </a:r>
            <a:endParaRPr kumimoji="0" lang="zh-CN" altLang="en-US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   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…………….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}</a:t>
            </a:r>
            <a:r>
              <a:rPr kumimoji="0" lang="zh-CN" altLang="en-US" sz="2000" smtClean="0">
                <a:solidFill>
                  <a:srgbClr val="FF9900"/>
                </a:solidFill>
              </a:rPr>
              <a:t>变量名表列</a:t>
            </a:r>
            <a:r>
              <a:rPr kumimoji="0" lang="zh-CN" altLang="en-US" sz="2000" smtClean="0">
                <a:solidFill>
                  <a:srgbClr val="000000"/>
                </a:solidFill>
              </a:rPr>
              <a:t>；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45210" y="3706812"/>
            <a:ext cx="5492750" cy="305117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例    </a:t>
            </a:r>
            <a:r>
              <a:rPr lang="en-US" altLang="zh-CN" dirty="0" smtClean="0">
                <a:solidFill>
                  <a:srgbClr val="000000"/>
                </a:solidFill>
              </a:rPr>
              <a:t>struct   student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</a:rPr>
              <a:t>{       int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float score;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addr[30];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</a:rPr>
              <a:t>}stu1,stu2; </a:t>
            </a:r>
          </a:p>
        </p:txBody>
      </p:sp>
    </p:spTree>
    <p:extLst>
      <p:ext uri="{BB962C8B-B14F-4D97-AF65-F5344CB8AC3E}">
        <p14:creationId xmlns:p14="http://schemas.microsoft.com/office/powerpoint/2010/main" val="684961544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bldLvl="5" animBg="1" autoUpdateAnimBg="0"/>
      <p:bldP spid="6147" grpId="0" animBg="1" autoUpdateAnimBg="0"/>
      <p:bldP spid="614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73360" y="1772465"/>
            <a:ext cx="3838575" cy="1958975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struct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类型标识符</a:t>
            </a:r>
            <a:r>
              <a:rPr kumimoji="0" lang="zh-CN" altLang="zh-CN" sz="2000" smtClean="0">
                <a:solidFill>
                  <a:srgbClr val="339933"/>
                </a:solidFill>
              </a:rPr>
              <a:t>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成员名；</a:t>
            </a:r>
            <a:endParaRPr kumimoji="0" lang="zh-CN" altLang="zh-CN" sz="2000" smtClean="0">
              <a:solidFill>
                <a:srgbClr val="339933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339933"/>
                </a:solidFill>
              </a:rPr>
              <a:t>  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类型标识符</a:t>
            </a:r>
            <a:r>
              <a:rPr kumimoji="0" lang="zh-CN" altLang="zh-CN" sz="2000" smtClean="0">
                <a:solidFill>
                  <a:srgbClr val="339933"/>
                </a:solidFill>
              </a:rPr>
              <a:t>    </a:t>
            </a:r>
            <a:r>
              <a:rPr kumimoji="0" lang="zh-CN" altLang="en-US" sz="2000" smtClean="0">
                <a:solidFill>
                  <a:srgbClr val="339933"/>
                </a:solidFill>
              </a:rPr>
              <a:t>成员名；</a:t>
            </a:r>
            <a:endParaRPr kumimoji="0" lang="zh-CN" altLang="zh-CN" sz="2000" smtClean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         </a:t>
            </a:r>
            <a:r>
              <a:rPr kumimoji="0" lang="zh-CN" altLang="zh-CN" sz="2000" smtClean="0">
                <a:solidFill>
                  <a:srgbClr val="339933"/>
                </a:solidFill>
              </a:rPr>
              <a:t>…………….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smtClean="0">
                <a:solidFill>
                  <a:srgbClr val="000000"/>
                </a:solidFill>
              </a:rPr>
              <a:t>}</a:t>
            </a:r>
            <a:r>
              <a:rPr kumimoji="0" lang="zh-CN" altLang="en-US" sz="2000" smtClean="0">
                <a:solidFill>
                  <a:srgbClr val="FF9900"/>
                </a:solidFill>
              </a:rPr>
              <a:t>变量名表列</a:t>
            </a:r>
            <a:r>
              <a:rPr kumimoji="0" lang="zh-CN" altLang="en-US" sz="2000" smtClean="0">
                <a:solidFill>
                  <a:srgbClr val="000000"/>
                </a:solidFill>
              </a:rPr>
              <a:t>；</a:t>
            </a:r>
            <a:endParaRPr kumimoji="0" lang="zh-CN" altLang="zh-CN" sz="2000" smtClean="0">
              <a:solidFill>
                <a:srgbClr val="000000"/>
              </a:solidFill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248400" y="4158229"/>
            <a:ext cx="2746563" cy="710067"/>
          </a:xfrm>
          <a:prstGeom prst="wedgeRectCallout">
            <a:avLst>
              <a:gd name="adj1" fmla="val -34755"/>
              <a:gd name="adj2" fmla="val -105148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dirty="0" smtClean="0">
                <a:solidFill>
                  <a:srgbClr val="000000"/>
                </a:solidFill>
              </a:rPr>
              <a:t>用</a:t>
            </a:r>
            <a:r>
              <a:rPr kumimoji="0" lang="zh-CN" altLang="en-US" sz="2000" dirty="0" smtClean="0">
                <a:solidFill>
                  <a:srgbClr val="FF9900"/>
                </a:solidFill>
              </a:rPr>
              <a:t>无名结构体</a:t>
            </a:r>
            <a:r>
              <a:rPr kumimoji="0" lang="zh-CN" altLang="en-US" sz="2000" dirty="0" smtClean="0">
                <a:solidFill>
                  <a:srgbClr val="000000"/>
                </a:solidFill>
              </a:rPr>
              <a:t>直接定义</a:t>
            </a:r>
            <a:endParaRPr kumimoji="0" lang="zh-CN" altLang="zh-CN" sz="2000" dirty="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dirty="0" smtClean="0">
                <a:solidFill>
                  <a:srgbClr val="000000"/>
                </a:solidFill>
              </a:rPr>
              <a:t>变量</a:t>
            </a:r>
            <a:r>
              <a:rPr kumimoji="0" lang="zh-CN" altLang="en-US" sz="2000" dirty="0" smtClean="0">
                <a:solidFill>
                  <a:srgbClr val="000000"/>
                </a:solidFill>
              </a:rPr>
              <a:t>只能</a:t>
            </a:r>
            <a:r>
              <a:rPr kumimoji="0" lang="zh-CN" altLang="en-US" sz="2000" dirty="0">
                <a:solidFill>
                  <a:srgbClr val="000000"/>
                </a:solidFill>
              </a:rPr>
              <a:t>使用</a:t>
            </a:r>
            <a:r>
              <a:rPr kumimoji="0" lang="zh-CN" altLang="en-US" sz="2000" dirty="0" smtClean="0">
                <a:solidFill>
                  <a:srgbClr val="000000"/>
                </a:solidFill>
              </a:rPr>
              <a:t>一</a:t>
            </a:r>
            <a:r>
              <a:rPr kumimoji="0" lang="zh-CN" altLang="en-US" sz="2000" dirty="0" smtClean="0">
                <a:solidFill>
                  <a:srgbClr val="000000"/>
                </a:solidFill>
              </a:rPr>
              <a:t>次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25462" y="3752374"/>
            <a:ext cx="5403850" cy="3051175"/>
          </a:xfrm>
          <a:prstGeom prst="rect">
            <a:avLst/>
          </a:prstGeom>
          <a:solidFill>
            <a:srgbClr val="EBFFFF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例    </a:t>
            </a:r>
            <a:r>
              <a:rPr lang="en-US" altLang="zh-CN" dirty="0" smtClean="0">
                <a:solidFill>
                  <a:srgbClr val="000000"/>
                </a:solidFill>
              </a:rPr>
              <a:t>struct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</a:rPr>
              <a:t>{       int 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 name[20];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sex;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int age;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float score;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      </a:t>
            </a:r>
            <a:r>
              <a:rPr lang="en-US" altLang="zh-CN" dirty="0" smtClean="0">
                <a:solidFill>
                  <a:srgbClr val="000000"/>
                </a:solidFill>
              </a:rPr>
              <a:t>char addr[30];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</a:rPr>
              <a:t>}stu1,stu2;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结构体变量的定义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方式三：直接定义结构体变量</a:t>
            </a:r>
          </a:p>
          <a:p>
            <a:pPr lvl="1"/>
            <a:r>
              <a:rPr lang="zh-CN" altLang="en-US" dirty="0" smtClean="0"/>
              <a:t>一般形式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906272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 autoUpdateAnimBg="0"/>
      <p:bldP spid="7173" grpId="0" animBg="1" autoUpdateAnimBg="0"/>
      <p:bldP spid="717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24656" y="1104901"/>
            <a:ext cx="861853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kumimoji="0" lang="zh-CN" altLang="en-US" sz="2800" dirty="0" smtClean="0">
                <a:solidFill>
                  <a:srgbClr val="000000"/>
                </a:solidFill>
              </a:rPr>
              <a:t>说明</a:t>
            </a:r>
            <a:endParaRPr kumimoji="0" lang="zh-CN" altLang="zh-CN" sz="2800" dirty="0" smtClean="0">
              <a:solidFill>
                <a:srgbClr val="000000"/>
              </a:solidFill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zh-CN" altLang="en-US" dirty="0" smtClean="0">
                <a:solidFill>
                  <a:srgbClr val="000000"/>
                </a:solidFill>
              </a:rPr>
              <a:t>结构体类型与结构体变量概念不同</a:t>
            </a:r>
            <a:endParaRPr kumimoji="0" lang="zh-CN" altLang="zh-CN" dirty="0" smtClean="0">
              <a:solidFill>
                <a:srgbClr val="000000"/>
              </a:solidFill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kumimoji="0" lang="zh-CN" altLang="en-US" sz="2000" dirty="0" smtClean="0">
                <a:solidFill>
                  <a:srgbClr val="000000"/>
                </a:solidFill>
              </a:rPr>
              <a:t>类型</a:t>
            </a:r>
            <a:r>
              <a:rPr kumimoji="0" lang="zh-CN" altLang="zh-CN" sz="2000" dirty="0" smtClean="0">
                <a:solidFill>
                  <a:srgbClr val="000000"/>
                </a:solidFill>
              </a:rPr>
              <a:t>:</a:t>
            </a:r>
            <a:r>
              <a:rPr kumimoji="0" lang="zh-CN" altLang="en-US" sz="2000" dirty="0" smtClean="0">
                <a:solidFill>
                  <a:srgbClr val="000000"/>
                </a:solidFill>
              </a:rPr>
              <a:t>不分配内存；</a:t>
            </a:r>
            <a:r>
              <a:rPr kumimoji="0" lang="zh-CN" altLang="zh-CN" sz="2000" dirty="0" smtClean="0">
                <a:solidFill>
                  <a:srgbClr val="000000"/>
                </a:solidFill>
              </a:rPr>
              <a:t>                      </a:t>
            </a:r>
            <a:r>
              <a:rPr kumimoji="0" lang="zh-CN" altLang="en-US" sz="2000" dirty="0" smtClean="0">
                <a:solidFill>
                  <a:srgbClr val="3333CC"/>
                </a:solidFill>
              </a:rPr>
              <a:t>变量</a:t>
            </a:r>
            <a:r>
              <a:rPr kumimoji="0" lang="zh-CN" altLang="zh-CN" sz="2000" dirty="0" smtClean="0">
                <a:solidFill>
                  <a:srgbClr val="3333CC"/>
                </a:solidFill>
              </a:rPr>
              <a:t>:</a:t>
            </a:r>
            <a:r>
              <a:rPr kumimoji="0" lang="zh-CN" altLang="en-US" sz="2000" dirty="0" smtClean="0">
                <a:solidFill>
                  <a:srgbClr val="3333CC"/>
                </a:solidFill>
              </a:rPr>
              <a:t>分配内存</a:t>
            </a:r>
            <a:endParaRPr kumimoji="0" lang="zh-CN" altLang="zh-CN" sz="2000" dirty="0" smtClean="0">
              <a:solidFill>
                <a:srgbClr val="000000"/>
              </a:solidFill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kumimoji="0" lang="zh-CN" altLang="en-US" sz="2000" dirty="0" smtClean="0">
                <a:solidFill>
                  <a:srgbClr val="000000"/>
                </a:solidFill>
              </a:rPr>
              <a:t>类型</a:t>
            </a:r>
            <a:r>
              <a:rPr kumimoji="0" lang="zh-CN" altLang="zh-CN" sz="2000" dirty="0" smtClean="0">
                <a:solidFill>
                  <a:srgbClr val="000000"/>
                </a:solidFill>
              </a:rPr>
              <a:t>:</a:t>
            </a:r>
            <a:r>
              <a:rPr kumimoji="0" lang="zh-CN" altLang="en-US" sz="2000" dirty="0" smtClean="0">
                <a:solidFill>
                  <a:srgbClr val="000000"/>
                </a:solidFill>
              </a:rPr>
              <a:t>不能赋值、存取、运算</a:t>
            </a:r>
            <a:r>
              <a:rPr kumimoji="0" lang="zh-CN" altLang="zh-CN" sz="2000" dirty="0" smtClean="0">
                <a:solidFill>
                  <a:srgbClr val="000000"/>
                </a:solidFill>
              </a:rPr>
              <a:t>;     </a:t>
            </a:r>
            <a:r>
              <a:rPr kumimoji="0" lang="zh-CN" altLang="en-US" sz="2000" dirty="0" smtClean="0">
                <a:solidFill>
                  <a:srgbClr val="3333CC"/>
                </a:solidFill>
              </a:rPr>
              <a:t>变量</a:t>
            </a:r>
            <a:r>
              <a:rPr kumimoji="0" lang="zh-CN" altLang="zh-CN" sz="2000" dirty="0" smtClean="0">
                <a:solidFill>
                  <a:srgbClr val="3333CC"/>
                </a:solidFill>
              </a:rPr>
              <a:t>:</a:t>
            </a:r>
            <a:r>
              <a:rPr kumimoji="0" lang="zh-CN" altLang="en-US" sz="2000" dirty="0" smtClean="0">
                <a:solidFill>
                  <a:srgbClr val="3333CC"/>
                </a:solidFill>
              </a:rPr>
              <a:t>可以</a:t>
            </a:r>
            <a:endParaRPr kumimoji="0" lang="zh-CN" altLang="zh-CN" sz="2000" dirty="0" smtClean="0">
              <a:solidFill>
                <a:srgbClr val="3333CC"/>
              </a:solidFill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zh-CN" altLang="en-US" dirty="0" smtClean="0">
                <a:solidFill>
                  <a:srgbClr val="000000"/>
                </a:solidFill>
              </a:rPr>
              <a:t>结构体可嵌套</a:t>
            </a:r>
            <a:endParaRPr kumimoji="0" lang="zh-CN" altLang="zh-CN" dirty="0" smtClean="0">
              <a:solidFill>
                <a:srgbClr val="000000"/>
              </a:solidFill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zh-CN" altLang="en-US" dirty="0" smtClean="0">
                <a:solidFill>
                  <a:srgbClr val="000000"/>
                </a:solidFill>
              </a:rPr>
              <a:t>结构体成员名与程序中变量名可相同，不会混淆</a:t>
            </a:r>
            <a:endParaRPr kumimoji="0" lang="zh-CN" altLang="zh-CN" dirty="0" smtClean="0">
              <a:solidFill>
                <a:srgbClr val="000000"/>
              </a:solidFill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zh-CN" altLang="en-US" dirty="0" smtClean="0">
                <a:solidFill>
                  <a:srgbClr val="000000"/>
                </a:solidFill>
              </a:rPr>
              <a:t>结构体类型及变量的作用域与生存期</a:t>
            </a:r>
            <a:endParaRPr kumimoji="0" lang="zh-CN" altLang="zh-CN" dirty="0" smtClean="0">
              <a:solidFill>
                <a:srgbClr val="000000"/>
              </a:solidFill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0" lang="zh-CN" altLang="zh-CN" dirty="0" smtClean="0">
              <a:solidFill>
                <a:srgbClr val="000000"/>
              </a:solidFill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609600" y="2743200"/>
            <a:ext cx="7543800" cy="3781425"/>
            <a:chOff x="0" y="0"/>
            <a:chExt cx="4752" cy="2382"/>
          </a:xfrm>
        </p:grpSpPr>
        <p:sp>
          <p:nvSpPr>
            <p:cNvPr id="821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2103" cy="2382"/>
            </a:xfrm>
            <a:prstGeom prst="rect">
              <a:avLst/>
            </a:prstGeom>
            <a:solidFill>
              <a:srgbClr val="EB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例 struct  date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{    int month;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      int day;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      int year;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};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struct  student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{   int  num;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   char name[20];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   </a:t>
              </a:r>
              <a:r>
                <a:rPr lang="zh-CN" altLang="en-US" smtClean="0">
                  <a:solidFill>
                    <a:srgbClr val="3333FF"/>
                  </a:solidFill>
                </a:rPr>
                <a:t>struct  date  birthday</a:t>
              </a:r>
              <a:r>
                <a:rPr lang="zh-CN" altLang="en-US" smtClean="0">
                  <a:solidFill>
                    <a:srgbClr val="000000"/>
                  </a:solidFill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}stu;</a:t>
              </a:r>
            </a:p>
          </p:txBody>
        </p:sp>
        <p:grpSp>
          <p:nvGrpSpPr>
            <p:cNvPr id="19475" name="Group 5"/>
            <p:cNvGrpSpPr>
              <a:grpSpLocks/>
            </p:cNvGrpSpPr>
            <p:nvPr/>
          </p:nvGrpSpPr>
          <p:grpSpPr bwMode="auto">
            <a:xfrm>
              <a:off x="2160" y="1104"/>
              <a:ext cx="2592" cy="490"/>
              <a:chOff x="0" y="0"/>
              <a:chExt cx="2592" cy="490"/>
            </a:xfrm>
          </p:grpSpPr>
          <p:sp>
            <p:nvSpPr>
              <p:cNvPr id="8213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9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14" name="Line 7"/>
              <p:cNvSpPr>
                <a:spLocks noChangeShapeType="1"/>
              </p:cNvSpPr>
              <p:nvPr/>
            </p:nvSpPr>
            <p:spPr bwMode="auto">
              <a:xfrm>
                <a:off x="480" y="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15" name="Line 8"/>
              <p:cNvSpPr>
                <a:spLocks noChangeShapeType="1"/>
              </p:cNvSpPr>
              <p:nvPr/>
            </p:nvSpPr>
            <p:spPr bwMode="auto">
              <a:xfrm>
                <a:off x="1008" y="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16" name="Line 9"/>
              <p:cNvSpPr>
                <a:spLocks noChangeShapeType="1"/>
              </p:cNvSpPr>
              <p:nvPr/>
            </p:nvSpPr>
            <p:spPr bwMode="auto">
              <a:xfrm>
                <a:off x="1008" y="240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17" name="Line 10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18" name="Line 11"/>
              <p:cNvSpPr>
                <a:spLocks noChangeShapeType="1"/>
              </p:cNvSpPr>
              <p:nvPr/>
            </p:nvSpPr>
            <p:spPr bwMode="auto">
              <a:xfrm>
                <a:off x="2064" y="2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19" name="Text Box 12"/>
              <p:cNvSpPr txBox="1">
                <a:spLocks noChangeArrowheads="1"/>
              </p:cNvSpPr>
              <p:nvPr/>
            </p:nvSpPr>
            <p:spPr bwMode="auto">
              <a:xfrm>
                <a:off x="38" y="105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num</a:t>
                </a:r>
              </a:p>
            </p:txBody>
          </p:sp>
          <p:sp>
            <p:nvSpPr>
              <p:cNvPr id="8220" name="Text Box 13"/>
              <p:cNvSpPr txBox="1">
                <a:spLocks noChangeArrowheads="1"/>
              </p:cNvSpPr>
              <p:nvPr/>
            </p:nvSpPr>
            <p:spPr bwMode="auto">
              <a:xfrm>
                <a:off x="566" y="105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8221" name="Text Box 14"/>
              <p:cNvSpPr txBox="1">
                <a:spLocks noChangeArrowheads="1"/>
              </p:cNvSpPr>
              <p:nvPr/>
            </p:nvSpPr>
            <p:spPr bwMode="auto">
              <a:xfrm>
                <a:off x="1536" y="0"/>
                <a:ext cx="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birthday</a:t>
                </a:r>
              </a:p>
            </p:txBody>
          </p:sp>
          <p:sp>
            <p:nvSpPr>
              <p:cNvPr id="8222" name="Text Box 15"/>
              <p:cNvSpPr txBox="1">
                <a:spLocks noChangeArrowheads="1"/>
              </p:cNvSpPr>
              <p:nvPr/>
            </p:nvSpPr>
            <p:spPr bwMode="auto">
              <a:xfrm>
                <a:off x="1008" y="240"/>
                <a:ext cx="5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month</a:t>
                </a:r>
              </a:p>
            </p:txBody>
          </p:sp>
          <p:sp>
            <p:nvSpPr>
              <p:cNvPr id="8223" name="Text Box 16"/>
              <p:cNvSpPr txBox="1">
                <a:spLocks noChangeArrowheads="1"/>
              </p:cNvSpPr>
              <p:nvPr/>
            </p:nvSpPr>
            <p:spPr bwMode="auto">
              <a:xfrm>
                <a:off x="1632" y="240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day</a:t>
                </a:r>
              </a:p>
            </p:txBody>
          </p:sp>
          <p:sp>
            <p:nvSpPr>
              <p:cNvPr id="8224" name="Text Box 17"/>
              <p:cNvSpPr txBox="1">
                <a:spLocks noChangeArrowheads="1"/>
              </p:cNvSpPr>
              <p:nvPr/>
            </p:nvSpPr>
            <p:spPr bwMode="auto">
              <a:xfrm>
                <a:off x="2112" y="240"/>
                <a:ext cx="3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year</a:t>
                </a:r>
              </a:p>
            </p:txBody>
          </p:sp>
        </p:grpSp>
      </p:grp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1193800" y="2979738"/>
            <a:ext cx="7162800" cy="3416300"/>
            <a:chOff x="0" y="0"/>
            <a:chExt cx="4512" cy="2152"/>
          </a:xfrm>
        </p:grpSpPr>
        <p:sp>
          <p:nvSpPr>
            <p:cNvPr id="8197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40" cy="2152"/>
            </a:xfrm>
            <a:prstGeom prst="rect">
              <a:avLst/>
            </a:prstGeom>
            <a:solidFill>
              <a:srgbClr val="EB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例 struct  student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{   int  num;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   char name[20];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     </a:t>
              </a:r>
              <a:r>
                <a:rPr lang="zh-CN" altLang="en-US" smtClean="0">
                  <a:solidFill>
                    <a:srgbClr val="3333FF"/>
                  </a:solidFill>
                </a:rPr>
                <a:t>struct  date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3333FF"/>
                  </a:solidFill>
                </a:rPr>
                <a:t>      {    int month;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3333FF"/>
                  </a:solidFill>
                </a:rPr>
                <a:t>            int day;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3333FF"/>
                  </a:solidFill>
                </a:rPr>
                <a:t>            int year;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3333FF"/>
                  </a:solidFill>
                </a:rPr>
                <a:t>      }</a:t>
              </a:r>
              <a:r>
                <a:rPr lang="zh-CN" altLang="en-US" smtClean="0">
                  <a:solidFill>
                    <a:srgbClr val="FF0000"/>
                  </a:solidFill>
                </a:rPr>
                <a:t>birthday;</a:t>
              </a:r>
              <a:endParaRPr lang="zh-CN" altLang="en-US" smtClean="0">
                <a:solidFill>
                  <a:srgbClr val="000000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mtClean="0">
                  <a:solidFill>
                    <a:srgbClr val="000000"/>
                  </a:solidFill>
                </a:rPr>
                <a:t>  }stu;</a:t>
              </a:r>
            </a:p>
          </p:txBody>
        </p:sp>
        <p:grpSp>
          <p:nvGrpSpPr>
            <p:cNvPr id="19461" name="Group 20"/>
            <p:cNvGrpSpPr>
              <a:grpSpLocks/>
            </p:cNvGrpSpPr>
            <p:nvPr/>
          </p:nvGrpSpPr>
          <p:grpSpPr bwMode="auto">
            <a:xfrm>
              <a:off x="1920" y="1152"/>
              <a:ext cx="2592" cy="490"/>
              <a:chOff x="0" y="0"/>
              <a:chExt cx="2592" cy="490"/>
            </a:xfrm>
          </p:grpSpPr>
          <p:sp>
            <p:nvSpPr>
              <p:cNvPr id="8199" name="Rectangle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92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0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00" name="Line 22"/>
              <p:cNvSpPr>
                <a:spLocks noChangeShapeType="1"/>
              </p:cNvSpPr>
              <p:nvPr/>
            </p:nvSpPr>
            <p:spPr bwMode="auto">
              <a:xfrm>
                <a:off x="480" y="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01" name="Line 23"/>
              <p:cNvSpPr>
                <a:spLocks noChangeShapeType="1"/>
              </p:cNvSpPr>
              <p:nvPr/>
            </p:nvSpPr>
            <p:spPr bwMode="auto">
              <a:xfrm>
                <a:off x="1008" y="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02" name="Line 24"/>
              <p:cNvSpPr>
                <a:spLocks noChangeShapeType="1"/>
              </p:cNvSpPr>
              <p:nvPr/>
            </p:nvSpPr>
            <p:spPr bwMode="auto">
              <a:xfrm>
                <a:off x="1008" y="240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03" name="Line 25"/>
              <p:cNvSpPr>
                <a:spLocks noChangeShapeType="1"/>
              </p:cNvSpPr>
              <p:nvPr/>
            </p:nvSpPr>
            <p:spPr bwMode="auto">
              <a:xfrm>
                <a:off x="1536" y="2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04" name="Line 26"/>
              <p:cNvSpPr>
                <a:spLocks noChangeShapeType="1"/>
              </p:cNvSpPr>
              <p:nvPr/>
            </p:nvSpPr>
            <p:spPr bwMode="auto">
              <a:xfrm>
                <a:off x="2064" y="2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rgbClr val="000000"/>
                  </a:solidFill>
                  <a:cs typeface="宋体" charset="0"/>
                </a:endParaRPr>
              </a:p>
            </p:txBody>
          </p:sp>
          <p:sp>
            <p:nvSpPr>
              <p:cNvPr id="8205" name="Text Box 27"/>
              <p:cNvSpPr txBox="1">
                <a:spLocks noChangeArrowheads="1"/>
              </p:cNvSpPr>
              <p:nvPr/>
            </p:nvSpPr>
            <p:spPr bwMode="auto">
              <a:xfrm>
                <a:off x="38" y="105"/>
                <a:ext cx="4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num</a:t>
                </a:r>
              </a:p>
            </p:txBody>
          </p:sp>
          <p:sp>
            <p:nvSpPr>
              <p:cNvPr id="8206" name="Text Box 28"/>
              <p:cNvSpPr txBox="1">
                <a:spLocks noChangeArrowheads="1"/>
              </p:cNvSpPr>
              <p:nvPr/>
            </p:nvSpPr>
            <p:spPr bwMode="auto">
              <a:xfrm>
                <a:off x="566" y="105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8207" name="Text Box 29"/>
              <p:cNvSpPr txBox="1">
                <a:spLocks noChangeArrowheads="1"/>
              </p:cNvSpPr>
              <p:nvPr/>
            </p:nvSpPr>
            <p:spPr bwMode="auto">
              <a:xfrm>
                <a:off x="1536" y="0"/>
                <a:ext cx="6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birthday</a:t>
                </a:r>
              </a:p>
            </p:txBody>
          </p:sp>
          <p:sp>
            <p:nvSpPr>
              <p:cNvPr id="8208" name="Text Box 30"/>
              <p:cNvSpPr txBox="1">
                <a:spLocks noChangeArrowheads="1"/>
              </p:cNvSpPr>
              <p:nvPr/>
            </p:nvSpPr>
            <p:spPr bwMode="auto">
              <a:xfrm>
                <a:off x="1008" y="240"/>
                <a:ext cx="5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month</a:t>
                </a:r>
              </a:p>
            </p:txBody>
          </p:sp>
          <p:sp>
            <p:nvSpPr>
              <p:cNvPr id="8209" name="Text Box 31"/>
              <p:cNvSpPr txBox="1">
                <a:spLocks noChangeArrowheads="1"/>
              </p:cNvSpPr>
              <p:nvPr/>
            </p:nvSpPr>
            <p:spPr bwMode="auto">
              <a:xfrm>
                <a:off x="1632" y="240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day</a:t>
                </a:r>
              </a:p>
            </p:txBody>
          </p:sp>
          <p:sp>
            <p:nvSpPr>
              <p:cNvPr id="2" name="Text Box 32"/>
              <p:cNvSpPr txBox="1">
                <a:spLocks noChangeArrowheads="1"/>
              </p:cNvSpPr>
              <p:nvPr/>
            </p:nvSpPr>
            <p:spPr bwMode="auto">
              <a:xfrm>
                <a:off x="2112" y="240"/>
                <a:ext cx="3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smtClean="0">
                    <a:solidFill>
                      <a:srgbClr val="000000"/>
                    </a:solidFill>
                  </a:rPr>
                  <a:t>year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7101935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bldLvl="4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结构体变量的</a:t>
            </a:r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 smtClean="0"/>
              <a:t>引用</a:t>
            </a:r>
            <a:r>
              <a:rPr kumimoji="0" lang="zh-CN" altLang="en-US" dirty="0" smtClean="0"/>
              <a:t>规则</a:t>
            </a:r>
            <a:endParaRPr kumimoji="0" lang="zh-CN" altLang="zh-CN" dirty="0" smtClean="0"/>
          </a:p>
          <a:p>
            <a:pPr lvl="1" eaLnBrk="1" hangingPunct="1"/>
            <a:r>
              <a:rPr kumimoji="0" lang="zh-CN" altLang="zh-CN" dirty="0" smtClean="0"/>
              <a:t> </a:t>
            </a:r>
            <a:r>
              <a:rPr kumimoji="0" lang="zh-CN" altLang="en-US" dirty="0" smtClean="0"/>
              <a:t>结构体变量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不能整体引用</a:t>
            </a:r>
            <a:r>
              <a:rPr kumimoji="0" lang="zh-CN" altLang="zh-CN" dirty="0" smtClean="0"/>
              <a:t>,</a:t>
            </a:r>
            <a:r>
              <a:rPr kumimoji="0" lang="zh-CN" altLang="en-US" dirty="0" smtClean="0"/>
              <a:t>只能引用变量</a:t>
            </a:r>
            <a:r>
              <a:rPr kumimoji="0" lang="zh-CN" altLang="en-US" dirty="0" smtClean="0">
                <a:solidFill>
                  <a:schemeClr val="tx2"/>
                </a:solidFill>
              </a:rPr>
              <a:t>成员</a:t>
            </a:r>
            <a:endParaRPr kumimoji="0" lang="zh-CN" altLang="zh-CN" dirty="0" smtClean="0"/>
          </a:p>
          <a:p>
            <a:pPr lvl="1" eaLnBrk="1" hangingPunct="1"/>
            <a:endParaRPr kumimoji="0"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kumimoji="0" lang="zh-CN" altLang="zh-CN" dirty="0" smtClean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169670" y="2278380"/>
            <a:ext cx="708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kumimoji="0" lang="zh-CN" altLang="en-US" sz="2800" dirty="0" smtClean="0">
                <a:solidFill>
                  <a:srgbClr val="000000"/>
                </a:solidFill>
              </a:rPr>
              <a:t>引用方式：</a:t>
            </a:r>
            <a:r>
              <a:rPr kumimoji="0" lang="zh-CN" altLang="zh-CN" sz="2800" dirty="0" smtClean="0">
                <a:solidFill>
                  <a:srgbClr val="000000"/>
                </a:solidFill>
              </a:rPr>
              <a:t>   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结构体变量名</a:t>
            </a:r>
            <a:r>
              <a:rPr kumimoji="0" lang="zh-CN" altLang="zh-CN" sz="3200" dirty="0" smtClean="0">
                <a:solidFill>
                  <a:srgbClr val="3333CC"/>
                </a:solidFill>
              </a:rPr>
              <a:t>.</a:t>
            </a:r>
            <a:r>
              <a:rPr kumimoji="0" lang="zh-CN" altLang="en-US" sz="2800" dirty="0" smtClean="0">
                <a:solidFill>
                  <a:srgbClr val="000000"/>
                </a:solidFill>
              </a:rPr>
              <a:t>成员名</a:t>
            </a:r>
            <a:endParaRPr kumimoji="0" lang="zh-CN" altLang="zh-CN" sz="2800" dirty="0" smtClean="0">
              <a:solidFill>
                <a:srgbClr val="000000"/>
              </a:solidFill>
            </a:endParaRPr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3059430" y="2964180"/>
            <a:ext cx="2165350" cy="1044575"/>
          </a:xfrm>
          <a:prstGeom prst="wedgeRectCallout">
            <a:avLst>
              <a:gd name="adj1" fmla="val 45310"/>
              <a:gd name="adj2" fmla="val -67477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B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成员</a:t>
            </a:r>
            <a:r>
              <a:rPr kumimoji="0" lang="zh-CN" altLang="zh-CN" sz="2000" smtClean="0">
                <a:solidFill>
                  <a:srgbClr val="000000"/>
                </a:solidFill>
              </a:rPr>
              <a:t>(</a:t>
            </a:r>
            <a:r>
              <a:rPr kumimoji="0" lang="zh-CN" altLang="en-US" sz="2000" smtClean="0">
                <a:solidFill>
                  <a:srgbClr val="000000"/>
                </a:solidFill>
              </a:rPr>
              <a:t>分量</a:t>
            </a:r>
            <a:r>
              <a:rPr kumimoji="0" lang="zh-CN" altLang="zh-CN" sz="2000" smtClean="0">
                <a:solidFill>
                  <a:srgbClr val="000000"/>
                </a:solidFill>
              </a:rPr>
              <a:t>)</a:t>
            </a:r>
            <a:r>
              <a:rPr kumimoji="0" lang="zh-CN" altLang="en-US" sz="2000" smtClean="0">
                <a:solidFill>
                  <a:srgbClr val="000000"/>
                </a:solidFill>
              </a:rPr>
              <a:t>运算符</a:t>
            </a:r>
            <a:endParaRPr kumimoji="0" lang="zh-CN" altLang="zh-CN" sz="200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优先级</a:t>
            </a:r>
            <a:r>
              <a:rPr kumimoji="0" lang="zh-CN" altLang="zh-CN" sz="2000" smtClean="0">
                <a:solidFill>
                  <a:srgbClr val="000000"/>
                </a:solidFill>
              </a:rPr>
              <a:t>: </a:t>
            </a:r>
            <a:r>
              <a:rPr kumimoji="0" lang="zh-CN" altLang="zh-CN" sz="2000" smtClean="0">
                <a:solidFill>
                  <a:srgbClr val="009900"/>
                </a:solidFill>
              </a:rPr>
              <a:t>1</a:t>
            </a:r>
            <a:endParaRPr kumimoji="0" lang="zh-CN" altLang="zh-CN" sz="2000" smtClean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smtClean="0">
                <a:solidFill>
                  <a:srgbClr val="000000"/>
                </a:solidFill>
              </a:rPr>
              <a:t>结合性</a:t>
            </a:r>
            <a:r>
              <a:rPr kumimoji="0" lang="zh-CN" altLang="zh-CN" sz="2000" smtClean="0">
                <a:solidFill>
                  <a:srgbClr val="000000"/>
                </a:solidFill>
              </a:rPr>
              <a:t>:</a:t>
            </a:r>
            <a:r>
              <a:rPr kumimoji="0" lang="zh-CN" altLang="en-US" sz="2000" smtClean="0">
                <a:solidFill>
                  <a:srgbClr val="009900"/>
                </a:solidFill>
              </a:rPr>
              <a:t>从左向右</a:t>
            </a:r>
            <a:endParaRPr kumimoji="0" lang="zh-CN" altLang="zh-CN" sz="2000" smtClean="0">
              <a:solidFill>
                <a:srgbClr val="000000"/>
              </a:solidFill>
            </a:endParaRPr>
          </a:p>
        </p:txBody>
      </p:sp>
      <p:grpSp>
        <p:nvGrpSpPr>
          <p:cNvPr id="42" name="Group 6"/>
          <p:cNvGrpSpPr>
            <a:grpSpLocks/>
          </p:cNvGrpSpPr>
          <p:nvPr/>
        </p:nvGrpSpPr>
        <p:grpSpPr bwMode="auto">
          <a:xfrm>
            <a:off x="1415098" y="3047365"/>
            <a:ext cx="6197600" cy="3051175"/>
            <a:chOff x="0" y="0"/>
            <a:chExt cx="3904" cy="1922"/>
          </a:xfrm>
        </p:grpSpPr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3708" cy="1922"/>
            </a:xfrm>
            <a:prstGeom prst="rect">
              <a:avLst/>
            </a:prstGeom>
            <a:solidFill>
              <a:srgbClr val="EB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例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struct   student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{       int num;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char  name[20];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char sex;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int age;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float score;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char addr[30];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}stu1,stu2; </a:t>
              </a:r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2402" y="248"/>
              <a:ext cx="1022" cy="274"/>
            </a:xfrm>
            <a:prstGeom prst="wedgeRectCallout">
              <a:avLst>
                <a:gd name="adj1" fmla="val -107144"/>
                <a:gd name="adj2" fmla="val 35037"/>
              </a:avLst>
            </a:prstGeom>
            <a:noFill/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cs typeface="宋体" charset="0"/>
                </a:rPr>
                <a:t>stu1.num=10;</a:t>
              </a:r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2380" y="776"/>
              <a:ext cx="1195" cy="274"/>
            </a:xfrm>
            <a:prstGeom prst="wedgeRectCallout">
              <a:avLst>
                <a:gd name="adj1" fmla="val -77028"/>
                <a:gd name="adj2" fmla="val 6935"/>
              </a:avLst>
            </a:prstGeom>
            <a:noFill/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cs typeface="宋体" charset="0"/>
                </a:rPr>
                <a:t>stu1.score=85.5;</a:t>
              </a:r>
            </a:p>
          </p:txBody>
        </p:sp>
        <p:sp>
          <p:nvSpPr>
            <p:cNvPr id="46" name="AutoShape 10"/>
            <p:cNvSpPr>
              <a:spLocks noChangeArrowheads="1"/>
            </p:cNvSpPr>
            <p:nvPr/>
          </p:nvSpPr>
          <p:spPr bwMode="auto">
            <a:xfrm>
              <a:off x="2256" y="1248"/>
              <a:ext cx="1648" cy="466"/>
            </a:xfrm>
            <a:prstGeom prst="wedgeRectCallout">
              <a:avLst>
                <a:gd name="adj1" fmla="val -67778"/>
                <a:gd name="adj2" fmla="val -48500"/>
              </a:avLst>
            </a:prstGeom>
            <a:noFill/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>
                  <a:solidFill>
                    <a:srgbClr val="000000"/>
                  </a:solidFill>
                  <a:cs typeface="宋体" charset="0"/>
                </a:rPr>
                <a:t>stu1.score+=stu2.score;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>
                  <a:solidFill>
                    <a:srgbClr val="000000"/>
                  </a:solidFill>
                  <a:cs typeface="宋体" charset="0"/>
                </a:rPr>
                <a:t> </a:t>
              </a:r>
              <a:r>
                <a:rPr lang="en-US" altLang="zh-CN" sz="2000">
                  <a:solidFill>
                    <a:srgbClr val="000000"/>
                  </a:solidFill>
                  <a:cs typeface="宋体" charset="0"/>
                </a:rPr>
                <a:t>stu1.age++;</a:t>
              </a:r>
              <a:endParaRPr lang="zh-CN" altLang="en-US" sz="2000">
                <a:solidFill>
                  <a:srgbClr val="000000"/>
                </a:solidFill>
                <a:cs typeface="宋体" charset="0"/>
                <a:sym typeface="Symbol" charset="0"/>
              </a:endParaRPr>
            </a:p>
          </p:txBody>
        </p:sp>
      </p:grpSp>
      <p:grpSp>
        <p:nvGrpSpPr>
          <p:cNvPr id="47" name="Group 11"/>
          <p:cNvGrpSpPr>
            <a:grpSpLocks/>
          </p:cNvGrpSpPr>
          <p:nvPr/>
        </p:nvGrpSpPr>
        <p:grpSpPr bwMode="auto">
          <a:xfrm>
            <a:off x="179388" y="2811780"/>
            <a:ext cx="8851900" cy="3870328"/>
            <a:chOff x="0" y="0"/>
            <a:chExt cx="5576" cy="2438"/>
          </a:xfrm>
        </p:grpSpPr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3490" cy="1922"/>
            </a:xfrm>
            <a:prstGeom prst="rect">
              <a:avLst/>
            </a:prstGeom>
            <a:solidFill>
              <a:srgbClr val="EB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例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struct   student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{       int num;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char  name[20];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char sex;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int age;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float score;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char addr[30];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}stu1,stu2; </a:t>
              </a:r>
            </a:p>
          </p:txBody>
        </p:sp>
        <p:sp>
          <p:nvSpPr>
            <p:cNvPr id="49" name="AutoShape 13"/>
            <p:cNvSpPr>
              <a:spLocks noChangeArrowheads="1"/>
            </p:cNvSpPr>
            <p:nvPr/>
          </p:nvSpPr>
          <p:spPr bwMode="auto">
            <a:xfrm>
              <a:off x="2384" y="826"/>
              <a:ext cx="3174" cy="253"/>
            </a:xfrm>
            <a:prstGeom prst="wedgeRectCallout">
              <a:avLst>
                <a:gd name="adj1" fmla="val -63259"/>
                <a:gd name="adj2" fmla="val -30657"/>
              </a:avLst>
            </a:prstGeom>
            <a:noFill/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2000" dirty="0" smtClean="0">
                  <a:solidFill>
                    <a:srgbClr val="000000"/>
                  </a:solidFill>
                </a:rPr>
                <a:t>printf(</a:t>
              </a:r>
              <a:r>
                <a:rPr kumimoji="0" lang="zh-CN" altLang="en-US" sz="2000" dirty="0" smtClean="0">
                  <a:solidFill>
                    <a:srgbClr val="000000"/>
                  </a:solidFill>
                </a:rPr>
                <a:t>“</a:t>
              </a:r>
              <a:r>
                <a:rPr kumimoji="0" lang="zh-CN" altLang="zh-CN" sz="2000" dirty="0" smtClean="0">
                  <a:solidFill>
                    <a:srgbClr val="000000"/>
                  </a:solidFill>
                </a:rPr>
                <a:t>%d,%s,%c,%d,%f,%s\n</a:t>
              </a:r>
              <a:r>
                <a:rPr kumimoji="0" lang="zh-CN" altLang="en-US" sz="2000" dirty="0" smtClean="0">
                  <a:solidFill>
                    <a:srgbClr val="000000"/>
                  </a:solidFill>
                </a:rPr>
                <a:t>”</a:t>
              </a:r>
              <a:r>
                <a:rPr kumimoji="0" lang="zh-CN" altLang="zh-CN" sz="2000" dirty="0" smtClean="0">
                  <a:solidFill>
                    <a:srgbClr val="000000"/>
                  </a:solidFill>
                </a:rPr>
                <a:t>,</a:t>
              </a:r>
              <a:r>
                <a:rPr kumimoji="0" lang="zh-CN" altLang="zh-CN" sz="2000" dirty="0" smtClean="0">
                  <a:solidFill>
                    <a:srgbClr val="FF0000"/>
                  </a:solidFill>
                </a:rPr>
                <a:t>stu1</a:t>
              </a:r>
              <a:r>
                <a:rPr kumimoji="0" lang="zh-CN" altLang="zh-CN" sz="2000" dirty="0" smtClean="0">
                  <a:solidFill>
                    <a:srgbClr val="000000"/>
                  </a:solidFill>
                </a:rPr>
                <a:t>);      (</a:t>
              </a:r>
              <a:r>
                <a:rPr kumimoji="0" lang="zh-CN" altLang="zh-CN" sz="2000" dirty="0" smtClean="0">
                  <a:solidFill>
                    <a:srgbClr val="3333CC"/>
                  </a:solidFill>
                  <a:sym typeface="Symbol" panose="05050102010706020507" pitchFamily="18" charset="2"/>
                </a:rPr>
                <a:t></a:t>
              </a:r>
              <a:r>
                <a:rPr kumimoji="0" lang="zh-CN" altLang="zh-CN" sz="2000" dirty="0" smtClean="0">
                  <a:solidFill>
                    <a:srgbClr val="000000"/>
                  </a:solidFill>
                </a:rPr>
                <a:t>)</a:t>
              </a:r>
              <a:endParaRPr kumimoji="0" lang="zh-CN" altLang="zh-CN" sz="2000" dirty="0" smtClean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0" name="AutoShape 14"/>
            <p:cNvSpPr>
              <a:spLocks noChangeArrowheads="1"/>
            </p:cNvSpPr>
            <p:nvPr/>
          </p:nvSpPr>
          <p:spPr bwMode="auto">
            <a:xfrm>
              <a:off x="1647" y="2185"/>
              <a:ext cx="3929" cy="253"/>
            </a:xfrm>
            <a:prstGeom prst="wedgeRectCallout">
              <a:avLst>
                <a:gd name="adj1" fmla="val -52773"/>
                <a:gd name="adj2" fmla="val -127009"/>
              </a:avLst>
            </a:prstGeom>
            <a:noFill/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2000" smtClean="0">
                  <a:solidFill>
                    <a:srgbClr val="000000"/>
                  </a:solidFill>
                </a:rPr>
                <a:t>stu1={101,</a:t>
              </a:r>
              <a:r>
                <a:rPr kumimoji="0" lang="zh-CN" altLang="en-US" sz="2000" smtClean="0">
                  <a:solidFill>
                    <a:srgbClr val="000000"/>
                  </a:solidFill>
                </a:rPr>
                <a:t>“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Wan Lin</a:t>
              </a:r>
              <a:r>
                <a:rPr kumimoji="0" lang="zh-CN" altLang="en-US" sz="2000" smtClean="0">
                  <a:solidFill>
                    <a:srgbClr val="000000"/>
                  </a:solidFill>
                </a:rPr>
                <a:t>”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,</a:t>
              </a:r>
              <a:r>
                <a:rPr kumimoji="0" lang="zh-CN" altLang="en-US" sz="2000" smtClean="0">
                  <a:solidFill>
                    <a:srgbClr val="000000"/>
                  </a:solidFill>
                </a:rPr>
                <a:t>‘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M</a:t>
              </a:r>
              <a:r>
                <a:rPr kumimoji="0" lang="zh-CN" altLang="en-US" sz="2000" smtClean="0">
                  <a:solidFill>
                    <a:srgbClr val="000000"/>
                  </a:solidFill>
                </a:rPr>
                <a:t>’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,19,87.5,</a:t>
              </a:r>
              <a:r>
                <a:rPr kumimoji="0" lang="zh-CN" altLang="en-US" sz="2000" smtClean="0">
                  <a:solidFill>
                    <a:srgbClr val="000000"/>
                  </a:solidFill>
                </a:rPr>
                <a:t>“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DaLian</a:t>
              </a:r>
              <a:r>
                <a:rPr kumimoji="0" lang="zh-CN" altLang="en-US" sz="2000" smtClean="0">
                  <a:solidFill>
                    <a:srgbClr val="000000"/>
                  </a:solidFill>
                </a:rPr>
                <a:t>”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};  (</a:t>
              </a:r>
              <a:r>
                <a:rPr kumimoji="0" lang="zh-CN" altLang="zh-CN" sz="2000" smtClean="0">
                  <a:solidFill>
                    <a:srgbClr val="3333CC"/>
                  </a:solidFill>
                  <a:sym typeface="Symbol" panose="05050102010706020507" pitchFamily="18" charset="2"/>
                </a:rPr>
                <a:t>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51" name="Group 37"/>
          <p:cNvGrpSpPr>
            <a:grpSpLocks/>
          </p:cNvGrpSpPr>
          <p:nvPr/>
        </p:nvGrpSpPr>
        <p:grpSpPr bwMode="auto">
          <a:xfrm>
            <a:off x="2742406" y="3122930"/>
            <a:ext cx="5673725" cy="3051175"/>
            <a:chOff x="0" y="0"/>
            <a:chExt cx="3574" cy="1922"/>
          </a:xfrm>
        </p:grpSpPr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3448" cy="1922"/>
            </a:xfrm>
            <a:prstGeom prst="rect">
              <a:avLst/>
            </a:prstGeom>
            <a:solidFill>
              <a:srgbClr val="EBFFFF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例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struct   student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{       int num;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char  name[20];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char sex;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int age;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float score;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 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char addr[30];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rgbClr val="000000"/>
                  </a:solidFill>
                </a:rPr>
                <a:t>        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}stu1,stu2; </a:t>
              </a:r>
            </a:p>
          </p:txBody>
        </p:sp>
        <p:sp>
          <p:nvSpPr>
            <p:cNvPr id="53" name="AutoShape 39"/>
            <p:cNvSpPr>
              <a:spLocks noChangeArrowheads="1"/>
            </p:cNvSpPr>
            <p:nvPr/>
          </p:nvSpPr>
          <p:spPr bwMode="auto">
            <a:xfrm>
              <a:off x="2442" y="720"/>
              <a:ext cx="1132" cy="466"/>
            </a:xfrm>
            <a:prstGeom prst="wedgeRectCallout">
              <a:avLst>
                <a:gd name="adj1" fmla="val -90644"/>
                <a:gd name="adj2" fmla="val 46565"/>
              </a:avLst>
            </a:prstGeom>
            <a:noFill/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2000" smtClean="0">
                  <a:solidFill>
                    <a:srgbClr val="000000"/>
                  </a:solidFill>
                </a:rPr>
                <a:t>if(</a:t>
              </a:r>
              <a:r>
                <a:rPr kumimoji="0" lang="zh-CN" altLang="zh-CN" sz="2000" smtClean="0">
                  <a:solidFill>
                    <a:srgbClr val="FF0000"/>
                  </a:solidFill>
                </a:rPr>
                <a:t>stu1==stu2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2000" smtClean="0">
                  <a:solidFill>
                    <a:srgbClr val="000000"/>
                  </a:solidFill>
                </a:rPr>
                <a:t>……..          (</a:t>
              </a:r>
              <a:r>
                <a:rPr kumimoji="0" lang="zh-CN" altLang="zh-CN" sz="2000" smtClean="0">
                  <a:solidFill>
                    <a:srgbClr val="3333CC"/>
                  </a:solidFill>
                  <a:sym typeface="Symbol" panose="05050102010706020507" pitchFamily="18" charset="2"/>
                </a:rPr>
                <a:t></a:t>
              </a:r>
              <a:r>
                <a:rPr kumimoji="0" lang="zh-CN" altLang="zh-CN" sz="2000" smtClean="0">
                  <a:solidFill>
                    <a:srgbClr val="000000"/>
                  </a:solidFill>
                </a:rPr>
                <a:t>)</a:t>
              </a:r>
              <a:endParaRPr kumimoji="0" lang="zh-CN" altLang="zh-CN" sz="2000" smtClean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10037"/>
      </p:ext>
    </p:extLst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uiExpand="1" build="p" bldLvl="5" animBg="1" autoUpdateAnimBg="0"/>
      <p:bldP spid="9221" grpId="0" build="p" bldLvl="5" animBg="1" autoUpdateAnimBg="0"/>
      <p:bldP spid="41" grpId="0" animBg="1" autoUpdateAnimBg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5085</TotalTime>
  <Words>2532</Words>
  <Application>Microsoft Office PowerPoint</Application>
  <PresentationFormat>全屏显示(4:3)</PresentationFormat>
  <Paragraphs>595</Paragraphs>
  <Slides>23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黑体</vt:lpstr>
      <vt:lpstr>华文新魏</vt:lpstr>
      <vt:lpstr>隶书</vt:lpstr>
      <vt:lpstr>宋体</vt:lpstr>
      <vt:lpstr>Arial</vt:lpstr>
      <vt:lpstr>Calibri</vt:lpstr>
      <vt:lpstr>Symbol</vt:lpstr>
      <vt:lpstr>Times New Roman</vt:lpstr>
      <vt:lpstr>Wingdings</vt:lpstr>
      <vt:lpstr>Wingdings 3</vt:lpstr>
      <vt:lpstr>1_自定义设计方案</vt:lpstr>
      <vt:lpstr>程序包</vt:lpstr>
      <vt:lpstr>Package</vt:lpstr>
      <vt:lpstr>包装程序外壳对象</vt:lpstr>
      <vt:lpstr>结构体和结构体数组</vt:lpstr>
      <vt:lpstr>  结构体类型的定义</vt:lpstr>
      <vt:lpstr>PowerPoint 演示文稿</vt:lpstr>
      <vt:lpstr>结构体变量的定义</vt:lpstr>
      <vt:lpstr>自定义数据类型</vt:lpstr>
      <vt:lpstr>结构体变量的定义</vt:lpstr>
      <vt:lpstr>结构体变量的定义</vt:lpstr>
      <vt:lpstr>PowerPoint 演示文稿</vt:lpstr>
      <vt:lpstr>结构体变量的引用</vt:lpstr>
      <vt:lpstr>结构体变量的引用</vt:lpstr>
      <vt:lpstr>结构体变量的初始化</vt:lpstr>
      <vt:lpstr>结构体变量的初始化</vt:lpstr>
      <vt:lpstr>结构体变量的初始化</vt:lpstr>
      <vt:lpstr>结构体数组</vt:lpstr>
      <vt:lpstr>结构体数组的初始化</vt:lpstr>
      <vt:lpstr>结构体数组的引用</vt:lpstr>
      <vt:lpstr>例  统计后选人选票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SPT-C语言基础-结构体指针</dc:title>
  <dc:creator>rniu</dc:creator>
  <cp:lastModifiedBy>牛儒</cp:lastModifiedBy>
  <cp:revision>173</cp:revision>
  <cp:lastPrinted>2017-04-18T10:54:18Z</cp:lastPrinted>
  <dcterms:created xsi:type="dcterms:W3CDTF">2015-06-10T02:40:45Z</dcterms:created>
  <dcterms:modified xsi:type="dcterms:W3CDTF">2018-04-08T03:27:48Z</dcterms:modified>
</cp:coreProperties>
</file>