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handoutMasterIdLst>
    <p:handoutMasterId r:id="rId91"/>
  </p:handoutMasterIdLst>
  <p:sldIdLst>
    <p:sldId id="256" r:id="rId2"/>
    <p:sldId id="257" r:id="rId3"/>
    <p:sldId id="260" r:id="rId4"/>
    <p:sldId id="261" r:id="rId5"/>
    <p:sldId id="262"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48" r:id="rId40"/>
    <p:sldId id="298" r:id="rId41"/>
    <p:sldId id="299" r:id="rId42"/>
    <p:sldId id="300" r:id="rId43"/>
    <p:sldId id="301" r:id="rId44"/>
    <p:sldId id="302" r:id="rId45"/>
    <p:sldId id="303" r:id="rId46"/>
    <p:sldId id="346"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49" r:id="rId65"/>
    <p:sldId id="35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2" r:id="rId86"/>
    <p:sldId id="343" r:id="rId87"/>
    <p:sldId id="344" r:id="rId88"/>
    <p:sldId id="345" r:id="rId8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CC33"/>
    <a:srgbClr val="CC330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137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138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138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011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011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9011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0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pPr lvl="0" algn="r" eaLnBrk="1" fontAlgn="base" hangingPunct="1"/>
              <a:t>‹#›</a:t>
            </a:fld>
            <a:endParaRPr lang="en-US" altLang="zh-CN" sz="14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a:t>
            </a:fld>
            <a:endParaRPr lang="en-US" altLang="zh-CN" sz="1400" dirty="0"/>
          </a:p>
        </p:txBody>
      </p:sp>
      <p:sp>
        <p:nvSpPr>
          <p:cNvPr id="4098" name="Rectangle 2"/>
          <p:cNvSpPr>
            <a:spLocks noGrp="1"/>
          </p:cNvSpPr>
          <p:nvPr>
            <p:ph type="ctrTitle"/>
          </p:nvPr>
        </p:nvSpPr>
        <p:spPr>
          <a:ln/>
        </p:spPr>
        <p:txBody>
          <a:bodyPr wrap="square" lIns="91440" tIns="45720" rIns="91440" bIns="45720" anchor="ctr"/>
          <a:lstStyle/>
          <a:p>
            <a:pPr eaLnBrk="1" hangingPunct="1"/>
            <a:r>
              <a:rPr lang="zh-CN" altLang="en-US" b="1" dirty="0">
                <a:solidFill>
                  <a:schemeClr val="accent2"/>
                </a:solidFill>
                <a:latin typeface="黑体" panose="02010609060101010101" pitchFamily="49" charset="-122"/>
                <a:ea typeface="黑体" panose="02010609060101010101" pitchFamily="49" charset="-122"/>
              </a:rPr>
              <a:t>第</a:t>
            </a:r>
            <a:r>
              <a:rPr lang="en-US" altLang="zh-CN" b="1" dirty="0">
                <a:solidFill>
                  <a:schemeClr val="accent2"/>
                </a:solidFill>
                <a:latin typeface="黑体" panose="02010609060101010101" pitchFamily="49" charset="-122"/>
                <a:ea typeface="黑体" panose="02010609060101010101" pitchFamily="49" charset="-122"/>
              </a:rPr>
              <a:t>2</a:t>
            </a:r>
            <a:r>
              <a:rPr lang="zh-CN" altLang="en-US" b="1" dirty="0">
                <a:solidFill>
                  <a:schemeClr val="accent2"/>
                </a:solidFill>
                <a:latin typeface="黑体" panose="02010609060101010101" pitchFamily="49" charset="-122"/>
                <a:ea typeface="黑体" panose="02010609060101010101" pitchFamily="49" charset="-122"/>
              </a:rPr>
              <a:t>章  数据的收集</a:t>
            </a:r>
          </a:p>
        </p:txBody>
      </p:sp>
      <p:sp>
        <p:nvSpPr>
          <p:cNvPr id="4099" name="Rectangle 3"/>
          <p:cNvSpPr>
            <a:spLocks noGrp="1"/>
          </p:cNvSpPr>
          <p:nvPr>
            <p:ph type="subTitle" idx="1"/>
          </p:nvPr>
        </p:nvSpPr>
        <p:spPr>
          <a:ln/>
        </p:spPr>
        <p:txBody>
          <a:bodyPr wrap="square" lIns="91440" tIns="45720" rIns="91440" bIns="45720" anchor="t"/>
          <a:lstStyle/>
          <a:p>
            <a:pPr algn="l" eaLnBrk="1" hangingPunct="1"/>
            <a:r>
              <a:rPr lang="en-US" altLang="zh-CN" sz="3000" b="1" dirty="0">
                <a:latin typeface="黑体" panose="02010609060101010101" pitchFamily="49" charset="-122"/>
                <a:ea typeface="黑体" panose="02010609060101010101" pitchFamily="49" charset="-122"/>
                <a:cs typeface="+mn-cs"/>
              </a:rPr>
              <a:t>2</a:t>
            </a:r>
            <a:r>
              <a:rPr lang="zh-CN" altLang="en-US" sz="3000" b="1" dirty="0">
                <a:latin typeface="黑体" panose="02010609060101010101" pitchFamily="49" charset="-122"/>
                <a:ea typeface="黑体" panose="02010609060101010101" pitchFamily="49" charset="-122"/>
                <a:cs typeface="+mn-cs"/>
              </a:rPr>
              <a:t>．</a:t>
            </a:r>
            <a:r>
              <a:rPr lang="en-US" altLang="zh-CN" sz="3000" b="1" dirty="0">
                <a:latin typeface="黑体" panose="02010609060101010101" pitchFamily="49" charset="-122"/>
                <a:ea typeface="黑体" panose="02010609060101010101" pitchFamily="49" charset="-122"/>
                <a:cs typeface="+mn-cs"/>
              </a:rPr>
              <a:t>1  </a:t>
            </a:r>
            <a:r>
              <a:rPr lang="zh-CN" altLang="en-US" sz="3000" b="1" dirty="0">
                <a:latin typeface="黑体" panose="02010609060101010101" pitchFamily="49" charset="-122"/>
                <a:ea typeface="黑体" panose="02010609060101010101" pitchFamily="49" charset="-122"/>
                <a:cs typeface="+mn-cs"/>
              </a:rPr>
              <a:t>数据的来源</a:t>
            </a:r>
          </a:p>
          <a:p>
            <a:pPr algn="l" eaLnBrk="1" hangingPunct="1"/>
            <a:r>
              <a:rPr lang="en-US" altLang="zh-CN" sz="3000" b="1" dirty="0">
                <a:latin typeface="黑体" panose="02010609060101010101" pitchFamily="49" charset="-122"/>
                <a:ea typeface="黑体" panose="02010609060101010101" pitchFamily="49" charset="-122"/>
                <a:cs typeface="+mn-cs"/>
              </a:rPr>
              <a:t>2</a:t>
            </a:r>
            <a:r>
              <a:rPr lang="zh-CN" altLang="en-US" sz="3000" b="1" dirty="0">
                <a:latin typeface="黑体" panose="02010609060101010101" pitchFamily="49" charset="-122"/>
                <a:ea typeface="黑体" panose="02010609060101010101" pitchFamily="49" charset="-122"/>
                <a:cs typeface="+mn-cs"/>
              </a:rPr>
              <a:t>．</a:t>
            </a:r>
            <a:r>
              <a:rPr lang="en-US" altLang="zh-CN" sz="3000" b="1" dirty="0">
                <a:latin typeface="黑体" panose="02010609060101010101" pitchFamily="49" charset="-122"/>
                <a:ea typeface="黑体" panose="02010609060101010101" pitchFamily="49" charset="-122"/>
                <a:cs typeface="+mn-cs"/>
              </a:rPr>
              <a:t>2  </a:t>
            </a:r>
            <a:r>
              <a:rPr lang="zh-CN" altLang="en-US" sz="3000" b="1" dirty="0">
                <a:latin typeface="黑体" panose="02010609060101010101" pitchFamily="49" charset="-122"/>
                <a:ea typeface="黑体" panose="02010609060101010101" pitchFamily="49" charset="-122"/>
                <a:cs typeface="+mn-cs"/>
              </a:rPr>
              <a:t>抽样调查</a:t>
            </a:r>
          </a:p>
          <a:p>
            <a:pPr algn="l" eaLnBrk="1" hangingPunct="1"/>
            <a:r>
              <a:rPr lang="en-US" altLang="zh-CN" sz="3000" b="1" dirty="0">
                <a:latin typeface="黑体" panose="02010609060101010101" pitchFamily="49" charset="-122"/>
                <a:ea typeface="黑体" panose="02010609060101010101" pitchFamily="49" charset="-122"/>
                <a:cs typeface="+mn-cs"/>
              </a:rPr>
              <a:t>2</a:t>
            </a:r>
            <a:r>
              <a:rPr lang="zh-CN" altLang="en-US" sz="3000" b="1" dirty="0">
                <a:latin typeface="黑体" panose="02010609060101010101" pitchFamily="49" charset="-122"/>
                <a:ea typeface="黑体" panose="02010609060101010101" pitchFamily="49" charset="-122"/>
                <a:cs typeface="+mn-cs"/>
              </a:rPr>
              <a:t>．</a:t>
            </a:r>
            <a:r>
              <a:rPr lang="en-US" altLang="zh-CN" sz="3000" b="1" dirty="0">
                <a:latin typeface="黑体" panose="02010609060101010101" pitchFamily="49" charset="-122"/>
                <a:ea typeface="黑体" panose="02010609060101010101" pitchFamily="49" charset="-122"/>
                <a:cs typeface="+mn-cs"/>
              </a:rPr>
              <a:t>3 </a:t>
            </a:r>
            <a:r>
              <a:rPr lang="zh-CN" altLang="en-US" sz="3000" b="1" dirty="0">
                <a:latin typeface="黑体" panose="02010609060101010101" pitchFamily="49" charset="-122"/>
                <a:ea typeface="黑体" panose="02010609060101010101" pitchFamily="49" charset="-122"/>
                <a:cs typeface="+mn-cs"/>
              </a:rPr>
              <a:t>调查设计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10</a:t>
            </a:fld>
            <a:endParaRPr lang="en-US" altLang="zh-CN" sz="1400" dirty="0"/>
          </a:p>
        </p:txBody>
      </p:sp>
      <p:sp>
        <p:nvSpPr>
          <p:cNvPr id="13314" name="Rectangle 4"/>
          <p:cNvSpPr>
            <a:spLocks noGrp="1"/>
          </p:cNvSpPr>
          <p:nvPr>
            <p:ph type="title"/>
          </p:nvPr>
        </p:nvSpPr>
        <p:spPr>
          <a:xfrm>
            <a:off x="323850" y="260350"/>
            <a:ext cx="7543800" cy="714375"/>
          </a:xfrm>
          <a:ln/>
        </p:spPr>
        <p:txBody>
          <a:bodyPr wrap="square" lIns="91440" tIns="45720" rIns="91440" bIns="45720" anchor="b"/>
          <a:lstStyle/>
          <a:p>
            <a:pPr eaLnBrk="1" hangingPunct="1"/>
            <a:r>
              <a:rPr lang="zh-CN" altLang="zh-CN" b="1" dirty="0">
                <a:solidFill>
                  <a:schemeClr val="accent2"/>
                </a:solidFill>
                <a:ea typeface="黑体" panose="02010609060101010101" pitchFamily="49" charset="-122"/>
              </a:rPr>
              <a:t>概率抽样和</a:t>
            </a:r>
            <a:r>
              <a:rPr lang="zh-CN" altLang="en-US" b="1" dirty="0">
                <a:solidFill>
                  <a:schemeClr val="accent2"/>
                </a:solidFill>
                <a:ea typeface="黑体" panose="02010609060101010101" pitchFamily="49" charset="-122"/>
              </a:rPr>
              <a:t>非概率抽样</a:t>
            </a:r>
          </a:p>
        </p:txBody>
      </p:sp>
      <p:sp>
        <p:nvSpPr>
          <p:cNvPr id="15365" name="Rectangle 5"/>
          <p:cNvSpPr>
            <a:spLocks noGrp="1"/>
          </p:cNvSpPr>
          <p:nvPr>
            <p:ph idx="1"/>
          </p:nvPr>
        </p:nvSpPr>
        <p:spPr>
          <a:xfrm>
            <a:off x="0" y="1341438"/>
            <a:ext cx="8893175" cy="5113337"/>
          </a:xfrm>
          <a:ln/>
        </p:spPr>
        <p:txBody>
          <a:bodyPr wrap="square" lIns="91440" tIns="45720" rIns="91440" bIns="45720" anchor="t"/>
          <a:lstStyle/>
          <a:p>
            <a:pPr eaLnBrk="1" hangingPunct="1"/>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根据抽选样本的方法，抽样调查可以分为：</a:t>
            </a:r>
          </a:p>
          <a:p>
            <a:pPr lvl="1" eaLnBrk="1" hangingPunct="1"/>
            <a:r>
              <a:rPr lang="zh-CN" altLang="en-US" dirty="0">
                <a:solidFill>
                  <a:schemeClr val="accent2"/>
                </a:solidFill>
                <a:latin typeface="黑体" panose="02010609060101010101" pitchFamily="49" charset="-122"/>
                <a:ea typeface="黑体" panose="02010609060101010101" pitchFamily="49" charset="-122"/>
              </a:rPr>
              <a:t>概率抽样</a:t>
            </a:r>
            <a:r>
              <a:rPr lang="zh-CN" altLang="en-US" dirty="0">
                <a:latin typeface="黑体" panose="02010609060101010101" pitchFamily="49" charset="-122"/>
                <a:ea typeface="黑体" panose="02010609060101010101" pitchFamily="49" charset="-122"/>
              </a:rPr>
              <a:t>：也称随机抽样，是按照随机原则抽选样本的抽样方式，抽样时每个样本单位被选中的概率是已知。概率抽样中可以对抽样误差进行控制。在我国，习惯上将概率抽样称为抽样调查。</a:t>
            </a:r>
          </a:p>
          <a:p>
            <a:pPr lvl="1" eaLnBrk="1" hangingPunct="1"/>
            <a:endParaRPr lang="zh-CN" altLang="en-US" dirty="0">
              <a:latin typeface="黑体" panose="02010609060101010101" pitchFamily="49" charset="-122"/>
              <a:ea typeface="黑体" panose="02010609060101010101" pitchFamily="49" charset="-122"/>
            </a:endParaRPr>
          </a:p>
          <a:p>
            <a:pPr lvl="1" eaLnBrk="1" hangingPunct="1"/>
            <a:r>
              <a:rPr lang="zh-CN" altLang="en-US" dirty="0">
                <a:solidFill>
                  <a:schemeClr val="accent2"/>
                </a:solidFill>
                <a:latin typeface="黑体" panose="02010609060101010101" pitchFamily="49" charset="-122"/>
                <a:ea typeface="黑体" panose="02010609060101010101" pitchFamily="49" charset="-122"/>
              </a:rPr>
              <a:t>非概率抽样</a:t>
            </a:r>
            <a:r>
              <a:rPr lang="zh-CN" altLang="en-US" dirty="0">
                <a:latin typeface="黑体" panose="02010609060101010101" pitchFamily="49" charset="-122"/>
                <a:ea typeface="黑体" panose="02010609060101010101" pitchFamily="49" charset="-122"/>
              </a:rPr>
              <a:t>：不满足概率抽样要求的抽样。非概率抽样单个单位被选中的概率是不可知的，不能从概率意义上控制抽样误差。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dissolve">
                                      <p:cBhvr>
                                        <p:cTn id="7" dur="500"/>
                                        <p:tgtEl>
                                          <p:spTgt spid="1536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365">
                                            <p:txEl>
                                              <p:pRg st="1" end="1"/>
                                            </p:txEl>
                                          </p:spTgt>
                                        </p:tgtEl>
                                        <p:attrNameLst>
                                          <p:attrName>style.visibility</p:attrName>
                                        </p:attrNameLst>
                                      </p:cBhvr>
                                      <p:to>
                                        <p:strVal val="visible"/>
                                      </p:to>
                                    </p:set>
                                    <p:animEffect transition="in" filter="dissolve">
                                      <p:cBhvr>
                                        <p:cTn id="10" dur="500"/>
                                        <p:tgtEl>
                                          <p:spTgt spid="1536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5365">
                                            <p:txEl>
                                              <p:pRg st="3" end="3"/>
                                            </p:txEl>
                                          </p:spTgt>
                                        </p:tgtEl>
                                        <p:attrNameLst>
                                          <p:attrName>style.visibility</p:attrName>
                                        </p:attrNameLst>
                                      </p:cBhvr>
                                      <p:to>
                                        <p:strVal val="visible"/>
                                      </p:to>
                                    </p:set>
                                    <p:animEffect transition="in" filter="dissolve">
                                      <p:cBhvr>
                                        <p:cTn id="15" dur="500"/>
                                        <p:tgtEl>
                                          <p:spTgt spid="15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11</a:t>
            </a:fld>
            <a:endParaRPr lang="en-US" altLang="zh-CN" sz="1400" dirty="0"/>
          </a:p>
        </p:txBody>
      </p:sp>
      <p:sp>
        <p:nvSpPr>
          <p:cNvPr id="14338" name="Rectangle 4"/>
          <p:cNvSpPr>
            <a:spLocks noGrp="1"/>
          </p:cNvSpPr>
          <p:nvPr>
            <p:ph type="title"/>
          </p:nvPr>
        </p:nvSpPr>
        <p:spPr>
          <a:xfrm>
            <a:off x="468313" y="115888"/>
            <a:ext cx="8229600" cy="1143000"/>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概率抽样中的随机原则</a:t>
            </a:r>
            <a:r>
              <a:rPr lang="zh-CN" altLang="en-US" dirty="0"/>
              <a:t> </a:t>
            </a:r>
          </a:p>
        </p:txBody>
      </p:sp>
      <p:sp>
        <p:nvSpPr>
          <p:cNvPr id="16389" name="Rectangle 5"/>
          <p:cNvSpPr>
            <a:spLocks noGrp="1"/>
          </p:cNvSpPr>
          <p:nvPr>
            <p:ph idx="1"/>
          </p:nvPr>
        </p:nvSpPr>
        <p:spPr>
          <a:xfrm>
            <a:off x="395288" y="1341438"/>
            <a:ext cx="8280400" cy="3382962"/>
          </a:xfrm>
          <a:ln/>
        </p:spPr>
        <p:txBody>
          <a:bodyPr wrap="square" lIns="91440" tIns="45720" rIns="91440" bIns="45720" anchor="t"/>
          <a:lstStyle/>
          <a:p>
            <a:pPr eaLnBrk="1" hangingPunct="1"/>
            <a:r>
              <a:rPr lang="zh-CN" altLang="en-US" dirty="0">
                <a:ea typeface="黑体" panose="02010609060101010101" pitchFamily="49" charset="-122"/>
              </a:rPr>
              <a:t>随机原则：在抽选样本时排除主观因素的影响（不是有意识的抽选某些单位），使每个单位都有一定的机会被抽中。</a:t>
            </a:r>
          </a:p>
          <a:p>
            <a:pPr lvl="1" eaLnBrk="1" hangingPunct="1"/>
            <a:r>
              <a:rPr lang="zh-CN" altLang="en-US" dirty="0">
                <a:solidFill>
                  <a:schemeClr val="accent2"/>
                </a:solidFill>
                <a:ea typeface="黑体" panose="02010609060101010101" pitchFamily="49" charset="-122"/>
              </a:rPr>
              <a:t>等概率抽样</a:t>
            </a:r>
            <a:r>
              <a:rPr lang="zh-CN" altLang="en-US" dirty="0">
                <a:ea typeface="黑体" panose="02010609060101010101" pitchFamily="49" charset="-122"/>
              </a:rPr>
              <a:t>：抽样时每个单位被选中的概率都相等。</a:t>
            </a:r>
          </a:p>
          <a:p>
            <a:pPr lvl="1" eaLnBrk="1" hangingPunct="1"/>
            <a:r>
              <a:rPr lang="zh-CN" altLang="en-US" dirty="0">
                <a:solidFill>
                  <a:schemeClr val="accent2"/>
                </a:solidFill>
                <a:ea typeface="黑体" panose="02010609060101010101" pitchFamily="49" charset="-122"/>
              </a:rPr>
              <a:t>不等概率抽样</a:t>
            </a:r>
            <a:r>
              <a:rPr lang="zh-CN" altLang="en-US" dirty="0">
                <a:ea typeface="黑体" panose="02010609060101010101" pitchFamily="49" charset="-122"/>
              </a:rPr>
              <a:t>：抽样时不是每个单位被选中的概率都相等。</a:t>
            </a:r>
          </a:p>
        </p:txBody>
      </p:sp>
      <p:grpSp>
        <p:nvGrpSpPr>
          <p:cNvPr id="2" name="Group 6"/>
          <p:cNvGrpSpPr/>
          <p:nvPr/>
        </p:nvGrpSpPr>
        <p:grpSpPr>
          <a:xfrm>
            <a:off x="684213" y="4508500"/>
            <a:ext cx="6840537" cy="1897063"/>
            <a:chOff x="476" y="2795"/>
            <a:chExt cx="4309" cy="1195"/>
          </a:xfrm>
        </p:grpSpPr>
        <p:sp>
          <p:nvSpPr>
            <p:cNvPr id="14341" name="Text Box 7"/>
            <p:cNvSpPr txBox="1"/>
            <p:nvPr/>
          </p:nvSpPr>
          <p:spPr>
            <a:xfrm>
              <a:off x="476" y="3430"/>
              <a:ext cx="940" cy="288"/>
            </a:xfrm>
            <a:prstGeom prst="rect">
              <a:avLst/>
            </a:prstGeom>
            <a:solidFill>
              <a:schemeClr val="accent1"/>
            </a:solidFill>
            <a:ln w="28575">
              <a:noFill/>
            </a:ln>
          </p:spPr>
          <p:txBody>
            <a:bodyPr lIns="90000" tIns="46800" rIns="90000" bIns="46800" anchor="t">
              <a:spAutoFit/>
            </a:bodyPr>
            <a:lstStyle/>
            <a:p>
              <a:pPr algn="ctr">
                <a:spcBef>
                  <a:spcPct val="50000"/>
                </a:spcBef>
              </a:pPr>
              <a:r>
                <a:rPr lang="zh-CN" altLang="en-US" sz="2400" b="1" dirty="0">
                  <a:latin typeface="Times New Roman" panose="02020603050405020304" pitchFamily="18" charset="0"/>
                  <a:ea typeface="宋体" panose="02010600030101010101" pitchFamily="2" charset="-122"/>
                </a:rPr>
                <a:t>抽样调查</a:t>
              </a:r>
            </a:p>
          </p:txBody>
        </p:sp>
        <p:sp>
          <p:nvSpPr>
            <p:cNvPr id="14342" name="Text Box 8"/>
            <p:cNvSpPr txBox="1"/>
            <p:nvPr/>
          </p:nvSpPr>
          <p:spPr>
            <a:xfrm>
              <a:off x="1837" y="3702"/>
              <a:ext cx="1224" cy="288"/>
            </a:xfrm>
            <a:prstGeom prst="rect">
              <a:avLst/>
            </a:prstGeom>
            <a:solidFill>
              <a:schemeClr val="accent1"/>
            </a:solidFill>
            <a:ln w="28575">
              <a:noFill/>
            </a:ln>
          </p:spPr>
          <p:txBody>
            <a:bodyPr lIns="90000" tIns="46800" rIns="90000" bIns="46800" anchor="t">
              <a:spAutoFit/>
            </a:bodyPr>
            <a:lstStyle/>
            <a:p>
              <a:pPr algn="ctr">
                <a:spcBef>
                  <a:spcPct val="50000"/>
                </a:spcBef>
              </a:pPr>
              <a:r>
                <a:rPr lang="zh-CN" altLang="en-US" sz="2400" b="1" dirty="0">
                  <a:latin typeface="Times New Roman" panose="02020603050405020304" pitchFamily="18" charset="0"/>
                  <a:ea typeface="宋体" panose="02010600030101010101" pitchFamily="2" charset="-122"/>
                </a:rPr>
                <a:t>非概率抽样</a:t>
              </a:r>
            </a:p>
          </p:txBody>
        </p:sp>
        <p:sp>
          <p:nvSpPr>
            <p:cNvPr id="14343" name="Text Box 9"/>
            <p:cNvSpPr txBox="1"/>
            <p:nvPr/>
          </p:nvSpPr>
          <p:spPr>
            <a:xfrm>
              <a:off x="1837" y="3113"/>
              <a:ext cx="1224" cy="288"/>
            </a:xfrm>
            <a:prstGeom prst="rect">
              <a:avLst/>
            </a:prstGeom>
            <a:solidFill>
              <a:schemeClr val="accent1"/>
            </a:solidFill>
            <a:ln w="28575">
              <a:noFill/>
            </a:ln>
          </p:spPr>
          <p:txBody>
            <a:bodyPr lIns="90000" tIns="46800" rIns="90000" bIns="46800" anchor="t">
              <a:spAutoFit/>
            </a:bodyPr>
            <a:lstStyle/>
            <a:p>
              <a:pPr algn="ctr">
                <a:spcBef>
                  <a:spcPct val="50000"/>
                </a:spcBef>
              </a:pPr>
              <a:r>
                <a:rPr lang="zh-CN" altLang="en-US" sz="2400" b="1" dirty="0">
                  <a:latin typeface="Times New Roman" panose="02020603050405020304" pitchFamily="18" charset="0"/>
                  <a:ea typeface="宋体" panose="02010600030101010101" pitchFamily="2" charset="-122"/>
                </a:rPr>
                <a:t>概率抽样</a:t>
              </a:r>
            </a:p>
          </p:txBody>
        </p:sp>
        <p:sp>
          <p:nvSpPr>
            <p:cNvPr id="14344" name="Text Box 10"/>
            <p:cNvSpPr txBox="1"/>
            <p:nvPr/>
          </p:nvSpPr>
          <p:spPr>
            <a:xfrm>
              <a:off x="3334" y="3430"/>
              <a:ext cx="1406" cy="288"/>
            </a:xfrm>
            <a:prstGeom prst="rect">
              <a:avLst/>
            </a:prstGeom>
            <a:solidFill>
              <a:srgbClr val="00FFFF"/>
            </a:solidFill>
            <a:ln w="28575">
              <a:noFill/>
            </a:ln>
          </p:spPr>
          <p:txBody>
            <a:bodyPr lIns="90000" tIns="46800" rIns="90000" bIns="46800" anchor="t">
              <a:spAutoFit/>
            </a:bodyPr>
            <a:lstStyle/>
            <a:p>
              <a:pPr algn="ctr">
                <a:spcBef>
                  <a:spcPct val="50000"/>
                </a:spcBef>
              </a:pPr>
              <a:r>
                <a:rPr lang="zh-CN" altLang="en-US" sz="2400" b="1" dirty="0">
                  <a:solidFill>
                    <a:srgbClr val="000000"/>
                  </a:solidFill>
                  <a:latin typeface="Times New Roman" panose="02020603050405020304" pitchFamily="18" charset="0"/>
                  <a:ea typeface="宋体" panose="02010600030101010101" pitchFamily="2" charset="-122"/>
                </a:rPr>
                <a:t>不等概率抽样</a:t>
              </a:r>
            </a:p>
          </p:txBody>
        </p:sp>
        <p:sp>
          <p:nvSpPr>
            <p:cNvPr id="14345" name="Text Box 11"/>
            <p:cNvSpPr txBox="1"/>
            <p:nvPr/>
          </p:nvSpPr>
          <p:spPr>
            <a:xfrm>
              <a:off x="3334" y="2795"/>
              <a:ext cx="1451" cy="288"/>
            </a:xfrm>
            <a:prstGeom prst="rect">
              <a:avLst/>
            </a:prstGeom>
            <a:solidFill>
              <a:srgbClr val="00FFFF"/>
            </a:solidFill>
            <a:ln w="28575">
              <a:noFill/>
            </a:ln>
          </p:spPr>
          <p:txBody>
            <a:bodyPr lIns="90000" tIns="46800" rIns="90000" bIns="46800" anchor="t">
              <a:spAutoFit/>
            </a:bodyPr>
            <a:lstStyle/>
            <a:p>
              <a:pPr algn="ctr">
                <a:spcBef>
                  <a:spcPct val="50000"/>
                </a:spcBef>
              </a:pPr>
              <a:r>
                <a:rPr lang="zh-CN" altLang="en-US" sz="2400" b="1" dirty="0">
                  <a:solidFill>
                    <a:srgbClr val="000000"/>
                  </a:solidFill>
                  <a:latin typeface="Times New Roman" panose="02020603050405020304" pitchFamily="18" charset="0"/>
                  <a:ea typeface="宋体" panose="02010600030101010101" pitchFamily="2" charset="-122"/>
                </a:rPr>
                <a:t>等概率抽样</a:t>
              </a:r>
            </a:p>
          </p:txBody>
        </p:sp>
        <p:cxnSp>
          <p:nvCxnSpPr>
            <p:cNvPr id="14346" name="AutoShape 12"/>
            <p:cNvCxnSpPr>
              <a:stCxn id="14341" idx="3"/>
            </p:cNvCxnSpPr>
            <p:nvPr/>
          </p:nvCxnSpPr>
          <p:spPr>
            <a:xfrm flipV="1">
              <a:off x="1416" y="3294"/>
              <a:ext cx="388" cy="280"/>
            </a:xfrm>
            <a:prstGeom prst="bentConnector3">
              <a:avLst>
                <a:gd name="adj1" fmla="val 55153"/>
              </a:avLst>
            </a:prstGeom>
            <a:ln w="28575" cap="flat" cmpd="sng">
              <a:solidFill>
                <a:schemeClr val="tx2"/>
              </a:solidFill>
              <a:prstDash val="solid"/>
              <a:miter/>
              <a:headEnd type="none" w="med" len="med"/>
              <a:tailEnd type="none" w="med" len="med"/>
            </a:ln>
          </p:spPr>
        </p:cxnSp>
        <p:cxnSp>
          <p:nvCxnSpPr>
            <p:cNvPr id="14347" name="AutoShape 13"/>
            <p:cNvCxnSpPr>
              <a:stCxn id="14342" idx="1"/>
              <a:endCxn id="14341" idx="3"/>
            </p:cNvCxnSpPr>
            <p:nvPr/>
          </p:nvCxnSpPr>
          <p:spPr>
            <a:xfrm rot="10800000">
              <a:off x="1416" y="3574"/>
              <a:ext cx="421" cy="272"/>
            </a:xfrm>
            <a:prstGeom prst="bentConnector3">
              <a:avLst>
                <a:gd name="adj1" fmla="val 49880"/>
              </a:avLst>
            </a:prstGeom>
            <a:ln w="28575" cap="flat" cmpd="sng">
              <a:solidFill>
                <a:schemeClr val="tx2"/>
              </a:solidFill>
              <a:prstDash val="solid"/>
              <a:miter/>
              <a:headEnd type="none" w="med" len="med"/>
              <a:tailEnd type="none" w="med" len="med"/>
            </a:ln>
          </p:spPr>
        </p:cxnSp>
        <p:cxnSp>
          <p:nvCxnSpPr>
            <p:cNvPr id="14348" name="AutoShape 14"/>
            <p:cNvCxnSpPr>
              <a:stCxn id="14343" idx="3"/>
              <a:endCxn id="14345" idx="1"/>
            </p:cNvCxnSpPr>
            <p:nvPr/>
          </p:nvCxnSpPr>
          <p:spPr>
            <a:xfrm flipV="1">
              <a:off x="3061" y="2939"/>
              <a:ext cx="273" cy="318"/>
            </a:xfrm>
            <a:prstGeom prst="bentConnector3">
              <a:avLst>
                <a:gd name="adj1" fmla="val 49815"/>
              </a:avLst>
            </a:prstGeom>
            <a:ln w="28575" cap="flat" cmpd="sng">
              <a:solidFill>
                <a:schemeClr val="tx2"/>
              </a:solidFill>
              <a:prstDash val="solid"/>
              <a:miter/>
              <a:headEnd type="none" w="med" len="med"/>
              <a:tailEnd type="none" w="med" len="med"/>
            </a:ln>
          </p:spPr>
        </p:cxnSp>
        <p:cxnSp>
          <p:nvCxnSpPr>
            <p:cNvPr id="14349" name="AutoShape 15"/>
            <p:cNvCxnSpPr>
              <a:stCxn id="14343" idx="3"/>
              <a:endCxn id="14344" idx="1"/>
            </p:cNvCxnSpPr>
            <p:nvPr/>
          </p:nvCxnSpPr>
          <p:spPr>
            <a:xfrm>
              <a:off x="3061" y="3257"/>
              <a:ext cx="273" cy="317"/>
            </a:xfrm>
            <a:prstGeom prst="bentConnector3">
              <a:avLst>
                <a:gd name="adj1" fmla="val 49815"/>
              </a:avLst>
            </a:prstGeom>
            <a:ln w="28575" cap="flat" cmpd="sng">
              <a:solidFill>
                <a:schemeClr val="tx2"/>
              </a:solidFill>
              <a:prstDash val="solid"/>
              <a:miter/>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dissolve">
                                      <p:cBhvr>
                                        <p:cTn id="7" dur="500"/>
                                        <p:tgtEl>
                                          <p:spTgt spid="163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dissolve">
                                      <p:cBhvr>
                                        <p:cTn id="12" dur="500"/>
                                        <p:tgtEl>
                                          <p:spTgt spid="163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89">
                                            <p:txEl>
                                              <p:pRg st="2" end="2"/>
                                            </p:txEl>
                                          </p:spTgt>
                                        </p:tgtEl>
                                        <p:attrNameLst>
                                          <p:attrName>style.visibility</p:attrName>
                                        </p:attrNameLst>
                                      </p:cBhvr>
                                      <p:to>
                                        <p:strVal val="visible"/>
                                      </p:to>
                                    </p:set>
                                    <p:animEffect transition="in" filter="dissolve">
                                      <p:cBhvr>
                                        <p:cTn id="17" dur="500"/>
                                        <p:tgtEl>
                                          <p:spTgt spid="163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12</a:t>
            </a:fld>
            <a:endParaRPr lang="en-US" altLang="zh-CN" sz="1400" dirty="0"/>
          </a:p>
        </p:txBody>
      </p:sp>
      <p:sp>
        <p:nvSpPr>
          <p:cNvPr id="15362"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抽样调查的特点</a:t>
            </a:r>
          </a:p>
        </p:txBody>
      </p:sp>
      <p:sp>
        <p:nvSpPr>
          <p:cNvPr id="17413" name="Rectangle 5"/>
          <p:cNvSpPr>
            <a:spLocks noGrp="1"/>
          </p:cNvSpPr>
          <p:nvPr>
            <p:ph idx="1"/>
          </p:nvPr>
        </p:nvSpPr>
        <p:spPr>
          <a:xfrm>
            <a:off x="323850" y="1125538"/>
            <a:ext cx="8496300" cy="5040312"/>
          </a:xfrm>
          <a:ln/>
        </p:spPr>
        <p:txBody>
          <a:bodyPr wrap="square" lIns="91440" tIns="45720" rIns="91440" bIns="45720" anchor="t"/>
          <a:lstStyle/>
          <a:p>
            <a:pPr eaLnBrk="1" hangingPunct="1"/>
            <a:r>
              <a:rPr lang="zh-CN" altLang="en-US" sz="2800" dirty="0">
                <a:solidFill>
                  <a:srgbClr val="FF0066"/>
                </a:solidFill>
                <a:latin typeface="黑体" panose="02010609060101010101" pitchFamily="49" charset="-122"/>
                <a:ea typeface="黑体" panose="02010609060101010101" pitchFamily="49" charset="-122"/>
              </a:rPr>
              <a:t>是实际中应用最广泛的一种调查方式。</a:t>
            </a:r>
            <a:r>
              <a:rPr lang="en-US" altLang="zh-CN" sz="2800" dirty="0">
                <a:solidFill>
                  <a:srgbClr val="FF0066"/>
                </a:solidFill>
                <a:latin typeface="黑体" panose="02010609060101010101" pitchFamily="49" charset="-122"/>
                <a:ea typeface="黑体" panose="02010609060101010101" pitchFamily="49" charset="-122"/>
              </a:rPr>
              <a:t>1992</a:t>
            </a:r>
            <a:r>
              <a:rPr lang="zh-CN" altLang="en-US" sz="2800" dirty="0">
                <a:solidFill>
                  <a:srgbClr val="FF0066"/>
                </a:solidFill>
                <a:latin typeface="黑体" panose="02010609060101010101" pitchFamily="49" charset="-122"/>
                <a:ea typeface="黑体" panose="02010609060101010101" pitchFamily="49" charset="-122"/>
              </a:rPr>
              <a:t>年我国的国家调查系统将抽样调查列为统计调查的主体。</a:t>
            </a:r>
          </a:p>
          <a:p>
            <a:pPr eaLnBrk="1" hangingPunct="1"/>
            <a:r>
              <a:rPr lang="zh-CN" altLang="en-US" sz="2800" dirty="0">
                <a:solidFill>
                  <a:schemeClr val="accent2"/>
                </a:solidFill>
                <a:latin typeface="黑体" panose="02010609060101010101" pitchFamily="49" charset="-122"/>
                <a:ea typeface="黑体" panose="02010609060101010101" pitchFamily="49" charset="-122"/>
              </a:rPr>
              <a:t>与全面调查相比，它具有以下明显的特点：</a:t>
            </a:r>
          </a:p>
          <a:p>
            <a:pPr lvl="1" eaLnBrk="1" hangingPunct="1"/>
            <a:r>
              <a:rPr lang="zh-CN" altLang="en-US" dirty="0">
                <a:solidFill>
                  <a:schemeClr val="accent2"/>
                </a:solidFill>
                <a:latin typeface="黑体" panose="02010609060101010101" pitchFamily="49" charset="-122"/>
                <a:ea typeface="黑体" panose="02010609060101010101" pitchFamily="49" charset="-122"/>
              </a:rPr>
              <a:t>经济性</a:t>
            </a:r>
            <a:r>
              <a:rPr lang="zh-CN" altLang="en-US" dirty="0">
                <a:latin typeface="黑体" panose="02010609060101010101" pitchFamily="49" charset="-122"/>
                <a:ea typeface="黑体" panose="02010609060101010101" pitchFamily="49" charset="-122"/>
              </a:rPr>
              <a:t>。普查需要花费大量人力、财力，而采用抽样调查则可取得事半功倍的效果。</a:t>
            </a:r>
          </a:p>
          <a:p>
            <a:pPr lvl="1" eaLnBrk="1" hangingPunct="1"/>
            <a:r>
              <a:rPr lang="zh-CN" altLang="en-US" dirty="0">
                <a:solidFill>
                  <a:schemeClr val="accent2"/>
                </a:solidFill>
                <a:latin typeface="黑体" panose="02010609060101010101" pitchFamily="49" charset="-122"/>
                <a:ea typeface="黑体" panose="02010609060101010101" pitchFamily="49" charset="-122"/>
              </a:rPr>
              <a:t>时效性强</a:t>
            </a:r>
            <a:r>
              <a:rPr lang="zh-CN" altLang="en-US" dirty="0">
                <a:latin typeface="黑体" panose="02010609060101010101" pitchFamily="49" charset="-122"/>
                <a:ea typeface="黑体" panose="02010609060101010101" pitchFamily="49" charset="-122"/>
              </a:rPr>
              <a:t> 。可以迅速及时地获得信息。</a:t>
            </a:r>
          </a:p>
          <a:p>
            <a:pPr lvl="1" eaLnBrk="1" hangingPunct="1"/>
            <a:r>
              <a:rPr lang="zh-CN" altLang="en-US" dirty="0">
                <a:solidFill>
                  <a:schemeClr val="accent2"/>
                </a:solidFill>
                <a:latin typeface="黑体" panose="02010609060101010101" pitchFamily="49" charset="-122"/>
                <a:ea typeface="黑体" panose="02010609060101010101" pitchFamily="49" charset="-122"/>
              </a:rPr>
              <a:t>适应面广</a:t>
            </a:r>
            <a:r>
              <a:rPr lang="zh-CN" altLang="en-US" dirty="0">
                <a:latin typeface="黑体" panose="02010609060101010101" pitchFamily="49" charset="-122"/>
                <a:ea typeface="黑体" panose="02010609060101010101" pitchFamily="49" charset="-122"/>
              </a:rPr>
              <a:t> 。对于某些不可能进行普查的现象，只能通过抽样调查获取这些现象的部分数据。</a:t>
            </a:r>
          </a:p>
          <a:p>
            <a:pPr lvl="1" eaLnBrk="1" hangingPunct="1"/>
            <a:r>
              <a:rPr lang="zh-CN" altLang="en-US" dirty="0">
                <a:solidFill>
                  <a:schemeClr val="accent2"/>
                </a:solidFill>
                <a:latin typeface="黑体" panose="02010609060101010101" pitchFamily="49" charset="-122"/>
                <a:ea typeface="黑体" panose="02010609060101010101" pitchFamily="49" charset="-122"/>
              </a:rPr>
              <a:t>有可能获得比普查更高的数据质量</a:t>
            </a:r>
            <a:r>
              <a:rPr lang="zh-CN" altLang="en-US" dirty="0">
                <a:latin typeface="黑体" panose="02010609060101010101" pitchFamily="49" charset="-122"/>
                <a:ea typeface="黑体" panose="02010609060101010101" pitchFamily="49" charset="-122"/>
              </a:rPr>
              <a:t> 。普查中工作量大、环节多，登记性误差往往很大。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dissolve">
                                      <p:cBhvr>
                                        <p:cTn id="7" dur="500"/>
                                        <p:tgtEl>
                                          <p:spTgt spid="17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transition="in" filter="dissolve">
                                      <p:cBhvr>
                                        <p:cTn id="12" dur="500"/>
                                        <p:tgtEl>
                                          <p:spTgt spid="1741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animEffect transition="in" filter="dissolve">
                                      <p:cBhvr>
                                        <p:cTn id="15" dur="500"/>
                                        <p:tgtEl>
                                          <p:spTgt spid="1741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413">
                                            <p:txEl>
                                              <p:pRg st="3" end="3"/>
                                            </p:txEl>
                                          </p:spTgt>
                                        </p:tgtEl>
                                        <p:attrNameLst>
                                          <p:attrName>style.visibility</p:attrName>
                                        </p:attrNameLst>
                                      </p:cBhvr>
                                      <p:to>
                                        <p:strVal val="visible"/>
                                      </p:to>
                                    </p:set>
                                    <p:animEffect transition="in" filter="dissolve">
                                      <p:cBhvr>
                                        <p:cTn id="20" dur="500"/>
                                        <p:tgtEl>
                                          <p:spTgt spid="174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7413">
                                            <p:txEl>
                                              <p:pRg st="4" end="4"/>
                                            </p:txEl>
                                          </p:spTgt>
                                        </p:tgtEl>
                                        <p:attrNameLst>
                                          <p:attrName>style.visibility</p:attrName>
                                        </p:attrNameLst>
                                      </p:cBhvr>
                                      <p:to>
                                        <p:strVal val="visible"/>
                                      </p:to>
                                    </p:set>
                                    <p:animEffect transition="in" filter="dissolve">
                                      <p:cBhvr>
                                        <p:cTn id="25" dur="500"/>
                                        <p:tgtEl>
                                          <p:spTgt spid="1741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7413">
                                            <p:txEl>
                                              <p:pRg st="5" end="5"/>
                                            </p:txEl>
                                          </p:spTgt>
                                        </p:tgtEl>
                                        <p:attrNameLst>
                                          <p:attrName>style.visibility</p:attrName>
                                        </p:attrNameLst>
                                      </p:cBhvr>
                                      <p:to>
                                        <p:strVal val="visible"/>
                                      </p:to>
                                    </p:set>
                                    <p:animEffect transition="in" filter="dissolve">
                                      <p:cBhvr>
                                        <p:cTn id="30" dur="500"/>
                                        <p:tgtEl>
                                          <p:spTgt spid="174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13</a:t>
            </a:fld>
            <a:endParaRPr lang="en-US" altLang="zh-CN" sz="1400" dirty="0"/>
          </a:p>
        </p:txBody>
      </p:sp>
      <p:sp>
        <p:nvSpPr>
          <p:cNvPr id="16386"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3. </a:t>
            </a:r>
            <a:r>
              <a:rPr lang="zh-CN" altLang="en-US" b="1" dirty="0">
                <a:solidFill>
                  <a:schemeClr val="accent2"/>
                </a:solidFill>
                <a:latin typeface="黑体" panose="02010609060101010101" pitchFamily="49" charset="-122"/>
                <a:ea typeface="黑体" panose="02010609060101010101" pitchFamily="49" charset="-122"/>
              </a:rPr>
              <a:t>统计报表</a:t>
            </a:r>
          </a:p>
        </p:txBody>
      </p:sp>
      <p:sp>
        <p:nvSpPr>
          <p:cNvPr id="18437" name="Rectangle 5"/>
          <p:cNvSpPr/>
          <p:nvPr/>
        </p:nvSpPr>
        <p:spPr>
          <a:xfrm>
            <a:off x="468313" y="1052513"/>
            <a:ext cx="8351837" cy="5472112"/>
          </a:xfrm>
          <a:prstGeom prst="rect">
            <a:avLst/>
          </a:prstGeom>
          <a:noFill/>
          <a:ln w="9525">
            <a:noFill/>
          </a:ln>
        </p:spPr>
        <p:txBody>
          <a:bodyPr anchor="t"/>
          <a:lstStyle/>
          <a:p>
            <a:pPr marL="342900" indent="-342900" algn="just">
              <a:spcBef>
                <a:spcPct val="20000"/>
              </a:spcBef>
              <a:buChar char="•"/>
            </a:pPr>
            <a:r>
              <a:rPr lang="zh-CN" altLang="en-US" sz="3200" dirty="0">
                <a:latin typeface="黑体" panose="02010609060101010101" pitchFamily="49" charset="-122"/>
                <a:ea typeface="黑体" panose="02010609060101010101" pitchFamily="49" charset="-122"/>
              </a:rPr>
              <a:t>统计报表是按照国家有关法规规定，自上而下地统一布置、自下而上地逐级提供基本统计报表的统计报告制度。</a:t>
            </a:r>
          </a:p>
          <a:p>
            <a:pPr marL="742950" lvl="1" indent="-285750" algn="just" eaLnBrk="1" hangingPunct="1">
              <a:spcBef>
                <a:spcPct val="20000"/>
              </a:spcBef>
              <a:buChar char="–"/>
            </a:pPr>
            <a:r>
              <a:rPr lang="zh-CN" altLang="en-US" sz="2400" dirty="0">
                <a:solidFill>
                  <a:schemeClr val="accent2"/>
                </a:solidFill>
                <a:latin typeface="黑体" panose="02010609060101010101" pitchFamily="49" charset="-122"/>
                <a:ea typeface="黑体" panose="02010609060101010101" pitchFamily="49" charset="-122"/>
              </a:rPr>
              <a:t>是我国特有的统计调查方法</a:t>
            </a:r>
            <a:r>
              <a:rPr lang="zh-CN" altLang="en-US" sz="2400" dirty="0">
                <a:latin typeface="黑体" panose="02010609060101010101" pitchFamily="49" charset="-122"/>
                <a:ea typeface="黑体" panose="02010609060101010101" pitchFamily="49" charset="-122"/>
              </a:rPr>
              <a:t>。</a:t>
            </a:r>
          </a:p>
          <a:p>
            <a:pPr marL="742950" lvl="1" indent="-285750" algn="just" eaLnBrk="1" hangingPunct="1">
              <a:spcBef>
                <a:spcPct val="20000"/>
              </a:spcBef>
              <a:buChar char="–"/>
            </a:pPr>
            <a:r>
              <a:rPr lang="zh-CN" altLang="en-US" sz="2400" dirty="0">
                <a:latin typeface="黑体" panose="02010609060101010101" pitchFamily="49" charset="-122"/>
                <a:ea typeface="黑体" panose="02010609060101010101" pitchFamily="49" charset="-122"/>
              </a:rPr>
              <a:t>可以是全面调查，也可以是非全面调查。</a:t>
            </a:r>
          </a:p>
          <a:p>
            <a:pPr marL="742950" lvl="1" indent="-285750" algn="just" eaLnBrk="1" hangingPunct="1">
              <a:spcBef>
                <a:spcPct val="20000"/>
              </a:spcBef>
              <a:buChar char="–"/>
            </a:pPr>
            <a:r>
              <a:rPr lang="zh-CN" altLang="en-US" sz="2400" dirty="0">
                <a:latin typeface="黑体" panose="02010609060101010101" pitchFamily="49" charset="-122"/>
                <a:ea typeface="黑体" panose="02010609060101010101" pitchFamily="49" charset="-122"/>
              </a:rPr>
              <a:t>按报表内容和实施范围不同，分为国家、部门和地方统计报表 </a:t>
            </a:r>
          </a:p>
          <a:p>
            <a:pPr marL="742950" lvl="1" indent="-285750" algn="just" eaLnBrk="1" hangingPunct="1">
              <a:spcBef>
                <a:spcPct val="20000"/>
              </a:spcBef>
              <a:buChar char="–"/>
            </a:pPr>
            <a:r>
              <a:rPr lang="zh-CN" altLang="en-US" sz="2400" dirty="0">
                <a:latin typeface="黑体" panose="02010609060101010101" pitchFamily="49" charset="-122"/>
                <a:ea typeface="黑体" panose="02010609060101010101" pitchFamily="49" charset="-122"/>
              </a:rPr>
              <a:t>按报送周期长短不同，分为日报、旬报、季报、半年报和年报 </a:t>
            </a:r>
          </a:p>
          <a:p>
            <a:pPr marL="742950" lvl="1" indent="-285750" algn="just" eaLnBrk="1" hangingPunct="1">
              <a:spcBef>
                <a:spcPct val="20000"/>
              </a:spcBef>
              <a:buChar char="–"/>
            </a:pPr>
            <a:r>
              <a:rPr lang="zh-CN" altLang="en-US" sz="2400" dirty="0">
                <a:latin typeface="黑体" panose="02010609060101010101" pitchFamily="49" charset="-122"/>
                <a:ea typeface="黑体" panose="02010609060101010101" pitchFamily="49" charset="-122"/>
              </a:rPr>
              <a:t>按填报单位不同，分为基层统计报表和综合统计报表。</a:t>
            </a:r>
            <a:r>
              <a:rPr lang="zh-CN" altLang="en-US" sz="2800" dirty="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dissolve">
                                      <p:cBhvr>
                                        <p:cTn id="7" dur="500"/>
                                        <p:tgtEl>
                                          <p:spTgt spid="184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dissolve">
                                      <p:cBhvr>
                                        <p:cTn id="12" dur="500"/>
                                        <p:tgtEl>
                                          <p:spTgt spid="184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dissolve">
                                      <p:cBhvr>
                                        <p:cTn id="17" dur="500"/>
                                        <p:tgtEl>
                                          <p:spTgt spid="184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437">
                                            <p:txEl>
                                              <p:pRg st="3" end="3"/>
                                            </p:txEl>
                                          </p:spTgt>
                                        </p:tgtEl>
                                        <p:attrNameLst>
                                          <p:attrName>style.visibility</p:attrName>
                                        </p:attrNameLst>
                                      </p:cBhvr>
                                      <p:to>
                                        <p:strVal val="visible"/>
                                      </p:to>
                                    </p:set>
                                    <p:animEffect transition="in" filter="dissolve">
                                      <p:cBhvr>
                                        <p:cTn id="22" dur="500"/>
                                        <p:tgtEl>
                                          <p:spTgt spid="18437">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8437">
                                            <p:txEl>
                                              <p:pRg st="4" end="4"/>
                                            </p:txEl>
                                          </p:spTgt>
                                        </p:tgtEl>
                                        <p:attrNameLst>
                                          <p:attrName>style.visibility</p:attrName>
                                        </p:attrNameLst>
                                      </p:cBhvr>
                                      <p:to>
                                        <p:strVal val="visible"/>
                                      </p:to>
                                    </p:set>
                                    <p:animEffect transition="in" filter="dissolve">
                                      <p:cBhvr>
                                        <p:cTn id="25" dur="500"/>
                                        <p:tgtEl>
                                          <p:spTgt spid="18437">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8437">
                                            <p:txEl>
                                              <p:pRg st="5" end="5"/>
                                            </p:txEl>
                                          </p:spTgt>
                                        </p:tgtEl>
                                        <p:attrNameLst>
                                          <p:attrName>style.visibility</p:attrName>
                                        </p:attrNameLst>
                                      </p:cBhvr>
                                      <p:to>
                                        <p:strVal val="visible"/>
                                      </p:to>
                                    </p:set>
                                    <p:animEffect transition="in" filter="dissolve">
                                      <p:cBhvr>
                                        <p:cTn id="28" dur="500"/>
                                        <p:tgtEl>
                                          <p:spTgt spid="184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14</a:t>
            </a:fld>
            <a:endParaRPr lang="en-US" altLang="zh-CN" sz="1400" dirty="0"/>
          </a:p>
        </p:txBody>
      </p:sp>
      <p:sp>
        <p:nvSpPr>
          <p:cNvPr id="17410" name="Rectangle 4"/>
          <p:cNvSpPr/>
          <p:nvPr/>
        </p:nvSpPr>
        <p:spPr>
          <a:xfrm>
            <a:off x="476250" y="773113"/>
            <a:ext cx="8229600" cy="1828800"/>
          </a:xfrm>
          <a:prstGeom prst="rect">
            <a:avLst/>
          </a:prstGeom>
          <a:noFill/>
          <a:ln w="9525">
            <a:noFill/>
          </a:ln>
        </p:spPr>
        <p:txBody>
          <a:bodyPr anchor="b"/>
          <a:lstStyle/>
          <a:p>
            <a:r>
              <a:rPr lang="en-US" altLang="zh-CN" sz="4000" b="1" dirty="0">
                <a:solidFill>
                  <a:schemeClr val="accent2"/>
                </a:solidFill>
                <a:latin typeface="黑体" panose="02010609060101010101" pitchFamily="49" charset="-122"/>
                <a:ea typeface="黑体" panose="02010609060101010101" pitchFamily="49" charset="-122"/>
              </a:rPr>
              <a:t>2. 2    </a:t>
            </a:r>
            <a:r>
              <a:rPr lang="zh-CN" altLang="en-US" sz="4000" b="1" dirty="0">
                <a:solidFill>
                  <a:schemeClr val="accent2"/>
                </a:solidFill>
                <a:latin typeface="黑体" panose="02010609060101010101" pitchFamily="49" charset="-122"/>
                <a:ea typeface="黑体" panose="02010609060101010101" pitchFamily="49" charset="-122"/>
              </a:rPr>
              <a:t>抽样调查</a:t>
            </a:r>
          </a:p>
        </p:txBody>
      </p:sp>
      <p:sp>
        <p:nvSpPr>
          <p:cNvPr id="17411" name="Rectangle 5"/>
          <p:cNvSpPr/>
          <p:nvPr/>
        </p:nvSpPr>
        <p:spPr>
          <a:xfrm>
            <a:off x="849313" y="3049588"/>
            <a:ext cx="6248400" cy="2362200"/>
          </a:xfrm>
          <a:prstGeom prst="rect">
            <a:avLst/>
          </a:prstGeom>
          <a:noFill/>
          <a:ln w="9525">
            <a:noFill/>
          </a:ln>
        </p:spPr>
        <p:txBody>
          <a:bodyPr anchor="t"/>
          <a:lstStyle/>
          <a:p>
            <a:pPr marL="342900" indent="-342900" algn="ctr">
              <a:spcBef>
                <a:spcPct val="20000"/>
              </a:spcBef>
            </a:pPr>
            <a:r>
              <a:rPr lang="zh-CN" altLang="en-US" sz="3200" dirty="0">
                <a:latin typeface="Arial" panose="020B0604020202020204" pitchFamily="34" charset="0"/>
                <a:ea typeface="黑体" panose="02010609060101010101" pitchFamily="49" charset="-122"/>
              </a:rPr>
              <a:t>概率抽样方法</a:t>
            </a:r>
          </a:p>
          <a:p>
            <a:pPr marL="342900" indent="-342900" algn="ctr">
              <a:spcBef>
                <a:spcPct val="20000"/>
              </a:spcBef>
            </a:pPr>
            <a:r>
              <a:rPr lang="zh-CN" altLang="en-US" sz="3200" dirty="0">
                <a:latin typeface="Arial" panose="020B0604020202020204" pitchFamily="34" charset="0"/>
                <a:ea typeface="黑体" panose="02010609060101010101" pitchFamily="49" charset="-122"/>
              </a:rPr>
              <a:t>非概率抽样方法</a:t>
            </a:r>
          </a:p>
          <a:p>
            <a:pPr marL="342900" indent="-342900" algn="ctr">
              <a:spcBef>
                <a:spcPct val="20000"/>
              </a:spcBef>
            </a:pPr>
            <a:r>
              <a:rPr lang="zh-CN" altLang="en-US" sz="3200" dirty="0">
                <a:latin typeface="Arial" panose="020B0604020202020204" pitchFamily="34" charset="0"/>
                <a:ea typeface="黑体" panose="02010609060101010101" pitchFamily="49" charset="-122"/>
              </a:rPr>
              <a:t>抽样调查中的误差</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15</a:t>
            </a:fld>
            <a:endParaRPr lang="en-US" altLang="zh-CN" sz="1400" dirty="0"/>
          </a:p>
        </p:txBody>
      </p:sp>
      <p:sp>
        <p:nvSpPr>
          <p:cNvPr id="18434" name="Rectangle 4"/>
          <p:cNvSpPr>
            <a:spLocks noGrp="1"/>
          </p:cNvSpPr>
          <p:nvPr>
            <p:ph type="title"/>
          </p:nvPr>
        </p:nvSpPr>
        <p:spPr>
          <a:xfrm>
            <a:off x="341313" y="0"/>
            <a:ext cx="8229600" cy="1143000"/>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抽样调查方法的分类</a:t>
            </a:r>
          </a:p>
        </p:txBody>
      </p:sp>
      <p:grpSp>
        <p:nvGrpSpPr>
          <p:cNvPr id="2" name="Group 5"/>
          <p:cNvGrpSpPr/>
          <p:nvPr/>
        </p:nvGrpSpPr>
        <p:grpSpPr>
          <a:xfrm>
            <a:off x="1692275" y="1557338"/>
            <a:ext cx="6423025" cy="1935162"/>
            <a:chOff x="1066" y="998"/>
            <a:chExt cx="4025" cy="1189"/>
          </a:xfrm>
        </p:grpSpPr>
        <p:cxnSp>
          <p:nvCxnSpPr>
            <p:cNvPr id="18436" name="_s1037"/>
            <p:cNvCxnSpPr>
              <a:stCxn id="18440" idx="1"/>
              <a:endCxn id="18438" idx="3"/>
            </p:cNvCxnSpPr>
            <p:nvPr/>
          </p:nvCxnSpPr>
          <p:spPr>
            <a:xfrm rot="5400000" flipH="1">
              <a:off x="3632" y="915"/>
              <a:ext cx="304" cy="1376"/>
            </a:xfrm>
            <a:prstGeom prst="bentConnector3">
              <a:avLst>
                <a:gd name="adj1" fmla="val 58222"/>
              </a:avLst>
            </a:prstGeom>
            <a:ln w="28575" cap="flat" cmpd="sng">
              <a:solidFill>
                <a:srgbClr val="009900"/>
              </a:solidFill>
              <a:prstDash val="solid"/>
              <a:miter/>
              <a:headEnd type="none" w="med" len="med"/>
              <a:tailEnd type="none" w="med" len="med"/>
            </a:ln>
          </p:spPr>
        </p:cxnSp>
        <p:cxnSp>
          <p:nvCxnSpPr>
            <p:cNvPr id="18437" name="_s1038"/>
            <p:cNvCxnSpPr/>
            <p:nvPr/>
          </p:nvCxnSpPr>
          <p:spPr>
            <a:xfrm rot="-5400000">
              <a:off x="2229" y="908"/>
              <a:ext cx="333" cy="1416"/>
            </a:xfrm>
            <a:prstGeom prst="bentConnector3">
              <a:avLst>
                <a:gd name="adj1" fmla="val 61259"/>
              </a:avLst>
            </a:prstGeom>
            <a:ln w="28575" cap="flat" cmpd="sng">
              <a:solidFill>
                <a:srgbClr val="009900"/>
              </a:solidFill>
              <a:prstDash val="solid"/>
              <a:miter/>
              <a:headEnd type="none" w="med" len="med"/>
              <a:tailEnd type="none" w="med" len="med"/>
            </a:ln>
          </p:spPr>
        </p:cxnSp>
        <p:sp>
          <p:nvSpPr>
            <p:cNvPr id="18438" name="_s1039"/>
            <p:cNvSpPr/>
            <p:nvPr/>
          </p:nvSpPr>
          <p:spPr>
            <a:xfrm>
              <a:off x="2398" y="998"/>
              <a:ext cx="1445" cy="453"/>
            </a:xfrm>
            <a:prstGeom prst="cube">
              <a:avLst>
                <a:gd name="adj" fmla="val 10764"/>
              </a:avLst>
            </a:prstGeom>
            <a:gradFill rotWithShape="0">
              <a:gsLst>
                <a:gs pos="0">
                  <a:schemeClr val="accent1">
                    <a:alpha val="39998"/>
                  </a:schemeClr>
                </a:gs>
                <a:gs pos="100000">
                  <a:schemeClr val="bg1"/>
                </a:gs>
              </a:gsLst>
              <a:lin ang="5400000" scaled="1"/>
              <a:tileRect/>
            </a:gradFill>
            <a:ln w="9525" cap="flat" cmpd="sng">
              <a:solidFill>
                <a:schemeClr val="accent1"/>
              </a:solidFill>
              <a:prstDash val="solid"/>
              <a:miter/>
              <a:headEnd type="none" w="med" len="med"/>
              <a:tailEnd type="none" w="med" len="med"/>
            </a:ln>
          </p:spPr>
          <p:txBody>
            <a:bodyPr wrap="none" lIns="0" tIns="0" rIns="0" bIns="0" anchor="ctr"/>
            <a:lstStyle/>
            <a:p>
              <a:pPr algn="ctr">
                <a:spcBef>
                  <a:spcPct val="50000"/>
                </a:spcBef>
              </a:pPr>
              <a:r>
                <a:rPr lang="zh-CN" altLang="en-US" sz="2400" dirty="0">
                  <a:solidFill>
                    <a:srgbClr val="0000FF"/>
                  </a:solidFill>
                  <a:latin typeface="Times New Roman" panose="02020603050405020304" pitchFamily="18" charset="0"/>
                  <a:ea typeface="黑体" panose="02010609060101010101" pitchFamily="49" charset="-122"/>
                </a:rPr>
                <a:t>抽样方法</a:t>
              </a:r>
            </a:p>
          </p:txBody>
        </p:sp>
        <p:sp>
          <p:nvSpPr>
            <p:cNvPr id="18439" name="_s1040"/>
            <p:cNvSpPr/>
            <p:nvPr/>
          </p:nvSpPr>
          <p:spPr>
            <a:xfrm>
              <a:off x="1066" y="1735"/>
              <a:ext cx="1276" cy="452"/>
            </a:xfrm>
            <a:prstGeom prst="cube">
              <a:avLst>
                <a:gd name="adj" fmla="val 10764"/>
              </a:avLst>
            </a:prstGeom>
            <a:gradFill rotWithShape="0">
              <a:gsLst>
                <a:gs pos="0">
                  <a:schemeClr val="accent2">
                    <a:alpha val="39998"/>
                  </a:schemeClr>
                </a:gs>
                <a:gs pos="100000">
                  <a:schemeClr val="bg1"/>
                </a:gs>
              </a:gsLst>
              <a:lin ang="5400000" scaled="1"/>
              <a:tileRect/>
            </a:gradFill>
            <a:ln w="9525" cap="flat" cmpd="sng">
              <a:solidFill>
                <a:schemeClr val="accent2"/>
              </a:solidFill>
              <a:prstDash val="solid"/>
              <a:miter/>
              <a:headEnd type="none" w="med" len="med"/>
              <a:tailEnd type="none" w="med" len="med"/>
            </a:ln>
          </p:spPr>
          <p:txBody>
            <a:bodyPr wrap="none" lIns="0" tIns="0" rIns="0" bIns="0" anchor="ctr"/>
            <a:lstStyle/>
            <a:p>
              <a:pPr algn="ctr">
                <a:spcBef>
                  <a:spcPct val="50000"/>
                </a:spcBef>
              </a:pPr>
              <a:r>
                <a:rPr lang="zh-CN" altLang="en-US" sz="2400" dirty="0">
                  <a:solidFill>
                    <a:srgbClr val="0000FF"/>
                  </a:solidFill>
                  <a:latin typeface="Times New Roman" panose="02020603050405020304" pitchFamily="18" charset="0"/>
                  <a:ea typeface="宋体" panose="02010600030101010101" pitchFamily="2" charset="-122"/>
                </a:rPr>
                <a:t>概率抽样</a:t>
              </a:r>
            </a:p>
          </p:txBody>
        </p:sp>
        <p:sp>
          <p:nvSpPr>
            <p:cNvPr id="18440" name="_s1041"/>
            <p:cNvSpPr/>
            <p:nvPr/>
          </p:nvSpPr>
          <p:spPr>
            <a:xfrm>
              <a:off x="3901" y="1706"/>
              <a:ext cx="1190" cy="452"/>
            </a:xfrm>
            <a:prstGeom prst="cube">
              <a:avLst>
                <a:gd name="adj" fmla="val 10764"/>
              </a:avLst>
            </a:prstGeom>
            <a:gradFill rotWithShape="0">
              <a:gsLst>
                <a:gs pos="0">
                  <a:schemeClr val="accent2">
                    <a:alpha val="39998"/>
                  </a:schemeClr>
                </a:gs>
                <a:gs pos="100000">
                  <a:schemeClr val="bg1"/>
                </a:gs>
              </a:gsLst>
              <a:lin ang="5400000" scaled="1"/>
              <a:tileRect/>
            </a:gradFill>
            <a:ln w="9525" cap="flat" cmpd="sng">
              <a:solidFill>
                <a:schemeClr val="accent2"/>
              </a:solidFill>
              <a:prstDash val="solid"/>
              <a:miter/>
              <a:headEnd type="none" w="med" len="med"/>
              <a:tailEnd type="none" w="med" len="med"/>
            </a:ln>
          </p:spPr>
          <p:txBody>
            <a:bodyPr wrap="none" lIns="0" tIns="0" rIns="0" bIns="0" anchor="ctr"/>
            <a:lstStyle/>
            <a:p>
              <a:pPr algn="ctr">
                <a:spcBef>
                  <a:spcPct val="50000"/>
                </a:spcBef>
              </a:pPr>
              <a:r>
                <a:rPr lang="zh-CN" altLang="en-US" sz="2400" dirty="0">
                  <a:solidFill>
                    <a:srgbClr val="0000FF"/>
                  </a:solidFill>
                  <a:latin typeface="Times New Roman" panose="02020603050405020304" pitchFamily="18" charset="0"/>
                  <a:ea typeface="黑体" panose="02010609060101010101" pitchFamily="49" charset="-122"/>
                </a:rPr>
                <a:t>非概率抽样</a:t>
              </a:r>
            </a:p>
          </p:txBody>
        </p:sp>
      </p:grpSp>
      <p:grpSp>
        <p:nvGrpSpPr>
          <p:cNvPr id="3" name="Group 11"/>
          <p:cNvGrpSpPr/>
          <p:nvPr/>
        </p:nvGrpSpPr>
        <p:grpSpPr>
          <a:xfrm>
            <a:off x="5292725" y="3429000"/>
            <a:ext cx="3368675" cy="2341563"/>
            <a:chOff x="3374" y="2158"/>
            <a:chExt cx="2122" cy="1476"/>
          </a:xfrm>
        </p:grpSpPr>
        <p:cxnSp>
          <p:nvCxnSpPr>
            <p:cNvPr id="18442" name="_s1029"/>
            <p:cNvCxnSpPr>
              <a:stCxn id="18449" idx="1"/>
              <a:endCxn id="18440" idx="3"/>
            </p:cNvCxnSpPr>
            <p:nvPr/>
          </p:nvCxnSpPr>
          <p:spPr>
            <a:xfrm rot="5400000" flipH="1">
              <a:off x="4702" y="1925"/>
              <a:ext cx="378" cy="841"/>
            </a:xfrm>
            <a:prstGeom prst="bentConnector3">
              <a:avLst>
                <a:gd name="adj1" fmla="val 61111"/>
              </a:avLst>
            </a:prstGeom>
            <a:ln w="28575" cap="flat" cmpd="sng">
              <a:solidFill>
                <a:srgbClr val="009900"/>
              </a:solidFill>
              <a:prstDash val="solid"/>
              <a:miter/>
              <a:headEnd type="none" w="med" len="med"/>
              <a:tailEnd type="none" w="med" len="med"/>
            </a:ln>
          </p:spPr>
        </p:cxnSp>
        <p:cxnSp>
          <p:nvCxnSpPr>
            <p:cNvPr id="18443" name="_s1030"/>
            <p:cNvCxnSpPr>
              <a:stCxn id="18448" idx="1"/>
              <a:endCxn id="18440" idx="3"/>
            </p:cNvCxnSpPr>
            <p:nvPr/>
          </p:nvCxnSpPr>
          <p:spPr>
            <a:xfrm rot="5400000" flipH="1">
              <a:off x="4419" y="2211"/>
              <a:ext cx="350" cy="244"/>
            </a:xfrm>
            <a:prstGeom prst="bentConnector3">
              <a:avLst>
                <a:gd name="adj1" fmla="val 55144"/>
              </a:avLst>
            </a:prstGeom>
            <a:ln w="28575" cap="flat" cmpd="sng">
              <a:solidFill>
                <a:srgbClr val="009900"/>
              </a:solidFill>
              <a:prstDash val="solid"/>
              <a:miter/>
              <a:headEnd type="none" w="med" len="med"/>
              <a:tailEnd type="none" w="med" len="med"/>
            </a:ln>
          </p:spPr>
        </p:cxnSp>
        <p:cxnSp>
          <p:nvCxnSpPr>
            <p:cNvPr id="18444" name="_s1031"/>
            <p:cNvCxnSpPr>
              <a:stCxn id="18447" idx="1"/>
              <a:endCxn id="18440" idx="3"/>
            </p:cNvCxnSpPr>
            <p:nvPr/>
          </p:nvCxnSpPr>
          <p:spPr>
            <a:xfrm rot="-5400000">
              <a:off x="4119" y="2155"/>
              <a:ext cx="350" cy="353"/>
            </a:xfrm>
            <a:prstGeom prst="bentConnector3">
              <a:avLst>
                <a:gd name="adj1" fmla="val 55144"/>
              </a:avLst>
            </a:prstGeom>
            <a:ln w="28575" cap="flat" cmpd="sng">
              <a:solidFill>
                <a:srgbClr val="009900"/>
              </a:solidFill>
              <a:prstDash val="solid"/>
              <a:miter/>
              <a:headEnd type="none" w="med" len="med"/>
              <a:tailEnd type="none" w="med" len="med"/>
            </a:ln>
          </p:spPr>
        </p:cxnSp>
        <p:cxnSp>
          <p:nvCxnSpPr>
            <p:cNvPr id="18445" name="_s1032"/>
            <p:cNvCxnSpPr>
              <a:stCxn id="18446" idx="1"/>
              <a:endCxn id="18440" idx="3"/>
            </p:cNvCxnSpPr>
            <p:nvPr/>
          </p:nvCxnSpPr>
          <p:spPr>
            <a:xfrm rot="-5400000">
              <a:off x="3822" y="1858"/>
              <a:ext cx="350" cy="950"/>
            </a:xfrm>
            <a:prstGeom prst="bentConnector3">
              <a:avLst>
                <a:gd name="adj1" fmla="val 55144"/>
              </a:avLst>
            </a:prstGeom>
            <a:ln w="28575" cap="flat" cmpd="sng">
              <a:solidFill>
                <a:srgbClr val="009900"/>
              </a:solidFill>
              <a:prstDash val="solid"/>
              <a:miter/>
              <a:headEnd type="none" w="med" len="med"/>
              <a:tailEnd type="none" w="med" len="med"/>
            </a:ln>
          </p:spPr>
        </p:cxnSp>
        <p:sp>
          <p:nvSpPr>
            <p:cNvPr id="18446" name="_s1046"/>
            <p:cNvSpPr/>
            <p:nvPr/>
          </p:nvSpPr>
          <p:spPr>
            <a:xfrm>
              <a:off x="3374" y="2472"/>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Times New Roman" panose="02020603050405020304" pitchFamily="18" charset="0"/>
                  <a:ea typeface="黑体" panose="02010609060101010101" pitchFamily="49" charset="-122"/>
                </a:rPr>
                <a:t>方便抽样</a:t>
              </a:r>
            </a:p>
          </p:txBody>
        </p:sp>
        <p:sp>
          <p:nvSpPr>
            <p:cNvPr id="18447" name="_s1047"/>
            <p:cNvSpPr/>
            <p:nvPr/>
          </p:nvSpPr>
          <p:spPr>
            <a:xfrm>
              <a:off x="3971" y="2472"/>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Times New Roman" panose="02020603050405020304" pitchFamily="18" charset="0"/>
                  <a:ea typeface="黑体" panose="02010609060101010101" pitchFamily="49" charset="-122"/>
                </a:rPr>
                <a:t>判断抽样</a:t>
              </a:r>
            </a:p>
          </p:txBody>
        </p:sp>
        <p:sp>
          <p:nvSpPr>
            <p:cNvPr id="18448" name="_s1048"/>
            <p:cNvSpPr/>
            <p:nvPr/>
          </p:nvSpPr>
          <p:spPr>
            <a:xfrm>
              <a:off x="4568" y="2472"/>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Times New Roman" panose="02020603050405020304" pitchFamily="18" charset="0"/>
                  <a:ea typeface="黑体" panose="02010609060101010101" pitchFamily="49" charset="-122"/>
                </a:rPr>
                <a:t>配额抽样</a:t>
              </a:r>
            </a:p>
          </p:txBody>
        </p:sp>
        <p:sp>
          <p:nvSpPr>
            <p:cNvPr id="18449" name="_s1049"/>
            <p:cNvSpPr/>
            <p:nvPr/>
          </p:nvSpPr>
          <p:spPr>
            <a:xfrm>
              <a:off x="5165" y="2500"/>
              <a:ext cx="331" cy="1134"/>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Times New Roman" panose="02020603050405020304" pitchFamily="18" charset="0"/>
                  <a:ea typeface="黑体" panose="02010609060101010101" pitchFamily="49" charset="-122"/>
                </a:rPr>
                <a:t>雪球抽样</a:t>
              </a:r>
            </a:p>
          </p:txBody>
        </p:sp>
      </p:grpSp>
      <p:grpSp>
        <p:nvGrpSpPr>
          <p:cNvPr id="4" name="Group 20"/>
          <p:cNvGrpSpPr/>
          <p:nvPr/>
        </p:nvGrpSpPr>
        <p:grpSpPr>
          <a:xfrm>
            <a:off x="385763" y="3473450"/>
            <a:ext cx="4516437" cy="2341563"/>
            <a:chOff x="264" y="2187"/>
            <a:chExt cx="2845" cy="1447"/>
          </a:xfrm>
        </p:grpSpPr>
        <p:cxnSp>
          <p:nvCxnSpPr>
            <p:cNvPr id="18451" name="_s1028"/>
            <p:cNvCxnSpPr>
              <a:stCxn id="18460" idx="1"/>
              <a:endCxn id="18439" idx="3"/>
            </p:cNvCxnSpPr>
            <p:nvPr/>
          </p:nvCxnSpPr>
          <p:spPr>
            <a:xfrm rot="5400000" flipH="1">
              <a:off x="2119" y="1745"/>
              <a:ext cx="328" cy="1209"/>
            </a:xfrm>
            <a:prstGeom prst="bentConnector3">
              <a:avLst>
                <a:gd name="adj1" fmla="val 63718"/>
              </a:avLst>
            </a:prstGeom>
            <a:ln w="28575" cap="flat" cmpd="sng">
              <a:solidFill>
                <a:srgbClr val="009900"/>
              </a:solidFill>
              <a:prstDash val="solid"/>
              <a:miter/>
              <a:headEnd type="none" w="med" len="med"/>
              <a:tailEnd type="none" w="med" len="med"/>
            </a:ln>
          </p:spPr>
        </p:cxnSp>
        <p:cxnSp>
          <p:nvCxnSpPr>
            <p:cNvPr id="18452" name="_s1033"/>
            <p:cNvCxnSpPr/>
            <p:nvPr/>
          </p:nvCxnSpPr>
          <p:spPr>
            <a:xfrm rot="5400000" flipH="1">
              <a:off x="1820" y="2057"/>
              <a:ext cx="321" cy="583"/>
            </a:xfrm>
            <a:prstGeom prst="bentConnector3">
              <a:avLst>
                <a:gd name="adj1" fmla="val 61370"/>
              </a:avLst>
            </a:prstGeom>
            <a:ln w="28575" cap="flat" cmpd="sng">
              <a:solidFill>
                <a:srgbClr val="009900"/>
              </a:solidFill>
              <a:prstDash val="solid"/>
              <a:miter/>
              <a:headEnd type="none" w="med" len="med"/>
              <a:tailEnd type="none" w="med" len="med"/>
            </a:ln>
          </p:spPr>
        </p:cxnSp>
        <p:cxnSp>
          <p:nvCxnSpPr>
            <p:cNvPr id="18453" name="_s1034"/>
            <p:cNvCxnSpPr>
              <a:stCxn id="18458" idx="0"/>
              <a:endCxn id="18439" idx="3"/>
            </p:cNvCxnSpPr>
            <p:nvPr/>
          </p:nvCxnSpPr>
          <p:spPr>
            <a:xfrm rot="5400000" flipH="1">
              <a:off x="1554" y="2313"/>
              <a:ext cx="256" cy="4"/>
            </a:xfrm>
            <a:prstGeom prst="bentConnector3">
              <a:avLst>
                <a:gd name="adj1" fmla="val 50000"/>
              </a:avLst>
            </a:prstGeom>
            <a:ln w="28575" cap="flat" cmpd="sng">
              <a:solidFill>
                <a:srgbClr val="009900"/>
              </a:solidFill>
              <a:prstDash val="solid"/>
              <a:miter/>
              <a:headEnd type="none" w="med" len="med"/>
              <a:tailEnd type="none" w="med" len="med"/>
            </a:ln>
          </p:spPr>
        </p:cxnSp>
        <p:cxnSp>
          <p:nvCxnSpPr>
            <p:cNvPr id="18454" name="_s1035"/>
            <p:cNvCxnSpPr>
              <a:stCxn id="18456" idx="0"/>
              <a:endCxn id="18439" idx="3"/>
            </p:cNvCxnSpPr>
            <p:nvPr/>
          </p:nvCxnSpPr>
          <p:spPr>
            <a:xfrm rot="-5400000">
              <a:off x="946" y="1709"/>
              <a:ext cx="256" cy="1212"/>
            </a:xfrm>
            <a:prstGeom prst="bentConnector3">
              <a:avLst>
                <a:gd name="adj1" fmla="val 50000"/>
              </a:avLst>
            </a:prstGeom>
            <a:ln w="28575" cap="flat" cmpd="sng">
              <a:solidFill>
                <a:srgbClr val="009900"/>
              </a:solidFill>
              <a:prstDash val="solid"/>
              <a:miter/>
              <a:headEnd type="none" w="med" len="med"/>
              <a:tailEnd type="none" w="med" len="med"/>
            </a:ln>
          </p:spPr>
        </p:cxnSp>
        <p:cxnSp>
          <p:nvCxnSpPr>
            <p:cNvPr id="18455" name="_s1036"/>
            <p:cNvCxnSpPr>
              <a:stCxn id="18457" idx="1"/>
              <a:endCxn id="18439" idx="3"/>
            </p:cNvCxnSpPr>
            <p:nvPr/>
          </p:nvCxnSpPr>
          <p:spPr>
            <a:xfrm rot="-5400000">
              <a:off x="1217" y="2018"/>
              <a:ext cx="294" cy="632"/>
            </a:xfrm>
            <a:prstGeom prst="bentConnector3">
              <a:avLst>
                <a:gd name="adj1" fmla="val 56120"/>
              </a:avLst>
            </a:prstGeom>
            <a:ln w="28575" cap="flat" cmpd="sng">
              <a:solidFill>
                <a:srgbClr val="009900"/>
              </a:solidFill>
              <a:prstDash val="solid"/>
              <a:miter/>
              <a:headEnd type="none" w="med" len="med"/>
              <a:tailEnd type="none" w="med" len="med"/>
            </a:ln>
          </p:spPr>
        </p:cxnSp>
        <p:sp>
          <p:nvSpPr>
            <p:cNvPr id="18456" name="_s1042"/>
            <p:cNvSpPr/>
            <p:nvPr/>
          </p:nvSpPr>
          <p:spPr>
            <a:xfrm>
              <a:off x="264" y="2443"/>
              <a:ext cx="368" cy="1191"/>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黑体" panose="02010609060101010101" pitchFamily="49" charset="-122"/>
                  <a:ea typeface="黑体" panose="02010609060101010101" pitchFamily="49" charset="-122"/>
                </a:rPr>
                <a:t>简单随机抽样</a:t>
              </a:r>
            </a:p>
          </p:txBody>
        </p:sp>
        <p:sp>
          <p:nvSpPr>
            <p:cNvPr id="18457" name="_s1043"/>
            <p:cNvSpPr/>
            <p:nvPr/>
          </p:nvSpPr>
          <p:spPr>
            <a:xfrm>
              <a:off x="896" y="2444"/>
              <a:ext cx="340" cy="1190"/>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黑体" panose="02010609060101010101" pitchFamily="49" charset="-122"/>
                  <a:ea typeface="黑体" panose="02010609060101010101" pitchFamily="49" charset="-122"/>
                </a:rPr>
                <a:t>系 统 抽 样</a:t>
              </a:r>
            </a:p>
          </p:txBody>
        </p:sp>
        <p:sp>
          <p:nvSpPr>
            <p:cNvPr id="18458" name="_s1044"/>
            <p:cNvSpPr/>
            <p:nvPr/>
          </p:nvSpPr>
          <p:spPr>
            <a:xfrm>
              <a:off x="1491" y="2443"/>
              <a:ext cx="349" cy="1190"/>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黑体" panose="02010609060101010101" pitchFamily="49" charset="-122"/>
                  <a:ea typeface="黑体" panose="02010609060101010101" pitchFamily="49" charset="-122"/>
                </a:rPr>
                <a:t>分 层 抽 样</a:t>
              </a:r>
            </a:p>
          </p:txBody>
        </p:sp>
        <p:sp>
          <p:nvSpPr>
            <p:cNvPr id="18459" name="_s1045"/>
            <p:cNvSpPr/>
            <p:nvPr/>
          </p:nvSpPr>
          <p:spPr>
            <a:xfrm>
              <a:off x="2115" y="2472"/>
              <a:ext cx="332" cy="1162"/>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黑体" panose="02010609060101010101" pitchFamily="49" charset="-122"/>
                  <a:ea typeface="黑体" panose="02010609060101010101" pitchFamily="49" charset="-122"/>
                </a:rPr>
                <a:t>整 群 抽 样</a:t>
              </a:r>
            </a:p>
          </p:txBody>
        </p:sp>
        <p:sp>
          <p:nvSpPr>
            <p:cNvPr id="18460" name="_s1050"/>
            <p:cNvSpPr/>
            <p:nvPr/>
          </p:nvSpPr>
          <p:spPr>
            <a:xfrm>
              <a:off x="2712" y="2472"/>
              <a:ext cx="397" cy="1162"/>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solidFill>
                    <a:srgbClr val="0000FF"/>
                  </a:solidFill>
                  <a:latin typeface="黑体" panose="02010609060101010101" pitchFamily="49" charset="-122"/>
                  <a:ea typeface="黑体" panose="02010609060101010101" pitchFamily="49" charset="-122"/>
                </a:rPr>
                <a:t>多阶段抽样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16</a:t>
            </a:fld>
            <a:endParaRPr lang="en-US" altLang="zh-CN" sz="1400" dirty="0"/>
          </a:p>
        </p:txBody>
      </p:sp>
      <p:sp>
        <p:nvSpPr>
          <p:cNvPr id="19458" name="Rectangle 4"/>
          <p:cNvSpPr>
            <a:spLocks noGrp="1"/>
          </p:cNvSpPr>
          <p:nvPr>
            <p:ph type="title"/>
          </p:nvPr>
        </p:nvSpPr>
        <p:spPr>
          <a:xfrm>
            <a:off x="593725" y="122238"/>
            <a:ext cx="6915150" cy="601662"/>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抽样单元和抽样框</a:t>
            </a:r>
          </a:p>
        </p:txBody>
      </p:sp>
      <p:sp>
        <p:nvSpPr>
          <p:cNvPr id="21509" name="Rectangle 5"/>
          <p:cNvSpPr>
            <a:spLocks noGrp="1"/>
          </p:cNvSpPr>
          <p:nvPr>
            <p:ph idx="1"/>
          </p:nvPr>
        </p:nvSpPr>
        <p:spPr>
          <a:xfrm>
            <a:off x="323850" y="1125538"/>
            <a:ext cx="8569325" cy="4681537"/>
          </a:xfrm>
          <a:ln/>
        </p:spPr>
        <p:txBody>
          <a:bodyPr wrap="square" lIns="91440" tIns="45720" rIns="91440" bIns="45720" anchor="t"/>
          <a:lstStyle/>
          <a:p>
            <a:pPr eaLnBrk="1" hangingPunct="1"/>
            <a:r>
              <a:rPr lang="zh-CN" altLang="en-US" sz="2400" dirty="0">
                <a:latin typeface="黑体" panose="02010609060101010101" pitchFamily="49" charset="-122"/>
                <a:ea typeface="黑体" panose="02010609060101010101" pitchFamily="49" charset="-122"/>
              </a:rPr>
              <a:t>在抽样调查中可以把总体分成若干个互不重叠又穷尽</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的有限个部分，每个部分称为一个抽样单位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抽样单元，</a:t>
            </a:r>
            <a:r>
              <a:rPr lang="en-US" altLang="zh-CN" sz="2400" dirty="0">
                <a:latin typeface="黑体" panose="02010609060101010101" pitchFamily="49" charset="-122"/>
                <a:ea typeface="黑体" panose="02010609060101010101" pitchFamily="49" charset="-122"/>
              </a:rPr>
              <a:t>Sampling unit)</a:t>
            </a:r>
            <a:r>
              <a:rPr lang="zh-CN" altLang="en-US" sz="2400" dirty="0">
                <a:latin typeface="黑体" panose="02010609060101010101" pitchFamily="49" charset="-122"/>
                <a:ea typeface="黑体" panose="02010609060101010101" pitchFamily="49" charset="-122"/>
              </a:rPr>
              <a:t>。</a:t>
            </a:r>
          </a:p>
          <a:p>
            <a:pPr eaLnBrk="1" hangingPunct="1"/>
            <a:r>
              <a:rPr lang="zh-CN" altLang="en-US" sz="2400" dirty="0">
                <a:latin typeface="黑体" panose="02010609060101010101" pitchFamily="49" charset="-122"/>
                <a:ea typeface="黑体" panose="02010609060101010101" pitchFamily="49" charset="-122"/>
              </a:rPr>
              <a:t>抽样单位可以是一个总体单位，也可以包含多个个体。</a:t>
            </a:r>
          </a:p>
          <a:p>
            <a:pPr eaLnBrk="1" hangingPunct="1"/>
            <a:r>
              <a:rPr lang="zh-CN" altLang="en-US" sz="2400" dirty="0">
                <a:solidFill>
                  <a:schemeClr val="accent2"/>
                </a:solidFill>
                <a:latin typeface="黑体" panose="02010609060101010101" pitchFamily="49" charset="-122"/>
                <a:ea typeface="黑体" panose="02010609060101010101" pitchFamily="49" charset="-122"/>
              </a:rPr>
              <a:t>抽样单位的名单或全部抽样单位的总体称为抽样框（</a:t>
            </a:r>
            <a:r>
              <a:rPr lang="en-US" altLang="zh-CN" sz="2400" dirty="0">
                <a:solidFill>
                  <a:schemeClr val="accent2"/>
                </a:solidFill>
                <a:latin typeface="黑体" panose="02010609060101010101" pitchFamily="49" charset="-122"/>
                <a:ea typeface="黑体" panose="02010609060101010101" pitchFamily="49" charset="-122"/>
              </a:rPr>
              <a:t>Sampling Frame)</a:t>
            </a:r>
            <a:r>
              <a:rPr lang="zh-CN" altLang="en-US" sz="2400" dirty="0">
                <a:solidFill>
                  <a:schemeClr val="accent2"/>
                </a:solidFill>
                <a:latin typeface="黑体" panose="02010609060101010101" pitchFamily="49" charset="-122"/>
                <a:ea typeface="黑体" panose="02010609060101010101" pitchFamily="49" charset="-122"/>
              </a:rPr>
              <a:t>。抽样框应尽可能与目标总体相一致。</a:t>
            </a:r>
            <a:r>
              <a:rPr lang="zh-CN" altLang="en-US" sz="2400" dirty="0">
                <a:solidFill>
                  <a:schemeClr val="hlink"/>
                </a:solidFill>
                <a:latin typeface="黑体" panose="02010609060101010101" pitchFamily="49" charset="-122"/>
                <a:ea typeface="黑体" panose="02010609060101010101" pitchFamily="49" charset="-122"/>
              </a:rPr>
              <a:t>例如名单抽样框、区域抽样框、时间表抽样框。</a:t>
            </a:r>
          </a:p>
          <a:p>
            <a:pPr eaLnBrk="1" hangingPunct="1"/>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    从全校</a:t>
            </a:r>
            <a:r>
              <a:rPr lang="en-US" altLang="zh-CN" sz="2400" dirty="0">
                <a:latin typeface="黑体" panose="02010609060101010101" pitchFamily="49" charset="-122"/>
                <a:ea typeface="黑体" panose="02010609060101010101" pitchFamily="49" charset="-122"/>
              </a:rPr>
              <a:t>100</a:t>
            </a:r>
            <a:r>
              <a:rPr lang="zh-CN" altLang="en-US" sz="2400" dirty="0">
                <a:latin typeface="黑体" panose="02010609060101010101" pitchFamily="49" charset="-122"/>
                <a:ea typeface="黑体" panose="02010609060101010101" pitchFamily="49" charset="-122"/>
              </a:rPr>
              <a:t>个班级中抽选</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个班进行调查，抽样单位和抽样框？</a:t>
            </a:r>
            <a:r>
              <a:rPr lang="zh-CN" altLang="en-US" sz="1400" u="sng" dirty="0">
                <a:latin typeface="黑体" panose="02010609060101010101" pitchFamily="49" charset="-122"/>
                <a:ea typeface="黑体" panose="02010609060101010101" pitchFamily="49" charset="-122"/>
              </a:rPr>
              <a:t>班，</a:t>
            </a:r>
            <a:r>
              <a:rPr lang="en-US" altLang="zh-CN" sz="1400" u="sng" dirty="0">
                <a:latin typeface="黑体" panose="02010609060101010101" pitchFamily="49" charset="-122"/>
                <a:ea typeface="黑体" panose="02010609060101010101" pitchFamily="49" charset="-122"/>
              </a:rPr>
              <a:t>100</a:t>
            </a:r>
            <a:r>
              <a:rPr lang="zh-CN" altLang="en-US" sz="1400" u="sng" dirty="0">
                <a:latin typeface="黑体" panose="02010609060101010101" pitchFamily="49" charset="-122"/>
                <a:ea typeface="黑体" panose="02010609060101010101" pitchFamily="49" charset="-122"/>
              </a:rPr>
              <a:t>个班编号</a:t>
            </a:r>
          </a:p>
          <a:p>
            <a:pPr eaLnBrk="1" hangingPunct="1"/>
            <a:r>
              <a:rPr lang="zh-CN" altLang="en-US" sz="2400" dirty="0">
                <a:latin typeface="黑体" panose="02010609060101010101" pitchFamily="49" charset="-122"/>
                <a:ea typeface="黑体" panose="02010609060101010101" pitchFamily="49" charset="-122"/>
              </a:rPr>
              <a:t>    从</a:t>
            </a:r>
            <a:r>
              <a:rPr lang="en-US" altLang="zh-CN" sz="2400" dirty="0">
                <a:latin typeface="黑体" panose="02010609060101010101" pitchFamily="49" charset="-122"/>
                <a:ea typeface="黑体" panose="02010609060101010101" pitchFamily="49" charset="-122"/>
              </a:rPr>
              <a:t>5000</a:t>
            </a:r>
            <a:r>
              <a:rPr lang="zh-CN" altLang="en-US" sz="2400" dirty="0">
                <a:latin typeface="黑体" panose="02010609060101010101" pitchFamily="49" charset="-122"/>
                <a:ea typeface="黑体" panose="02010609060101010101" pitchFamily="49" charset="-122"/>
              </a:rPr>
              <a:t>名学生中抽选</a:t>
            </a:r>
            <a:r>
              <a:rPr lang="en-US" altLang="zh-CN" sz="2400" dirty="0">
                <a:latin typeface="黑体" panose="02010609060101010101" pitchFamily="49" charset="-122"/>
                <a:ea typeface="黑体" panose="02010609060101010101" pitchFamily="49" charset="-122"/>
              </a:rPr>
              <a:t>500</a:t>
            </a:r>
            <a:r>
              <a:rPr lang="zh-CN" altLang="en-US" sz="2400" dirty="0">
                <a:latin typeface="黑体" panose="02010609060101010101" pitchFamily="49" charset="-122"/>
                <a:ea typeface="黑体" panose="02010609060101010101" pitchFamily="49" charset="-122"/>
              </a:rPr>
              <a:t>名学生进行调查，抽样单位和抽样框？</a:t>
            </a:r>
            <a:r>
              <a:rPr lang="zh-CN" altLang="en-US" sz="1000" u="sng" dirty="0">
                <a:latin typeface="黑体" panose="02010609060101010101" pitchFamily="49" charset="-122"/>
                <a:ea typeface="黑体" panose="02010609060101010101" pitchFamily="49" charset="-122"/>
              </a:rPr>
              <a:t>每个同学，</a:t>
            </a:r>
            <a:r>
              <a:rPr lang="en-US" altLang="zh-CN" sz="1000" u="sng" dirty="0">
                <a:latin typeface="黑体" panose="02010609060101010101" pitchFamily="49" charset="-122"/>
                <a:ea typeface="黑体" panose="02010609060101010101" pitchFamily="49" charset="-122"/>
              </a:rPr>
              <a:t>5000</a:t>
            </a:r>
            <a:r>
              <a:rPr lang="zh-CN" altLang="en-US" sz="1000" u="sng" dirty="0">
                <a:latin typeface="黑体" panose="02010609060101010101" pitchFamily="49" charset="-122"/>
                <a:ea typeface="黑体" panose="02010609060101010101" pitchFamily="49" charset="-122"/>
              </a:rPr>
              <a:t>人名单</a:t>
            </a:r>
          </a:p>
        </p:txBody>
      </p:sp>
      <p:sp>
        <p:nvSpPr>
          <p:cNvPr id="21510" name="Rectangle 6"/>
          <p:cNvSpPr/>
          <p:nvPr/>
        </p:nvSpPr>
        <p:spPr>
          <a:xfrm>
            <a:off x="395288" y="4221163"/>
            <a:ext cx="8208962" cy="1758950"/>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dissolve">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dissolve">
                                      <p:cBhvr>
                                        <p:cTn id="12" dur="500"/>
                                        <p:tgtEl>
                                          <p:spTgt spid="21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dissolve">
                                      <p:cBhvr>
                                        <p:cTn id="17" dur="500"/>
                                        <p:tgtEl>
                                          <p:spTgt spid="215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09">
                                            <p:txEl>
                                              <p:pRg st="4" end="4"/>
                                            </p:txEl>
                                          </p:spTgt>
                                        </p:tgtEl>
                                        <p:attrNameLst>
                                          <p:attrName>style.visibility</p:attrName>
                                        </p:attrNameLst>
                                      </p:cBhvr>
                                      <p:to>
                                        <p:strVal val="visible"/>
                                      </p:to>
                                    </p:set>
                                    <p:animEffect transition="in" filter="dissolve">
                                      <p:cBhvr>
                                        <p:cTn id="22" dur="500"/>
                                        <p:tgtEl>
                                          <p:spTgt spid="2150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509">
                                            <p:txEl>
                                              <p:pRg st="5" end="5"/>
                                            </p:txEl>
                                          </p:spTgt>
                                        </p:tgtEl>
                                        <p:attrNameLst>
                                          <p:attrName>style.visibility</p:attrName>
                                        </p:attrNameLst>
                                      </p:cBhvr>
                                      <p:to>
                                        <p:strVal val="visible"/>
                                      </p:to>
                                    </p:set>
                                    <p:animEffect transition="in" filter="dissolve">
                                      <p:cBhvr>
                                        <p:cTn id="27" dur="500"/>
                                        <p:tgtEl>
                                          <p:spTgt spid="21509">
                                            <p:txEl>
                                              <p:pRg st="5" end="5"/>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510"/>
                                        </p:tgtEl>
                                        <p:attrNameLst>
                                          <p:attrName>style.visibility</p:attrName>
                                        </p:attrNameLst>
                                      </p:cBhvr>
                                      <p:to>
                                        <p:strVal val="visible"/>
                                      </p:to>
                                    </p:set>
                                    <p:animEffect transition="in" filter="dissolve">
                                      <p:cBhvr>
                                        <p:cTn id="30"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P spid="215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17</a:t>
            </a:fld>
            <a:endParaRPr lang="en-US" altLang="zh-CN" sz="1400" dirty="0"/>
          </a:p>
        </p:txBody>
      </p:sp>
      <p:sp>
        <p:nvSpPr>
          <p:cNvPr id="20482" name="Rectangle 4"/>
          <p:cNvSpPr>
            <a:spLocks noGrp="1"/>
          </p:cNvSpPr>
          <p:nvPr>
            <p:ph type="title"/>
          </p:nvPr>
        </p:nvSpPr>
        <p:spPr>
          <a:xfrm>
            <a:off x="395288" y="1160463"/>
            <a:ext cx="7543800" cy="714375"/>
          </a:xfrm>
          <a:ln/>
        </p:spPr>
        <p:txBody>
          <a:bodyPr wrap="square" lIns="91440" tIns="45720" rIns="91440" bIns="45720" anchor="b"/>
          <a:lstStyle/>
          <a:p>
            <a:pPr eaLnBrk="1" hangingPunct="1"/>
            <a:r>
              <a:rPr lang="zh-CN" altLang="en-US" b="1" dirty="0">
                <a:solidFill>
                  <a:schemeClr val="accent2"/>
                </a:solidFill>
              </a:rPr>
              <a:t>（</a:t>
            </a:r>
            <a:r>
              <a:rPr lang="en-US" altLang="zh-CN" b="1" dirty="0">
                <a:solidFill>
                  <a:schemeClr val="accent2"/>
                </a:solidFill>
              </a:rPr>
              <a:t>1</a:t>
            </a:r>
            <a:r>
              <a:rPr lang="zh-CN" altLang="en-US" b="1" dirty="0">
                <a:solidFill>
                  <a:schemeClr val="accent2"/>
                </a:solidFill>
              </a:rPr>
              <a:t>）简单随机抽样</a:t>
            </a:r>
            <a:br>
              <a:rPr lang="zh-CN" altLang="en-US" b="1" dirty="0">
                <a:solidFill>
                  <a:schemeClr val="accent2"/>
                </a:solidFill>
              </a:rPr>
            </a:br>
            <a:r>
              <a:rPr lang="zh-CN" altLang="en-US" sz="4000" b="1" dirty="0">
                <a:solidFill>
                  <a:schemeClr val="accent2"/>
                </a:solidFill>
              </a:rPr>
              <a:t>（</a:t>
            </a:r>
            <a:r>
              <a:rPr lang="en-US" altLang="zh-CN" sz="2800" b="1" dirty="0">
                <a:solidFill>
                  <a:schemeClr val="accent2"/>
                </a:solidFill>
              </a:rPr>
              <a:t>Simple   Random  Sampling</a:t>
            </a:r>
            <a:r>
              <a:rPr lang="zh-CN" altLang="en-US" sz="4000" b="1" dirty="0">
                <a:solidFill>
                  <a:schemeClr val="accent2"/>
                </a:solidFill>
              </a:rPr>
              <a:t>）</a:t>
            </a:r>
          </a:p>
        </p:txBody>
      </p:sp>
      <p:sp>
        <p:nvSpPr>
          <p:cNvPr id="22533" name="Rectangle 5"/>
          <p:cNvSpPr>
            <a:spLocks noGrp="1"/>
          </p:cNvSpPr>
          <p:nvPr>
            <p:ph idx="1"/>
          </p:nvPr>
        </p:nvSpPr>
        <p:spPr>
          <a:xfrm>
            <a:off x="395288" y="2168525"/>
            <a:ext cx="8235950" cy="4635500"/>
          </a:xfrm>
          <a:ln/>
        </p:spPr>
        <p:txBody>
          <a:bodyPr wrap="square" lIns="91440" tIns="45720" rIns="91440" bIns="45720" anchor="t"/>
          <a:lstStyle/>
          <a:p>
            <a:pPr eaLnBrk="1" hangingPunct="1"/>
            <a:r>
              <a:rPr lang="zh-CN" altLang="en-US" dirty="0">
                <a:ea typeface="黑体" panose="02010609060101010101" pitchFamily="49" charset="-122"/>
              </a:rPr>
              <a:t>也称纯随机抽样。直接从总体单位中抽选样本单位，每个个体被选入样本的概率都相等。可分为有放回和无放回两种方式。</a:t>
            </a:r>
          </a:p>
          <a:p>
            <a:pPr eaLnBrk="1" hangingPunct="1"/>
            <a:endParaRPr lang="zh-CN" altLang="en-US" dirty="0">
              <a:ea typeface="黑体" panose="02010609060101010101" pitchFamily="49" charset="-122"/>
            </a:endParaRPr>
          </a:p>
          <a:p>
            <a:pPr eaLnBrk="1" hangingPunct="1"/>
            <a:r>
              <a:rPr lang="zh-CN" altLang="en-US" dirty="0">
                <a:ea typeface="黑体" panose="02010609060101010101" pitchFamily="49" charset="-122"/>
              </a:rPr>
              <a:t>是最基本的抽样方法，许多抽样方法都是在它的基础上发展起来的。其数学性质简单，理论也最为成熟。</a:t>
            </a:r>
          </a:p>
          <a:p>
            <a:pPr eaLnBrk="1" hangingPunct="1"/>
            <a:endParaRPr lang="en-US" altLang="zh-CN" dirty="0">
              <a:latin typeface="楷体_GB2312" pitchFamily="49" charset="-122"/>
              <a:ea typeface="黑体" panose="02010609060101010101" pitchFamily="49" charset="-122"/>
            </a:endParaRPr>
          </a:p>
        </p:txBody>
      </p:sp>
      <p:grpSp>
        <p:nvGrpSpPr>
          <p:cNvPr id="2" name="Group 6"/>
          <p:cNvGrpSpPr/>
          <p:nvPr/>
        </p:nvGrpSpPr>
        <p:grpSpPr>
          <a:xfrm>
            <a:off x="6084888" y="5913438"/>
            <a:ext cx="1709737" cy="944562"/>
            <a:chOff x="3532" y="2784"/>
            <a:chExt cx="909" cy="444"/>
          </a:xfrm>
        </p:grpSpPr>
        <p:grpSp>
          <p:nvGrpSpPr>
            <p:cNvPr id="20485" name="Group 7"/>
            <p:cNvGrpSpPr/>
            <p:nvPr/>
          </p:nvGrpSpPr>
          <p:grpSpPr>
            <a:xfrm>
              <a:off x="3532" y="2784"/>
              <a:ext cx="494" cy="375"/>
              <a:chOff x="3532" y="2784"/>
              <a:chExt cx="494" cy="375"/>
            </a:xfrm>
          </p:grpSpPr>
          <p:sp>
            <p:nvSpPr>
              <p:cNvPr id="20486" name="Freeform 8"/>
              <p:cNvSpPr/>
              <p:nvPr/>
            </p:nvSpPr>
            <p:spPr>
              <a:xfrm>
                <a:off x="3761" y="3044"/>
                <a:ext cx="265" cy="114"/>
              </a:xfrm>
              <a:custGeom>
                <a:avLst/>
                <a:gdLst/>
                <a:ahLst/>
                <a:cxnLst>
                  <a:cxn ang="0">
                    <a:pos x="2" y="0"/>
                  </a:cxn>
                  <a:cxn ang="0">
                    <a:pos x="4" y="1"/>
                  </a:cxn>
                  <a:cxn ang="0">
                    <a:pos x="0" y="2"/>
                  </a:cxn>
                  <a:cxn ang="0">
                    <a:pos x="2" y="0"/>
                  </a:cxn>
                </a:cxnLst>
                <a:rect l="0" t="0" r="0" b="0"/>
                <a:pathLst>
                  <a:path w="1060" h="456">
                    <a:moveTo>
                      <a:pt x="614" y="0"/>
                    </a:moveTo>
                    <a:lnTo>
                      <a:pt x="1060" y="132"/>
                    </a:lnTo>
                    <a:lnTo>
                      <a:pt x="0" y="456"/>
                    </a:lnTo>
                    <a:lnTo>
                      <a:pt x="614" y="0"/>
                    </a:lnTo>
                    <a:close/>
                  </a:path>
                </a:pathLst>
              </a:custGeom>
              <a:solidFill>
                <a:srgbClr val="404040"/>
              </a:solidFill>
              <a:ln w="9525">
                <a:noFill/>
              </a:ln>
            </p:spPr>
            <p:txBody>
              <a:bodyPr/>
              <a:lstStyle/>
              <a:p>
                <a:endParaRPr lang="zh-CN" altLang="en-US"/>
              </a:p>
            </p:txBody>
          </p:sp>
          <p:sp>
            <p:nvSpPr>
              <p:cNvPr id="20487" name="Freeform 9"/>
              <p:cNvSpPr/>
              <p:nvPr/>
            </p:nvSpPr>
            <p:spPr>
              <a:xfrm>
                <a:off x="3532" y="2868"/>
                <a:ext cx="230" cy="291"/>
              </a:xfrm>
              <a:custGeom>
                <a:avLst/>
                <a:gdLst/>
                <a:ahLst/>
                <a:cxnLst>
                  <a:cxn ang="0">
                    <a:pos x="0" y="0"/>
                  </a:cxn>
                  <a:cxn ang="0">
                    <a:pos x="4" y="1"/>
                  </a:cxn>
                  <a:cxn ang="0">
                    <a:pos x="4" y="4"/>
                  </a:cxn>
                  <a:cxn ang="0">
                    <a:pos x="0" y="4"/>
                  </a:cxn>
                  <a:cxn ang="0">
                    <a:pos x="0" y="0"/>
                  </a:cxn>
                </a:cxnLst>
                <a:rect l="0" t="0" r="0" b="0"/>
                <a:pathLst>
                  <a:path w="918" h="1165">
                    <a:moveTo>
                      <a:pt x="0" y="0"/>
                    </a:moveTo>
                    <a:lnTo>
                      <a:pt x="917" y="207"/>
                    </a:lnTo>
                    <a:lnTo>
                      <a:pt x="918" y="1165"/>
                    </a:lnTo>
                    <a:lnTo>
                      <a:pt x="4" y="950"/>
                    </a:lnTo>
                    <a:lnTo>
                      <a:pt x="0" y="0"/>
                    </a:lnTo>
                    <a:close/>
                  </a:path>
                </a:pathLst>
              </a:custGeom>
              <a:solidFill>
                <a:srgbClr val="E0E0E0"/>
              </a:solidFill>
              <a:ln w="9525">
                <a:noFill/>
              </a:ln>
            </p:spPr>
            <p:txBody>
              <a:bodyPr/>
              <a:lstStyle/>
              <a:p>
                <a:endParaRPr lang="zh-CN" altLang="en-US"/>
              </a:p>
            </p:txBody>
          </p:sp>
          <p:sp>
            <p:nvSpPr>
              <p:cNvPr id="20488" name="Freeform 10"/>
              <p:cNvSpPr/>
              <p:nvPr/>
            </p:nvSpPr>
            <p:spPr>
              <a:xfrm>
                <a:off x="3761" y="2825"/>
                <a:ext cx="155" cy="333"/>
              </a:xfrm>
              <a:custGeom>
                <a:avLst/>
                <a:gdLst/>
                <a:ahLst/>
                <a:cxnLst>
                  <a:cxn ang="0">
                    <a:pos x="3" y="0"/>
                  </a:cxn>
                  <a:cxn ang="0">
                    <a:pos x="3" y="3"/>
                  </a:cxn>
                  <a:cxn ang="0">
                    <a:pos x="0" y="5"/>
                  </a:cxn>
                  <a:cxn ang="0">
                    <a:pos x="0" y="1"/>
                  </a:cxn>
                  <a:cxn ang="0">
                    <a:pos x="3" y="0"/>
                  </a:cxn>
                </a:cxnLst>
                <a:rect l="0" t="0" r="0" b="0"/>
                <a:pathLst>
                  <a:path w="619" h="1333">
                    <a:moveTo>
                      <a:pt x="619" y="0"/>
                    </a:moveTo>
                    <a:lnTo>
                      <a:pt x="619" y="880"/>
                    </a:lnTo>
                    <a:lnTo>
                      <a:pt x="0" y="1333"/>
                    </a:lnTo>
                    <a:lnTo>
                      <a:pt x="0" y="381"/>
                    </a:lnTo>
                    <a:lnTo>
                      <a:pt x="619" y="0"/>
                    </a:lnTo>
                    <a:close/>
                  </a:path>
                </a:pathLst>
              </a:custGeom>
              <a:solidFill>
                <a:srgbClr val="A0A0A0"/>
              </a:solidFill>
              <a:ln w="9525">
                <a:noFill/>
              </a:ln>
            </p:spPr>
            <p:txBody>
              <a:bodyPr/>
              <a:lstStyle/>
              <a:p>
                <a:endParaRPr lang="zh-CN" altLang="en-US"/>
              </a:p>
            </p:txBody>
          </p:sp>
          <p:sp>
            <p:nvSpPr>
              <p:cNvPr id="20489" name="Freeform 11"/>
              <p:cNvSpPr/>
              <p:nvPr/>
            </p:nvSpPr>
            <p:spPr>
              <a:xfrm>
                <a:off x="3532" y="2784"/>
                <a:ext cx="383" cy="136"/>
              </a:xfrm>
              <a:custGeom>
                <a:avLst/>
                <a:gdLst/>
                <a:ahLst/>
                <a:cxnLst>
                  <a:cxn ang="0">
                    <a:pos x="0" y="1"/>
                  </a:cxn>
                  <a:cxn ang="0">
                    <a:pos x="4" y="2"/>
                  </a:cxn>
                  <a:cxn ang="0">
                    <a:pos x="6" y="0"/>
                  </a:cxn>
                  <a:cxn ang="0">
                    <a:pos x="3" y="0"/>
                  </a:cxn>
                  <a:cxn ang="0">
                    <a:pos x="0" y="1"/>
                  </a:cxn>
                </a:cxnLst>
                <a:rect l="0" t="0" r="0" b="0"/>
                <a:pathLst>
                  <a:path w="1531" h="547">
                    <a:moveTo>
                      <a:pt x="0" y="339"/>
                    </a:moveTo>
                    <a:lnTo>
                      <a:pt x="917" y="547"/>
                    </a:lnTo>
                    <a:lnTo>
                      <a:pt x="1531" y="165"/>
                    </a:lnTo>
                    <a:lnTo>
                      <a:pt x="684" y="0"/>
                    </a:lnTo>
                    <a:lnTo>
                      <a:pt x="0" y="339"/>
                    </a:lnTo>
                    <a:close/>
                  </a:path>
                </a:pathLst>
              </a:custGeom>
              <a:solidFill>
                <a:srgbClr val="808080"/>
              </a:solidFill>
              <a:ln w="9525">
                <a:noFill/>
              </a:ln>
            </p:spPr>
            <p:txBody>
              <a:bodyPr/>
              <a:lstStyle/>
              <a:p>
                <a:endParaRPr lang="zh-CN" altLang="en-US"/>
              </a:p>
            </p:txBody>
          </p:sp>
          <p:grpSp>
            <p:nvGrpSpPr>
              <p:cNvPr id="20490" name="Group 12"/>
              <p:cNvGrpSpPr/>
              <p:nvPr/>
            </p:nvGrpSpPr>
            <p:grpSpPr>
              <a:xfrm>
                <a:off x="3553" y="2806"/>
                <a:ext cx="350" cy="331"/>
                <a:chOff x="3553" y="2806"/>
                <a:chExt cx="350" cy="331"/>
              </a:xfrm>
            </p:grpSpPr>
            <p:sp>
              <p:nvSpPr>
                <p:cNvPr id="20491" name="Oval 13"/>
                <p:cNvSpPr/>
                <p:nvPr/>
              </p:nvSpPr>
              <p:spPr>
                <a:xfrm>
                  <a:off x="3714" y="2806"/>
                  <a:ext cx="33" cy="26"/>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2" name="Oval 14"/>
                <p:cNvSpPr/>
                <p:nvPr/>
              </p:nvSpPr>
              <p:spPr>
                <a:xfrm>
                  <a:off x="3811" y="2825"/>
                  <a:ext cx="34" cy="26"/>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3" name="Oval 15"/>
                <p:cNvSpPr/>
                <p:nvPr/>
              </p:nvSpPr>
              <p:spPr>
                <a:xfrm>
                  <a:off x="3764" y="2850"/>
                  <a:ext cx="36" cy="28"/>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4" name="Oval 16"/>
                <p:cNvSpPr/>
                <p:nvPr/>
              </p:nvSpPr>
              <p:spPr>
                <a:xfrm>
                  <a:off x="3662" y="2828"/>
                  <a:ext cx="36" cy="28"/>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5" name="Oval 17"/>
                <p:cNvSpPr/>
                <p:nvPr/>
              </p:nvSpPr>
              <p:spPr>
                <a:xfrm>
                  <a:off x="3717" y="2875"/>
                  <a:ext cx="39" cy="29"/>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6" name="Oval 18"/>
                <p:cNvSpPr/>
                <p:nvPr/>
              </p:nvSpPr>
              <p:spPr>
                <a:xfrm>
                  <a:off x="3610" y="2851"/>
                  <a:ext cx="40" cy="30"/>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7" name="Oval 19"/>
                <p:cNvSpPr/>
                <p:nvPr/>
              </p:nvSpPr>
              <p:spPr>
                <a:xfrm>
                  <a:off x="3629" y="2912"/>
                  <a:ext cx="41" cy="43"/>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8" name="Oval 20"/>
                <p:cNvSpPr/>
                <p:nvPr/>
              </p:nvSpPr>
              <p:spPr>
                <a:xfrm>
                  <a:off x="3553" y="3053"/>
                  <a:ext cx="41" cy="43"/>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9" name="Oval 21"/>
                <p:cNvSpPr/>
                <p:nvPr/>
              </p:nvSpPr>
              <p:spPr>
                <a:xfrm>
                  <a:off x="3706" y="3094"/>
                  <a:ext cx="41" cy="43"/>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00" name="Oval 22"/>
                <p:cNvSpPr/>
                <p:nvPr/>
              </p:nvSpPr>
              <p:spPr>
                <a:xfrm>
                  <a:off x="3781" y="2928"/>
                  <a:ext cx="35" cy="38"/>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01" name="Oval 23"/>
                <p:cNvSpPr/>
                <p:nvPr/>
              </p:nvSpPr>
              <p:spPr>
                <a:xfrm>
                  <a:off x="3871" y="3010"/>
                  <a:ext cx="32" cy="38"/>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grpSp>
        </p:grpSp>
        <p:grpSp>
          <p:nvGrpSpPr>
            <p:cNvPr id="20502" name="Group 24"/>
            <p:cNvGrpSpPr/>
            <p:nvPr/>
          </p:nvGrpSpPr>
          <p:grpSpPr>
            <a:xfrm>
              <a:off x="3948" y="2850"/>
              <a:ext cx="493" cy="378"/>
              <a:chOff x="3948" y="2850"/>
              <a:chExt cx="493" cy="378"/>
            </a:xfrm>
          </p:grpSpPr>
          <p:sp>
            <p:nvSpPr>
              <p:cNvPr id="20503" name="Freeform 25"/>
              <p:cNvSpPr/>
              <p:nvPr/>
            </p:nvSpPr>
            <p:spPr>
              <a:xfrm>
                <a:off x="4328" y="3064"/>
                <a:ext cx="113" cy="105"/>
              </a:xfrm>
              <a:custGeom>
                <a:avLst/>
                <a:gdLst/>
                <a:ahLst/>
                <a:cxnLst>
                  <a:cxn ang="0">
                    <a:pos x="0" y="0"/>
                  </a:cxn>
                  <a:cxn ang="0">
                    <a:pos x="2" y="1"/>
                  </a:cxn>
                  <a:cxn ang="0">
                    <a:pos x="0" y="1"/>
                  </a:cxn>
                  <a:cxn ang="0">
                    <a:pos x="0" y="0"/>
                  </a:cxn>
                </a:cxnLst>
                <a:rect l="0" t="0" r="0" b="0"/>
                <a:pathLst>
                  <a:path w="451" h="424">
                    <a:moveTo>
                      <a:pt x="0" y="0"/>
                    </a:moveTo>
                    <a:lnTo>
                      <a:pt x="451" y="202"/>
                    </a:lnTo>
                    <a:lnTo>
                      <a:pt x="3" y="424"/>
                    </a:lnTo>
                    <a:lnTo>
                      <a:pt x="0" y="0"/>
                    </a:lnTo>
                    <a:close/>
                  </a:path>
                </a:pathLst>
              </a:custGeom>
              <a:solidFill>
                <a:srgbClr val="404040"/>
              </a:solidFill>
              <a:ln w="9525">
                <a:noFill/>
              </a:ln>
            </p:spPr>
            <p:txBody>
              <a:bodyPr/>
              <a:lstStyle/>
              <a:p>
                <a:endParaRPr lang="zh-CN" altLang="en-US"/>
              </a:p>
            </p:txBody>
          </p:sp>
          <p:sp>
            <p:nvSpPr>
              <p:cNvPr id="20504" name="Freeform 26"/>
              <p:cNvSpPr/>
              <p:nvPr/>
            </p:nvSpPr>
            <p:spPr>
              <a:xfrm>
                <a:off x="3948" y="2893"/>
                <a:ext cx="154" cy="334"/>
              </a:xfrm>
              <a:custGeom>
                <a:avLst/>
                <a:gdLst/>
                <a:ahLst/>
                <a:cxnLst>
                  <a:cxn ang="0">
                    <a:pos x="0" y="0"/>
                  </a:cxn>
                  <a:cxn ang="0">
                    <a:pos x="3" y="2"/>
                  </a:cxn>
                  <a:cxn ang="0">
                    <a:pos x="3" y="5"/>
                  </a:cxn>
                  <a:cxn ang="0">
                    <a:pos x="0" y="4"/>
                  </a:cxn>
                  <a:cxn ang="0">
                    <a:pos x="0" y="0"/>
                  </a:cxn>
                </a:cxnLst>
                <a:rect l="0" t="0" r="0" b="0"/>
                <a:pathLst>
                  <a:path w="615" h="1335">
                    <a:moveTo>
                      <a:pt x="0" y="0"/>
                    </a:moveTo>
                    <a:lnTo>
                      <a:pt x="609" y="372"/>
                    </a:lnTo>
                    <a:lnTo>
                      <a:pt x="615" y="1335"/>
                    </a:lnTo>
                    <a:lnTo>
                      <a:pt x="0" y="879"/>
                    </a:lnTo>
                    <a:lnTo>
                      <a:pt x="0" y="0"/>
                    </a:lnTo>
                    <a:close/>
                  </a:path>
                </a:pathLst>
              </a:custGeom>
              <a:solidFill>
                <a:srgbClr val="E0E0E0"/>
              </a:solidFill>
              <a:ln w="3175" cap="flat" cmpd="sng">
                <a:solidFill>
                  <a:srgbClr val="E0E0E0"/>
                </a:solidFill>
                <a:prstDash val="solid"/>
                <a:round/>
                <a:headEnd type="none" w="med" len="med"/>
                <a:tailEnd type="none" w="med" len="med"/>
              </a:ln>
            </p:spPr>
            <p:txBody>
              <a:bodyPr/>
              <a:lstStyle/>
              <a:p>
                <a:endParaRPr lang="zh-CN" altLang="en-US"/>
              </a:p>
            </p:txBody>
          </p:sp>
          <p:sp>
            <p:nvSpPr>
              <p:cNvPr id="20505" name="Freeform 27"/>
              <p:cNvSpPr/>
              <p:nvPr/>
            </p:nvSpPr>
            <p:spPr>
              <a:xfrm>
                <a:off x="4102" y="2935"/>
                <a:ext cx="227" cy="293"/>
              </a:xfrm>
              <a:custGeom>
                <a:avLst/>
                <a:gdLst/>
                <a:ahLst/>
                <a:cxnLst>
                  <a:cxn ang="0">
                    <a:pos x="0" y="1"/>
                  </a:cxn>
                  <a:cxn ang="0">
                    <a:pos x="0" y="4"/>
                  </a:cxn>
                  <a:cxn ang="0">
                    <a:pos x="3" y="4"/>
                  </a:cxn>
                  <a:cxn ang="0">
                    <a:pos x="3" y="0"/>
                  </a:cxn>
                  <a:cxn ang="0">
                    <a:pos x="0" y="1"/>
                  </a:cxn>
                </a:cxnLst>
                <a:rect l="0" t="0" r="0" b="0"/>
                <a:pathLst>
                  <a:path w="911" h="1175">
                    <a:moveTo>
                      <a:pt x="0" y="206"/>
                    </a:moveTo>
                    <a:lnTo>
                      <a:pt x="0" y="1175"/>
                    </a:lnTo>
                    <a:lnTo>
                      <a:pt x="911" y="941"/>
                    </a:lnTo>
                    <a:lnTo>
                      <a:pt x="911" y="0"/>
                    </a:lnTo>
                    <a:lnTo>
                      <a:pt x="0" y="206"/>
                    </a:lnTo>
                    <a:close/>
                  </a:path>
                </a:pathLst>
              </a:custGeom>
              <a:solidFill>
                <a:srgbClr val="A0A0A0"/>
              </a:solidFill>
              <a:ln w="9525">
                <a:noFill/>
              </a:ln>
            </p:spPr>
            <p:txBody>
              <a:bodyPr/>
              <a:lstStyle/>
              <a:p>
                <a:endParaRPr lang="zh-CN" altLang="en-US"/>
              </a:p>
            </p:txBody>
          </p:sp>
          <p:sp>
            <p:nvSpPr>
              <p:cNvPr id="20506" name="Freeform 28"/>
              <p:cNvSpPr/>
              <p:nvPr/>
            </p:nvSpPr>
            <p:spPr>
              <a:xfrm>
                <a:off x="3949" y="2850"/>
                <a:ext cx="381" cy="137"/>
              </a:xfrm>
              <a:custGeom>
                <a:avLst/>
                <a:gdLst/>
                <a:ahLst/>
                <a:cxnLst>
                  <a:cxn ang="0">
                    <a:pos x="0" y="1"/>
                  </a:cxn>
                  <a:cxn ang="0">
                    <a:pos x="3" y="0"/>
                  </a:cxn>
                  <a:cxn ang="0">
                    <a:pos x="6" y="1"/>
                  </a:cxn>
                  <a:cxn ang="0">
                    <a:pos x="3" y="2"/>
                  </a:cxn>
                  <a:cxn ang="0">
                    <a:pos x="0" y="1"/>
                  </a:cxn>
                </a:cxnLst>
                <a:rect l="0" t="0" r="0" b="0"/>
                <a:pathLst>
                  <a:path w="1523" h="547">
                    <a:moveTo>
                      <a:pt x="0" y="168"/>
                    </a:moveTo>
                    <a:lnTo>
                      <a:pt x="841" y="0"/>
                    </a:lnTo>
                    <a:lnTo>
                      <a:pt x="1523" y="340"/>
                    </a:lnTo>
                    <a:lnTo>
                      <a:pt x="612" y="547"/>
                    </a:lnTo>
                    <a:lnTo>
                      <a:pt x="0" y="168"/>
                    </a:lnTo>
                    <a:close/>
                  </a:path>
                </a:pathLst>
              </a:custGeom>
              <a:solidFill>
                <a:srgbClr val="808080"/>
              </a:solidFill>
              <a:ln w="9525">
                <a:noFill/>
              </a:ln>
            </p:spPr>
            <p:txBody>
              <a:bodyPr/>
              <a:lstStyle/>
              <a:p>
                <a:endParaRPr lang="zh-CN" altLang="en-US"/>
              </a:p>
            </p:txBody>
          </p:sp>
          <p:grpSp>
            <p:nvGrpSpPr>
              <p:cNvPr id="20507" name="Group 29"/>
              <p:cNvGrpSpPr/>
              <p:nvPr/>
            </p:nvGrpSpPr>
            <p:grpSpPr>
              <a:xfrm>
                <a:off x="4006" y="2866"/>
                <a:ext cx="311" cy="335"/>
                <a:chOff x="4006" y="2866"/>
                <a:chExt cx="311" cy="335"/>
              </a:xfrm>
            </p:grpSpPr>
            <p:sp>
              <p:nvSpPr>
                <p:cNvPr id="20508" name="Oval 30"/>
                <p:cNvSpPr/>
                <p:nvPr/>
              </p:nvSpPr>
              <p:spPr>
                <a:xfrm>
                  <a:off x="4012" y="2891"/>
                  <a:ext cx="38" cy="29"/>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09" name="Oval 31"/>
                <p:cNvSpPr/>
                <p:nvPr/>
              </p:nvSpPr>
              <p:spPr>
                <a:xfrm>
                  <a:off x="4135" y="2866"/>
                  <a:ext cx="37" cy="30"/>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10" name="Oval 32"/>
                <p:cNvSpPr/>
                <p:nvPr/>
              </p:nvSpPr>
              <p:spPr>
                <a:xfrm>
                  <a:off x="4093" y="2937"/>
                  <a:ext cx="37" cy="30"/>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11" name="Oval 33"/>
                <p:cNvSpPr/>
                <p:nvPr/>
              </p:nvSpPr>
              <p:spPr>
                <a:xfrm>
                  <a:off x="4225" y="2912"/>
                  <a:ext cx="37" cy="30"/>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12" name="Oval 34"/>
                <p:cNvSpPr/>
                <p:nvPr/>
              </p:nvSpPr>
              <p:spPr>
                <a:xfrm>
                  <a:off x="4128" y="3003"/>
                  <a:ext cx="41" cy="42"/>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13" name="Oval 35"/>
                <p:cNvSpPr/>
                <p:nvPr/>
              </p:nvSpPr>
              <p:spPr>
                <a:xfrm>
                  <a:off x="4208" y="3058"/>
                  <a:ext cx="41" cy="42"/>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14" name="Oval 36"/>
                <p:cNvSpPr/>
                <p:nvPr/>
              </p:nvSpPr>
              <p:spPr>
                <a:xfrm>
                  <a:off x="4273" y="3119"/>
                  <a:ext cx="42" cy="41"/>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15" name="Oval 37"/>
                <p:cNvSpPr/>
                <p:nvPr/>
              </p:nvSpPr>
              <p:spPr>
                <a:xfrm>
                  <a:off x="4128" y="3159"/>
                  <a:ext cx="42" cy="42"/>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16" name="Oval 38"/>
                <p:cNvSpPr/>
                <p:nvPr/>
              </p:nvSpPr>
              <p:spPr>
                <a:xfrm>
                  <a:off x="4276" y="2960"/>
                  <a:ext cx="41" cy="41"/>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17" name="Oval 39"/>
                <p:cNvSpPr/>
                <p:nvPr/>
              </p:nvSpPr>
              <p:spPr>
                <a:xfrm>
                  <a:off x="4006" y="3033"/>
                  <a:ext cx="29" cy="36"/>
                </a:xfrm>
                <a:prstGeom prst="ellipse">
                  <a:avLst/>
                </a:prstGeom>
                <a:solidFill>
                  <a:srgbClr val="000000"/>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dissolve">
                                      <p:cBhvr>
                                        <p:cTn id="7" dur="500"/>
                                        <p:tgtEl>
                                          <p:spTgt spid="2253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533">
                                            <p:txEl>
                                              <p:pRg st="2" end="2"/>
                                            </p:txEl>
                                          </p:spTgt>
                                        </p:tgtEl>
                                        <p:attrNameLst>
                                          <p:attrName>style.visibility</p:attrName>
                                        </p:attrNameLst>
                                      </p:cBhvr>
                                      <p:to>
                                        <p:strVal val="visible"/>
                                      </p:to>
                                    </p:set>
                                    <p:animEffect transition="in" filter="dissolve">
                                      <p:cBhvr>
                                        <p:cTn id="16" dur="500"/>
                                        <p:tgtEl>
                                          <p:spTgt spid="225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18</a:t>
            </a:fld>
            <a:endParaRPr lang="en-US" altLang="zh-CN" sz="1400" dirty="0"/>
          </a:p>
        </p:txBody>
      </p:sp>
      <p:sp>
        <p:nvSpPr>
          <p:cNvPr id="21506" name="Rectangle 4"/>
          <p:cNvSpPr>
            <a:spLocks noGrp="1"/>
          </p:cNvSpPr>
          <p:nvPr>
            <p:ph type="title"/>
          </p:nvPr>
        </p:nvSpPr>
        <p:spPr>
          <a:xfrm>
            <a:off x="539750" y="836613"/>
            <a:ext cx="6978650" cy="568325"/>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有放回抽样和无放回抽样</a:t>
            </a:r>
          </a:p>
        </p:txBody>
      </p:sp>
      <p:sp>
        <p:nvSpPr>
          <p:cNvPr id="23557" name="Rectangle 5"/>
          <p:cNvSpPr>
            <a:spLocks noGrp="1"/>
          </p:cNvSpPr>
          <p:nvPr>
            <p:ph idx="1"/>
          </p:nvPr>
        </p:nvSpPr>
        <p:spPr>
          <a:xfrm>
            <a:off x="611188" y="1957388"/>
            <a:ext cx="7848600" cy="4067175"/>
          </a:xfrm>
          <a:ln/>
        </p:spPr>
        <p:txBody>
          <a:bodyPr wrap="square" lIns="91440" tIns="45720" rIns="91440" bIns="45720" anchor="t"/>
          <a:lstStyle/>
          <a:p>
            <a:pPr eaLnBrk="1" hangingPunct="1"/>
            <a:r>
              <a:rPr lang="zh-CN" altLang="en-US" dirty="0">
                <a:solidFill>
                  <a:schemeClr val="accent2"/>
                </a:solidFill>
                <a:ea typeface="黑体" panose="02010609060101010101" pitchFamily="49" charset="-122"/>
              </a:rPr>
              <a:t>有放回抽样</a:t>
            </a:r>
            <a:r>
              <a:rPr lang="zh-CN" altLang="en-US" dirty="0">
                <a:ea typeface="黑体" panose="02010609060101010101" pitchFamily="49" charset="-122"/>
              </a:rPr>
              <a:t>：也称为重复抽样，在一个</a:t>
            </a:r>
            <a:br>
              <a:rPr lang="zh-CN" altLang="en-US" dirty="0">
                <a:ea typeface="黑体" panose="02010609060101010101" pitchFamily="49" charset="-122"/>
              </a:rPr>
            </a:br>
            <a:r>
              <a:rPr lang="zh-CN" altLang="en-US" dirty="0">
                <a:ea typeface="黑体" panose="02010609060101010101" pitchFamily="49" charset="-122"/>
              </a:rPr>
              <a:t>单位被选入样本后，记录其编号，然后又</a:t>
            </a:r>
            <a:br>
              <a:rPr lang="zh-CN" altLang="en-US" dirty="0">
                <a:ea typeface="黑体" panose="02010609060101010101" pitchFamily="49" charset="-122"/>
              </a:rPr>
            </a:br>
            <a:r>
              <a:rPr lang="zh-CN" altLang="en-US" dirty="0">
                <a:ea typeface="黑体" panose="02010609060101010101" pitchFamily="49" charset="-122"/>
              </a:rPr>
              <a:t>将其放回总体中继续参与随后的抽样过程。</a:t>
            </a:r>
          </a:p>
          <a:p>
            <a:pPr eaLnBrk="1" hangingPunct="1"/>
            <a:r>
              <a:rPr lang="zh-CN" altLang="en-US" dirty="0">
                <a:solidFill>
                  <a:schemeClr val="accent2"/>
                </a:solidFill>
                <a:ea typeface="黑体" panose="02010609060101010101" pitchFamily="49" charset="-122"/>
              </a:rPr>
              <a:t>无放回抽样</a:t>
            </a:r>
            <a:r>
              <a:rPr lang="zh-CN" altLang="en-US" dirty="0">
                <a:ea typeface="黑体" panose="02010609060101010101" pitchFamily="49" charset="-122"/>
              </a:rPr>
              <a:t>：也称为不重复抽样，在一个单位被选入样本后，不再放回总体参与随后的抽样过程。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dissolve">
                                      <p:cBhvr>
                                        <p:cTn id="7" dur="500"/>
                                        <p:tgtEl>
                                          <p:spTgt spid="23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dissolve">
                                      <p:cBhvr>
                                        <p:cTn id="12" dur="500"/>
                                        <p:tgtEl>
                                          <p:spTgt spid="235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19</a:t>
            </a:fld>
            <a:endParaRPr lang="en-US" altLang="zh-CN" sz="1400" dirty="0"/>
          </a:p>
        </p:txBody>
      </p:sp>
      <p:sp>
        <p:nvSpPr>
          <p:cNvPr id="22530" name="Rectangle 4"/>
          <p:cNvSpPr>
            <a:spLocks noGrp="1"/>
          </p:cNvSpPr>
          <p:nvPr>
            <p:ph type="title"/>
          </p:nvPr>
        </p:nvSpPr>
        <p:spPr>
          <a:xfrm>
            <a:off x="539750" y="476250"/>
            <a:ext cx="6978650" cy="608013"/>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有放回抽样和无放回抽样</a:t>
            </a:r>
          </a:p>
        </p:txBody>
      </p:sp>
      <p:sp>
        <p:nvSpPr>
          <p:cNvPr id="24581" name="Rectangle 5"/>
          <p:cNvSpPr>
            <a:spLocks noGrp="1"/>
          </p:cNvSpPr>
          <p:nvPr>
            <p:ph idx="1"/>
          </p:nvPr>
        </p:nvSpPr>
        <p:spPr>
          <a:xfrm>
            <a:off x="511175" y="1506538"/>
            <a:ext cx="8229600" cy="4230687"/>
          </a:xfrm>
          <a:ln/>
        </p:spPr>
        <p:txBody>
          <a:bodyPr wrap="square" lIns="91440" tIns="45720" rIns="91440" bIns="45720" anchor="t"/>
          <a:lstStyle/>
          <a:p>
            <a:pPr eaLnBrk="1" hangingPunct="1"/>
            <a:r>
              <a:rPr lang="en-US" altLang="zh-CN" dirty="0">
                <a:latin typeface="黑体" panose="02010609060101010101" pitchFamily="49" charset="-122"/>
                <a:ea typeface="黑体" panose="02010609060101010101" pitchFamily="49" charset="-122"/>
              </a:rPr>
              <a:t>     </a:t>
            </a:r>
          </a:p>
          <a:p>
            <a:pPr eaLnBrk="1" hangingPunct="1"/>
            <a:r>
              <a:rPr lang="zh-CN" altLang="en-US" dirty="0">
                <a:latin typeface="黑体" panose="02010609060101010101" pitchFamily="49" charset="-122"/>
                <a:ea typeface="黑体" panose="02010609060101010101" pitchFamily="49" charset="-122"/>
              </a:rPr>
              <a:t>问题：不重复抽样中每个个体被选中的概率相等吗？</a:t>
            </a:r>
          </a:p>
          <a:p>
            <a:pPr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重复抽样的计算公式比不重复抽样简单，但误差也比不重复抽样略大（以后有进一步的讲解）。</a:t>
            </a:r>
          </a:p>
          <a:p>
            <a:pPr eaLnBrk="1" hangingPunct="1"/>
            <a:r>
              <a:rPr lang="zh-CN" altLang="en-US" dirty="0">
                <a:solidFill>
                  <a:schemeClr val="accent2"/>
                </a:solidFill>
                <a:latin typeface="黑体" panose="02010609060101010101" pitchFamily="49" charset="-122"/>
                <a:ea typeface="黑体" panose="02010609060101010101" pitchFamily="49" charset="-122"/>
              </a:rPr>
              <a:t>实际应用中一般采用不重复抽样</a:t>
            </a:r>
            <a:r>
              <a:rPr lang="zh-CN" altLang="en-US" dirty="0">
                <a:latin typeface="黑体" panose="02010609060101010101" pitchFamily="49" charset="-122"/>
                <a:ea typeface="黑体" panose="02010609060101010101" pitchFamily="49" charset="-122"/>
              </a:rPr>
              <a:t>。</a:t>
            </a:r>
          </a:p>
        </p:txBody>
      </p:sp>
      <p:sp>
        <p:nvSpPr>
          <p:cNvPr id="24582" name="Rectangle 6"/>
          <p:cNvSpPr/>
          <p:nvPr/>
        </p:nvSpPr>
        <p:spPr>
          <a:xfrm>
            <a:off x="439738" y="1938338"/>
            <a:ext cx="8101012" cy="1512887"/>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dissolve">
                                      <p:cBhvr>
                                        <p:cTn id="7" dur="500"/>
                                        <p:tgtEl>
                                          <p:spTgt spid="2458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581">
                                            <p:txEl>
                                              <p:pRg st="1" end="1"/>
                                            </p:txEl>
                                          </p:spTgt>
                                        </p:tgtEl>
                                        <p:attrNameLst>
                                          <p:attrName>style.visibility</p:attrName>
                                        </p:attrNameLst>
                                      </p:cBhvr>
                                      <p:to>
                                        <p:strVal val="visible"/>
                                      </p:to>
                                    </p:set>
                                    <p:animEffect transition="in" filter="dissolve">
                                      <p:cBhvr>
                                        <p:cTn id="10" dur="500"/>
                                        <p:tgtEl>
                                          <p:spTgt spid="2458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582"/>
                                        </p:tgtEl>
                                        <p:attrNameLst>
                                          <p:attrName>style.visibility</p:attrName>
                                        </p:attrNameLst>
                                      </p:cBhvr>
                                      <p:to>
                                        <p:strVal val="visible"/>
                                      </p:to>
                                    </p:set>
                                    <p:animEffect transition="in" filter="dissolve">
                                      <p:cBhvr>
                                        <p:cTn id="13" dur="500"/>
                                        <p:tgtEl>
                                          <p:spTgt spid="2458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4581">
                                            <p:txEl>
                                              <p:pRg st="3" end="3"/>
                                            </p:txEl>
                                          </p:spTgt>
                                        </p:tgtEl>
                                        <p:attrNameLst>
                                          <p:attrName>style.visibility</p:attrName>
                                        </p:attrNameLst>
                                      </p:cBhvr>
                                      <p:to>
                                        <p:strVal val="visible"/>
                                      </p:to>
                                    </p:set>
                                    <p:animEffect transition="in" filter="dissolve">
                                      <p:cBhvr>
                                        <p:cTn id="18" dur="500"/>
                                        <p:tgtEl>
                                          <p:spTgt spid="2458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animEffect transition="in" filter="dissolve">
                                      <p:cBhvr>
                                        <p:cTn id="23" dur="500"/>
                                        <p:tgtEl>
                                          <p:spTgt spid="245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P spid="245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a:t>
            </a:fld>
            <a:endParaRPr lang="en-US" altLang="zh-CN" sz="1400" dirty="0"/>
          </a:p>
        </p:txBody>
      </p:sp>
      <p:sp>
        <p:nvSpPr>
          <p:cNvPr id="5122" name="Rectangle 4"/>
          <p:cNvSpPr/>
          <p:nvPr/>
        </p:nvSpPr>
        <p:spPr>
          <a:xfrm>
            <a:off x="684213" y="620713"/>
            <a:ext cx="7543800" cy="714375"/>
          </a:xfrm>
          <a:prstGeom prst="rect">
            <a:avLst/>
          </a:prstGeom>
          <a:noFill/>
          <a:ln w="9525">
            <a:noFill/>
          </a:ln>
        </p:spPr>
        <p:txBody>
          <a:bodyPr lIns="92075" tIns="46038" rIns="92075" bIns="46038" anchor="ctr"/>
          <a:lstStyle/>
          <a:p>
            <a:pPr algn="ctr"/>
            <a:r>
              <a:rPr lang="zh-CN" altLang="en-US" sz="4400" b="1" dirty="0">
                <a:solidFill>
                  <a:schemeClr val="accent2"/>
                </a:solidFill>
                <a:latin typeface="Arial" panose="020B0604020202020204" pitchFamily="34" charset="0"/>
                <a:ea typeface="黑体" panose="02010609060101010101" pitchFamily="49" charset="-122"/>
              </a:rPr>
              <a:t>学习目标</a:t>
            </a:r>
          </a:p>
        </p:txBody>
      </p:sp>
      <p:sp>
        <p:nvSpPr>
          <p:cNvPr id="3077" name="Rectangle 5"/>
          <p:cNvSpPr/>
          <p:nvPr/>
        </p:nvSpPr>
        <p:spPr>
          <a:xfrm>
            <a:off x="889000" y="1719263"/>
            <a:ext cx="8255000" cy="4411662"/>
          </a:xfrm>
          <a:prstGeom prst="rect">
            <a:avLst/>
          </a:prstGeom>
          <a:noFill/>
          <a:ln w="9525">
            <a:noFill/>
          </a:ln>
        </p:spPr>
        <p:txBody>
          <a:bodyPr anchor="t"/>
          <a:lstStyle/>
          <a:p>
            <a:pPr marL="342900" indent="-342900">
              <a:spcBef>
                <a:spcPct val="50000"/>
              </a:spcBef>
              <a:buChar char="•"/>
            </a:pPr>
            <a:r>
              <a:rPr lang="en-US" altLang="zh-CN" sz="3600" dirty="0">
                <a:latin typeface="黑体" panose="02010609060101010101" pitchFamily="49" charset="-122"/>
                <a:ea typeface="黑体" panose="02010609060101010101" pitchFamily="49" charset="-122"/>
              </a:rPr>
              <a:t>1</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了解数据的来源。</a:t>
            </a:r>
          </a:p>
          <a:p>
            <a:pPr marL="342900" indent="-342900">
              <a:spcBef>
                <a:spcPct val="50000"/>
              </a:spcBef>
              <a:buChar char="•"/>
            </a:pP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了解普查、抽样调查的作用及特点。</a:t>
            </a:r>
          </a:p>
          <a:p>
            <a:pPr marL="342900" indent="-342900">
              <a:spcBef>
                <a:spcPct val="50000"/>
              </a:spcBef>
              <a:buChar char="•"/>
            </a:pP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sym typeface="+mn-ea"/>
              </a:rPr>
              <a:t>掌握</a:t>
            </a:r>
            <a:r>
              <a:rPr lang="zh-CN" altLang="en-US" sz="3200" dirty="0">
                <a:latin typeface="黑体" panose="02010609060101010101" pitchFamily="49" charset="-122"/>
                <a:ea typeface="黑体" panose="02010609060101010101" pitchFamily="49" charset="-122"/>
              </a:rPr>
              <a:t>各种概率抽样与非概率抽样方法。</a:t>
            </a:r>
          </a:p>
          <a:p>
            <a:pPr marL="342900" indent="-342900">
              <a:spcBef>
                <a:spcPct val="50000"/>
              </a:spcBef>
              <a:buChar char="•"/>
            </a:pP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sym typeface="+mn-ea"/>
              </a:rPr>
              <a:t>掌握</a:t>
            </a:r>
            <a:r>
              <a:rPr lang="zh-CN" altLang="en-US" sz="3200" dirty="0">
                <a:latin typeface="黑体" panose="02010609060101010101" pitchFamily="49" charset="-122"/>
                <a:ea typeface="黑体" panose="02010609060101010101" pitchFamily="49" charset="-122"/>
              </a:rPr>
              <a:t>抽样中的误差。</a:t>
            </a:r>
          </a:p>
          <a:p>
            <a:pPr marL="342900" indent="-342900">
              <a:spcBef>
                <a:spcPct val="50000"/>
              </a:spcBef>
              <a:buChar char="•"/>
            </a:pP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掌握数据的搜集方法。</a:t>
            </a:r>
          </a:p>
          <a:p>
            <a:pPr marL="342900" indent="-342900">
              <a:spcBef>
                <a:spcPct val="50000"/>
              </a:spcBef>
              <a:buChar char="•"/>
            </a:pPr>
            <a:r>
              <a:rPr lang="en-US" altLang="zh-CN" sz="3200" dirty="0">
                <a:latin typeface="黑体" panose="02010609060101010101" pitchFamily="49" charset="-122"/>
                <a:ea typeface="黑体" panose="02010609060101010101" pitchFamily="49" charset="-122"/>
              </a:rPr>
              <a:t>6.</a:t>
            </a:r>
            <a:r>
              <a:rPr lang="zh-CN" altLang="en-US" sz="3200" dirty="0">
                <a:latin typeface="黑体" panose="02010609060101010101" pitchFamily="49" charset="-122"/>
                <a:ea typeface="黑体" panose="02010609060101010101" pitchFamily="49" charset="-122"/>
              </a:rPr>
              <a:t>学会设计调查方案和调查问卷。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dissolve">
                                      <p:cBhvr>
                                        <p:cTn id="7" dur="500"/>
                                        <p:tgtEl>
                                          <p:spTgt spid="3077">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077">
                                            <p:txEl>
                                              <p:pRg st="1" end="1"/>
                                            </p:txEl>
                                          </p:spTgt>
                                        </p:tgtEl>
                                        <p:attrNameLst>
                                          <p:attrName>style.visibility</p:attrName>
                                        </p:attrNameLst>
                                      </p:cBhvr>
                                      <p:to>
                                        <p:strVal val="visible"/>
                                      </p:to>
                                    </p:set>
                                    <p:animEffect transition="in" filter="dissolve">
                                      <p:cBhvr>
                                        <p:cTn id="11" dur="500"/>
                                        <p:tgtEl>
                                          <p:spTgt spid="3077">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077">
                                            <p:txEl>
                                              <p:pRg st="2" end="2"/>
                                            </p:txEl>
                                          </p:spTgt>
                                        </p:tgtEl>
                                        <p:attrNameLst>
                                          <p:attrName>style.visibility</p:attrName>
                                        </p:attrNameLst>
                                      </p:cBhvr>
                                      <p:to>
                                        <p:strVal val="visible"/>
                                      </p:to>
                                    </p:set>
                                    <p:animEffect transition="in" filter="dissolve">
                                      <p:cBhvr>
                                        <p:cTn id="15" dur="500"/>
                                        <p:tgtEl>
                                          <p:spTgt spid="3077">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077">
                                            <p:txEl>
                                              <p:pRg st="3" end="3"/>
                                            </p:txEl>
                                          </p:spTgt>
                                        </p:tgtEl>
                                        <p:attrNameLst>
                                          <p:attrName>style.visibility</p:attrName>
                                        </p:attrNameLst>
                                      </p:cBhvr>
                                      <p:to>
                                        <p:strVal val="visible"/>
                                      </p:to>
                                    </p:set>
                                    <p:animEffect transition="in" filter="dissolve">
                                      <p:cBhvr>
                                        <p:cTn id="19" dur="500"/>
                                        <p:tgtEl>
                                          <p:spTgt spid="3077">
                                            <p:txEl>
                                              <p:pRg st="3" end="3"/>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077">
                                            <p:txEl>
                                              <p:pRg st="4" end="4"/>
                                            </p:txEl>
                                          </p:spTgt>
                                        </p:tgtEl>
                                        <p:attrNameLst>
                                          <p:attrName>style.visibility</p:attrName>
                                        </p:attrNameLst>
                                      </p:cBhvr>
                                      <p:to>
                                        <p:strVal val="visible"/>
                                      </p:to>
                                    </p:set>
                                    <p:animEffect transition="in" filter="dissolve">
                                      <p:cBhvr>
                                        <p:cTn id="23" dur="500"/>
                                        <p:tgtEl>
                                          <p:spTgt spid="3077">
                                            <p:txEl>
                                              <p:pRg st="4" end="4"/>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dissolve">
                                      <p:cBhvr>
                                        <p:cTn id="27"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20</a:t>
            </a:fld>
            <a:endParaRPr lang="en-US" altLang="zh-CN" sz="1400" dirty="0"/>
          </a:p>
        </p:txBody>
      </p:sp>
      <p:sp>
        <p:nvSpPr>
          <p:cNvPr id="23554" name="Rectangle 4"/>
          <p:cNvSpPr>
            <a:spLocks noGrp="1"/>
          </p:cNvSpPr>
          <p:nvPr>
            <p:ph type="title"/>
          </p:nvPr>
        </p:nvSpPr>
        <p:spPr>
          <a:xfrm>
            <a:off x="723900" y="242888"/>
            <a:ext cx="6397625" cy="479425"/>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抽选样本单位的方法</a:t>
            </a:r>
          </a:p>
        </p:txBody>
      </p:sp>
      <p:sp>
        <p:nvSpPr>
          <p:cNvPr id="25605" name="Rectangle 5"/>
          <p:cNvSpPr>
            <a:spLocks noGrp="1"/>
          </p:cNvSpPr>
          <p:nvPr>
            <p:ph idx="1"/>
          </p:nvPr>
        </p:nvSpPr>
        <p:spPr>
          <a:xfrm>
            <a:off x="476250" y="1089025"/>
            <a:ext cx="8229600" cy="5175250"/>
          </a:xfrm>
          <a:ln/>
        </p:spPr>
        <p:txBody>
          <a:bodyPr wrap="square" lIns="91440" tIns="45720" rIns="91440" bIns="45720" anchor="t"/>
          <a:lstStyle/>
          <a:p>
            <a:pPr eaLnBrk="1" hangingPunct="1"/>
            <a:r>
              <a:rPr lang="zh-CN" altLang="en-US" sz="2400" dirty="0">
                <a:latin typeface="黑体" panose="02010609060101010101" pitchFamily="49" charset="-122"/>
                <a:ea typeface="黑体" panose="02010609060101010101" pitchFamily="49" charset="-122"/>
              </a:rPr>
              <a:t>从</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个总体单位中抽选</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个单位组成样本，</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可以先将</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个单位编号，若抽到某个号则</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对应的单位入样。通常有抽签法和随机数法两种抽选方法。</a:t>
            </a:r>
          </a:p>
          <a:p>
            <a:pPr eaLnBrk="1" hangingPunct="1"/>
            <a:r>
              <a:rPr lang="zh-CN" altLang="en-US" sz="2400" dirty="0">
                <a:solidFill>
                  <a:srgbClr val="FF0000"/>
                </a:solidFill>
                <a:latin typeface="黑体" panose="02010609060101010101" pitchFamily="49" charset="-122"/>
                <a:ea typeface="黑体" panose="02010609060101010101" pitchFamily="49" charset="-122"/>
              </a:rPr>
              <a:t>抽签法</a:t>
            </a:r>
            <a:r>
              <a:rPr lang="zh-CN" altLang="en-US" sz="2400" dirty="0">
                <a:latin typeface="黑体" panose="02010609060101010101" pitchFamily="49" charset="-122"/>
                <a:ea typeface="黑体" panose="02010609060101010101" pitchFamily="49" charset="-122"/>
              </a:rPr>
              <a:t>：用均匀同质的材料制作</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个签并充分混合，然后一次抽取</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个签，或一次抽取一个签但不放回，直至抽满</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个签为止。</a:t>
            </a:r>
          </a:p>
          <a:p>
            <a:pPr eaLnBrk="1" hangingPunct="1"/>
            <a:r>
              <a:rPr lang="zh-CN" altLang="en-US" sz="2400" dirty="0">
                <a:solidFill>
                  <a:srgbClr val="FF0000"/>
                </a:solidFill>
                <a:latin typeface="黑体" panose="02010609060101010101" pitchFamily="49" charset="-122"/>
                <a:ea typeface="黑体" panose="02010609060101010101" pitchFamily="49" charset="-122"/>
              </a:rPr>
              <a:t>随机数法</a:t>
            </a:r>
            <a:r>
              <a:rPr lang="en-US" altLang="zh-CN" sz="2400" dirty="0">
                <a:latin typeface="黑体" panose="02010609060101010101" pitchFamily="49" charset="-122"/>
                <a:ea typeface="黑体" panose="02010609060101010101" pitchFamily="49" charset="-122"/>
              </a:rPr>
              <a:t>: </a:t>
            </a:r>
          </a:p>
          <a:p>
            <a:pPr lvl="1" eaLnBrk="1" hangingPunct="1"/>
            <a:r>
              <a:rPr lang="zh-CN" altLang="en-US" sz="2400" dirty="0">
                <a:latin typeface="黑体" panose="02010609060101010101" pitchFamily="49" charset="-122"/>
                <a:ea typeface="黑体" panose="02010609060101010101" pitchFamily="49" charset="-122"/>
              </a:rPr>
              <a:t>随机数表</a:t>
            </a:r>
          </a:p>
          <a:p>
            <a:pPr lvl="1" eaLnBrk="1" hangingPunct="1"/>
            <a:r>
              <a:rPr lang="zh-CN" altLang="en-US" sz="2400" dirty="0">
                <a:latin typeface="黑体" panose="02010609060101010101" pitchFamily="49" charset="-122"/>
                <a:ea typeface="黑体" panose="02010609060101010101" pitchFamily="49" charset="-122"/>
              </a:rPr>
              <a:t>随机数骰子</a:t>
            </a:r>
          </a:p>
          <a:p>
            <a:pPr lvl="1" eaLnBrk="1" hangingPunct="1"/>
            <a:r>
              <a:rPr lang="zh-CN" altLang="en-US" sz="2400" dirty="0">
                <a:latin typeface="黑体" panose="02010609060101010101" pitchFamily="49" charset="-122"/>
                <a:ea typeface="黑体" panose="02010609060101010101" pitchFamily="49" charset="-122"/>
              </a:rPr>
              <a:t>摇奖机</a:t>
            </a:r>
          </a:p>
          <a:p>
            <a:pPr lvl="1" eaLnBrk="1" hangingPunct="1"/>
            <a:r>
              <a:rPr lang="zh-CN" altLang="en-US" sz="2400" dirty="0">
                <a:latin typeface="黑体" panose="02010609060101010101" pitchFamily="49" charset="-122"/>
                <a:ea typeface="黑体" panose="02010609060101010101" pitchFamily="49" charset="-122"/>
              </a:rPr>
              <a:t>计算机产生的伪随机数</a:t>
            </a:r>
          </a:p>
        </p:txBody>
      </p:sp>
      <p:pic>
        <p:nvPicPr>
          <p:cNvPr id="25606" name="Picture 6" descr="j0286767"/>
          <p:cNvPicPr>
            <a:picLocks noChangeAspect="1"/>
          </p:cNvPicPr>
          <p:nvPr/>
        </p:nvPicPr>
        <p:blipFill>
          <a:blip r:embed="rId2"/>
          <a:stretch>
            <a:fillRect/>
          </a:stretch>
        </p:blipFill>
        <p:spPr>
          <a:xfrm>
            <a:off x="6156325" y="4797425"/>
            <a:ext cx="855663" cy="8175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dissolve">
                                      <p:cBhvr>
                                        <p:cTn id="7" dur="500"/>
                                        <p:tgtEl>
                                          <p:spTgt spid="25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dissolve">
                                      <p:cBhvr>
                                        <p:cTn id="12" dur="500"/>
                                        <p:tgtEl>
                                          <p:spTgt spid="256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5">
                                            <p:txEl>
                                              <p:pRg st="2" end="2"/>
                                            </p:txEl>
                                          </p:spTgt>
                                        </p:tgtEl>
                                        <p:attrNameLst>
                                          <p:attrName>style.visibility</p:attrName>
                                        </p:attrNameLst>
                                      </p:cBhvr>
                                      <p:to>
                                        <p:strVal val="visible"/>
                                      </p:to>
                                    </p:set>
                                    <p:animEffect transition="in" filter="dissolve">
                                      <p:cBhvr>
                                        <p:cTn id="17" dur="500"/>
                                        <p:tgtEl>
                                          <p:spTgt spid="2560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5605">
                                            <p:txEl>
                                              <p:pRg st="3" end="3"/>
                                            </p:txEl>
                                          </p:spTgt>
                                        </p:tgtEl>
                                        <p:attrNameLst>
                                          <p:attrName>style.visibility</p:attrName>
                                        </p:attrNameLst>
                                      </p:cBhvr>
                                      <p:to>
                                        <p:strVal val="visible"/>
                                      </p:to>
                                    </p:set>
                                    <p:animEffect transition="in" filter="dissolve">
                                      <p:cBhvr>
                                        <p:cTn id="20" dur="500"/>
                                        <p:tgtEl>
                                          <p:spTgt spid="2560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5605">
                                            <p:txEl>
                                              <p:pRg st="4" end="4"/>
                                            </p:txEl>
                                          </p:spTgt>
                                        </p:tgtEl>
                                        <p:attrNameLst>
                                          <p:attrName>style.visibility</p:attrName>
                                        </p:attrNameLst>
                                      </p:cBhvr>
                                      <p:to>
                                        <p:strVal val="visible"/>
                                      </p:to>
                                    </p:set>
                                    <p:animEffect transition="in" filter="dissolve">
                                      <p:cBhvr>
                                        <p:cTn id="23" dur="500"/>
                                        <p:tgtEl>
                                          <p:spTgt spid="2560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5605">
                                            <p:txEl>
                                              <p:pRg st="5" end="5"/>
                                            </p:txEl>
                                          </p:spTgt>
                                        </p:tgtEl>
                                        <p:attrNameLst>
                                          <p:attrName>style.visibility</p:attrName>
                                        </p:attrNameLst>
                                      </p:cBhvr>
                                      <p:to>
                                        <p:strVal val="visible"/>
                                      </p:to>
                                    </p:set>
                                    <p:animEffect transition="in" filter="dissolve">
                                      <p:cBhvr>
                                        <p:cTn id="26" dur="500"/>
                                        <p:tgtEl>
                                          <p:spTgt spid="2560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5605">
                                            <p:txEl>
                                              <p:pRg st="6" end="6"/>
                                            </p:txEl>
                                          </p:spTgt>
                                        </p:tgtEl>
                                        <p:attrNameLst>
                                          <p:attrName>style.visibility</p:attrName>
                                        </p:attrNameLst>
                                      </p:cBhvr>
                                      <p:to>
                                        <p:strVal val="visible"/>
                                      </p:to>
                                    </p:set>
                                    <p:animEffect transition="in" filter="dissolve">
                                      <p:cBhvr>
                                        <p:cTn id="29" dur="500"/>
                                        <p:tgtEl>
                                          <p:spTgt spid="25605">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5606"/>
                                        </p:tgtEl>
                                        <p:attrNameLst>
                                          <p:attrName>style.visibility</p:attrName>
                                        </p:attrNameLst>
                                      </p:cBhvr>
                                      <p:to>
                                        <p:strVal val="visible"/>
                                      </p:to>
                                    </p:set>
                                    <p:animEffect transition="in" filter="dissolve">
                                      <p:cBhvr>
                                        <p:cTn id="32"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21</a:t>
            </a:fld>
            <a:endParaRPr lang="en-US" altLang="zh-CN" sz="1400" dirty="0"/>
          </a:p>
        </p:txBody>
      </p:sp>
      <p:sp>
        <p:nvSpPr>
          <p:cNvPr id="24578"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随机数表举例</a:t>
            </a:r>
          </a:p>
        </p:txBody>
      </p:sp>
      <p:sp>
        <p:nvSpPr>
          <p:cNvPr id="26629" name="Rectangle 5"/>
          <p:cNvSpPr>
            <a:spLocks noGrp="1"/>
          </p:cNvSpPr>
          <p:nvPr>
            <p:ph idx="1"/>
          </p:nvPr>
        </p:nvSpPr>
        <p:spPr>
          <a:xfrm>
            <a:off x="323850" y="1484313"/>
            <a:ext cx="8480425" cy="4049712"/>
          </a:xfrm>
          <a:ln/>
        </p:spPr>
        <p:txBody>
          <a:bodyPr wrap="square" lIns="91440" tIns="45720" rIns="91440" bIns="45720" anchor="t"/>
          <a:lstStyle/>
          <a:p>
            <a:pPr eaLnBrk="1" hangingPunct="1"/>
            <a:r>
              <a:rPr lang="en-US" altLang="zh-CN" sz="2400" b="1" dirty="0"/>
              <a:t>39 65 76 45 45   19 90 69 64 61   20 26 36 31 62 …</a:t>
            </a:r>
          </a:p>
          <a:p>
            <a:pPr eaLnBrk="1" hangingPunct="1"/>
            <a:r>
              <a:rPr lang="en-US" altLang="zh-CN" sz="2400" b="1" dirty="0"/>
              <a:t>73 71 23 70 90   65 97 60 12 11   98 40 07 17 66 …</a:t>
            </a:r>
          </a:p>
          <a:p>
            <a:pPr eaLnBrk="1" hangingPunct="1"/>
            <a:r>
              <a:rPr lang="en-US" altLang="zh-CN" sz="2400" b="1" dirty="0"/>
              <a:t>72 20 47 33 84   51 67 47 97 19   98 40 07 17 66 …</a:t>
            </a:r>
          </a:p>
          <a:p>
            <a:pPr eaLnBrk="1" hangingPunct="1"/>
            <a:r>
              <a:rPr lang="en-US" altLang="zh-CN" sz="2400" b="1" dirty="0"/>
              <a:t>75 17 25 69 17   17 95 21 78 58   24 33 45 77 48 …</a:t>
            </a:r>
          </a:p>
          <a:p>
            <a:pPr eaLnBrk="1" hangingPunct="1"/>
            <a:r>
              <a:rPr lang="en-US" altLang="zh-CN" sz="2400" b="1" dirty="0"/>
              <a:t>37 48 79 88 74   63 52 06 34 30   01 31 60 10 27 …</a:t>
            </a:r>
            <a:br>
              <a:rPr lang="en-US" altLang="zh-CN" sz="2400" b="1" dirty="0"/>
            </a:br>
            <a:endParaRPr lang="en-US" altLang="zh-CN" sz="2400" b="1" dirty="0"/>
          </a:p>
          <a:p>
            <a:pPr eaLnBrk="1" hangingPunct="1"/>
            <a:r>
              <a:rPr lang="en-US" altLang="zh-CN" sz="2400" b="1" dirty="0"/>
              <a:t>02 89 08 16 94   85 53 83 29 95   56 27 09 24 43 …</a:t>
            </a:r>
          </a:p>
          <a:p>
            <a:pPr eaLnBrk="1" hangingPunct="1"/>
            <a:r>
              <a:rPr lang="en-US" altLang="zh-CN" sz="2400" b="1" dirty="0"/>
              <a:t>…  … … … … … … … … … … … … …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dissolve">
                                      <p:cBhvr>
                                        <p:cTn id="7" dur="500"/>
                                        <p:tgtEl>
                                          <p:spTgt spid="2662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629">
                                            <p:txEl>
                                              <p:pRg st="1" end="1"/>
                                            </p:txEl>
                                          </p:spTgt>
                                        </p:tgtEl>
                                        <p:attrNameLst>
                                          <p:attrName>style.visibility</p:attrName>
                                        </p:attrNameLst>
                                      </p:cBhvr>
                                      <p:to>
                                        <p:strVal val="visible"/>
                                      </p:to>
                                    </p:set>
                                    <p:animEffect transition="in" filter="dissolve">
                                      <p:cBhvr>
                                        <p:cTn id="10" dur="500"/>
                                        <p:tgtEl>
                                          <p:spTgt spid="2662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629">
                                            <p:txEl>
                                              <p:pRg st="2" end="2"/>
                                            </p:txEl>
                                          </p:spTgt>
                                        </p:tgtEl>
                                        <p:attrNameLst>
                                          <p:attrName>style.visibility</p:attrName>
                                        </p:attrNameLst>
                                      </p:cBhvr>
                                      <p:to>
                                        <p:strVal val="visible"/>
                                      </p:to>
                                    </p:set>
                                    <p:animEffect transition="in" filter="dissolve">
                                      <p:cBhvr>
                                        <p:cTn id="13" dur="500"/>
                                        <p:tgtEl>
                                          <p:spTgt spid="2662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629">
                                            <p:txEl>
                                              <p:pRg st="3" end="3"/>
                                            </p:txEl>
                                          </p:spTgt>
                                        </p:tgtEl>
                                        <p:attrNameLst>
                                          <p:attrName>style.visibility</p:attrName>
                                        </p:attrNameLst>
                                      </p:cBhvr>
                                      <p:to>
                                        <p:strVal val="visible"/>
                                      </p:to>
                                    </p:set>
                                    <p:animEffect transition="in" filter="dissolve">
                                      <p:cBhvr>
                                        <p:cTn id="16" dur="500"/>
                                        <p:tgtEl>
                                          <p:spTgt spid="2662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629">
                                            <p:txEl>
                                              <p:pRg st="4" end="4"/>
                                            </p:txEl>
                                          </p:spTgt>
                                        </p:tgtEl>
                                        <p:attrNameLst>
                                          <p:attrName>style.visibility</p:attrName>
                                        </p:attrNameLst>
                                      </p:cBhvr>
                                      <p:to>
                                        <p:strVal val="visible"/>
                                      </p:to>
                                    </p:set>
                                    <p:animEffect transition="in" filter="dissolve">
                                      <p:cBhvr>
                                        <p:cTn id="19" dur="500"/>
                                        <p:tgtEl>
                                          <p:spTgt spid="2662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629">
                                            <p:txEl>
                                              <p:pRg st="5" end="5"/>
                                            </p:txEl>
                                          </p:spTgt>
                                        </p:tgtEl>
                                        <p:attrNameLst>
                                          <p:attrName>style.visibility</p:attrName>
                                        </p:attrNameLst>
                                      </p:cBhvr>
                                      <p:to>
                                        <p:strVal val="visible"/>
                                      </p:to>
                                    </p:set>
                                    <p:animEffect transition="in" filter="dissolve">
                                      <p:cBhvr>
                                        <p:cTn id="22" dur="500"/>
                                        <p:tgtEl>
                                          <p:spTgt spid="26629">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6629">
                                            <p:txEl>
                                              <p:pRg st="6" end="6"/>
                                            </p:txEl>
                                          </p:spTgt>
                                        </p:tgtEl>
                                        <p:attrNameLst>
                                          <p:attrName>style.visibility</p:attrName>
                                        </p:attrNameLst>
                                      </p:cBhvr>
                                      <p:to>
                                        <p:strVal val="visible"/>
                                      </p:to>
                                    </p:set>
                                    <p:animEffect transition="in" filter="dissolve">
                                      <p:cBhvr>
                                        <p:cTn id="25" dur="500"/>
                                        <p:tgtEl>
                                          <p:spTgt spid="266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22</a:t>
            </a:fld>
            <a:endParaRPr lang="en-US" altLang="zh-CN" sz="1400" dirty="0"/>
          </a:p>
        </p:txBody>
      </p:sp>
      <p:sp>
        <p:nvSpPr>
          <p:cNvPr id="25602"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简单随机抽样最适用的场合</a:t>
            </a:r>
          </a:p>
        </p:txBody>
      </p:sp>
      <p:sp>
        <p:nvSpPr>
          <p:cNvPr id="27653" name="Rectangle 5"/>
          <p:cNvSpPr>
            <a:spLocks noGrp="1"/>
          </p:cNvSpPr>
          <p:nvPr>
            <p:ph idx="1"/>
          </p:nvPr>
        </p:nvSpPr>
        <p:spPr>
          <a:xfrm>
            <a:off x="323850" y="1844675"/>
            <a:ext cx="8389938" cy="4530725"/>
          </a:xfrm>
          <a:ln/>
        </p:spPr>
        <p:txBody>
          <a:bodyPr wrap="square" lIns="91440" tIns="45720" rIns="91440" bIns="45720" anchor="t"/>
          <a:lstStyle/>
          <a:p>
            <a:pPr eaLnBrk="1" hangingPunct="1"/>
            <a:r>
              <a:rPr lang="zh-CN" altLang="en-US" sz="2800" dirty="0">
                <a:ea typeface="黑体" panose="02010609060101010101" pitchFamily="49" charset="-122"/>
              </a:rPr>
              <a:t>当总体内样本单位不多，且有完备名册，可用于编号时。</a:t>
            </a:r>
          </a:p>
          <a:p>
            <a:pPr eaLnBrk="1" hangingPunct="1"/>
            <a:r>
              <a:rPr lang="zh-CN" altLang="en-US" sz="2800" dirty="0">
                <a:solidFill>
                  <a:srgbClr val="0070C0"/>
                </a:solidFill>
                <a:ea typeface="黑体" panose="02010609060101010101" pitchFamily="49" charset="-122"/>
              </a:rPr>
              <a:t>对研究的目的而言，总样本单位间的差异不大时</a:t>
            </a:r>
            <a:r>
              <a:rPr lang="zh-CN" altLang="en-US" sz="2800" dirty="0">
                <a:ea typeface="黑体" panose="02010609060101010101" pitchFamily="49" charset="-122"/>
              </a:rPr>
              <a:t>。</a:t>
            </a:r>
          </a:p>
          <a:p>
            <a:pPr eaLnBrk="1" hangingPunct="1"/>
            <a:r>
              <a:rPr lang="zh-CN" altLang="en-US" sz="2800" dirty="0">
                <a:ea typeface="黑体" panose="02010609060101010101" pitchFamily="49" charset="-122"/>
              </a:rPr>
              <a:t>无法充分获得总体信息时。</a:t>
            </a:r>
          </a:p>
          <a:p>
            <a:pPr eaLnBrk="1" hangingPunct="1"/>
            <a:endParaRPr lang="zh-CN" altLang="en-US" sz="2800" dirty="0">
              <a:ea typeface="黑体" panose="02010609060101010101" pitchFamily="49" charset="-122"/>
            </a:endParaRPr>
          </a:p>
          <a:p>
            <a:pPr eaLnBrk="1" hangingPunct="1"/>
            <a:r>
              <a:rPr lang="zh-CN" altLang="en-US" sz="2800" dirty="0">
                <a:ea typeface="黑体" panose="02010609060101010101" pitchFamily="49" charset="-122"/>
              </a:rPr>
              <a:t>由于编制抽样框及抽取的样本可能过于分散等原因在实际实施中有一定困难，加之没有利用其他辅助信息提高估计的效率，</a:t>
            </a:r>
            <a:r>
              <a:rPr lang="zh-CN" altLang="en-US" sz="2800" dirty="0">
                <a:solidFill>
                  <a:schemeClr val="accent2"/>
                </a:solidFill>
                <a:ea typeface="黑体" panose="02010609060101010101" pitchFamily="49" charset="-122"/>
              </a:rPr>
              <a:t>所以大规模调查中很少直接采用。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dissolve">
                                      <p:cBhvr>
                                        <p:cTn id="7" dur="500"/>
                                        <p:tgtEl>
                                          <p:spTgt spid="276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3">
                                            <p:txEl>
                                              <p:pRg st="1" end="1"/>
                                            </p:txEl>
                                          </p:spTgt>
                                        </p:tgtEl>
                                        <p:attrNameLst>
                                          <p:attrName>style.visibility</p:attrName>
                                        </p:attrNameLst>
                                      </p:cBhvr>
                                      <p:to>
                                        <p:strVal val="visible"/>
                                      </p:to>
                                    </p:set>
                                    <p:animEffect transition="in" filter="dissolve">
                                      <p:cBhvr>
                                        <p:cTn id="12" dur="500"/>
                                        <p:tgtEl>
                                          <p:spTgt spid="276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53">
                                            <p:txEl>
                                              <p:pRg st="2" end="2"/>
                                            </p:txEl>
                                          </p:spTgt>
                                        </p:tgtEl>
                                        <p:attrNameLst>
                                          <p:attrName>style.visibility</p:attrName>
                                        </p:attrNameLst>
                                      </p:cBhvr>
                                      <p:to>
                                        <p:strVal val="visible"/>
                                      </p:to>
                                    </p:set>
                                    <p:animEffect transition="in" filter="dissolve">
                                      <p:cBhvr>
                                        <p:cTn id="17" dur="500"/>
                                        <p:tgtEl>
                                          <p:spTgt spid="276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53">
                                            <p:txEl>
                                              <p:pRg st="4" end="4"/>
                                            </p:txEl>
                                          </p:spTgt>
                                        </p:tgtEl>
                                        <p:attrNameLst>
                                          <p:attrName>style.visibility</p:attrName>
                                        </p:attrNameLst>
                                      </p:cBhvr>
                                      <p:to>
                                        <p:strVal val="visible"/>
                                      </p:to>
                                    </p:set>
                                    <p:animEffect transition="in" filter="dissolve">
                                      <p:cBhvr>
                                        <p:cTn id="22" dur="500"/>
                                        <p:tgtEl>
                                          <p:spTgt spid="276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23</a:t>
            </a:fld>
            <a:endParaRPr lang="en-US" altLang="zh-CN" sz="1400" dirty="0"/>
          </a:p>
        </p:txBody>
      </p:sp>
      <p:sp>
        <p:nvSpPr>
          <p:cNvPr id="26626" name="Rectangle 4"/>
          <p:cNvSpPr>
            <a:spLocks noGrp="1"/>
          </p:cNvSpPr>
          <p:nvPr>
            <p:ph type="title"/>
          </p:nvPr>
        </p:nvSpPr>
        <p:spPr>
          <a:xfrm>
            <a:off x="431800" y="188913"/>
            <a:ext cx="8229600" cy="684212"/>
          </a:xfrm>
          <a:ln/>
        </p:spPr>
        <p:txBody>
          <a:bodyPr wrap="square" lIns="91440" tIns="45720" rIns="91440" bIns="45720" anchor="b"/>
          <a:lstStyle/>
          <a:p>
            <a:pPr eaLnBrk="1" hangingPunct="1"/>
            <a:r>
              <a:rPr lang="zh-CN" altLang="en-US" sz="4000" b="1" dirty="0">
                <a:solidFill>
                  <a:schemeClr val="accent2"/>
                </a:solidFill>
                <a:latin typeface="黑体" panose="02010609060101010101" pitchFamily="49" charset="-122"/>
                <a:ea typeface="黑体" panose="02010609060101010101" pitchFamily="49" charset="-122"/>
              </a:rPr>
              <a:t>（</a:t>
            </a:r>
            <a:r>
              <a:rPr lang="en-US" altLang="zh-CN" sz="4000" b="1" dirty="0">
                <a:solidFill>
                  <a:schemeClr val="accent2"/>
                </a:solidFill>
                <a:latin typeface="黑体" panose="02010609060101010101" pitchFamily="49" charset="-122"/>
                <a:ea typeface="黑体" panose="02010609060101010101" pitchFamily="49" charset="-122"/>
              </a:rPr>
              <a:t>2</a:t>
            </a:r>
            <a:r>
              <a:rPr lang="zh-CN" altLang="en-US" sz="4000" b="1" dirty="0">
                <a:solidFill>
                  <a:schemeClr val="accent2"/>
                </a:solidFill>
                <a:latin typeface="黑体" panose="02010609060101010101" pitchFamily="49" charset="-122"/>
                <a:ea typeface="黑体" panose="02010609060101010101" pitchFamily="49" charset="-122"/>
              </a:rPr>
              <a:t>）系统抽样 </a:t>
            </a:r>
            <a:r>
              <a:rPr lang="en-US" altLang="zh-CN" sz="3200" b="1" dirty="0">
                <a:solidFill>
                  <a:schemeClr val="accent2"/>
                </a:solidFill>
                <a:latin typeface="黑体" panose="02010609060101010101" pitchFamily="49" charset="-122"/>
                <a:ea typeface="黑体" panose="02010609060101010101" pitchFamily="49" charset="-122"/>
              </a:rPr>
              <a:t>(Systematic Sampling)</a:t>
            </a:r>
          </a:p>
        </p:txBody>
      </p:sp>
      <p:sp>
        <p:nvSpPr>
          <p:cNvPr id="28677" name="Rectangle 5"/>
          <p:cNvSpPr>
            <a:spLocks noGrp="1"/>
          </p:cNvSpPr>
          <p:nvPr>
            <p:ph idx="1"/>
          </p:nvPr>
        </p:nvSpPr>
        <p:spPr>
          <a:xfrm>
            <a:off x="468313" y="981075"/>
            <a:ext cx="8424862" cy="4681538"/>
          </a:xfrm>
          <a:ln/>
        </p:spPr>
        <p:txBody>
          <a:bodyPr wrap="square" lIns="91440" tIns="45720" rIns="91440" bIns="45720" anchor="t"/>
          <a:lstStyle/>
          <a:p>
            <a:pPr eaLnBrk="1" hangingPunct="1"/>
            <a:r>
              <a:rPr lang="zh-CN" altLang="en-US" sz="2400" dirty="0">
                <a:latin typeface="黑体" panose="02010609060101010101" pitchFamily="49" charset="-122"/>
                <a:ea typeface="黑体" panose="02010609060101010101" pitchFamily="49" charset="-122"/>
              </a:rPr>
              <a:t>系统抽样（也称等距抽样）：将总体</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个单位按某</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种顺序排列，按规则确定一个随机起点，再每隔一</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定间隔逐个抽取样本单位的抽样方法。</a:t>
            </a:r>
          </a:p>
          <a:p>
            <a:pPr eaLnBrk="1" hangingPunct="1"/>
            <a:r>
              <a:rPr lang="zh-CN" altLang="en-US" sz="2400" b="1" dirty="0">
                <a:solidFill>
                  <a:schemeClr val="accent2"/>
                </a:solidFill>
                <a:latin typeface="黑体" panose="02010609060101010101" pitchFamily="49" charset="-122"/>
                <a:ea typeface="黑体" panose="02010609060101010101" pitchFamily="49" charset="-122"/>
              </a:rPr>
              <a:t>直线等距抽样</a:t>
            </a:r>
            <a:r>
              <a:rPr lang="zh-CN" altLang="en-US" sz="2400" dirty="0">
                <a:latin typeface="黑体" panose="02010609060101010101" pitchFamily="49" charset="-122"/>
                <a:ea typeface="黑体" panose="02010609060101010101" pitchFamily="49" charset="-122"/>
              </a:rPr>
              <a:t>：</a:t>
            </a:r>
          </a:p>
          <a:p>
            <a:pPr lvl="1" eaLnBrk="1" hangingPunct="1"/>
            <a:r>
              <a:rPr lang="zh-CN" altLang="en-US" sz="2400" dirty="0">
                <a:latin typeface="黑体" panose="02010609060101010101" pitchFamily="49" charset="-122"/>
                <a:ea typeface="黑体" panose="02010609060101010101" pitchFamily="49" charset="-122"/>
              </a:rPr>
              <a:t>将总体分成</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个组，每组有 </a:t>
            </a:r>
            <a:r>
              <a:rPr lang="en-US" altLang="zh-CN" sz="2400" i="1" dirty="0">
                <a:latin typeface="黑体" panose="02010609060101010101" pitchFamily="49" charset="-122"/>
                <a:ea typeface="黑体" panose="02010609060101010101" pitchFamily="49" charset="-122"/>
              </a:rPr>
              <a:t>k</a:t>
            </a:r>
            <a:r>
              <a:rPr lang="en-US" altLang="zh-CN" sz="2400" dirty="0">
                <a:latin typeface="黑体" panose="02010609060101010101" pitchFamily="49" charset="-122"/>
                <a:ea typeface="黑体" panose="02010609060101010101" pitchFamily="49" charset="-122"/>
              </a:rPr>
              <a:t>=N/n</a:t>
            </a:r>
            <a:r>
              <a:rPr lang="zh-CN" altLang="en-US" sz="2400" dirty="0">
                <a:latin typeface="黑体" panose="02010609060101010101" pitchFamily="49" charset="-122"/>
                <a:ea typeface="黑体" panose="02010609060101010101" pitchFamily="49" charset="-122"/>
              </a:rPr>
              <a:t>个单位。</a:t>
            </a:r>
          </a:p>
          <a:p>
            <a:pPr lvl="1" eaLnBrk="1" hangingPunct="1"/>
            <a:r>
              <a:rPr lang="zh-CN" altLang="en-US" sz="2400" dirty="0">
                <a:latin typeface="黑体" panose="02010609060101010101" pitchFamily="49" charset="-122"/>
                <a:ea typeface="黑体" panose="02010609060101010101" pitchFamily="49" charset="-122"/>
              </a:rPr>
              <a:t>在第一组随机选择一个单位，之后每隔</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个选择一个。</a:t>
            </a:r>
          </a:p>
          <a:p>
            <a:pPr eaLnBrk="1" hangingPunct="1"/>
            <a:endParaRPr lang="zh-CN" altLang="en-US" sz="2400" dirty="0"/>
          </a:p>
          <a:p>
            <a:pPr eaLnBrk="1" hangingPunct="1">
              <a:buNone/>
            </a:pPr>
            <a:endParaRPr lang="en-US" altLang="zh-CN" sz="2400" dirty="0"/>
          </a:p>
        </p:txBody>
      </p:sp>
      <p:pic>
        <p:nvPicPr>
          <p:cNvPr id="28678" name="Picture 6" descr="pop-sam"/>
          <p:cNvPicPr>
            <a:picLocks noChangeAspect="1"/>
          </p:cNvPicPr>
          <p:nvPr/>
        </p:nvPicPr>
        <p:blipFill>
          <a:blip r:embed="rId2"/>
          <a:stretch>
            <a:fillRect/>
          </a:stretch>
        </p:blipFill>
        <p:spPr>
          <a:xfrm>
            <a:off x="4751388" y="4059238"/>
            <a:ext cx="2981325" cy="1866900"/>
          </a:xfrm>
          <a:prstGeom prst="rect">
            <a:avLst/>
          </a:prstGeom>
          <a:noFill/>
          <a:ln w="9525">
            <a:noFill/>
          </a:ln>
        </p:spPr>
      </p:pic>
      <p:sp>
        <p:nvSpPr>
          <p:cNvPr id="28679" name="Rectangle 7"/>
          <p:cNvSpPr/>
          <p:nvPr/>
        </p:nvSpPr>
        <p:spPr>
          <a:xfrm>
            <a:off x="1555750" y="4329113"/>
            <a:ext cx="1163638" cy="1549400"/>
          </a:xfrm>
          <a:prstGeom prst="rect">
            <a:avLst/>
          </a:prstGeom>
          <a:solidFill>
            <a:srgbClr val="FFFF99"/>
          </a:solidFill>
          <a:ln w="12700">
            <a:noFill/>
          </a:ln>
        </p:spPr>
        <p:txBody>
          <a:bodyPr lIns="90488" tIns="44450" rIns="90488" bIns="44450" anchor="t">
            <a:spAutoFit/>
          </a:bodyPr>
          <a:lstStyle/>
          <a:p>
            <a:pPr eaLnBrk="0" hangingPunct="0">
              <a:spcBef>
                <a:spcPct val="50000"/>
              </a:spcBef>
            </a:pPr>
            <a:r>
              <a:rPr lang="en-US" altLang="zh-CN" sz="2400" b="1" dirty="0">
                <a:solidFill>
                  <a:srgbClr val="0000FF"/>
                </a:solidFill>
                <a:latin typeface="Times New Roman" panose="02020603050405020304" pitchFamily="18" charset="0"/>
                <a:ea typeface="宋体" panose="02010600030101010101" pitchFamily="2" charset="-122"/>
              </a:rPr>
              <a:t>N = 64</a:t>
            </a:r>
          </a:p>
          <a:p>
            <a:pPr eaLnBrk="0" hangingPunct="0">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n = 8</a:t>
            </a:r>
          </a:p>
          <a:p>
            <a:pPr eaLnBrk="0" hangingPunct="0">
              <a:spcBef>
                <a:spcPct val="50000"/>
              </a:spcBef>
            </a:pPr>
            <a:r>
              <a:rPr lang="en-US" altLang="zh-CN" sz="2400" b="1" dirty="0">
                <a:solidFill>
                  <a:schemeClr val="accent2"/>
                </a:solidFill>
                <a:latin typeface="Times New Roman" panose="02020603050405020304" pitchFamily="18" charset="0"/>
                <a:ea typeface="宋体" panose="02010600030101010101" pitchFamily="2" charset="-122"/>
              </a:rPr>
              <a:t>k = 8</a:t>
            </a:r>
          </a:p>
        </p:txBody>
      </p:sp>
      <p:sp>
        <p:nvSpPr>
          <p:cNvPr id="28680" name="Line 8"/>
          <p:cNvSpPr/>
          <p:nvPr/>
        </p:nvSpPr>
        <p:spPr>
          <a:xfrm flipV="1">
            <a:off x="4435475" y="4418013"/>
            <a:ext cx="431800" cy="633412"/>
          </a:xfrm>
          <a:prstGeom prst="line">
            <a:avLst/>
          </a:prstGeom>
          <a:ln w="25400" cap="flat" cmpd="sng">
            <a:solidFill>
              <a:srgbClr val="FF0000"/>
            </a:solidFill>
            <a:prstDash val="solid"/>
            <a:round/>
            <a:headEnd type="none" w="med" len="med"/>
            <a:tailEnd type="triangle" w="med" len="med"/>
          </a:ln>
        </p:spPr>
      </p:sp>
      <p:sp>
        <p:nvSpPr>
          <p:cNvPr id="28681" name="Rectangle 9"/>
          <p:cNvSpPr/>
          <p:nvPr/>
        </p:nvSpPr>
        <p:spPr>
          <a:xfrm>
            <a:off x="3265488" y="5094288"/>
            <a:ext cx="1216025" cy="466725"/>
          </a:xfrm>
          <a:prstGeom prst="rect">
            <a:avLst/>
          </a:prstGeom>
          <a:noFill/>
          <a:ln w="12700" cap="flat" cmpd="sng">
            <a:solidFill>
              <a:schemeClr val="folHlink"/>
            </a:solidFill>
            <a:prstDash val="solid"/>
            <a:miter/>
            <a:headEnd type="none" w="med" len="med"/>
            <a:tailEnd type="none" w="med" len="med"/>
          </a:ln>
        </p:spPr>
        <p:txBody>
          <a:bodyPr lIns="90488" tIns="44450" rIns="90488" bIns="44450" anchor="t">
            <a:spAutoFit/>
          </a:bodyPr>
          <a:lstStyle/>
          <a:p>
            <a:pPr eaLnBrk="0" hangingPunct="0">
              <a:spcBef>
                <a:spcPct val="50000"/>
              </a:spcBef>
            </a:pPr>
            <a:r>
              <a:rPr lang="zh-CN" altLang="en-US" sz="2400" b="1" dirty="0">
                <a:latin typeface="Times New Roman" panose="02020603050405020304" pitchFamily="18" charset="0"/>
                <a:ea typeface="宋体" panose="02010600030101010101" pitchFamily="2" charset="-122"/>
              </a:rPr>
              <a:t>第一组</a:t>
            </a:r>
          </a:p>
        </p:txBody>
      </p:sp>
      <p:pic>
        <p:nvPicPr>
          <p:cNvPr id="28682" name="Picture 10" descr="j0286767"/>
          <p:cNvPicPr>
            <a:picLocks noChangeAspect="1"/>
          </p:cNvPicPr>
          <p:nvPr/>
        </p:nvPicPr>
        <p:blipFill>
          <a:blip r:embed="rId3"/>
          <a:stretch>
            <a:fillRect/>
          </a:stretch>
        </p:blipFill>
        <p:spPr>
          <a:xfrm>
            <a:off x="3265488" y="3743325"/>
            <a:ext cx="719137" cy="687388"/>
          </a:xfrm>
          <a:prstGeom prst="rect">
            <a:avLst/>
          </a:prstGeom>
          <a:noFill/>
          <a:ln w="9525">
            <a:noFill/>
          </a:ln>
        </p:spPr>
      </p:pic>
      <p:sp>
        <p:nvSpPr>
          <p:cNvPr id="28683" name="Line 11"/>
          <p:cNvSpPr/>
          <p:nvPr/>
        </p:nvSpPr>
        <p:spPr>
          <a:xfrm>
            <a:off x="3986213" y="4013200"/>
            <a:ext cx="1214437" cy="180975"/>
          </a:xfrm>
          <a:prstGeom prst="line">
            <a:avLst/>
          </a:prstGeom>
          <a:ln w="25400" cap="flat" cmpd="sng">
            <a:solidFill>
              <a:srgbClr val="FF0000"/>
            </a:solidFill>
            <a:prstDash val="solid"/>
            <a:round/>
            <a:headEnd type="none" w="med" len="med"/>
            <a:tailEnd type="triangle" w="med" len="med"/>
          </a:ln>
        </p:spPr>
      </p:sp>
      <p:grpSp>
        <p:nvGrpSpPr>
          <p:cNvPr id="2" name="Group 12"/>
          <p:cNvGrpSpPr/>
          <p:nvPr/>
        </p:nvGrpSpPr>
        <p:grpSpPr>
          <a:xfrm>
            <a:off x="1196975" y="5949950"/>
            <a:ext cx="7200900" cy="287338"/>
            <a:chOff x="567" y="2387"/>
            <a:chExt cx="4536" cy="181"/>
          </a:xfrm>
        </p:grpSpPr>
        <p:sp>
          <p:nvSpPr>
            <p:cNvPr id="26635" name="Line 13"/>
            <p:cNvSpPr/>
            <p:nvPr/>
          </p:nvSpPr>
          <p:spPr>
            <a:xfrm>
              <a:off x="567" y="2523"/>
              <a:ext cx="4536" cy="0"/>
            </a:xfrm>
            <a:prstGeom prst="line">
              <a:avLst/>
            </a:prstGeom>
            <a:ln w="9525" cap="flat" cmpd="sng">
              <a:solidFill>
                <a:schemeClr val="tx1"/>
              </a:solidFill>
              <a:prstDash val="solid"/>
              <a:round/>
              <a:headEnd type="none" w="med" len="med"/>
              <a:tailEnd type="none" w="med" len="med"/>
            </a:ln>
          </p:spPr>
        </p:sp>
        <p:sp>
          <p:nvSpPr>
            <p:cNvPr id="26636" name="Line 14"/>
            <p:cNvSpPr/>
            <p:nvPr/>
          </p:nvSpPr>
          <p:spPr>
            <a:xfrm>
              <a:off x="567" y="2432"/>
              <a:ext cx="0" cy="91"/>
            </a:xfrm>
            <a:prstGeom prst="line">
              <a:avLst/>
            </a:prstGeom>
            <a:ln w="9525" cap="flat" cmpd="sng">
              <a:solidFill>
                <a:schemeClr val="tx1"/>
              </a:solidFill>
              <a:prstDash val="solid"/>
              <a:round/>
              <a:headEnd type="none" w="med" len="med"/>
              <a:tailEnd type="none" w="med" len="med"/>
            </a:ln>
          </p:spPr>
        </p:sp>
        <p:sp>
          <p:nvSpPr>
            <p:cNvPr id="26637" name="Line 15"/>
            <p:cNvSpPr/>
            <p:nvPr/>
          </p:nvSpPr>
          <p:spPr>
            <a:xfrm>
              <a:off x="1247" y="2432"/>
              <a:ext cx="0" cy="91"/>
            </a:xfrm>
            <a:prstGeom prst="line">
              <a:avLst/>
            </a:prstGeom>
            <a:ln w="9525" cap="flat" cmpd="sng">
              <a:solidFill>
                <a:schemeClr val="tx1"/>
              </a:solidFill>
              <a:prstDash val="solid"/>
              <a:round/>
              <a:headEnd type="none" w="med" len="med"/>
              <a:tailEnd type="none" w="med" len="med"/>
            </a:ln>
          </p:spPr>
        </p:sp>
        <p:sp>
          <p:nvSpPr>
            <p:cNvPr id="26638" name="Line 16"/>
            <p:cNvSpPr/>
            <p:nvPr/>
          </p:nvSpPr>
          <p:spPr>
            <a:xfrm>
              <a:off x="1927" y="2432"/>
              <a:ext cx="0" cy="91"/>
            </a:xfrm>
            <a:prstGeom prst="line">
              <a:avLst/>
            </a:prstGeom>
            <a:ln w="9525" cap="flat" cmpd="sng">
              <a:solidFill>
                <a:schemeClr val="tx1"/>
              </a:solidFill>
              <a:prstDash val="solid"/>
              <a:round/>
              <a:headEnd type="none" w="med" len="med"/>
              <a:tailEnd type="none" w="med" len="med"/>
            </a:ln>
          </p:spPr>
        </p:sp>
        <p:sp>
          <p:nvSpPr>
            <p:cNvPr id="26639" name="Line 17"/>
            <p:cNvSpPr/>
            <p:nvPr/>
          </p:nvSpPr>
          <p:spPr>
            <a:xfrm>
              <a:off x="5103" y="2432"/>
              <a:ext cx="0" cy="91"/>
            </a:xfrm>
            <a:prstGeom prst="line">
              <a:avLst/>
            </a:prstGeom>
            <a:ln w="9525" cap="flat" cmpd="sng">
              <a:solidFill>
                <a:schemeClr val="tx1"/>
              </a:solidFill>
              <a:prstDash val="solid"/>
              <a:round/>
              <a:headEnd type="none" w="med" len="med"/>
              <a:tailEnd type="none" w="med" len="med"/>
            </a:ln>
          </p:spPr>
        </p:sp>
        <p:sp>
          <p:nvSpPr>
            <p:cNvPr id="26640" name="Line 18"/>
            <p:cNvSpPr/>
            <p:nvPr/>
          </p:nvSpPr>
          <p:spPr>
            <a:xfrm>
              <a:off x="4468" y="2387"/>
              <a:ext cx="0" cy="136"/>
            </a:xfrm>
            <a:prstGeom prst="line">
              <a:avLst/>
            </a:prstGeom>
            <a:ln w="9525" cap="flat" cmpd="sng">
              <a:solidFill>
                <a:schemeClr val="tx1"/>
              </a:solidFill>
              <a:prstDash val="solid"/>
              <a:round/>
              <a:headEnd type="none" w="med" len="med"/>
              <a:tailEnd type="none" w="med" len="med"/>
            </a:ln>
          </p:spPr>
        </p:sp>
        <p:sp>
          <p:nvSpPr>
            <p:cNvPr id="26641" name="Line 19"/>
            <p:cNvSpPr/>
            <p:nvPr/>
          </p:nvSpPr>
          <p:spPr>
            <a:xfrm>
              <a:off x="2517" y="2432"/>
              <a:ext cx="0" cy="91"/>
            </a:xfrm>
            <a:prstGeom prst="line">
              <a:avLst/>
            </a:prstGeom>
            <a:ln w="9525" cap="flat" cmpd="sng">
              <a:solidFill>
                <a:schemeClr val="tx1"/>
              </a:solidFill>
              <a:prstDash val="solid"/>
              <a:round/>
              <a:headEnd type="none" w="med" len="med"/>
              <a:tailEnd type="none" w="med" len="med"/>
            </a:ln>
          </p:spPr>
        </p:sp>
        <p:sp>
          <p:nvSpPr>
            <p:cNvPr id="26642" name="Oval 20"/>
            <p:cNvSpPr/>
            <p:nvPr/>
          </p:nvSpPr>
          <p:spPr>
            <a:xfrm>
              <a:off x="703" y="2478"/>
              <a:ext cx="90" cy="9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algn="ctr"/>
              <a:endParaRPr lang="zh-CN" altLang="zh-CN" sz="2400" dirty="0">
                <a:latin typeface="Times New Roman" panose="02020603050405020304" pitchFamily="18" charset="0"/>
                <a:ea typeface="宋体" panose="02010600030101010101" pitchFamily="2" charset="-122"/>
              </a:endParaRPr>
            </a:p>
          </p:txBody>
        </p:sp>
        <p:sp>
          <p:nvSpPr>
            <p:cNvPr id="26643" name="Oval 21"/>
            <p:cNvSpPr/>
            <p:nvPr/>
          </p:nvSpPr>
          <p:spPr>
            <a:xfrm>
              <a:off x="4558" y="2478"/>
              <a:ext cx="90" cy="9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algn="ctr"/>
              <a:endParaRPr lang="zh-CN" altLang="zh-CN" sz="2400" dirty="0">
                <a:latin typeface="Times New Roman" panose="02020603050405020304" pitchFamily="18" charset="0"/>
                <a:ea typeface="宋体" panose="02010600030101010101" pitchFamily="2" charset="-122"/>
              </a:endParaRPr>
            </a:p>
          </p:txBody>
        </p:sp>
        <p:sp>
          <p:nvSpPr>
            <p:cNvPr id="26644" name="Oval 22"/>
            <p:cNvSpPr/>
            <p:nvPr/>
          </p:nvSpPr>
          <p:spPr>
            <a:xfrm>
              <a:off x="2018" y="2478"/>
              <a:ext cx="90" cy="9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algn="ctr"/>
              <a:endParaRPr lang="zh-CN" altLang="zh-CN" sz="2400" dirty="0">
                <a:latin typeface="Times New Roman" panose="02020603050405020304" pitchFamily="18" charset="0"/>
                <a:ea typeface="宋体" panose="02010600030101010101" pitchFamily="2" charset="-122"/>
              </a:endParaRPr>
            </a:p>
          </p:txBody>
        </p:sp>
        <p:sp>
          <p:nvSpPr>
            <p:cNvPr id="26645" name="Oval 23"/>
            <p:cNvSpPr/>
            <p:nvPr/>
          </p:nvSpPr>
          <p:spPr>
            <a:xfrm>
              <a:off x="1383" y="2478"/>
              <a:ext cx="90" cy="9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algn="ctr"/>
              <a:endParaRPr lang="zh-CN" altLang="zh-CN" sz="2400"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dissolve">
                                      <p:cBhvr>
                                        <p:cTn id="7" dur="500"/>
                                        <p:tgtEl>
                                          <p:spTgt spid="286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7">
                                            <p:txEl>
                                              <p:pRg st="1" end="1"/>
                                            </p:txEl>
                                          </p:spTgt>
                                        </p:tgtEl>
                                        <p:attrNameLst>
                                          <p:attrName>style.visibility</p:attrName>
                                        </p:attrNameLst>
                                      </p:cBhvr>
                                      <p:to>
                                        <p:strVal val="visible"/>
                                      </p:to>
                                    </p:set>
                                    <p:animEffect transition="in" filter="dissolve">
                                      <p:cBhvr>
                                        <p:cTn id="12" dur="500"/>
                                        <p:tgtEl>
                                          <p:spTgt spid="2867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8677">
                                            <p:txEl>
                                              <p:pRg st="2" end="2"/>
                                            </p:txEl>
                                          </p:spTgt>
                                        </p:tgtEl>
                                        <p:attrNameLst>
                                          <p:attrName>style.visibility</p:attrName>
                                        </p:attrNameLst>
                                      </p:cBhvr>
                                      <p:to>
                                        <p:strVal val="visible"/>
                                      </p:to>
                                    </p:set>
                                    <p:animEffect transition="in" filter="dissolve">
                                      <p:cBhvr>
                                        <p:cTn id="15" dur="500"/>
                                        <p:tgtEl>
                                          <p:spTgt spid="28677">
                                            <p:txEl>
                                              <p:pRg st="2" end="2"/>
                                            </p:txEl>
                                          </p:spTgt>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8677">
                                            <p:txEl>
                                              <p:pRg st="3" end="3"/>
                                            </p:txEl>
                                          </p:spTgt>
                                        </p:tgtEl>
                                        <p:attrNameLst>
                                          <p:attrName>style.visibility</p:attrName>
                                        </p:attrNameLst>
                                      </p:cBhvr>
                                      <p:to>
                                        <p:strVal val="visible"/>
                                      </p:to>
                                    </p:set>
                                    <p:animEffect transition="in" filter="dissolve">
                                      <p:cBhvr>
                                        <p:cTn id="19" dur="500"/>
                                        <p:tgtEl>
                                          <p:spTgt spid="2867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8678"/>
                                        </p:tgtEl>
                                        <p:attrNameLst>
                                          <p:attrName>style.visibility</p:attrName>
                                        </p:attrNameLst>
                                      </p:cBhvr>
                                      <p:to>
                                        <p:strVal val="visible"/>
                                      </p:to>
                                    </p:set>
                                    <p:animEffect transition="in" filter="dissolve">
                                      <p:cBhvr>
                                        <p:cTn id="24" dur="500"/>
                                        <p:tgtEl>
                                          <p:spTgt spid="2867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dissolve">
                                      <p:cBhvr>
                                        <p:cTn id="27" dur="500"/>
                                        <p:tgtEl>
                                          <p:spTgt spid="286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8681"/>
                                        </p:tgtEl>
                                        <p:attrNameLst>
                                          <p:attrName>style.visibility</p:attrName>
                                        </p:attrNameLst>
                                      </p:cBhvr>
                                      <p:to>
                                        <p:strVal val="visible"/>
                                      </p:to>
                                    </p:set>
                                    <p:animEffect transition="in" filter="dissolve">
                                      <p:cBhvr>
                                        <p:cTn id="32" dur="500"/>
                                        <p:tgtEl>
                                          <p:spTgt spid="28681"/>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8680"/>
                                        </p:tgtEl>
                                        <p:attrNameLst>
                                          <p:attrName>style.visibility</p:attrName>
                                        </p:attrNameLst>
                                      </p:cBhvr>
                                      <p:to>
                                        <p:strVal val="visible"/>
                                      </p:to>
                                    </p:set>
                                    <p:animEffect transition="in" filter="wipe(left)">
                                      <p:cBhvr>
                                        <p:cTn id="36" dur="500"/>
                                        <p:tgtEl>
                                          <p:spTgt spid="2868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682"/>
                                        </p:tgtEl>
                                        <p:attrNameLst>
                                          <p:attrName>style.visibility</p:attrName>
                                        </p:attrNameLst>
                                      </p:cBhvr>
                                      <p:to>
                                        <p:strVal val="visible"/>
                                      </p:to>
                                    </p:set>
                                    <p:animEffect transition="in" filter="dissolve">
                                      <p:cBhvr>
                                        <p:cTn id="41" dur="500"/>
                                        <p:tgtEl>
                                          <p:spTgt spid="28682"/>
                                        </p:tgtEl>
                                      </p:cBhvr>
                                    </p:animEffect>
                                  </p:childTnLst>
                                </p:cTn>
                              </p:par>
                            </p:childTnLst>
                          </p:cTn>
                        </p:par>
                        <p:par>
                          <p:cTn id="42" fill="hold">
                            <p:stCondLst>
                              <p:cond delay="500"/>
                            </p:stCondLst>
                            <p:childTnLst>
                              <p:par>
                                <p:cTn id="43" presetID="22" presetClass="entr" presetSubtype="8" fill="hold" nodeType="afterEffect">
                                  <p:stCondLst>
                                    <p:cond delay="500"/>
                                  </p:stCondLst>
                                  <p:childTnLst>
                                    <p:set>
                                      <p:cBhvr>
                                        <p:cTn id="44" dur="1" fill="hold">
                                          <p:stCondLst>
                                            <p:cond delay="0"/>
                                          </p:stCondLst>
                                        </p:cTn>
                                        <p:tgtEl>
                                          <p:spTgt spid="28683"/>
                                        </p:tgtEl>
                                        <p:attrNameLst>
                                          <p:attrName>style.visibility</p:attrName>
                                        </p:attrNameLst>
                                      </p:cBhvr>
                                      <p:to>
                                        <p:strVal val="visible"/>
                                      </p:to>
                                    </p:set>
                                    <p:animEffect transition="in" filter="wipe(left)">
                                      <p:cBhvr>
                                        <p:cTn id="45" dur="500"/>
                                        <p:tgtEl>
                                          <p:spTgt spid="2868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p:bldP spid="28679" grpId="0" animBg="1"/>
      <p:bldP spid="2868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24</a:t>
            </a:fld>
            <a:endParaRPr lang="en-US" altLang="zh-CN" sz="1400" dirty="0"/>
          </a:p>
        </p:txBody>
      </p:sp>
      <p:sp>
        <p:nvSpPr>
          <p:cNvPr id="27650" name="Rectangle 4"/>
          <p:cNvSpPr>
            <a:spLocks noGrp="1"/>
          </p:cNvSpPr>
          <p:nvPr>
            <p:ph type="title"/>
          </p:nvPr>
        </p:nvSpPr>
        <p:spPr>
          <a:xfrm>
            <a:off x="395288" y="404813"/>
            <a:ext cx="7543800" cy="515937"/>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等距抽样的特点</a:t>
            </a:r>
          </a:p>
        </p:txBody>
      </p:sp>
      <p:sp>
        <p:nvSpPr>
          <p:cNvPr id="29701" name="Rectangle 5"/>
          <p:cNvSpPr>
            <a:spLocks noGrp="1"/>
          </p:cNvSpPr>
          <p:nvPr>
            <p:ph idx="1"/>
          </p:nvPr>
        </p:nvSpPr>
        <p:spPr>
          <a:xfrm>
            <a:off x="539750" y="1412875"/>
            <a:ext cx="7704138" cy="4608513"/>
          </a:xfrm>
          <a:ln/>
        </p:spPr>
        <p:txBody>
          <a:bodyPr wrap="square" lIns="91440" tIns="45720" rIns="91440" bIns="45720" anchor="t"/>
          <a:lstStyle/>
          <a:p>
            <a:pPr eaLnBrk="1" hangingPunct="1"/>
            <a:r>
              <a:rPr lang="zh-CN" altLang="en-US" dirty="0">
                <a:ea typeface="黑体" panose="02010609060101010101" pitchFamily="49" charset="-122"/>
              </a:rPr>
              <a:t>总体单位的顺序可能影响抽样结果：</a:t>
            </a:r>
          </a:p>
          <a:p>
            <a:pPr lvl="1" eaLnBrk="1" hangingPunct="1"/>
            <a:r>
              <a:rPr lang="zh-CN" altLang="en-US" sz="2000" dirty="0">
                <a:ea typeface="黑体" panose="02010609060101010101" pitchFamily="49" charset="-122"/>
              </a:rPr>
              <a:t>各单元的排队顺序与所研究的内容无关；</a:t>
            </a:r>
          </a:p>
          <a:p>
            <a:pPr lvl="1" eaLnBrk="1" hangingPunct="1"/>
            <a:r>
              <a:rPr lang="zh-CN" altLang="en-US" sz="2000" dirty="0">
                <a:ea typeface="黑体" panose="02010609060101010101" pitchFamily="49" charset="-122"/>
              </a:rPr>
              <a:t>各单元的排队顺序与所研究的内容有内在联系。</a:t>
            </a:r>
          </a:p>
          <a:p>
            <a:pPr lvl="1" eaLnBrk="1" hangingPunct="1"/>
            <a:r>
              <a:rPr lang="zh-CN" altLang="en-US" sz="2000" dirty="0">
                <a:ea typeface="黑体" panose="02010609060101010101" pitchFamily="49" charset="-122"/>
              </a:rPr>
              <a:t>可能存在周期性偏差；</a:t>
            </a:r>
          </a:p>
          <a:p>
            <a:pPr lvl="1" eaLnBrk="1" hangingPunct="1"/>
            <a:r>
              <a:rPr lang="zh-CN" altLang="en-US" sz="2000" dirty="0">
                <a:ea typeface="黑体" panose="02010609060101010101" pitchFamily="49" charset="-122"/>
              </a:rPr>
              <a:t>一些总体单位可能包含隐蔽的形态或不合格样本，调查者可能忽视；</a:t>
            </a:r>
            <a:endParaRPr lang="en-US" altLang="zh-CN" sz="2000" dirty="0">
              <a:ea typeface="黑体" panose="02010609060101010101" pitchFamily="49" charset="-122"/>
            </a:endParaRPr>
          </a:p>
          <a:p>
            <a:pPr lvl="1" eaLnBrk="1" hangingPunct="1"/>
            <a:r>
              <a:rPr lang="zh-CN" altLang="en-US" sz="2000" dirty="0">
                <a:ea typeface="黑体" panose="02010609060101010101" pitchFamily="49" charset="-122"/>
              </a:rPr>
              <a:t>对估计量方差估计较为困难</a:t>
            </a:r>
          </a:p>
          <a:p>
            <a:pPr eaLnBrk="1" hangingPunct="1"/>
            <a:r>
              <a:rPr lang="zh-CN" altLang="en-US" dirty="0">
                <a:ea typeface="黑体" panose="02010609060101010101" pitchFamily="49" charset="-122"/>
              </a:rPr>
              <a:t>优点：抽取样本简便易行，易于监控。</a:t>
            </a:r>
            <a:endParaRPr lang="en-US" altLang="zh-CN" dirty="0">
              <a:ea typeface="黑体" panose="02010609060101010101" pitchFamily="49" charset="-122"/>
            </a:endParaRPr>
          </a:p>
          <a:p>
            <a:pPr eaLnBrk="1" hangingPunct="1"/>
            <a:r>
              <a:rPr lang="en-US" altLang="zh-CN" dirty="0">
                <a:ea typeface="黑体" panose="02010609060101010101" pitchFamily="49" charset="-122"/>
              </a:rPr>
              <a:t>           </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dissolve">
                                      <p:cBhvr>
                                        <p:cTn id="7" dur="500"/>
                                        <p:tgtEl>
                                          <p:spTgt spid="2970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701">
                                            <p:txEl>
                                              <p:pRg st="1" end="1"/>
                                            </p:txEl>
                                          </p:spTgt>
                                        </p:tgtEl>
                                        <p:attrNameLst>
                                          <p:attrName>style.visibility</p:attrName>
                                        </p:attrNameLst>
                                      </p:cBhvr>
                                      <p:to>
                                        <p:strVal val="visible"/>
                                      </p:to>
                                    </p:set>
                                    <p:animEffect transition="in" filter="dissolve">
                                      <p:cBhvr>
                                        <p:cTn id="10" dur="500"/>
                                        <p:tgtEl>
                                          <p:spTgt spid="2970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701">
                                            <p:txEl>
                                              <p:pRg st="2" end="2"/>
                                            </p:txEl>
                                          </p:spTgt>
                                        </p:tgtEl>
                                        <p:attrNameLst>
                                          <p:attrName>style.visibility</p:attrName>
                                        </p:attrNameLst>
                                      </p:cBhvr>
                                      <p:to>
                                        <p:strVal val="visible"/>
                                      </p:to>
                                    </p:set>
                                    <p:animEffect transition="in" filter="dissolve">
                                      <p:cBhvr>
                                        <p:cTn id="13" dur="500"/>
                                        <p:tgtEl>
                                          <p:spTgt spid="2970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9701">
                                            <p:txEl>
                                              <p:pRg st="3" end="3"/>
                                            </p:txEl>
                                          </p:spTgt>
                                        </p:tgtEl>
                                        <p:attrNameLst>
                                          <p:attrName>style.visibility</p:attrName>
                                        </p:attrNameLst>
                                      </p:cBhvr>
                                      <p:to>
                                        <p:strVal val="visible"/>
                                      </p:to>
                                    </p:set>
                                    <p:animEffect transition="in" filter="dissolve">
                                      <p:cBhvr>
                                        <p:cTn id="16" dur="500"/>
                                        <p:tgtEl>
                                          <p:spTgt spid="2970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701">
                                            <p:txEl>
                                              <p:pRg st="4" end="4"/>
                                            </p:txEl>
                                          </p:spTgt>
                                        </p:tgtEl>
                                        <p:attrNameLst>
                                          <p:attrName>style.visibility</p:attrName>
                                        </p:attrNameLst>
                                      </p:cBhvr>
                                      <p:to>
                                        <p:strVal val="visible"/>
                                      </p:to>
                                    </p:set>
                                    <p:animEffect transition="in" filter="dissolve">
                                      <p:cBhvr>
                                        <p:cTn id="19" dur="500"/>
                                        <p:tgtEl>
                                          <p:spTgt spid="29701">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9701">
                                            <p:txEl>
                                              <p:pRg st="5" end="5"/>
                                            </p:txEl>
                                          </p:spTgt>
                                        </p:tgtEl>
                                        <p:attrNameLst>
                                          <p:attrName>style.visibility</p:attrName>
                                        </p:attrNameLst>
                                      </p:cBhvr>
                                      <p:to>
                                        <p:strVal val="visible"/>
                                      </p:to>
                                    </p:set>
                                    <p:animEffect transition="in" filter="dissolve">
                                      <p:cBhvr>
                                        <p:cTn id="22" dur="500"/>
                                        <p:tgtEl>
                                          <p:spTgt spid="2970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701">
                                            <p:txEl>
                                              <p:pRg st="6" end="6"/>
                                            </p:txEl>
                                          </p:spTgt>
                                        </p:tgtEl>
                                        <p:attrNameLst>
                                          <p:attrName>style.visibility</p:attrName>
                                        </p:attrNameLst>
                                      </p:cBhvr>
                                      <p:to>
                                        <p:strVal val="visible"/>
                                      </p:to>
                                    </p:set>
                                    <p:animEffect transition="in" filter="dissolve">
                                      <p:cBhvr>
                                        <p:cTn id="27" dur="500"/>
                                        <p:tgtEl>
                                          <p:spTgt spid="2970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701">
                                            <p:txEl>
                                              <p:pRg st="7" end="7"/>
                                            </p:txEl>
                                          </p:spTgt>
                                        </p:tgtEl>
                                        <p:attrNameLst>
                                          <p:attrName>style.visibility</p:attrName>
                                        </p:attrNameLst>
                                      </p:cBhvr>
                                      <p:to>
                                        <p:strVal val="visible"/>
                                      </p:to>
                                    </p:set>
                                    <p:animEffect transition="in" filter="dissolve">
                                      <p:cBhvr>
                                        <p:cTn id="32" dur="500"/>
                                        <p:tgtEl>
                                          <p:spTgt spid="297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25</a:t>
            </a:fld>
            <a:endParaRPr lang="en-US" altLang="zh-CN" sz="1400" dirty="0"/>
          </a:p>
        </p:txBody>
      </p:sp>
      <p:sp>
        <p:nvSpPr>
          <p:cNvPr id="28674" name="Rectangle 4"/>
          <p:cNvSpPr>
            <a:spLocks noGrp="1"/>
          </p:cNvSpPr>
          <p:nvPr>
            <p:ph type="title"/>
          </p:nvPr>
        </p:nvSpPr>
        <p:spPr>
          <a:xfrm>
            <a:off x="395288" y="188913"/>
            <a:ext cx="7543800" cy="515937"/>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等距抽样的特点</a:t>
            </a:r>
          </a:p>
        </p:txBody>
      </p:sp>
      <p:sp>
        <p:nvSpPr>
          <p:cNvPr id="30725" name="Rectangle 5"/>
          <p:cNvSpPr>
            <a:spLocks noGrp="1"/>
          </p:cNvSpPr>
          <p:nvPr>
            <p:ph idx="1"/>
          </p:nvPr>
        </p:nvSpPr>
        <p:spPr>
          <a:xfrm>
            <a:off x="323850" y="1457325"/>
            <a:ext cx="8235950" cy="5400675"/>
          </a:xfrm>
          <a:ln/>
        </p:spPr>
        <p:txBody>
          <a:bodyPr wrap="square" lIns="91440" tIns="45720" rIns="91440" bIns="45720" anchor="t"/>
          <a:lstStyle/>
          <a:p>
            <a:pPr eaLnBrk="1" hangingPunct="1"/>
            <a:r>
              <a:rPr lang="zh-CN" altLang="en-US" dirty="0">
                <a:solidFill>
                  <a:schemeClr val="accent2"/>
                </a:solidFill>
                <a:latin typeface="黑体" panose="02010609060101010101" pitchFamily="49" charset="-122"/>
                <a:ea typeface="黑体" panose="02010609060101010101" pitchFamily="49" charset="-122"/>
              </a:rPr>
              <a:t>主要适用场合</a:t>
            </a:r>
          </a:p>
          <a:p>
            <a:pPr lvl="1" eaLnBrk="1" hangingPunct="1"/>
            <a:r>
              <a:rPr lang="zh-CN" altLang="en-US" dirty="0">
                <a:latin typeface="黑体" panose="02010609060101010101" pitchFamily="49" charset="-122"/>
                <a:ea typeface="黑体" panose="02010609060101010101" pitchFamily="49" charset="-122"/>
              </a:rPr>
              <a:t>总体内的样本单位，对有兴趣的指标而言是随机的或按大小排列的</a:t>
            </a:r>
          </a:p>
          <a:p>
            <a:pPr lvl="1" eaLnBrk="1" hangingPunct="1"/>
            <a:r>
              <a:rPr lang="zh-CN" altLang="en-US" dirty="0">
                <a:latin typeface="黑体" panose="02010609060101010101" pitchFamily="49" charset="-122"/>
                <a:ea typeface="黑体" panose="02010609060101010101" pitchFamily="49" charset="-122"/>
              </a:rPr>
              <a:t>总体内单位数过多，而抽取的样本又较多时</a:t>
            </a:r>
          </a:p>
          <a:p>
            <a:pPr lvl="1" eaLnBrk="1" hangingPunct="1"/>
            <a:r>
              <a:rPr lang="zh-CN" altLang="en-US" dirty="0">
                <a:latin typeface="黑体" panose="02010609060101010101" pitchFamily="49" charset="-122"/>
                <a:ea typeface="黑体" panose="02010609060101010101" pitchFamily="49" charset="-122"/>
              </a:rPr>
              <a:t>总体内的单位数不能确定时（</a:t>
            </a:r>
            <a:r>
              <a:rPr lang="zh-CN" altLang="en-US" dirty="0">
                <a:solidFill>
                  <a:srgbClr val="0070C0"/>
                </a:solidFill>
                <a:latin typeface="黑体" panose="02010609060101010101" pitchFamily="49" charset="-122"/>
                <a:ea typeface="黑体" panose="02010609060101010101" pitchFamily="49" charset="-122"/>
              </a:rPr>
              <a:t>例如抽取学号最后一位为</a:t>
            </a:r>
            <a:r>
              <a:rPr lang="en-US" altLang="zh-CN" dirty="0">
                <a:solidFill>
                  <a:srgbClr val="0070C0"/>
                </a:solidFill>
                <a:latin typeface="黑体" panose="02010609060101010101" pitchFamily="49" charset="-122"/>
                <a:ea typeface="黑体" panose="02010609060101010101" pitchFamily="49" charset="-122"/>
              </a:rPr>
              <a:t>8</a:t>
            </a:r>
            <a:r>
              <a:rPr lang="zh-CN" altLang="en-US" dirty="0">
                <a:solidFill>
                  <a:srgbClr val="0070C0"/>
                </a:solidFill>
                <a:latin typeface="黑体" panose="02010609060101010101" pitchFamily="49" charset="-122"/>
                <a:ea typeface="黑体" panose="02010609060101010101" pitchFamily="49" charset="-122"/>
              </a:rPr>
              <a:t>的学生进行调查</a:t>
            </a:r>
            <a:r>
              <a:rPr lang="zh-CN" altLang="en-US"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dissolve">
                                      <p:cBhvr>
                                        <p:cTn id="7" dur="500"/>
                                        <p:tgtEl>
                                          <p:spTgt spid="3072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725">
                                            <p:txEl>
                                              <p:pRg st="1" end="1"/>
                                            </p:txEl>
                                          </p:spTgt>
                                        </p:tgtEl>
                                        <p:attrNameLst>
                                          <p:attrName>style.visibility</p:attrName>
                                        </p:attrNameLst>
                                      </p:cBhvr>
                                      <p:to>
                                        <p:strVal val="visible"/>
                                      </p:to>
                                    </p:set>
                                    <p:animEffect transition="in" filter="dissolve">
                                      <p:cBhvr>
                                        <p:cTn id="10" dur="500"/>
                                        <p:tgtEl>
                                          <p:spTgt spid="3072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725">
                                            <p:txEl>
                                              <p:pRg st="2" end="2"/>
                                            </p:txEl>
                                          </p:spTgt>
                                        </p:tgtEl>
                                        <p:attrNameLst>
                                          <p:attrName>style.visibility</p:attrName>
                                        </p:attrNameLst>
                                      </p:cBhvr>
                                      <p:to>
                                        <p:strVal val="visible"/>
                                      </p:to>
                                    </p:set>
                                    <p:animEffect transition="in" filter="dissolve">
                                      <p:cBhvr>
                                        <p:cTn id="13" dur="500"/>
                                        <p:tgtEl>
                                          <p:spTgt spid="3072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725">
                                            <p:txEl>
                                              <p:pRg st="3" end="3"/>
                                            </p:txEl>
                                          </p:spTgt>
                                        </p:tgtEl>
                                        <p:attrNameLst>
                                          <p:attrName>style.visibility</p:attrName>
                                        </p:attrNameLst>
                                      </p:cBhvr>
                                      <p:to>
                                        <p:strVal val="visible"/>
                                      </p:to>
                                    </p:set>
                                    <p:animEffect transition="in" filter="dissolve">
                                      <p:cBhvr>
                                        <p:cTn id="16" dur="500"/>
                                        <p:tgtEl>
                                          <p:spTgt spid="30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26</a:t>
            </a:fld>
            <a:endParaRPr lang="en-US" altLang="zh-CN" sz="1400" dirty="0"/>
          </a:p>
        </p:txBody>
      </p:sp>
      <p:sp>
        <p:nvSpPr>
          <p:cNvPr id="29698"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sz="2400" b="1" dirty="0">
                <a:solidFill>
                  <a:schemeClr val="accent2"/>
                </a:solidFill>
              </a:rPr>
              <a:t>（</a:t>
            </a:r>
            <a:r>
              <a:rPr lang="en-US" altLang="zh-CN" sz="2400" b="1" dirty="0">
                <a:solidFill>
                  <a:schemeClr val="accent2"/>
                </a:solidFill>
              </a:rPr>
              <a:t>3</a:t>
            </a:r>
            <a:r>
              <a:rPr lang="zh-CN" altLang="en-US" sz="2400" b="1" dirty="0">
                <a:solidFill>
                  <a:schemeClr val="accent2"/>
                </a:solidFill>
              </a:rPr>
              <a:t>）分层抽样 </a:t>
            </a:r>
            <a:r>
              <a:rPr lang="en-US" altLang="zh-CN" sz="2400" b="1" dirty="0">
                <a:solidFill>
                  <a:schemeClr val="accent2"/>
                </a:solidFill>
              </a:rPr>
              <a:t>Stratified Sampling</a:t>
            </a:r>
          </a:p>
        </p:txBody>
      </p:sp>
      <p:sp>
        <p:nvSpPr>
          <p:cNvPr id="31749" name="Rectangle 5"/>
          <p:cNvSpPr>
            <a:spLocks noGrp="1"/>
          </p:cNvSpPr>
          <p:nvPr>
            <p:ph idx="1"/>
          </p:nvPr>
        </p:nvSpPr>
        <p:spPr>
          <a:xfrm>
            <a:off x="468313" y="981075"/>
            <a:ext cx="8077200" cy="2070100"/>
          </a:xfrm>
          <a:ln/>
        </p:spPr>
        <p:txBody>
          <a:bodyPr wrap="square" lIns="91440" tIns="45720" rIns="91440" bIns="45720" anchor="t"/>
          <a:lstStyle/>
          <a:p>
            <a:pPr eaLnBrk="1" hangingPunct="1">
              <a:lnSpc>
                <a:spcPct val="110000"/>
              </a:lnSpc>
            </a:pPr>
            <a:r>
              <a:rPr lang="zh-CN" altLang="en-US" sz="2400" b="1" dirty="0">
                <a:solidFill>
                  <a:schemeClr val="accent2"/>
                </a:solidFill>
                <a:ea typeface="黑体" panose="02010609060101010101" pitchFamily="49" charset="-122"/>
              </a:rPr>
              <a:t>也称分类抽样或类型抽样</a:t>
            </a:r>
            <a:r>
              <a:rPr lang="zh-CN" altLang="en-US" sz="2400" dirty="0">
                <a:ea typeface="黑体" panose="02010609060101010101" pitchFamily="49" charset="-122"/>
              </a:rPr>
              <a:t>。即先将总体所有单位按某种标志划分为若干层，然后从各层中随机抽取一定数目的单位构成样本，根据各层样本汇总对总体指标作出估计的一种抽样方式。</a:t>
            </a:r>
          </a:p>
        </p:txBody>
      </p:sp>
      <p:sp>
        <p:nvSpPr>
          <p:cNvPr id="31750" name="AutoShape 6"/>
          <p:cNvSpPr/>
          <p:nvPr/>
        </p:nvSpPr>
        <p:spPr>
          <a:xfrm>
            <a:off x="5576888" y="5097463"/>
            <a:ext cx="976312" cy="485775"/>
          </a:xfrm>
          <a:prstGeom prst="rightArrow">
            <a:avLst>
              <a:gd name="adj1" fmla="val 50000"/>
              <a:gd name="adj2" fmla="val 50849"/>
            </a:avLst>
          </a:prstGeom>
          <a:solidFill>
            <a:srgbClr val="FF0000"/>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nvGrpSpPr>
          <p:cNvPr id="2" name="Group 7"/>
          <p:cNvGrpSpPr/>
          <p:nvPr/>
        </p:nvGrpSpPr>
        <p:grpSpPr>
          <a:xfrm>
            <a:off x="1557338" y="3743325"/>
            <a:ext cx="3521075" cy="2251075"/>
            <a:chOff x="981" y="2358"/>
            <a:chExt cx="2218" cy="1418"/>
          </a:xfrm>
        </p:grpSpPr>
        <p:pic>
          <p:nvPicPr>
            <p:cNvPr id="29702" name="Picture 8"/>
            <p:cNvPicPr>
              <a:picLocks noChangeAspect="1"/>
            </p:cNvPicPr>
            <p:nvPr/>
          </p:nvPicPr>
          <p:blipFill>
            <a:blip r:embed="rId2"/>
            <a:stretch>
              <a:fillRect/>
            </a:stretch>
          </p:blipFill>
          <p:spPr>
            <a:xfrm>
              <a:off x="981" y="2358"/>
              <a:ext cx="2218" cy="1418"/>
            </a:xfrm>
            <a:prstGeom prst="rect">
              <a:avLst/>
            </a:prstGeom>
            <a:noFill/>
            <a:ln w="9525">
              <a:noFill/>
            </a:ln>
          </p:spPr>
        </p:pic>
        <p:sp>
          <p:nvSpPr>
            <p:cNvPr id="29703" name="Line 9"/>
            <p:cNvSpPr/>
            <p:nvPr/>
          </p:nvSpPr>
          <p:spPr>
            <a:xfrm>
              <a:off x="2370" y="2358"/>
              <a:ext cx="0" cy="774"/>
            </a:xfrm>
            <a:prstGeom prst="line">
              <a:avLst/>
            </a:prstGeom>
            <a:ln w="28575" cap="flat" cmpd="sng">
              <a:solidFill>
                <a:srgbClr val="008000"/>
              </a:solidFill>
              <a:prstDash val="solid"/>
              <a:round/>
              <a:headEnd type="none" w="med" len="med"/>
              <a:tailEnd type="none" w="med" len="med"/>
            </a:ln>
          </p:spPr>
        </p:sp>
        <p:sp>
          <p:nvSpPr>
            <p:cNvPr id="29704" name="Line 10"/>
            <p:cNvSpPr/>
            <p:nvPr/>
          </p:nvSpPr>
          <p:spPr>
            <a:xfrm>
              <a:off x="1859" y="3124"/>
              <a:ext cx="528" cy="0"/>
            </a:xfrm>
            <a:prstGeom prst="line">
              <a:avLst/>
            </a:prstGeom>
            <a:ln w="28575" cap="flat" cmpd="sng">
              <a:solidFill>
                <a:srgbClr val="008000"/>
              </a:solidFill>
              <a:prstDash val="solid"/>
              <a:round/>
              <a:headEnd type="none" w="med" len="med"/>
              <a:tailEnd type="none" w="med" len="med"/>
            </a:ln>
          </p:spPr>
        </p:sp>
        <p:sp>
          <p:nvSpPr>
            <p:cNvPr id="29705" name="Line 11"/>
            <p:cNvSpPr/>
            <p:nvPr/>
          </p:nvSpPr>
          <p:spPr>
            <a:xfrm>
              <a:off x="1859" y="3096"/>
              <a:ext cx="0" cy="675"/>
            </a:xfrm>
            <a:prstGeom prst="line">
              <a:avLst/>
            </a:prstGeom>
            <a:ln w="28575" cap="flat" cmpd="sng">
              <a:solidFill>
                <a:srgbClr val="008000"/>
              </a:solidFill>
              <a:prstDash val="solid"/>
              <a:round/>
              <a:headEnd type="none" w="med" len="med"/>
              <a:tailEnd type="none" w="med" len="med"/>
            </a:ln>
          </p:spPr>
        </p:sp>
      </p:grpSp>
      <p:sp>
        <p:nvSpPr>
          <p:cNvPr id="31757" name="AutoShape 13"/>
          <p:cNvSpPr/>
          <p:nvPr/>
        </p:nvSpPr>
        <p:spPr>
          <a:xfrm>
            <a:off x="431800" y="5589588"/>
            <a:ext cx="854075" cy="360362"/>
          </a:xfrm>
          <a:prstGeom prst="borderCallout2">
            <a:avLst>
              <a:gd name="adj1" fmla="val 31718"/>
              <a:gd name="adj2" fmla="val 108921"/>
              <a:gd name="adj3" fmla="val 31718"/>
              <a:gd name="adj4" fmla="val 121560"/>
              <a:gd name="adj5" fmla="val -59472"/>
              <a:gd name="adj6" fmla="val 134574"/>
            </a:avLst>
          </a:prstGeom>
          <a:noFill/>
          <a:ln w="19050" cap="flat" cmpd="sng">
            <a:solidFill>
              <a:srgbClr val="FF00FF"/>
            </a:solidFill>
            <a:prstDash val="solid"/>
            <a:miter/>
            <a:headEnd type="none" w="med" len="med"/>
            <a:tailEnd type="none" w="med" len="med"/>
          </a:ln>
        </p:spPr>
        <p:txBody>
          <a:bodyPr lIns="90000" tIns="46800" rIns="90000" bIns="46800" anchor="ctr"/>
          <a:lstStyle/>
          <a:p>
            <a:pPr algn="ctr">
              <a:spcBef>
                <a:spcPct val="50000"/>
              </a:spcBef>
            </a:pPr>
            <a:r>
              <a:rPr lang="zh-CN" altLang="en-US" sz="2400" b="1" dirty="0">
                <a:latin typeface="Times New Roman" panose="02020603050405020304" pitchFamily="18" charset="0"/>
                <a:ea typeface="宋体" panose="02010600030101010101" pitchFamily="2" charset="-122"/>
              </a:rPr>
              <a:t>男生</a:t>
            </a:r>
          </a:p>
        </p:txBody>
      </p:sp>
      <p:sp>
        <p:nvSpPr>
          <p:cNvPr id="3" name="AutoShape 14"/>
          <p:cNvSpPr/>
          <p:nvPr/>
        </p:nvSpPr>
        <p:spPr>
          <a:xfrm>
            <a:off x="5668963" y="6084888"/>
            <a:ext cx="854075" cy="360362"/>
          </a:xfrm>
          <a:prstGeom prst="borderCallout2">
            <a:avLst>
              <a:gd name="adj1" fmla="val 31718"/>
              <a:gd name="adj2" fmla="val -8921"/>
              <a:gd name="adj3" fmla="val 31718"/>
              <a:gd name="adj4" fmla="val -52602"/>
              <a:gd name="adj5" fmla="val -112333"/>
              <a:gd name="adj6" fmla="val -97398"/>
            </a:avLst>
          </a:prstGeom>
          <a:noFill/>
          <a:ln w="19050" cap="flat" cmpd="sng">
            <a:solidFill>
              <a:srgbClr val="FF00FF"/>
            </a:solidFill>
            <a:prstDash val="solid"/>
            <a:miter/>
            <a:headEnd type="none" w="med" len="med"/>
            <a:tailEnd type="none" w="med" len="med"/>
          </a:ln>
        </p:spPr>
        <p:txBody>
          <a:bodyPr lIns="90000" tIns="46800" rIns="90000" bIns="46800" anchor="ctr"/>
          <a:lstStyle/>
          <a:p>
            <a:pPr algn="ctr">
              <a:spcBef>
                <a:spcPct val="50000"/>
              </a:spcBef>
            </a:pPr>
            <a:r>
              <a:rPr lang="zh-CN" altLang="en-US" sz="2400" b="1" dirty="0">
                <a:latin typeface="Times New Roman" panose="02020603050405020304" pitchFamily="18" charset="0"/>
                <a:ea typeface="宋体" panose="02010600030101010101" pitchFamily="2" charset="-122"/>
              </a:rPr>
              <a:t>女生</a:t>
            </a:r>
          </a:p>
        </p:txBody>
      </p:sp>
      <p:pic>
        <p:nvPicPr>
          <p:cNvPr id="4" name="Picture 15" descr="j0286767"/>
          <p:cNvPicPr>
            <a:picLocks noChangeAspect="1"/>
          </p:cNvPicPr>
          <p:nvPr/>
        </p:nvPicPr>
        <p:blipFill>
          <a:blip r:embed="rId3"/>
          <a:stretch>
            <a:fillRect/>
          </a:stretch>
        </p:blipFill>
        <p:spPr>
          <a:xfrm>
            <a:off x="5607050" y="3203575"/>
            <a:ext cx="719138" cy="687388"/>
          </a:xfrm>
          <a:prstGeom prst="rect">
            <a:avLst/>
          </a:prstGeom>
          <a:noFill/>
          <a:ln w="9525">
            <a:noFill/>
          </a:ln>
        </p:spPr>
      </p:pic>
      <p:sp>
        <p:nvSpPr>
          <p:cNvPr id="5" name="Line 16"/>
          <p:cNvSpPr/>
          <p:nvPr/>
        </p:nvSpPr>
        <p:spPr>
          <a:xfrm flipH="1">
            <a:off x="2592388" y="3563938"/>
            <a:ext cx="2789237" cy="585787"/>
          </a:xfrm>
          <a:prstGeom prst="line">
            <a:avLst/>
          </a:prstGeom>
          <a:ln w="25400" cap="flat" cmpd="sng">
            <a:solidFill>
              <a:srgbClr val="FF0000"/>
            </a:solidFill>
            <a:prstDash val="solid"/>
            <a:round/>
            <a:headEnd type="none" w="med" len="med"/>
            <a:tailEnd type="triangle" w="med" len="med"/>
          </a:ln>
        </p:spPr>
      </p:sp>
      <p:sp>
        <p:nvSpPr>
          <p:cNvPr id="6" name="Line 17"/>
          <p:cNvSpPr/>
          <p:nvPr/>
        </p:nvSpPr>
        <p:spPr>
          <a:xfrm flipH="1">
            <a:off x="4616450" y="3743325"/>
            <a:ext cx="944563" cy="406400"/>
          </a:xfrm>
          <a:prstGeom prst="line">
            <a:avLst/>
          </a:prstGeom>
          <a:ln w="25400" cap="flat" cmpd="sng">
            <a:solidFill>
              <a:srgbClr val="FF0000"/>
            </a:solidFill>
            <a:prstDash val="solid"/>
            <a:round/>
            <a:headEnd type="none" w="med" len="med"/>
            <a:tailEnd type="triangle" w="med" len="med"/>
          </a:ln>
        </p:spPr>
      </p:sp>
      <p:sp>
        <p:nvSpPr>
          <p:cNvPr id="31762" name="Text Box 18"/>
          <p:cNvSpPr txBox="1"/>
          <p:nvPr/>
        </p:nvSpPr>
        <p:spPr>
          <a:xfrm>
            <a:off x="6988175" y="4149725"/>
            <a:ext cx="958850" cy="485775"/>
          </a:xfrm>
          <a:prstGeom prst="rect">
            <a:avLst/>
          </a:prstGeom>
          <a:noFill/>
          <a:ln w="28575" cap="flat" cmpd="sng">
            <a:solidFill>
              <a:srgbClr val="FF00FF"/>
            </a:solidFill>
            <a:prstDash val="solid"/>
            <a:miter/>
            <a:headEnd type="none" w="med" len="med"/>
            <a:tailEnd type="none" w="med" len="med"/>
          </a:ln>
        </p:spPr>
        <p:txBody>
          <a:bodyPr lIns="90000" tIns="46800" rIns="90000" bIns="46800" anchor="t">
            <a:spAutoFit/>
          </a:bodyPr>
          <a:lstStyle/>
          <a:p>
            <a:pPr algn="ctr">
              <a:spcBef>
                <a:spcPct val="50000"/>
              </a:spcBef>
            </a:pPr>
            <a:r>
              <a:rPr lang="zh-CN" altLang="en-US" sz="2400" b="1" dirty="0">
                <a:latin typeface="Times New Roman" panose="02020603050405020304" pitchFamily="18" charset="0"/>
                <a:ea typeface="宋体" panose="02010600030101010101" pitchFamily="2" charset="-122"/>
              </a:rPr>
              <a:t>样本</a:t>
            </a:r>
          </a:p>
        </p:txBody>
      </p:sp>
      <p:pic>
        <p:nvPicPr>
          <p:cNvPr id="29712" name="Picture 19"/>
          <p:cNvPicPr>
            <a:picLocks noChangeAspect="1"/>
          </p:cNvPicPr>
          <p:nvPr/>
        </p:nvPicPr>
        <p:blipFill>
          <a:blip r:embed="rId4"/>
          <a:stretch>
            <a:fillRect/>
          </a:stretch>
        </p:blipFill>
        <p:spPr>
          <a:xfrm>
            <a:off x="6858000" y="4800600"/>
            <a:ext cx="1133475" cy="1143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animEffect transition="in" filter="dissolve">
                                      <p:cBhvr>
                                        <p:cTn id="7" dur="500"/>
                                        <p:tgtEl>
                                          <p:spTgt spid="317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par>
                          <p:cTn id="26" fill="hold">
                            <p:stCondLst>
                              <p:cond delay="500"/>
                            </p:stCondLst>
                            <p:childTnLst>
                              <p:par>
                                <p:cTn id="27" presetID="22" presetClass="entr" presetSubtype="2"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par>
                          <p:cTn id="30" fill="hold">
                            <p:stCondLst>
                              <p:cond delay="1500"/>
                            </p:stCondLst>
                            <p:childTnLst>
                              <p:par>
                                <p:cTn id="31" presetID="22" presetClass="entr" presetSubtype="2" fill="hold" nodeType="afterEffect">
                                  <p:stCondLst>
                                    <p:cond delay="50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31750"/>
                                        </p:tgtEl>
                                        <p:attrNameLst>
                                          <p:attrName>style.visibility</p:attrName>
                                        </p:attrNameLst>
                                      </p:cBhvr>
                                      <p:to>
                                        <p:strVal val="visible"/>
                                      </p:to>
                                    </p:set>
                                    <p:animEffect transition="in" filter="wipe(left)">
                                      <p:cBhvr>
                                        <p:cTn id="37" dur="500"/>
                                        <p:tgtEl>
                                          <p:spTgt spid="31750"/>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31762"/>
                                        </p:tgtEl>
                                        <p:attrNameLst>
                                          <p:attrName>style.visibility</p:attrName>
                                        </p:attrNameLst>
                                      </p:cBhvr>
                                      <p:to>
                                        <p:strVal val="visible"/>
                                      </p:to>
                                    </p:set>
                                    <p:animEffect transition="in" filter="dissolve">
                                      <p:cBhvr>
                                        <p:cTn id="41" dur="500"/>
                                        <p:tgtEl>
                                          <p:spTgt spid="3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advAuto="1000"/>
      <p:bldP spid="31750" grpId="0" animBg="1"/>
      <p:bldP spid="31757" grpId="0" animBg="1"/>
      <p:bldP spid="3" grpId="0" animBg="1"/>
      <p:bldP spid="317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27</a:t>
            </a:fld>
            <a:endParaRPr lang="en-US" altLang="zh-CN" sz="1400" dirty="0"/>
          </a:p>
        </p:txBody>
      </p:sp>
      <p:sp>
        <p:nvSpPr>
          <p:cNvPr id="30722" name="Rectangle 4"/>
          <p:cNvSpPr>
            <a:spLocks noGrp="1"/>
          </p:cNvSpPr>
          <p:nvPr>
            <p:ph type="title"/>
          </p:nvPr>
        </p:nvSpPr>
        <p:spPr>
          <a:xfrm>
            <a:off x="468313" y="260350"/>
            <a:ext cx="7434262" cy="500063"/>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分层抽样的特点</a:t>
            </a:r>
          </a:p>
        </p:txBody>
      </p:sp>
      <p:sp>
        <p:nvSpPr>
          <p:cNvPr id="32773" name="Rectangle 5"/>
          <p:cNvSpPr>
            <a:spLocks noGrp="1"/>
          </p:cNvSpPr>
          <p:nvPr>
            <p:ph idx="1"/>
          </p:nvPr>
        </p:nvSpPr>
        <p:spPr>
          <a:xfrm>
            <a:off x="206375" y="819150"/>
            <a:ext cx="8397875" cy="5634038"/>
          </a:xfrm>
          <a:ln/>
        </p:spPr>
        <p:txBody>
          <a:bodyPr wrap="square" lIns="91440" tIns="45720" rIns="91440" bIns="45720" anchor="t"/>
          <a:lstStyle/>
          <a:p>
            <a:pPr eaLnBrk="1" hangingPunct="1"/>
            <a:endParaRPr lang="en-US" altLang="zh-CN" sz="2400" dirty="0">
              <a:latin typeface="黑体" panose="02010609060101010101" pitchFamily="49" charset="-122"/>
              <a:ea typeface="黑体" panose="02010609060101010101" pitchFamily="49" charset="-122"/>
            </a:endParaRPr>
          </a:p>
          <a:p>
            <a:pPr eaLnBrk="1" hangingPunct="1"/>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问题：分层抽样中在分层时使用了已知的信息，还符合随机原则吗？</a:t>
            </a:r>
          </a:p>
          <a:p>
            <a:pPr eaLnBrk="1" hangingPunct="1"/>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sym typeface="Wingdings 2" panose="05020102010507070707" pitchFamily="18" charset="2"/>
              </a:rPr>
              <a:t>可以提高样本的代表性，</a:t>
            </a:r>
            <a:r>
              <a:rPr lang="zh-CN" altLang="en-US" sz="2400" dirty="0">
                <a:latin typeface="黑体" panose="02010609060101010101" pitchFamily="49" charset="-122"/>
                <a:ea typeface="黑体" panose="02010609060101010101" pitchFamily="49" charset="-122"/>
              </a:rPr>
              <a:t>提高估计的精度。</a:t>
            </a:r>
          </a:p>
          <a:p>
            <a:pPr eaLnBrk="1" hangingPunct="1"/>
            <a:r>
              <a:rPr lang="zh-CN" altLang="en-US" sz="2400" dirty="0">
                <a:latin typeface="黑体" panose="02010609060101010101" pitchFamily="49" charset="-122"/>
                <a:ea typeface="黑体" panose="02010609060101010101" pitchFamily="49" charset="-122"/>
              </a:rPr>
              <a:t>在估计总体参数的同时还能估计每层的参数。</a:t>
            </a:r>
          </a:p>
          <a:p>
            <a:pPr eaLnBrk="1" hangingPunct="1"/>
            <a:r>
              <a:rPr lang="zh-CN" altLang="en-US" sz="2400" dirty="0">
                <a:latin typeface="黑体" panose="02010609060101010101" pitchFamily="49" charset="-122"/>
                <a:ea typeface="黑体" panose="02010609060101010101" pitchFamily="49" charset="-122"/>
                <a:sym typeface="Wingdings 2" panose="05020102010507070707" pitchFamily="18" charset="2"/>
              </a:rPr>
              <a:t>抽样误差只受层内方差的影响，分层时应使层间方差大、层内方差小。</a:t>
            </a:r>
          </a:p>
          <a:p>
            <a:pPr eaLnBrk="1" hangingPunct="1"/>
            <a:r>
              <a:rPr lang="zh-CN" altLang="en-US" sz="2400" dirty="0">
                <a:solidFill>
                  <a:srgbClr val="0070C0"/>
                </a:solidFill>
                <a:latin typeface="黑体" panose="02010609060101010101" pitchFamily="49" charset="-122"/>
                <a:ea typeface="黑体" panose="02010609060101010101" pitchFamily="49" charset="-122"/>
                <a:sym typeface="Wingdings 2" panose="05020102010507070707" pitchFamily="18" charset="2"/>
              </a:rPr>
              <a:t>最适用的场合</a:t>
            </a:r>
            <a:r>
              <a:rPr lang="zh-CN" altLang="en-US" sz="2400" dirty="0">
                <a:latin typeface="黑体" panose="02010609060101010101" pitchFamily="49" charset="-122"/>
                <a:ea typeface="黑体" panose="02010609060101010101" pitchFamily="49" charset="-122"/>
                <a:sym typeface="Wingdings 2" panose="05020102010507070707" pitchFamily="18" charset="2"/>
              </a:rPr>
              <a:t>：</a:t>
            </a:r>
          </a:p>
          <a:p>
            <a:pPr lvl="1" eaLnBrk="1" hangingPunct="1"/>
            <a:r>
              <a:rPr lang="zh-CN" altLang="en-US" sz="2400" dirty="0">
                <a:latin typeface="黑体" panose="02010609060101010101" pitchFamily="49" charset="-122"/>
                <a:ea typeface="黑体" panose="02010609060101010101" pitchFamily="49" charset="-122"/>
              </a:rPr>
              <a:t>当总体内样本单位的差异较大时；</a:t>
            </a:r>
          </a:p>
          <a:p>
            <a:pPr lvl="1" eaLnBrk="1" hangingPunct="1"/>
            <a:r>
              <a:rPr lang="zh-CN" altLang="en-US" sz="2400" dirty="0">
                <a:latin typeface="黑体" panose="02010609060101010101" pitchFamily="49" charset="-122"/>
                <a:ea typeface="黑体" panose="02010609060101010101" pitchFamily="49" charset="-122"/>
              </a:rPr>
              <a:t>分层后能达到层间差异大，层内差异小的原则时</a:t>
            </a:r>
          </a:p>
        </p:txBody>
      </p:sp>
      <p:sp>
        <p:nvSpPr>
          <p:cNvPr id="32774" name="Rectangle 6"/>
          <p:cNvSpPr/>
          <p:nvPr/>
        </p:nvSpPr>
        <p:spPr>
          <a:xfrm>
            <a:off x="250825" y="1196975"/>
            <a:ext cx="8353425" cy="990600"/>
          </a:xfrm>
          <a:prstGeom prst="rect">
            <a:avLst/>
          </a:prstGeom>
          <a:noFill/>
          <a:ln w="19050" cap="flat" cmpd="sng">
            <a:solidFill>
              <a:schemeClr val="accent2"/>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dissolve">
                                      <p:cBhvr>
                                        <p:cTn id="7" dur="500"/>
                                        <p:tgtEl>
                                          <p:spTgt spid="327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773">
                                            <p:txEl>
                                              <p:pRg st="1" end="1"/>
                                            </p:txEl>
                                          </p:spTgt>
                                        </p:tgtEl>
                                        <p:attrNameLst>
                                          <p:attrName>style.visibility</p:attrName>
                                        </p:attrNameLst>
                                      </p:cBhvr>
                                      <p:to>
                                        <p:strVal val="visible"/>
                                      </p:to>
                                    </p:set>
                                    <p:animEffect transition="in" filter="dissolve">
                                      <p:cBhvr>
                                        <p:cTn id="10" dur="500"/>
                                        <p:tgtEl>
                                          <p:spTgt spid="3277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2773">
                                            <p:txEl>
                                              <p:pRg st="3" end="3"/>
                                            </p:txEl>
                                          </p:spTgt>
                                        </p:tgtEl>
                                        <p:attrNameLst>
                                          <p:attrName>style.visibility</p:attrName>
                                        </p:attrNameLst>
                                      </p:cBhvr>
                                      <p:to>
                                        <p:strVal val="visible"/>
                                      </p:to>
                                    </p:set>
                                    <p:animEffect transition="in" filter="dissolve">
                                      <p:cBhvr>
                                        <p:cTn id="15" dur="500"/>
                                        <p:tgtEl>
                                          <p:spTgt spid="3277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773">
                                            <p:txEl>
                                              <p:pRg st="4" end="4"/>
                                            </p:txEl>
                                          </p:spTgt>
                                        </p:tgtEl>
                                        <p:attrNameLst>
                                          <p:attrName>style.visibility</p:attrName>
                                        </p:attrNameLst>
                                      </p:cBhvr>
                                      <p:to>
                                        <p:strVal val="visible"/>
                                      </p:to>
                                    </p:set>
                                    <p:animEffect transition="in" filter="dissolve">
                                      <p:cBhvr>
                                        <p:cTn id="20" dur="500"/>
                                        <p:tgtEl>
                                          <p:spTgt spid="3277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2773">
                                            <p:txEl>
                                              <p:pRg st="5" end="5"/>
                                            </p:txEl>
                                          </p:spTgt>
                                        </p:tgtEl>
                                        <p:attrNameLst>
                                          <p:attrName>style.visibility</p:attrName>
                                        </p:attrNameLst>
                                      </p:cBhvr>
                                      <p:to>
                                        <p:strVal val="visible"/>
                                      </p:to>
                                    </p:set>
                                    <p:animEffect transition="in" filter="dissolve">
                                      <p:cBhvr>
                                        <p:cTn id="25" dur="500"/>
                                        <p:tgtEl>
                                          <p:spTgt spid="3277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2773">
                                            <p:txEl>
                                              <p:pRg st="6" end="6"/>
                                            </p:txEl>
                                          </p:spTgt>
                                        </p:tgtEl>
                                        <p:attrNameLst>
                                          <p:attrName>style.visibility</p:attrName>
                                        </p:attrNameLst>
                                      </p:cBhvr>
                                      <p:to>
                                        <p:strVal val="visible"/>
                                      </p:to>
                                    </p:set>
                                    <p:animEffect transition="in" filter="dissolve">
                                      <p:cBhvr>
                                        <p:cTn id="30" dur="500"/>
                                        <p:tgtEl>
                                          <p:spTgt spid="32773">
                                            <p:txEl>
                                              <p:pRg st="6" end="6"/>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2773">
                                            <p:txEl>
                                              <p:pRg st="7" end="7"/>
                                            </p:txEl>
                                          </p:spTgt>
                                        </p:tgtEl>
                                        <p:attrNameLst>
                                          <p:attrName>style.visibility</p:attrName>
                                        </p:attrNameLst>
                                      </p:cBhvr>
                                      <p:to>
                                        <p:strVal val="visible"/>
                                      </p:to>
                                    </p:set>
                                    <p:animEffect transition="in" filter="dissolve">
                                      <p:cBhvr>
                                        <p:cTn id="33" dur="500"/>
                                        <p:tgtEl>
                                          <p:spTgt spid="32773">
                                            <p:txEl>
                                              <p:pRg st="7" end="7"/>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2773">
                                            <p:txEl>
                                              <p:pRg st="8" end="8"/>
                                            </p:txEl>
                                          </p:spTgt>
                                        </p:tgtEl>
                                        <p:attrNameLst>
                                          <p:attrName>style.visibility</p:attrName>
                                        </p:attrNameLst>
                                      </p:cBhvr>
                                      <p:to>
                                        <p:strVal val="visible"/>
                                      </p:to>
                                    </p:set>
                                    <p:animEffect transition="in" filter="dissolve">
                                      <p:cBhvr>
                                        <p:cTn id="36" dur="500"/>
                                        <p:tgtEl>
                                          <p:spTgt spid="3277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P spid="3277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28</a:t>
            </a:fld>
            <a:endParaRPr lang="en-US" altLang="zh-CN" sz="1400" dirty="0"/>
          </a:p>
        </p:txBody>
      </p:sp>
      <p:sp>
        <p:nvSpPr>
          <p:cNvPr id="31746" name="Rectangle 4"/>
          <p:cNvSpPr>
            <a:spLocks noGrp="1"/>
          </p:cNvSpPr>
          <p:nvPr>
            <p:ph type="title"/>
          </p:nvPr>
        </p:nvSpPr>
        <p:spPr>
          <a:xfrm>
            <a:off x="468313" y="765175"/>
            <a:ext cx="7543800" cy="765175"/>
          </a:xfrm>
          <a:ln/>
        </p:spPr>
        <p:txBody>
          <a:bodyPr wrap="square" lIns="91440" tIns="45720" rIns="91440" bIns="45720" anchor="b"/>
          <a:lstStyle/>
          <a:p>
            <a:pPr eaLnBrk="1" hangingPunct="1"/>
            <a:r>
              <a:rPr lang="zh-CN" altLang="en-US" sz="3200" b="1" dirty="0">
                <a:solidFill>
                  <a:schemeClr val="accent2"/>
                </a:solidFill>
                <a:ea typeface="黑体" panose="02010609060101010101" pitchFamily="49" charset="-122"/>
              </a:rPr>
              <a:t>按比例分层抽样和不按比例分层抽样</a:t>
            </a:r>
          </a:p>
        </p:txBody>
      </p:sp>
      <p:sp>
        <p:nvSpPr>
          <p:cNvPr id="33797" name="Rectangle 5"/>
          <p:cNvSpPr>
            <a:spLocks noGrp="1"/>
          </p:cNvSpPr>
          <p:nvPr>
            <p:ph idx="1"/>
          </p:nvPr>
        </p:nvSpPr>
        <p:spPr>
          <a:xfrm>
            <a:off x="396875" y="2106613"/>
            <a:ext cx="8389938" cy="3943350"/>
          </a:xfrm>
          <a:ln/>
        </p:spPr>
        <p:txBody>
          <a:bodyPr wrap="square" lIns="91440" tIns="45720" rIns="91440" bIns="45720" anchor="t"/>
          <a:lstStyle/>
          <a:p>
            <a:pPr eaLnBrk="1" hangingPunct="1"/>
            <a:r>
              <a:rPr lang="zh-CN" altLang="en-US" sz="2800" dirty="0">
                <a:solidFill>
                  <a:schemeClr val="accent2"/>
                </a:solidFill>
                <a:latin typeface="黑体" panose="02010609060101010101" pitchFamily="49" charset="-122"/>
                <a:ea typeface="黑体" panose="02010609060101010101" pitchFamily="49" charset="-122"/>
              </a:rPr>
              <a:t>按比例分层抽样</a:t>
            </a:r>
            <a:r>
              <a:rPr lang="zh-CN" altLang="en-US" sz="2800" dirty="0">
                <a:latin typeface="黑体" panose="02010609060101010101" pitchFamily="49" charset="-122"/>
                <a:ea typeface="黑体" panose="02010609060101010101" pitchFamily="49" charset="-122"/>
              </a:rPr>
              <a:t>：各层的抽样比例都相等（等于</a:t>
            </a:r>
            <a:r>
              <a:rPr lang="en-US" altLang="zh-CN" sz="2800" dirty="0">
                <a:latin typeface="黑体" panose="02010609060101010101" pitchFamily="49" charset="-122"/>
                <a:ea typeface="黑体" panose="02010609060101010101" pitchFamily="49" charset="-122"/>
              </a:rPr>
              <a:t>n/N)</a:t>
            </a:r>
            <a:r>
              <a:rPr lang="zh-CN" altLang="en-US" sz="2800" dirty="0">
                <a:latin typeface="黑体" panose="02010609060101010101" pitchFamily="49" charset="-122"/>
                <a:ea typeface="黑体" panose="02010609060101010101" pitchFamily="49" charset="-122"/>
              </a:rPr>
              <a:t>。</a:t>
            </a:r>
          </a:p>
          <a:p>
            <a:pPr eaLnBrk="1" hangingPunct="1"/>
            <a:r>
              <a:rPr lang="zh-CN" altLang="en-US" sz="2800" dirty="0">
                <a:latin typeface="黑体" panose="02010609060101010101" pitchFamily="49" charset="-122"/>
                <a:ea typeface="黑体" panose="02010609060101010101" pitchFamily="49" charset="-122"/>
              </a:rPr>
              <a:t>在有些情况下为了降低抽样误差或者对各层的参数进行较好的估计，需要采用</a:t>
            </a:r>
            <a:r>
              <a:rPr lang="zh-CN" altLang="en-US" sz="2800" dirty="0">
                <a:solidFill>
                  <a:schemeClr val="accent2"/>
                </a:solidFill>
                <a:latin typeface="黑体" panose="02010609060101010101" pitchFamily="49" charset="-122"/>
                <a:ea typeface="黑体" panose="02010609060101010101" pitchFamily="49" charset="-122"/>
              </a:rPr>
              <a:t>不按比例分层抽样</a:t>
            </a:r>
            <a:r>
              <a:rPr lang="zh-CN" altLang="en-US" sz="2800" dirty="0">
                <a:latin typeface="黑体" panose="02010609060101010101" pitchFamily="49" charset="-122"/>
                <a:ea typeface="黑体" panose="02010609060101010101" pitchFamily="49" charset="-122"/>
              </a:rPr>
              <a:t>。</a:t>
            </a:r>
          </a:p>
          <a:p>
            <a:pPr eaLnBrk="1" hangingPunct="1"/>
            <a:endParaRPr lang="zh-CN" altLang="en-US" sz="2800" dirty="0">
              <a:latin typeface="黑体" panose="02010609060101010101" pitchFamily="49" charset="-122"/>
              <a:ea typeface="黑体" panose="02010609060101010101" pitchFamily="49" charset="-122"/>
            </a:endParaRPr>
          </a:p>
          <a:p>
            <a:pPr lvl="1" eaLnBrk="1" hangingPunct="1"/>
            <a:r>
              <a:rPr lang="zh-CN" altLang="en-US" dirty="0">
                <a:latin typeface="黑体" panose="02010609060101010101" pitchFamily="49" charset="-122"/>
                <a:ea typeface="黑体" panose="02010609060101010101" pitchFamily="49" charset="-122"/>
              </a:rPr>
              <a:t>在不按比例的分层抽样中如果要用样本资料推断总体，需要对各层的数据资料进行加权处理。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dissolve">
                                      <p:cBhvr>
                                        <p:cTn id="7" dur="500"/>
                                        <p:tgtEl>
                                          <p:spTgt spid="33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dissolve">
                                      <p:cBhvr>
                                        <p:cTn id="12" dur="500"/>
                                        <p:tgtEl>
                                          <p:spTgt spid="33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797">
                                            <p:txEl>
                                              <p:pRg st="3" end="3"/>
                                            </p:txEl>
                                          </p:spTgt>
                                        </p:tgtEl>
                                        <p:attrNameLst>
                                          <p:attrName>style.visibility</p:attrName>
                                        </p:attrNameLst>
                                      </p:cBhvr>
                                      <p:to>
                                        <p:strVal val="visible"/>
                                      </p:to>
                                    </p:set>
                                    <p:animEffect transition="in" filter="dissolve">
                                      <p:cBhvr>
                                        <p:cTn id="17" dur="500"/>
                                        <p:tgtEl>
                                          <p:spTgt spid="337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29</a:t>
            </a:fld>
            <a:endParaRPr lang="en-US" altLang="zh-CN" sz="1400" dirty="0"/>
          </a:p>
        </p:txBody>
      </p:sp>
      <p:sp>
        <p:nvSpPr>
          <p:cNvPr id="32770" name="Rectangle 4"/>
          <p:cNvSpPr>
            <a:spLocks noGrp="1"/>
          </p:cNvSpPr>
          <p:nvPr>
            <p:ph type="title"/>
          </p:nvPr>
        </p:nvSpPr>
        <p:spPr>
          <a:xfrm>
            <a:off x="179388" y="333375"/>
            <a:ext cx="8964612" cy="431800"/>
          </a:xfrm>
          <a:ln/>
        </p:spPr>
        <p:txBody>
          <a:bodyPr wrap="square" lIns="91440" tIns="45720" rIns="91440" bIns="45720" anchor="b"/>
          <a:lstStyle/>
          <a:p>
            <a:pPr eaLnBrk="1" hangingPunct="1"/>
            <a:r>
              <a:rPr lang="zh-CN" altLang="en-US" sz="3600" dirty="0">
                <a:solidFill>
                  <a:schemeClr val="accent2"/>
                </a:solidFill>
                <a:ea typeface="黑体" panose="02010609060101010101" pitchFamily="49" charset="-122"/>
              </a:rPr>
              <a:t>不按比例分层抽样（不等概率抽样）的例子</a:t>
            </a:r>
          </a:p>
        </p:txBody>
      </p:sp>
      <p:sp>
        <p:nvSpPr>
          <p:cNvPr id="34821" name="Rectangle 5"/>
          <p:cNvSpPr>
            <a:spLocks noGrp="1"/>
          </p:cNvSpPr>
          <p:nvPr>
            <p:ph idx="1"/>
          </p:nvPr>
        </p:nvSpPr>
        <p:spPr>
          <a:xfrm>
            <a:off x="250825" y="1412875"/>
            <a:ext cx="8389938" cy="5138738"/>
          </a:xfrm>
          <a:ln/>
        </p:spPr>
        <p:txBody>
          <a:bodyPr wrap="square" lIns="91440" tIns="45720" rIns="91440" bIns="45720" anchor="t"/>
          <a:lstStyle/>
          <a:p>
            <a:pPr eaLnBrk="1" hangingPunct="1"/>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假设要从</a:t>
            </a:r>
            <a:r>
              <a:rPr lang="en-US" altLang="zh-CN" sz="2400" dirty="0">
                <a:latin typeface="黑体" panose="02010609060101010101" pitchFamily="49" charset="-122"/>
                <a:ea typeface="黑体" panose="02010609060101010101" pitchFamily="49" charset="-122"/>
              </a:rPr>
              <a:t>1000</a:t>
            </a:r>
            <a:r>
              <a:rPr lang="zh-CN" altLang="en-US" sz="2400" dirty="0">
                <a:latin typeface="黑体" panose="02010609060101010101" pitchFamily="49" charset="-122"/>
                <a:ea typeface="黑体" panose="02010609060101010101" pitchFamily="49" charset="-122"/>
              </a:rPr>
              <a:t>亩农田中抽取</a:t>
            </a:r>
            <a:r>
              <a:rPr lang="en-US" altLang="zh-CN" sz="2400" dirty="0">
                <a:latin typeface="黑体" panose="02010609060101010101" pitchFamily="49" charset="-122"/>
                <a:ea typeface="黑体" panose="02010609060101010101" pitchFamily="49" charset="-122"/>
              </a:rPr>
              <a:t>100</a:t>
            </a:r>
            <a:r>
              <a:rPr lang="zh-CN" altLang="en-US" sz="2400" dirty="0">
                <a:latin typeface="黑体" panose="02010609060101010101" pitchFamily="49" charset="-122"/>
                <a:ea typeface="黑体" panose="02010609060101010101" pitchFamily="49" charset="-122"/>
              </a:rPr>
              <a:t>亩调查小麦的平均亩产。</a:t>
            </a:r>
            <a:r>
              <a:rPr lang="en-US" altLang="zh-CN" sz="2400" dirty="0">
                <a:latin typeface="黑体" panose="02010609060101010101" pitchFamily="49" charset="-122"/>
                <a:ea typeface="黑体" panose="02010609060101010101" pitchFamily="49" charset="-122"/>
              </a:rPr>
              <a:t>1000</a:t>
            </a:r>
            <a:r>
              <a:rPr lang="zh-CN" altLang="en-US" sz="2400" dirty="0">
                <a:latin typeface="黑体" panose="02010609060101010101" pitchFamily="49" charset="-122"/>
                <a:ea typeface="黑体" panose="02010609060101010101" pitchFamily="49" charset="-122"/>
              </a:rPr>
              <a:t>亩耕地中有</a:t>
            </a:r>
            <a:r>
              <a:rPr lang="en-US" altLang="zh-CN" sz="2400" dirty="0">
                <a:latin typeface="黑体" panose="02010609060101010101" pitchFamily="49" charset="-122"/>
                <a:ea typeface="黑体" panose="02010609060101010101" pitchFamily="49" charset="-122"/>
              </a:rPr>
              <a:t>600</a:t>
            </a:r>
            <a:r>
              <a:rPr lang="zh-CN" altLang="en-US" sz="2400" dirty="0">
                <a:latin typeface="黑体" panose="02010609060101010101" pitchFamily="49" charset="-122"/>
                <a:ea typeface="黑体" panose="02010609060101010101" pitchFamily="49" charset="-122"/>
              </a:rPr>
              <a:t>亩为平原，</a:t>
            </a:r>
            <a:r>
              <a:rPr lang="en-US" altLang="zh-CN" sz="2400" dirty="0">
                <a:latin typeface="黑体" panose="02010609060101010101" pitchFamily="49" charset="-122"/>
                <a:ea typeface="黑体" panose="02010609060101010101" pitchFamily="49" charset="-122"/>
              </a:rPr>
              <a:t>400</a:t>
            </a:r>
            <a:r>
              <a:rPr lang="zh-CN" altLang="en-US" sz="2400" dirty="0">
                <a:latin typeface="黑体" panose="02010609060101010101" pitchFamily="49" charset="-122"/>
                <a:ea typeface="黑体" panose="02010609060101010101" pitchFamily="49" charset="-122"/>
              </a:rPr>
              <a:t>亩为丘陵；平原地区的亩产量相差不大（方差很小），而丘陵地区亩产量的差别很大（方差大）。</a:t>
            </a:r>
          </a:p>
          <a:p>
            <a:pPr lvl="1" eaLnBrk="1" hangingPunct="1"/>
            <a:r>
              <a:rPr lang="zh-CN" altLang="en-US" sz="2400" dirty="0">
                <a:solidFill>
                  <a:srgbClr val="0070C0"/>
                </a:solidFill>
                <a:latin typeface="黑体" panose="02010609060101010101" pitchFamily="49" charset="-122"/>
                <a:ea typeface="黑体" panose="02010609060101010101" pitchFamily="49" charset="-122"/>
              </a:rPr>
              <a:t>按比例抽样：平原和丘陵各抽</a:t>
            </a:r>
            <a:r>
              <a:rPr lang="en-US" altLang="zh-CN" sz="2400" dirty="0">
                <a:solidFill>
                  <a:srgbClr val="0070C0"/>
                </a:solidFill>
                <a:latin typeface="黑体" panose="02010609060101010101" pitchFamily="49" charset="-122"/>
                <a:ea typeface="黑体" panose="02010609060101010101" pitchFamily="49" charset="-122"/>
              </a:rPr>
              <a:t>60</a:t>
            </a:r>
            <a:r>
              <a:rPr lang="zh-CN" altLang="en-US" sz="2400" dirty="0">
                <a:solidFill>
                  <a:srgbClr val="0070C0"/>
                </a:solidFill>
                <a:latin typeface="黑体" panose="02010609060101010101" pitchFamily="49" charset="-122"/>
                <a:ea typeface="黑体" panose="02010609060101010101" pitchFamily="49" charset="-122"/>
              </a:rPr>
              <a:t>亩和</a:t>
            </a:r>
            <a:r>
              <a:rPr lang="en-US" altLang="zh-CN" sz="2400" dirty="0">
                <a:solidFill>
                  <a:srgbClr val="0070C0"/>
                </a:solidFill>
                <a:latin typeface="黑体" panose="02010609060101010101" pitchFamily="49" charset="-122"/>
                <a:ea typeface="黑体" panose="02010609060101010101" pitchFamily="49" charset="-122"/>
              </a:rPr>
              <a:t>40</a:t>
            </a:r>
            <a:r>
              <a:rPr lang="zh-CN" altLang="en-US" sz="2400" dirty="0">
                <a:solidFill>
                  <a:srgbClr val="0070C0"/>
                </a:solidFill>
                <a:latin typeface="黑体" panose="02010609060101010101" pitchFamily="49" charset="-122"/>
                <a:ea typeface="黑体" panose="02010609060101010101" pitchFamily="49" charset="-122"/>
              </a:rPr>
              <a:t>亩</a:t>
            </a:r>
            <a:r>
              <a:rPr lang="zh-CN" altLang="en-US" sz="2400" dirty="0">
                <a:latin typeface="黑体" panose="02010609060101010101" pitchFamily="49" charset="-122"/>
                <a:ea typeface="黑体" panose="02010609060101010101" pitchFamily="49" charset="-122"/>
              </a:rPr>
              <a:t>。</a:t>
            </a:r>
          </a:p>
          <a:p>
            <a:pPr lvl="1" eaLnBrk="1" hangingPunct="1"/>
            <a:endParaRPr lang="zh-CN" altLang="en-US" sz="2400" dirty="0">
              <a:latin typeface="黑体" panose="02010609060101010101" pitchFamily="49" charset="-122"/>
              <a:ea typeface="黑体" panose="02010609060101010101" pitchFamily="49" charset="-122"/>
            </a:endParaRPr>
          </a:p>
          <a:p>
            <a:pPr lvl="1" eaLnBrk="1" hangingPunct="1"/>
            <a:r>
              <a:rPr lang="zh-CN" altLang="en-US" sz="2400" dirty="0">
                <a:solidFill>
                  <a:srgbClr val="FF0000"/>
                </a:solidFill>
                <a:latin typeface="黑体" panose="02010609060101010101" pitchFamily="49" charset="-122"/>
                <a:ea typeface="黑体" panose="02010609060101010101" pitchFamily="49" charset="-122"/>
              </a:rPr>
              <a:t>不按比例抽样：为了更准确地估计丘陵地区的平均亩产，在丘陵地区多抽一些农田（例如</a:t>
            </a:r>
            <a:r>
              <a:rPr lang="en-US" altLang="zh-CN" sz="2400" dirty="0">
                <a:solidFill>
                  <a:srgbClr val="FF0000"/>
                </a:solidFill>
                <a:latin typeface="黑体" panose="02010609060101010101" pitchFamily="49" charset="-122"/>
                <a:ea typeface="黑体" panose="02010609060101010101" pitchFamily="49" charset="-122"/>
              </a:rPr>
              <a:t>70</a:t>
            </a:r>
            <a:r>
              <a:rPr lang="zh-CN" altLang="en-US" sz="2400" dirty="0">
                <a:solidFill>
                  <a:srgbClr val="FF0000"/>
                </a:solidFill>
                <a:latin typeface="黑体" panose="02010609060101010101" pitchFamily="49" charset="-122"/>
                <a:ea typeface="黑体" panose="02010609060101010101" pitchFamily="49" charset="-122"/>
              </a:rPr>
              <a:t>亩），从平原地区抽取</a:t>
            </a:r>
            <a:r>
              <a:rPr lang="en-US" altLang="zh-CN" sz="2400" dirty="0">
                <a:solidFill>
                  <a:srgbClr val="FF0000"/>
                </a:solidFill>
                <a:latin typeface="黑体" panose="02010609060101010101" pitchFamily="49" charset="-122"/>
                <a:ea typeface="黑体" panose="02010609060101010101" pitchFamily="49" charset="-122"/>
              </a:rPr>
              <a:t>30</a:t>
            </a:r>
            <a:r>
              <a:rPr lang="zh-CN" altLang="en-US" sz="2400" dirty="0">
                <a:solidFill>
                  <a:srgbClr val="FF0000"/>
                </a:solidFill>
                <a:latin typeface="黑体" panose="02010609060101010101" pitchFamily="49" charset="-122"/>
                <a:ea typeface="黑体" panose="02010609060101010101" pitchFamily="49" charset="-122"/>
              </a:rPr>
              <a:t>亩 。这时总体平均亩产的估计值为</a:t>
            </a:r>
          </a:p>
        </p:txBody>
      </p:sp>
      <p:graphicFrame>
        <p:nvGraphicFramePr>
          <p:cNvPr id="34822" name="Object 6"/>
          <p:cNvGraphicFramePr>
            <a:graphicFrameLocks/>
          </p:cNvGraphicFramePr>
          <p:nvPr/>
        </p:nvGraphicFramePr>
        <p:xfrm>
          <a:off x="450850" y="5395913"/>
          <a:ext cx="8235950" cy="849312"/>
        </p:xfrm>
        <a:graphic>
          <a:graphicData uri="http://schemas.openxmlformats.org/presentationml/2006/ole">
            <p:oleObj spid="_x0000_s21505" r:id="rId3" imgW="3299136" imgH="355292"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dissolve">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dissolve">
                                      <p:cBhvr>
                                        <p:cTn id="12" dur="500"/>
                                        <p:tgtEl>
                                          <p:spTgt spid="348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dissolve">
                                      <p:cBhvr>
                                        <p:cTn id="17"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a:t>
            </a:fld>
            <a:endParaRPr lang="en-US" altLang="zh-CN" sz="1400" dirty="0"/>
          </a:p>
        </p:txBody>
      </p:sp>
      <p:sp>
        <p:nvSpPr>
          <p:cNvPr id="6146" name="Rectangle 4"/>
          <p:cNvSpPr>
            <a:spLocks noGrp="1"/>
          </p:cNvSpPr>
          <p:nvPr>
            <p:ph type="title"/>
          </p:nvPr>
        </p:nvSpPr>
        <p:spPr>
          <a:xfrm>
            <a:off x="395288" y="1196975"/>
            <a:ext cx="8229600" cy="1143000"/>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2.1   </a:t>
            </a:r>
            <a:r>
              <a:rPr lang="zh-CN" altLang="en-US" b="1" dirty="0">
                <a:solidFill>
                  <a:schemeClr val="accent2"/>
                </a:solidFill>
                <a:latin typeface="黑体" panose="02010609060101010101" pitchFamily="49" charset="-122"/>
                <a:ea typeface="黑体" panose="02010609060101010101" pitchFamily="49" charset="-122"/>
              </a:rPr>
              <a:t>数据来源</a:t>
            </a:r>
          </a:p>
        </p:txBody>
      </p:sp>
      <p:sp>
        <p:nvSpPr>
          <p:cNvPr id="6149" name="Rectangle 5"/>
          <p:cNvSpPr>
            <a:spLocks noGrp="1"/>
          </p:cNvSpPr>
          <p:nvPr>
            <p:ph idx="1"/>
          </p:nvPr>
        </p:nvSpPr>
        <p:spPr>
          <a:xfrm>
            <a:off x="1187450" y="2679700"/>
            <a:ext cx="6580188" cy="2806700"/>
          </a:xfrm>
          <a:ln/>
        </p:spPr>
        <p:txBody>
          <a:bodyPr wrap="square" lIns="91440" tIns="45720" rIns="91440" bIns="45720" anchor="t"/>
          <a:lstStyle/>
          <a:p>
            <a:pPr eaLnBrk="1" hangingPunct="1"/>
            <a:r>
              <a:rPr lang="en-US" altLang="zh-CN" dirty="0">
                <a:latin typeface="黑体" panose="02010609060101010101" pitchFamily="49" charset="-122"/>
                <a:ea typeface="黑体" panose="02010609060101010101" pitchFamily="49" charset="-122"/>
              </a:rPr>
              <a:t>2.1.1   </a:t>
            </a:r>
            <a:r>
              <a:rPr lang="zh-CN" altLang="en-US" dirty="0">
                <a:latin typeface="黑体" panose="02010609060101010101" pitchFamily="49" charset="-122"/>
                <a:ea typeface="黑体" panose="02010609060101010101" pitchFamily="49" charset="-122"/>
              </a:rPr>
              <a:t>一手数据和二手数据</a:t>
            </a:r>
          </a:p>
          <a:p>
            <a:pPr eaLnBrk="1" hangingPunct="1"/>
            <a:r>
              <a:rPr lang="en-US" altLang="zh-CN" dirty="0">
                <a:latin typeface="黑体" panose="02010609060101010101" pitchFamily="49" charset="-122"/>
                <a:ea typeface="黑体" panose="02010609060101010101" pitchFamily="49" charset="-122"/>
              </a:rPr>
              <a:t>2.1.2    </a:t>
            </a:r>
            <a:r>
              <a:rPr lang="zh-CN" altLang="en-US" dirty="0">
                <a:latin typeface="黑体" panose="02010609060101010101" pitchFamily="49" charset="-122"/>
                <a:ea typeface="黑体" panose="02010609060101010101" pitchFamily="49" charset="-122"/>
              </a:rPr>
              <a:t>统计调查方式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dissolve">
                                      <p:cBhvr>
                                        <p:cTn id="7" dur="500"/>
                                        <p:tgtEl>
                                          <p:spTgt spid="6149">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animEffect transition="in" filter="dissolve">
                                      <p:cBhvr>
                                        <p:cTn id="11" dur="500"/>
                                        <p:tgtEl>
                                          <p:spTgt spid="61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30</a:t>
            </a:fld>
            <a:endParaRPr lang="en-US" altLang="zh-CN" sz="1400" dirty="0"/>
          </a:p>
        </p:txBody>
      </p:sp>
      <p:pic>
        <p:nvPicPr>
          <p:cNvPr id="35844" name="Picture 4"/>
          <p:cNvPicPr>
            <a:picLocks noChangeAspect="1"/>
          </p:cNvPicPr>
          <p:nvPr/>
        </p:nvPicPr>
        <p:blipFill>
          <a:blip r:embed="rId2">
            <a:lum bright="-6000"/>
          </a:blip>
          <a:stretch>
            <a:fillRect/>
          </a:stretch>
        </p:blipFill>
        <p:spPr>
          <a:xfrm>
            <a:off x="2816225" y="3743325"/>
            <a:ext cx="3690938" cy="2420938"/>
          </a:xfrm>
          <a:prstGeom prst="rect">
            <a:avLst/>
          </a:prstGeom>
          <a:noFill/>
          <a:ln w="9525">
            <a:noFill/>
          </a:ln>
        </p:spPr>
      </p:pic>
      <p:sp>
        <p:nvSpPr>
          <p:cNvPr id="33795" name="Rectangle 5"/>
          <p:cNvSpPr>
            <a:spLocks noGrp="1"/>
          </p:cNvSpPr>
          <p:nvPr>
            <p:ph type="title"/>
          </p:nvPr>
        </p:nvSpPr>
        <p:spPr>
          <a:xfrm>
            <a:off x="827088" y="188913"/>
            <a:ext cx="7777162" cy="719137"/>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a:t>
            </a:r>
            <a:r>
              <a:rPr lang="en-US" altLang="zh-CN" b="1" dirty="0">
                <a:solidFill>
                  <a:schemeClr val="accent2"/>
                </a:solidFill>
                <a:latin typeface="黑体" panose="02010609060101010101" pitchFamily="49" charset="-122"/>
                <a:ea typeface="黑体" panose="02010609060101010101" pitchFamily="49" charset="-122"/>
              </a:rPr>
              <a:t>4</a:t>
            </a:r>
            <a:r>
              <a:rPr lang="zh-CN" altLang="en-US" b="1" dirty="0">
                <a:solidFill>
                  <a:schemeClr val="accent2"/>
                </a:solidFill>
                <a:latin typeface="黑体" panose="02010609060101010101" pitchFamily="49" charset="-122"/>
                <a:ea typeface="黑体" panose="02010609060101010101" pitchFamily="49" charset="-122"/>
              </a:rPr>
              <a:t>）整群抽样  </a:t>
            </a:r>
            <a:r>
              <a:rPr lang="en-US" altLang="zh-CN" sz="3200" dirty="0">
                <a:solidFill>
                  <a:schemeClr val="accent2"/>
                </a:solidFill>
                <a:latin typeface="黑体" panose="02010609060101010101" pitchFamily="49" charset="-122"/>
                <a:ea typeface="黑体" panose="02010609060101010101" pitchFamily="49" charset="-122"/>
              </a:rPr>
              <a:t>Cluster Sampling</a:t>
            </a:r>
          </a:p>
        </p:txBody>
      </p:sp>
      <p:sp>
        <p:nvSpPr>
          <p:cNvPr id="35846" name="Rectangle 6"/>
          <p:cNvSpPr>
            <a:spLocks noGrp="1"/>
          </p:cNvSpPr>
          <p:nvPr>
            <p:ph idx="1"/>
          </p:nvPr>
        </p:nvSpPr>
        <p:spPr>
          <a:xfrm>
            <a:off x="214313" y="1493838"/>
            <a:ext cx="8715375" cy="2160587"/>
          </a:xfrm>
          <a:ln/>
        </p:spPr>
        <p:txBody>
          <a:bodyPr wrap="square" lIns="91440" tIns="45720" rIns="91440" bIns="45720" anchor="t"/>
          <a:lstStyle/>
          <a:p>
            <a:pPr eaLnBrk="1" hangingPunct="1"/>
            <a:r>
              <a:rPr lang="zh-CN" altLang="en-US" sz="2800" dirty="0"/>
              <a:t>先将总体分为</a:t>
            </a:r>
            <a:r>
              <a:rPr lang="en-US" altLang="zh-CN" sz="2800" dirty="0"/>
              <a:t>R</a:t>
            </a:r>
            <a:r>
              <a:rPr lang="zh-CN" altLang="en-US" sz="2800" dirty="0"/>
              <a:t>个群（即次级单位或子总体），</a:t>
            </a:r>
            <a:br>
              <a:rPr lang="zh-CN" altLang="en-US" sz="2800" dirty="0"/>
            </a:br>
            <a:r>
              <a:rPr lang="zh-CN" altLang="en-US" sz="2800" dirty="0"/>
              <a:t>每个群包含若干总体单位。按某种方式从中随机抽取</a:t>
            </a:r>
            <a:r>
              <a:rPr lang="en-US" altLang="zh-CN" sz="2800" dirty="0"/>
              <a:t>r</a:t>
            </a:r>
            <a:r>
              <a:rPr lang="zh-CN" altLang="en-US" sz="2800" dirty="0"/>
              <a:t>个群，然后对抽中的群的所有单位都进行调查的抽样方式。</a:t>
            </a:r>
          </a:p>
        </p:txBody>
      </p:sp>
      <p:grpSp>
        <p:nvGrpSpPr>
          <p:cNvPr id="2" name="Group 7"/>
          <p:cNvGrpSpPr/>
          <p:nvPr/>
        </p:nvGrpSpPr>
        <p:grpSpPr>
          <a:xfrm>
            <a:off x="6416675" y="4184650"/>
            <a:ext cx="2403475" cy="1701800"/>
            <a:chOff x="4042" y="2636"/>
            <a:chExt cx="1384" cy="1072"/>
          </a:xfrm>
        </p:grpSpPr>
        <p:sp>
          <p:nvSpPr>
            <p:cNvPr id="33798" name="Rectangle 8"/>
            <p:cNvSpPr/>
            <p:nvPr/>
          </p:nvSpPr>
          <p:spPr>
            <a:xfrm>
              <a:off x="4524" y="2834"/>
              <a:ext cx="902" cy="602"/>
            </a:xfrm>
            <a:prstGeom prst="rect">
              <a:avLst/>
            </a:prstGeom>
            <a:noFill/>
            <a:ln w="12700" cap="flat" cmpd="sng">
              <a:solidFill>
                <a:srgbClr val="0000FF"/>
              </a:solidFill>
              <a:prstDash val="solid"/>
              <a:miter/>
              <a:headEnd type="none" w="med" len="med"/>
              <a:tailEnd type="none" w="med" len="med"/>
            </a:ln>
          </p:spPr>
          <p:txBody>
            <a:bodyPr lIns="90488" tIns="44450" rIns="90488" bIns="44450" anchor="t">
              <a:spAutoFit/>
            </a:bodyPr>
            <a:lstStyle/>
            <a:p>
              <a:pPr eaLnBrk="0" hangingPunct="0">
                <a:spcBef>
                  <a:spcPct val="50000"/>
                </a:spcBef>
              </a:pPr>
              <a:r>
                <a:rPr lang="zh-CN" altLang="en-US" sz="2800" b="1" dirty="0">
                  <a:latin typeface="Times New Roman" panose="02020603050405020304" pitchFamily="18" charset="0"/>
                  <a:ea typeface="宋体" panose="02010600030101010101" pitchFamily="2" charset="-122"/>
                </a:rPr>
                <a:t>总体分成</a:t>
              </a:r>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个群</a:t>
              </a:r>
            </a:p>
          </p:txBody>
        </p:sp>
        <p:sp>
          <p:nvSpPr>
            <p:cNvPr id="33799" name="Line 9"/>
            <p:cNvSpPr/>
            <p:nvPr/>
          </p:nvSpPr>
          <p:spPr>
            <a:xfrm flipH="1">
              <a:off x="4127" y="3458"/>
              <a:ext cx="327" cy="250"/>
            </a:xfrm>
            <a:prstGeom prst="line">
              <a:avLst/>
            </a:prstGeom>
            <a:ln w="25400" cap="flat" cmpd="sng">
              <a:solidFill>
                <a:srgbClr val="0000FF"/>
              </a:solidFill>
              <a:prstDash val="solid"/>
              <a:round/>
              <a:headEnd type="none" w="med" len="med"/>
              <a:tailEnd type="triangle" w="med" len="med"/>
            </a:ln>
          </p:spPr>
        </p:sp>
        <p:sp>
          <p:nvSpPr>
            <p:cNvPr id="33800" name="Line 10"/>
            <p:cNvSpPr/>
            <p:nvPr/>
          </p:nvSpPr>
          <p:spPr>
            <a:xfrm flipH="1">
              <a:off x="4127" y="3259"/>
              <a:ext cx="288" cy="48"/>
            </a:xfrm>
            <a:prstGeom prst="line">
              <a:avLst/>
            </a:prstGeom>
            <a:ln w="25400" cap="flat" cmpd="sng">
              <a:solidFill>
                <a:srgbClr val="0000FF"/>
              </a:solidFill>
              <a:prstDash val="solid"/>
              <a:round/>
              <a:headEnd type="none" w="med" len="med"/>
              <a:tailEnd type="triangle" w="med" len="med"/>
            </a:ln>
          </p:spPr>
        </p:sp>
        <p:sp>
          <p:nvSpPr>
            <p:cNvPr id="33801" name="Line 11"/>
            <p:cNvSpPr/>
            <p:nvPr/>
          </p:nvSpPr>
          <p:spPr>
            <a:xfrm flipH="1" flipV="1">
              <a:off x="4042" y="2636"/>
              <a:ext cx="455" cy="292"/>
            </a:xfrm>
            <a:prstGeom prst="line">
              <a:avLst/>
            </a:prstGeom>
            <a:ln w="25400" cap="flat" cmpd="sng">
              <a:solidFill>
                <a:srgbClr val="0000FF"/>
              </a:solidFill>
              <a:prstDash val="solid"/>
              <a:round/>
              <a:headEnd type="none" w="med" len="med"/>
              <a:tailEnd type="triangle" w="med" len="med"/>
            </a:ln>
          </p:spPr>
        </p:sp>
        <p:sp>
          <p:nvSpPr>
            <p:cNvPr id="33802" name="Line 12"/>
            <p:cNvSpPr/>
            <p:nvPr/>
          </p:nvSpPr>
          <p:spPr>
            <a:xfrm flipH="1" flipV="1">
              <a:off x="4099" y="3004"/>
              <a:ext cx="336" cy="48"/>
            </a:xfrm>
            <a:prstGeom prst="line">
              <a:avLst/>
            </a:prstGeom>
            <a:ln w="25400" cap="flat" cmpd="sng">
              <a:solidFill>
                <a:srgbClr val="0000FF"/>
              </a:solidFill>
              <a:prstDash val="solid"/>
              <a:round/>
              <a:headEnd type="none" w="med" len="med"/>
              <a:tailEnd type="triangle" w="med" len="med"/>
            </a:ln>
          </p:spPr>
        </p:sp>
      </p:grpSp>
      <p:sp>
        <p:nvSpPr>
          <p:cNvPr id="35853" name="Rectangle 13"/>
          <p:cNvSpPr/>
          <p:nvPr/>
        </p:nvSpPr>
        <p:spPr>
          <a:xfrm>
            <a:off x="522288" y="3384550"/>
            <a:ext cx="2071687" cy="831850"/>
          </a:xfrm>
          <a:prstGeom prst="rect">
            <a:avLst/>
          </a:prstGeom>
          <a:noFill/>
          <a:ln w="12700" cap="flat" cmpd="sng">
            <a:solidFill>
              <a:srgbClr val="0000FF"/>
            </a:solidFill>
            <a:prstDash val="solid"/>
            <a:miter/>
            <a:headEnd type="none" w="med" len="med"/>
            <a:tailEnd type="none" w="med" len="med"/>
          </a:ln>
        </p:spPr>
        <p:txBody>
          <a:bodyPr lIns="90488" tIns="44450" rIns="90488" bIns="44450" anchor="t">
            <a:spAutoFit/>
          </a:bodyPr>
          <a:lstStyle/>
          <a:p>
            <a:pPr eaLnBrk="0" hangingPunct="0">
              <a:spcBef>
                <a:spcPct val="50000"/>
              </a:spcBef>
            </a:pPr>
            <a:r>
              <a:rPr lang="zh-CN" altLang="en-US" sz="2400" b="1" dirty="0">
                <a:latin typeface="Times New Roman" panose="02020603050405020304" pitchFamily="18" charset="0"/>
                <a:ea typeface="宋体" panose="02010600030101010101" pitchFamily="2" charset="-122"/>
              </a:rPr>
              <a:t>随机选择</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个群构成样本</a:t>
            </a:r>
          </a:p>
        </p:txBody>
      </p:sp>
      <p:sp>
        <p:nvSpPr>
          <p:cNvPr id="35854" name="Line 14"/>
          <p:cNvSpPr/>
          <p:nvPr/>
        </p:nvSpPr>
        <p:spPr>
          <a:xfrm flipV="1">
            <a:off x="2276475" y="4284663"/>
            <a:ext cx="471488" cy="539750"/>
          </a:xfrm>
          <a:prstGeom prst="line">
            <a:avLst/>
          </a:prstGeom>
          <a:ln w="28575" cap="flat" cmpd="sng">
            <a:solidFill>
              <a:schemeClr val="hlink"/>
            </a:solidFill>
            <a:prstDash val="solid"/>
            <a:miter/>
            <a:headEnd type="none" w="med" len="med"/>
            <a:tailEnd type="triangle" w="med" len="med"/>
          </a:ln>
        </p:spPr>
      </p:sp>
      <p:sp>
        <p:nvSpPr>
          <p:cNvPr id="35855" name="Line 15"/>
          <p:cNvSpPr/>
          <p:nvPr/>
        </p:nvSpPr>
        <p:spPr>
          <a:xfrm>
            <a:off x="2276475" y="5184775"/>
            <a:ext cx="457200" cy="639763"/>
          </a:xfrm>
          <a:prstGeom prst="line">
            <a:avLst/>
          </a:prstGeom>
          <a:ln w="28575" cap="flat" cmpd="sng">
            <a:solidFill>
              <a:schemeClr val="hlink"/>
            </a:solidFill>
            <a:prstDash val="solid"/>
            <a:miter/>
            <a:headEnd type="none" w="med" len="med"/>
            <a:tailEnd type="triangle" w="med" len="med"/>
          </a:ln>
        </p:spPr>
      </p:sp>
      <p:pic>
        <p:nvPicPr>
          <p:cNvPr id="35856" name="Picture 16" descr="j0286767"/>
          <p:cNvPicPr>
            <a:picLocks noChangeAspect="1"/>
          </p:cNvPicPr>
          <p:nvPr/>
        </p:nvPicPr>
        <p:blipFill>
          <a:blip r:embed="rId3"/>
          <a:stretch>
            <a:fillRect/>
          </a:stretch>
        </p:blipFill>
        <p:spPr>
          <a:xfrm>
            <a:off x="1285875" y="4733925"/>
            <a:ext cx="719138" cy="6873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dissolve">
                                      <p:cBhvr>
                                        <p:cTn id="7" dur="500"/>
                                        <p:tgtEl>
                                          <p:spTgt spid="358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dissolve">
                                      <p:cBhvr>
                                        <p:cTn id="12" dur="500"/>
                                        <p:tgtEl>
                                          <p:spTgt spid="35844"/>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5853"/>
                                        </p:tgtEl>
                                        <p:attrNameLst>
                                          <p:attrName>style.visibility</p:attrName>
                                        </p:attrNameLst>
                                      </p:cBhvr>
                                      <p:to>
                                        <p:strVal val="visible"/>
                                      </p:to>
                                    </p:set>
                                    <p:animEffect transition="in" filter="dissolve">
                                      <p:cBhvr>
                                        <p:cTn id="21" dur="500"/>
                                        <p:tgtEl>
                                          <p:spTgt spid="35853"/>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5856"/>
                                        </p:tgtEl>
                                        <p:attrNameLst>
                                          <p:attrName>style.visibility</p:attrName>
                                        </p:attrNameLst>
                                      </p:cBhvr>
                                      <p:to>
                                        <p:strVal val="visible"/>
                                      </p:to>
                                    </p:set>
                                    <p:animEffect transition="in" filter="dissolve">
                                      <p:cBhvr>
                                        <p:cTn id="25" dur="500"/>
                                        <p:tgtEl>
                                          <p:spTgt spid="3585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35854"/>
                                        </p:tgtEl>
                                        <p:attrNameLst>
                                          <p:attrName>style.visibility</p:attrName>
                                        </p:attrNameLst>
                                      </p:cBhvr>
                                      <p:to>
                                        <p:strVal val="visible"/>
                                      </p:to>
                                    </p:set>
                                    <p:animEffect transition="in" filter="wipe(left)">
                                      <p:cBhvr>
                                        <p:cTn id="29" dur="500"/>
                                        <p:tgtEl>
                                          <p:spTgt spid="35854"/>
                                        </p:tgtEl>
                                      </p:cBhvr>
                                    </p:animEffect>
                                  </p:childTnLst>
                                </p:cTn>
                              </p:par>
                              <p:par>
                                <p:cTn id="30" presetID="22" presetClass="entr" presetSubtype="8" fill="hold" nodeType="withEffect">
                                  <p:stCondLst>
                                    <p:cond delay="0"/>
                                  </p:stCondLst>
                                  <p:childTnLst>
                                    <p:set>
                                      <p:cBhvr>
                                        <p:cTn id="31" dur="1" fill="hold">
                                          <p:stCondLst>
                                            <p:cond delay="0"/>
                                          </p:stCondLst>
                                        </p:cTn>
                                        <p:tgtEl>
                                          <p:spTgt spid="35855"/>
                                        </p:tgtEl>
                                        <p:attrNameLst>
                                          <p:attrName>style.visibility</p:attrName>
                                        </p:attrNameLst>
                                      </p:cBhvr>
                                      <p:to>
                                        <p:strVal val="visible"/>
                                      </p:to>
                                    </p:set>
                                    <p:animEffect transition="in" filter="wipe(left)">
                                      <p:cBhvr>
                                        <p:cTn id="32" dur="500"/>
                                        <p:tgtEl>
                                          <p:spTgt spid="3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p:bldP spid="358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31</a:t>
            </a:fld>
            <a:endParaRPr lang="en-US" altLang="zh-CN" sz="1400" dirty="0"/>
          </a:p>
        </p:txBody>
      </p:sp>
      <p:sp>
        <p:nvSpPr>
          <p:cNvPr id="34818"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sz="2800" b="1" dirty="0">
                <a:solidFill>
                  <a:schemeClr val="accent2"/>
                </a:solidFill>
                <a:ea typeface="黑体" panose="02010609060101010101" pitchFamily="49" charset="-122"/>
              </a:rPr>
              <a:t>整群抽样的特点</a:t>
            </a:r>
          </a:p>
        </p:txBody>
      </p:sp>
      <p:sp>
        <p:nvSpPr>
          <p:cNvPr id="36869" name="Rectangle 5"/>
          <p:cNvSpPr>
            <a:spLocks noGrp="1"/>
          </p:cNvSpPr>
          <p:nvPr>
            <p:ph idx="1"/>
          </p:nvPr>
        </p:nvSpPr>
        <p:spPr>
          <a:xfrm>
            <a:off x="395288" y="981075"/>
            <a:ext cx="8145462" cy="4835525"/>
          </a:xfrm>
          <a:ln/>
        </p:spPr>
        <p:txBody>
          <a:bodyPr wrap="square" lIns="91440" tIns="45720" rIns="91440" bIns="45720" anchor="t"/>
          <a:lstStyle/>
          <a:p>
            <a:pPr marL="457200" indent="-457200" eaLnBrk="1" hangingPunct="1"/>
            <a:r>
              <a:rPr lang="zh-CN" altLang="en-US" sz="2800" dirty="0">
                <a:ea typeface="黑体" panose="02010609060101010101" pitchFamily="49" charset="-122"/>
              </a:rPr>
              <a:t>样本单位比较集中，容易集中力量进行调查，</a:t>
            </a:r>
            <a:br>
              <a:rPr lang="zh-CN" altLang="en-US" sz="2800" dirty="0">
                <a:ea typeface="黑体" panose="02010609060101010101" pitchFamily="49" charset="-122"/>
              </a:rPr>
            </a:br>
            <a:r>
              <a:rPr lang="zh-CN" altLang="en-US" sz="2800" dirty="0">
                <a:ea typeface="黑体" panose="02010609060101010101" pitchFamily="49" charset="-122"/>
              </a:rPr>
              <a:t>便于组织与管理，也节省了调查时间和费用。</a:t>
            </a:r>
          </a:p>
          <a:p>
            <a:pPr marL="457200" indent="-457200" eaLnBrk="1" hangingPunct="1"/>
            <a:r>
              <a:rPr lang="zh-CN" altLang="en-US" sz="2800" dirty="0">
                <a:solidFill>
                  <a:schemeClr val="accent2"/>
                </a:solidFill>
                <a:ea typeface="黑体" panose="02010609060101010101" pitchFamily="49" charset="-122"/>
              </a:rPr>
              <a:t>不需要所有总体单位的抽样框。</a:t>
            </a:r>
          </a:p>
          <a:p>
            <a:pPr marL="457200" indent="-457200" eaLnBrk="1" hangingPunct="1"/>
            <a:r>
              <a:rPr lang="zh-CN" altLang="en-US" sz="2800" dirty="0">
                <a:ea typeface="黑体" panose="02010609060101010101" pitchFamily="49" charset="-122"/>
              </a:rPr>
              <a:t>由于样本单位不能均匀的分布在总体中，所以样本的代表性要差一些（对策：增大样本容量）。</a:t>
            </a:r>
          </a:p>
          <a:p>
            <a:pPr marL="457200" indent="-457200" eaLnBrk="1" hangingPunct="1"/>
            <a:r>
              <a:rPr lang="zh-CN" altLang="en-US" sz="2800" dirty="0">
                <a:solidFill>
                  <a:schemeClr val="accent6">
                    <a:lumMod val="60000"/>
                    <a:lumOff val="40000"/>
                  </a:schemeClr>
                </a:solidFill>
                <a:ea typeface="黑体" panose="02010609060101010101" pitchFamily="49" charset="-122"/>
              </a:rPr>
              <a:t>抽样误差受群间方差的影响，不受群内方差的影响。分群时应使群间方差小。</a:t>
            </a:r>
          </a:p>
          <a:p>
            <a:pPr marL="457200" indent="-457200" eaLnBrk="1" hangingPunct="1"/>
            <a:r>
              <a:rPr lang="zh-CN" altLang="en-US" sz="2800" dirty="0">
                <a:ea typeface="黑体" panose="02010609060101010101" pitchFamily="49" charset="-122"/>
              </a:rPr>
              <a:t>最适用的场合：</a:t>
            </a:r>
          </a:p>
          <a:p>
            <a:pPr marL="1027430" lvl="1" indent="-455930" eaLnBrk="1" hangingPunct="1"/>
            <a:r>
              <a:rPr lang="zh-CN" altLang="en-US" dirty="0">
                <a:ea typeface="黑体" panose="02010609060101010101" pitchFamily="49" charset="-122"/>
              </a:rPr>
              <a:t>总体名单不易获得时</a:t>
            </a:r>
          </a:p>
          <a:p>
            <a:pPr marL="1027430" lvl="1" indent="-455930" eaLnBrk="1" hangingPunct="1"/>
            <a:r>
              <a:rPr lang="zh-CN" altLang="en-US" dirty="0">
                <a:ea typeface="黑体" panose="02010609060101010101" pitchFamily="49" charset="-122"/>
              </a:rPr>
              <a:t>为节省调查成本时</a:t>
            </a:r>
          </a:p>
          <a:p>
            <a:pPr marL="1027430" lvl="1" indent="-455930" eaLnBrk="1" hangingPunct="1"/>
            <a:r>
              <a:rPr lang="zh-CN" altLang="en-US" dirty="0">
                <a:ea typeface="黑体" panose="02010609060101010101" pitchFamily="49" charset="-122"/>
              </a:rPr>
              <a:t>群内差异大，而群间的变异小时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dissolve">
                                      <p:cBhvr>
                                        <p:cTn id="7" dur="500"/>
                                        <p:tgtEl>
                                          <p:spTgt spid="36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dissolve">
                                      <p:cBhvr>
                                        <p:cTn id="12" dur="500"/>
                                        <p:tgtEl>
                                          <p:spTgt spid="368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869">
                                            <p:txEl>
                                              <p:pRg st="2" end="2"/>
                                            </p:txEl>
                                          </p:spTgt>
                                        </p:tgtEl>
                                        <p:attrNameLst>
                                          <p:attrName>style.visibility</p:attrName>
                                        </p:attrNameLst>
                                      </p:cBhvr>
                                      <p:to>
                                        <p:strVal val="visible"/>
                                      </p:to>
                                    </p:set>
                                    <p:animEffect transition="in" filter="dissolve">
                                      <p:cBhvr>
                                        <p:cTn id="17" dur="500"/>
                                        <p:tgtEl>
                                          <p:spTgt spid="368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69">
                                            <p:txEl>
                                              <p:pRg st="3" end="3"/>
                                            </p:txEl>
                                          </p:spTgt>
                                        </p:tgtEl>
                                        <p:attrNameLst>
                                          <p:attrName>style.visibility</p:attrName>
                                        </p:attrNameLst>
                                      </p:cBhvr>
                                      <p:to>
                                        <p:strVal val="visible"/>
                                      </p:to>
                                    </p:set>
                                    <p:animEffect transition="in" filter="dissolve">
                                      <p:cBhvr>
                                        <p:cTn id="22" dur="500"/>
                                        <p:tgtEl>
                                          <p:spTgt spid="368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6869">
                                            <p:txEl>
                                              <p:pRg st="4" end="4"/>
                                            </p:txEl>
                                          </p:spTgt>
                                        </p:tgtEl>
                                        <p:attrNameLst>
                                          <p:attrName>style.visibility</p:attrName>
                                        </p:attrNameLst>
                                      </p:cBhvr>
                                      <p:to>
                                        <p:strVal val="visible"/>
                                      </p:to>
                                    </p:set>
                                    <p:animEffect transition="in" filter="dissolve">
                                      <p:cBhvr>
                                        <p:cTn id="27" dur="500"/>
                                        <p:tgtEl>
                                          <p:spTgt spid="3686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869">
                                            <p:txEl>
                                              <p:pRg st="5" end="5"/>
                                            </p:txEl>
                                          </p:spTgt>
                                        </p:tgtEl>
                                        <p:attrNameLst>
                                          <p:attrName>style.visibility</p:attrName>
                                        </p:attrNameLst>
                                      </p:cBhvr>
                                      <p:to>
                                        <p:strVal val="visible"/>
                                      </p:to>
                                    </p:set>
                                    <p:animEffect transition="in" filter="dissolve">
                                      <p:cBhvr>
                                        <p:cTn id="30" dur="500"/>
                                        <p:tgtEl>
                                          <p:spTgt spid="36869">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869">
                                            <p:txEl>
                                              <p:pRg st="6" end="6"/>
                                            </p:txEl>
                                          </p:spTgt>
                                        </p:tgtEl>
                                        <p:attrNameLst>
                                          <p:attrName>style.visibility</p:attrName>
                                        </p:attrNameLst>
                                      </p:cBhvr>
                                      <p:to>
                                        <p:strVal val="visible"/>
                                      </p:to>
                                    </p:set>
                                    <p:animEffect transition="in" filter="dissolve">
                                      <p:cBhvr>
                                        <p:cTn id="33" dur="500"/>
                                        <p:tgtEl>
                                          <p:spTgt spid="36869">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6869">
                                            <p:txEl>
                                              <p:pRg st="7" end="7"/>
                                            </p:txEl>
                                          </p:spTgt>
                                        </p:tgtEl>
                                        <p:attrNameLst>
                                          <p:attrName>style.visibility</p:attrName>
                                        </p:attrNameLst>
                                      </p:cBhvr>
                                      <p:to>
                                        <p:strVal val="visible"/>
                                      </p:to>
                                    </p:set>
                                    <p:animEffect transition="in" filter="dissolve">
                                      <p:cBhvr>
                                        <p:cTn id="36" dur="500"/>
                                        <p:tgtEl>
                                          <p:spTgt spid="368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32</a:t>
            </a:fld>
            <a:endParaRPr lang="en-US" altLang="zh-CN" sz="1400" dirty="0"/>
          </a:p>
        </p:txBody>
      </p:sp>
      <p:sp>
        <p:nvSpPr>
          <p:cNvPr id="35842" name="Rectangle 4"/>
          <p:cNvSpPr>
            <a:spLocks noGrp="1"/>
          </p:cNvSpPr>
          <p:nvPr>
            <p:ph type="title"/>
          </p:nvPr>
        </p:nvSpPr>
        <p:spPr>
          <a:xfrm>
            <a:off x="1403350" y="404813"/>
            <a:ext cx="5975350" cy="458787"/>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a:t>
            </a:r>
            <a:r>
              <a:rPr lang="en-US" altLang="zh-CN" dirty="0">
                <a:solidFill>
                  <a:schemeClr val="accent2"/>
                </a:solidFill>
                <a:latin typeface="黑体" panose="02010609060101010101" pitchFamily="49" charset="-122"/>
                <a:ea typeface="黑体" panose="02010609060101010101" pitchFamily="49" charset="-122"/>
              </a:rPr>
              <a:t>5</a:t>
            </a:r>
            <a:r>
              <a:rPr lang="zh-CN" altLang="en-US" dirty="0">
                <a:solidFill>
                  <a:schemeClr val="accent2"/>
                </a:solidFill>
                <a:latin typeface="黑体" panose="02010609060101010101" pitchFamily="49" charset="-122"/>
                <a:ea typeface="黑体" panose="02010609060101010101" pitchFamily="49" charset="-122"/>
              </a:rPr>
              <a:t>）多阶段抽样</a:t>
            </a:r>
          </a:p>
        </p:txBody>
      </p:sp>
      <p:sp>
        <p:nvSpPr>
          <p:cNvPr id="37893" name="Rectangle 5"/>
          <p:cNvSpPr>
            <a:spLocks noGrp="1"/>
          </p:cNvSpPr>
          <p:nvPr>
            <p:ph idx="1"/>
          </p:nvPr>
        </p:nvSpPr>
        <p:spPr>
          <a:xfrm>
            <a:off x="323850" y="1341438"/>
            <a:ext cx="8351838" cy="4967287"/>
          </a:xfrm>
          <a:ln/>
        </p:spPr>
        <p:txBody>
          <a:bodyPr wrap="square" lIns="91440" tIns="45720" rIns="91440" bIns="45720" anchor="t"/>
          <a:lstStyle/>
          <a:p>
            <a:pPr marL="457200" indent="-457200" eaLnBrk="1" hangingPunct="1"/>
            <a:r>
              <a:rPr lang="zh-CN" altLang="en-US" sz="2800" dirty="0">
                <a:latin typeface="黑体" panose="02010609060101010101" pitchFamily="49" charset="-122"/>
                <a:ea typeface="黑体" panose="02010609060101010101" pitchFamily="49" charset="-122"/>
              </a:rPr>
              <a:t>先从总体中随机地抽取若干初级单位，再从初级单位中抽取若干二级单位，</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如此下去直至抽取所要调查的基本单位的抽样方法。</a:t>
            </a:r>
          </a:p>
          <a:p>
            <a:pPr marL="457200" indent="-457200" eaLnBrk="1" hangingPunct="1"/>
            <a:r>
              <a:rPr lang="zh-CN" altLang="en-US" sz="2800" dirty="0">
                <a:latin typeface="黑体" panose="02010609060101010101" pitchFamily="49" charset="-122"/>
                <a:ea typeface="黑体" panose="02010609060101010101" pitchFamily="49" charset="-122"/>
              </a:rPr>
              <a:t>例如： </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统计年鉴</a:t>
            </a:r>
            <a:r>
              <a:rPr lang="en-US" altLang="zh-CN" sz="2800" dirty="0">
                <a:latin typeface="黑体" panose="02010609060101010101" pitchFamily="49" charset="-122"/>
                <a:ea typeface="黑体" panose="02010609060101010101" pitchFamily="49" charset="-122"/>
              </a:rPr>
              <a:t>2004</a:t>
            </a:r>
            <a:r>
              <a:rPr lang="zh-CN" altLang="en-US" sz="2800" dirty="0">
                <a:latin typeface="黑体" panose="02010609060101010101" pitchFamily="49" charset="-122"/>
                <a:ea typeface="黑体" panose="02010609060101010101" pitchFamily="49" charset="-122"/>
              </a:rPr>
              <a:t>指出</a:t>
            </a:r>
            <a:r>
              <a:rPr lang="en-US" altLang="zh-CN" sz="2800" dirty="0">
                <a:latin typeface="黑体" panose="02010609060101010101" pitchFamily="49" charset="-122"/>
                <a:ea typeface="黑体" panose="02010609060101010101" pitchFamily="49" charset="-122"/>
              </a:rPr>
              <a:t>] 2003</a:t>
            </a:r>
            <a:r>
              <a:rPr lang="zh-CN" altLang="en-US" sz="2800" dirty="0">
                <a:latin typeface="黑体" panose="02010609060101010101" pitchFamily="49" charset="-122"/>
                <a:ea typeface="黑体" panose="02010609060101010101" pitchFamily="49" charset="-122"/>
              </a:rPr>
              <a:t>年人口变动情况抽样调查是以全国为总体，各省、自治区、直辖市为次总体，</a:t>
            </a:r>
            <a:r>
              <a:rPr lang="zh-CN" altLang="en-US" sz="2800" dirty="0">
                <a:solidFill>
                  <a:srgbClr val="FF0000"/>
                </a:solidFill>
                <a:latin typeface="黑体" panose="02010609060101010101" pitchFamily="49" charset="-122"/>
                <a:ea typeface="黑体" panose="02010609060101010101" pitchFamily="49" charset="-122"/>
              </a:rPr>
              <a:t>采用分层、等距、整群概率比例抽样方法</a:t>
            </a:r>
            <a:r>
              <a:rPr lang="zh-CN" altLang="en-US" sz="2800" dirty="0">
                <a:latin typeface="黑体" panose="02010609060101010101" pitchFamily="49" charset="-122"/>
                <a:ea typeface="黑体" panose="02010609060101010101" pitchFamily="49" charset="-122"/>
              </a:rPr>
              <a:t>，在全国</a:t>
            </a:r>
            <a:r>
              <a:rPr lang="en-US" altLang="zh-CN" sz="2800" dirty="0">
                <a:latin typeface="黑体" panose="02010609060101010101" pitchFamily="49" charset="-122"/>
                <a:ea typeface="黑体" panose="02010609060101010101" pitchFamily="49" charset="-122"/>
              </a:rPr>
              <a:t>31</a:t>
            </a:r>
            <a:r>
              <a:rPr lang="zh-CN" altLang="en-US" sz="2800" dirty="0">
                <a:latin typeface="黑体" panose="02010609060101010101" pitchFamily="49" charset="-122"/>
                <a:ea typeface="黑体" panose="02010609060101010101" pitchFamily="49" charset="-122"/>
              </a:rPr>
              <a:t>个省、自治区、直辖市抽取了</a:t>
            </a:r>
            <a:r>
              <a:rPr lang="en-US" altLang="zh-CN" sz="2800" dirty="0">
                <a:latin typeface="黑体" panose="02010609060101010101" pitchFamily="49" charset="-122"/>
                <a:ea typeface="黑体" panose="02010609060101010101" pitchFamily="49" charset="-122"/>
              </a:rPr>
              <a:t>990</a:t>
            </a:r>
            <a:r>
              <a:rPr lang="zh-CN" altLang="en-US" sz="2800" dirty="0">
                <a:latin typeface="黑体" panose="02010609060101010101" pitchFamily="49" charset="-122"/>
                <a:ea typeface="黑体" panose="02010609060101010101" pitchFamily="49" charset="-122"/>
              </a:rPr>
              <a:t>个县</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市、区</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3734</a:t>
            </a:r>
            <a:r>
              <a:rPr lang="zh-CN" altLang="en-US" sz="2800" dirty="0">
                <a:latin typeface="黑体" panose="02010609060101010101" pitchFamily="49" charset="-122"/>
                <a:ea typeface="黑体" panose="02010609060101010101" pitchFamily="49" charset="-122"/>
              </a:rPr>
              <a:t>个乡</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镇、街道</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6544</a:t>
            </a:r>
            <a:r>
              <a:rPr lang="zh-CN" altLang="en-US" sz="2800" dirty="0">
                <a:latin typeface="黑体" panose="02010609060101010101" pitchFamily="49" charset="-122"/>
                <a:ea typeface="黑体" panose="02010609060101010101" pitchFamily="49" charset="-122"/>
              </a:rPr>
              <a:t>个调查小区的</a:t>
            </a:r>
            <a:r>
              <a:rPr lang="en-US" altLang="zh-CN" sz="2800" dirty="0">
                <a:latin typeface="黑体" panose="02010609060101010101" pitchFamily="49" charset="-122"/>
                <a:ea typeface="黑体" panose="02010609060101010101" pitchFamily="49" charset="-122"/>
              </a:rPr>
              <a:t>126</a:t>
            </a:r>
            <a:r>
              <a:rPr lang="zh-CN" altLang="en-US" sz="2800" dirty="0">
                <a:latin typeface="黑体" panose="02010609060101010101" pitchFamily="49" charset="-122"/>
                <a:ea typeface="黑体" panose="02010609060101010101" pitchFamily="49" charset="-122"/>
              </a:rPr>
              <a:t>万人。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dissolve">
                                      <p:cBhvr>
                                        <p:cTn id="7" dur="500"/>
                                        <p:tgtEl>
                                          <p:spTgt spid="378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893">
                                            <p:txEl>
                                              <p:pRg st="1" end="1"/>
                                            </p:txEl>
                                          </p:spTgt>
                                        </p:tgtEl>
                                        <p:attrNameLst>
                                          <p:attrName>style.visibility</p:attrName>
                                        </p:attrNameLst>
                                      </p:cBhvr>
                                      <p:to>
                                        <p:strVal val="visible"/>
                                      </p:to>
                                    </p:set>
                                    <p:animEffect transition="in" filter="dissolve">
                                      <p:cBhvr>
                                        <p:cTn id="12" dur="500"/>
                                        <p:tgtEl>
                                          <p:spTgt spid="378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33</a:t>
            </a:fld>
            <a:endParaRPr lang="en-US" altLang="zh-CN" sz="1400" dirty="0"/>
          </a:p>
        </p:txBody>
      </p:sp>
      <p:sp>
        <p:nvSpPr>
          <p:cNvPr id="36866" name="Rectangle 4"/>
          <p:cNvSpPr>
            <a:spLocks noGrp="1"/>
          </p:cNvSpPr>
          <p:nvPr>
            <p:ph type="title"/>
          </p:nvPr>
        </p:nvSpPr>
        <p:spPr>
          <a:xfrm>
            <a:off x="981075" y="157163"/>
            <a:ext cx="5973763" cy="458787"/>
          </a:xfrm>
          <a:ln/>
        </p:spPr>
        <p:txBody>
          <a:bodyPr wrap="square" lIns="91440" tIns="45720" rIns="91440" bIns="45720" anchor="b"/>
          <a:lstStyle/>
          <a:p>
            <a:pPr eaLnBrk="1" hangingPunct="1"/>
            <a:r>
              <a:rPr lang="zh-CN" altLang="en-US" b="1" dirty="0">
                <a:solidFill>
                  <a:srgbClr val="0000FF"/>
                </a:solidFill>
                <a:ea typeface="黑体" panose="02010609060101010101" pitchFamily="49" charset="-122"/>
              </a:rPr>
              <a:t>多阶段抽样的特点</a:t>
            </a:r>
          </a:p>
        </p:txBody>
      </p:sp>
      <p:sp>
        <p:nvSpPr>
          <p:cNvPr id="38917" name="Rectangle 5"/>
          <p:cNvSpPr>
            <a:spLocks noGrp="1"/>
          </p:cNvSpPr>
          <p:nvPr>
            <p:ph idx="1"/>
          </p:nvPr>
        </p:nvSpPr>
        <p:spPr>
          <a:xfrm>
            <a:off x="395288" y="620713"/>
            <a:ext cx="8505825" cy="2654300"/>
          </a:xfrm>
          <a:ln/>
        </p:spPr>
        <p:txBody>
          <a:bodyPr wrap="square" lIns="91440" tIns="45720" rIns="91440" bIns="45720" anchor="t"/>
          <a:lstStyle/>
          <a:p>
            <a:pPr marL="457200" indent="-457200" eaLnBrk="1" hangingPunct="1"/>
            <a:endParaRPr lang="en-US" altLang="zh-CN" dirty="0">
              <a:ea typeface="黑体" panose="02010609060101010101" pitchFamily="49" charset="-122"/>
            </a:endParaRPr>
          </a:p>
          <a:p>
            <a:pPr marL="457200" indent="-457200" eaLnBrk="1" hangingPunct="1"/>
            <a:r>
              <a:rPr lang="zh-CN" altLang="en-US" dirty="0">
                <a:ea typeface="黑体" panose="02010609060101010101" pitchFamily="49" charset="-122"/>
              </a:rPr>
              <a:t>适用于总体分布很广，不可能从总体中直接抽取样本单位的情况。</a:t>
            </a:r>
          </a:p>
          <a:p>
            <a:pPr marL="457200" indent="-457200" eaLnBrk="1" hangingPunct="1"/>
            <a:r>
              <a:rPr lang="zh-CN" altLang="en-US" dirty="0">
                <a:solidFill>
                  <a:schemeClr val="accent6">
                    <a:lumMod val="60000"/>
                    <a:lumOff val="40000"/>
                  </a:schemeClr>
                </a:solidFill>
                <a:ea typeface="黑体" panose="02010609060101010101" pitchFamily="49" charset="-122"/>
              </a:rPr>
              <a:t>不需要全部低级单位的抽样框，节省了调查费用</a:t>
            </a:r>
            <a:r>
              <a:rPr lang="zh-CN" altLang="en-US" dirty="0">
                <a:ea typeface="黑体" panose="02010609060101010101" pitchFamily="49" charset="-122"/>
              </a:rPr>
              <a:t>。</a:t>
            </a:r>
          </a:p>
          <a:p>
            <a:pPr marL="457200" indent="-457200" eaLnBrk="1" hangingPunct="1"/>
            <a:r>
              <a:rPr lang="zh-CN" altLang="en-US" dirty="0">
                <a:ea typeface="黑体" panose="02010609060101010101" pitchFamily="49" charset="-122"/>
              </a:rPr>
              <a:t>方法灵活多样。</a:t>
            </a:r>
          </a:p>
        </p:txBody>
      </p:sp>
      <p:sp>
        <p:nvSpPr>
          <p:cNvPr id="38918" name="Rectangle 6"/>
          <p:cNvSpPr/>
          <p:nvPr/>
        </p:nvSpPr>
        <p:spPr>
          <a:xfrm>
            <a:off x="827088" y="3789363"/>
            <a:ext cx="7696200" cy="2893060"/>
          </a:xfrm>
          <a:prstGeom prst="rect">
            <a:avLst/>
          </a:prstGeom>
          <a:noFill/>
          <a:ln w="19050">
            <a:noFill/>
          </a:ln>
        </p:spPr>
        <p:txBody>
          <a:bodyPr lIns="90000" tIns="46800" rIns="90000" bIns="46800" anchor="t">
            <a:spAutoFit/>
          </a:bodyPr>
          <a:lstStyle/>
          <a:p>
            <a:pPr>
              <a:spcBef>
                <a:spcPct val="50000"/>
              </a:spcBef>
            </a:pPr>
            <a:endParaRPr lang="zh-CN" altLang="en-US" sz="2800" dirty="0">
              <a:latin typeface="Times New Roman" panose="02020603050405020304" pitchFamily="18" charset="0"/>
              <a:ea typeface="黑体" panose="02010609060101010101" pitchFamily="49" charset="-122"/>
            </a:endParaRPr>
          </a:p>
          <a:p>
            <a:pPr>
              <a:spcBef>
                <a:spcPct val="50000"/>
              </a:spcBef>
            </a:pPr>
            <a:r>
              <a:rPr lang="zh-CN" altLang="en-US" sz="2800" dirty="0">
                <a:latin typeface="Times New Roman" panose="02020603050405020304" pitchFamily="18" charset="0"/>
                <a:ea typeface="黑体" panose="02010609060101010101" pitchFamily="49" charset="-122"/>
              </a:rPr>
              <a:t>抽样调查的组织方式完全取决于调查研究的目的要求、调查对象的特点和客观的条件。凡是能够最经济、最省时而又能够满足预期精确度和可靠性的组织方式，便是一种好的组织方式，这也是抽样设计的最根本的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917">
                                            <p:txEl>
                                              <p:pRg st="1" end="1"/>
                                            </p:txEl>
                                          </p:spTgt>
                                        </p:tgtEl>
                                        <p:attrNameLst>
                                          <p:attrName>style.visibility</p:attrName>
                                        </p:attrNameLst>
                                      </p:cBhvr>
                                      <p:to>
                                        <p:strVal val="visible"/>
                                      </p:to>
                                    </p:set>
                                    <p:animEffect transition="in" filter="dissolve">
                                      <p:cBhvr>
                                        <p:cTn id="7" dur="500"/>
                                        <p:tgtEl>
                                          <p:spTgt spid="38917">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917">
                                            <p:txEl>
                                              <p:pRg st="2" end="2"/>
                                            </p:txEl>
                                          </p:spTgt>
                                        </p:tgtEl>
                                        <p:attrNameLst>
                                          <p:attrName>style.visibility</p:attrName>
                                        </p:attrNameLst>
                                      </p:cBhvr>
                                      <p:to>
                                        <p:strVal val="visible"/>
                                      </p:to>
                                    </p:set>
                                    <p:animEffect transition="in" filter="dissolve">
                                      <p:cBhvr>
                                        <p:cTn id="10" dur="500"/>
                                        <p:tgtEl>
                                          <p:spTgt spid="38917">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8917">
                                            <p:txEl>
                                              <p:pRg st="3" end="3"/>
                                            </p:txEl>
                                          </p:spTgt>
                                        </p:tgtEl>
                                        <p:attrNameLst>
                                          <p:attrName>style.visibility</p:attrName>
                                        </p:attrNameLst>
                                      </p:cBhvr>
                                      <p:to>
                                        <p:strVal val="visible"/>
                                      </p:to>
                                    </p:set>
                                    <p:animEffect transition="in" filter="dissolve">
                                      <p:cBhvr>
                                        <p:cTn id="13" dur="500"/>
                                        <p:tgtEl>
                                          <p:spTgt spid="3891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8918"/>
                                        </p:tgtEl>
                                        <p:attrNameLst>
                                          <p:attrName>style.visibility</p:attrName>
                                        </p:attrNameLst>
                                      </p:cBhvr>
                                      <p:to>
                                        <p:strVal val="visible"/>
                                      </p:to>
                                    </p:set>
                                    <p:animEffect transition="in" filter="dissolve">
                                      <p:cBhvr>
                                        <p:cTn id="18"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P spid="389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34</a:t>
            </a:fld>
            <a:endParaRPr lang="en-US" altLang="zh-CN" sz="1400" dirty="0"/>
          </a:p>
        </p:txBody>
      </p:sp>
      <p:sp>
        <p:nvSpPr>
          <p:cNvPr id="37890" name="Rectangle 4"/>
          <p:cNvSpPr>
            <a:spLocks noGrp="1"/>
          </p:cNvSpPr>
          <p:nvPr>
            <p:ph type="title"/>
          </p:nvPr>
        </p:nvSpPr>
        <p:spPr>
          <a:xfrm>
            <a:off x="341313" y="0"/>
            <a:ext cx="8229600" cy="1143000"/>
          </a:xfrm>
          <a:ln/>
        </p:spPr>
        <p:txBody>
          <a:bodyPr wrap="square" lIns="91440" tIns="45720" rIns="91440" bIns="45720" anchor="b"/>
          <a:lstStyle/>
          <a:p>
            <a:pPr eaLnBrk="1" hangingPunct="1"/>
            <a:r>
              <a:rPr lang="zh-CN" altLang="en-US" b="1" dirty="0">
                <a:ea typeface="黑体" panose="02010609060101010101" pitchFamily="49" charset="-122"/>
              </a:rPr>
              <a:t>非概率抽样</a:t>
            </a:r>
          </a:p>
        </p:txBody>
      </p:sp>
      <p:sp>
        <p:nvSpPr>
          <p:cNvPr id="39952" name="Rectangle 16"/>
          <p:cNvSpPr>
            <a:spLocks noGrp="1"/>
          </p:cNvSpPr>
          <p:nvPr>
            <p:ph idx="1"/>
          </p:nvPr>
        </p:nvSpPr>
        <p:spPr>
          <a:xfrm>
            <a:off x="468313" y="2027238"/>
            <a:ext cx="3421062" cy="3371850"/>
          </a:xfrm>
          <a:ln/>
        </p:spPr>
        <p:txBody>
          <a:bodyPr wrap="square" lIns="91440" tIns="45720" rIns="91440" bIns="45720" anchor="t"/>
          <a:lstStyle/>
          <a:p>
            <a:pPr eaLnBrk="1" hangingPunct="1">
              <a:lnSpc>
                <a:spcPct val="90000"/>
              </a:lnSpc>
              <a:spcBef>
                <a:spcPct val="50000"/>
              </a:spcBef>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不满足概率抽样要求的抽样都被归为非概率抽样。</a:t>
            </a:r>
            <a:r>
              <a:rPr lang="zh-CN" altLang="en-US" dirty="0">
                <a:solidFill>
                  <a:schemeClr val="accent6">
                    <a:lumMod val="60000"/>
                    <a:lumOff val="40000"/>
                  </a:schemeClr>
                </a:solidFill>
                <a:latin typeface="黑体" panose="02010609060101010101" pitchFamily="49" charset="-122"/>
                <a:ea typeface="黑体" panose="02010609060101010101" pitchFamily="49" charset="-122"/>
              </a:rPr>
              <a:t>非概率抽样中单个单位被选中的概率是不可知的，</a:t>
            </a:r>
          </a:p>
          <a:p>
            <a:pPr eaLnBrk="1" hangingPunct="1">
              <a:lnSpc>
                <a:spcPct val="90000"/>
              </a:lnSpc>
              <a:spcBef>
                <a:spcPct val="50000"/>
              </a:spcBef>
              <a:buNone/>
            </a:pPr>
            <a:r>
              <a:rPr lang="zh-CN" altLang="en-US" dirty="0">
                <a:solidFill>
                  <a:srgbClr val="FF0066"/>
                </a:solidFill>
                <a:latin typeface="黑体" panose="02010609060101010101" pitchFamily="49" charset="-122"/>
                <a:ea typeface="黑体" panose="02010609060101010101" pitchFamily="49" charset="-122"/>
              </a:rPr>
              <a:t>无法根据样本计算抽样误差。</a:t>
            </a:r>
          </a:p>
        </p:txBody>
      </p:sp>
      <p:grpSp>
        <p:nvGrpSpPr>
          <p:cNvPr id="37892" name="Group 20"/>
          <p:cNvGrpSpPr/>
          <p:nvPr/>
        </p:nvGrpSpPr>
        <p:grpSpPr>
          <a:xfrm>
            <a:off x="4500563" y="1916113"/>
            <a:ext cx="4449762" cy="3465512"/>
            <a:chOff x="2835" y="1207"/>
            <a:chExt cx="2803" cy="2183"/>
          </a:xfrm>
        </p:grpSpPr>
        <p:sp>
          <p:nvSpPr>
            <p:cNvPr id="37893" name="_s1041"/>
            <p:cNvSpPr/>
            <p:nvPr/>
          </p:nvSpPr>
          <p:spPr>
            <a:xfrm>
              <a:off x="3380" y="1207"/>
              <a:ext cx="1272" cy="490"/>
            </a:xfrm>
            <a:prstGeom prst="cube">
              <a:avLst>
                <a:gd name="adj" fmla="val 10764"/>
              </a:avLst>
            </a:prstGeom>
            <a:solidFill>
              <a:schemeClr val="accent1"/>
            </a:solidFill>
            <a:ln w="9525" cap="flat" cmpd="sng">
              <a:solidFill>
                <a:schemeClr val="accent2"/>
              </a:solidFill>
              <a:prstDash val="solid"/>
              <a:miter/>
              <a:headEnd type="none" w="med" len="med"/>
              <a:tailEnd type="none" w="med" len="med"/>
            </a:ln>
          </p:spPr>
          <p:txBody>
            <a:bodyPr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非概率抽样</a:t>
              </a:r>
            </a:p>
          </p:txBody>
        </p:sp>
        <p:cxnSp>
          <p:nvCxnSpPr>
            <p:cNvPr id="37894" name="_s1029"/>
            <p:cNvCxnSpPr>
              <a:stCxn id="37901" idx="1"/>
              <a:endCxn id="37893" idx="3"/>
            </p:cNvCxnSpPr>
            <p:nvPr/>
          </p:nvCxnSpPr>
          <p:spPr>
            <a:xfrm rot="5400000" flipH="1">
              <a:off x="4197" y="1490"/>
              <a:ext cx="503" cy="917"/>
            </a:xfrm>
            <a:prstGeom prst="bentConnector3">
              <a:avLst>
                <a:gd name="adj1" fmla="val 53676"/>
              </a:avLst>
            </a:prstGeom>
            <a:ln w="28575" cap="flat" cmpd="sng">
              <a:solidFill>
                <a:srgbClr val="009900"/>
              </a:solidFill>
              <a:prstDash val="solid"/>
              <a:miter/>
              <a:headEnd type="none" w="med" len="med"/>
              <a:tailEnd type="none" w="med" len="med"/>
            </a:ln>
          </p:spPr>
        </p:cxnSp>
        <p:cxnSp>
          <p:nvCxnSpPr>
            <p:cNvPr id="37895" name="_s1030"/>
            <p:cNvCxnSpPr>
              <a:stCxn id="37900" idx="1"/>
              <a:endCxn id="37893" idx="3"/>
            </p:cNvCxnSpPr>
            <p:nvPr/>
          </p:nvCxnSpPr>
          <p:spPr>
            <a:xfrm rot="5400000" flipH="1">
              <a:off x="3892" y="1792"/>
              <a:ext cx="472" cy="279"/>
            </a:xfrm>
            <a:prstGeom prst="bentConnector3">
              <a:avLst>
                <a:gd name="adj1" fmla="val 54023"/>
              </a:avLst>
            </a:prstGeom>
            <a:ln w="28575" cap="flat" cmpd="sng">
              <a:solidFill>
                <a:srgbClr val="009900"/>
              </a:solidFill>
              <a:prstDash val="solid"/>
              <a:miter/>
              <a:headEnd type="none" w="med" len="med"/>
              <a:tailEnd type="none" w="med" len="med"/>
            </a:ln>
          </p:spPr>
        </p:cxnSp>
        <p:cxnSp>
          <p:nvCxnSpPr>
            <p:cNvPr id="37896" name="_s1031"/>
            <p:cNvCxnSpPr>
              <a:stCxn id="37899" idx="1"/>
              <a:endCxn id="37893" idx="3"/>
            </p:cNvCxnSpPr>
            <p:nvPr/>
          </p:nvCxnSpPr>
          <p:spPr>
            <a:xfrm rot="-5400000">
              <a:off x="3573" y="1752"/>
              <a:ext cx="472" cy="359"/>
            </a:xfrm>
            <a:prstGeom prst="bentConnector3">
              <a:avLst>
                <a:gd name="adj1" fmla="val 54023"/>
              </a:avLst>
            </a:prstGeom>
            <a:ln w="28575" cap="flat" cmpd="sng">
              <a:solidFill>
                <a:srgbClr val="009900"/>
              </a:solidFill>
              <a:prstDash val="solid"/>
              <a:miter/>
              <a:headEnd type="none" w="med" len="med"/>
              <a:tailEnd type="none" w="med" len="med"/>
            </a:ln>
          </p:spPr>
        </p:cxnSp>
        <p:cxnSp>
          <p:nvCxnSpPr>
            <p:cNvPr id="37897" name="_s1032"/>
            <p:cNvCxnSpPr>
              <a:stCxn id="37898" idx="1"/>
              <a:endCxn id="37893" idx="3"/>
            </p:cNvCxnSpPr>
            <p:nvPr/>
          </p:nvCxnSpPr>
          <p:spPr>
            <a:xfrm rot="-5400000">
              <a:off x="3254" y="1433"/>
              <a:ext cx="472" cy="997"/>
            </a:xfrm>
            <a:prstGeom prst="bentConnector3">
              <a:avLst>
                <a:gd name="adj1" fmla="val 54023"/>
              </a:avLst>
            </a:prstGeom>
            <a:ln w="28575" cap="flat" cmpd="sng">
              <a:solidFill>
                <a:srgbClr val="009900"/>
              </a:solidFill>
              <a:prstDash val="solid"/>
              <a:miter/>
              <a:headEnd type="none" w="med" len="med"/>
              <a:tailEnd type="none" w="med" len="med"/>
            </a:ln>
          </p:spPr>
        </p:cxnSp>
        <p:sp>
          <p:nvSpPr>
            <p:cNvPr id="37898" name="_s1046"/>
            <p:cNvSpPr/>
            <p:nvPr/>
          </p:nvSpPr>
          <p:spPr>
            <a:xfrm>
              <a:off x="2835" y="2131"/>
              <a:ext cx="355" cy="1259"/>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方便抽样</a:t>
              </a:r>
            </a:p>
          </p:txBody>
        </p:sp>
        <p:sp>
          <p:nvSpPr>
            <p:cNvPr id="37899" name="_s1047"/>
            <p:cNvSpPr/>
            <p:nvPr/>
          </p:nvSpPr>
          <p:spPr>
            <a:xfrm>
              <a:off x="3473" y="2131"/>
              <a:ext cx="355" cy="1259"/>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判断抽样</a:t>
              </a:r>
            </a:p>
          </p:txBody>
        </p:sp>
        <p:sp>
          <p:nvSpPr>
            <p:cNvPr id="37900" name="_s1048"/>
            <p:cNvSpPr/>
            <p:nvPr/>
          </p:nvSpPr>
          <p:spPr>
            <a:xfrm>
              <a:off x="4111" y="2131"/>
              <a:ext cx="355" cy="1259"/>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配额抽样</a:t>
              </a:r>
            </a:p>
          </p:txBody>
        </p:sp>
        <p:sp>
          <p:nvSpPr>
            <p:cNvPr id="37901" name="_s1049"/>
            <p:cNvSpPr/>
            <p:nvPr/>
          </p:nvSpPr>
          <p:spPr>
            <a:xfrm>
              <a:off x="4749" y="2162"/>
              <a:ext cx="354" cy="1228"/>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雪球抽样</a:t>
              </a:r>
            </a:p>
          </p:txBody>
        </p:sp>
        <p:sp>
          <p:nvSpPr>
            <p:cNvPr id="37902" name="_s1049"/>
            <p:cNvSpPr/>
            <p:nvPr/>
          </p:nvSpPr>
          <p:spPr>
            <a:xfrm>
              <a:off x="5284" y="2160"/>
              <a:ext cx="354" cy="1228"/>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自愿样本</a:t>
              </a:r>
            </a:p>
          </p:txBody>
        </p:sp>
        <p:sp>
          <p:nvSpPr>
            <p:cNvPr id="37903" name="Line 18"/>
            <p:cNvSpPr/>
            <p:nvPr/>
          </p:nvSpPr>
          <p:spPr>
            <a:xfrm>
              <a:off x="4876" y="1933"/>
              <a:ext cx="589" cy="0"/>
            </a:xfrm>
            <a:prstGeom prst="line">
              <a:avLst/>
            </a:prstGeom>
            <a:ln w="28575" cap="flat" cmpd="sng">
              <a:solidFill>
                <a:srgbClr val="33CC33"/>
              </a:solidFill>
              <a:prstDash val="solid"/>
              <a:round/>
              <a:headEnd type="none" w="med" len="med"/>
              <a:tailEnd type="none" w="med" len="med"/>
            </a:ln>
          </p:spPr>
        </p:sp>
        <p:sp>
          <p:nvSpPr>
            <p:cNvPr id="37904" name="Line 19"/>
            <p:cNvSpPr/>
            <p:nvPr/>
          </p:nvSpPr>
          <p:spPr>
            <a:xfrm>
              <a:off x="5465" y="1933"/>
              <a:ext cx="0" cy="272"/>
            </a:xfrm>
            <a:prstGeom prst="line">
              <a:avLst/>
            </a:prstGeom>
            <a:ln w="28575" cap="flat" cmpd="sng">
              <a:solidFill>
                <a:srgbClr val="33CC33"/>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952">
                                            <p:txEl>
                                              <p:pRg st="0" end="0"/>
                                            </p:txEl>
                                          </p:spTgt>
                                        </p:tgtEl>
                                        <p:attrNameLst>
                                          <p:attrName>style.visibility</p:attrName>
                                        </p:attrNameLst>
                                      </p:cBhvr>
                                      <p:to>
                                        <p:strVal val="visible"/>
                                      </p:to>
                                    </p:set>
                                    <p:animEffect transition="in" filter="dissolve">
                                      <p:cBhvr>
                                        <p:cTn id="7" dur="500"/>
                                        <p:tgtEl>
                                          <p:spTgt spid="399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52">
                                            <p:txEl>
                                              <p:pRg st="1" end="1"/>
                                            </p:txEl>
                                          </p:spTgt>
                                        </p:tgtEl>
                                        <p:attrNameLst>
                                          <p:attrName>style.visibility</p:attrName>
                                        </p:attrNameLst>
                                      </p:cBhvr>
                                      <p:to>
                                        <p:strVal val="visible"/>
                                      </p:to>
                                    </p:set>
                                    <p:animEffect transition="in" filter="dissolve">
                                      <p:cBhvr>
                                        <p:cTn id="12" dur="500"/>
                                        <p:tgtEl>
                                          <p:spTgt spid="399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35</a:t>
            </a:fld>
            <a:endParaRPr lang="en-US" altLang="zh-CN" sz="1400" dirty="0"/>
          </a:p>
        </p:txBody>
      </p:sp>
      <p:sp>
        <p:nvSpPr>
          <p:cNvPr id="38914" name="Rectangle 4"/>
          <p:cNvSpPr>
            <a:spLocks noGrp="1"/>
          </p:cNvSpPr>
          <p:nvPr>
            <p:ph type="title"/>
          </p:nvPr>
        </p:nvSpPr>
        <p:spPr>
          <a:xfrm>
            <a:off x="1187450" y="476250"/>
            <a:ext cx="7031038" cy="612775"/>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方便抽样</a:t>
            </a:r>
            <a:r>
              <a:rPr lang="en-US" altLang="zh-CN" sz="3200" b="1" dirty="0">
                <a:solidFill>
                  <a:schemeClr val="accent2"/>
                </a:solidFill>
                <a:latin typeface="黑体" panose="02010609060101010101" pitchFamily="49" charset="-122"/>
                <a:ea typeface="黑体" panose="02010609060101010101" pitchFamily="49" charset="-122"/>
              </a:rPr>
              <a:t>Convenience sampling</a:t>
            </a:r>
            <a:r>
              <a:rPr lang="en-US" altLang="zh-CN" dirty="0">
                <a:solidFill>
                  <a:schemeClr val="accent2"/>
                </a:solidFill>
                <a:latin typeface="黑体" panose="02010609060101010101" pitchFamily="49" charset="-122"/>
                <a:ea typeface="黑体" panose="02010609060101010101" pitchFamily="49" charset="-122"/>
              </a:rPr>
              <a:t> </a:t>
            </a:r>
          </a:p>
        </p:txBody>
      </p:sp>
      <p:sp>
        <p:nvSpPr>
          <p:cNvPr id="40965" name="Rectangle 5"/>
          <p:cNvSpPr>
            <a:spLocks noGrp="1"/>
          </p:cNvSpPr>
          <p:nvPr>
            <p:ph idx="1"/>
          </p:nvPr>
        </p:nvSpPr>
        <p:spPr>
          <a:xfrm>
            <a:off x="539750" y="2132013"/>
            <a:ext cx="8370888" cy="4005262"/>
          </a:xfrm>
          <a:ln/>
        </p:spPr>
        <p:txBody>
          <a:bodyPr wrap="square" lIns="91440" tIns="45720" rIns="91440" bIns="45720" anchor="t"/>
          <a:lstStyle/>
          <a:p>
            <a:pPr eaLnBrk="1" hangingPunct="1"/>
            <a:r>
              <a:rPr lang="zh-CN" altLang="en-US" dirty="0">
                <a:ea typeface="黑体" panose="02010609060101010101" pitchFamily="49" charset="-122"/>
              </a:rPr>
              <a:t>纯粹以方便基本着眼点的抽样方法，事先不预定样本，碰到即问或被调查者主动回答问题。</a:t>
            </a:r>
            <a:endParaRPr lang="zh-CN" altLang="en-US" sz="1800" dirty="0">
              <a:ea typeface="黑体" panose="02010609060101010101" pitchFamily="49" charset="-122"/>
            </a:endParaRPr>
          </a:p>
          <a:p>
            <a:pPr eaLnBrk="1" hangingPunct="1"/>
            <a:r>
              <a:rPr lang="zh-CN" altLang="en-US" dirty="0">
                <a:ea typeface="黑体" panose="02010609060101010101" pitchFamily="49" charset="-122"/>
              </a:rPr>
              <a:t>也译为便利抽样、偶遇抽样。</a:t>
            </a:r>
          </a:p>
          <a:p>
            <a:pPr eaLnBrk="1" hangingPunct="1"/>
            <a:endParaRPr lang="zh-CN" altLang="en-US" dirty="0">
              <a:ea typeface="黑体" panose="02010609060101010101" pitchFamily="49" charset="-122"/>
            </a:endParaRPr>
          </a:p>
          <a:p>
            <a:pPr eaLnBrk="1" hangingPunct="1"/>
            <a:r>
              <a:rPr lang="zh-CN" altLang="en-US" dirty="0">
                <a:ea typeface="黑体" panose="02010609060101010101" pitchFamily="49" charset="-122"/>
              </a:rPr>
              <a:t>例如：</a:t>
            </a:r>
          </a:p>
          <a:p>
            <a:pPr lvl="1" eaLnBrk="1" hangingPunct="1"/>
            <a:r>
              <a:rPr lang="zh-CN" altLang="en-US" dirty="0">
                <a:ea typeface="黑体" panose="02010609060101010101" pitchFamily="49" charset="-122"/>
              </a:rPr>
              <a:t>在街头的拦截式访问。 </a:t>
            </a:r>
            <a:r>
              <a:rPr lang="zh-CN" altLang="en-US" sz="1600" dirty="0">
                <a:ea typeface="黑体" panose="02010609060101010101" pitchFamily="49" charset="-122"/>
              </a:rPr>
              <a:t>（如简单的旅游调查）</a:t>
            </a:r>
            <a:endParaRPr lang="zh-CN" altLang="en-US" dirty="0">
              <a:ea typeface="黑体" panose="02010609060101010101" pitchFamily="49" charset="-122"/>
            </a:endParaRPr>
          </a:p>
          <a:p>
            <a:pPr lvl="1" eaLnBrk="1" hangingPunct="1"/>
            <a:r>
              <a:rPr lang="zh-CN" altLang="en-US" dirty="0">
                <a:ea typeface="黑体" panose="02010609060101010101" pitchFamily="49" charset="-122"/>
              </a:rPr>
              <a:t>登在报刊、网上的问卷。</a:t>
            </a:r>
          </a:p>
          <a:p>
            <a:pPr eaLnBrk="1" hangingPunct="1"/>
            <a:endParaRPr lang="en-US" altLang="zh-CN"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dissolve">
                                      <p:cBhvr>
                                        <p:cTn id="7" dur="500"/>
                                        <p:tgtEl>
                                          <p:spTgt spid="409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dissolve">
                                      <p:cBhvr>
                                        <p:cTn id="12" dur="500"/>
                                        <p:tgtEl>
                                          <p:spTgt spid="409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animEffect transition="in" filter="dissolve">
                                      <p:cBhvr>
                                        <p:cTn id="17" dur="500"/>
                                        <p:tgtEl>
                                          <p:spTgt spid="40965">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0965">
                                            <p:txEl>
                                              <p:pRg st="4" end="4"/>
                                            </p:txEl>
                                          </p:spTgt>
                                        </p:tgtEl>
                                        <p:attrNameLst>
                                          <p:attrName>style.visibility</p:attrName>
                                        </p:attrNameLst>
                                      </p:cBhvr>
                                      <p:to>
                                        <p:strVal val="visible"/>
                                      </p:to>
                                    </p:set>
                                    <p:animEffect transition="in" filter="dissolve">
                                      <p:cBhvr>
                                        <p:cTn id="20" dur="500"/>
                                        <p:tgtEl>
                                          <p:spTgt spid="40965">
                                            <p:txEl>
                                              <p:pRg st="4" end="4"/>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0965">
                                            <p:txEl>
                                              <p:pRg st="5" end="5"/>
                                            </p:txEl>
                                          </p:spTgt>
                                        </p:tgtEl>
                                        <p:attrNameLst>
                                          <p:attrName>style.visibility</p:attrName>
                                        </p:attrNameLst>
                                      </p:cBhvr>
                                      <p:to>
                                        <p:strVal val="visible"/>
                                      </p:to>
                                    </p:set>
                                    <p:animEffect transition="in" filter="dissolve">
                                      <p:cBhvr>
                                        <p:cTn id="23" dur="500"/>
                                        <p:tgtEl>
                                          <p:spTgt spid="409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36</a:t>
            </a:fld>
            <a:endParaRPr lang="en-US" altLang="zh-CN" sz="1400" dirty="0"/>
          </a:p>
        </p:txBody>
      </p:sp>
      <p:sp>
        <p:nvSpPr>
          <p:cNvPr id="39938" name="Rectangle 4"/>
          <p:cNvSpPr>
            <a:spLocks noGrp="1"/>
          </p:cNvSpPr>
          <p:nvPr>
            <p:ph type="title"/>
          </p:nvPr>
        </p:nvSpPr>
        <p:spPr>
          <a:xfrm>
            <a:off x="341313" y="233363"/>
            <a:ext cx="8229600" cy="1143000"/>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判断抽样 </a:t>
            </a:r>
            <a:r>
              <a:rPr lang="en-US" altLang="zh-CN" b="1" dirty="0">
                <a:solidFill>
                  <a:schemeClr val="accent2"/>
                </a:solidFill>
                <a:latin typeface="黑体" panose="02010609060101010101" pitchFamily="49" charset="-122"/>
                <a:ea typeface="黑体" panose="02010609060101010101" pitchFamily="49" charset="-122"/>
              </a:rPr>
              <a:t>Judgment Sampling</a:t>
            </a:r>
          </a:p>
        </p:txBody>
      </p:sp>
      <p:sp>
        <p:nvSpPr>
          <p:cNvPr id="39939" name="Rectangle 5"/>
          <p:cNvSpPr>
            <a:spLocks noGrp="1"/>
          </p:cNvSpPr>
          <p:nvPr>
            <p:ph idx="1"/>
          </p:nvPr>
        </p:nvSpPr>
        <p:spPr>
          <a:xfrm>
            <a:off x="457200" y="1719263"/>
            <a:ext cx="8229600" cy="3795712"/>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调查者根据主观经验和判断从总体中选取有代表性的单位构成样本。</a:t>
            </a:r>
          </a:p>
          <a:p>
            <a:pPr eaLnBrk="1" hangingPunct="1"/>
            <a:endParaRPr lang="zh-CN" altLang="en-US" dirty="0">
              <a:latin typeface="黑体" panose="02010609060101010101" pitchFamily="49" charset="-122"/>
              <a:ea typeface="黑体" panose="02010609060101010101" pitchFamily="49" charset="-122"/>
            </a:endParaRPr>
          </a:p>
          <a:p>
            <a:pPr lvl="1" eaLnBrk="1" hangingPunct="1"/>
            <a:r>
              <a:rPr lang="zh-CN" altLang="en-US" dirty="0">
                <a:latin typeface="黑体" panose="02010609060101010101" pitchFamily="49" charset="-122"/>
                <a:ea typeface="黑体" panose="02010609060101010101" pitchFamily="49" charset="-122"/>
              </a:rPr>
              <a:t>精度取决于抽样者的经验。</a:t>
            </a:r>
          </a:p>
          <a:p>
            <a:pPr lvl="1" eaLnBrk="1" hangingPunct="1"/>
            <a:r>
              <a:rPr lang="zh-CN" altLang="en-US" dirty="0">
                <a:latin typeface="黑体" panose="02010609060101010101" pitchFamily="49" charset="-122"/>
                <a:ea typeface="黑体" panose="02010609060101010101" pitchFamily="49" charset="-122"/>
              </a:rPr>
              <a:t>不能获得估计值的精度。</a:t>
            </a: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适用于总体单位极不相同而样本容量又很小的情况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37</a:t>
            </a:fld>
            <a:endParaRPr lang="en-US" altLang="zh-CN" sz="1400" dirty="0"/>
          </a:p>
        </p:txBody>
      </p:sp>
      <p:sp>
        <p:nvSpPr>
          <p:cNvPr id="40962" name="Rectangle 4"/>
          <p:cNvSpPr>
            <a:spLocks noGrp="1"/>
          </p:cNvSpPr>
          <p:nvPr>
            <p:ph type="title"/>
          </p:nvPr>
        </p:nvSpPr>
        <p:spPr>
          <a:xfrm>
            <a:off x="539750" y="333375"/>
            <a:ext cx="7543800" cy="765175"/>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配额抽样</a:t>
            </a:r>
            <a:r>
              <a:rPr lang="en-US" altLang="zh-CN" dirty="0">
                <a:solidFill>
                  <a:schemeClr val="accent2"/>
                </a:solidFill>
                <a:latin typeface="黑体" panose="02010609060101010101" pitchFamily="49" charset="-122"/>
                <a:ea typeface="黑体" panose="02010609060101010101" pitchFamily="49" charset="-122"/>
              </a:rPr>
              <a:t>Quota sampling</a:t>
            </a:r>
            <a:r>
              <a:rPr lang="en-US" altLang="zh-CN" dirty="0"/>
              <a:t> </a:t>
            </a:r>
          </a:p>
        </p:txBody>
      </p:sp>
      <p:sp>
        <p:nvSpPr>
          <p:cNvPr id="43013" name="Rectangle 5"/>
          <p:cNvSpPr>
            <a:spLocks noGrp="1"/>
          </p:cNvSpPr>
          <p:nvPr>
            <p:ph idx="1"/>
          </p:nvPr>
        </p:nvSpPr>
        <p:spPr>
          <a:xfrm>
            <a:off x="457200" y="1719263"/>
            <a:ext cx="8229600" cy="4411662"/>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是非随机抽样方法中最常用的一种抽样方法。分为两个步骤：</a:t>
            </a:r>
          </a:p>
          <a:p>
            <a:pPr lvl="1" eaLnBrk="1" hangingPunct="1"/>
            <a:r>
              <a:rPr lang="zh-CN" altLang="en-US" dirty="0">
                <a:latin typeface="黑体" panose="02010609060101010101" pitchFamily="49" charset="-122"/>
                <a:ea typeface="黑体" panose="02010609060101010101" pitchFamily="49" charset="-122"/>
              </a:rPr>
              <a:t>根据研究人员认为较重要的一些变量把总体单位分类，指定每一类中的定额；</a:t>
            </a:r>
          </a:p>
          <a:p>
            <a:pPr lvl="1" eaLnBrk="1" hangingPunct="1"/>
            <a:r>
              <a:rPr lang="zh-CN" altLang="en-US" dirty="0">
                <a:latin typeface="黑体" panose="02010609060101010101" pitchFamily="49" charset="-122"/>
                <a:ea typeface="黑体" panose="02010609060101010101" pitchFamily="49" charset="-122"/>
              </a:rPr>
              <a:t>然后在每一类中使用方便抽样或判断抽样的方法抽选指定数量的样本单位。</a:t>
            </a: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            问题：与分层抽样的区别？</a:t>
            </a:r>
            <a:r>
              <a:rPr lang="zh-CN" altLang="en-US" sz="1600" dirty="0">
                <a:solidFill>
                  <a:schemeClr val="accent6">
                    <a:lumMod val="60000"/>
                    <a:lumOff val="40000"/>
                  </a:schemeClr>
                </a:solidFill>
                <a:latin typeface="黑体" panose="02010609060101010101" pitchFamily="49" charset="-122"/>
                <a:ea typeface="黑体" panose="02010609060101010101" pitchFamily="49" charset="-122"/>
                <a:sym typeface="+mn-ea"/>
              </a:rPr>
              <a:t>单个单位被选中的概率是可知不可知的？</a:t>
            </a:r>
          </a:p>
          <a:p>
            <a:pPr eaLnBrk="1" hangingPunct="1">
              <a:buNone/>
            </a:pPr>
            <a:endParaRPr lang="en-US" altLang="zh-CN" dirty="0">
              <a:latin typeface="黑体" panose="02010609060101010101" pitchFamily="49" charset="-122"/>
              <a:ea typeface="黑体" panose="02010609060101010101" pitchFamily="49" charset="-122"/>
            </a:endParaRPr>
          </a:p>
        </p:txBody>
      </p:sp>
      <p:sp>
        <p:nvSpPr>
          <p:cNvPr id="43014" name="Rectangle 6"/>
          <p:cNvSpPr/>
          <p:nvPr/>
        </p:nvSpPr>
        <p:spPr>
          <a:xfrm>
            <a:off x="1619250" y="5291138"/>
            <a:ext cx="6624638" cy="660400"/>
          </a:xfrm>
          <a:prstGeom prst="rect">
            <a:avLst/>
          </a:prstGeom>
          <a:noFill/>
          <a:ln w="19050" cap="flat" cmpd="sng">
            <a:solidFill>
              <a:srgbClr val="FFFF00"/>
            </a:solidFill>
            <a:prstDash val="solid"/>
            <a:miter/>
            <a:headEnd type="none" w="med" len="med"/>
            <a:tailEnd type="none" w="med" len="med"/>
          </a:ln>
        </p:spPr>
        <p:txBody>
          <a:bodyPr lIns="90000" tIns="46800" rIns="90000" bIns="46800" anchor="ctr">
            <a:spAutoFit/>
          </a:bodyPr>
          <a:lstStyle/>
          <a:p>
            <a:pPr algn="ctr"/>
            <a:endParaRPr lang="en-US" altLang="zh-CN" dirty="0">
              <a:latin typeface="Arial" panose="020B0604020202020204" pitchFamily="34" charset="0"/>
              <a:ea typeface="黑体" panose="02010609060101010101" pitchFamily="49" charset="-122"/>
            </a:endParaRPr>
          </a:p>
          <a:p>
            <a:pPr algn="ctr"/>
            <a:endParaRPr lang="en-US" altLang="zh-CN"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dissolve">
                                      <p:cBhvr>
                                        <p:cTn id="7" dur="500"/>
                                        <p:tgtEl>
                                          <p:spTgt spid="4301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013">
                                            <p:txEl>
                                              <p:pRg st="1" end="1"/>
                                            </p:txEl>
                                          </p:spTgt>
                                        </p:tgtEl>
                                        <p:attrNameLst>
                                          <p:attrName>style.visibility</p:attrName>
                                        </p:attrNameLst>
                                      </p:cBhvr>
                                      <p:to>
                                        <p:strVal val="visible"/>
                                      </p:to>
                                    </p:set>
                                    <p:animEffect transition="in" filter="dissolve">
                                      <p:cBhvr>
                                        <p:cTn id="10" dur="500"/>
                                        <p:tgtEl>
                                          <p:spTgt spid="4301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3013">
                                            <p:txEl>
                                              <p:pRg st="2" end="2"/>
                                            </p:txEl>
                                          </p:spTgt>
                                        </p:tgtEl>
                                        <p:attrNameLst>
                                          <p:attrName>style.visibility</p:attrName>
                                        </p:attrNameLst>
                                      </p:cBhvr>
                                      <p:to>
                                        <p:strVal val="visible"/>
                                      </p:to>
                                    </p:set>
                                    <p:animEffect transition="in" filter="dissolve">
                                      <p:cBhvr>
                                        <p:cTn id="13" dur="500"/>
                                        <p:tgtEl>
                                          <p:spTgt spid="430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3013">
                                            <p:txEl>
                                              <p:pRg st="4" end="4"/>
                                            </p:txEl>
                                          </p:spTgt>
                                        </p:tgtEl>
                                        <p:attrNameLst>
                                          <p:attrName>style.visibility</p:attrName>
                                        </p:attrNameLst>
                                      </p:cBhvr>
                                      <p:to>
                                        <p:strVal val="visible"/>
                                      </p:to>
                                    </p:set>
                                    <p:animEffect transition="in" filter="dissolve">
                                      <p:cBhvr>
                                        <p:cTn id="18" dur="500"/>
                                        <p:tgtEl>
                                          <p:spTgt spid="4301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3014"/>
                                        </p:tgtEl>
                                        <p:attrNameLst>
                                          <p:attrName>style.visibility</p:attrName>
                                        </p:attrNameLst>
                                      </p:cBhvr>
                                      <p:to>
                                        <p:strVal val="visible"/>
                                      </p:to>
                                    </p:set>
                                    <p:animEffect transition="in" filter="dissolve">
                                      <p:cBhvr>
                                        <p:cTn id="21"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P spid="430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38</a:t>
            </a:fld>
            <a:endParaRPr lang="en-US" altLang="zh-CN" sz="1400" dirty="0"/>
          </a:p>
        </p:txBody>
      </p:sp>
      <p:sp>
        <p:nvSpPr>
          <p:cNvPr id="41986" name="Rectangle 4"/>
          <p:cNvSpPr>
            <a:spLocks noGrp="1"/>
          </p:cNvSpPr>
          <p:nvPr>
            <p:ph type="title"/>
          </p:nvPr>
        </p:nvSpPr>
        <p:spPr>
          <a:xfrm>
            <a:off x="395288" y="188913"/>
            <a:ext cx="7543800" cy="765175"/>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雪球抽样 </a:t>
            </a:r>
            <a:r>
              <a:rPr lang="en-US" altLang="zh-CN" dirty="0">
                <a:solidFill>
                  <a:schemeClr val="accent2"/>
                </a:solidFill>
                <a:latin typeface="黑体" panose="02010609060101010101" pitchFamily="49" charset="-122"/>
                <a:ea typeface="黑体" panose="02010609060101010101" pitchFamily="49" charset="-122"/>
              </a:rPr>
              <a:t>Snowball Sampling</a:t>
            </a:r>
            <a:r>
              <a:rPr lang="en-US" altLang="zh-CN" dirty="0"/>
              <a:t> </a:t>
            </a:r>
          </a:p>
        </p:txBody>
      </p:sp>
      <p:sp>
        <p:nvSpPr>
          <p:cNvPr id="44037" name="Rectangle 5"/>
          <p:cNvSpPr>
            <a:spLocks noGrp="1"/>
          </p:cNvSpPr>
          <p:nvPr>
            <p:ph idx="1"/>
          </p:nvPr>
        </p:nvSpPr>
        <p:spPr>
          <a:xfrm>
            <a:off x="395288" y="1341438"/>
            <a:ext cx="8229600" cy="5265737"/>
          </a:xfrm>
          <a:ln/>
        </p:spPr>
        <p:txBody>
          <a:bodyPr wrap="square" lIns="91440" tIns="45720" rIns="91440" bIns="45720" anchor="t"/>
          <a:lstStyle/>
          <a:p>
            <a:pPr eaLnBrk="1" hangingPunct="1"/>
            <a:r>
              <a:rPr lang="zh-CN" altLang="en-US" sz="2800" dirty="0">
                <a:latin typeface="黑体" panose="02010609060101010101" pitchFamily="49" charset="-122"/>
                <a:ea typeface="黑体" panose="02010609060101010101" pitchFamily="49" charset="-122"/>
              </a:rPr>
              <a:t>也译为滚雪球抽样 。</a:t>
            </a:r>
          </a:p>
          <a:p>
            <a:pPr eaLnBrk="1" hangingPunct="1"/>
            <a:r>
              <a:rPr lang="zh-CN" altLang="en-US" sz="2800" dirty="0">
                <a:latin typeface="黑体" panose="02010609060101010101" pitchFamily="49" charset="-122"/>
                <a:ea typeface="黑体" panose="02010609060101010101" pitchFamily="49" charset="-122"/>
              </a:rPr>
              <a:t>其原理是先找到最初的样本单位，然后根据他们提供的信息去获得新的样本单位；这种过程不断继续，直到完成规定的样本容量为止。</a:t>
            </a:r>
          </a:p>
          <a:p>
            <a:pPr eaLnBrk="1" hangingPunct="1"/>
            <a:endParaRPr lang="zh-CN" altLang="en-US" sz="2800" dirty="0">
              <a:latin typeface="黑体" panose="02010609060101010101" pitchFamily="49" charset="-122"/>
              <a:ea typeface="黑体" panose="02010609060101010101" pitchFamily="49" charset="-122"/>
            </a:endParaRPr>
          </a:p>
          <a:p>
            <a:pPr eaLnBrk="1" hangingPunct="1"/>
            <a:r>
              <a:rPr lang="zh-CN" altLang="en-US" sz="2800" dirty="0">
                <a:latin typeface="黑体" panose="02010609060101010101" pitchFamily="49" charset="-122"/>
                <a:ea typeface="黑体" panose="02010609060101010101" pitchFamily="49" charset="-122"/>
              </a:rPr>
              <a:t>主要用于对稀少群体的调查。</a:t>
            </a:r>
          </a:p>
          <a:p>
            <a:pPr eaLnBrk="1" hangingPunct="1"/>
            <a:endParaRPr lang="zh-CN" altLang="en-US" sz="2800" dirty="0">
              <a:latin typeface="黑体" panose="02010609060101010101" pitchFamily="49" charset="-122"/>
              <a:ea typeface="黑体" panose="02010609060101010101" pitchFamily="49" charset="-122"/>
            </a:endParaRPr>
          </a:p>
          <a:p>
            <a:pPr eaLnBrk="1" hangingPunct="1"/>
            <a:r>
              <a:rPr lang="zh-CN" altLang="en-US" sz="2800" dirty="0">
                <a:solidFill>
                  <a:schemeClr val="accent2"/>
                </a:solidFill>
                <a:latin typeface="黑体" panose="02010609060101010101" pitchFamily="49" charset="-122"/>
                <a:ea typeface="黑体" panose="02010609060101010101" pitchFamily="49" charset="-122"/>
              </a:rPr>
              <a:t>例如某研究部门在调查保姆问题时，先访问了</a:t>
            </a:r>
            <a:r>
              <a:rPr lang="en-US" altLang="zh-CN" sz="2800" dirty="0">
                <a:solidFill>
                  <a:schemeClr val="accent2"/>
                </a:solidFill>
                <a:latin typeface="黑体" panose="02010609060101010101" pitchFamily="49" charset="-122"/>
                <a:ea typeface="黑体" panose="02010609060101010101" pitchFamily="49" charset="-122"/>
              </a:rPr>
              <a:t>7</a:t>
            </a:r>
            <a:r>
              <a:rPr lang="zh-CN" altLang="en-US" sz="2800" dirty="0">
                <a:solidFill>
                  <a:schemeClr val="accent2"/>
                </a:solidFill>
                <a:latin typeface="黑体" panose="02010609060101010101" pitchFamily="49" charset="-122"/>
                <a:ea typeface="黑体" panose="02010609060101010101" pitchFamily="49" charset="-122"/>
              </a:rPr>
              <a:t>名保姆，然后再请她们提供其他保姆名单，逐步扩大到近百人。艾滋病病人的调查，同性恋人群调查。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dissolve">
                                      <p:cBhvr>
                                        <p:cTn id="7" dur="500"/>
                                        <p:tgtEl>
                                          <p:spTgt spid="44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dissolve">
                                      <p:cBhvr>
                                        <p:cTn id="12" dur="500"/>
                                        <p:tgtEl>
                                          <p:spTgt spid="4403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4037">
                                            <p:txEl>
                                              <p:pRg st="3" end="3"/>
                                            </p:txEl>
                                          </p:spTgt>
                                        </p:tgtEl>
                                        <p:attrNameLst>
                                          <p:attrName>style.visibility</p:attrName>
                                        </p:attrNameLst>
                                      </p:cBhvr>
                                      <p:to>
                                        <p:strVal val="visible"/>
                                      </p:to>
                                    </p:set>
                                    <p:animEffect transition="in" filter="dissolve">
                                      <p:cBhvr>
                                        <p:cTn id="15" dur="500"/>
                                        <p:tgtEl>
                                          <p:spTgt spid="4403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4037">
                                            <p:txEl>
                                              <p:pRg st="5" end="5"/>
                                            </p:txEl>
                                          </p:spTgt>
                                        </p:tgtEl>
                                        <p:attrNameLst>
                                          <p:attrName>style.visibility</p:attrName>
                                        </p:attrNameLst>
                                      </p:cBhvr>
                                      <p:to>
                                        <p:strVal val="visible"/>
                                      </p:to>
                                    </p:set>
                                    <p:animEffect transition="in" filter="dissolve">
                                      <p:cBhvr>
                                        <p:cTn id="20" dur="500"/>
                                        <p:tgtEl>
                                          <p:spTgt spid="440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39</a:t>
            </a:fld>
            <a:endParaRPr lang="en-US" altLang="zh-CN" sz="1400" dirty="0"/>
          </a:p>
        </p:txBody>
      </p:sp>
      <p:sp>
        <p:nvSpPr>
          <p:cNvPr id="43010" name="Rectangle 2"/>
          <p:cNvSpPr>
            <a:spLocks noGrp="1"/>
          </p:cNvSpPr>
          <p:nvPr>
            <p:ph type="title"/>
          </p:nvPr>
        </p:nvSpPr>
        <p:spPr>
          <a:ln/>
        </p:spPr>
        <p:txBody>
          <a:bodyPr wrap="square" lIns="91440" tIns="45720" rIns="91440" bIns="45720" anchor="ctr"/>
          <a:lstStyle/>
          <a:p>
            <a:pPr eaLnBrk="1" hangingPunct="1"/>
            <a:r>
              <a:rPr lang="zh-CN" altLang="en-US" b="1" dirty="0">
                <a:solidFill>
                  <a:schemeClr val="accent2"/>
                </a:solidFill>
                <a:ea typeface="黑体" panose="02010609060101010101" pitchFamily="49" charset="-122"/>
              </a:rPr>
              <a:t>自愿样本</a:t>
            </a:r>
          </a:p>
        </p:txBody>
      </p:sp>
      <p:sp>
        <p:nvSpPr>
          <p:cNvPr id="43011" name="Rectangle 3"/>
          <p:cNvSpPr>
            <a:spLocks noGrp="1"/>
          </p:cNvSpPr>
          <p:nvPr>
            <p:ph idx="1"/>
          </p:nvPr>
        </p:nvSpPr>
        <p:spPr>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自愿样本：被调查者自愿参加，成为样本中的一分子，项调查人员提供有关信息。</a:t>
            </a:r>
          </a:p>
          <a:p>
            <a:pPr eaLnBrk="1" hangingPunct="1"/>
            <a:r>
              <a:rPr lang="zh-CN" altLang="en-US" dirty="0">
                <a:latin typeface="黑体" panose="02010609060101010101" pitchFamily="49" charset="-122"/>
                <a:ea typeface="黑体" panose="02010609060101010101" pitchFamily="49" charset="-122"/>
              </a:rPr>
              <a:t> 如自愿参加的互联网上的调查等。</a:t>
            </a:r>
          </a:p>
          <a:p>
            <a:pPr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这类样本是凭兴趣、热心等参与，是有偏的，但仍有有价值的信息。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a:t>
            </a:fld>
            <a:endParaRPr lang="en-US" altLang="zh-CN" sz="1400" dirty="0"/>
          </a:p>
        </p:txBody>
      </p:sp>
      <p:sp>
        <p:nvSpPr>
          <p:cNvPr id="7170" name="Rectangle 4"/>
          <p:cNvSpPr>
            <a:spLocks noGrp="1"/>
          </p:cNvSpPr>
          <p:nvPr>
            <p:ph type="title"/>
          </p:nvPr>
        </p:nvSpPr>
        <p:spPr>
          <a:xfrm>
            <a:off x="250825" y="476250"/>
            <a:ext cx="7464425" cy="509588"/>
          </a:xfrm>
          <a:ln/>
        </p:spPr>
        <p:txBody>
          <a:bodyPr wrap="square" lIns="91440" tIns="45720" rIns="91440" bIns="45720" anchor="b"/>
          <a:lstStyle/>
          <a:p>
            <a:pPr eaLnBrk="1" hangingPunct="1"/>
            <a:r>
              <a:rPr lang="en-US" altLang="zh-CN" dirty="0">
                <a:solidFill>
                  <a:schemeClr val="accent2"/>
                </a:solidFill>
                <a:latin typeface="黑体" panose="02010609060101010101" pitchFamily="49" charset="-122"/>
                <a:ea typeface="黑体" panose="02010609060101010101" pitchFamily="49" charset="-122"/>
              </a:rPr>
              <a:t>2.1.1   </a:t>
            </a:r>
            <a:r>
              <a:rPr lang="zh-CN" altLang="en-US" dirty="0">
                <a:solidFill>
                  <a:schemeClr val="accent2"/>
                </a:solidFill>
                <a:latin typeface="黑体" panose="02010609060101010101" pitchFamily="49" charset="-122"/>
                <a:ea typeface="黑体" panose="02010609060101010101" pitchFamily="49" charset="-122"/>
              </a:rPr>
              <a:t>一手数据和二手数据</a:t>
            </a:r>
          </a:p>
        </p:txBody>
      </p:sp>
      <p:grpSp>
        <p:nvGrpSpPr>
          <p:cNvPr id="2" name="Group 5"/>
          <p:cNvGrpSpPr/>
          <p:nvPr/>
        </p:nvGrpSpPr>
        <p:grpSpPr>
          <a:xfrm>
            <a:off x="250825" y="1628775"/>
            <a:ext cx="8569325" cy="2087563"/>
            <a:chOff x="340" y="1026"/>
            <a:chExt cx="4857" cy="1254"/>
          </a:xfrm>
        </p:grpSpPr>
        <p:sp>
          <p:nvSpPr>
            <p:cNvPr id="7172" name="_s1034"/>
            <p:cNvSpPr/>
            <p:nvPr/>
          </p:nvSpPr>
          <p:spPr>
            <a:xfrm>
              <a:off x="1882" y="1026"/>
              <a:ext cx="1940" cy="410"/>
            </a:xfrm>
            <a:prstGeom prst="cube">
              <a:avLst>
                <a:gd name="adj" fmla="val 10764"/>
              </a:avLst>
            </a:prstGeom>
            <a:gradFill rotWithShape="0">
              <a:gsLst>
                <a:gs pos="0">
                  <a:schemeClr val="accent1">
                    <a:alpha val="39998"/>
                  </a:schemeClr>
                </a:gs>
                <a:gs pos="100000">
                  <a:schemeClr val="bg1"/>
                </a:gs>
              </a:gsLst>
              <a:lin ang="5400000" scaled="1"/>
              <a:tileRect/>
            </a:gradFill>
            <a:ln w="9525" cap="flat" cmpd="sng">
              <a:solidFill>
                <a:schemeClr val="accent1"/>
              </a:solidFill>
              <a:prstDash val="solid"/>
              <a:miter/>
              <a:headEnd type="none" w="med" len="med"/>
              <a:tailEnd type="none" w="med" len="med"/>
            </a:ln>
          </p:spPr>
          <p:txBody>
            <a:bodyPr wrap="none" lIns="0" tIns="0" rIns="0" bIns="0" anchor="ctr"/>
            <a:lstStyle/>
            <a:p>
              <a:pPr algn="ctr">
                <a:spcBef>
                  <a:spcPct val="50000"/>
                </a:spcBef>
              </a:pPr>
              <a:r>
                <a:rPr lang="zh-CN" altLang="en-US" sz="2800" b="1" dirty="0">
                  <a:solidFill>
                    <a:srgbClr val="0000FF"/>
                  </a:solidFill>
                  <a:latin typeface="Times New Roman" panose="02020603050405020304" pitchFamily="18" charset="0"/>
                  <a:ea typeface="黑体" panose="02010609060101010101" pitchFamily="49" charset="-122"/>
                </a:rPr>
                <a:t>数据的来源</a:t>
              </a:r>
            </a:p>
          </p:txBody>
        </p:sp>
        <p:sp>
          <p:nvSpPr>
            <p:cNvPr id="7173" name="_s1035"/>
            <p:cNvSpPr/>
            <p:nvPr/>
          </p:nvSpPr>
          <p:spPr>
            <a:xfrm>
              <a:off x="340" y="1797"/>
              <a:ext cx="1860" cy="483"/>
            </a:xfrm>
            <a:prstGeom prst="cube">
              <a:avLst>
                <a:gd name="adj" fmla="val 10764"/>
              </a:avLst>
            </a:prstGeom>
            <a:gradFill rotWithShape="1">
              <a:gsLst>
                <a:gs pos="0">
                  <a:schemeClr val="accent2">
                    <a:alpha val="39998"/>
                  </a:schemeClr>
                </a:gs>
                <a:gs pos="100000">
                  <a:schemeClr val="bg1"/>
                </a:gs>
              </a:gsLst>
              <a:lin ang="5400000" scaled="1"/>
              <a:tileRect/>
            </a:gradFill>
            <a:ln w="9525" cap="flat" cmpd="sng">
              <a:solidFill>
                <a:srgbClr val="6600FF"/>
              </a:solidFill>
              <a:prstDash val="solid"/>
              <a:miter/>
              <a:headEnd type="none" w="med" len="med"/>
              <a:tailEnd type="none" w="med" len="med"/>
            </a:ln>
          </p:spPr>
          <p:txBody>
            <a:bodyPr wrap="none" lIns="0" tIns="0" rIns="0" bIns="0" anchor="ctr"/>
            <a:lstStyle/>
            <a:p>
              <a:pPr algn="ctr">
                <a:spcBef>
                  <a:spcPct val="50000"/>
                </a:spcBef>
              </a:pPr>
              <a:r>
                <a:rPr lang="zh-CN" altLang="en-US" sz="2800" b="1" dirty="0">
                  <a:latin typeface="Times New Roman" panose="02020603050405020304" pitchFamily="18" charset="0"/>
                  <a:ea typeface="宋体" panose="02010600030101010101" pitchFamily="2" charset="-122"/>
                </a:rPr>
                <a:t>一手数据</a:t>
              </a:r>
              <a:r>
                <a:rPr lang="zh-CN" altLang="en-US" sz="2500" b="1" dirty="0">
                  <a:latin typeface="Times New Roman" panose="02020603050405020304" pitchFamily="18" charset="0"/>
                  <a:ea typeface="宋体" panose="02010600030101010101" pitchFamily="2" charset="-122"/>
                </a:rPr>
                <a:t>（直接来源）</a:t>
              </a:r>
            </a:p>
          </p:txBody>
        </p:sp>
        <p:sp>
          <p:nvSpPr>
            <p:cNvPr id="7174" name="_s1036"/>
            <p:cNvSpPr/>
            <p:nvPr/>
          </p:nvSpPr>
          <p:spPr>
            <a:xfrm>
              <a:off x="3334" y="1797"/>
              <a:ext cx="1863" cy="483"/>
            </a:xfrm>
            <a:prstGeom prst="cube">
              <a:avLst>
                <a:gd name="adj" fmla="val 10764"/>
              </a:avLst>
            </a:prstGeom>
            <a:gradFill rotWithShape="0">
              <a:gsLst>
                <a:gs pos="0">
                  <a:schemeClr val="accent2">
                    <a:alpha val="39998"/>
                  </a:schemeClr>
                </a:gs>
                <a:gs pos="100000">
                  <a:schemeClr val="bg1"/>
                </a:gs>
              </a:gsLst>
              <a:lin ang="5400000" scaled="1"/>
              <a:tileRect/>
            </a:gradFill>
            <a:ln w="9525" cap="flat" cmpd="sng">
              <a:solidFill>
                <a:schemeClr val="accent2"/>
              </a:solidFill>
              <a:prstDash val="solid"/>
              <a:miter/>
              <a:headEnd type="none" w="med" len="med"/>
              <a:tailEnd type="none" w="med" len="med"/>
            </a:ln>
          </p:spPr>
          <p:txBody>
            <a:bodyPr wrap="none" lIns="0" tIns="0" rIns="0" bIns="0" anchor="ctr"/>
            <a:lstStyle/>
            <a:p>
              <a:pPr algn="ctr">
                <a:spcBef>
                  <a:spcPct val="50000"/>
                </a:spcBef>
              </a:pPr>
              <a:r>
                <a:rPr lang="zh-CN" altLang="en-US" sz="2800" b="1" dirty="0">
                  <a:latin typeface="Times New Roman" panose="02020603050405020304" pitchFamily="18" charset="0"/>
                  <a:ea typeface="宋体" panose="02010600030101010101" pitchFamily="2" charset="-122"/>
                </a:rPr>
                <a:t>二手数据</a:t>
              </a:r>
              <a:r>
                <a:rPr lang="zh-CN" altLang="en-US" sz="2500" b="1" dirty="0">
                  <a:latin typeface="Times New Roman" panose="02020603050405020304" pitchFamily="18" charset="0"/>
                  <a:ea typeface="宋体" panose="02010600030101010101" pitchFamily="2" charset="-122"/>
                </a:rPr>
                <a:t>（间接来源）</a:t>
              </a:r>
            </a:p>
          </p:txBody>
        </p:sp>
        <p:cxnSp>
          <p:nvCxnSpPr>
            <p:cNvPr id="7175" name="_s1032"/>
            <p:cNvCxnSpPr>
              <a:stCxn id="7174" idx="0"/>
              <a:endCxn id="7172" idx="3"/>
            </p:cNvCxnSpPr>
            <p:nvPr/>
          </p:nvCxnSpPr>
          <p:spPr>
            <a:xfrm rot="5400000" flipH="1">
              <a:off x="3380" y="886"/>
              <a:ext cx="361" cy="1461"/>
            </a:xfrm>
            <a:prstGeom prst="bentConnector3">
              <a:avLst>
                <a:gd name="adj1" fmla="val 49861"/>
              </a:avLst>
            </a:prstGeom>
            <a:ln w="28575" cap="flat" cmpd="sng">
              <a:solidFill>
                <a:srgbClr val="FF9900"/>
              </a:solidFill>
              <a:prstDash val="solid"/>
              <a:miter/>
              <a:headEnd type="none" w="med" len="med"/>
              <a:tailEnd type="none" w="med" len="med"/>
            </a:ln>
          </p:spPr>
        </p:cxnSp>
        <p:cxnSp>
          <p:nvCxnSpPr>
            <p:cNvPr id="7176" name="_s1033"/>
            <p:cNvCxnSpPr>
              <a:stCxn id="7173" idx="1"/>
              <a:endCxn id="7172" idx="3"/>
            </p:cNvCxnSpPr>
            <p:nvPr/>
          </p:nvCxnSpPr>
          <p:spPr>
            <a:xfrm rot="-5400000">
              <a:off x="1829" y="848"/>
              <a:ext cx="413" cy="1586"/>
            </a:xfrm>
            <a:prstGeom prst="bentConnector3">
              <a:avLst>
                <a:gd name="adj1" fmla="val 56176"/>
              </a:avLst>
            </a:prstGeom>
            <a:ln w="28575" cap="flat" cmpd="sng">
              <a:solidFill>
                <a:srgbClr val="FF9900"/>
              </a:solidFill>
              <a:prstDash val="solid"/>
              <a:miter/>
              <a:headEnd type="none" w="med" len="med"/>
              <a:tailEnd type="none" w="med" len="med"/>
            </a:ln>
          </p:spPr>
        </p:cxnSp>
      </p:grpSp>
      <p:grpSp>
        <p:nvGrpSpPr>
          <p:cNvPr id="3" name="Group 11"/>
          <p:cNvGrpSpPr/>
          <p:nvPr/>
        </p:nvGrpSpPr>
        <p:grpSpPr>
          <a:xfrm>
            <a:off x="684213" y="3860800"/>
            <a:ext cx="3168650" cy="1912938"/>
            <a:chOff x="295" y="2432"/>
            <a:chExt cx="1996" cy="1205"/>
          </a:xfrm>
        </p:grpSpPr>
        <p:sp>
          <p:nvSpPr>
            <p:cNvPr id="7178" name="Rectangle 12"/>
            <p:cNvSpPr/>
            <p:nvPr/>
          </p:nvSpPr>
          <p:spPr>
            <a:xfrm>
              <a:off x="295" y="2659"/>
              <a:ext cx="1996" cy="978"/>
            </a:xfrm>
            <a:prstGeom prst="rect">
              <a:avLst/>
            </a:prstGeom>
            <a:noFill/>
            <a:ln w="28575">
              <a:noFill/>
            </a:ln>
          </p:spPr>
          <p:txBody>
            <a:bodyPr lIns="90000" tIns="46800" rIns="90000" bIns="46800" anchor="t">
              <a:spAutoFit/>
            </a:bodyPr>
            <a:lstStyle/>
            <a:p>
              <a:pPr>
                <a:spcBef>
                  <a:spcPct val="50000"/>
                </a:spcBef>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一是来自</a:t>
              </a:r>
              <a:r>
                <a:rPr lang="zh-CN" altLang="en-US" sz="2400" b="1" dirty="0">
                  <a:solidFill>
                    <a:srgbClr val="0000FF"/>
                  </a:solidFill>
                  <a:latin typeface="Arial" panose="020B0604020202020204" pitchFamily="34" charset="0"/>
                  <a:ea typeface="宋体" panose="02010600030101010101" pitchFamily="2" charset="-122"/>
                </a:rPr>
                <a:t>调查或观察，二是来自实验</a:t>
              </a:r>
              <a:r>
                <a:rPr lang="zh-CN" altLang="en-US" sz="2400" b="1" dirty="0">
                  <a:latin typeface="Arial" panose="020B0604020202020204" pitchFamily="34" charset="0"/>
                  <a:ea typeface="宋体" panose="02010600030101010101" pitchFamily="2" charset="-122"/>
                </a:rPr>
                <a:t>。调查是取得社会经济数据的重要手段。</a:t>
              </a:r>
            </a:p>
          </p:txBody>
        </p:sp>
        <p:sp>
          <p:nvSpPr>
            <p:cNvPr id="7179" name="AutoShape 13"/>
            <p:cNvSpPr/>
            <p:nvPr/>
          </p:nvSpPr>
          <p:spPr>
            <a:xfrm>
              <a:off x="1156" y="2432"/>
              <a:ext cx="182" cy="227"/>
            </a:xfrm>
            <a:prstGeom prst="downArrow">
              <a:avLst>
                <a:gd name="adj1" fmla="val 50000"/>
                <a:gd name="adj2" fmla="val 31175"/>
              </a:avLst>
            </a:prstGeom>
            <a:solidFill>
              <a:schemeClr val="accent2"/>
            </a:solidFill>
            <a:ln w="28575" cap="flat" cmpd="sng">
              <a:solidFill>
                <a:schemeClr val="tx2"/>
              </a:solidFill>
              <a:prstDash val="solid"/>
              <a:miter/>
              <a:headEnd type="none" w="med" len="med"/>
              <a:tailEnd type="none" w="med" len="med"/>
            </a:ln>
          </p:spPr>
          <p:txBody>
            <a:bodyPr wrap="none"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grpSp>
      <p:grpSp>
        <p:nvGrpSpPr>
          <p:cNvPr id="4" name="Group 14"/>
          <p:cNvGrpSpPr/>
          <p:nvPr/>
        </p:nvGrpSpPr>
        <p:grpSpPr>
          <a:xfrm>
            <a:off x="5867400" y="3860800"/>
            <a:ext cx="1955800" cy="1471613"/>
            <a:chOff x="3560" y="2432"/>
            <a:chExt cx="1232" cy="927"/>
          </a:xfrm>
        </p:grpSpPr>
        <p:sp>
          <p:nvSpPr>
            <p:cNvPr id="7181" name="AutoShape 15"/>
            <p:cNvSpPr/>
            <p:nvPr/>
          </p:nvSpPr>
          <p:spPr>
            <a:xfrm>
              <a:off x="4059" y="2432"/>
              <a:ext cx="182" cy="272"/>
            </a:xfrm>
            <a:prstGeom prst="downArrow">
              <a:avLst>
                <a:gd name="adj1" fmla="val 50000"/>
                <a:gd name="adj2" fmla="val 37355"/>
              </a:avLst>
            </a:prstGeom>
            <a:solidFill>
              <a:schemeClr val="accent2"/>
            </a:solidFill>
            <a:ln w="28575" cap="flat" cmpd="sng">
              <a:solidFill>
                <a:schemeClr val="tx2"/>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
          <p:nvSpPr>
            <p:cNvPr id="7182" name="AutoShape 16">
              <a:hlinkClick r:id="" action="ppaction://hlinkshowjump?jump=nextslide"/>
            </p:cNvPr>
            <p:cNvSpPr/>
            <p:nvPr/>
          </p:nvSpPr>
          <p:spPr>
            <a:xfrm>
              <a:off x="3560" y="2976"/>
              <a:ext cx="1232" cy="383"/>
            </a:xfrm>
            <a:prstGeom prst="horizontalScroll">
              <a:avLst>
                <a:gd name="adj" fmla="val 12500"/>
              </a:avLst>
            </a:prstGeom>
            <a:noFill/>
            <a:ln w="28575" cap="flat" cmpd="sng">
              <a:solidFill>
                <a:srgbClr val="009900"/>
              </a:solidFill>
              <a:prstDash val="solid"/>
              <a:round/>
              <a:headEnd type="none" w="med" len="med"/>
              <a:tailEnd type="none" w="med" len="med"/>
            </a:ln>
          </p:spPr>
          <p:txBody>
            <a:bodyPr lIns="90000" tIns="46800" rIns="90000" bIns="46800" anchor="t">
              <a:spAutoFit/>
            </a:bodyPr>
            <a:lstStyle/>
            <a:p>
              <a:pPr algn="ctr">
                <a:spcBef>
                  <a:spcPct val="50000"/>
                </a:spcBef>
              </a:pPr>
              <a:r>
                <a:rPr lang="zh-CN" altLang="en-US" sz="2400" b="1" dirty="0">
                  <a:solidFill>
                    <a:schemeClr val="tx2"/>
                  </a:solidFill>
                  <a:latin typeface="Times New Roman" panose="02020603050405020304" pitchFamily="18" charset="0"/>
                  <a:ea typeface="宋体" panose="02010600030101010101" pitchFamily="2" charset="-122"/>
                </a:rPr>
                <a:t>下一页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40</a:t>
            </a:fld>
            <a:endParaRPr lang="en-US" altLang="zh-CN" sz="1400" dirty="0"/>
          </a:p>
        </p:txBody>
      </p:sp>
      <p:sp>
        <p:nvSpPr>
          <p:cNvPr id="44034" name="Rectangle 4"/>
          <p:cNvSpPr>
            <a:spLocks noGrp="1"/>
          </p:cNvSpPr>
          <p:nvPr>
            <p:ph type="title"/>
          </p:nvPr>
        </p:nvSpPr>
        <p:spPr>
          <a:xfrm>
            <a:off x="1187450" y="188913"/>
            <a:ext cx="6923088" cy="962025"/>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抽样调查中的误差</a:t>
            </a:r>
          </a:p>
        </p:txBody>
      </p:sp>
      <p:grpSp>
        <p:nvGrpSpPr>
          <p:cNvPr id="44035" name="Group 21"/>
          <p:cNvGrpSpPr/>
          <p:nvPr/>
        </p:nvGrpSpPr>
        <p:grpSpPr>
          <a:xfrm>
            <a:off x="250825" y="1700213"/>
            <a:ext cx="8316913" cy="3986212"/>
            <a:chOff x="521" y="890"/>
            <a:chExt cx="5239" cy="2511"/>
          </a:xfrm>
        </p:grpSpPr>
        <p:cxnSp>
          <p:nvCxnSpPr>
            <p:cNvPr id="44036" name="_s1028"/>
            <p:cNvCxnSpPr>
              <a:stCxn id="44045" idx="0"/>
              <a:endCxn id="44046" idx="3"/>
            </p:cNvCxnSpPr>
            <p:nvPr/>
          </p:nvCxnSpPr>
          <p:spPr>
            <a:xfrm rot="5400000" flipH="1">
              <a:off x="3251" y="1857"/>
              <a:ext cx="216" cy="1830"/>
            </a:xfrm>
            <a:prstGeom prst="bentConnector3">
              <a:avLst>
                <a:gd name="adj1" fmla="val 50000"/>
              </a:avLst>
            </a:prstGeom>
            <a:ln w="28575" cap="flat" cmpd="sng">
              <a:solidFill>
                <a:srgbClr val="008000"/>
              </a:solidFill>
              <a:prstDash val="solid"/>
              <a:miter/>
              <a:headEnd type="none" w="med" len="med"/>
              <a:tailEnd type="none" w="med" len="med"/>
            </a:ln>
          </p:spPr>
        </p:cxnSp>
        <p:cxnSp>
          <p:nvCxnSpPr>
            <p:cNvPr id="44037" name="_s1029"/>
            <p:cNvCxnSpPr>
              <a:stCxn id="44044" idx="1"/>
              <a:endCxn id="44046" idx="3"/>
            </p:cNvCxnSpPr>
            <p:nvPr/>
          </p:nvCxnSpPr>
          <p:spPr>
            <a:xfrm rot="5400000" flipH="1">
              <a:off x="2539" y="2569"/>
              <a:ext cx="270" cy="460"/>
            </a:xfrm>
            <a:prstGeom prst="bentConnector3">
              <a:avLst>
                <a:gd name="adj1" fmla="val 60000"/>
              </a:avLst>
            </a:prstGeom>
            <a:ln w="28575" cap="flat" cmpd="sng">
              <a:solidFill>
                <a:srgbClr val="008000"/>
              </a:solidFill>
              <a:prstDash val="solid"/>
              <a:miter/>
              <a:headEnd type="none" w="med" len="med"/>
              <a:tailEnd type="none" w="med" len="med"/>
            </a:ln>
          </p:spPr>
        </p:cxnSp>
        <p:cxnSp>
          <p:nvCxnSpPr>
            <p:cNvPr id="44038" name="_s1031"/>
            <p:cNvCxnSpPr>
              <a:stCxn id="44043" idx="1"/>
              <a:endCxn id="44046" idx="3"/>
            </p:cNvCxnSpPr>
            <p:nvPr/>
          </p:nvCxnSpPr>
          <p:spPr>
            <a:xfrm rot="-5400000">
              <a:off x="1835" y="2342"/>
              <a:ext cx="287" cy="928"/>
            </a:xfrm>
            <a:prstGeom prst="bentConnector3">
              <a:avLst>
                <a:gd name="adj1" fmla="val 59231"/>
              </a:avLst>
            </a:prstGeom>
            <a:ln w="28575" cap="flat" cmpd="sng">
              <a:solidFill>
                <a:srgbClr val="008000"/>
              </a:solidFill>
              <a:prstDash val="solid"/>
              <a:miter/>
              <a:headEnd type="none" w="med" len="med"/>
              <a:tailEnd type="none" w="med" len="med"/>
            </a:ln>
          </p:spPr>
        </p:cxnSp>
        <p:cxnSp>
          <p:nvCxnSpPr>
            <p:cNvPr id="44039" name="_s1032"/>
            <p:cNvCxnSpPr>
              <a:stCxn id="44046" idx="1"/>
            </p:cNvCxnSpPr>
            <p:nvPr/>
          </p:nvCxnSpPr>
          <p:spPr>
            <a:xfrm rot="5400000" flipH="1">
              <a:off x="2052" y="1822"/>
              <a:ext cx="780" cy="4"/>
            </a:xfrm>
            <a:prstGeom prst="bentConnector3">
              <a:avLst>
                <a:gd name="adj1" fmla="val 53463"/>
              </a:avLst>
            </a:prstGeom>
            <a:ln w="28575" cap="flat" cmpd="sng">
              <a:solidFill>
                <a:srgbClr val="008000"/>
              </a:solidFill>
              <a:prstDash val="solid"/>
              <a:miter/>
              <a:headEnd type="none" w="med" len="med"/>
              <a:tailEnd type="none" w="med" len="med"/>
            </a:ln>
          </p:spPr>
        </p:cxnSp>
        <p:cxnSp>
          <p:nvCxnSpPr>
            <p:cNvPr id="44040" name="_s1033"/>
            <p:cNvCxnSpPr/>
            <p:nvPr/>
          </p:nvCxnSpPr>
          <p:spPr>
            <a:xfrm flipV="1">
              <a:off x="839" y="1797"/>
              <a:ext cx="1587" cy="391"/>
            </a:xfrm>
            <a:prstGeom prst="bentConnector3">
              <a:avLst>
                <a:gd name="adj1" fmla="val 19593"/>
              </a:avLst>
            </a:prstGeom>
            <a:ln w="28575" cap="flat" cmpd="sng">
              <a:solidFill>
                <a:srgbClr val="008000"/>
              </a:solidFill>
              <a:prstDash val="solid"/>
              <a:miter/>
              <a:headEnd type="none" w="med" len="med"/>
              <a:tailEnd type="none" w="med" len="med"/>
            </a:ln>
          </p:spPr>
        </p:cxnSp>
        <p:sp>
          <p:nvSpPr>
            <p:cNvPr id="44041" name="_s1034"/>
            <p:cNvSpPr/>
            <p:nvPr/>
          </p:nvSpPr>
          <p:spPr>
            <a:xfrm>
              <a:off x="2018" y="890"/>
              <a:ext cx="1924" cy="505"/>
            </a:xfrm>
            <a:prstGeom prst="cube">
              <a:avLst>
                <a:gd name="adj" fmla="val 10764"/>
              </a:avLst>
            </a:prstGeom>
            <a:solidFill>
              <a:srgbClr val="3366FF">
                <a:alpha val="39999"/>
              </a:srgbClr>
            </a:solidFill>
            <a:ln w="9525" cap="flat" cmpd="sng">
              <a:solidFill>
                <a:schemeClr val="accent1"/>
              </a:solidFill>
              <a:prstDash val="solid"/>
              <a:miter/>
              <a:headEnd type="none" w="med" len="med"/>
              <a:tailEnd type="none" w="med" len="med"/>
            </a:ln>
          </p:spPr>
          <p:txBody>
            <a:bodyPr wrap="none" lIns="0" tIns="0" rIns="0" bIns="0" anchor="ctr"/>
            <a:lstStyle/>
            <a:p>
              <a:pPr algn="ctr">
                <a:spcBef>
                  <a:spcPct val="50000"/>
                </a:spcBef>
              </a:pPr>
              <a:r>
                <a:rPr lang="zh-CN" altLang="zh-CN" sz="2400" dirty="0">
                  <a:latin typeface="Times New Roman" panose="02020603050405020304" pitchFamily="18" charset="0"/>
                  <a:ea typeface="黑体" panose="02010609060101010101" pitchFamily="49" charset="-122"/>
                </a:rPr>
                <a:t>抽样调查中的误差</a:t>
              </a:r>
              <a:endParaRPr lang="zh-CN" altLang="en-US" sz="2400" dirty="0">
                <a:latin typeface="Times New Roman" panose="02020603050405020304" pitchFamily="18" charset="0"/>
                <a:ea typeface="黑体" panose="02010609060101010101" pitchFamily="49" charset="-122"/>
              </a:endParaRPr>
            </a:p>
          </p:txBody>
        </p:sp>
        <p:sp>
          <p:nvSpPr>
            <p:cNvPr id="44042" name="_s1035"/>
            <p:cNvSpPr/>
            <p:nvPr/>
          </p:nvSpPr>
          <p:spPr>
            <a:xfrm>
              <a:off x="521" y="2160"/>
              <a:ext cx="1044" cy="504"/>
            </a:xfrm>
            <a:prstGeom prst="cube">
              <a:avLst>
                <a:gd name="adj" fmla="val 10764"/>
              </a:avLst>
            </a:prstGeom>
            <a:solidFill>
              <a:srgbClr val="3366FF">
                <a:alpha val="39999"/>
              </a:srgbClr>
            </a:solidFill>
            <a:ln w="9525" cap="flat" cmpd="sng">
              <a:solidFill>
                <a:schemeClr val="accent2"/>
              </a:solidFill>
              <a:prstDash val="solid"/>
              <a:miter/>
              <a:headEnd type="none" w="med" len="med"/>
              <a:tailEnd type="none" w="med" len="med"/>
            </a:ln>
          </p:spPr>
          <p:txBody>
            <a:bodyPr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抽样误差</a:t>
              </a:r>
            </a:p>
          </p:txBody>
        </p:sp>
        <p:sp>
          <p:nvSpPr>
            <p:cNvPr id="44043" name="_s1037"/>
            <p:cNvSpPr/>
            <p:nvPr/>
          </p:nvSpPr>
          <p:spPr>
            <a:xfrm>
              <a:off x="935" y="2897"/>
              <a:ext cx="1217" cy="504"/>
            </a:xfrm>
            <a:prstGeom prst="cube">
              <a:avLst>
                <a:gd name="adj" fmla="val 10764"/>
              </a:avLst>
            </a:prstGeom>
            <a:solidFill>
              <a:srgbClr val="3366FF">
                <a:alpha val="39999"/>
              </a:srgbClr>
            </a:solidFill>
            <a:ln w="9525" cap="flat" cmpd="sng">
              <a:solidFill>
                <a:schemeClr val="hlink"/>
              </a:solidFill>
              <a:prstDash val="solid"/>
              <a:miter/>
              <a:headEnd type="none" w="med" len="med"/>
              <a:tailEnd type="none" w="med" len="med"/>
            </a:ln>
          </p:spPr>
          <p:txBody>
            <a:bodyPr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抽样框误差</a:t>
              </a:r>
            </a:p>
          </p:txBody>
        </p:sp>
        <p:sp>
          <p:nvSpPr>
            <p:cNvPr id="44044" name="_s1039"/>
            <p:cNvSpPr/>
            <p:nvPr/>
          </p:nvSpPr>
          <p:spPr>
            <a:xfrm>
              <a:off x="2369" y="2880"/>
              <a:ext cx="1125" cy="504"/>
            </a:xfrm>
            <a:prstGeom prst="cube">
              <a:avLst>
                <a:gd name="adj" fmla="val 10764"/>
              </a:avLst>
            </a:prstGeom>
            <a:solidFill>
              <a:srgbClr val="3366FF">
                <a:alpha val="39999"/>
              </a:srgbClr>
            </a:solidFill>
            <a:ln w="9525" cap="flat" cmpd="sng">
              <a:solidFill>
                <a:schemeClr val="hlink"/>
              </a:solidFill>
              <a:prstDash val="solid"/>
              <a:miter/>
              <a:headEnd type="none" w="med" len="med"/>
              <a:tailEnd type="none" w="med" len="med"/>
            </a:ln>
          </p:spPr>
          <p:txBody>
            <a:bodyPr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无回答误差</a:t>
              </a:r>
            </a:p>
          </p:txBody>
        </p:sp>
        <p:sp>
          <p:nvSpPr>
            <p:cNvPr id="44045" name="_s1040"/>
            <p:cNvSpPr/>
            <p:nvPr/>
          </p:nvSpPr>
          <p:spPr>
            <a:xfrm>
              <a:off x="3685" y="2880"/>
              <a:ext cx="1124" cy="504"/>
            </a:xfrm>
            <a:prstGeom prst="cube">
              <a:avLst>
                <a:gd name="adj" fmla="val 10764"/>
              </a:avLst>
            </a:prstGeom>
            <a:solidFill>
              <a:srgbClr val="3366FF">
                <a:alpha val="39999"/>
              </a:srgbClr>
            </a:solidFill>
            <a:ln w="9525" cap="flat" cmpd="sng">
              <a:solidFill>
                <a:schemeClr val="hlink"/>
              </a:solidFill>
              <a:prstDash val="solid"/>
              <a:miter/>
              <a:headEnd type="none" w="med" len="med"/>
              <a:tailEnd type="none" w="med" len="med"/>
            </a:ln>
          </p:spPr>
          <p:txBody>
            <a:bodyPr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计量误差</a:t>
              </a:r>
            </a:p>
          </p:txBody>
        </p:sp>
        <p:sp>
          <p:nvSpPr>
            <p:cNvPr id="44046" name="_s1035"/>
            <p:cNvSpPr/>
            <p:nvPr/>
          </p:nvSpPr>
          <p:spPr>
            <a:xfrm>
              <a:off x="1882" y="2160"/>
              <a:ext cx="1179" cy="504"/>
            </a:xfrm>
            <a:prstGeom prst="cube">
              <a:avLst>
                <a:gd name="adj" fmla="val 10764"/>
              </a:avLst>
            </a:prstGeom>
            <a:solidFill>
              <a:srgbClr val="3366FF">
                <a:alpha val="39999"/>
              </a:srgbClr>
            </a:solidFill>
            <a:ln w="9525" cap="flat" cmpd="sng">
              <a:solidFill>
                <a:schemeClr val="accent2"/>
              </a:solidFill>
              <a:prstDash val="solid"/>
              <a:miter/>
              <a:headEnd type="none" w="med" len="med"/>
              <a:tailEnd type="none" w="med" len="med"/>
            </a:ln>
          </p:spPr>
          <p:txBody>
            <a:bodyPr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非抽样误差</a:t>
              </a:r>
            </a:p>
          </p:txBody>
        </p:sp>
        <p:sp>
          <p:nvSpPr>
            <p:cNvPr id="44047" name="_s1035"/>
            <p:cNvSpPr/>
            <p:nvPr/>
          </p:nvSpPr>
          <p:spPr>
            <a:xfrm>
              <a:off x="3288" y="2115"/>
              <a:ext cx="1134" cy="504"/>
            </a:xfrm>
            <a:prstGeom prst="cube">
              <a:avLst>
                <a:gd name="adj" fmla="val 10764"/>
              </a:avLst>
            </a:prstGeom>
            <a:solidFill>
              <a:srgbClr val="3366FF">
                <a:alpha val="39999"/>
              </a:srgbClr>
            </a:solidFill>
            <a:ln w="9525" cap="flat" cmpd="sng">
              <a:solidFill>
                <a:schemeClr val="accent2"/>
              </a:solidFill>
              <a:prstDash val="solid"/>
              <a:miter/>
              <a:headEnd type="none" w="med" len="med"/>
              <a:tailEnd type="none" w="med" len="med"/>
            </a:ln>
          </p:spPr>
          <p:txBody>
            <a:bodyPr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代表性误差</a:t>
              </a:r>
            </a:p>
          </p:txBody>
        </p:sp>
        <p:sp>
          <p:nvSpPr>
            <p:cNvPr id="44048" name="_s1035"/>
            <p:cNvSpPr/>
            <p:nvPr/>
          </p:nvSpPr>
          <p:spPr>
            <a:xfrm>
              <a:off x="4536" y="2160"/>
              <a:ext cx="1224" cy="504"/>
            </a:xfrm>
            <a:prstGeom prst="cube">
              <a:avLst>
                <a:gd name="adj" fmla="val 10764"/>
              </a:avLst>
            </a:prstGeom>
            <a:solidFill>
              <a:srgbClr val="3366FF">
                <a:alpha val="39999"/>
              </a:srgbClr>
            </a:solidFill>
            <a:ln w="9525" cap="flat" cmpd="sng">
              <a:solidFill>
                <a:schemeClr val="accent2"/>
              </a:solidFill>
              <a:prstDash val="solid"/>
              <a:miter/>
              <a:headEnd type="none" w="med" len="med"/>
              <a:tailEnd type="none" w="med" len="med"/>
            </a:ln>
          </p:spPr>
          <p:txBody>
            <a:bodyPr wrap="none" lIns="0" tIns="0" rIns="0" bIns="0" anchor="ctr"/>
            <a:lstStyle/>
            <a:p>
              <a:pPr algn="ctr">
                <a:spcBef>
                  <a:spcPct val="50000"/>
                </a:spcBef>
              </a:pPr>
              <a:r>
                <a:rPr lang="zh-CN" altLang="en-US" sz="2400" dirty="0">
                  <a:latin typeface="Times New Roman" panose="02020603050405020304" pitchFamily="18" charset="0"/>
                  <a:ea typeface="黑体" panose="02010609060101010101" pitchFamily="49" charset="-122"/>
                </a:rPr>
                <a:t>登记性误差</a:t>
              </a:r>
            </a:p>
          </p:txBody>
        </p:sp>
        <p:cxnSp>
          <p:nvCxnSpPr>
            <p:cNvPr id="44049" name="_s1032"/>
            <p:cNvCxnSpPr/>
            <p:nvPr/>
          </p:nvCxnSpPr>
          <p:spPr>
            <a:xfrm rot="5400000" flipH="1">
              <a:off x="3141" y="1731"/>
              <a:ext cx="780" cy="4"/>
            </a:xfrm>
            <a:prstGeom prst="bentConnector3">
              <a:avLst>
                <a:gd name="adj1" fmla="val 53463"/>
              </a:avLst>
            </a:prstGeom>
            <a:ln w="28575" cap="flat" cmpd="sng">
              <a:solidFill>
                <a:srgbClr val="008000"/>
              </a:solidFill>
              <a:prstDash val="solid"/>
              <a:miter/>
              <a:headEnd type="none" w="med" len="med"/>
              <a:tailEnd type="none" w="med" len="med"/>
            </a:ln>
          </p:spPr>
        </p:cxnSp>
        <p:cxnSp>
          <p:nvCxnSpPr>
            <p:cNvPr id="44050" name="_s1033"/>
            <p:cNvCxnSpPr>
              <a:stCxn id="44048" idx="0"/>
            </p:cNvCxnSpPr>
            <p:nvPr/>
          </p:nvCxnSpPr>
          <p:spPr>
            <a:xfrm rot="5400000" flipH="1">
              <a:off x="4118" y="1103"/>
              <a:ext cx="454" cy="1660"/>
            </a:xfrm>
            <a:prstGeom prst="bentConnector2">
              <a:avLst/>
            </a:prstGeom>
            <a:ln w="28575" cap="flat" cmpd="sng">
              <a:solidFill>
                <a:srgbClr val="008000"/>
              </a:solidFill>
              <a:prstDash val="solid"/>
              <a:miter/>
              <a:headEnd type="none" w="med" len="med"/>
              <a:tailEnd type="none" w="med" len="med"/>
            </a:ln>
          </p:spPr>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41</a:t>
            </a:fld>
            <a:endParaRPr lang="en-US" altLang="zh-CN" sz="1400" dirty="0"/>
          </a:p>
        </p:txBody>
      </p:sp>
      <p:sp>
        <p:nvSpPr>
          <p:cNvPr id="45058" name="Rectangle 4"/>
          <p:cNvSpPr>
            <a:spLocks noGrp="1"/>
          </p:cNvSpPr>
          <p:nvPr>
            <p:ph type="title"/>
          </p:nvPr>
        </p:nvSpPr>
        <p:spPr>
          <a:xfrm>
            <a:off x="395288" y="333375"/>
            <a:ext cx="7543800" cy="714375"/>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误差与抽样误差</a:t>
            </a:r>
          </a:p>
        </p:txBody>
      </p:sp>
      <p:sp>
        <p:nvSpPr>
          <p:cNvPr id="46085" name="Rectangle 5"/>
          <p:cNvSpPr>
            <a:spLocks noGrp="1"/>
          </p:cNvSpPr>
          <p:nvPr>
            <p:ph idx="1"/>
          </p:nvPr>
        </p:nvSpPr>
        <p:spPr>
          <a:xfrm>
            <a:off x="395288" y="1341438"/>
            <a:ext cx="8507412" cy="5221287"/>
          </a:xfrm>
          <a:ln/>
        </p:spPr>
        <p:txBody>
          <a:bodyPr wrap="square" lIns="91440" tIns="45720" rIns="91440" bIns="45720" anchor="t"/>
          <a:lstStyle/>
          <a:p>
            <a:pPr eaLnBrk="1" hangingPunct="1"/>
            <a:r>
              <a:rPr lang="zh-CN" altLang="en-US" sz="2800" dirty="0">
                <a:latin typeface="黑体" panose="02010609060101010101" pitchFamily="49" charset="-122"/>
                <a:ea typeface="黑体" panose="02010609060101010101" pitchFamily="49" charset="-122"/>
              </a:rPr>
              <a:t>误差是指估计值与真实值之间的差异。</a:t>
            </a:r>
          </a:p>
          <a:p>
            <a:pPr eaLnBrk="1" hangingPunct="1"/>
            <a:r>
              <a:rPr lang="zh-CN" altLang="en-US" sz="2800" b="1" dirty="0">
                <a:solidFill>
                  <a:schemeClr val="accent2"/>
                </a:solidFill>
                <a:latin typeface="黑体" panose="02010609060101010101" pitchFamily="49" charset="-122"/>
                <a:ea typeface="黑体" panose="02010609060101010101" pitchFamily="49" charset="-122"/>
              </a:rPr>
              <a:t>抽样误差</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Sampling error</a:t>
            </a:r>
            <a:r>
              <a:rPr lang="zh-CN" altLang="en-US" sz="2800" dirty="0">
                <a:latin typeface="黑体" panose="02010609060101010101" pitchFamily="49" charset="-122"/>
                <a:ea typeface="黑体" panose="02010609060101010101" pitchFamily="49" charset="-122"/>
              </a:rPr>
              <a:t>）：由于抽选样本的随机性造成的误差，也称为代表性误差。</a:t>
            </a:r>
          </a:p>
          <a:p>
            <a:pPr lvl="1" eaLnBrk="1" hangingPunct="1"/>
            <a:r>
              <a:rPr lang="zh-CN" altLang="en-US" dirty="0">
                <a:latin typeface="黑体" panose="02010609060101010101" pitchFamily="49" charset="-122"/>
                <a:ea typeface="黑体" panose="02010609060101010101" pitchFamily="49" charset="-122"/>
              </a:rPr>
              <a:t>样本只是总体的一部分，它对总体的代表性存在局限性，从而会造成误差。在抽样调查中，抽样误差就不可避免。</a:t>
            </a:r>
          </a:p>
          <a:p>
            <a:pPr lvl="1" eaLnBrk="1" hangingPunct="1"/>
            <a:r>
              <a:rPr lang="zh-CN" altLang="en-US" dirty="0">
                <a:latin typeface="黑体" panose="02010609060101010101" pitchFamily="49" charset="-122"/>
                <a:ea typeface="黑体" panose="02010609060101010101" pitchFamily="49" charset="-122"/>
              </a:rPr>
              <a:t>在概率抽样中抽样误差是能够计量且可以得到控制的。</a:t>
            </a:r>
          </a:p>
          <a:p>
            <a:pPr eaLnBrk="1" hangingPunct="1"/>
            <a:r>
              <a:rPr lang="zh-CN" altLang="en-US" sz="2800" b="1" dirty="0">
                <a:solidFill>
                  <a:schemeClr val="accent2"/>
                </a:solidFill>
                <a:latin typeface="黑体" panose="02010609060101010101" pitchFamily="49" charset="-122"/>
                <a:ea typeface="黑体" panose="02010609060101010101" pitchFamily="49" charset="-122"/>
              </a:rPr>
              <a:t>影响抽样误差的主要因素包括</a:t>
            </a:r>
            <a:r>
              <a:rPr lang="zh-CN" altLang="en-US" sz="2800" dirty="0">
                <a:latin typeface="黑体" panose="02010609060101010101" pitchFamily="49" charset="-122"/>
                <a:ea typeface="黑体" panose="02010609060101010101" pitchFamily="49" charset="-122"/>
              </a:rPr>
              <a:t>：总体内部的差异程度；样本容量的大小；抽样的方式方法等。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dissolve">
                                      <p:cBhvr>
                                        <p:cTn id="7" dur="500"/>
                                        <p:tgtEl>
                                          <p:spTgt spid="460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5">
                                            <p:txEl>
                                              <p:pRg st="1" end="1"/>
                                            </p:txEl>
                                          </p:spTgt>
                                        </p:tgtEl>
                                        <p:attrNameLst>
                                          <p:attrName>style.visibility</p:attrName>
                                        </p:attrNameLst>
                                      </p:cBhvr>
                                      <p:to>
                                        <p:strVal val="visible"/>
                                      </p:to>
                                    </p:set>
                                    <p:animEffect transition="in" filter="dissolve">
                                      <p:cBhvr>
                                        <p:cTn id="12" dur="500"/>
                                        <p:tgtEl>
                                          <p:spTgt spid="4608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085">
                                            <p:txEl>
                                              <p:pRg st="2" end="2"/>
                                            </p:txEl>
                                          </p:spTgt>
                                        </p:tgtEl>
                                        <p:attrNameLst>
                                          <p:attrName>style.visibility</p:attrName>
                                        </p:attrNameLst>
                                      </p:cBhvr>
                                      <p:to>
                                        <p:strVal val="visible"/>
                                      </p:to>
                                    </p:set>
                                    <p:animEffect transition="in" filter="dissolve">
                                      <p:cBhvr>
                                        <p:cTn id="15" dur="500"/>
                                        <p:tgtEl>
                                          <p:spTgt spid="46085">
                                            <p:txEl>
                                              <p:pRg st="2" end="2"/>
                                            </p:txEl>
                                          </p:spTgt>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46085">
                                            <p:txEl>
                                              <p:pRg st="3" end="3"/>
                                            </p:txEl>
                                          </p:spTgt>
                                        </p:tgtEl>
                                        <p:attrNameLst>
                                          <p:attrName>style.visibility</p:attrName>
                                        </p:attrNameLst>
                                      </p:cBhvr>
                                      <p:to>
                                        <p:strVal val="visible"/>
                                      </p:to>
                                    </p:set>
                                    <p:animEffect transition="in" filter="dissolve">
                                      <p:cBhvr>
                                        <p:cTn id="19" dur="500"/>
                                        <p:tgtEl>
                                          <p:spTgt spid="4608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6085">
                                            <p:txEl>
                                              <p:pRg st="4" end="4"/>
                                            </p:txEl>
                                          </p:spTgt>
                                        </p:tgtEl>
                                        <p:attrNameLst>
                                          <p:attrName>style.visibility</p:attrName>
                                        </p:attrNameLst>
                                      </p:cBhvr>
                                      <p:to>
                                        <p:strVal val="visible"/>
                                      </p:to>
                                    </p:set>
                                    <p:animEffect transition="in" filter="dissolve">
                                      <p:cBhvr>
                                        <p:cTn id="24" dur="500"/>
                                        <p:tgtEl>
                                          <p:spTgt spid="460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42</a:t>
            </a:fld>
            <a:endParaRPr lang="en-US" altLang="zh-CN" sz="1400" dirty="0"/>
          </a:p>
        </p:txBody>
      </p:sp>
      <p:sp>
        <p:nvSpPr>
          <p:cNvPr id="46082" name="Rectangle 4"/>
          <p:cNvSpPr>
            <a:spLocks noGrp="1"/>
          </p:cNvSpPr>
          <p:nvPr>
            <p:ph type="title"/>
          </p:nvPr>
        </p:nvSpPr>
        <p:spPr>
          <a:xfrm>
            <a:off x="395288" y="404813"/>
            <a:ext cx="7543800" cy="765175"/>
          </a:xfrm>
          <a:ln/>
        </p:spPr>
        <p:txBody>
          <a:bodyPr wrap="square" lIns="91440" tIns="45720" rIns="91440" bIns="45720" anchor="b"/>
          <a:lstStyle/>
          <a:p>
            <a:pPr eaLnBrk="1" hangingPunct="1"/>
            <a:r>
              <a:rPr lang="zh-CN" altLang="en-US" sz="3200" b="1" dirty="0">
                <a:solidFill>
                  <a:schemeClr val="accent2"/>
                </a:solidFill>
                <a:latin typeface="黑体" panose="02010609060101010101" pitchFamily="49" charset="-122"/>
                <a:ea typeface="黑体" panose="02010609060101010101" pitchFamily="49" charset="-122"/>
              </a:rPr>
              <a:t>非抽样误差（</a:t>
            </a:r>
            <a:r>
              <a:rPr lang="en-US" altLang="zh-CN" sz="3200" b="1" dirty="0">
                <a:solidFill>
                  <a:schemeClr val="accent2"/>
                </a:solidFill>
                <a:latin typeface="黑体" panose="02010609060101010101" pitchFamily="49" charset="-122"/>
                <a:ea typeface="黑体" panose="02010609060101010101" pitchFamily="49" charset="-122"/>
              </a:rPr>
              <a:t>Nonsampling error</a:t>
            </a:r>
            <a:r>
              <a:rPr lang="zh-CN" altLang="en-US" sz="3200" b="1" dirty="0">
                <a:solidFill>
                  <a:schemeClr val="accent2"/>
                </a:solidFill>
                <a:latin typeface="黑体" panose="02010609060101010101" pitchFamily="49" charset="-122"/>
                <a:ea typeface="黑体" panose="02010609060101010101" pitchFamily="49" charset="-122"/>
              </a:rPr>
              <a:t>）</a:t>
            </a:r>
          </a:p>
        </p:txBody>
      </p:sp>
      <p:sp>
        <p:nvSpPr>
          <p:cNvPr id="47109" name="Rectangle 5"/>
          <p:cNvSpPr>
            <a:spLocks noGrp="1"/>
          </p:cNvSpPr>
          <p:nvPr>
            <p:ph idx="1"/>
          </p:nvPr>
        </p:nvSpPr>
        <p:spPr>
          <a:xfrm>
            <a:off x="250825" y="1916113"/>
            <a:ext cx="8507413" cy="5221287"/>
          </a:xfrm>
          <a:ln/>
        </p:spPr>
        <p:txBody>
          <a:bodyPr wrap="square" lIns="91440" tIns="45720" rIns="91440" bIns="45720" anchor="t"/>
          <a:lstStyle/>
          <a:p>
            <a:pPr eaLnBrk="1" hangingPunct="1"/>
            <a:r>
              <a:rPr lang="zh-CN" altLang="en-US" sz="2800" dirty="0">
                <a:latin typeface="黑体" panose="02010609060101010101" pitchFamily="49" charset="-122"/>
                <a:ea typeface="黑体" panose="02010609060101010101" pitchFamily="49" charset="-122"/>
              </a:rPr>
              <a:t>非抽样误差：除抽样误差以外的所有误差。</a:t>
            </a:r>
            <a:br>
              <a:rPr lang="zh-CN" altLang="en-US" sz="2800" dirty="0">
                <a:latin typeface="黑体" panose="02010609060101010101" pitchFamily="49" charset="-122"/>
                <a:ea typeface="黑体" panose="02010609060101010101" pitchFamily="49" charset="-122"/>
              </a:rPr>
            </a:br>
            <a:r>
              <a:rPr lang="zh-CN" altLang="en-US" sz="2800" dirty="0">
                <a:latin typeface="黑体" panose="02010609060101010101" pitchFamily="49" charset="-122"/>
                <a:ea typeface="黑体" panose="02010609060101010101" pitchFamily="49" charset="-122"/>
              </a:rPr>
              <a:t>通常认为是由于调查程序执行中的错误与不足引起的。</a:t>
            </a:r>
          </a:p>
          <a:p>
            <a:pPr lvl="1" eaLnBrk="1" hangingPunct="1"/>
            <a:r>
              <a:rPr lang="zh-CN" altLang="en-US" dirty="0">
                <a:latin typeface="黑体" panose="02010609060101010101" pitchFamily="49" charset="-122"/>
                <a:ea typeface="黑体" panose="02010609060101010101" pitchFamily="49" charset="-122"/>
              </a:rPr>
              <a:t>主要包括</a:t>
            </a:r>
            <a:r>
              <a:rPr lang="zh-CN" altLang="en-US" dirty="0">
                <a:solidFill>
                  <a:srgbClr val="FF0066"/>
                </a:solidFill>
                <a:latin typeface="黑体" panose="02010609060101010101" pitchFamily="49" charset="-122"/>
                <a:ea typeface="黑体" panose="02010609060101010101" pitchFamily="49" charset="-122"/>
              </a:rPr>
              <a:t>抽样框误差、无回答误差和计量误差</a:t>
            </a:r>
            <a:r>
              <a:rPr lang="zh-CN" altLang="en-US" dirty="0">
                <a:latin typeface="黑体" panose="02010609060101010101" pitchFamily="49" charset="-122"/>
                <a:ea typeface="黑体" panose="02010609060101010101" pitchFamily="49" charset="-122"/>
              </a:rPr>
              <a:t>。</a:t>
            </a:r>
          </a:p>
          <a:p>
            <a:pPr lvl="1" eaLnBrk="1" hangingPunct="1"/>
            <a:r>
              <a:rPr lang="zh-CN" altLang="en-US" dirty="0">
                <a:latin typeface="黑体" panose="02010609060101010101" pitchFamily="49" charset="-122"/>
                <a:ea typeface="黑体" panose="02010609060101010101" pitchFamily="49" charset="-122"/>
              </a:rPr>
              <a:t>国内也称为“工作误差” 或“调查误差” 。</a:t>
            </a:r>
          </a:p>
          <a:p>
            <a:pPr lvl="1"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sz="2800" dirty="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dissolve">
                                      <p:cBhvr>
                                        <p:cTn id="7" dur="500"/>
                                        <p:tgtEl>
                                          <p:spTgt spid="4710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109">
                                            <p:txEl>
                                              <p:pRg st="1" end="1"/>
                                            </p:txEl>
                                          </p:spTgt>
                                        </p:tgtEl>
                                        <p:attrNameLst>
                                          <p:attrName>style.visibility</p:attrName>
                                        </p:attrNameLst>
                                      </p:cBhvr>
                                      <p:to>
                                        <p:strVal val="visible"/>
                                      </p:to>
                                    </p:set>
                                    <p:animEffect transition="in" filter="dissolve">
                                      <p:cBhvr>
                                        <p:cTn id="10" dur="500"/>
                                        <p:tgtEl>
                                          <p:spTgt spid="4710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7109">
                                            <p:txEl>
                                              <p:pRg st="2" end="2"/>
                                            </p:txEl>
                                          </p:spTgt>
                                        </p:tgtEl>
                                        <p:attrNameLst>
                                          <p:attrName>style.visibility</p:attrName>
                                        </p:attrNameLst>
                                      </p:cBhvr>
                                      <p:to>
                                        <p:strVal val="visible"/>
                                      </p:to>
                                    </p:set>
                                    <p:animEffect transition="in" filter="dissolve">
                                      <p:cBhvr>
                                        <p:cTn id="13" dur="500"/>
                                        <p:tgtEl>
                                          <p:spTgt spid="4710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7109">
                                            <p:txEl>
                                              <p:pRg st="4" end="4"/>
                                            </p:txEl>
                                          </p:spTgt>
                                        </p:tgtEl>
                                        <p:attrNameLst>
                                          <p:attrName>style.visibility</p:attrName>
                                        </p:attrNameLst>
                                      </p:cBhvr>
                                      <p:to>
                                        <p:strVal val="visible"/>
                                      </p:to>
                                    </p:set>
                                    <p:animEffect transition="in" filter="dissolve">
                                      <p:cBhvr>
                                        <p:cTn id="18" dur="500"/>
                                        <p:tgtEl>
                                          <p:spTgt spid="471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43</a:t>
            </a:fld>
            <a:endParaRPr lang="en-US" altLang="zh-CN" sz="1400" dirty="0"/>
          </a:p>
        </p:txBody>
      </p:sp>
      <p:sp>
        <p:nvSpPr>
          <p:cNvPr id="47106" name="Rectangle 4"/>
          <p:cNvSpPr>
            <a:spLocks noGrp="1"/>
          </p:cNvSpPr>
          <p:nvPr>
            <p:ph type="title"/>
          </p:nvPr>
        </p:nvSpPr>
        <p:spPr>
          <a:xfrm>
            <a:off x="395288" y="0"/>
            <a:ext cx="8424862" cy="1081088"/>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抽样框误差</a:t>
            </a:r>
            <a:r>
              <a:rPr lang="en-US" altLang="zh-CN" b="1" dirty="0">
                <a:solidFill>
                  <a:schemeClr val="accent2"/>
                </a:solidFill>
                <a:latin typeface="黑体" panose="02010609060101010101" pitchFamily="49" charset="-122"/>
                <a:ea typeface="黑体" panose="02010609060101010101" pitchFamily="49" charset="-122"/>
              </a:rPr>
              <a:t>(</a:t>
            </a:r>
            <a:r>
              <a:rPr lang="en-US" altLang="zh-CN" dirty="0">
                <a:solidFill>
                  <a:schemeClr val="accent2"/>
                </a:solidFill>
                <a:latin typeface="黑体" panose="02010609060101010101" pitchFamily="49" charset="-122"/>
                <a:ea typeface="黑体" panose="02010609060101010101" pitchFamily="49" charset="-122"/>
              </a:rPr>
              <a:t> </a:t>
            </a:r>
            <a:r>
              <a:rPr lang="en-US" altLang="zh-CN" sz="2000" b="1" dirty="0">
                <a:solidFill>
                  <a:schemeClr val="accent2"/>
                </a:solidFill>
                <a:latin typeface="黑体" panose="02010609060101010101" pitchFamily="49" charset="-122"/>
                <a:ea typeface="黑体" panose="02010609060101010101" pitchFamily="49" charset="-122"/>
              </a:rPr>
              <a:t>sampling frame error , Coverage Error</a:t>
            </a:r>
            <a:r>
              <a:rPr lang="en-US" altLang="zh-CN" b="1" dirty="0">
                <a:solidFill>
                  <a:schemeClr val="accent2"/>
                </a:solidFill>
                <a:latin typeface="黑体" panose="02010609060101010101" pitchFamily="49" charset="-122"/>
                <a:ea typeface="黑体" panose="02010609060101010101" pitchFamily="49" charset="-122"/>
              </a:rPr>
              <a:t>)</a:t>
            </a:r>
          </a:p>
        </p:txBody>
      </p:sp>
      <p:sp>
        <p:nvSpPr>
          <p:cNvPr id="48133" name="Rectangle 5"/>
          <p:cNvSpPr>
            <a:spLocks noGrp="1"/>
          </p:cNvSpPr>
          <p:nvPr>
            <p:ph idx="1"/>
          </p:nvPr>
        </p:nvSpPr>
        <p:spPr>
          <a:xfrm>
            <a:off x="395288" y="1628775"/>
            <a:ext cx="8353425" cy="4679950"/>
          </a:xfrm>
          <a:ln/>
        </p:spPr>
        <p:txBody>
          <a:bodyPr wrap="square" lIns="91440" tIns="45720" rIns="91440" bIns="45720" anchor="t"/>
          <a:lstStyle/>
          <a:p>
            <a:pPr eaLnBrk="1" hangingPunct="1"/>
            <a:r>
              <a:rPr lang="zh-CN" altLang="en-US" dirty="0">
                <a:ea typeface="黑体" panose="02010609060101010101" pitchFamily="49" charset="-122"/>
              </a:rPr>
              <a:t>当目标总体与抽样框所涵盖的元素不一致时，就会产生抽样误差。</a:t>
            </a:r>
          </a:p>
          <a:p>
            <a:pPr eaLnBrk="1" hangingPunct="1"/>
            <a:r>
              <a:rPr lang="zh-CN" altLang="en-US" dirty="0">
                <a:ea typeface="黑体" panose="02010609060101010101" pitchFamily="49" charset="-122"/>
              </a:rPr>
              <a:t>抽样框误差包括：丢失目标总体单位、包含非目标总体单位，复合连接等。</a:t>
            </a:r>
          </a:p>
          <a:p>
            <a:pPr eaLnBrk="1" hangingPunct="1"/>
            <a:endParaRPr lang="zh-CN" altLang="en-US" dirty="0">
              <a:ea typeface="黑体" panose="02010609060101010101" pitchFamily="49" charset="-122"/>
            </a:endParaRPr>
          </a:p>
          <a:p>
            <a:pPr lvl="1" eaLnBrk="1" hangingPunct="1"/>
            <a:r>
              <a:rPr lang="zh-CN" altLang="en-US" dirty="0">
                <a:ea typeface="黑体" panose="02010609060101010101" pitchFamily="49" charset="-122"/>
              </a:rPr>
              <a:t>例如，在民意调查中</a:t>
            </a:r>
            <a:r>
              <a:rPr lang="en-US" altLang="zh-CN" dirty="0">
                <a:ea typeface="黑体" panose="02010609060101010101" pitchFamily="49" charset="-122"/>
              </a:rPr>
              <a:t>《</a:t>
            </a:r>
            <a:r>
              <a:rPr lang="zh-CN" altLang="en-US" dirty="0">
                <a:ea typeface="黑体" panose="02010609060101010101" pitchFamily="49" charset="-122"/>
              </a:rPr>
              <a:t>文学摘要</a:t>
            </a:r>
            <a:r>
              <a:rPr lang="en-US" altLang="zh-CN" dirty="0">
                <a:ea typeface="黑体" panose="02010609060101010101" pitchFamily="49" charset="-122"/>
              </a:rPr>
              <a:t>》</a:t>
            </a:r>
            <a:r>
              <a:rPr lang="zh-CN" altLang="en-US" dirty="0">
                <a:ea typeface="黑体" panose="02010609060101010101" pitchFamily="49" charset="-122"/>
              </a:rPr>
              <a:t>对有电话的选民进行调查与其目标总体（所有选民）之间存在着明显的差异，这样也就必然产生抽样误差。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dissolve">
                                      <p:cBhvr>
                                        <p:cTn id="7" dur="500"/>
                                        <p:tgtEl>
                                          <p:spTgt spid="48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dissolve">
                                      <p:cBhvr>
                                        <p:cTn id="12" dur="500"/>
                                        <p:tgtEl>
                                          <p:spTgt spid="48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133">
                                            <p:txEl>
                                              <p:pRg st="3" end="3"/>
                                            </p:txEl>
                                          </p:spTgt>
                                        </p:tgtEl>
                                        <p:attrNameLst>
                                          <p:attrName>style.visibility</p:attrName>
                                        </p:attrNameLst>
                                      </p:cBhvr>
                                      <p:to>
                                        <p:strVal val="visible"/>
                                      </p:to>
                                    </p:set>
                                    <p:animEffect transition="in" filter="dissolve">
                                      <p:cBhvr>
                                        <p:cTn id="17" dur="500"/>
                                        <p:tgtEl>
                                          <p:spTgt spid="481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44</a:t>
            </a:fld>
            <a:endParaRPr lang="en-US" altLang="zh-CN" sz="1400" dirty="0"/>
          </a:p>
        </p:txBody>
      </p:sp>
      <p:sp>
        <p:nvSpPr>
          <p:cNvPr id="48130" name="Rectangle 4"/>
          <p:cNvSpPr>
            <a:spLocks noGrp="1"/>
          </p:cNvSpPr>
          <p:nvPr>
            <p:ph type="title"/>
          </p:nvPr>
        </p:nvSpPr>
        <p:spPr>
          <a:xfrm>
            <a:off x="468313" y="1268413"/>
            <a:ext cx="7543800" cy="765175"/>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无回答误差</a:t>
            </a:r>
            <a:r>
              <a:rPr lang="zh-CN" altLang="en-US" dirty="0">
                <a:solidFill>
                  <a:schemeClr val="accent2"/>
                </a:solidFill>
                <a:latin typeface="黑体" panose="02010609060101010101" pitchFamily="49" charset="-122"/>
                <a:ea typeface="黑体" panose="02010609060101010101" pitchFamily="49" charset="-122"/>
              </a:rPr>
              <a:t> </a:t>
            </a:r>
            <a:r>
              <a:rPr lang="en-US" altLang="zh-CN" sz="3200" dirty="0">
                <a:solidFill>
                  <a:schemeClr val="accent2"/>
                </a:solidFill>
                <a:latin typeface="黑体" panose="02010609060101010101" pitchFamily="49" charset="-122"/>
                <a:ea typeface="黑体" panose="02010609060101010101" pitchFamily="49" charset="-122"/>
              </a:rPr>
              <a:t>Nonresponse Error</a:t>
            </a:r>
          </a:p>
        </p:txBody>
      </p:sp>
      <p:sp>
        <p:nvSpPr>
          <p:cNvPr id="49157" name="Rectangle 5"/>
          <p:cNvSpPr>
            <a:spLocks noGrp="1"/>
          </p:cNvSpPr>
          <p:nvPr>
            <p:ph idx="1"/>
          </p:nvPr>
        </p:nvSpPr>
        <p:spPr>
          <a:xfrm>
            <a:off x="730250" y="2717800"/>
            <a:ext cx="8162925" cy="3598863"/>
          </a:xfrm>
          <a:ln/>
        </p:spPr>
        <p:txBody>
          <a:bodyPr wrap="square" lIns="91440" tIns="45720" rIns="91440" bIns="45720" anchor="t"/>
          <a:lstStyle/>
          <a:p>
            <a:pPr eaLnBrk="1" hangingPunct="1"/>
            <a:r>
              <a:rPr lang="zh-CN" altLang="en-US" sz="2400" dirty="0">
                <a:ea typeface="黑体" panose="02010609060101010101" pitchFamily="49" charset="-122"/>
              </a:rPr>
              <a:t>因缺失部分指定样本单位的数据或调查问卷中的部分数据项而引起的误差都称为无回答误差。</a:t>
            </a:r>
          </a:p>
          <a:p>
            <a:pPr eaLnBrk="1" hangingPunct="1"/>
            <a:endParaRPr lang="zh-CN" altLang="en-US" sz="2400" dirty="0">
              <a:ea typeface="黑体" panose="02010609060101010101" pitchFamily="49" charset="-122"/>
            </a:endParaRPr>
          </a:p>
          <a:p>
            <a:pPr lvl="1" eaLnBrk="1" hangingPunct="1"/>
            <a:r>
              <a:rPr lang="zh-CN" altLang="en-US" sz="2400" dirty="0">
                <a:ea typeface="黑体" panose="02010609060101010101" pitchFamily="49" charset="-122"/>
              </a:rPr>
              <a:t>样本个体拒绝访问</a:t>
            </a:r>
          </a:p>
          <a:p>
            <a:pPr lvl="1" eaLnBrk="1" hangingPunct="1"/>
            <a:r>
              <a:rPr lang="zh-CN" altLang="en-US" sz="2400" dirty="0">
                <a:ea typeface="黑体" panose="02010609060101010101" pitchFamily="49" charset="-122"/>
              </a:rPr>
              <a:t>样本个体无法接受访问</a:t>
            </a:r>
          </a:p>
          <a:p>
            <a:pPr lvl="1" eaLnBrk="1" hangingPunct="1"/>
            <a:r>
              <a:rPr lang="zh-CN" altLang="en-US" sz="2400" dirty="0">
                <a:ea typeface="黑体" panose="02010609060101010101" pitchFamily="49" charset="-122"/>
              </a:rPr>
              <a:t>样本个体拒绝回答部分问题</a:t>
            </a:r>
          </a:p>
          <a:p>
            <a:pPr lvl="1" eaLnBrk="1" hangingPunct="1"/>
            <a:endParaRPr lang="zh-CN" altLang="en-US" sz="2400" dirty="0">
              <a:ea typeface="黑体" panose="02010609060101010101" pitchFamily="49" charset="-122"/>
            </a:endParaRPr>
          </a:p>
          <a:p>
            <a:pPr lvl="1" eaLnBrk="1" hangingPunct="1">
              <a:buNone/>
            </a:pPr>
            <a:r>
              <a:rPr lang="zh-CN" altLang="en-US" sz="2400" dirty="0">
                <a:ea typeface="黑体" panose="02010609060101010101" pitchFamily="49" charset="-122"/>
              </a:rPr>
              <a:t>措施：预防、无回答单位中再抽取一个样本来补救。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animEffect transition="in" filter="dissolve">
                                      <p:cBhvr>
                                        <p:cTn id="7" dur="500"/>
                                        <p:tgtEl>
                                          <p:spTgt spid="49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157">
                                            <p:txEl>
                                              <p:pRg st="2" end="2"/>
                                            </p:txEl>
                                          </p:spTgt>
                                        </p:tgtEl>
                                        <p:attrNameLst>
                                          <p:attrName>style.visibility</p:attrName>
                                        </p:attrNameLst>
                                      </p:cBhvr>
                                      <p:to>
                                        <p:strVal val="visible"/>
                                      </p:to>
                                    </p:set>
                                    <p:animEffect transition="in" filter="dissolve">
                                      <p:cBhvr>
                                        <p:cTn id="12" dur="500"/>
                                        <p:tgtEl>
                                          <p:spTgt spid="491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157">
                                            <p:txEl>
                                              <p:pRg st="3" end="3"/>
                                            </p:txEl>
                                          </p:spTgt>
                                        </p:tgtEl>
                                        <p:attrNameLst>
                                          <p:attrName>style.visibility</p:attrName>
                                        </p:attrNameLst>
                                      </p:cBhvr>
                                      <p:to>
                                        <p:strVal val="visible"/>
                                      </p:to>
                                    </p:set>
                                    <p:animEffect transition="in" filter="dissolve">
                                      <p:cBhvr>
                                        <p:cTn id="17" dur="500"/>
                                        <p:tgtEl>
                                          <p:spTgt spid="4915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157">
                                            <p:txEl>
                                              <p:pRg st="4" end="4"/>
                                            </p:txEl>
                                          </p:spTgt>
                                        </p:tgtEl>
                                        <p:attrNameLst>
                                          <p:attrName>style.visibility</p:attrName>
                                        </p:attrNameLst>
                                      </p:cBhvr>
                                      <p:to>
                                        <p:strVal val="visible"/>
                                      </p:to>
                                    </p:set>
                                    <p:animEffect transition="in" filter="dissolve">
                                      <p:cBhvr>
                                        <p:cTn id="22" dur="500"/>
                                        <p:tgtEl>
                                          <p:spTgt spid="49157">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9157">
                                            <p:txEl>
                                              <p:pRg st="6" end="6"/>
                                            </p:txEl>
                                          </p:spTgt>
                                        </p:tgtEl>
                                        <p:attrNameLst>
                                          <p:attrName>style.visibility</p:attrName>
                                        </p:attrNameLst>
                                      </p:cBhvr>
                                      <p:to>
                                        <p:strVal val="visible"/>
                                      </p:to>
                                    </p:set>
                                    <p:animEffect transition="in" filter="dissolve">
                                      <p:cBhvr>
                                        <p:cTn id="25" dur="500"/>
                                        <p:tgtEl>
                                          <p:spTgt spid="49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45</a:t>
            </a:fld>
            <a:endParaRPr lang="en-US" altLang="zh-CN" sz="1400" dirty="0"/>
          </a:p>
        </p:txBody>
      </p:sp>
      <p:sp>
        <p:nvSpPr>
          <p:cNvPr id="49154" name="Rectangle 4"/>
          <p:cNvSpPr>
            <a:spLocks noGrp="1"/>
          </p:cNvSpPr>
          <p:nvPr>
            <p:ph type="title"/>
          </p:nvPr>
        </p:nvSpPr>
        <p:spPr>
          <a:xfrm>
            <a:off x="539750" y="549275"/>
            <a:ext cx="8229600" cy="684213"/>
          </a:xfrm>
          <a:ln/>
        </p:spPr>
        <p:txBody>
          <a:bodyPr wrap="square" lIns="91440" tIns="45720" rIns="91440" bIns="45720" anchor="b"/>
          <a:lstStyle/>
          <a:p>
            <a:pPr eaLnBrk="1" hangingPunct="1"/>
            <a:r>
              <a:rPr lang="zh-CN" altLang="en-US" dirty="0">
                <a:solidFill>
                  <a:srgbClr val="0033CC"/>
                </a:solidFill>
                <a:latin typeface="黑体" panose="02010609060101010101" pitchFamily="49" charset="-122"/>
                <a:ea typeface="黑体" panose="02010609060101010101" pitchFamily="49" charset="-122"/>
              </a:rPr>
              <a:t>计量误差  </a:t>
            </a:r>
            <a:r>
              <a:rPr lang="en-US" altLang="zh-CN" dirty="0">
                <a:solidFill>
                  <a:srgbClr val="0033CC"/>
                </a:solidFill>
                <a:latin typeface="黑体" panose="02010609060101010101" pitchFamily="49" charset="-122"/>
                <a:ea typeface="黑体" panose="02010609060101010101" pitchFamily="49" charset="-122"/>
              </a:rPr>
              <a:t>Measurement Error</a:t>
            </a:r>
          </a:p>
        </p:txBody>
      </p:sp>
      <p:sp>
        <p:nvSpPr>
          <p:cNvPr id="50181" name="Rectangle 5"/>
          <p:cNvSpPr>
            <a:spLocks noGrp="1"/>
          </p:cNvSpPr>
          <p:nvPr>
            <p:ph idx="1"/>
          </p:nvPr>
        </p:nvSpPr>
        <p:spPr>
          <a:xfrm>
            <a:off x="457200" y="1935163"/>
            <a:ext cx="8229600" cy="4140200"/>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计量误差是指调查中获得的数据与调查项目真实值之间不一致而产生的误差， 也称为登记性误差。</a:t>
            </a:r>
          </a:p>
          <a:p>
            <a:pPr eaLnBrk="1" hangingPunct="1"/>
            <a:endParaRPr lang="zh-CN" altLang="en-US" dirty="0">
              <a:latin typeface="黑体" panose="02010609060101010101" pitchFamily="49" charset="-122"/>
              <a:ea typeface="黑体" panose="02010609060101010101" pitchFamily="49" charset="-122"/>
            </a:endParaRPr>
          </a:p>
          <a:p>
            <a:pPr lvl="1" eaLnBrk="1" hangingPunct="1"/>
            <a:r>
              <a:rPr lang="zh-CN" altLang="en-US" dirty="0">
                <a:latin typeface="黑体" panose="02010609060101010101" pitchFamily="49" charset="-122"/>
                <a:ea typeface="黑体" panose="02010609060101010101" pitchFamily="49" charset="-122"/>
              </a:rPr>
              <a:t>测量工具不准确</a:t>
            </a:r>
          </a:p>
          <a:p>
            <a:pPr lvl="1" eaLnBrk="1" hangingPunct="1"/>
            <a:r>
              <a:rPr lang="zh-CN" altLang="en-US" dirty="0">
                <a:latin typeface="黑体" panose="02010609060101010101" pitchFamily="49" charset="-122"/>
                <a:ea typeface="黑体" panose="02010609060101010101" pitchFamily="49" charset="-122"/>
              </a:rPr>
              <a:t>调查员的工作失误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如测量或计量错误、计算错误、记录错误等</a:t>
            </a:r>
            <a:r>
              <a:rPr lang="en-US" altLang="zh-CN" dirty="0">
                <a:latin typeface="黑体" panose="02010609060101010101" pitchFamily="49" charset="-122"/>
                <a:ea typeface="黑体" panose="02010609060101010101" pitchFamily="49" charset="-122"/>
              </a:rPr>
              <a:t>)</a:t>
            </a:r>
          </a:p>
          <a:p>
            <a:pPr lvl="1" eaLnBrk="1" hangingPunct="1"/>
            <a:r>
              <a:rPr lang="zh-CN" altLang="en-US" dirty="0">
                <a:latin typeface="黑体" panose="02010609060101010101" pitchFamily="49" charset="-122"/>
                <a:ea typeface="黑体" panose="02010609060101010101" pitchFamily="49" charset="-122"/>
              </a:rPr>
              <a:t>被调查者没有提供真实情况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dissolve">
                                      <p:cBhvr>
                                        <p:cTn id="7" dur="500"/>
                                        <p:tgtEl>
                                          <p:spTgt spid="50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1">
                                            <p:txEl>
                                              <p:pRg st="2" end="2"/>
                                            </p:txEl>
                                          </p:spTgt>
                                        </p:tgtEl>
                                        <p:attrNameLst>
                                          <p:attrName>style.visibility</p:attrName>
                                        </p:attrNameLst>
                                      </p:cBhvr>
                                      <p:to>
                                        <p:strVal val="visible"/>
                                      </p:to>
                                    </p:set>
                                    <p:animEffect transition="in" filter="dissolve">
                                      <p:cBhvr>
                                        <p:cTn id="12" dur="500"/>
                                        <p:tgtEl>
                                          <p:spTgt spid="5018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181">
                                            <p:txEl>
                                              <p:pRg st="3" end="3"/>
                                            </p:txEl>
                                          </p:spTgt>
                                        </p:tgtEl>
                                        <p:attrNameLst>
                                          <p:attrName>style.visibility</p:attrName>
                                        </p:attrNameLst>
                                      </p:cBhvr>
                                      <p:to>
                                        <p:strVal val="visible"/>
                                      </p:to>
                                    </p:set>
                                    <p:animEffect transition="in" filter="dissolve">
                                      <p:cBhvr>
                                        <p:cTn id="17" dur="500"/>
                                        <p:tgtEl>
                                          <p:spTgt spid="5018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181">
                                            <p:txEl>
                                              <p:pRg st="4" end="4"/>
                                            </p:txEl>
                                          </p:spTgt>
                                        </p:tgtEl>
                                        <p:attrNameLst>
                                          <p:attrName>style.visibility</p:attrName>
                                        </p:attrNameLst>
                                      </p:cBhvr>
                                      <p:to>
                                        <p:strVal val="visible"/>
                                      </p:to>
                                    </p:set>
                                    <p:animEffect transition="in" filter="dissolve">
                                      <p:cBhvr>
                                        <p:cTn id="22" dur="500"/>
                                        <p:tgtEl>
                                          <p:spTgt spid="501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46</a:t>
            </a:fld>
            <a:endParaRPr lang="en-US" altLang="zh-CN" sz="1400" dirty="0"/>
          </a:p>
        </p:txBody>
      </p:sp>
      <p:sp>
        <p:nvSpPr>
          <p:cNvPr id="50178" name="Rectangle 2"/>
          <p:cNvSpPr>
            <a:spLocks noGrp="1"/>
          </p:cNvSpPr>
          <p:nvPr>
            <p:ph type="title"/>
          </p:nvPr>
        </p:nvSpPr>
        <p:spPr>
          <a:ln/>
        </p:spPr>
        <p:txBody>
          <a:bodyPr wrap="square" lIns="91440" tIns="45720" rIns="91440" bIns="45720" anchor="ctr"/>
          <a:lstStyle/>
          <a:p>
            <a:pPr algn="l" eaLnBrk="1" hangingPunct="1"/>
            <a:r>
              <a:rPr lang="zh-CN" altLang="en-US" dirty="0">
                <a:solidFill>
                  <a:schemeClr val="accent2"/>
                </a:solidFill>
                <a:ea typeface="黑体" panose="02010609060101010101" pitchFamily="49" charset="-122"/>
              </a:rPr>
              <a:t>误差的控制</a:t>
            </a:r>
          </a:p>
        </p:txBody>
      </p:sp>
      <p:sp>
        <p:nvSpPr>
          <p:cNvPr id="50179" name="Rectangle 3"/>
          <p:cNvSpPr>
            <a:spLocks noGrp="1"/>
          </p:cNvSpPr>
          <p:nvPr>
            <p:ph idx="1"/>
          </p:nvPr>
        </p:nvSpPr>
        <p:spPr>
          <a:ln/>
        </p:spPr>
        <p:txBody>
          <a:bodyPr wrap="square" lIns="91440" tIns="45720" rIns="91440" bIns="45720" anchor="t"/>
          <a:lstStyle/>
          <a:p>
            <a:pPr eaLnBrk="1" hangingPunct="1">
              <a:lnSpc>
                <a:spcPct val="90000"/>
              </a:lnSpc>
            </a:pPr>
            <a:r>
              <a:rPr lang="zh-CN" altLang="en-US" dirty="0">
                <a:solidFill>
                  <a:schemeClr val="accent2"/>
                </a:solidFill>
                <a:latin typeface="黑体" panose="02010609060101010101" pitchFamily="49" charset="-122"/>
                <a:ea typeface="黑体" panose="02010609060101010101" pitchFamily="49" charset="-122"/>
              </a:rPr>
              <a:t>抽样误差：</a:t>
            </a:r>
            <a:r>
              <a:rPr lang="zh-CN" altLang="en-US" dirty="0">
                <a:latin typeface="黑体" panose="02010609060101010101" pitchFamily="49" charset="-122"/>
                <a:ea typeface="黑体" panose="02010609060101010101" pitchFamily="49" charset="-122"/>
              </a:rPr>
              <a:t>由于抽样的随机性带来的，只要采用概率抽样，抽样误差不可避免。但抽样误差可以计算，只要给定误差的可容忍度，可以增大样本量（见后面章节）。</a:t>
            </a:r>
          </a:p>
          <a:p>
            <a:pPr eaLnBrk="1" hangingPunct="1">
              <a:lnSpc>
                <a:spcPct val="90000"/>
              </a:lnSpc>
            </a:pPr>
            <a:endParaRPr lang="zh-CN" altLang="en-US" dirty="0">
              <a:latin typeface="黑体" panose="02010609060101010101" pitchFamily="49" charset="-122"/>
              <a:ea typeface="黑体" panose="02010609060101010101" pitchFamily="49" charset="-122"/>
            </a:endParaRPr>
          </a:p>
          <a:p>
            <a:pPr eaLnBrk="1" hangingPunct="1">
              <a:lnSpc>
                <a:spcPct val="90000"/>
              </a:lnSpc>
            </a:pPr>
            <a:r>
              <a:rPr lang="zh-CN" altLang="en-US" dirty="0">
                <a:solidFill>
                  <a:schemeClr val="accent2"/>
                </a:solidFill>
                <a:latin typeface="黑体" panose="02010609060101010101" pitchFamily="49" charset="-122"/>
                <a:ea typeface="黑体" panose="02010609060101010101" pitchFamily="49" charset="-122"/>
              </a:rPr>
              <a:t>非抽样误差（）：</a:t>
            </a:r>
            <a:r>
              <a:rPr lang="zh-CN" altLang="en-US" dirty="0">
                <a:latin typeface="黑体" panose="02010609060101010101" pitchFamily="49" charset="-122"/>
                <a:ea typeface="黑体" panose="02010609060101010101" pitchFamily="49" charset="-122"/>
              </a:rPr>
              <a:t>与样本随机性无关，在概率和非概率抽样中都存在。控制：选择良好的抽样框、设计好问卷、调查员挑选与培训等。</a:t>
            </a:r>
          </a:p>
          <a:p>
            <a:pPr eaLnBrk="1" hangingPunct="1">
              <a:lnSpc>
                <a:spcPct val="90000"/>
              </a:lnSpc>
            </a:pPr>
            <a:endParaRPr lang="zh-CN" altLang="en-US" dirty="0">
              <a:latin typeface="黑体" panose="02010609060101010101" pitchFamily="49" charset="-122"/>
              <a:ea typeface="黑体" panose="02010609060101010101" pitchFamily="49" charset="-122"/>
            </a:endParaRPr>
          </a:p>
          <a:p>
            <a:pPr eaLnBrk="1" hangingPunct="1">
              <a:lnSpc>
                <a:spcPct val="90000"/>
              </a:lnSpc>
            </a:pPr>
            <a:endParaRPr lang="en-US" altLang="zh-CN"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47</a:t>
            </a:fld>
            <a:endParaRPr lang="en-US" altLang="zh-CN" sz="1400" dirty="0"/>
          </a:p>
        </p:txBody>
      </p:sp>
      <p:sp>
        <p:nvSpPr>
          <p:cNvPr id="51202" name="Rectangle 4"/>
          <p:cNvSpPr>
            <a:spLocks noGrp="1"/>
          </p:cNvSpPr>
          <p:nvPr>
            <p:ph type="title"/>
          </p:nvPr>
        </p:nvSpPr>
        <p:spPr>
          <a:xfrm>
            <a:off x="468313" y="727075"/>
            <a:ext cx="7543800" cy="765175"/>
          </a:xfrm>
          <a:ln/>
        </p:spPr>
        <p:txBody>
          <a:bodyPr wrap="square" lIns="91440" tIns="45720" rIns="91440" bIns="45720" anchor="b"/>
          <a:lstStyle/>
          <a:p>
            <a:pPr eaLnBrk="1" hangingPunct="1"/>
            <a:r>
              <a:rPr lang="en-US" altLang="zh-CN" dirty="0">
                <a:solidFill>
                  <a:schemeClr val="accent2"/>
                </a:solidFill>
                <a:latin typeface="黑体" panose="02010609060101010101" pitchFamily="49" charset="-122"/>
                <a:ea typeface="黑体" panose="02010609060101010101" pitchFamily="49" charset="-122"/>
              </a:rPr>
              <a:t>2.3 </a:t>
            </a:r>
            <a:r>
              <a:rPr lang="zh-CN" altLang="en-US" dirty="0">
                <a:solidFill>
                  <a:schemeClr val="accent2"/>
                </a:solidFill>
                <a:latin typeface="黑体" panose="02010609060101010101" pitchFamily="49" charset="-122"/>
                <a:ea typeface="黑体" panose="02010609060101010101" pitchFamily="49" charset="-122"/>
              </a:rPr>
              <a:t>调查设计</a:t>
            </a:r>
          </a:p>
        </p:txBody>
      </p:sp>
      <p:sp>
        <p:nvSpPr>
          <p:cNvPr id="51203" name="Rectangle 5"/>
          <p:cNvSpPr>
            <a:spLocks noGrp="1"/>
          </p:cNvSpPr>
          <p:nvPr>
            <p:ph idx="1"/>
          </p:nvPr>
        </p:nvSpPr>
        <p:spPr>
          <a:xfrm>
            <a:off x="530225" y="2446338"/>
            <a:ext cx="8229600" cy="3503612"/>
          </a:xfrm>
          <a:ln/>
        </p:spPr>
        <p:txBody>
          <a:bodyPr wrap="square" lIns="91440" tIns="45720" rIns="91440" bIns="45720" anchor="t"/>
          <a:lstStyle/>
          <a:p>
            <a:pPr eaLnBrk="1" hangingPunct="1"/>
            <a:r>
              <a:rPr lang="zh-CN" altLang="en-US" b="1" dirty="0">
                <a:ea typeface="黑体" panose="02010609060101010101" pitchFamily="49" charset="-122"/>
              </a:rPr>
              <a:t>调查方案的主要内容</a:t>
            </a:r>
          </a:p>
          <a:p>
            <a:pPr eaLnBrk="1" hangingPunct="1"/>
            <a:r>
              <a:rPr lang="zh-CN" altLang="en-US" b="1" dirty="0">
                <a:ea typeface="黑体" panose="02010609060101010101" pitchFamily="49" charset="-122"/>
              </a:rPr>
              <a:t>数据调查方法</a:t>
            </a:r>
          </a:p>
          <a:p>
            <a:pPr eaLnBrk="1" hangingPunct="1"/>
            <a:r>
              <a:rPr lang="zh-CN" altLang="en-US" b="1" dirty="0">
                <a:ea typeface="黑体" panose="02010609060101010101" pitchFamily="49" charset="-122"/>
              </a:rPr>
              <a:t>调查问卷的设计</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48</a:t>
            </a:fld>
            <a:endParaRPr lang="en-US" altLang="zh-CN" sz="1400" dirty="0"/>
          </a:p>
        </p:txBody>
      </p:sp>
      <p:sp>
        <p:nvSpPr>
          <p:cNvPr id="52226" name="Rectangle 4"/>
          <p:cNvSpPr>
            <a:spLocks noGrp="1"/>
          </p:cNvSpPr>
          <p:nvPr>
            <p:ph type="title"/>
          </p:nvPr>
        </p:nvSpPr>
        <p:spPr>
          <a:xfrm>
            <a:off x="323850" y="476250"/>
            <a:ext cx="8229600" cy="865188"/>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2.3.1 </a:t>
            </a:r>
            <a:r>
              <a:rPr lang="zh-CN" altLang="en-US" b="1" dirty="0">
                <a:solidFill>
                  <a:schemeClr val="accent2"/>
                </a:solidFill>
                <a:latin typeface="黑体" panose="02010609060101010101" pitchFamily="49" charset="-122"/>
                <a:ea typeface="黑体" panose="02010609060101010101" pitchFamily="49" charset="-122"/>
              </a:rPr>
              <a:t>调查方案的主要内容</a:t>
            </a:r>
          </a:p>
        </p:txBody>
      </p:sp>
      <p:sp>
        <p:nvSpPr>
          <p:cNvPr id="52229" name="Rectangle 5"/>
          <p:cNvSpPr>
            <a:spLocks noGrp="1"/>
          </p:cNvSpPr>
          <p:nvPr>
            <p:ph idx="1"/>
          </p:nvPr>
        </p:nvSpPr>
        <p:spPr>
          <a:xfrm>
            <a:off x="900113" y="1957388"/>
            <a:ext cx="7704137" cy="3925887"/>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调查方案：指导整个调查过程的纲领性文件。</a:t>
            </a:r>
          </a:p>
          <a:p>
            <a:pPr eaLnBrk="1" hangingPunct="1"/>
            <a:r>
              <a:rPr lang="zh-CN" altLang="en-US" dirty="0">
                <a:latin typeface="黑体" panose="02010609060101010101" pitchFamily="49" charset="-122"/>
                <a:ea typeface="黑体" panose="02010609060101010101" pitchFamily="49" charset="-122"/>
              </a:rPr>
              <a:t>主要内容：</a:t>
            </a:r>
          </a:p>
          <a:p>
            <a:pPr lvl="1" eaLnBrk="1" hangingPunct="1"/>
            <a:r>
              <a:rPr lang="zh-CN" altLang="en-US" dirty="0">
                <a:latin typeface="黑体" panose="02010609060101010101" pitchFamily="49" charset="-122"/>
                <a:ea typeface="黑体" panose="02010609060101010101" pitchFamily="49" charset="-122"/>
              </a:rPr>
              <a:t>调查目的：为什么调查？ </a:t>
            </a:r>
          </a:p>
          <a:p>
            <a:pPr lvl="1" eaLnBrk="1" hangingPunct="1"/>
            <a:r>
              <a:rPr lang="zh-CN" altLang="en-US" dirty="0">
                <a:latin typeface="黑体" panose="02010609060101010101" pitchFamily="49" charset="-122"/>
                <a:ea typeface="黑体" panose="02010609060101010101" pitchFamily="49" charset="-122"/>
              </a:rPr>
              <a:t>调查对象和调查单位：向谁调查？  </a:t>
            </a:r>
          </a:p>
          <a:p>
            <a:pPr lvl="1" eaLnBrk="1" hangingPunct="1"/>
            <a:r>
              <a:rPr lang="zh-CN" altLang="en-US" dirty="0">
                <a:latin typeface="黑体" panose="02010609060101010101" pitchFamily="49" charset="-122"/>
                <a:ea typeface="黑体" panose="02010609060101010101" pitchFamily="49" charset="-122"/>
              </a:rPr>
              <a:t>调查内容 ：调查什么？</a:t>
            </a:r>
          </a:p>
          <a:p>
            <a:pPr lvl="1" eaLnBrk="1" hangingPunct="1"/>
            <a:r>
              <a:rPr lang="zh-CN" altLang="en-US" dirty="0">
                <a:latin typeface="黑体" panose="02010609060101010101" pitchFamily="49" charset="-122"/>
                <a:ea typeface="黑体" panose="02010609060101010101" pitchFamily="49" charset="-122"/>
              </a:rPr>
              <a:t>调查时间及其他问题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Effect transition="in" filter="dissolve">
                                      <p:cBhvr>
                                        <p:cTn id="7" dur="500"/>
                                        <p:tgtEl>
                                          <p:spTgt spid="52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29">
                                            <p:txEl>
                                              <p:pRg st="1" end="1"/>
                                            </p:txEl>
                                          </p:spTgt>
                                        </p:tgtEl>
                                        <p:attrNameLst>
                                          <p:attrName>style.visibility</p:attrName>
                                        </p:attrNameLst>
                                      </p:cBhvr>
                                      <p:to>
                                        <p:strVal val="visible"/>
                                      </p:to>
                                    </p:set>
                                    <p:animEffect transition="in" filter="dissolve">
                                      <p:cBhvr>
                                        <p:cTn id="12" dur="500"/>
                                        <p:tgtEl>
                                          <p:spTgt spid="5222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2229">
                                            <p:txEl>
                                              <p:pRg st="2" end="2"/>
                                            </p:txEl>
                                          </p:spTgt>
                                        </p:tgtEl>
                                        <p:attrNameLst>
                                          <p:attrName>style.visibility</p:attrName>
                                        </p:attrNameLst>
                                      </p:cBhvr>
                                      <p:to>
                                        <p:strVal val="visible"/>
                                      </p:to>
                                    </p:set>
                                    <p:animEffect transition="in" filter="dissolve">
                                      <p:cBhvr>
                                        <p:cTn id="15" dur="500"/>
                                        <p:tgtEl>
                                          <p:spTgt spid="5222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2229">
                                            <p:txEl>
                                              <p:pRg st="3" end="3"/>
                                            </p:txEl>
                                          </p:spTgt>
                                        </p:tgtEl>
                                        <p:attrNameLst>
                                          <p:attrName>style.visibility</p:attrName>
                                        </p:attrNameLst>
                                      </p:cBhvr>
                                      <p:to>
                                        <p:strVal val="visible"/>
                                      </p:to>
                                    </p:set>
                                    <p:animEffect transition="in" filter="dissolve">
                                      <p:cBhvr>
                                        <p:cTn id="18" dur="500"/>
                                        <p:tgtEl>
                                          <p:spTgt spid="5222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2229">
                                            <p:txEl>
                                              <p:pRg st="4" end="4"/>
                                            </p:txEl>
                                          </p:spTgt>
                                        </p:tgtEl>
                                        <p:attrNameLst>
                                          <p:attrName>style.visibility</p:attrName>
                                        </p:attrNameLst>
                                      </p:cBhvr>
                                      <p:to>
                                        <p:strVal val="visible"/>
                                      </p:to>
                                    </p:set>
                                    <p:animEffect transition="in" filter="dissolve">
                                      <p:cBhvr>
                                        <p:cTn id="21" dur="500"/>
                                        <p:tgtEl>
                                          <p:spTgt spid="5222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2229">
                                            <p:txEl>
                                              <p:pRg st="5" end="5"/>
                                            </p:txEl>
                                          </p:spTgt>
                                        </p:tgtEl>
                                        <p:attrNameLst>
                                          <p:attrName>style.visibility</p:attrName>
                                        </p:attrNameLst>
                                      </p:cBhvr>
                                      <p:to>
                                        <p:strVal val="visible"/>
                                      </p:to>
                                    </p:set>
                                    <p:animEffect transition="in" filter="dissolve">
                                      <p:cBhvr>
                                        <p:cTn id="24" dur="500"/>
                                        <p:tgtEl>
                                          <p:spTgt spid="522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49</a:t>
            </a:fld>
            <a:endParaRPr lang="en-US" altLang="zh-CN" sz="1400" dirty="0"/>
          </a:p>
        </p:txBody>
      </p:sp>
      <p:sp>
        <p:nvSpPr>
          <p:cNvPr id="53250" name="Rectangle 4"/>
          <p:cNvSpPr>
            <a:spLocks noGrp="1"/>
          </p:cNvSpPr>
          <p:nvPr>
            <p:ph type="title"/>
          </p:nvPr>
        </p:nvSpPr>
        <p:spPr>
          <a:xfrm>
            <a:off x="468313" y="260350"/>
            <a:ext cx="7543800" cy="765175"/>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1</a:t>
            </a:r>
            <a:r>
              <a:rPr lang="zh-CN" altLang="en-US" b="1" dirty="0">
                <a:solidFill>
                  <a:schemeClr val="accent2"/>
                </a:solidFill>
                <a:latin typeface="黑体" panose="02010609060101010101" pitchFamily="49" charset="-122"/>
                <a:ea typeface="黑体" panose="02010609060101010101" pitchFamily="49" charset="-122"/>
              </a:rPr>
              <a:t>、调查目的和调查对象</a:t>
            </a:r>
          </a:p>
        </p:txBody>
      </p:sp>
      <p:sp>
        <p:nvSpPr>
          <p:cNvPr id="53253" name="Rectangle 5"/>
          <p:cNvSpPr>
            <a:spLocks noGrp="1"/>
          </p:cNvSpPr>
          <p:nvPr>
            <p:ph idx="1"/>
          </p:nvPr>
        </p:nvSpPr>
        <p:spPr>
          <a:xfrm>
            <a:off x="539750" y="1628775"/>
            <a:ext cx="8424863" cy="4411663"/>
          </a:xfrm>
          <a:ln/>
        </p:spPr>
        <p:txBody>
          <a:bodyPr wrap="square" lIns="91440" tIns="45720" rIns="91440" bIns="45720" anchor="t"/>
          <a:lstStyle/>
          <a:p>
            <a:pPr eaLnBrk="1" hangingPunct="1"/>
            <a:r>
              <a:rPr lang="zh-CN" altLang="en-US" dirty="0">
                <a:solidFill>
                  <a:schemeClr val="accent2"/>
                </a:solidFill>
                <a:ea typeface="黑体" panose="02010609060101010101" pitchFamily="49" charset="-122"/>
              </a:rPr>
              <a:t>调查目的</a:t>
            </a:r>
            <a:r>
              <a:rPr lang="zh-CN" altLang="en-US" dirty="0">
                <a:ea typeface="黑体" panose="02010609060101010101" pitchFamily="49" charset="-122"/>
              </a:rPr>
              <a:t>：调查要达到的具体目标，调查之前必须明确。</a:t>
            </a:r>
          </a:p>
          <a:p>
            <a:pPr eaLnBrk="1" hangingPunct="1"/>
            <a:r>
              <a:rPr lang="zh-CN" altLang="en-US" dirty="0">
                <a:solidFill>
                  <a:schemeClr val="accent2"/>
                </a:solidFill>
                <a:ea typeface="黑体" panose="02010609060101010101" pitchFamily="49" charset="-122"/>
              </a:rPr>
              <a:t>调查对象</a:t>
            </a:r>
            <a:r>
              <a:rPr lang="zh-CN" altLang="en-US" dirty="0">
                <a:ea typeface="黑体" panose="02010609060101010101" pitchFamily="49" charset="-122"/>
              </a:rPr>
              <a:t>：调查研究的总体或调查范围。</a:t>
            </a:r>
          </a:p>
          <a:p>
            <a:pPr eaLnBrk="1" hangingPunct="1"/>
            <a:r>
              <a:rPr lang="zh-CN" altLang="en-US" dirty="0">
                <a:solidFill>
                  <a:schemeClr val="accent2"/>
                </a:solidFill>
                <a:ea typeface="黑体" panose="02010609060101010101" pitchFamily="49" charset="-122"/>
              </a:rPr>
              <a:t>调查单位</a:t>
            </a:r>
            <a:r>
              <a:rPr lang="zh-CN" altLang="en-US" dirty="0">
                <a:ea typeface="黑体" panose="02010609060101010101" pitchFamily="49" charset="-122"/>
              </a:rPr>
              <a:t>：需要对之进行调查的单位。可以是调查对象的全部单位（全面调查），也可以是调查对象中的一部分单位（非全面调查）。</a:t>
            </a:r>
          </a:p>
          <a:p>
            <a:pPr eaLnBrk="1" hangingPunct="1"/>
            <a:r>
              <a:rPr lang="zh-CN" altLang="en-US" dirty="0">
                <a:solidFill>
                  <a:schemeClr val="accent2"/>
                </a:solidFill>
                <a:ea typeface="黑体" panose="02010609060101010101" pitchFamily="49" charset="-122"/>
              </a:rPr>
              <a:t>填报单位</a:t>
            </a:r>
            <a:r>
              <a:rPr lang="zh-CN" altLang="en-US" dirty="0">
                <a:ea typeface="黑体" panose="02010609060101010101" pitchFamily="49" charset="-122"/>
              </a:rPr>
              <a:t>：负责报送统计数据资料的单位。</a:t>
            </a:r>
          </a:p>
          <a:p>
            <a:pPr eaLnBrk="1" hangingPunct="1"/>
            <a:endParaRPr lang="en-US" altLang="zh-CN"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dissolve">
                                      <p:cBhvr>
                                        <p:cTn id="7" dur="500"/>
                                        <p:tgtEl>
                                          <p:spTgt spid="53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253">
                                            <p:txEl>
                                              <p:pRg st="1" end="1"/>
                                            </p:txEl>
                                          </p:spTgt>
                                        </p:tgtEl>
                                        <p:attrNameLst>
                                          <p:attrName>style.visibility</p:attrName>
                                        </p:attrNameLst>
                                      </p:cBhvr>
                                      <p:to>
                                        <p:strVal val="visible"/>
                                      </p:to>
                                    </p:set>
                                    <p:animEffect transition="in" filter="dissolve">
                                      <p:cBhvr>
                                        <p:cTn id="12" dur="500"/>
                                        <p:tgtEl>
                                          <p:spTgt spid="532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3">
                                            <p:txEl>
                                              <p:pRg st="2" end="2"/>
                                            </p:txEl>
                                          </p:spTgt>
                                        </p:tgtEl>
                                        <p:attrNameLst>
                                          <p:attrName>style.visibility</p:attrName>
                                        </p:attrNameLst>
                                      </p:cBhvr>
                                      <p:to>
                                        <p:strVal val="visible"/>
                                      </p:to>
                                    </p:set>
                                    <p:animEffect transition="in" filter="dissolve">
                                      <p:cBhvr>
                                        <p:cTn id="17" dur="500"/>
                                        <p:tgtEl>
                                          <p:spTgt spid="532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253">
                                            <p:txEl>
                                              <p:pRg st="3" end="3"/>
                                            </p:txEl>
                                          </p:spTgt>
                                        </p:tgtEl>
                                        <p:attrNameLst>
                                          <p:attrName>style.visibility</p:attrName>
                                        </p:attrNameLst>
                                      </p:cBhvr>
                                      <p:to>
                                        <p:strVal val="visible"/>
                                      </p:to>
                                    </p:set>
                                    <p:animEffect transition="in" filter="dissolve">
                                      <p:cBhvr>
                                        <p:cTn id="22" dur="500"/>
                                        <p:tgtEl>
                                          <p:spTgt spid="532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a:t>
            </a:fld>
            <a:endParaRPr lang="en-US" altLang="zh-CN" sz="1400" dirty="0"/>
          </a:p>
        </p:txBody>
      </p:sp>
      <p:sp>
        <p:nvSpPr>
          <p:cNvPr id="8196" name="Rectangle 4"/>
          <p:cNvSpPr>
            <a:spLocks noGrp="1"/>
          </p:cNvSpPr>
          <p:nvPr>
            <p:ph type="title"/>
          </p:nvPr>
        </p:nvSpPr>
        <p:spPr>
          <a:xfrm>
            <a:off x="3708400" y="1484313"/>
            <a:ext cx="719138" cy="4752975"/>
          </a:xfrm>
          <a:solidFill>
            <a:schemeClr val="folHlink"/>
          </a:solidFill>
          <a:ln/>
        </p:spPr>
        <p:txBody>
          <a:bodyPr wrap="square" lIns="91440" tIns="45720" rIns="91440" bIns="45720" anchor="b"/>
          <a:lstStyle/>
          <a:p>
            <a:pPr eaLnBrk="1" hangingPunct="1"/>
            <a:r>
              <a:rPr lang="zh-CN" altLang="en-US" b="1" dirty="0"/>
              <a:t>二手数据的来源</a:t>
            </a:r>
          </a:p>
        </p:txBody>
      </p:sp>
      <p:sp>
        <p:nvSpPr>
          <p:cNvPr id="8195" name="Rectangle 5"/>
          <p:cNvSpPr/>
          <p:nvPr/>
        </p:nvSpPr>
        <p:spPr>
          <a:xfrm>
            <a:off x="3276600" y="476250"/>
            <a:ext cx="3241675" cy="360363"/>
          </a:xfrm>
          <a:prstGeom prst="rect">
            <a:avLst/>
          </a:prstGeom>
          <a:noFill/>
          <a:ln w="28575">
            <a:noFill/>
          </a:ln>
        </p:spPr>
        <p:txBody>
          <a:bodyPr anchor="ctr"/>
          <a:lstStyle/>
          <a:p>
            <a:pPr algn="ctr"/>
            <a:r>
              <a:rPr lang="zh-CN" altLang="en-US" sz="4400" dirty="0">
                <a:solidFill>
                  <a:schemeClr val="accent2"/>
                </a:solidFill>
                <a:latin typeface="Arial" panose="020B0604020202020204" pitchFamily="34" charset="0"/>
                <a:ea typeface="黑体" panose="02010609060101010101" pitchFamily="49" charset="-122"/>
              </a:rPr>
              <a:t>二手数据</a:t>
            </a:r>
            <a:endParaRPr lang="zh-CN" altLang="en-US" sz="4400" b="1" dirty="0">
              <a:solidFill>
                <a:schemeClr val="accent2"/>
              </a:solidFill>
              <a:latin typeface="Times New Roman" panose="02020603050405020304" pitchFamily="18" charset="0"/>
              <a:ea typeface="黑体" panose="02010609060101010101" pitchFamily="49" charset="-122"/>
            </a:endParaRPr>
          </a:p>
        </p:txBody>
      </p:sp>
      <p:grpSp>
        <p:nvGrpSpPr>
          <p:cNvPr id="2" name="Group 6"/>
          <p:cNvGrpSpPr/>
          <p:nvPr/>
        </p:nvGrpSpPr>
        <p:grpSpPr>
          <a:xfrm>
            <a:off x="4643438" y="1557338"/>
            <a:ext cx="4249737" cy="4129087"/>
            <a:chOff x="2200" y="1026"/>
            <a:chExt cx="2356" cy="2601"/>
          </a:xfrm>
        </p:grpSpPr>
        <p:sp>
          <p:nvSpPr>
            <p:cNvPr id="8197" name="Rectangle 7"/>
            <p:cNvSpPr/>
            <p:nvPr/>
          </p:nvSpPr>
          <p:spPr>
            <a:xfrm>
              <a:off x="2965" y="1026"/>
              <a:ext cx="1119" cy="288"/>
            </a:xfrm>
            <a:prstGeom prst="rect">
              <a:avLst/>
            </a:prstGeom>
            <a:solidFill>
              <a:srgbClr val="66FF66"/>
            </a:solidFill>
            <a:ln w="28575">
              <a:noFill/>
            </a:ln>
          </p:spPr>
          <p:txBody>
            <a:bodyPr wrap="none" lIns="90000" tIns="46800" rIns="90000" bIns="46800" anchor="t">
              <a:spAutoFit/>
            </a:bodyPr>
            <a:lstStyle/>
            <a:p>
              <a:pPr algn="ctr">
                <a:spcBef>
                  <a:spcPct val="50000"/>
                </a:spcBef>
                <a:buClr>
                  <a:schemeClr val="hlink"/>
                </a:buClr>
                <a:buSzPct val="90000"/>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国家统计资料</a:t>
              </a:r>
            </a:p>
          </p:txBody>
        </p:sp>
        <p:sp>
          <p:nvSpPr>
            <p:cNvPr id="8198" name="Rectangle 8"/>
            <p:cNvSpPr/>
            <p:nvPr/>
          </p:nvSpPr>
          <p:spPr>
            <a:xfrm>
              <a:off x="2880" y="1661"/>
              <a:ext cx="1676" cy="288"/>
            </a:xfrm>
            <a:prstGeom prst="rect">
              <a:avLst/>
            </a:prstGeom>
            <a:solidFill>
              <a:srgbClr val="66FF66"/>
            </a:solidFill>
            <a:ln w="28575">
              <a:noFill/>
            </a:ln>
          </p:spPr>
          <p:txBody>
            <a:bodyPr lIns="90000" tIns="46800" rIns="90000" bIns="46800" anchor="t">
              <a:spAutoFit/>
            </a:bodyPr>
            <a:lstStyle/>
            <a:p>
              <a:pPr algn="ctr">
                <a:spcBef>
                  <a:spcPct val="50000"/>
                </a:spcBef>
              </a:pPr>
              <a:r>
                <a:rPr lang="zh-CN" altLang="en-US" sz="2400" b="1" dirty="0">
                  <a:latin typeface="Times New Roman" panose="02020603050405020304" pitchFamily="18" charset="0"/>
                  <a:ea typeface="宋体" panose="02010600030101010101" pitchFamily="2" charset="-122"/>
                </a:rPr>
                <a:t>行业协会信息资料</a:t>
              </a:r>
            </a:p>
          </p:txBody>
        </p:sp>
        <p:sp>
          <p:nvSpPr>
            <p:cNvPr id="8199" name="Rectangle 9"/>
            <p:cNvSpPr/>
            <p:nvPr/>
          </p:nvSpPr>
          <p:spPr>
            <a:xfrm>
              <a:off x="2942" y="2251"/>
              <a:ext cx="780" cy="288"/>
            </a:xfrm>
            <a:prstGeom prst="rect">
              <a:avLst/>
            </a:prstGeom>
            <a:solidFill>
              <a:srgbClr val="66FF66"/>
            </a:solidFill>
            <a:ln w="28575">
              <a:noFill/>
            </a:ln>
          </p:spPr>
          <p:txBody>
            <a:bodyPr wrap="none" lIns="90000" tIns="46800" rIns="90000" bIns="46800" anchor="t">
              <a:spAutoFit/>
            </a:bodyPr>
            <a:lstStyle/>
            <a:p>
              <a:pPr algn="ctr">
                <a:spcBef>
                  <a:spcPct val="50000"/>
                </a:spcBef>
              </a:pPr>
              <a:r>
                <a:rPr lang="zh-CN" altLang="en-US" sz="2400" b="1" dirty="0">
                  <a:latin typeface="Times New Roman" panose="02020603050405020304" pitchFamily="18" charset="0"/>
                  <a:ea typeface="宋体" panose="02010600030101010101" pitchFamily="2" charset="-122"/>
                </a:rPr>
                <a:t>图书资料</a:t>
              </a:r>
            </a:p>
          </p:txBody>
        </p:sp>
        <p:sp>
          <p:nvSpPr>
            <p:cNvPr id="8200" name="Rectangle 10"/>
            <p:cNvSpPr/>
            <p:nvPr/>
          </p:nvSpPr>
          <p:spPr>
            <a:xfrm>
              <a:off x="2976" y="2750"/>
              <a:ext cx="1290" cy="288"/>
            </a:xfrm>
            <a:prstGeom prst="rect">
              <a:avLst/>
            </a:prstGeom>
            <a:solidFill>
              <a:srgbClr val="66FF66"/>
            </a:solidFill>
            <a:ln w="28575">
              <a:noFill/>
            </a:ln>
          </p:spPr>
          <p:txBody>
            <a:bodyPr wrap="none" lIns="90000" tIns="46800" rIns="90000" bIns="46800" anchor="t">
              <a:spAutoFit/>
            </a:bodyPr>
            <a:lstStyle/>
            <a:p>
              <a:pPr algn="ctr">
                <a:spcBef>
                  <a:spcPct val="50000"/>
                </a:spcBef>
              </a:pPr>
              <a:r>
                <a:rPr lang="zh-CN" altLang="en-US" sz="2400" b="1" dirty="0">
                  <a:latin typeface="Times New Roman" panose="02020603050405020304" pitchFamily="18" charset="0"/>
                  <a:ea typeface="宋体" panose="02010600030101010101" pitchFamily="2" charset="-122"/>
                </a:rPr>
                <a:t>计算机信息网络</a:t>
              </a:r>
            </a:p>
          </p:txBody>
        </p:sp>
        <p:sp>
          <p:nvSpPr>
            <p:cNvPr id="8201" name="Rectangle 11"/>
            <p:cNvSpPr/>
            <p:nvPr/>
          </p:nvSpPr>
          <p:spPr>
            <a:xfrm>
              <a:off x="2900" y="3339"/>
              <a:ext cx="864" cy="288"/>
            </a:xfrm>
            <a:prstGeom prst="rect">
              <a:avLst/>
            </a:prstGeom>
            <a:solidFill>
              <a:srgbClr val="66FF66"/>
            </a:solidFill>
            <a:ln w="28575">
              <a:noFill/>
            </a:ln>
          </p:spPr>
          <p:txBody>
            <a:bodyPr lIns="90000" tIns="46800" rIns="90000" bIns="46800" anchor="t">
              <a:spAutoFit/>
            </a:bodyPr>
            <a:lstStyle/>
            <a:p>
              <a:pPr algn="ctr">
                <a:spcBef>
                  <a:spcPct val="50000"/>
                </a:spcBef>
              </a:pPr>
              <a:r>
                <a:rPr lang="zh-CN" altLang="en-US" sz="2400" b="1" dirty="0">
                  <a:latin typeface="Times New Roman" panose="02020603050405020304" pitchFamily="18" charset="0"/>
                  <a:ea typeface="宋体" panose="02010600030101010101" pitchFamily="2" charset="-122"/>
                </a:rPr>
                <a:t>国际组织</a:t>
              </a:r>
            </a:p>
          </p:txBody>
        </p:sp>
        <p:sp>
          <p:nvSpPr>
            <p:cNvPr id="8202" name="Line 12"/>
            <p:cNvSpPr/>
            <p:nvPr/>
          </p:nvSpPr>
          <p:spPr>
            <a:xfrm>
              <a:off x="2200" y="1162"/>
              <a:ext cx="499" cy="0"/>
            </a:xfrm>
            <a:prstGeom prst="line">
              <a:avLst/>
            </a:prstGeom>
            <a:ln w="28575" cap="flat" cmpd="sng">
              <a:solidFill>
                <a:srgbClr val="009900"/>
              </a:solidFill>
              <a:prstDash val="solid"/>
              <a:round/>
              <a:headEnd type="none" w="med" len="med"/>
              <a:tailEnd type="triangle" w="med" len="med"/>
            </a:ln>
          </p:spPr>
        </p:sp>
        <p:sp>
          <p:nvSpPr>
            <p:cNvPr id="8203" name="Line 13"/>
            <p:cNvSpPr/>
            <p:nvPr/>
          </p:nvSpPr>
          <p:spPr>
            <a:xfrm>
              <a:off x="2200" y="1888"/>
              <a:ext cx="499" cy="0"/>
            </a:xfrm>
            <a:prstGeom prst="line">
              <a:avLst/>
            </a:prstGeom>
            <a:ln w="28575" cap="flat" cmpd="sng">
              <a:solidFill>
                <a:srgbClr val="009900"/>
              </a:solidFill>
              <a:prstDash val="solid"/>
              <a:round/>
              <a:headEnd type="none" w="med" len="med"/>
              <a:tailEnd type="triangle" w="med" len="med"/>
            </a:ln>
          </p:spPr>
        </p:sp>
        <p:sp>
          <p:nvSpPr>
            <p:cNvPr id="8204" name="Line 14"/>
            <p:cNvSpPr/>
            <p:nvPr/>
          </p:nvSpPr>
          <p:spPr>
            <a:xfrm>
              <a:off x="2200" y="2478"/>
              <a:ext cx="499" cy="0"/>
            </a:xfrm>
            <a:prstGeom prst="line">
              <a:avLst/>
            </a:prstGeom>
            <a:ln w="28575" cap="flat" cmpd="sng">
              <a:solidFill>
                <a:srgbClr val="009900"/>
              </a:solidFill>
              <a:prstDash val="solid"/>
              <a:round/>
              <a:headEnd type="none" w="med" len="med"/>
              <a:tailEnd type="triangle" w="med" len="med"/>
            </a:ln>
          </p:spPr>
        </p:sp>
        <p:sp>
          <p:nvSpPr>
            <p:cNvPr id="8205" name="Line 15"/>
            <p:cNvSpPr/>
            <p:nvPr/>
          </p:nvSpPr>
          <p:spPr>
            <a:xfrm>
              <a:off x="2200" y="2931"/>
              <a:ext cx="499" cy="0"/>
            </a:xfrm>
            <a:prstGeom prst="line">
              <a:avLst/>
            </a:prstGeom>
            <a:ln w="28575" cap="flat" cmpd="sng">
              <a:solidFill>
                <a:srgbClr val="009900"/>
              </a:solidFill>
              <a:prstDash val="solid"/>
              <a:round/>
              <a:headEnd type="none" w="med" len="med"/>
              <a:tailEnd type="triangle" w="med" len="med"/>
            </a:ln>
          </p:spPr>
        </p:sp>
        <p:sp>
          <p:nvSpPr>
            <p:cNvPr id="8206" name="Line 16"/>
            <p:cNvSpPr/>
            <p:nvPr/>
          </p:nvSpPr>
          <p:spPr>
            <a:xfrm>
              <a:off x="2200" y="3521"/>
              <a:ext cx="499" cy="0"/>
            </a:xfrm>
            <a:prstGeom prst="line">
              <a:avLst/>
            </a:prstGeom>
            <a:ln w="28575" cap="flat" cmpd="sng">
              <a:solidFill>
                <a:srgbClr val="009900"/>
              </a:solidFill>
              <a:prstDash val="solid"/>
              <a:round/>
              <a:headEnd type="none" w="med" len="med"/>
              <a:tailEnd type="triangle" w="med" len="med"/>
            </a:ln>
          </p:spPr>
        </p:sp>
      </p:grpSp>
      <p:sp>
        <p:nvSpPr>
          <p:cNvPr id="8209" name="Rectangle 17"/>
          <p:cNvSpPr/>
          <p:nvPr/>
        </p:nvSpPr>
        <p:spPr>
          <a:xfrm>
            <a:off x="323850" y="1557338"/>
            <a:ext cx="2808288" cy="4362450"/>
          </a:xfrm>
          <a:prstGeom prst="rect">
            <a:avLst/>
          </a:prstGeom>
          <a:noFill/>
          <a:ln w="28575">
            <a:noFill/>
          </a:ln>
        </p:spPr>
        <p:txBody>
          <a:bodyPr lIns="90000" tIns="46800" rIns="90000" bIns="46800" anchor="t">
            <a:spAutoFit/>
          </a:bodyPr>
          <a:lstStyle/>
          <a:p>
            <a:pPr>
              <a:spcBef>
                <a:spcPct val="50000"/>
              </a:spcBef>
            </a:pPr>
            <a:r>
              <a:rPr lang="zh-CN" altLang="en-US" sz="2800" b="1" dirty="0">
                <a:solidFill>
                  <a:schemeClr val="tx2"/>
                </a:solidFill>
                <a:latin typeface="黑体" panose="02010609060101010101" pitchFamily="49" charset="-122"/>
                <a:ea typeface="黑体" panose="02010609060101010101" pitchFamily="49" charset="-122"/>
              </a:rPr>
              <a:t>主要是公开出版或报道的数据，有些是未公开出版的数据。在我国，公开出版或报道的社会经济数据主要来自国家和地方的统计部门以及各种报刊媒介。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209"/>
                                        </p:tgtEl>
                                        <p:attrNameLst>
                                          <p:attrName>style.visibility</p:attrName>
                                        </p:attrNameLst>
                                      </p:cBhvr>
                                      <p:to>
                                        <p:strVal val="visible"/>
                                      </p:to>
                                    </p:set>
                                    <p:animEffect transition="in" filter="dissolve">
                                      <p:cBhvr>
                                        <p:cTn id="7" dur="500"/>
                                        <p:tgtEl>
                                          <p:spTgt spid="82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dissolve">
                                      <p:cBhvr>
                                        <p:cTn id="12" dur="500"/>
                                        <p:tgtEl>
                                          <p:spTgt spid="8196"/>
                                        </p:tgtEl>
                                      </p:cBhvr>
                                    </p:animEffec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820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50</a:t>
            </a:fld>
            <a:endParaRPr lang="en-US" altLang="zh-CN" sz="1400" dirty="0"/>
          </a:p>
        </p:txBody>
      </p:sp>
      <p:sp>
        <p:nvSpPr>
          <p:cNvPr id="54274"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例子</a:t>
            </a:r>
          </a:p>
        </p:txBody>
      </p:sp>
      <p:sp>
        <p:nvSpPr>
          <p:cNvPr id="54277" name="Rectangle 5"/>
          <p:cNvSpPr>
            <a:spLocks noGrp="1"/>
          </p:cNvSpPr>
          <p:nvPr>
            <p:ph idx="1"/>
          </p:nvPr>
        </p:nvSpPr>
        <p:spPr>
          <a:xfrm>
            <a:off x="395288" y="3789363"/>
            <a:ext cx="8229600" cy="2735262"/>
          </a:xfrm>
          <a:ln/>
        </p:spPr>
        <p:txBody>
          <a:bodyPr wrap="square" lIns="91440" tIns="45720" rIns="91440" bIns="45720" anchor="t"/>
          <a:lstStyle/>
          <a:p>
            <a:pPr eaLnBrk="1" hangingPunct="1"/>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农产量抽样调查制度</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是</a:t>
            </a:r>
            <a:r>
              <a:rPr lang="zh-CN" altLang="en-US" sz="2400" dirty="0">
                <a:solidFill>
                  <a:srgbClr val="FF0000"/>
                </a:solidFill>
                <a:latin typeface="黑体" panose="02010609060101010101" pitchFamily="49" charset="-122"/>
                <a:ea typeface="黑体" panose="02010609060101010101" pitchFamily="49" charset="-122"/>
              </a:rPr>
              <a:t>国家统计局</a:t>
            </a:r>
            <a:r>
              <a:rPr lang="zh-CN" altLang="en-US" sz="2400" dirty="0">
                <a:latin typeface="黑体" panose="02010609060101010101" pitchFamily="49" charset="-122"/>
                <a:ea typeface="黑体" panose="02010609060101010101" pitchFamily="49" charset="-122"/>
              </a:rPr>
              <a:t>为</a:t>
            </a:r>
            <a:r>
              <a:rPr lang="zh-CN" altLang="en-US" sz="2400" dirty="0">
                <a:solidFill>
                  <a:srgbClr val="7030A0"/>
                </a:solidFill>
                <a:latin typeface="黑体" panose="02010609060101010101" pitchFamily="49" charset="-122"/>
                <a:ea typeface="黑体" panose="02010609060101010101" pitchFamily="49" charset="-122"/>
              </a:rPr>
              <a:t>取得高质量的农产品产量等相关指标数据</a:t>
            </a:r>
            <a:r>
              <a:rPr lang="zh-CN" altLang="en-US" sz="2400" dirty="0">
                <a:latin typeface="黑体" panose="02010609060101010101" pitchFamily="49" charset="-122"/>
                <a:ea typeface="黑体" panose="02010609060101010101" pitchFamily="49" charset="-122"/>
              </a:rPr>
              <a:t>，在</a:t>
            </a:r>
            <a:r>
              <a:rPr lang="zh-CN" altLang="en-US" sz="2400" dirty="0">
                <a:solidFill>
                  <a:srgbClr val="33CC33"/>
                </a:solidFill>
                <a:latin typeface="黑体" panose="02010609060101010101" pitchFamily="49" charset="-122"/>
                <a:ea typeface="黑体" panose="02010609060101010101" pitchFamily="49" charset="-122"/>
              </a:rPr>
              <a:t>全国范围</a:t>
            </a:r>
            <a:r>
              <a:rPr lang="zh-CN" altLang="en-US" sz="2400" dirty="0">
                <a:latin typeface="黑体" panose="02010609060101010101" pitchFamily="49" charset="-122"/>
                <a:ea typeface="黑体" panose="02010609060101010101" pitchFamily="49" charset="-122"/>
              </a:rPr>
              <a:t>内统一抽选样本调查、推算，并由</a:t>
            </a:r>
            <a:r>
              <a:rPr lang="zh-CN" altLang="en-US" sz="2400" dirty="0">
                <a:solidFill>
                  <a:srgbClr val="FF0000"/>
                </a:solidFill>
                <a:latin typeface="黑体" panose="02010609060101010101" pitchFamily="49" charset="-122"/>
                <a:ea typeface="黑体" panose="02010609060101010101" pitchFamily="49" charset="-122"/>
              </a:rPr>
              <a:t>直属调查队伍</a:t>
            </a:r>
            <a:r>
              <a:rPr lang="zh-CN" altLang="en-US" sz="2400" dirty="0">
                <a:latin typeface="黑体" panose="02010609060101010101" pitchFamily="49" charset="-122"/>
                <a:ea typeface="黑体" panose="02010609060101010101" pitchFamily="49" charset="-122"/>
              </a:rPr>
              <a:t>实施的抽样调查制度。</a:t>
            </a:r>
            <a:r>
              <a:rPr lang="en-US" altLang="zh-CN" sz="2400" dirty="0">
                <a:latin typeface="黑体" panose="02010609060101010101" pitchFamily="49" charset="-122"/>
                <a:ea typeface="黑体" panose="02010609060101010101" pitchFamily="49" charset="-122"/>
              </a:rPr>
              <a:t>2003</a:t>
            </a:r>
            <a:r>
              <a:rPr lang="zh-CN" altLang="en-US" sz="2400" dirty="0">
                <a:latin typeface="黑体" panose="02010609060101010101" pitchFamily="49" charset="-122"/>
                <a:ea typeface="黑体" panose="02010609060101010101" pitchFamily="49" charset="-122"/>
              </a:rPr>
              <a:t>年全国共抽选了约</a:t>
            </a:r>
            <a:r>
              <a:rPr lang="en-US" altLang="zh-CN" sz="2400" dirty="0">
                <a:latin typeface="黑体" panose="02010609060101010101" pitchFamily="49" charset="-122"/>
                <a:ea typeface="黑体" panose="02010609060101010101" pitchFamily="49" charset="-122"/>
              </a:rPr>
              <a:t>13</a:t>
            </a:r>
            <a:r>
              <a:rPr lang="zh-CN" altLang="en-US" sz="2400" dirty="0">
                <a:latin typeface="黑体" panose="02010609060101010101" pitchFamily="49" charset="-122"/>
                <a:ea typeface="黑体" panose="02010609060101010101" pitchFamily="49" charset="-122"/>
              </a:rPr>
              <a:t>万个样本</a:t>
            </a:r>
            <a:r>
              <a:rPr lang="zh-CN" altLang="en-US" sz="2400" dirty="0">
                <a:solidFill>
                  <a:srgbClr val="0070C0"/>
                </a:solidFill>
                <a:latin typeface="黑体" panose="02010609060101010101" pitchFamily="49" charset="-122"/>
                <a:ea typeface="黑体" panose="02010609060101010101" pitchFamily="49" charset="-122"/>
              </a:rPr>
              <a:t>地块</a:t>
            </a:r>
            <a:r>
              <a:rPr lang="zh-CN" altLang="en-US" sz="2400" dirty="0">
                <a:latin typeface="黑体" panose="02010609060101010101" pitchFamily="49" charset="-122"/>
                <a:ea typeface="黑体" panose="02010609060101010101" pitchFamily="49" charset="-122"/>
              </a:rPr>
              <a:t>进行实割实测调查，并运用这些样本科学地</a:t>
            </a:r>
            <a:r>
              <a:rPr lang="zh-CN" altLang="en-US" sz="2400" dirty="0">
                <a:solidFill>
                  <a:srgbClr val="7030A0"/>
                </a:solidFill>
                <a:latin typeface="黑体" panose="02010609060101010101" pitchFamily="49" charset="-122"/>
                <a:ea typeface="黑体" panose="02010609060101010101" pitchFamily="49" charset="-122"/>
              </a:rPr>
              <a:t>推算全国粮食产量数据</a:t>
            </a:r>
            <a:r>
              <a:rPr lang="zh-CN" altLang="en-US" sz="2400" dirty="0">
                <a:latin typeface="黑体" panose="02010609060101010101" pitchFamily="49" charset="-122"/>
                <a:ea typeface="黑体" panose="02010609060101010101" pitchFamily="49" charset="-122"/>
              </a:rPr>
              <a:t>。</a:t>
            </a:r>
          </a:p>
          <a:p>
            <a:pPr eaLnBrk="1" hangingPunct="1"/>
            <a:r>
              <a:rPr lang="zh-CN" altLang="en-US" sz="2400" dirty="0">
                <a:latin typeface="黑体" panose="02010609060101010101" pitchFamily="49" charset="-122"/>
                <a:ea typeface="黑体" panose="02010609060101010101" pitchFamily="49" charset="-122"/>
              </a:rPr>
              <a:t>问：</a:t>
            </a:r>
            <a:r>
              <a:rPr lang="zh-CN" altLang="en-US" sz="2400" dirty="0">
                <a:solidFill>
                  <a:srgbClr val="7030A0"/>
                </a:solidFill>
                <a:latin typeface="黑体" panose="02010609060101010101" pitchFamily="49" charset="-122"/>
                <a:ea typeface="黑体" panose="02010609060101010101" pitchFamily="49" charset="-122"/>
              </a:rPr>
              <a:t>调查目的</a:t>
            </a:r>
            <a:r>
              <a:rPr lang="zh-CN" altLang="en-US" sz="2400" dirty="0">
                <a:latin typeface="黑体" panose="02010609060101010101" pitchFamily="49" charset="-122"/>
                <a:ea typeface="黑体" panose="02010609060101010101" pitchFamily="49" charset="-122"/>
              </a:rPr>
              <a:t>？ </a:t>
            </a:r>
            <a:r>
              <a:rPr lang="zh-CN" altLang="en-US" sz="2400" dirty="0">
                <a:solidFill>
                  <a:srgbClr val="33CC33"/>
                </a:solidFill>
                <a:latin typeface="黑体" panose="02010609060101010101" pitchFamily="49" charset="-122"/>
                <a:ea typeface="黑体" panose="02010609060101010101" pitchFamily="49" charset="-122"/>
              </a:rPr>
              <a:t>调查对象</a:t>
            </a:r>
            <a:r>
              <a:rPr lang="zh-CN" altLang="en-US" sz="2400" dirty="0">
                <a:latin typeface="黑体" panose="02010609060101010101" pitchFamily="49" charset="-122"/>
                <a:ea typeface="黑体" panose="02010609060101010101" pitchFamily="49" charset="-122"/>
              </a:rPr>
              <a:t>？</a:t>
            </a:r>
            <a:r>
              <a:rPr lang="zh-CN" altLang="en-US" sz="2400" dirty="0">
                <a:solidFill>
                  <a:srgbClr val="0070C0"/>
                </a:solidFill>
                <a:latin typeface="黑体" panose="02010609060101010101" pitchFamily="49" charset="-122"/>
                <a:ea typeface="黑体" panose="02010609060101010101" pitchFamily="49" charset="-122"/>
              </a:rPr>
              <a:t>调查单位</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填报单位</a:t>
            </a:r>
            <a:r>
              <a:rPr lang="zh-CN" altLang="en-US" sz="2400" dirty="0">
                <a:latin typeface="黑体" panose="02010609060101010101" pitchFamily="49" charset="-122"/>
                <a:ea typeface="黑体" panose="02010609060101010101" pitchFamily="49" charset="-122"/>
              </a:rPr>
              <a:t>？ </a:t>
            </a:r>
          </a:p>
        </p:txBody>
      </p:sp>
      <p:sp>
        <p:nvSpPr>
          <p:cNvPr id="54276" name="Rectangle 6"/>
          <p:cNvSpPr/>
          <p:nvPr/>
        </p:nvSpPr>
        <p:spPr>
          <a:xfrm>
            <a:off x="611188" y="1595438"/>
            <a:ext cx="7921625" cy="1552575"/>
          </a:xfrm>
          <a:prstGeom prst="rect">
            <a:avLst/>
          </a:prstGeom>
          <a:noFill/>
          <a:ln w="9525">
            <a:noFill/>
          </a:ln>
        </p:spPr>
        <p:txBody>
          <a:bodyPr anchor="ctr">
            <a:spAutoFit/>
          </a:bodyPr>
          <a:lstStyle/>
          <a:p>
            <a:r>
              <a:rPr lang="zh-CN" altLang="en-US" sz="2400" i="1" u="sng" dirty="0">
                <a:latin typeface="黑体" panose="02010609060101010101" pitchFamily="49" charset="-122"/>
                <a:ea typeface="黑体" panose="02010609060101010101" pitchFamily="49" charset="-122"/>
              </a:rPr>
              <a:t>调</a:t>
            </a:r>
            <a:r>
              <a:rPr lang="zh-CN" altLang="en-US" sz="2400" i="1" u="sng" dirty="0">
                <a:solidFill>
                  <a:srgbClr val="FF0066"/>
                </a:solidFill>
                <a:latin typeface="黑体" panose="02010609060101010101" pitchFamily="49" charset="-122"/>
                <a:ea typeface="黑体" panose="02010609060101010101" pitchFamily="49" charset="-122"/>
              </a:rPr>
              <a:t>查对象</a:t>
            </a:r>
            <a:r>
              <a:rPr lang="zh-CN" altLang="en-US" sz="2400" dirty="0">
                <a:latin typeface="黑体" panose="02010609060101010101" pitchFamily="49" charset="-122"/>
                <a:ea typeface="黑体" panose="02010609060101010101" pitchFamily="49" charset="-122"/>
              </a:rPr>
              <a:t>指接受调查的社会现象的总体。</a:t>
            </a:r>
            <a:r>
              <a:rPr lang="zh-CN" altLang="en-US" sz="2400" i="1" u="sng" dirty="0">
                <a:solidFill>
                  <a:srgbClr val="FF0066"/>
                </a:solidFill>
                <a:latin typeface="黑体" panose="02010609060101010101" pitchFamily="49" charset="-122"/>
                <a:ea typeface="黑体" panose="02010609060101010101" pitchFamily="49" charset="-122"/>
              </a:rPr>
              <a:t>调查对象</a:t>
            </a:r>
            <a:r>
              <a:rPr lang="zh-CN" altLang="en-US" sz="2400" dirty="0">
                <a:latin typeface="黑体" panose="02010609060101010101" pitchFamily="49" charset="-122"/>
                <a:ea typeface="黑体" panose="02010609060101010101" pitchFamily="49" charset="-122"/>
              </a:rPr>
              <a:t>由性质相同的各个调查单位组成。例如，要调查研究全国运输企业的运输周转量、成本、燃料消耗、劳动生产率情况，则全国所有运输企业就是</a:t>
            </a:r>
            <a:r>
              <a:rPr lang="zh-CN" altLang="en-US" sz="2400" i="1" u="sng" dirty="0">
                <a:solidFill>
                  <a:srgbClr val="FF0066"/>
                </a:solidFill>
                <a:latin typeface="黑体" panose="02010609060101010101" pitchFamily="49" charset="-122"/>
                <a:ea typeface="黑体" panose="02010609060101010101" pitchFamily="49" charset="-122"/>
              </a:rPr>
              <a:t>调查对象</a:t>
            </a:r>
            <a:r>
              <a:rPr lang="zh-CN" altLang="en-US" sz="2400" dirty="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animEffect transition="in" filter="dissolve">
                                      <p:cBhvr>
                                        <p:cTn id="7" dur="500"/>
                                        <p:tgtEl>
                                          <p:spTgt spid="5427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4277">
                                            <p:txEl>
                                              <p:pRg st="1" end="1"/>
                                            </p:txEl>
                                          </p:spTgt>
                                        </p:tgtEl>
                                        <p:attrNameLst>
                                          <p:attrName>style.visibility</p:attrName>
                                        </p:attrNameLst>
                                      </p:cBhvr>
                                      <p:to>
                                        <p:strVal val="visible"/>
                                      </p:to>
                                    </p:set>
                                    <p:animEffect transition="in" filter="dissolve">
                                      <p:cBhvr>
                                        <p:cTn id="10" dur="500"/>
                                        <p:tgtEl>
                                          <p:spTgt spid="542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51</a:t>
            </a:fld>
            <a:endParaRPr lang="en-US" altLang="zh-CN" sz="1400" dirty="0"/>
          </a:p>
        </p:txBody>
      </p:sp>
      <p:sp>
        <p:nvSpPr>
          <p:cNvPr id="55298" name="Rectangle 4"/>
          <p:cNvSpPr>
            <a:spLocks noGrp="1"/>
          </p:cNvSpPr>
          <p:nvPr>
            <p:ph type="title"/>
          </p:nvPr>
        </p:nvSpPr>
        <p:spPr>
          <a:xfrm>
            <a:off x="539750" y="188913"/>
            <a:ext cx="8229600" cy="990600"/>
          </a:xfrm>
          <a:ln/>
        </p:spPr>
        <p:txBody>
          <a:bodyPr wrap="square" lIns="90488" tIns="44450" rIns="90488" bIns="44450" anchor="ctr" anchorCtr="1"/>
          <a:lstStyle/>
          <a:p>
            <a:pPr eaLnBrk="1" hangingPunct="1"/>
            <a:r>
              <a:rPr lang="en-US" altLang="zh-CN" dirty="0">
                <a:solidFill>
                  <a:schemeClr val="accent2"/>
                </a:solidFill>
                <a:latin typeface="黑体" panose="02010609060101010101" pitchFamily="49" charset="-122"/>
                <a:ea typeface="黑体" panose="02010609060101010101" pitchFamily="49" charset="-122"/>
              </a:rPr>
              <a:t>2</a:t>
            </a:r>
            <a:r>
              <a:rPr lang="zh-CN" altLang="en-US" dirty="0">
                <a:solidFill>
                  <a:schemeClr val="accent2"/>
                </a:solidFill>
                <a:latin typeface="黑体" panose="02010609060101010101" pitchFamily="49" charset="-122"/>
                <a:ea typeface="黑体" panose="02010609060101010101" pitchFamily="49" charset="-122"/>
              </a:rPr>
              <a:t>、调查内容</a:t>
            </a:r>
          </a:p>
        </p:txBody>
      </p:sp>
      <p:grpSp>
        <p:nvGrpSpPr>
          <p:cNvPr id="2" name="Group 5"/>
          <p:cNvGrpSpPr/>
          <p:nvPr/>
        </p:nvGrpSpPr>
        <p:grpSpPr>
          <a:xfrm>
            <a:off x="5580063" y="5084763"/>
            <a:ext cx="3036887" cy="1552575"/>
            <a:chOff x="768" y="2352"/>
            <a:chExt cx="4362" cy="2188"/>
          </a:xfrm>
        </p:grpSpPr>
        <p:grpSp>
          <p:nvGrpSpPr>
            <p:cNvPr id="55300" name="Group 6"/>
            <p:cNvGrpSpPr/>
            <p:nvPr/>
          </p:nvGrpSpPr>
          <p:grpSpPr>
            <a:xfrm>
              <a:off x="768" y="2352"/>
              <a:ext cx="2928" cy="1704"/>
              <a:chOff x="768" y="2352"/>
              <a:chExt cx="2928" cy="1704"/>
            </a:xfrm>
          </p:grpSpPr>
          <p:sp>
            <p:nvSpPr>
              <p:cNvPr id="55301" name="Freeform 7"/>
              <p:cNvSpPr/>
              <p:nvPr/>
            </p:nvSpPr>
            <p:spPr>
              <a:xfrm>
                <a:off x="768" y="2352"/>
                <a:ext cx="2909" cy="1691"/>
              </a:xfrm>
              <a:custGeom>
                <a:avLst/>
                <a:gdLst/>
                <a:ahLst/>
                <a:cxnLst>
                  <a:cxn ang="0">
                    <a:pos x="0" y="15313"/>
                  </a:cxn>
                  <a:cxn ang="0">
                    <a:pos x="0" y="0"/>
                  </a:cxn>
                  <a:cxn ang="0">
                    <a:pos x="96830" y="0"/>
                  </a:cxn>
                  <a:cxn ang="0">
                    <a:pos x="96830" y="15238"/>
                  </a:cxn>
                  <a:cxn ang="0">
                    <a:pos x="0" y="15238"/>
                  </a:cxn>
                  <a:cxn ang="0">
                    <a:pos x="0" y="15313"/>
                  </a:cxn>
                </a:cxnLst>
                <a:rect l="0" t="0" r="0" b="0"/>
                <a:pathLst>
                  <a:path w="904" h="811">
                    <a:moveTo>
                      <a:pt x="0" y="810"/>
                    </a:moveTo>
                    <a:lnTo>
                      <a:pt x="0" y="0"/>
                    </a:lnTo>
                    <a:lnTo>
                      <a:pt x="903" y="0"/>
                    </a:lnTo>
                    <a:lnTo>
                      <a:pt x="903" y="806"/>
                    </a:lnTo>
                    <a:lnTo>
                      <a:pt x="0" y="806"/>
                    </a:lnTo>
                    <a:lnTo>
                      <a:pt x="0" y="810"/>
                    </a:lnTo>
                  </a:path>
                </a:pathLst>
              </a:custGeom>
              <a:gradFill rotWithShape="0">
                <a:gsLst>
                  <a:gs pos="0">
                    <a:srgbClr val="CCECFF"/>
                  </a:gs>
                  <a:gs pos="100000">
                    <a:srgbClr val="5E6D76"/>
                  </a:gs>
                </a:gsLst>
                <a:lin ang="5400000" scaled="1"/>
                <a:tileRect/>
              </a:gradFill>
              <a:ln w="12700">
                <a:noFill/>
              </a:ln>
            </p:spPr>
            <p:txBody>
              <a:bodyPr/>
              <a:lstStyle/>
              <a:p>
                <a:endParaRPr lang="zh-CN" altLang="en-US"/>
              </a:p>
            </p:txBody>
          </p:sp>
          <p:sp>
            <p:nvSpPr>
              <p:cNvPr id="55302" name="Freeform 8"/>
              <p:cNvSpPr/>
              <p:nvPr/>
            </p:nvSpPr>
            <p:spPr>
              <a:xfrm>
                <a:off x="768" y="2352"/>
                <a:ext cx="2928" cy="1704"/>
              </a:xfrm>
              <a:custGeom>
                <a:avLst/>
                <a:gdLst/>
                <a:ahLst/>
                <a:cxnLst>
                  <a:cxn ang="0">
                    <a:pos x="0" y="15442"/>
                  </a:cxn>
                  <a:cxn ang="0">
                    <a:pos x="0" y="0"/>
                  </a:cxn>
                  <a:cxn ang="0">
                    <a:pos x="97432" y="0"/>
                  </a:cxn>
                  <a:cxn ang="0">
                    <a:pos x="97432" y="15369"/>
                  </a:cxn>
                  <a:cxn ang="0">
                    <a:pos x="0" y="15369"/>
                  </a:cxn>
                  <a:cxn ang="0">
                    <a:pos x="0" y="15442"/>
                  </a:cxn>
                </a:cxnLst>
                <a:rect l="0" t="0" r="0" b="0"/>
                <a:pathLst>
                  <a:path w="910" h="817">
                    <a:moveTo>
                      <a:pt x="0" y="816"/>
                    </a:moveTo>
                    <a:lnTo>
                      <a:pt x="0" y="0"/>
                    </a:lnTo>
                    <a:lnTo>
                      <a:pt x="909" y="0"/>
                    </a:lnTo>
                    <a:lnTo>
                      <a:pt x="909" y="812"/>
                    </a:lnTo>
                    <a:lnTo>
                      <a:pt x="0" y="812"/>
                    </a:lnTo>
                    <a:lnTo>
                      <a:pt x="0" y="816"/>
                    </a:lnTo>
                  </a:path>
                </a:pathLst>
              </a:custGeom>
              <a:gradFill rotWithShape="0">
                <a:gsLst>
                  <a:gs pos="0">
                    <a:srgbClr val="CCECFF"/>
                  </a:gs>
                  <a:gs pos="100000">
                    <a:srgbClr val="5E6D76"/>
                  </a:gs>
                </a:gsLst>
                <a:lin ang="5400000" scaled="1"/>
                <a:tileRect/>
              </a:gradFill>
              <a:ln w="12700" cap="rnd" cmpd="sng">
                <a:solidFill>
                  <a:srgbClr val="000000"/>
                </a:solidFill>
                <a:prstDash val="solid"/>
                <a:round/>
                <a:headEnd type="none" w="med" len="med"/>
                <a:tailEnd type="none" w="med" len="med"/>
              </a:ln>
            </p:spPr>
            <p:txBody>
              <a:bodyPr/>
              <a:lstStyle/>
              <a:p>
                <a:endParaRPr lang="zh-CN" altLang="en-US"/>
              </a:p>
            </p:txBody>
          </p:sp>
          <p:sp>
            <p:nvSpPr>
              <p:cNvPr id="55303" name="Line 9"/>
              <p:cNvSpPr/>
              <p:nvPr/>
            </p:nvSpPr>
            <p:spPr>
              <a:xfrm>
                <a:off x="3246" y="2352"/>
                <a:ext cx="0" cy="1694"/>
              </a:xfrm>
              <a:prstGeom prst="line">
                <a:avLst/>
              </a:prstGeom>
              <a:ln w="12700" cap="flat" cmpd="sng">
                <a:solidFill>
                  <a:srgbClr val="666666"/>
                </a:solidFill>
                <a:prstDash val="solid"/>
                <a:round/>
                <a:headEnd type="none" w="med" len="med"/>
                <a:tailEnd type="none" w="med" len="med"/>
              </a:ln>
            </p:spPr>
          </p:sp>
          <p:sp>
            <p:nvSpPr>
              <p:cNvPr id="55304" name="Line 10"/>
              <p:cNvSpPr/>
              <p:nvPr/>
            </p:nvSpPr>
            <p:spPr>
              <a:xfrm>
                <a:off x="2744" y="2352"/>
                <a:ext cx="0" cy="1694"/>
              </a:xfrm>
              <a:prstGeom prst="line">
                <a:avLst/>
              </a:prstGeom>
              <a:ln w="12700" cap="flat" cmpd="sng">
                <a:solidFill>
                  <a:srgbClr val="666666"/>
                </a:solidFill>
                <a:prstDash val="solid"/>
                <a:round/>
                <a:headEnd type="none" w="med" len="med"/>
                <a:tailEnd type="none" w="med" len="med"/>
              </a:ln>
            </p:spPr>
          </p:sp>
          <p:sp>
            <p:nvSpPr>
              <p:cNvPr id="55305" name="Line 11"/>
              <p:cNvSpPr/>
              <p:nvPr/>
            </p:nvSpPr>
            <p:spPr>
              <a:xfrm>
                <a:off x="2245" y="2360"/>
                <a:ext cx="0" cy="1686"/>
              </a:xfrm>
              <a:prstGeom prst="line">
                <a:avLst/>
              </a:prstGeom>
              <a:ln w="12700" cap="flat" cmpd="sng">
                <a:solidFill>
                  <a:srgbClr val="666666"/>
                </a:solidFill>
                <a:prstDash val="solid"/>
                <a:round/>
                <a:headEnd type="none" w="med" len="med"/>
                <a:tailEnd type="none" w="med" len="med"/>
              </a:ln>
            </p:spPr>
          </p:sp>
          <p:sp>
            <p:nvSpPr>
              <p:cNvPr id="55306" name="Line 12"/>
              <p:cNvSpPr/>
              <p:nvPr/>
            </p:nvSpPr>
            <p:spPr>
              <a:xfrm>
                <a:off x="1756" y="2352"/>
                <a:ext cx="0" cy="1694"/>
              </a:xfrm>
              <a:prstGeom prst="line">
                <a:avLst/>
              </a:prstGeom>
              <a:ln w="12700" cap="flat" cmpd="sng">
                <a:solidFill>
                  <a:srgbClr val="666666"/>
                </a:solidFill>
                <a:prstDash val="solid"/>
                <a:round/>
                <a:headEnd type="none" w="med" len="med"/>
                <a:tailEnd type="none" w="med" len="med"/>
              </a:ln>
            </p:spPr>
          </p:sp>
          <p:sp>
            <p:nvSpPr>
              <p:cNvPr id="55307" name="Line 13"/>
              <p:cNvSpPr/>
              <p:nvPr/>
            </p:nvSpPr>
            <p:spPr>
              <a:xfrm>
                <a:off x="1257" y="2352"/>
                <a:ext cx="0" cy="1685"/>
              </a:xfrm>
              <a:prstGeom prst="line">
                <a:avLst/>
              </a:prstGeom>
              <a:ln w="12700" cap="flat" cmpd="sng">
                <a:solidFill>
                  <a:srgbClr val="666666"/>
                </a:solidFill>
                <a:prstDash val="solid"/>
                <a:round/>
                <a:headEnd type="none" w="med" len="med"/>
                <a:tailEnd type="none" w="med" len="med"/>
              </a:ln>
            </p:spPr>
          </p:sp>
          <p:sp>
            <p:nvSpPr>
              <p:cNvPr id="55308" name="Line 14"/>
              <p:cNvSpPr/>
              <p:nvPr/>
            </p:nvSpPr>
            <p:spPr>
              <a:xfrm>
                <a:off x="768" y="2765"/>
                <a:ext cx="2924" cy="0"/>
              </a:xfrm>
              <a:prstGeom prst="line">
                <a:avLst/>
              </a:prstGeom>
              <a:ln w="12700" cap="flat" cmpd="sng">
                <a:solidFill>
                  <a:srgbClr val="666666"/>
                </a:solidFill>
                <a:prstDash val="solid"/>
                <a:round/>
                <a:headEnd type="none" w="med" len="med"/>
                <a:tailEnd type="none" w="med" len="med"/>
              </a:ln>
            </p:spPr>
          </p:sp>
          <p:sp>
            <p:nvSpPr>
              <p:cNvPr id="55309" name="Line 15"/>
              <p:cNvSpPr/>
              <p:nvPr/>
            </p:nvSpPr>
            <p:spPr>
              <a:xfrm>
                <a:off x="768" y="3080"/>
                <a:ext cx="2924" cy="0"/>
              </a:xfrm>
              <a:prstGeom prst="line">
                <a:avLst/>
              </a:prstGeom>
              <a:ln w="12700" cap="flat" cmpd="sng">
                <a:solidFill>
                  <a:srgbClr val="666666"/>
                </a:solidFill>
                <a:prstDash val="solid"/>
                <a:round/>
                <a:headEnd type="none" w="med" len="med"/>
                <a:tailEnd type="none" w="med" len="med"/>
              </a:ln>
            </p:spPr>
          </p:sp>
          <p:sp>
            <p:nvSpPr>
              <p:cNvPr id="55310" name="Line 16"/>
              <p:cNvSpPr/>
              <p:nvPr/>
            </p:nvSpPr>
            <p:spPr>
              <a:xfrm>
                <a:off x="768" y="3405"/>
                <a:ext cx="2924" cy="0"/>
              </a:xfrm>
              <a:prstGeom prst="line">
                <a:avLst/>
              </a:prstGeom>
              <a:ln w="12700" cap="flat" cmpd="sng">
                <a:solidFill>
                  <a:srgbClr val="666666"/>
                </a:solidFill>
                <a:prstDash val="solid"/>
                <a:round/>
                <a:headEnd type="none" w="med" len="med"/>
                <a:tailEnd type="none" w="med" len="med"/>
              </a:ln>
            </p:spPr>
          </p:sp>
          <p:sp>
            <p:nvSpPr>
              <p:cNvPr id="55311" name="Line 17"/>
              <p:cNvSpPr/>
              <p:nvPr/>
            </p:nvSpPr>
            <p:spPr>
              <a:xfrm>
                <a:off x="768" y="3720"/>
                <a:ext cx="2924" cy="0"/>
              </a:xfrm>
              <a:prstGeom prst="line">
                <a:avLst/>
              </a:prstGeom>
              <a:ln w="12700" cap="flat" cmpd="sng">
                <a:solidFill>
                  <a:srgbClr val="666666"/>
                </a:solidFill>
                <a:prstDash val="solid"/>
                <a:round/>
                <a:headEnd type="none" w="med" len="med"/>
                <a:tailEnd type="none" w="med" len="med"/>
              </a:ln>
            </p:spPr>
          </p:sp>
        </p:grpSp>
        <p:pic>
          <p:nvPicPr>
            <p:cNvPr id="55312" name="Picture 18" descr="HH00625_"/>
            <p:cNvPicPr>
              <a:picLocks noChangeAspect="1"/>
            </p:cNvPicPr>
            <p:nvPr/>
          </p:nvPicPr>
          <p:blipFill>
            <a:blip r:embed="rId2"/>
            <a:stretch>
              <a:fillRect/>
            </a:stretch>
          </p:blipFill>
          <p:spPr>
            <a:xfrm>
              <a:off x="3408" y="2352"/>
              <a:ext cx="1722" cy="1826"/>
            </a:xfrm>
            <a:prstGeom prst="rect">
              <a:avLst/>
            </a:prstGeom>
            <a:noFill/>
            <a:ln w="9525">
              <a:noFill/>
            </a:ln>
          </p:spPr>
        </p:pic>
        <p:sp>
          <p:nvSpPr>
            <p:cNvPr id="55313" name="Line 19"/>
            <p:cNvSpPr/>
            <p:nvPr/>
          </p:nvSpPr>
          <p:spPr>
            <a:xfrm>
              <a:off x="3840" y="2640"/>
              <a:ext cx="960" cy="0"/>
            </a:xfrm>
            <a:prstGeom prst="line">
              <a:avLst/>
            </a:prstGeom>
            <a:ln w="9525" cap="flat" cmpd="sng">
              <a:solidFill>
                <a:schemeClr val="hlink"/>
              </a:solidFill>
              <a:prstDash val="solid"/>
              <a:round/>
              <a:headEnd type="none" w="med" len="med"/>
              <a:tailEnd type="none" w="med" len="med"/>
            </a:ln>
          </p:spPr>
        </p:sp>
        <p:sp>
          <p:nvSpPr>
            <p:cNvPr id="55314" name="Line 20"/>
            <p:cNvSpPr/>
            <p:nvPr/>
          </p:nvSpPr>
          <p:spPr>
            <a:xfrm>
              <a:off x="3840" y="2928"/>
              <a:ext cx="960" cy="0"/>
            </a:xfrm>
            <a:prstGeom prst="line">
              <a:avLst/>
            </a:prstGeom>
            <a:ln w="9525" cap="flat" cmpd="sng">
              <a:solidFill>
                <a:schemeClr val="hlink"/>
              </a:solidFill>
              <a:prstDash val="solid"/>
              <a:round/>
              <a:headEnd type="none" w="med" len="med"/>
              <a:tailEnd type="none" w="med" len="med"/>
            </a:ln>
          </p:spPr>
        </p:sp>
        <p:sp>
          <p:nvSpPr>
            <p:cNvPr id="55315" name="Line 21"/>
            <p:cNvSpPr/>
            <p:nvPr/>
          </p:nvSpPr>
          <p:spPr>
            <a:xfrm>
              <a:off x="3840" y="3216"/>
              <a:ext cx="960" cy="0"/>
            </a:xfrm>
            <a:prstGeom prst="line">
              <a:avLst/>
            </a:prstGeom>
            <a:ln w="9525" cap="flat" cmpd="sng">
              <a:solidFill>
                <a:schemeClr val="hlink"/>
              </a:solidFill>
              <a:prstDash val="solid"/>
              <a:round/>
              <a:headEnd type="none" w="med" len="med"/>
              <a:tailEnd type="none" w="med" len="med"/>
            </a:ln>
          </p:spPr>
        </p:sp>
        <p:sp>
          <p:nvSpPr>
            <p:cNvPr id="55316" name="Line 22"/>
            <p:cNvSpPr/>
            <p:nvPr/>
          </p:nvSpPr>
          <p:spPr>
            <a:xfrm>
              <a:off x="3840" y="3504"/>
              <a:ext cx="960" cy="0"/>
            </a:xfrm>
            <a:prstGeom prst="line">
              <a:avLst/>
            </a:prstGeom>
            <a:ln w="9525" cap="flat" cmpd="sng">
              <a:solidFill>
                <a:schemeClr val="hlink"/>
              </a:solidFill>
              <a:prstDash val="solid"/>
              <a:round/>
              <a:headEnd type="none" w="med" len="med"/>
              <a:tailEnd type="none" w="med" len="med"/>
            </a:ln>
          </p:spPr>
        </p:sp>
        <p:sp>
          <p:nvSpPr>
            <p:cNvPr id="55317" name="Line 23"/>
            <p:cNvSpPr/>
            <p:nvPr/>
          </p:nvSpPr>
          <p:spPr>
            <a:xfrm>
              <a:off x="3840" y="3792"/>
              <a:ext cx="960" cy="0"/>
            </a:xfrm>
            <a:prstGeom prst="line">
              <a:avLst/>
            </a:prstGeom>
            <a:ln w="9525" cap="flat" cmpd="sng">
              <a:solidFill>
                <a:schemeClr val="hlink"/>
              </a:solidFill>
              <a:prstDash val="solid"/>
              <a:round/>
              <a:headEnd type="none" w="med" len="med"/>
              <a:tailEnd type="none" w="med" len="med"/>
            </a:ln>
          </p:spPr>
        </p:sp>
        <p:sp>
          <p:nvSpPr>
            <p:cNvPr id="55320" name="Text Box 24"/>
            <p:cNvSpPr txBox="1">
              <a:spLocks noChangeArrowheads="1"/>
            </p:cNvSpPr>
            <p:nvPr/>
          </p:nvSpPr>
          <p:spPr bwMode="auto">
            <a:xfrm>
              <a:off x="3744" y="2641"/>
              <a:ext cx="1056" cy="989"/>
            </a:xfrm>
            <a:prstGeom prst="rect">
              <a:avLst/>
            </a:prstGeom>
            <a:noFill/>
            <a:ln w="9525">
              <a:noFill/>
              <a:miter lim="800000"/>
            </a:ln>
            <a:effectLst/>
          </p:spPr>
          <p:txBody>
            <a:bodyPr>
              <a:spAutoFit/>
            </a:bodyPr>
            <a:lstStyle/>
            <a:p>
              <a:pPr marR="0" defTabSz="914400" rtl="0">
                <a:spcBef>
                  <a:spcPct val="50000"/>
                </a:spcBef>
                <a:buClrTx/>
                <a:buSzTx/>
                <a:buFontTx/>
                <a:buNone/>
                <a:defRPr/>
              </a:pPr>
              <a:r>
                <a:rPr kumimoji="1" lang="en-US" altLang="zh-CN" sz="2000" b="1" i="1" kern="1200" cap="none" spc="0" normalizeH="0" baseline="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Q</a:t>
              </a:r>
              <a:r>
                <a:rPr kumimoji="1" lang="en-US" altLang="zh-CN" sz="2000" b="1" kern="1200" cap="none" spc="0" normalizeH="0" baseline="-2500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a:t>
              </a:r>
              <a:endParaRPr kumimoji="1" lang="en-US" altLang="zh-CN" sz="2000" b="1" kern="1200" cap="none" spc="0" normalizeH="0" baseline="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5321" name="Text Box 25"/>
            <p:cNvSpPr txBox="1">
              <a:spLocks noChangeArrowheads="1"/>
            </p:cNvSpPr>
            <p:nvPr/>
          </p:nvSpPr>
          <p:spPr bwMode="auto">
            <a:xfrm>
              <a:off x="3744" y="2927"/>
              <a:ext cx="1056" cy="989"/>
            </a:xfrm>
            <a:prstGeom prst="rect">
              <a:avLst/>
            </a:prstGeom>
            <a:noFill/>
            <a:ln w="9525">
              <a:noFill/>
              <a:miter lim="800000"/>
            </a:ln>
            <a:effectLst/>
          </p:spPr>
          <p:txBody>
            <a:bodyPr>
              <a:spAutoFit/>
            </a:bodyPr>
            <a:lstStyle/>
            <a:p>
              <a:pPr marR="0" defTabSz="914400" rtl="0">
                <a:spcBef>
                  <a:spcPct val="50000"/>
                </a:spcBef>
                <a:buClrTx/>
                <a:buSzTx/>
                <a:buFontTx/>
                <a:buNone/>
                <a:defRPr/>
              </a:pPr>
              <a:r>
                <a:rPr kumimoji="1" lang="en-US" altLang="zh-CN" sz="2000" b="1" i="1" kern="1200" cap="none" spc="0" normalizeH="0" baseline="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Q</a:t>
              </a:r>
              <a:r>
                <a:rPr kumimoji="1" lang="en-US" altLang="zh-CN" sz="2000" b="1" kern="1200" cap="none" spc="0" normalizeH="0" baseline="-2500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  …………</a:t>
              </a:r>
              <a:endParaRPr kumimoji="1" lang="en-US" altLang="zh-CN" sz="2000" b="1" kern="1200" cap="none" spc="0" normalizeH="0" baseline="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5322" name="Text Box 26"/>
            <p:cNvSpPr txBox="1">
              <a:spLocks noChangeArrowheads="1"/>
            </p:cNvSpPr>
            <p:nvPr/>
          </p:nvSpPr>
          <p:spPr bwMode="auto">
            <a:xfrm>
              <a:off x="3744" y="3218"/>
              <a:ext cx="1056" cy="989"/>
            </a:xfrm>
            <a:prstGeom prst="rect">
              <a:avLst/>
            </a:prstGeom>
            <a:noFill/>
            <a:ln w="9525">
              <a:noFill/>
              <a:miter lim="800000"/>
            </a:ln>
            <a:effectLst/>
          </p:spPr>
          <p:txBody>
            <a:bodyPr>
              <a:spAutoFit/>
            </a:bodyPr>
            <a:lstStyle/>
            <a:p>
              <a:pPr marR="0" defTabSz="914400" rtl="0">
                <a:spcBef>
                  <a:spcPct val="50000"/>
                </a:spcBef>
                <a:buClrTx/>
                <a:buSzTx/>
                <a:buFontTx/>
                <a:buNone/>
                <a:defRPr/>
              </a:pPr>
              <a:r>
                <a:rPr kumimoji="1" lang="en-US" altLang="zh-CN" sz="2000" b="1" i="1" kern="1200" cap="none" spc="0" normalizeH="0" baseline="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Q</a:t>
              </a:r>
              <a:r>
                <a:rPr kumimoji="1" lang="en-US" altLang="zh-CN" sz="2000" b="1" kern="1200" cap="none" spc="0" normalizeH="0" baseline="-2500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  …………</a:t>
              </a:r>
              <a:endParaRPr kumimoji="1" lang="en-US" altLang="zh-CN" sz="2000" b="1" kern="1200" cap="none" spc="0" normalizeH="0" baseline="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55323" name="Text Box 27"/>
            <p:cNvSpPr txBox="1">
              <a:spLocks noChangeArrowheads="1"/>
            </p:cNvSpPr>
            <p:nvPr/>
          </p:nvSpPr>
          <p:spPr bwMode="auto">
            <a:xfrm>
              <a:off x="3744" y="3551"/>
              <a:ext cx="1056" cy="989"/>
            </a:xfrm>
            <a:prstGeom prst="rect">
              <a:avLst/>
            </a:prstGeom>
            <a:noFill/>
            <a:ln w="9525">
              <a:noFill/>
              <a:miter lim="800000"/>
            </a:ln>
            <a:effectLst/>
          </p:spPr>
          <p:txBody>
            <a:bodyPr>
              <a:spAutoFit/>
            </a:bodyPr>
            <a:lstStyle/>
            <a:p>
              <a:pPr marR="0" defTabSz="914400" rtl="0">
                <a:spcBef>
                  <a:spcPct val="50000"/>
                </a:spcBef>
                <a:buClrTx/>
                <a:buSzTx/>
                <a:buFontTx/>
                <a:buNone/>
                <a:defRPr/>
              </a:pPr>
              <a:r>
                <a:rPr kumimoji="1" lang="en-US" altLang="zh-CN" sz="2000" b="1" i="1" kern="1200" cap="none" spc="0" normalizeH="0" baseline="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Q</a:t>
              </a:r>
              <a:r>
                <a:rPr kumimoji="1" lang="en-US" altLang="zh-CN" sz="2000" b="1" kern="1200" cap="none" spc="0" normalizeH="0" baseline="-2500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4  …………</a:t>
              </a:r>
              <a:endParaRPr kumimoji="1" lang="en-US" altLang="zh-CN" sz="2000" b="1" kern="1200" cap="none" spc="0" normalizeH="0" baseline="0" noProof="0">
                <a:solidFill>
                  <a:srgbClr val="FF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sp>
        <p:nvSpPr>
          <p:cNvPr id="55324" name="Rectangle 28"/>
          <p:cNvSpPr/>
          <p:nvPr/>
        </p:nvSpPr>
        <p:spPr>
          <a:xfrm>
            <a:off x="0" y="1700213"/>
            <a:ext cx="8229600" cy="3527425"/>
          </a:xfrm>
          <a:prstGeom prst="rect">
            <a:avLst/>
          </a:prstGeom>
          <a:noFill/>
          <a:ln w="9525">
            <a:noFill/>
          </a:ln>
        </p:spPr>
        <p:txBody>
          <a:bodyPr anchor="t"/>
          <a:lstStyle/>
          <a:p>
            <a:pPr marL="342900" indent="-342900">
              <a:spcBef>
                <a:spcPct val="20000"/>
              </a:spcBef>
              <a:buChar char="•"/>
            </a:pPr>
            <a:r>
              <a:rPr lang="zh-CN" altLang="en-US" sz="3200" dirty="0">
                <a:latin typeface="黑体" panose="02010609060101010101" pitchFamily="49" charset="-122"/>
                <a:ea typeface="黑体" panose="02010609060101010101" pitchFamily="49" charset="-122"/>
              </a:rPr>
              <a:t>调查内容：需要调查的具体项目。</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通常以表格的形式来表现，称为调查表。 </a:t>
            </a:r>
          </a:p>
          <a:p>
            <a:pPr marL="342900" indent="-342900">
              <a:spcBef>
                <a:spcPct val="20000"/>
              </a:spcBef>
              <a:buChar char="•"/>
            </a:pPr>
            <a:r>
              <a:rPr lang="zh-CN" altLang="en-US" sz="3200" dirty="0">
                <a:latin typeface="黑体" panose="02010609060101010101" pitchFamily="49" charset="-122"/>
                <a:ea typeface="黑体" panose="02010609060101010101" pitchFamily="49" charset="-122"/>
              </a:rPr>
              <a:t>调查表的组成部分：</a:t>
            </a:r>
          </a:p>
          <a:p>
            <a:pPr marL="742950" lvl="1" indent="-285750" eaLnBrk="1" hangingPunct="1">
              <a:spcBef>
                <a:spcPct val="20000"/>
              </a:spcBef>
              <a:buChar char="–"/>
            </a:pPr>
            <a:r>
              <a:rPr lang="zh-CN" altLang="en-US" sz="2800" dirty="0">
                <a:solidFill>
                  <a:srgbClr val="0000FF"/>
                </a:solidFill>
                <a:latin typeface="黑体" panose="02010609060101010101" pitchFamily="49" charset="-122"/>
                <a:ea typeface="黑体" panose="02010609060101010101" pitchFamily="49" charset="-122"/>
              </a:rPr>
              <a:t>表头</a:t>
            </a:r>
            <a:r>
              <a:rPr lang="zh-CN" altLang="en-US" sz="2800" dirty="0">
                <a:latin typeface="黑体" panose="02010609060101010101" pitchFamily="49" charset="-122"/>
                <a:ea typeface="黑体" panose="02010609060101010101" pitchFamily="49" charset="-122"/>
              </a:rPr>
              <a:t>：说明调查表的名称、被调查单位的名称质等。</a:t>
            </a:r>
          </a:p>
          <a:p>
            <a:pPr marL="742950" lvl="1" indent="-285750" eaLnBrk="1" hangingPunct="1">
              <a:spcBef>
                <a:spcPct val="20000"/>
              </a:spcBef>
              <a:buChar char="–"/>
            </a:pPr>
            <a:r>
              <a:rPr lang="zh-CN" altLang="en-US" sz="2800" dirty="0">
                <a:solidFill>
                  <a:srgbClr val="0000FF"/>
                </a:solidFill>
                <a:latin typeface="黑体" panose="02010609060101010101" pitchFamily="49" charset="-122"/>
                <a:ea typeface="黑体" panose="02010609060101010101" pitchFamily="49" charset="-122"/>
              </a:rPr>
              <a:t>表体</a:t>
            </a:r>
            <a:r>
              <a:rPr lang="zh-CN" altLang="en-US" sz="2800" dirty="0">
                <a:latin typeface="黑体" panose="02010609060101010101" pitchFamily="49" charset="-122"/>
                <a:ea typeface="黑体" panose="02010609060101010101" pitchFamily="49" charset="-122"/>
              </a:rPr>
              <a:t>：调查的具体项目。</a:t>
            </a:r>
          </a:p>
          <a:p>
            <a:pPr marL="742950" lvl="1" indent="-285750" eaLnBrk="1" hangingPunct="1">
              <a:spcBef>
                <a:spcPct val="20000"/>
              </a:spcBef>
              <a:buChar char="–"/>
            </a:pPr>
            <a:r>
              <a:rPr lang="zh-CN" altLang="en-US" sz="2800" dirty="0">
                <a:solidFill>
                  <a:srgbClr val="0000FF"/>
                </a:solidFill>
                <a:latin typeface="黑体" panose="02010609060101010101" pitchFamily="49" charset="-122"/>
                <a:ea typeface="黑体" panose="02010609060101010101" pitchFamily="49" charset="-122"/>
              </a:rPr>
              <a:t>表脚</a:t>
            </a:r>
            <a:r>
              <a:rPr lang="zh-CN" altLang="en-US" sz="2800" dirty="0">
                <a:latin typeface="黑体" panose="02010609060101010101" pitchFamily="49" charset="-122"/>
                <a:ea typeface="黑体" panose="02010609060101010101" pitchFamily="49" charset="-122"/>
              </a:rPr>
              <a:t>：填报人签名、日期等。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24">
                                            <p:txEl>
                                              <p:pRg st="0" end="0"/>
                                            </p:txEl>
                                          </p:spTgt>
                                        </p:tgtEl>
                                        <p:attrNameLst>
                                          <p:attrName>style.visibility</p:attrName>
                                        </p:attrNameLst>
                                      </p:cBhvr>
                                      <p:to>
                                        <p:strVal val="visible"/>
                                      </p:to>
                                    </p:set>
                                    <p:animEffect transition="in" filter="dissolve">
                                      <p:cBhvr>
                                        <p:cTn id="7" dur="500"/>
                                        <p:tgtEl>
                                          <p:spTgt spid="55324">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5324">
                                            <p:txEl>
                                              <p:pRg st="1" end="1"/>
                                            </p:txEl>
                                          </p:spTgt>
                                        </p:tgtEl>
                                        <p:attrNameLst>
                                          <p:attrName>style.visibility</p:attrName>
                                        </p:attrNameLst>
                                      </p:cBhvr>
                                      <p:to>
                                        <p:strVal val="visible"/>
                                      </p:to>
                                    </p:set>
                                    <p:animEffect transition="in" filter="dissolve">
                                      <p:cBhvr>
                                        <p:cTn id="16" dur="500"/>
                                        <p:tgtEl>
                                          <p:spTgt spid="55324">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5324">
                                            <p:txEl>
                                              <p:pRg st="2" end="2"/>
                                            </p:txEl>
                                          </p:spTgt>
                                        </p:tgtEl>
                                        <p:attrNameLst>
                                          <p:attrName>style.visibility</p:attrName>
                                        </p:attrNameLst>
                                      </p:cBhvr>
                                      <p:to>
                                        <p:strVal val="visible"/>
                                      </p:to>
                                    </p:set>
                                    <p:animEffect transition="in" filter="dissolve">
                                      <p:cBhvr>
                                        <p:cTn id="19" dur="500"/>
                                        <p:tgtEl>
                                          <p:spTgt spid="55324">
                                            <p:txEl>
                                              <p:pRg st="2" end="2"/>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5324">
                                            <p:txEl>
                                              <p:pRg st="3" end="3"/>
                                            </p:txEl>
                                          </p:spTgt>
                                        </p:tgtEl>
                                        <p:attrNameLst>
                                          <p:attrName>style.visibility</p:attrName>
                                        </p:attrNameLst>
                                      </p:cBhvr>
                                      <p:to>
                                        <p:strVal val="visible"/>
                                      </p:to>
                                    </p:set>
                                    <p:animEffect transition="in" filter="dissolve">
                                      <p:cBhvr>
                                        <p:cTn id="22" dur="500"/>
                                        <p:tgtEl>
                                          <p:spTgt spid="55324">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5324">
                                            <p:txEl>
                                              <p:pRg st="4" end="4"/>
                                            </p:txEl>
                                          </p:spTgt>
                                        </p:tgtEl>
                                        <p:attrNameLst>
                                          <p:attrName>style.visibility</p:attrName>
                                        </p:attrNameLst>
                                      </p:cBhvr>
                                      <p:to>
                                        <p:strVal val="visible"/>
                                      </p:to>
                                    </p:set>
                                    <p:animEffect transition="in" filter="dissolve">
                                      <p:cBhvr>
                                        <p:cTn id="25" dur="500"/>
                                        <p:tgtEl>
                                          <p:spTgt spid="55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52</a:t>
            </a:fld>
            <a:endParaRPr lang="en-US" altLang="zh-CN" sz="1400" dirty="0"/>
          </a:p>
        </p:txBody>
      </p:sp>
      <p:sp>
        <p:nvSpPr>
          <p:cNvPr id="56322" name="Rectangle 4"/>
          <p:cNvSpPr>
            <a:spLocks noGrp="1"/>
          </p:cNvSpPr>
          <p:nvPr>
            <p:ph type="title"/>
          </p:nvPr>
        </p:nvSpPr>
        <p:spPr>
          <a:xfrm>
            <a:off x="323850" y="0"/>
            <a:ext cx="8229600" cy="990600"/>
          </a:xfrm>
          <a:ln/>
        </p:spPr>
        <p:txBody>
          <a:bodyPr wrap="square" lIns="90488" tIns="44450" rIns="90488" bIns="44450" anchor="ctr" anchorCtr="1"/>
          <a:lstStyle/>
          <a:p>
            <a:pPr eaLnBrk="1" hangingPunct="1"/>
            <a:r>
              <a:rPr lang="en-US" altLang="zh-CN" dirty="0">
                <a:solidFill>
                  <a:schemeClr val="accent2"/>
                </a:solidFill>
                <a:latin typeface="黑体" panose="02010609060101010101" pitchFamily="49" charset="-122"/>
                <a:ea typeface="黑体" panose="02010609060101010101" pitchFamily="49" charset="-122"/>
              </a:rPr>
              <a:t>3</a:t>
            </a:r>
            <a:r>
              <a:rPr lang="zh-CN" altLang="en-US" dirty="0">
                <a:solidFill>
                  <a:schemeClr val="accent2"/>
                </a:solidFill>
                <a:latin typeface="黑体" panose="02010609060101010101" pitchFamily="49" charset="-122"/>
                <a:ea typeface="黑体" panose="02010609060101010101" pitchFamily="49" charset="-122"/>
              </a:rPr>
              <a:t>、调查时间及其他问题</a:t>
            </a:r>
          </a:p>
        </p:txBody>
      </p:sp>
      <p:sp>
        <p:nvSpPr>
          <p:cNvPr id="56325" name="Rectangle 5"/>
          <p:cNvSpPr>
            <a:spLocks noGrp="1"/>
          </p:cNvSpPr>
          <p:nvPr>
            <p:ph idx="1"/>
          </p:nvPr>
        </p:nvSpPr>
        <p:spPr>
          <a:xfrm>
            <a:off x="179388" y="1268413"/>
            <a:ext cx="8640762" cy="5184775"/>
          </a:xfrm>
          <a:ln/>
        </p:spPr>
        <p:txBody>
          <a:bodyPr wrap="square" lIns="90488" tIns="44450" rIns="90488" bIns="44450" anchor="t"/>
          <a:lstStyle/>
          <a:p>
            <a:pPr marL="571500" indent="-571500" eaLnBrk="1" hangingPunct="1"/>
            <a:r>
              <a:rPr lang="zh-CN" altLang="en-US" sz="2800" dirty="0">
                <a:latin typeface="黑体" panose="02010609060101010101" pitchFamily="49" charset="-122"/>
                <a:ea typeface="黑体" panose="02010609060101010101" pitchFamily="49" charset="-122"/>
              </a:rPr>
              <a:t>调查时间。两种含义：</a:t>
            </a:r>
          </a:p>
          <a:p>
            <a:pPr marL="971550" lvl="1" eaLnBrk="1" hangingPunct="1"/>
            <a:r>
              <a:rPr lang="zh-CN" altLang="en-US" sz="2400" dirty="0">
                <a:latin typeface="黑体" panose="02010609060101010101" pitchFamily="49" charset="-122"/>
                <a:ea typeface="黑体" panose="02010609060101010101" pitchFamily="49" charset="-122"/>
              </a:rPr>
              <a:t>调查资料所属的时间，回答 “调查何时”的问题；</a:t>
            </a:r>
          </a:p>
          <a:p>
            <a:pPr marL="971550" lvl="1" eaLnBrk="1" hangingPunct="1"/>
            <a:r>
              <a:rPr lang="zh-CN" altLang="en-US" sz="2400" dirty="0">
                <a:latin typeface="黑体" panose="02010609060101010101" pitchFamily="49" charset="-122"/>
                <a:ea typeface="黑体" panose="02010609060101010101" pitchFamily="49" charset="-122"/>
              </a:rPr>
              <a:t>调查工作的起止时间，回答 “何时调查”的问题。</a:t>
            </a:r>
          </a:p>
          <a:p>
            <a:pPr marL="971550" lvl="1" eaLnBrk="1" hangingPunct="1"/>
            <a:r>
              <a:rPr lang="zh-CN" altLang="en-US" sz="2400" dirty="0">
                <a:latin typeface="黑体" panose="02010609060101010101" pitchFamily="49" charset="-122"/>
                <a:ea typeface="黑体" panose="02010609060101010101" pitchFamily="49" charset="-122"/>
              </a:rPr>
              <a:t>    例如， </a:t>
            </a:r>
            <a:r>
              <a:rPr lang="en-US" altLang="zh-CN" sz="2400" dirty="0">
                <a:latin typeface="黑体" panose="02010609060101010101" pitchFamily="49" charset="-122"/>
                <a:ea typeface="黑体" panose="02010609060101010101" pitchFamily="49" charset="-122"/>
              </a:rPr>
              <a:t>1990</a:t>
            </a:r>
            <a:r>
              <a:rPr lang="zh-CN" altLang="en-US" sz="2400" dirty="0">
                <a:latin typeface="黑体" panose="02010609060101010101" pitchFamily="49" charset="-122"/>
                <a:ea typeface="黑体" panose="02010609060101010101" pitchFamily="49" charset="-122"/>
              </a:rPr>
              <a:t>年第四次人口普查规定的资料所属时间为“</a:t>
            </a:r>
            <a:r>
              <a:rPr lang="en-US" altLang="zh-CN" sz="2400" dirty="0">
                <a:latin typeface="黑体" panose="02010609060101010101" pitchFamily="49" charset="-122"/>
                <a:ea typeface="黑体" panose="02010609060101010101" pitchFamily="49" charset="-122"/>
              </a:rPr>
              <a:t>1990</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日</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时”；普查的工作期限是“</a:t>
            </a:r>
            <a:r>
              <a:rPr lang="en-US" altLang="zh-CN" sz="2400" dirty="0">
                <a:latin typeface="黑体" panose="02010609060101010101" pitchFamily="49" charset="-122"/>
                <a:ea typeface="黑体" panose="02010609060101010101" pitchFamily="49" charset="-122"/>
              </a:rPr>
              <a:t>1990</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日至</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日完成普查的登记工作”。</a:t>
            </a:r>
          </a:p>
          <a:p>
            <a:pPr marL="971550" lvl="1" eaLnBrk="1" hangingPunct="1"/>
            <a:r>
              <a:rPr lang="zh-CN" altLang="en-US" sz="2400" dirty="0">
                <a:latin typeface="黑体" panose="02010609060101010101" pitchFamily="49" charset="-122"/>
                <a:ea typeface="黑体" panose="02010609060101010101" pitchFamily="49" charset="-122"/>
              </a:rPr>
              <a:t>第六次人口普查，</a:t>
            </a:r>
            <a:r>
              <a:rPr lang="en-US" altLang="zh-CN" sz="2400" dirty="0">
                <a:latin typeface="黑体" panose="02010609060101010101" pitchFamily="49" charset="-122"/>
                <a:ea typeface="黑体" panose="02010609060101010101" pitchFamily="49" charset="-122"/>
              </a:rPr>
              <a:t>2010</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11</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日零时开始，</a:t>
            </a:r>
            <a:r>
              <a:rPr lang="en-US" altLang="zh-CN" sz="2400" dirty="0">
                <a:latin typeface="黑体" panose="02010609060101010101" pitchFamily="49" charset="-122"/>
                <a:ea typeface="黑体" panose="02010609060101010101" pitchFamily="49" charset="-122"/>
              </a:rPr>
              <a:t>2011</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28</a:t>
            </a:r>
            <a:r>
              <a:rPr lang="zh-CN" altLang="en-US" sz="2400" dirty="0">
                <a:latin typeface="黑体" panose="02010609060101010101" pitchFamily="49" charset="-122"/>
                <a:ea typeface="黑体" panose="02010609060101010101" pitchFamily="49" charset="-122"/>
              </a:rPr>
              <a:t>日发布初步等级结果。</a:t>
            </a:r>
          </a:p>
          <a:p>
            <a:pPr marL="571500" indent="-571500" eaLnBrk="1" hangingPunct="1"/>
            <a:endParaRPr lang="zh-CN" altLang="en-US" sz="2800" dirty="0">
              <a:latin typeface="黑体" panose="02010609060101010101" pitchFamily="49" charset="-122"/>
              <a:ea typeface="黑体" panose="02010609060101010101" pitchFamily="49" charset="-122"/>
            </a:endParaRPr>
          </a:p>
          <a:p>
            <a:pPr marL="571500" indent="-571500" eaLnBrk="1" hangingPunct="1"/>
            <a:r>
              <a:rPr lang="zh-CN" altLang="en-US" sz="2800" dirty="0">
                <a:latin typeface="黑体" panose="02010609060101010101" pitchFamily="49" charset="-122"/>
                <a:ea typeface="黑体" panose="02010609060101010101" pitchFamily="49" charset="-122"/>
              </a:rPr>
              <a:t>调查所采用的方式方法（下页）；</a:t>
            </a:r>
          </a:p>
          <a:p>
            <a:pPr marL="571500" indent="-571500" eaLnBrk="1" hangingPunct="1"/>
            <a:r>
              <a:rPr lang="zh-CN" altLang="en-US" sz="2800" dirty="0">
                <a:latin typeface="黑体" panose="02010609060101010101" pitchFamily="49" charset="-122"/>
                <a:ea typeface="黑体" panose="02010609060101010101" pitchFamily="49" charset="-122"/>
              </a:rPr>
              <a:t>调查组织与实施的具体安排。</a:t>
            </a:r>
          </a:p>
        </p:txBody>
      </p:sp>
      <p:grpSp>
        <p:nvGrpSpPr>
          <p:cNvPr id="2" name="Group 6"/>
          <p:cNvGrpSpPr/>
          <p:nvPr/>
        </p:nvGrpSpPr>
        <p:grpSpPr>
          <a:xfrm>
            <a:off x="6164580" y="4486275"/>
            <a:ext cx="2658110" cy="1794510"/>
            <a:chOff x="2544" y="2352"/>
            <a:chExt cx="2773" cy="1718"/>
          </a:xfrm>
        </p:grpSpPr>
        <p:grpSp>
          <p:nvGrpSpPr>
            <p:cNvPr id="3" name="Group 7"/>
            <p:cNvGrpSpPr/>
            <p:nvPr/>
          </p:nvGrpSpPr>
          <p:grpSpPr>
            <a:xfrm>
              <a:off x="2544" y="2352"/>
              <a:ext cx="2773" cy="1718"/>
              <a:chOff x="2435" y="2352"/>
              <a:chExt cx="2773" cy="1718"/>
            </a:xfrm>
          </p:grpSpPr>
          <p:sp>
            <p:nvSpPr>
              <p:cNvPr id="56326" name="Freeform 8"/>
              <p:cNvSpPr/>
              <p:nvPr/>
            </p:nvSpPr>
            <p:spPr>
              <a:xfrm>
                <a:off x="3345" y="3234"/>
                <a:ext cx="406" cy="826"/>
              </a:xfrm>
              <a:custGeom>
                <a:avLst/>
                <a:gdLst/>
                <a:ahLst/>
                <a:cxnLst>
                  <a:cxn ang="0">
                    <a:pos x="17" y="0"/>
                  </a:cxn>
                  <a:cxn ang="0">
                    <a:pos x="0" y="48"/>
                  </a:cxn>
                  <a:cxn ang="0">
                    <a:pos x="44" y="826"/>
                  </a:cxn>
                  <a:cxn ang="0">
                    <a:pos x="51" y="810"/>
                  </a:cxn>
                  <a:cxn ang="0">
                    <a:pos x="10" y="72"/>
                  </a:cxn>
                  <a:cxn ang="0">
                    <a:pos x="20" y="45"/>
                  </a:cxn>
                  <a:cxn ang="0">
                    <a:pos x="17" y="0"/>
                  </a:cxn>
                  <a:cxn ang="0">
                    <a:pos x="17" y="0"/>
                  </a:cxn>
                </a:cxnLst>
                <a:rect l="0" t="0" r="0" b="0"/>
                <a:pathLst>
                  <a:path w="812" h="826">
                    <a:moveTo>
                      <a:pt x="265" y="0"/>
                    </a:moveTo>
                    <a:lnTo>
                      <a:pt x="0" y="48"/>
                    </a:lnTo>
                    <a:lnTo>
                      <a:pt x="690" y="826"/>
                    </a:lnTo>
                    <a:lnTo>
                      <a:pt x="812" y="810"/>
                    </a:lnTo>
                    <a:lnTo>
                      <a:pt x="145" y="72"/>
                    </a:lnTo>
                    <a:lnTo>
                      <a:pt x="318" y="45"/>
                    </a:lnTo>
                    <a:lnTo>
                      <a:pt x="265" y="0"/>
                    </a:lnTo>
                    <a:close/>
                  </a:path>
                </a:pathLst>
              </a:custGeom>
              <a:solidFill>
                <a:srgbClr val="D66666"/>
              </a:solidFill>
              <a:ln w="9525">
                <a:noFill/>
              </a:ln>
            </p:spPr>
            <p:txBody>
              <a:bodyPr/>
              <a:lstStyle/>
              <a:p>
                <a:endParaRPr lang="zh-CN" altLang="en-US"/>
              </a:p>
            </p:txBody>
          </p:sp>
          <p:sp>
            <p:nvSpPr>
              <p:cNvPr id="56327" name="Freeform 9"/>
              <p:cNvSpPr/>
              <p:nvPr/>
            </p:nvSpPr>
            <p:spPr>
              <a:xfrm>
                <a:off x="3789" y="3394"/>
                <a:ext cx="1411" cy="666"/>
              </a:xfrm>
              <a:custGeom>
                <a:avLst/>
                <a:gdLst/>
                <a:ahLst/>
                <a:cxnLst>
                  <a:cxn ang="0">
                    <a:pos x="5" y="630"/>
                  </a:cxn>
                  <a:cxn ang="0">
                    <a:pos x="14" y="607"/>
                  </a:cxn>
                  <a:cxn ang="0">
                    <a:pos x="25" y="582"/>
                  </a:cxn>
                  <a:cxn ang="0">
                    <a:pos x="35" y="560"/>
                  </a:cxn>
                  <a:cxn ang="0">
                    <a:pos x="48" y="539"/>
                  </a:cxn>
                  <a:cxn ang="0">
                    <a:pos x="101" y="518"/>
                  </a:cxn>
                  <a:cxn ang="0">
                    <a:pos x="104" y="489"/>
                  </a:cxn>
                  <a:cxn ang="0">
                    <a:pos x="107" y="463"/>
                  </a:cxn>
                  <a:cxn ang="0">
                    <a:pos x="111" y="429"/>
                  </a:cxn>
                  <a:cxn ang="0">
                    <a:pos x="114" y="399"/>
                  </a:cxn>
                  <a:cxn ang="0">
                    <a:pos x="116" y="381"/>
                  </a:cxn>
                  <a:cxn ang="0">
                    <a:pos x="120" y="354"/>
                  </a:cxn>
                  <a:cxn ang="0">
                    <a:pos x="122" y="335"/>
                  </a:cxn>
                  <a:cxn ang="0">
                    <a:pos x="125" y="315"/>
                  </a:cxn>
                  <a:cxn ang="0">
                    <a:pos x="127" y="295"/>
                  </a:cxn>
                  <a:cxn ang="0">
                    <a:pos x="130" y="277"/>
                  </a:cxn>
                  <a:cxn ang="0">
                    <a:pos x="135" y="243"/>
                  </a:cxn>
                  <a:cxn ang="0">
                    <a:pos x="140" y="214"/>
                  </a:cxn>
                  <a:cxn ang="0">
                    <a:pos x="145" y="190"/>
                  </a:cxn>
                  <a:cxn ang="0">
                    <a:pos x="150" y="166"/>
                  </a:cxn>
                  <a:cxn ang="0">
                    <a:pos x="157" y="140"/>
                  </a:cxn>
                  <a:cxn ang="0">
                    <a:pos x="155" y="20"/>
                  </a:cxn>
                  <a:cxn ang="0">
                    <a:pos x="175" y="146"/>
                  </a:cxn>
                  <a:cxn ang="0">
                    <a:pos x="166" y="173"/>
                  </a:cxn>
                  <a:cxn ang="0">
                    <a:pos x="159" y="201"/>
                  </a:cxn>
                  <a:cxn ang="0">
                    <a:pos x="154" y="221"/>
                  </a:cxn>
                  <a:cxn ang="0">
                    <a:pos x="149" y="244"/>
                  </a:cxn>
                  <a:cxn ang="0">
                    <a:pos x="144" y="268"/>
                  </a:cxn>
                  <a:cxn ang="0">
                    <a:pos x="139" y="294"/>
                  </a:cxn>
                  <a:cxn ang="0">
                    <a:pos x="135" y="322"/>
                  </a:cxn>
                  <a:cxn ang="0">
                    <a:pos x="131" y="352"/>
                  </a:cxn>
                  <a:cxn ang="0">
                    <a:pos x="127" y="383"/>
                  </a:cxn>
                  <a:cxn ang="0">
                    <a:pos x="123" y="416"/>
                  </a:cxn>
                  <a:cxn ang="0">
                    <a:pos x="119" y="449"/>
                  </a:cxn>
                  <a:cxn ang="0">
                    <a:pos x="115" y="482"/>
                  </a:cxn>
                  <a:cxn ang="0">
                    <a:pos x="112" y="512"/>
                  </a:cxn>
                  <a:cxn ang="0">
                    <a:pos x="109" y="538"/>
                  </a:cxn>
                  <a:cxn ang="0">
                    <a:pos x="106" y="560"/>
                  </a:cxn>
                  <a:cxn ang="0">
                    <a:pos x="103" y="588"/>
                  </a:cxn>
                  <a:cxn ang="0">
                    <a:pos x="53" y="613"/>
                  </a:cxn>
                  <a:cxn ang="0">
                    <a:pos x="33" y="645"/>
                  </a:cxn>
                  <a:cxn ang="0">
                    <a:pos x="24" y="666"/>
                  </a:cxn>
                </a:cxnLst>
                <a:rect l="0" t="0" r="0" b="0"/>
                <a:pathLst>
                  <a:path w="2823" h="666">
                    <a:moveTo>
                      <a:pt x="0" y="642"/>
                    </a:moveTo>
                    <a:lnTo>
                      <a:pt x="25" y="639"/>
                    </a:lnTo>
                    <a:lnTo>
                      <a:pt x="86" y="630"/>
                    </a:lnTo>
                    <a:lnTo>
                      <a:pt x="129" y="623"/>
                    </a:lnTo>
                    <a:lnTo>
                      <a:pt x="175" y="615"/>
                    </a:lnTo>
                    <a:lnTo>
                      <a:pt x="230" y="607"/>
                    </a:lnTo>
                    <a:lnTo>
                      <a:pt x="285" y="599"/>
                    </a:lnTo>
                    <a:lnTo>
                      <a:pt x="342" y="590"/>
                    </a:lnTo>
                    <a:lnTo>
                      <a:pt x="401" y="582"/>
                    </a:lnTo>
                    <a:lnTo>
                      <a:pt x="460" y="574"/>
                    </a:lnTo>
                    <a:lnTo>
                      <a:pt x="515" y="566"/>
                    </a:lnTo>
                    <a:lnTo>
                      <a:pt x="567" y="560"/>
                    </a:lnTo>
                    <a:lnTo>
                      <a:pt x="614" y="553"/>
                    </a:lnTo>
                    <a:lnTo>
                      <a:pt x="690" y="545"/>
                    </a:lnTo>
                    <a:lnTo>
                      <a:pt x="776" y="539"/>
                    </a:lnTo>
                    <a:lnTo>
                      <a:pt x="903" y="534"/>
                    </a:lnTo>
                    <a:lnTo>
                      <a:pt x="1215" y="525"/>
                    </a:lnTo>
                    <a:lnTo>
                      <a:pt x="1620" y="518"/>
                    </a:lnTo>
                    <a:lnTo>
                      <a:pt x="1637" y="508"/>
                    </a:lnTo>
                    <a:lnTo>
                      <a:pt x="1656" y="497"/>
                    </a:lnTo>
                    <a:lnTo>
                      <a:pt x="1669" y="489"/>
                    </a:lnTo>
                    <a:lnTo>
                      <a:pt x="1682" y="481"/>
                    </a:lnTo>
                    <a:lnTo>
                      <a:pt x="1700" y="472"/>
                    </a:lnTo>
                    <a:lnTo>
                      <a:pt x="1717" y="463"/>
                    </a:lnTo>
                    <a:lnTo>
                      <a:pt x="1734" y="451"/>
                    </a:lnTo>
                    <a:lnTo>
                      <a:pt x="1755" y="441"/>
                    </a:lnTo>
                    <a:lnTo>
                      <a:pt x="1776" y="429"/>
                    </a:lnTo>
                    <a:lnTo>
                      <a:pt x="1796" y="418"/>
                    </a:lnTo>
                    <a:lnTo>
                      <a:pt x="1819" y="405"/>
                    </a:lnTo>
                    <a:lnTo>
                      <a:pt x="1833" y="399"/>
                    </a:lnTo>
                    <a:lnTo>
                      <a:pt x="1842" y="393"/>
                    </a:lnTo>
                    <a:lnTo>
                      <a:pt x="1855" y="387"/>
                    </a:lnTo>
                    <a:lnTo>
                      <a:pt x="1867" y="381"/>
                    </a:lnTo>
                    <a:lnTo>
                      <a:pt x="1893" y="367"/>
                    </a:lnTo>
                    <a:lnTo>
                      <a:pt x="1905" y="361"/>
                    </a:lnTo>
                    <a:lnTo>
                      <a:pt x="1920" y="354"/>
                    </a:lnTo>
                    <a:lnTo>
                      <a:pt x="1931" y="348"/>
                    </a:lnTo>
                    <a:lnTo>
                      <a:pt x="1945" y="341"/>
                    </a:lnTo>
                    <a:lnTo>
                      <a:pt x="1958" y="335"/>
                    </a:lnTo>
                    <a:lnTo>
                      <a:pt x="1973" y="329"/>
                    </a:lnTo>
                    <a:lnTo>
                      <a:pt x="1987" y="322"/>
                    </a:lnTo>
                    <a:lnTo>
                      <a:pt x="2000" y="315"/>
                    </a:lnTo>
                    <a:lnTo>
                      <a:pt x="2015" y="309"/>
                    </a:lnTo>
                    <a:lnTo>
                      <a:pt x="2028" y="302"/>
                    </a:lnTo>
                    <a:lnTo>
                      <a:pt x="2042" y="295"/>
                    </a:lnTo>
                    <a:lnTo>
                      <a:pt x="2057" y="289"/>
                    </a:lnTo>
                    <a:lnTo>
                      <a:pt x="2070" y="283"/>
                    </a:lnTo>
                    <a:lnTo>
                      <a:pt x="2083" y="277"/>
                    </a:lnTo>
                    <a:lnTo>
                      <a:pt x="2112" y="265"/>
                    </a:lnTo>
                    <a:lnTo>
                      <a:pt x="2141" y="253"/>
                    </a:lnTo>
                    <a:lnTo>
                      <a:pt x="2167" y="243"/>
                    </a:lnTo>
                    <a:lnTo>
                      <a:pt x="2196" y="232"/>
                    </a:lnTo>
                    <a:lnTo>
                      <a:pt x="2224" y="223"/>
                    </a:lnTo>
                    <a:lnTo>
                      <a:pt x="2251" y="214"/>
                    </a:lnTo>
                    <a:lnTo>
                      <a:pt x="2277" y="205"/>
                    </a:lnTo>
                    <a:lnTo>
                      <a:pt x="2304" y="197"/>
                    </a:lnTo>
                    <a:lnTo>
                      <a:pt x="2327" y="190"/>
                    </a:lnTo>
                    <a:lnTo>
                      <a:pt x="2350" y="183"/>
                    </a:lnTo>
                    <a:lnTo>
                      <a:pt x="2372" y="177"/>
                    </a:lnTo>
                    <a:lnTo>
                      <a:pt x="2414" y="166"/>
                    </a:lnTo>
                    <a:lnTo>
                      <a:pt x="2452" y="156"/>
                    </a:lnTo>
                    <a:lnTo>
                      <a:pt x="2486" y="148"/>
                    </a:lnTo>
                    <a:lnTo>
                      <a:pt x="2517" y="140"/>
                    </a:lnTo>
                    <a:lnTo>
                      <a:pt x="2564" y="129"/>
                    </a:lnTo>
                    <a:lnTo>
                      <a:pt x="2640" y="116"/>
                    </a:lnTo>
                    <a:lnTo>
                      <a:pt x="2490" y="20"/>
                    </a:lnTo>
                    <a:lnTo>
                      <a:pt x="2580" y="0"/>
                    </a:lnTo>
                    <a:lnTo>
                      <a:pt x="2823" y="142"/>
                    </a:lnTo>
                    <a:lnTo>
                      <a:pt x="2804" y="146"/>
                    </a:lnTo>
                    <a:lnTo>
                      <a:pt x="2751" y="157"/>
                    </a:lnTo>
                    <a:lnTo>
                      <a:pt x="2713" y="164"/>
                    </a:lnTo>
                    <a:lnTo>
                      <a:pt x="2671" y="173"/>
                    </a:lnTo>
                    <a:lnTo>
                      <a:pt x="2623" y="183"/>
                    </a:lnTo>
                    <a:lnTo>
                      <a:pt x="2574" y="195"/>
                    </a:lnTo>
                    <a:lnTo>
                      <a:pt x="2549" y="201"/>
                    </a:lnTo>
                    <a:lnTo>
                      <a:pt x="2523" y="208"/>
                    </a:lnTo>
                    <a:lnTo>
                      <a:pt x="2494" y="215"/>
                    </a:lnTo>
                    <a:lnTo>
                      <a:pt x="2466" y="221"/>
                    </a:lnTo>
                    <a:lnTo>
                      <a:pt x="2439" y="229"/>
                    </a:lnTo>
                    <a:lnTo>
                      <a:pt x="2412" y="236"/>
                    </a:lnTo>
                    <a:lnTo>
                      <a:pt x="2384" y="244"/>
                    </a:lnTo>
                    <a:lnTo>
                      <a:pt x="2357" y="252"/>
                    </a:lnTo>
                    <a:lnTo>
                      <a:pt x="2331" y="260"/>
                    </a:lnTo>
                    <a:lnTo>
                      <a:pt x="2304" y="268"/>
                    </a:lnTo>
                    <a:lnTo>
                      <a:pt x="2279" y="277"/>
                    </a:lnTo>
                    <a:lnTo>
                      <a:pt x="2253" y="285"/>
                    </a:lnTo>
                    <a:lnTo>
                      <a:pt x="2230" y="294"/>
                    </a:lnTo>
                    <a:lnTo>
                      <a:pt x="2205" y="304"/>
                    </a:lnTo>
                    <a:lnTo>
                      <a:pt x="2184" y="313"/>
                    </a:lnTo>
                    <a:lnTo>
                      <a:pt x="2163" y="322"/>
                    </a:lnTo>
                    <a:lnTo>
                      <a:pt x="2142" y="332"/>
                    </a:lnTo>
                    <a:lnTo>
                      <a:pt x="2121" y="341"/>
                    </a:lnTo>
                    <a:lnTo>
                      <a:pt x="2101" y="352"/>
                    </a:lnTo>
                    <a:lnTo>
                      <a:pt x="2080" y="362"/>
                    </a:lnTo>
                    <a:lnTo>
                      <a:pt x="2057" y="373"/>
                    </a:lnTo>
                    <a:lnTo>
                      <a:pt x="2036" y="383"/>
                    </a:lnTo>
                    <a:lnTo>
                      <a:pt x="2015" y="394"/>
                    </a:lnTo>
                    <a:lnTo>
                      <a:pt x="1992" y="405"/>
                    </a:lnTo>
                    <a:lnTo>
                      <a:pt x="1971" y="416"/>
                    </a:lnTo>
                    <a:lnTo>
                      <a:pt x="1950" y="427"/>
                    </a:lnTo>
                    <a:lnTo>
                      <a:pt x="1930" y="438"/>
                    </a:lnTo>
                    <a:lnTo>
                      <a:pt x="1909" y="449"/>
                    </a:lnTo>
                    <a:lnTo>
                      <a:pt x="1888" y="461"/>
                    </a:lnTo>
                    <a:lnTo>
                      <a:pt x="1867" y="472"/>
                    </a:lnTo>
                    <a:lnTo>
                      <a:pt x="1848" y="482"/>
                    </a:lnTo>
                    <a:lnTo>
                      <a:pt x="1829" y="492"/>
                    </a:lnTo>
                    <a:lnTo>
                      <a:pt x="1812" y="502"/>
                    </a:lnTo>
                    <a:lnTo>
                      <a:pt x="1795" y="512"/>
                    </a:lnTo>
                    <a:lnTo>
                      <a:pt x="1776" y="521"/>
                    </a:lnTo>
                    <a:lnTo>
                      <a:pt x="1760" y="530"/>
                    </a:lnTo>
                    <a:lnTo>
                      <a:pt x="1745" y="538"/>
                    </a:lnTo>
                    <a:lnTo>
                      <a:pt x="1732" y="546"/>
                    </a:lnTo>
                    <a:lnTo>
                      <a:pt x="1719" y="554"/>
                    </a:lnTo>
                    <a:lnTo>
                      <a:pt x="1707" y="560"/>
                    </a:lnTo>
                    <a:lnTo>
                      <a:pt x="1686" y="572"/>
                    </a:lnTo>
                    <a:lnTo>
                      <a:pt x="1671" y="580"/>
                    </a:lnTo>
                    <a:lnTo>
                      <a:pt x="1658" y="588"/>
                    </a:lnTo>
                    <a:lnTo>
                      <a:pt x="1350" y="595"/>
                    </a:lnTo>
                    <a:lnTo>
                      <a:pt x="1086" y="603"/>
                    </a:lnTo>
                    <a:lnTo>
                      <a:pt x="863" y="613"/>
                    </a:lnTo>
                    <a:lnTo>
                      <a:pt x="690" y="628"/>
                    </a:lnTo>
                    <a:lnTo>
                      <a:pt x="610" y="636"/>
                    </a:lnTo>
                    <a:lnTo>
                      <a:pt x="536" y="645"/>
                    </a:lnTo>
                    <a:lnTo>
                      <a:pt x="475" y="653"/>
                    </a:lnTo>
                    <a:lnTo>
                      <a:pt x="428" y="659"/>
                    </a:lnTo>
                    <a:lnTo>
                      <a:pt x="386" y="666"/>
                    </a:lnTo>
                    <a:lnTo>
                      <a:pt x="0" y="642"/>
                    </a:lnTo>
                    <a:close/>
                  </a:path>
                </a:pathLst>
              </a:custGeom>
              <a:solidFill>
                <a:srgbClr val="D66666"/>
              </a:solidFill>
              <a:ln w="9525">
                <a:noFill/>
              </a:ln>
            </p:spPr>
            <p:txBody>
              <a:bodyPr/>
              <a:lstStyle/>
              <a:p>
                <a:endParaRPr lang="zh-CN" altLang="en-US"/>
              </a:p>
            </p:txBody>
          </p:sp>
          <p:sp>
            <p:nvSpPr>
              <p:cNvPr id="56328" name="Freeform 10"/>
              <p:cNvSpPr/>
              <p:nvPr/>
            </p:nvSpPr>
            <p:spPr>
              <a:xfrm>
                <a:off x="3386" y="2592"/>
                <a:ext cx="1759" cy="1426"/>
              </a:xfrm>
              <a:custGeom>
                <a:avLst/>
                <a:gdLst/>
                <a:ahLst/>
                <a:cxnLst>
                  <a:cxn ang="0">
                    <a:pos x="14" y="411"/>
                  </a:cxn>
                  <a:cxn ang="0">
                    <a:pos x="48" y="341"/>
                  </a:cxn>
                  <a:cxn ang="0">
                    <a:pos x="71" y="317"/>
                  </a:cxn>
                  <a:cxn ang="0">
                    <a:pos x="103" y="383"/>
                  </a:cxn>
                  <a:cxn ang="0">
                    <a:pos x="119" y="180"/>
                  </a:cxn>
                  <a:cxn ang="0">
                    <a:pos x="141" y="54"/>
                  </a:cxn>
                  <a:cxn ang="0">
                    <a:pos x="168" y="0"/>
                  </a:cxn>
                  <a:cxn ang="0">
                    <a:pos x="217" y="603"/>
                  </a:cxn>
                  <a:cxn ang="0">
                    <a:pos x="206" y="654"/>
                  </a:cxn>
                  <a:cxn ang="0">
                    <a:pos x="219" y="752"/>
                  </a:cxn>
                  <a:cxn ang="0">
                    <a:pos x="209" y="775"/>
                  </a:cxn>
                  <a:cxn ang="0">
                    <a:pos x="219" y="904"/>
                  </a:cxn>
                  <a:cxn ang="0">
                    <a:pos x="187" y="1046"/>
                  </a:cxn>
                  <a:cxn ang="0">
                    <a:pos x="163" y="1230"/>
                  </a:cxn>
                  <a:cxn ang="0">
                    <a:pos x="149" y="1340"/>
                  </a:cxn>
                  <a:cxn ang="0">
                    <a:pos x="96" y="1344"/>
                  </a:cxn>
                  <a:cxn ang="0">
                    <a:pos x="62" y="1426"/>
                  </a:cxn>
                  <a:cxn ang="0">
                    <a:pos x="42" y="1422"/>
                  </a:cxn>
                  <a:cxn ang="0">
                    <a:pos x="0" y="682"/>
                  </a:cxn>
                  <a:cxn ang="0">
                    <a:pos x="10" y="650"/>
                  </a:cxn>
                  <a:cxn ang="0">
                    <a:pos x="7" y="528"/>
                  </a:cxn>
                  <a:cxn ang="0">
                    <a:pos x="18" y="505"/>
                  </a:cxn>
                  <a:cxn ang="0">
                    <a:pos x="14" y="411"/>
                  </a:cxn>
                  <a:cxn ang="0">
                    <a:pos x="14" y="411"/>
                  </a:cxn>
                </a:cxnLst>
                <a:rect l="0" t="0" r="0" b="0"/>
                <a:pathLst>
                  <a:path w="3519" h="1426">
                    <a:moveTo>
                      <a:pt x="236" y="411"/>
                    </a:moveTo>
                    <a:lnTo>
                      <a:pt x="768" y="341"/>
                    </a:lnTo>
                    <a:lnTo>
                      <a:pt x="1144" y="317"/>
                    </a:lnTo>
                    <a:lnTo>
                      <a:pt x="1648" y="383"/>
                    </a:lnTo>
                    <a:lnTo>
                      <a:pt x="1914" y="180"/>
                    </a:lnTo>
                    <a:lnTo>
                      <a:pt x="2270" y="54"/>
                    </a:lnTo>
                    <a:lnTo>
                      <a:pt x="2692" y="0"/>
                    </a:lnTo>
                    <a:lnTo>
                      <a:pt x="3475" y="603"/>
                    </a:lnTo>
                    <a:lnTo>
                      <a:pt x="3304" y="654"/>
                    </a:lnTo>
                    <a:lnTo>
                      <a:pt x="3511" y="752"/>
                    </a:lnTo>
                    <a:lnTo>
                      <a:pt x="3348" y="775"/>
                    </a:lnTo>
                    <a:lnTo>
                      <a:pt x="3519" y="904"/>
                    </a:lnTo>
                    <a:lnTo>
                      <a:pt x="3002" y="1046"/>
                    </a:lnTo>
                    <a:lnTo>
                      <a:pt x="2623" y="1230"/>
                    </a:lnTo>
                    <a:lnTo>
                      <a:pt x="2388" y="1340"/>
                    </a:lnTo>
                    <a:lnTo>
                      <a:pt x="1546" y="1344"/>
                    </a:lnTo>
                    <a:lnTo>
                      <a:pt x="1004" y="1426"/>
                    </a:lnTo>
                    <a:lnTo>
                      <a:pt x="673" y="1422"/>
                    </a:lnTo>
                    <a:lnTo>
                      <a:pt x="0" y="682"/>
                    </a:lnTo>
                    <a:lnTo>
                      <a:pt x="169" y="650"/>
                    </a:lnTo>
                    <a:lnTo>
                      <a:pt x="126" y="528"/>
                    </a:lnTo>
                    <a:lnTo>
                      <a:pt x="295" y="505"/>
                    </a:lnTo>
                    <a:lnTo>
                      <a:pt x="236" y="411"/>
                    </a:lnTo>
                    <a:close/>
                  </a:path>
                </a:pathLst>
              </a:custGeom>
              <a:solidFill>
                <a:srgbClr val="FFFFFF"/>
              </a:solidFill>
              <a:ln w="9525">
                <a:noFill/>
              </a:ln>
            </p:spPr>
            <p:txBody>
              <a:bodyPr/>
              <a:lstStyle/>
              <a:p>
                <a:endParaRPr lang="zh-CN" altLang="en-US"/>
              </a:p>
            </p:txBody>
          </p:sp>
          <p:sp>
            <p:nvSpPr>
              <p:cNvPr id="56329" name="Freeform 11"/>
              <p:cNvSpPr/>
              <p:nvPr/>
            </p:nvSpPr>
            <p:spPr>
              <a:xfrm>
                <a:off x="2447" y="3167"/>
                <a:ext cx="998" cy="858"/>
              </a:xfrm>
              <a:custGeom>
                <a:avLst/>
                <a:gdLst/>
                <a:ahLst/>
                <a:cxnLst>
                  <a:cxn ang="0">
                    <a:pos x="35" y="63"/>
                  </a:cxn>
                  <a:cxn ang="0">
                    <a:pos x="0" y="534"/>
                  </a:cxn>
                  <a:cxn ang="0">
                    <a:pos x="0" y="801"/>
                  </a:cxn>
                  <a:cxn ang="0">
                    <a:pos x="6" y="858"/>
                  </a:cxn>
                  <a:cxn ang="0">
                    <a:pos x="81" y="858"/>
                  </a:cxn>
                  <a:cxn ang="0">
                    <a:pos x="125" y="286"/>
                  </a:cxn>
                  <a:cxn ang="0">
                    <a:pos x="68" y="0"/>
                  </a:cxn>
                  <a:cxn ang="0">
                    <a:pos x="35" y="63"/>
                  </a:cxn>
                  <a:cxn ang="0">
                    <a:pos x="35" y="63"/>
                  </a:cxn>
                </a:cxnLst>
                <a:rect l="0" t="0" r="0" b="0"/>
                <a:pathLst>
                  <a:path w="1996" h="858">
                    <a:moveTo>
                      <a:pt x="557" y="63"/>
                    </a:moveTo>
                    <a:lnTo>
                      <a:pt x="0" y="534"/>
                    </a:lnTo>
                    <a:lnTo>
                      <a:pt x="0" y="801"/>
                    </a:lnTo>
                    <a:lnTo>
                      <a:pt x="91" y="858"/>
                    </a:lnTo>
                    <a:lnTo>
                      <a:pt x="1295" y="858"/>
                    </a:lnTo>
                    <a:lnTo>
                      <a:pt x="1996" y="286"/>
                    </a:lnTo>
                    <a:lnTo>
                      <a:pt x="1080" y="0"/>
                    </a:lnTo>
                    <a:lnTo>
                      <a:pt x="557" y="63"/>
                    </a:lnTo>
                    <a:close/>
                  </a:path>
                </a:pathLst>
              </a:custGeom>
              <a:solidFill>
                <a:srgbClr val="FFF2CC"/>
              </a:solidFill>
              <a:ln w="9525">
                <a:noFill/>
              </a:ln>
            </p:spPr>
            <p:txBody>
              <a:bodyPr/>
              <a:lstStyle/>
              <a:p>
                <a:endParaRPr lang="zh-CN" altLang="en-US"/>
              </a:p>
            </p:txBody>
          </p:sp>
          <p:sp>
            <p:nvSpPr>
              <p:cNvPr id="56330" name="Freeform 12"/>
              <p:cNvSpPr/>
              <p:nvPr/>
            </p:nvSpPr>
            <p:spPr>
              <a:xfrm>
                <a:off x="3453" y="2586"/>
                <a:ext cx="1705" cy="1289"/>
              </a:xfrm>
              <a:custGeom>
                <a:avLst/>
                <a:gdLst/>
                <a:ahLst/>
                <a:cxnLst>
                  <a:cxn ang="0">
                    <a:pos x="145" y="31"/>
                  </a:cxn>
                  <a:cxn ang="0">
                    <a:pos x="131" y="71"/>
                  </a:cxn>
                  <a:cxn ang="0">
                    <a:pos x="122" y="102"/>
                  </a:cxn>
                  <a:cxn ang="0">
                    <a:pos x="115" y="140"/>
                  </a:cxn>
                  <a:cxn ang="0">
                    <a:pos x="110" y="186"/>
                  </a:cxn>
                  <a:cxn ang="0">
                    <a:pos x="106" y="231"/>
                  </a:cxn>
                  <a:cxn ang="0">
                    <a:pos x="101" y="282"/>
                  </a:cxn>
                  <a:cxn ang="0">
                    <a:pos x="94" y="383"/>
                  </a:cxn>
                  <a:cxn ang="0">
                    <a:pos x="87" y="381"/>
                  </a:cxn>
                  <a:cxn ang="0">
                    <a:pos x="76" y="355"/>
                  </a:cxn>
                  <a:cxn ang="0">
                    <a:pos x="55" y="335"/>
                  </a:cxn>
                  <a:cxn ang="0">
                    <a:pos x="28" y="365"/>
                  </a:cxn>
                  <a:cxn ang="0">
                    <a:pos x="13" y="397"/>
                  </a:cxn>
                  <a:cxn ang="0">
                    <a:pos x="2" y="433"/>
                  </a:cxn>
                  <a:cxn ang="0">
                    <a:pos x="55" y="1226"/>
                  </a:cxn>
                  <a:cxn ang="0">
                    <a:pos x="83" y="1192"/>
                  </a:cxn>
                  <a:cxn ang="0">
                    <a:pos x="113" y="1209"/>
                  </a:cxn>
                  <a:cxn ang="0">
                    <a:pos x="130" y="1245"/>
                  </a:cxn>
                  <a:cxn ang="0">
                    <a:pos x="142" y="1285"/>
                  </a:cxn>
                  <a:cxn ang="0">
                    <a:pos x="146" y="1232"/>
                  </a:cxn>
                  <a:cxn ang="0">
                    <a:pos x="150" y="1136"/>
                  </a:cxn>
                  <a:cxn ang="0">
                    <a:pos x="155" y="1058"/>
                  </a:cxn>
                  <a:cxn ang="0">
                    <a:pos x="160" y="979"/>
                  </a:cxn>
                  <a:cxn ang="0">
                    <a:pos x="165" y="913"/>
                  </a:cxn>
                  <a:cxn ang="0">
                    <a:pos x="168" y="879"/>
                  </a:cxn>
                  <a:cxn ang="0">
                    <a:pos x="172" y="848"/>
                  </a:cxn>
                  <a:cxn ang="0">
                    <a:pos x="176" y="822"/>
                  </a:cxn>
                  <a:cxn ang="0">
                    <a:pos x="182" y="784"/>
                  </a:cxn>
                  <a:cxn ang="0">
                    <a:pos x="189" y="748"/>
                  </a:cxn>
                  <a:cxn ang="0">
                    <a:pos x="196" y="719"/>
                  </a:cxn>
                  <a:cxn ang="0">
                    <a:pos x="205" y="683"/>
                  </a:cxn>
                  <a:cxn ang="0">
                    <a:pos x="211" y="613"/>
                  </a:cxn>
                  <a:cxn ang="0">
                    <a:pos x="200" y="645"/>
                  </a:cxn>
                  <a:cxn ang="0">
                    <a:pos x="189" y="682"/>
                  </a:cxn>
                  <a:cxn ang="0">
                    <a:pos x="181" y="715"/>
                  </a:cxn>
                  <a:cxn ang="0">
                    <a:pos x="174" y="753"/>
                  </a:cxn>
                  <a:cxn ang="0">
                    <a:pos x="168" y="797"/>
                  </a:cxn>
                  <a:cxn ang="0">
                    <a:pos x="163" y="838"/>
                  </a:cxn>
                  <a:cxn ang="0">
                    <a:pos x="156" y="930"/>
                  </a:cxn>
                  <a:cxn ang="0">
                    <a:pos x="147" y="1051"/>
                  </a:cxn>
                  <a:cxn ang="0">
                    <a:pos x="141" y="1149"/>
                  </a:cxn>
                  <a:cxn ang="0">
                    <a:pos x="133" y="1176"/>
                  </a:cxn>
                  <a:cxn ang="0">
                    <a:pos x="120" y="1151"/>
                  </a:cxn>
                  <a:cxn ang="0">
                    <a:pos x="106" y="1128"/>
                  </a:cxn>
                  <a:cxn ang="0">
                    <a:pos x="70" y="1142"/>
                  </a:cxn>
                  <a:cxn ang="0">
                    <a:pos x="52" y="1169"/>
                  </a:cxn>
                  <a:cxn ang="0">
                    <a:pos x="21" y="434"/>
                  </a:cxn>
                  <a:cxn ang="0">
                    <a:pos x="34" y="409"/>
                  </a:cxn>
                  <a:cxn ang="0">
                    <a:pos x="61" y="388"/>
                  </a:cxn>
                  <a:cxn ang="0">
                    <a:pos x="86" y="425"/>
                  </a:cxn>
                  <a:cxn ang="0">
                    <a:pos x="97" y="457"/>
                  </a:cxn>
                  <a:cxn ang="0">
                    <a:pos x="104" y="350"/>
                  </a:cxn>
                  <a:cxn ang="0">
                    <a:pos x="109" y="280"/>
                  </a:cxn>
                  <a:cxn ang="0">
                    <a:pos x="113" y="233"/>
                  </a:cxn>
                  <a:cxn ang="0">
                    <a:pos x="119" y="191"/>
                  </a:cxn>
                  <a:cxn ang="0">
                    <a:pos x="125" y="154"/>
                  </a:cxn>
                  <a:cxn ang="0">
                    <a:pos x="132" y="126"/>
                  </a:cxn>
                  <a:cxn ang="0">
                    <a:pos x="142" y="92"/>
                  </a:cxn>
                  <a:cxn ang="0">
                    <a:pos x="153" y="65"/>
                  </a:cxn>
                  <a:cxn ang="0">
                    <a:pos x="160" y="0"/>
                  </a:cxn>
                </a:cxnLst>
                <a:rect l="0" t="0" r="0" b="0"/>
                <a:pathLst>
                  <a:path w="3410" h="1289">
                    <a:moveTo>
                      <a:pt x="2557" y="0"/>
                    </a:moveTo>
                    <a:lnTo>
                      <a:pt x="2466" y="11"/>
                    </a:lnTo>
                    <a:lnTo>
                      <a:pt x="2367" y="23"/>
                    </a:lnTo>
                    <a:lnTo>
                      <a:pt x="2308" y="31"/>
                    </a:lnTo>
                    <a:lnTo>
                      <a:pt x="2247" y="40"/>
                    </a:lnTo>
                    <a:lnTo>
                      <a:pt x="2182" y="52"/>
                    </a:lnTo>
                    <a:lnTo>
                      <a:pt x="2118" y="64"/>
                    </a:lnTo>
                    <a:lnTo>
                      <a:pt x="2083" y="71"/>
                    </a:lnTo>
                    <a:lnTo>
                      <a:pt x="2051" y="78"/>
                    </a:lnTo>
                    <a:lnTo>
                      <a:pt x="2021" y="86"/>
                    </a:lnTo>
                    <a:lnTo>
                      <a:pt x="1988" y="94"/>
                    </a:lnTo>
                    <a:lnTo>
                      <a:pt x="1958" y="102"/>
                    </a:lnTo>
                    <a:lnTo>
                      <a:pt x="1928" y="111"/>
                    </a:lnTo>
                    <a:lnTo>
                      <a:pt x="1899" y="120"/>
                    </a:lnTo>
                    <a:lnTo>
                      <a:pt x="1871" y="130"/>
                    </a:lnTo>
                    <a:lnTo>
                      <a:pt x="1846" y="140"/>
                    </a:lnTo>
                    <a:lnTo>
                      <a:pt x="1821" y="151"/>
                    </a:lnTo>
                    <a:lnTo>
                      <a:pt x="1798" y="163"/>
                    </a:lnTo>
                    <a:lnTo>
                      <a:pt x="1777" y="175"/>
                    </a:lnTo>
                    <a:lnTo>
                      <a:pt x="1760" y="186"/>
                    </a:lnTo>
                    <a:lnTo>
                      <a:pt x="1741" y="198"/>
                    </a:lnTo>
                    <a:lnTo>
                      <a:pt x="1722" y="209"/>
                    </a:lnTo>
                    <a:lnTo>
                      <a:pt x="1705" y="220"/>
                    </a:lnTo>
                    <a:lnTo>
                      <a:pt x="1688" y="231"/>
                    </a:lnTo>
                    <a:lnTo>
                      <a:pt x="1673" y="242"/>
                    </a:lnTo>
                    <a:lnTo>
                      <a:pt x="1658" y="253"/>
                    </a:lnTo>
                    <a:lnTo>
                      <a:pt x="1644" y="263"/>
                    </a:lnTo>
                    <a:lnTo>
                      <a:pt x="1616" y="282"/>
                    </a:lnTo>
                    <a:lnTo>
                      <a:pt x="1593" y="301"/>
                    </a:lnTo>
                    <a:lnTo>
                      <a:pt x="1551" y="335"/>
                    </a:lnTo>
                    <a:lnTo>
                      <a:pt x="1521" y="362"/>
                    </a:lnTo>
                    <a:lnTo>
                      <a:pt x="1498" y="383"/>
                    </a:lnTo>
                    <a:lnTo>
                      <a:pt x="1481" y="400"/>
                    </a:lnTo>
                    <a:lnTo>
                      <a:pt x="1466" y="397"/>
                    </a:lnTo>
                    <a:lnTo>
                      <a:pt x="1424" y="387"/>
                    </a:lnTo>
                    <a:lnTo>
                      <a:pt x="1392" y="381"/>
                    </a:lnTo>
                    <a:lnTo>
                      <a:pt x="1354" y="375"/>
                    </a:lnTo>
                    <a:lnTo>
                      <a:pt x="1312" y="368"/>
                    </a:lnTo>
                    <a:lnTo>
                      <a:pt x="1264" y="361"/>
                    </a:lnTo>
                    <a:lnTo>
                      <a:pt x="1211" y="355"/>
                    </a:lnTo>
                    <a:lnTo>
                      <a:pt x="1154" y="348"/>
                    </a:lnTo>
                    <a:lnTo>
                      <a:pt x="1091" y="343"/>
                    </a:lnTo>
                    <a:lnTo>
                      <a:pt x="1027" y="339"/>
                    </a:lnTo>
                    <a:lnTo>
                      <a:pt x="888" y="335"/>
                    </a:lnTo>
                    <a:lnTo>
                      <a:pt x="738" y="340"/>
                    </a:lnTo>
                    <a:lnTo>
                      <a:pt x="589" y="350"/>
                    </a:lnTo>
                    <a:lnTo>
                      <a:pt x="517" y="357"/>
                    </a:lnTo>
                    <a:lnTo>
                      <a:pt x="451" y="365"/>
                    </a:lnTo>
                    <a:lnTo>
                      <a:pt x="386" y="373"/>
                    </a:lnTo>
                    <a:lnTo>
                      <a:pt x="323" y="381"/>
                    </a:lnTo>
                    <a:lnTo>
                      <a:pt x="268" y="389"/>
                    </a:lnTo>
                    <a:lnTo>
                      <a:pt x="217" y="397"/>
                    </a:lnTo>
                    <a:lnTo>
                      <a:pt x="167" y="405"/>
                    </a:lnTo>
                    <a:lnTo>
                      <a:pt x="126" y="412"/>
                    </a:lnTo>
                    <a:lnTo>
                      <a:pt x="59" y="424"/>
                    </a:lnTo>
                    <a:lnTo>
                      <a:pt x="17" y="433"/>
                    </a:lnTo>
                    <a:lnTo>
                      <a:pt x="0" y="436"/>
                    </a:lnTo>
                    <a:lnTo>
                      <a:pt x="768" y="1241"/>
                    </a:lnTo>
                    <a:lnTo>
                      <a:pt x="825" y="1233"/>
                    </a:lnTo>
                    <a:lnTo>
                      <a:pt x="892" y="1226"/>
                    </a:lnTo>
                    <a:lnTo>
                      <a:pt x="977" y="1217"/>
                    </a:lnTo>
                    <a:lnTo>
                      <a:pt x="1082" y="1208"/>
                    </a:lnTo>
                    <a:lnTo>
                      <a:pt x="1200" y="1199"/>
                    </a:lnTo>
                    <a:lnTo>
                      <a:pt x="1327" y="1192"/>
                    </a:lnTo>
                    <a:lnTo>
                      <a:pt x="1462" y="1189"/>
                    </a:lnTo>
                    <a:lnTo>
                      <a:pt x="1604" y="1190"/>
                    </a:lnTo>
                    <a:lnTo>
                      <a:pt x="1745" y="1201"/>
                    </a:lnTo>
                    <a:lnTo>
                      <a:pt x="1815" y="1209"/>
                    </a:lnTo>
                    <a:lnTo>
                      <a:pt x="1884" y="1217"/>
                    </a:lnTo>
                    <a:lnTo>
                      <a:pt x="1950" y="1226"/>
                    </a:lnTo>
                    <a:lnTo>
                      <a:pt x="2011" y="1236"/>
                    </a:lnTo>
                    <a:lnTo>
                      <a:pt x="2068" y="1245"/>
                    </a:lnTo>
                    <a:lnTo>
                      <a:pt x="2121" y="1255"/>
                    </a:lnTo>
                    <a:lnTo>
                      <a:pt x="2169" y="1264"/>
                    </a:lnTo>
                    <a:lnTo>
                      <a:pt x="2209" y="1273"/>
                    </a:lnTo>
                    <a:lnTo>
                      <a:pt x="2264" y="1285"/>
                    </a:lnTo>
                    <a:lnTo>
                      <a:pt x="2285" y="1289"/>
                    </a:lnTo>
                    <a:lnTo>
                      <a:pt x="2294" y="1274"/>
                    </a:lnTo>
                    <a:lnTo>
                      <a:pt x="2306" y="1255"/>
                    </a:lnTo>
                    <a:lnTo>
                      <a:pt x="2323" y="1232"/>
                    </a:lnTo>
                    <a:lnTo>
                      <a:pt x="2344" y="1203"/>
                    </a:lnTo>
                    <a:lnTo>
                      <a:pt x="2369" y="1171"/>
                    </a:lnTo>
                    <a:lnTo>
                      <a:pt x="2382" y="1154"/>
                    </a:lnTo>
                    <a:lnTo>
                      <a:pt x="2397" y="1136"/>
                    </a:lnTo>
                    <a:lnTo>
                      <a:pt x="2412" y="1117"/>
                    </a:lnTo>
                    <a:lnTo>
                      <a:pt x="2429" y="1097"/>
                    </a:lnTo>
                    <a:lnTo>
                      <a:pt x="2447" y="1078"/>
                    </a:lnTo>
                    <a:lnTo>
                      <a:pt x="2466" y="1058"/>
                    </a:lnTo>
                    <a:lnTo>
                      <a:pt x="2485" y="1039"/>
                    </a:lnTo>
                    <a:lnTo>
                      <a:pt x="2507" y="1019"/>
                    </a:lnTo>
                    <a:lnTo>
                      <a:pt x="2528" y="999"/>
                    </a:lnTo>
                    <a:lnTo>
                      <a:pt x="2549" y="979"/>
                    </a:lnTo>
                    <a:lnTo>
                      <a:pt x="2574" y="960"/>
                    </a:lnTo>
                    <a:lnTo>
                      <a:pt x="2597" y="940"/>
                    </a:lnTo>
                    <a:lnTo>
                      <a:pt x="2621" y="922"/>
                    </a:lnTo>
                    <a:lnTo>
                      <a:pt x="2635" y="913"/>
                    </a:lnTo>
                    <a:lnTo>
                      <a:pt x="2648" y="904"/>
                    </a:lnTo>
                    <a:lnTo>
                      <a:pt x="2661" y="896"/>
                    </a:lnTo>
                    <a:lnTo>
                      <a:pt x="2675" y="887"/>
                    </a:lnTo>
                    <a:lnTo>
                      <a:pt x="2688" y="879"/>
                    </a:lnTo>
                    <a:lnTo>
                      <a:pt x="2701" y="871"/>
                    </a:lnTo>
                    <a:lnTo>
                      <a:pt x="2715" y="864"/>
                    </a:lnTo>
                    <a:lnTo>
                      <a:pt x="2728" y="855"/>
                    </a:lnTo>
                    <a:lnTo>
                      <a:pt x="2743" y="848"/>
                    </a:lnTo>
                    <a:lnTo>
                      <a:pt x="2758" y="841"/>
                    </a:lnTo>
                    <a:lnTo>
                      <a:pt x="2772" y="834"/>
                    </a:lnTo>
                    <a:lnTo>
                      <a:pt x="2787" y="828"/>
                    </a:lnTo>
                    <a:lnTo>
                      <a:pt x="2802" y="822"/>
                    </a:lnTo>
                    <a:lnTo>
                      <a:pt x="2817" y="816"/>
                    </a:lnTo>
                    <a:lnTo>
                      <a:pt x="2846" y="805"/>
                    </a:lnTo>
                    <a:lnTo>
                      <a:pt x="2876" y="795"/>
                    </a:lnTo>
                    <a:lnTo>
                      <a:pt x="2907" y="784"/>
                    </a:lnTo>
                    <a:lnTo>
                      <a:pt x="2935" y="774"/>
                    </a:lnTo>
                    <a:lnTo>
                      <a:pt x="2964" y="765"/>
                    </a:lnTo>
                    <a:lnTo>
                      <a:pt x="2990" y="756"/>
                    </a:lnTo>
                    <a:lnTo>
                      <a:pt x="3019" y="748"/>
                    </a:lnTo>
                    <a:lnTo>
                      <a:pt x="3045" y="740"/>
                    </a:lnTo>
                    <a:lnTo>
                      <a:pt x="3072" y="733"/>
                    </a:lnTo>
                    <a:lnTo>
                      <a:pt x="3097" y="726"/>
                    </a:lnTo>
                    <a:lnTo>
                      <a:pt x="3123" y="719"/>
                    </a:lnTo>
                    <a:lnTo>
                      <a:pt x="3146" y="713"/>
                    </a:lnTo>
                    <a:lnTo>
                      <a:pt x="3194" y="701"/>
                    </a:lnTo>
                    <a:lnTo>
                      <a:pt x="3235" y="692"/>
                    </a:lnTo>
                    <a:lnTo>
                      <a:pt x="3273" y="683"/>
                    </a:lnTo>
                    <a:lnTo>
                      <a:pt x="3308" y="676"/>
                    </a:lnTo>
                    <a:lnTo>
                      <a:pt x="3363" y="666"/>
                    </a:lnTo>
                    <a:lnTo>
                      <a:pt x="3410" y="658"/>
                    </a:lnTo>
                    <a:lnTo>
                      <a:pt x="3365" y="613"/>
                    </a:lnTo>
                    <a:lnTo>
                      <a:pt x="3342" y="617"/>
                    </a:lnTo>
                    <a:lnTo>
                      <a:pt x="3279" y="627"/>
                    </a:lnTo>
                    <a:lnTo>
                      <a:pt x="3235" y="636"/>
                    </a:lnTo>
                    <a:lnTo>
                      <a:pt x="3188" y="645"/>
                    </a:lnTo>
                    <a:lnTo>
                      <a:pt x="3133" y="656"/>
                    </a:lnTo>
                    <a:lnTo>
                      <a:pt x="3076" y="668"/>
                    </a:lnTo>
                    <a:lnTo>
                      <a:pt x="3045" y="676"/>
                    </a:lnTo>
                    <a:lnTo>
                      <a:pt x="3015" y="682"/>
                    </a:lnTo>
                    <a:lnTo>
                      <a:pt x="2984" y="690"/>
                    </a:lnTo>
                    <a:lnTo>
                      <a:pt x="2954" y="698"/>
                    </a:lnTo>
                    <a:lnTo>
                      <a:pt x="2924" y="706"/>
                    </a:lnTo>
                    <a:lnTo>
                      <a:pt x="2893" y="715"/>
                    </a:lnTo>
                    <a:lnTo>
                      <a:pt x="2863" y="724"/>
                    </a:lnTo>
                    <a:lnTo>
                      <a:pt x="2832" y="733"/>
                    </a:lnTo>
                    <a:lnTo>
                      <a:pt x="2804" y="743"/>
                    </a:lnTo>
                    <a:lnTo>
                      <a:pt x="2775" y="753"/>
                    </a:lnTo>
                    <a:lnTo>
                      <a:pt x="2749" y="763"/>
                    </a:lnTo>
                    <a:lnTo>
                      <a:pt x="2724" y="774"/>
                    </a:lnTo>
                    <a:lnTo>
                      <a:pt x="2697" y="784"/>
                    </a:lnTo>
                    <a:lnTo>
                      <a:pt x="2675" y="797"/>
                    </a:lnTo>
                    <a:lnTo>
                      <a:pt x="2652" y="808"/>
                    </a:lnTo>
                    <a:lnTo>
                      <a:pt x="2633" y="819"/>
                    </a:lnTo>
                    <a:lnTo>
                      <a:pt x="2614" y="832"/>
                    </a:lnTo>
                    <a:lnTo>
                      <a:pt x="2604" y="838"/>
                    </a:lnTo>
                    <a:lnTo>
                      <a:pt x="2595" y="845"/>
                    </a:lnTo>
                    <a:lnTo>
                      <a:pt x="2557" y="872"/>
                    </a:lnTo>
                    <a:lnTo>
                      <a:pt x="2519" y="900"/>
                    </a:lnTo>
                    <a:lnTo>
                      <a:pt x="2481" y="930"/>
                    </a:lnTo>
                    <a:lnTo>
                      <a:pt x="2443" y="962"/>
                    </a:lnTo>
                    <a:lnTo>
                      <a:pt x="2409" y="992"/>
                    </a:lnTo>
                    <a:lnTo>
                      <a:pt x="2374" y="1023"/>
                    </a:lnTo>
                    <a:lnTo>
                      <a:pt x="2342" y="1051"/>
                    </a:lnTo>
                    <a:lnTo>
                      <a:pt x="2312" y="1079"/>
                    </a:lnTo>
                    <a:lnTo>
                      <a:pt x="2285" y="1105"/>
                    </a:lnTo>
                    <a:lnTo>
                      <a:pt x="2262" y="1129"/>
                    </a:lnTo>
                    <a:lnTo>
                      <a:pt x="2241" y="1149"/>
                    </a:lnTo>
                    <a:lnTo>
                      <a:pt x="2213" y="1178"/>
                    </a:lnTo>
                    <a:lnTo>
                      <a:pt x="2203" y="1189"/>
                    </a:lnTo>
                    <a:lnTo>
                      <a:pt x="2182" y="1185"/>
                    </a:lnTo>
                    <a:lnTo>
                      <a:pt x="2127" y="1176"/>
                    </a:lnTo>
                    <a:lnTo>
                      <a:pt x="2087" y="1171"/>
                    </a:lnTo>
                    <a:lnTo>
                      <a:pt x="2042" y="1165"/>
                    </a:lnTo>
                    <a:lnTo>
                      <a:pt x="1992" y="1158"/>
                    </a:lnTo>
                    <a:lnTo>
                      <a:pt x="1935" y="1151"/>
                    </a:lnTo>
                    <a:lnTo>
                      <a:pt x="1878" y="1144"/>
                    </a:lnTo>
                    <a:lnTo>
                      <a:pt x="1815" y="1138"/>
                    </a:lnTo>
                    <a:lnTo>
                      <a:pt x="1753" y="1133"/>
                    </a:lnTo>
                    <a:lnTo>
                      <a:pt x="1688" y="1128"/>
                    </a:lnTo>
                    <a:lnTo>
                      <a:pt x="1559" y="1122"/>
                    </a:lnTo>
                    <a:lnTo>
                      <a:pt x="1437" y="1122"/>
                    </a:lnTo>
                    <a:lnTo>
                      <a:pt x="1209" y="1134"/>
                    </a:lnTo>
                    <a:lnTo>
                      <a:pt x="1105" y="1142"/>
                    </a:lnTo>
                    <a:lnTo>
                      <a:pt x="1013" y="1149"/>
                    </a:lnTo>
                    <a:lnTo>
                      <a:pt x="933" y="1157"/>
                    </a:lnTo>
                    <a:lnTo>
                      <a:pt x="875" y="1163"/>
                    </a:lnTo>
                    <a:lnTo>
                      <a:pt x="821" y="1169"/>
                    </a:lnTo>
                    <a:lnTo>
                      <a:pt x="160" y="460"/>
                    </a:lnTo>
                    <a:lnTo>
                      <a:pt x="219" y="450"/>
                    </a:lnTo>
                    <a:lnTo>
                      <a:pt x="285" y="440"/>
                    </a:lnTo>
                    <a:lnTo>
                      <a:pt x="327" y="434"/>
                    </a:lnTo>
                    <a:lnTo>
                      <a:pt x="373" y="428"/>
                    </a:lnTo>
                    <a:lnTo>
                      <a:pt x="422" y="422"/>
                    </a:lnTo>
                    <a:lnTo>
                      <a:pt x="475" y="415"/>
                    </a:lnTo>
                    <a:lnTo>
                      <a:pt x="532" y="409"/>
                    </a:lnTo>
                    <a:lnTo>
                      <a:pt x="593" y="404"/>
                    </a:lnTo>
                    <a:lnTo>
                      <a:pt x="721" y="394"/>
                    </a:lnTo>
                    <a:lnTo>
                      <a:pt x="852" y="388"/>
                    </a:lnTo>
                    <a:lnTo>
                      <a:pt x="983" y="388"/>
                    </a:lnTo>
                    <a:lnTo>
                      <a:pt x="1110" y="394"/>
                    </a:lnTo>
                    <a:lnTo>
                      <a:pt x="1226" y="405"/>
                    </a:lnTo>
                    <a:lnTo>
                      <a:pt x="1329" y="418"/>
                    </a:lnTo>
                    <a:lnTo>
                      <a:pt x="1374" y="425"/>
                    </a:lnTo>
                    <a:lnTo>
                      <a:pt x="1416" y="432"/>
                    </a:lnTo>
                    <a:lnTo>
                      <a:pt x="1481" y="444"/>
                    </a:lnTo>
                    <a:lnTo>
                      <a:pt x="1523" y="453"/>
                    </a:lnTo>
                    <a:lnTo>
                      <a:pt x="1538" y="457"/>
                    </a:lnTo>
                    <a:lnTo>
                      <a:pt x="1568" y="425"/>
                    </a:lnTo>
                    <a:lnTo>
                      <a:pt x="1604" y="392"/>
                    </a:lnTo>
                    <a:lnTo>
                      <a:pt x="1625" y="372"/>
                    </a:lnTo>
                    <a:lnTo>
                      <a:pt x="1650" y="350"/>
                    </a:lnTo>
                    <a:lnTo>
                      <a:pt x="1681" y="328"/>
                    </a:lnTo>
                    <a:lnTo>
                      <a:pt x="1711" y="303"/>
                    </a:lnTo>
                    <a:lnTo>
                      <a:pt x="1728" y="292"/>
                    </a:lnTo>
                    <a:lnTo>
                      <a:pt x="1747" y="280"/>
                    </a:lnTo>
                    <a:lnTo>
                      <a:pt x="1764" y="268"/>
                    </a:lnTo>
                    <a:lnTo>
                      <a:pt x="1783" y="257"/>
                    </a:lnTo>
                    <a:lnTo>
                      <a:pt x="1802" y="245"/>
                    </a:lnTo>
                    <a:lnTo>
                      <a:pt x="1823" y="233"/>
                    </a:lnTo>
                    <a:lnTo>
                      <a:pt x="1844" y="223"/>
                    </a:lnTo>
                    <a:lnTo>
                      <a:pt x="1865" y="211"/>
                    </a:lnTo>
                    <a:lnTo>
                      <a:pt x="1886" y="201"/>
                    </a:lnTo>
                    <a:lnTo>
                      <a:pt x="1909" y="191"/>
                    </a:lnTo>
                    <a:lnTo>
                      <a:pt x="1931" y="181"/>
                    </a:lnTo>
                    <a:lnTo>
                      <a:pt x="1956" y="172"/>
                    </a:lnTo>
                    <a:lnTo>
                      <a:pt x="1981" y="164"/>
                    </a:lnTo>
                    <a:lnTo>
                      <a:pt x="2004" y="154"/>
                    </a:lnTo>
                    <a:lnTo>
                      <a:pt x="2030" y="147"/>
                    </a:lnTo>
                    <a:lnTo>
                      <a:pt x="2055" y="139"/>
                    </a:lnTo>
                    <a:lnTo>
                      <a:pt x="2082" y="132"/>
                    </a:lnTo>
                    <a:lnTo>
                      <a:pt x="2106" y="126"/>
                    </a:lnTo>
                    <a:lnTo>
                      <a:pt x="2133" y="119"/>
                    </a:lnTo>
                    <a:lnTo>
                      <a:pt x="2160" y="113"/>
                    </a:lnTo>
                    <a:lnTo>
                      <a:pt x="2211" y="102"/>
                    </a:lnTo>
                    <a:lnTo>
                      <a:pt x="2262" y="92"/>
                    </a:lnTo>
                    <a:lnTo>
                      <a:pt x="2312" y="84"/>
                    </a:lnTo>
                    <a:lnTo>
                      <a:pt x="2359" y="76"/>
                    </a:lnTo>
                    <a:lnTo>
                      <a:pt x="2403" y="70"/>
                    </a:lnTo>
                    <a:lnTo>
                      <a:pt x="2443" y="65"/>
                    </a:lnTo>
                    <a:lnTo>
                      <a:pt x="2509" y="57"/>
                    </a:lnTo>
                    <a:lnTo>
                      <a:pt x="2570" y="52"/>
                    </a:lnTo>
                    <a:lnTo>
                      <a:pt x="2557" y="0"/>
                    </a:lnTo>
                    <a:close/>
                  </a:path>
                </a:pathLst>
              </a:custGeom>
              <a:solidFill>
                <a:srgbClr val="B8B8D9"/>
              </a:solidFill>
              <a:ln w="9525">
                <a:noFill/>
              </a:ln>
            </p:spPr>
            <p:txBody>
              <a:bodyPr/>
              <a:lstStyle/>
              <a:p>
                <a:endParaRPr lang="zh-CN" altLang="en-US"/>
              </a:p>
            </p:txBody>
          </p:sp>
          <p:sp>
            <p:nvSpPr>
              <p:cNvPr id="56331" name="Freeform 13"/>
              <p:cNvSpPr/>
              <p:nvPr/>
            </p:nvSpPr>
            <p:spPr>
              <a:xfrm>
                <a:off x="4703" y="2586"/>
                <a:ext cx="463" cy="662"/>
              </a:xfrm>
              <a:custGeom>
                <a:avLst/>
                <a:gdLst/>
                <a:ahLst/>
                <a:cxnLst>
                  <a:cxn ang="0">
                    <a:pos x="0" y="38"/>
                  </a:cxn>
                  <a:cxn ang="0">
                    <a:pos x="50" y="642"/>
                  </a:cxn>
                  <a:cxn ang="0">
                    <a:pos x="58" y="662"/>
                  </a:cxn>
                  <a:cxn ang="0">
                    <a:pos x="4" y="0"/>
                  </a:cxn>
                  <a:cxn ang="0">
                    <a:pos x="0" y="38"/>
                  </a:cxn>
                  <a:cxn ang="0">
                    <a:pos x="0" y="38"/>
                  </a:cxn>
                </a:cxnLst>
                <a:rect l="0" t="0" r="0" b="0"/>
                <a:pathLst>
                  <a:path w="925" h="662">
                    <a:moveTo>
                      <a:pt x="0" y="38"/>
                    </a:moveTo>
                    <a:lnTo>
                      <a:pt x="785" y="642"/>
                    </a:lnTo>
                    <a:lnTo>
                      <a:pt x="925" y="662"/>
                    </a:lnTo>
                    <a:lnTo>
                      <a:pt x="57" y="0"/>
                    </a:lnTo>
                    <a:lnTo>
                      <a:pt x="0" y="38"/>
                    </a:lnTo>
                    <a:close/>
                  </a:path>
                </a:pathLst>
              </a:custGeom>
              <a:solidFill>
                <a:srgbClr val="B8B8D9"/>
              </a:solidFill>
              <a:ln w="9525">
                <a:noFill/>
              </a:ln>
            </p:spPr>
            <p:txBody>
              <a:bodyPr/>
              <a:lstStyle/>
              <a:p>
                <a:endParaRPr lang="zh-CN" altLang="en-US"/>
              </a:p>
            </p:txBody>
          </p:sp>
          <p:sp>
            <p:nvSpPr>
              <p:cNvPr id="56332" name="Freeform 14"/>
              <p:cNvSpPr/>
              <p:nvPr/>
            </p:nvSpPr>
            <p:spPr>
              <a:xfrm>
                <a:off x="3393" y="3099"/>
                <a:ext cx="1777" cy="889"/>
              </a:xfrm>
              <a:custGeom>
                <a:avLst/>
                <a:gdLst/>
                <a:ahLst/>
                <a:cxnLst>
                  <a:cxn ang="0">
                    <a:pos x="0" y="40"/>
                  </a:cxn>
                  <a:cxn ang="0">
                    <a:pos x="50" y="885"/>
                  </a:cxn>
                  <a:cxn ang="0">
                    <a:pos x="56" y="870"/>
                  </a:cxn>
                  <a:cxn ang="0">
                    <a:pos x="62" y="855"/>
                  </a:cxn>
                  <a:cxn ang="0">
                    <a:pos x="70" y="838"/>
                  </a:cxn>
                  <a:cxn ang="0">
                    <a:pos x="78" y="822"/>
                  </a:cxn>
                  <a:cxn ang="0">
                    <a:pos x="86" y="808"/>
                  </a:cxn>
                  <a:cxn ang="0">
                    <a:pos x="99" y="793"/>
                  </a:cxn>
                  <a:cxn ang="0">
                    <a:pos x="117" y="793"/>
                  </a:cxn>
                  <a:cxn ang="0">
                    <a:pos x="135" y="810"/>
                  </a:cxn>
                  <a:cxn ang="0">
                    <a:pos x="149" y="830"/>
                  </a:cxn>
                  <a:cxn ang="0">
                    <a:pos x="155" y="825"/>
                  </a:cxn>
                  <a:cxn ang="0">
                    <a:pos x="158" y="786"/>
                  </a:cxn>
                  <a:cxn ang="0">
                    <a:pos x="161" y="728"/>
                  </a:cxn>
                  <a:cxn ang="0">
                    <a:pos x="166" y="659"/>
                  </a:cxn>
                  <a:cxn ang="0">
                    <a:pos x="169" y="623"/>
                  </a:cxn>
                  <a:cxn ang="0">
                    <a:pos x="172" y="585"/>
                  </a:cxn>
                  <a:cxn ang="0">
                    <a:pos x="175" y="549"/>
                  </a:cxn>
                  <a:cxn ang="0">
                    <a:pos x="177" y="523"/>
                  </a:cxn>
                  <a:cxn ang="0">
                    <a:pos x="179" y="506"/>
                  </a:cxn>
                  <a:cxn ang="0">
                    <a:pos x="180" y="490"/>
                  </a:cxn>
                  <a:cxn ang="0">
                    <a:pos x="182" y="474"/>
                  </a:cxn>
                  <a:cxn ang="0">
                    <a:pos x="183" y="459"/>
                  </a:cxn>
                  <a:cxn ang="0">
                    <a:pos x="185" y="445"/>
                  </a:cxn>
                  <a:cxn ang="0">
                    <a:pos x="187" y="425"/>
                  </a:cxn>
                  <a:cxn ang="0">
                    <a:pos x="191" y="403"/>
                  </a:cxn>
                  <a:cxn ang="0">
                    <a:pos x="194" y="385"/>
                  </a:cxn>
                  <a:cxn ang="0">
                    <a:pos x="197" y="369"/>
                  </a:cxn>
                  <a:cxn ang="0">
                    <a:pos x="200" y="355"/>
                  </a:cxn>
                  <a:cxn ang="0">
                    <a:pos x="203" y="341"/>
                  </a:cxn>
                  <a:cxn ang="0">
                    <a:pos x="208" y="320"/>
                  </a:cxn>
                  <a:cxn ang="0">
                    <a:pos x="213" y="303"/>
                  </a:cxn>
                  <a:cxn ang="0">
                    <a:pos x="217" y="291"/>
                  </a:cxn>
                  <a:cxn ang="0">
                    <a:pos x="223" y="277"/>
                  </a:cxn>
                  <a:cxn ang="0">
                    <a:pos x="203" y="193"/>
                  </a:cxn>
                  <a:cxn ang="0">
                    <a:pos x="208" y="267"/>
                  </a:cxn>
                  <a:cxn ang="0">
                    <a:pos x="202" y="288"/>
                  </a:cxn>
                  <a:cxn ang="0">
                    <a:pos x="197" y="306"/>
                  </a:cxn>
                  <a:cxn ang="0">
                    <a:pos x="191" y="330"/>
                  </a:cxn>
                  <a:cxn ang="0">
                    <a:pos x="189" y="342"/>
                  </a:cxn>
                  <a:cxn ang="0">
                    <a:pos x="186" y="356"/>
                  </a:cxn>
                  <a:cxn ang="0">
                    <a:pos x="184" y="370"/>
                  </a:cxn>
                  <a:cxn ang="0">
                    <a:pos x="181" y="386"/>
                  </a:cxn>
                  <a:cxn ang="0">
                    <a:pos x="179" y="402"/>
                  </a:cxn>
                  <a:cxn ang="0">
                    <a:pos x="177" y="420"/>
                  </a:cxn>
                  <a:cxn ang="0">
                    <a:pos x="175" y="443"/>
                  </a:cxn>
                  <a:cxn ang="0">
                    <a:pos x="174" y="461"/>
                  </a:cxn>
                  <a:cxn ang="0">
                    <a:pos x="171" y="494"/>
                  </a:cxn>
                  <a:cxn ang="0">
                    <a:pos x="166" y="552"/>
                  </a:cxn>
                  <a:cxn ang="0">
                    <a:pos x="161" y="611"/>
                  </a:cxn>
                  <a:cxn ang="0">
                    <a:pos x="157" y="665"/>
                  </a:cxn>
                  <a:cxn ang="0">
                    <a:pos x="154" y="710"/>
                  </a:cxn>
                  <a:cxn ang="0">
                    <a:pos x="151" y="752"/>
                  </a:cxn>
                  <a:cxn ang="0">
                    <a:pos x="146" y="741"/>
                  </a:cxn>
                  <a:cxn ang="0">
                    <a:pos x="133" y="721"/>
                  </a:cxn>
                  <a:cxn ang="0">
                    <a:pos x="113" y="710"/>
                  </a:cxn>
                  <a:cxn ang="0">
                    <a:pos x="89" y="728"/>
                  </a:cxn>
                  <a:cxn ang="0">
                    <a:pos x="78" y="747"/>
                  </a:cxn>
                  <a:cxn ang="0">
                    <a:pos x="70" y="764"/>
                  </a:cxn>
                  <a:cxn ang="0">
                    <a:pos x="63" y="777"/>
                  </a:cxn>
                  <a:cxn ang="0">
                    <a:pos x="53" y="809"/>
                  </a:cxn>
                  <a:cxn ang="0">
                    <a:pos x="19" y="48"/>
                  </a:cxn>
                  <a:cxn ang="0">
                    <a:pos x="17" y="0"/>
                  </a:cxn>
                </a:cxnLst>
                <a:rect l="0" t="0" r="0" b="0"/>
                <a:pathLst>
                  <a:path w="3553" h="889">
                    <a:moveTo>
                      <a:pt x="257" y="0"/>
                    </a:moveTo>
                    <a:lnTo>
                      <a:pt x="0" y="40"/>
                    </a:lnTo>
                    <a:lnTo>
                      <a:pt x="774" y="889"/>
                    </a:lnTo>
                    <a:lnTo>
                      <a:pt x="795" y="885"/>
                    </a:lnTo>
                    <a:lnTo>
                      <a:pt x="850" y="876"/>
                    </a:lnTo>
                    <a:lnTo>
                      <a:pt x="890" y="870"/>
                    </a:lnTo>
                    <a:lnTo>
                      <a:pt x="936" y="863"/>
                    </a:lnTo>
                    <a:lnTo>
                      <a:pt x="987" y="855"/>
                    </a:lnTo>
                    <a:lnTo>
                      <a:pt x="1044" y="847"/>
                    </a:lnTo>
                    <a:lnTo>
                      <a:pt x="1105" y="838"/>
                    </a:lnTo>
                    <a:lnTo>
                      <a:pt x="1169" y="830"/>
                    </a:lnTo>
                    <a:lnTo>
                      <a:pt x="1236" y="822"/>
                    </a:lnTo>
                    <a:lnTo>
                      <a:pt x="1304" y="815"/>
                    </a:lnTo>
                    <a:lnTo>
                      <a:pt x="1373" y="808"/>
                    </a:lnTo>
                    <a:lnTo>
                      <a:pt x="1441" y="801"/>
                    </a:lnTo>
                    <a:lnTo>
                      <a:pt x="1576" y="793"/>
                    </a:lnTo>
                    <a:lnTo>
                      <a:pt x="1715" y="790"/>
                    </a:lnTo>
                    <a:lnTo>
                      <a:pt x="1861" y="793"/>
                    </a:lnTo>
                    <a:lnTo>
                      <a:pt x="2010" y="801"/>
                    </a:lnTo>
                    <a:lnTo>
                      <a:pt x="2150" y="810"/>
                    </a:lnTo>
                    <a:lnTo>
                      <a:pt x="2274" y="821"/>
                    </a:lnTo>
                    <a:lnTo>
                      <a:pt x="2373" y="830"/>
                    </a:lnTo>
                    <a:lnTo>
                      <a:pt x="2462" y="840"/>
                    </a:lnTo>
                    <a:lnTo>
                      <a:pt x="2475" y="825"/>
                    </a:lnTo>
                    <a:lnTo>
                      <a:pt x="2492" y="808"/>
                    </a:lnTo>
                    <a:lnTo>
                      <a:pt x="2515" y="786"/>
                    </a:lnTo>
                    <a:lnTo>
                      <a:pt x="2542" y="759"/>
                    </a:lnTo>
                    <a:lnTo>
                      <a:pt x="2574" y="728"/>
                    </a:lnTo>
                    <a:lnTo>
                      <a:pt x="2610" y="695"/>
                    </a:lnTo>
                    <a:lnTo>
                      <a:pt x="2650" y="659"/>
                    </a:lnTo>
                    <a:lnTo>
                      <a:pt x="2673" y="642"/>
                    </a:lnTo>
                    <a:lnTo>
                      <a:pt x="2694" y="623"/>
                    </a:lnTo>
                    <a:lnTo>
                      <a:pt x="2717" y="605"/>
                    </a:lnTo>
                    <a:lnTo>
                      <a:pt x="2741" y="585"/>
                    </a:lnTo>
                    <a:lnTo>
                      <a:pt x="2764" y="567"/>
                    </a:lnTo>
                    <a:lnTo>
                      <a:pt x="2789" y="549"/>
                    </a:lnTo>
                    <a:lnTo>
                      <a:pt x="2814" y="532"/>
                    </a:lnTo>
                    <a:lnTo>
                      <a:pt x="2825" y="523"/>
                    </a:lnTo>
                    <a:lnTo>
                      <a:pt x="2838" y="514"/>
                    </a:lnTo>
                    <a:lnTo>
                      <a:pt x="2852" y="506"/>
                    </a:lnTo>
                    <a:lnTo>
                      <a:pt x="2863" y="498"/>
                    </a:lnTo>
                    <a:lnTo>
                      <a:pt x="2876" y="490"/>
                    </a:lnTo>
                    <a:lnTo>
                      <a:pt x="2890" y="482"/>
                    </a:lnTo>
                    <a:lnTo>
                      <a:pt x="2901" y="474"/>
                    </a:lnTo>
                    <a:lnTo>
                      <a:pt x="2914" y="466"/>
                    </a:lnTo>
                    <a:lnTo>
                      <a:pt x="2928" y="459"/>
                    </a:lnTo>
                    <a:lnTo>
                      <a:pt x="2941" y="452"/>
                    </a:lnTo>
                    <a:lnTo>
                      <a:pt x="2954" y="445"/>
                    </a:lnTo>
                    <a:lnTo>
                      <a:pt x="2968" y="437"/>
                    </a:lnTo>
                    <a:lnTo>
                      <a:pt x="2992" y="425"/>
                    </a:lnTo>
                    <a:lnTo>
                      <a:pt x="3019" y="413"/>
                    </a:lnTo>
                    <a:lnTo>
                      <a:pt x="3044" y="403"/>
                    </a:lnTo>
                    <a:lnTo>
                      <a:pt x="3070" y="394"/>
                    </a:lnTo>
                    <a:lnTo>
                      <a:pt x="3095" y="385"/>
                    </a:lnTo>
                    <a:lnTo>
                      <a:pt x="3120" y="377"/>
                    </a:lnTo>
                    <a:lnTo>
                      <a:pt x="3144" y="369"/>
                    </a:lnTo>
                    <a:lnTo>
                      <a:pt x="3169" y="362"/>
                    </a:lnTo>
                    <a:lnTo>
                      <a:pt x="3192" y="355"/>
                    </a:lnTo>
                    <a:lnTo>
                      <a:pt x="3217" y="348"/>
                    </a:lnTo>
                    <a:lnTo>
                      <a:pt x="3238" y="341"/>
                    </a:lnTo>
                    <a:lnTo>
                      <a:pt x="3283" y="330"/>
                    </a:lnTo>
                    <a:lnTo>
                      <a:pt x="3325" y="320"/>
                    </a:lnTo>
                    <a:lnTo>
                      <a:pt x="3365" y="311"/>
                    </a:lnTo>
                    <a:lnTo>
                      <a:pt x="3401" y="303"/>
                    </a:lnTo>
                    <a:lnTo>
                      <a:pt x="3435" y="296"/>
                    </a:lnTo>
                    <a:lnTo>
                      <a:pt x="3464" y="291"/>
                    </a:lnTo>
                    <a:lnTo>
                      <a:pt x="3511" y="283"/>
                    </a:lnTo>
                    <a:lnTo>
                      <a:pt x="3553" y="277"/>
                    </a:lnTo>
                    <a:lnTo>
                      <a:pt x="3340" y="161"/>
                    </a:lnTo>
                    <a:lnTo>
                      <a:pt x="3243" y="193"/>
                    </a:lnTo>
                    <a:lnTo>
                      <a:pt x="3378" y="257"/>
                    </a:lnTo>
                    <a:lnTo>
                      <a:pt x="3321" y="267"/>
                    </a:lnTo>
                    <a:lnTo>
                      <a:pt x="3257" y="279"/>
                    </a:lnTo>
                    <a:lnTo>
                      <a:pt x="3220" y="288"/>
                    </a:lnTo>
                    <a:lnTo>
                      <a:pt x="3181" y="297"/>
                    </a:lnTo>
                    <a:lnTo>
                      <a:pt x="3139" y="306"/>
                    </a:lnTo>
                    <a:lnTo>
                      <a:pt x="3097" y="318"/>
                    </a:lnTo>
                    <a:lnTo>
                      <a:pt x="3053" y="330"/>
                    </a:lnTo>
                    <a:lnTo>
                      <a:pt x="3032" y="335"/>
                    </a:lnTo>
                    <a:lnTo>
                      <a:pt x="3011" y="342"/>
                    </a:lnTo>
                    <a:lnTo>
                      <a:pt x="2990" y="349"/>
                    </a:lnTo>
                    <a:lnTo>
                      <a:pt x="2970" y="356"/>
                    </a:lnTo>
                    <a:lnTo>
                      <a:pt x="2951" y="363"/>
                    </a:lnTo>
                    <a:lnTo>
                      <a:pt x="2932" y="370"/>
                    </a:lnTo>
                    <a:lnTo>
                      <a:pt x="2912" y="378"/>
                    </a:lnTo>
                    <a:lnTo>
                      <a:pt x="2893" y="386"/>
                    </a:lnTo>
                    <a:lnTo>
                      <a:pt x="2878" y="394"/>
                    </a:lnTo>
                    <a:lnTo>
                      <a:pt x="2863" y="402"/>
                    </a:lnTo>
                    <a:lnTo>
                      <a:pt x="2848" y="410"/>
                    </a:lnTo>
                    <a:lnTo>
                      <a:pt x="2831" y="420"/>
                    </a:lnTo>
                    <a:lnTo>
                      <a:pt x="2814" y="431"/>
                    </a:lnTo>
                    <a:lnTo>
                      <a:pt x="2797" y="443"/>
                    </a:lnTo>
                    <a:lnTo>
                      <a:pt x="2779" y="455"/>
                    </a:lnTo>
                    <a:lnTo>
                      <a:pt x="2770" y="461"/>
                    </a:lnTo>
                    <a:lnTo>
                      <a:pt x="2760" y="468"/>
                    </a:lnTo>
                    <a:lnTo>
                      <a:pt x="2722" y="494"/>
                    </a:lnTo>
                    <a:lnTo>
                      <a:pt x="2684" y="523"/>
                    </a:lnTo>
                    <a:lnTo>
                      <a:pt x="2648" y="552"/>
                    </a:lnTo>
                    <a:lnTo>
                      <a:pt x="2610" y="581"/>
                    </a:lnTo>
                    <a:lnTo>
                      <a:pt x="2574" y="611"/>
                    </a:lnTo>
                    <a:lnTo>
                      <a:pt x="2540" y="639"/>
                    </a:lnTo>
                    <a:lnTo>
                      <a:pt x="2508" y="665"/>
                    </a:lnTo>
                    <a:lnTo>
                      <a:pt x="2479" y="689"/>
                    </a:lnTo>
                    <a:lnTo>
                      <a:pt x="2454" y="710"/>
                    </a:lnTo>
                    <a:lnTo>
                      <a:pt x="2418" y="740"/>
                    </a:lnTo>
                    <a:lnTo>
                      <a:pt x="2405" y="752"/>
                    </a:lnTo>
                    <a:lnTo>
                      <a:pt x="2384" y="749"/>
                    </a:lnTo>
                    <a:lnTo>
                      <a:pt x="2327" y="741"/>
                    </a:lnTo>
                    <a:lnTo>
                      <a:pt x="2236" y="731"/>
                    </a:lnTo>
                    <a:lnTo>
                      <a:pt x="2114" y="721"/>
                    </a:lnTo>
                    <a:lnTo>
                      <a:pt x="1968" y="713"/>
                    </a:lnTo>
                    <a:lnTo>
                      <a:pt x="1802" y="710"/>
                    </a:lnTo>
                    <a:lnTo>
                      <a:pt x="1618" y="714"/>
                    </a:lnTo>
                    <a:lnTo>
                      <a:pt x="1424" y="728"/>
                    </a:lnTo>
                    <a:lnTo>
                      <a:pt x="1329" y="738"/>
                    </a:lnTo>
                    <a:lnTo>
                      <a:pt x="1247" y="747"/>
                    </a:lnTo>
                    <a:lnTo>
                      <a:pt x="1171" y="756"/>
                    </a:lnTo>
                    <a:lnTo>
                      <a:pt x="1107" y="764"/>
                    </a:lnTo>
                    <a:lnTo>
                      <a:pt x="1052" y="771"/>
                    </a:lnTo>
                    <a:lnTo>
                      <a:pt x="1004" y="777"/>
                    </a:lnTo>
                    <a:lnTo>
                      <a:pt x="930" y="789"/>
                    </a:lnTo>
                    <a:lnTo>
                      <a:pt x="835" y="809"/>
                    </a:lnTo>
                    <a:lnTo>
                      <a:pt x="152" y="68"/>
                    </a:lnTo>
                    <a:lnTo>
                      <a:pt x="295" y="48"/>
                    </a:lnTo>
                    <a:lnTo>
                      <a:pt x="257" y="0"/>
                    </a:lnTo>
                    <a:close/>
                  </a:path>
                </a:pathLst>
              </a:custGeom>
              <a:solidFill>
                <a:srgbClr val="B8B8D9"/>
              </a:solidFill>
              <a:ln w="9525">
                <a:noFill/>
              </a:ln>
            </p:spPr>
            <p:txBody>
              <a:bodyPr/>
              <a:lstStyle/>
              <a:p>
                <a:endParaRPr lang="zh-CN" altLang="en-US"/>
              </a:p>
            </p:txBody>
          </p:sp>
          <p:sp>
            <p:nvSpPr>
              <p:cNvPr id="56333" name="Freeform 15"/>
              <p:cNvSpPr/>
              <p:nvPr/>
            </p:nvSpPr>
            <p:spPr>
              <a:xfrm>
                <a:off x="4177" y="2993"/>
                <a:ext cx="403" cy="818"/>
              </a:xfrm>
              <a:custGeom>
                <a:avLst/>
                <a:gdLst/>
                <a:ahLst/>
                <a:cxnLst>
                  <a:cxn ang="0">
                    <a:pos x="6" y="0"/>
                  </a:cxn>
                  <a:cxn ang="0">
                    <a:pos x="50" y="797"/>
                  </a:cxn>
                  <a:cxn ang="0">
                    <a:pos x="45" y="818"/>
                  </a:cxn>
                  <a:cxn ang="0">
                    <a:pos x="0" y="8"/>
                  </a:cxn>
                  <a:cxn ang="0">
                    <a:pos x="6" y="0"/>
                  </a:cxn>
                  <a:cxn ang="0">
                    <a:pos x="6" y="0"/>
                  </a:cxn>
                </a:cxnLst>
                <a:rect l="0" t="0" r="0" b="0"/>
                <a:pathLst>
                  <a:path w="806" h="818">
                    <a:moveTo>
                      <a:pt x="100" y="0"/>
                    </a:moveTo>
                    <a:lnTo>
                      <a:pt x="806" y="797"/>
                    </a:lnTo>
                    <a:lnTo>
                      <a:pt x="716" y="818"/>
                    </a:lnTo>
                    <a:lnTo>
                      <a:pt x="0" y="8"/>
                    </a:lnTo>
                    <a:lnTo>
                      <a:pt x="100" y="0"/>
                    </a:lnTo>
                    <a:close/>
                  </a:path>
                </a:pathLst>
              </a:custGeom>
              <a:solidFill>
                <a:srgbClr val="B8B8D9"/>
              </a:solidFill>
              <a:ln w="9525">
                <a:noFill/>
              </a:ln>
            </p:spPr>
            <p:txBody>
              <a:bodyPr/>
              <a:lstStyle/>
              <a:p>
                <a:endParaRPr lang="zh-CN" altLang="en-US"/>
              </a:p>
            </p:txBody>
          </p:sp>
          <p:sp>
            <p:nvSpPr>
              <p:cNvPr id="56334" name="Freeform 16"/>
              <p:cNvSpPr/>
              <p:nvPr/>
            </p:nvSpPr>
            <p:spPr>
              <a:xfrm>
                <a:off x="2435" y="3257"/>
                <a:ext cx="349" cy="539"/>
              </a:xfrm>
              <a:custGeom>
                <a:avLst/>
                <a:gdLst/>
                <a:ahLst/>
                <a:cxnLst>
                  <a:cxn ang="0">
                    <a:pos x="36" y="9"/>
                  </a:cxn>
                  <a:cxn ang="0">
                    <a:pos x="0" y="460"/>
                  </a:cxn>
                  <a:cxn ang="0">
                    <a:pos x="1" y="539"/>
                  </a:cxn>
                  <a:cxn ang="0">
                    <a:pos x="44" y="0"/>
                  </a:cxn>
                  <a:cxn ang="0">
                    <a:pos x="36" y="9"/>
                  </a:cxn>
                  <a:cxn ang="0">
                    <a:pos x="36" y="9"/>
                  </a:cxn>
                </a:cxnLst>
                <a:rect l="0" t="0" r="0" b="0"/>
                <a:pathLst>
                  <a:path w="698" h="539">
                    <a:moveTo>
                      <a:pt x="561" y="9"/>
                    </a:moveTo>
                    <a:lnTo>
                      <a:pt x="0" y="460"/>
                    </a:lnTo>
                    <a:lnTo>
                      <a:pt x="29" y="539"/>
                    </a:lnTo>
                    <a:lnTo>
                      <a:pt x="698" y="0"/>
                    </a:lnTo>
                    <a:lnTo>
                      <a:pt x="561" y="9"/>
                    </a:lnTo>
                    <a:close/>
                  </a:path>
                </a:pathLst>
              </a:custGeom>
              <a:solidFill>
                <a:srgbClr val="FFA64D"/>
              </a:solidFill>
              <a:ln w="9525">
                <a:noFill/>
              </a:ln>
            </p:spPr>
            <p:txBody>
              <a:bodyPr/>
              <a:lstStyle/>
              <a:p>
                <a:endParaRPr lang="zh-CN" altLang="en-US"/>
              </a:p>
            </p:txBody>
          </p:sp>
          <p:sp>
            <p:nvSpPr>
              <p:cNvPr id="56335" name="Freeform 17"/>
              <p:cNvSpPr/>
              <p:nvPr/>
            </p:nvSpPr>
            <p:spPr>
              <a:xfrm>
                <a:off x="2938" y="3170"/>
                <a:ext cx="495" cy="332"/>
              </a:xfrm>
              <a:custGeom>
                <a:avLst/>
                <a:gdLst/>
                <a:ahLst/>
                <a:cxnLst>
                  <a:cxn ang="0">
                    <a:pos x="0" y="45"/>
                  </a:cxn>
                  <a:cxn ang="0">
                    <a:pos x="62" y="332"/>
                  </a:cxn>
                  <a:cxn ang="0">
                    <a:pos x="62" y="269"/>
                  </a:cxn>
                  <a:cxn ang="0">
                    <a:pos x="5" y="0"/>
                  </a:cxn>
                  <a:cxn ang="0">
                    <a:pos x="0" y="45"/>
                  </a:cxn>
                  <a:cxn ang="0">
                    <a:pos x="0" y="45"/>
                  </a:cxn>
                </a:cxnLst>
                <a:rect l="0" t="0" r="0" b="0"/>
                <a:pathLst>
                  <a:path w="990" h="332">
                    <a:moveTo>
                      <a:pt x="0" y="45"/>
                    </a:moveTo>
                    <a:lnTo>
                      <a:pt x="990" y="332"/>
                    </a:lnTo>
                    <a:lnTo>
                      <a:pt x="990" y="269"/>
                    </a:lnTo>
                    <a:lnTo>
                      <a:pt x="78" y="0"/>
                    </a:lnTo>
                    <a:lnTo>
                      <a:pt x="0" y="45"/>
                    </a:lnTo>
                    <a:close/>
                  </a:path>
                </a:pathLst>
              </a:custGeom>
              <a:solidFill>
                <a:srgbClr val="FFA64D"/>
              </a:solidFill>
              <a:ln w="9525">
                <a:noFill/>
              </a:ln>
            </p:spPr>
            <p:txBody>
              <a:bodyPr/>
              <a:lstStyle/>
              <a:p>
                <a:endParaRPr lang="zh-CN" altLang="en-US"/>
              </a:p>
            </p:txBody>
          </p:sp>
          <p:sp>
            <p:nvSpPr>
              <p:cNvPr id="56336" name="Freeform 18"/>
              <p:cNvSpPr/>
              <p:nvPr/>
            </p:nvSpPr>
            <p:spPr>
              <a:xfrm>
                <a:off x="3087" y="3450"/>
                <a:ext cx="415" cy="600"/>
              </a:xfrm>
              <a:custGeom>
                <a:avLst/>
                <a:gdLst/>
                <a:ahLst/>
                <a:cxnLst>
                  <a:cxn ang="0">
                    <a:pos x="47" y="0"/>
                  </a:cxn>
                  <a:cxn ang="0">
                    <a:pos x="0" y="600"/>
                  </a:cxn>
                  <a:cxn ang="0">
                    <a:pos x="10" y="589"/>
                  </a:cxn>
                  <a:cxn ang="0">
                    <a:pos x="52" y="56"/>
                  </a:cxn>
                  <a:cxn ang="0">
                    <a:pos x="47" y="0"/>
                  </a:cxn>
                  <a:cxn ang="0">
                    <a:pos x="47" y="0"/>
                  </a:cxn>
                </a:cxnLst>
                <a:rect l="0" t="0" r="0" b="0"/>
                <a:pathLst>
                  <a:path w="829" h="600">
                    <a:moveTo>
                      <a:pt x="749" y="0"/>
                    </a:moveTo>
                    <a:lnTo>
                      <a:pt x="0" y="600"/>
                    </a:lnTo>
                    <a:lnTo>
                      <a:pt x="150" y="589"/>
                    </a:lnTo>
                    <a:lnTo>
                      <a:pt x="829" y="56"/>
                    </a:lnTo>
                    <a:lnTo>
                      <a:pt x="749" y="0"/>
                    </a:lnTo>
                    <a:close/>
                  </a:path>
                </a:pathLst>
              </a:custGeom>
              <a:solidFill>
                <a:srgbClr val="D66666"/>
              </a:solidFill>
              <a:ln w="9525">
                <a:noFill/>
              </a:ln>
            </p:spPr>
            <p:txBody>
              <a:bodyPr/>
              <a:lstStyle/>
              <a:p>
                <a:endParaRPr lang="zh-CN" altLang="en-US"/>
              </a:p>
            </p:txBody>
          </p:sp>
          <p:sp>
            <p:nvSpPr>
              <p:cNvPr id="56337" name="Freeform 19"/>
              <p:cNvSpPr/>
              <p:nvPr/>
            </p:nvSpPr>
            <p:spPr>
              <a:xfrm>
                <a:off x="2838" y="3306"/>
                <a:ext cx="424" cy="269"/>
              </a:xfrm>
              <a:custGeom>
                <a:avLst/>
                <a:gdLst/>
                <a:ahLst/>
                <a:cxnLst>
                  <a:cxn ang="0">
                    <a:pos x="3" y="0"/>
                  </a:cxn>
                  <a:cxn ang="0">
                    <a:pos x="53" y="235"/>
                  </a:cxn>
                  <a:cxn ang="0">
                    <a:pos x="51" y="269"/>
                  </a:cxn>
                  <a:cxn ang="0">
                    <a:pos x="0" y="30"/>
                  </a:cxn>
                  <a:cxn ang="0">
                    <a:pos x="3" y="0"/>
                  </a:cxn>
                  <a:cxn ang="0">
                    <a:pos x="3" y="0"/>
                  </a:cxn>
                </a:cxnLst>
                <a:rect l="0" t="0" r="0" b="0"/>
                <a:pathLst>
                  <a:path w="848" h="269">
                    <a:moveTo>
                      <a:pt x="36" y="0"/>
                    </a:moveTo>
                    <a:lnTo>
                      <a:pt x="848" y="235"/>
                    </a:lnTo>
                    <a:lnTo>
                      <a:pt x="806" y="269"/>
                    </a:lnTo>
                    <a:lnTo>
                      <a:pt x="0" y="30"/>
                    </a:lnTo>
                    <a:lnTo>
                      <a:pt x="36" y="0"/>
                    </a:lnTo>
                    <a:close/>
                  </a:path>
                </a:pathLst>
              </a:custGeom>
              <a:solidFill>
                <a:srgbClr val="FFA64D"/>
              </a:solidFill>
              <a:ln w="9525">
                <a:noFill/>
              </a:ln>
            </p:spPr>
            <p:txBody>
              <a:bodyPr/>
              <a:lstStyle/>
              <a:p>
                <a:endParaRPr lang="zh-CN" altLang="en-US"/>
              </a:p>
            </p:txBody>
          </p:sp>
          <p:sp>
            <p:nvSpPr>
              <p:cNvPr id="56338" name="Freeform 20"/>
              <p:cNvSpPr/>
              <p:nvPr/>
            </p:nvSpPr>
            <p:spPr>
              <a:xfrm>
                <a:off x="2797" y="3370"/>
                <a:ext cx="425" cy="268"/>
              </a:xfrm>
              <a:custGeom>
                <a:avLst/>
                <a:gdLst/>
                <a:ahLst/>
                <a:cxnLst>
                  <a:cxn ang="0">
                    <a:pos x="3" y="0"/>
                  </a:cxn>
                  <a:cxn ang="0">
                    <a:pos x="54" y="234"/>
                  </a:cxn>
                  <a:cxn ang="0">
                    <a:pos x="51" y="268"/>
                  </a:cxn>
                  <a:cxn ang="0">
                    <a:pos x="0" y="30"/>
                  </a:cxn>
                  <a:cxn ang="0">
                    <a:pos x="3" y="0"/>
                  </a:cxn>
                  <a:cxn ang="0">
                    <a:pos x="3" y="0"/>
                  </a:cxn>
                </a:cxnLst>
                <a:rect l="0" t="0" r="0" b="0"/>
                <a:pathLst>
                  <a:path w="849" h="268">
                    <a:moveTo>
                      <a:pt x="36" y="0"/>
                    </a:moveTo>
                    <a:lnTo>
                      <a:pt x="849" y="234"/>
                    </a:lnTo>
                    <a:lnTo>
                      <a:pt x="806" y="268"/>
                    </a:lnTo>
                    <a:lnTo>
                      <a:pt x="0" y="30"/>
                    </a:lnTo>
                    <a:lnTo>
                      <a:pt x="36" y="0"/>
                    </a:lnTo>
                    <a:close/>
                  </a:path>
                </a:pathLst>
              </a:custGeom>
              <a:solidFill>
                <a:srgbClr val="FFA64D"/>
              </a:solidFill>
              <a:ln w="9525">
                <a:noFill/>
              </a:ln>
            </p:spPr>
            <p:txBody>
              <a:bodyPr/>
              <a:lstStyle/>
              <a:p>
                <a:endParaRPr lang="zh-CN" altLang="en-US"/>
              </a:p>
            </p:txBody>
          </p:sp>
          <p:sp>
            <p:nvSpPr>
              <p:cNvPr id="56339" name="Freeform 21"/>
              <p:cNvSpPr/>
              <p:nvPr/>
            </p:nvSpPr>
            <p:spPr>
              <a:xfrm>
                <a:off x="2756" y="3436"/>
                <a:ext cx="425" cy="269"/>
              </a:xfrm>
              <a:custGeom>
                <a:avLst/>
                <a:gdLst/>
                <a:ahLst/>
                <a:cxnLst>
                  <a:cxn ang="0">
                    <a:pos x="3" y="0"/>
                  </a:cxn>
                  <a:cxn ang="0">
                    <a:pos x="53" y="234"/>
                  </a:cxn>
                  <a:cxn ang="0">
                    <a:pos x="51" y="269"/>
                  </a:cxn>
                  <a:cxn ang="0">
                    <a:pos x="0" y="30"/>
                  </a:cxn>
                  <a:cxn ang="0">
                    <a:pos x="3" y="0"/>
                  </a:cxn>
                  <a:cxn ang="0">
                    <a:pos x="3" y="0"/>
                  </a:cxn>
                </a:cxnLst>
                <a:rect l="0" t="0" r="0" b="0"/>
                <a:pathLst>
                  <a:path w="850" h="269">
                    <a:moveTo>
                      <a:pt x="36" y="0"/>
                    </a:moveTo>
                    <a:lnTo>
                      <a:pt x="850" y="234"/>
                    </a:lnTo>
                    <a:lnTo>
                      <a:pt x="806" y="269"/>
                    </a:lnTo>
                    <a:lnTo>
                      <a:pt x="0" y="30"/>
                    </a:lnTo>
                    <a:lnTo>
                      <a:pt x="36" y="0"/>
                    </a:lnTo>
                    <a:close/>
                  </a:path>
                </a:pathLst>
              </a:custGeom>
              <a:solidFill>
                <a:srgbClr val="FFA64D"/>
              </a:solidFill>
              <a:ln w="9525">
                <a:noFill/>
              </a:ln>
            </p:spPr>
            <p:txBody>
              <a:bodyPr/>
              <a:lstStyle/>
              <a:p>
                <a:endParaRPr lang="zh-CN" altLang="en-US"/>
              </a:p>
            </p:txBody>
          </p:sp>
          <p:sp>
            <p:nvSpPr>
              <p:cNvPr id="56340" name="Freeform 22"/>
              <p:cNvSpPr/>
              <p:nvPr/>
            </p:nvSpPr>
            <p:spPr>
              <a:xfrm>
                <a:off x="2713" y="3508"/>
                <a:ext cx="424" cy="268"/>
              </a:xfrm>
              <a:custGeom>
                <a:avLst/>
                <a:gdLst/>
                <a:ahLst/>
                <a:cxnLst>
                  <a:cxn ang="0">
                    <a:pos x="3" y="0"/>
                  </a:cxn>
                  <a:cxn ang="0">
                    <a:pos x="53" y="235"/>
                  </a:cxn>
                  <a:cxn ang="0">
                    <a:pos x="51" y="268"/>
                  </a:cxn>
                  <a:cxn ang="0">
                    <a:pos x="0" y="31"/>
                  </a:cxn>
                  <a:cxn ang="0">
                    <a:pos x="3" y="0"/>
                  </a:cxn>
                  <a:cxn ang="0">
                    <a:pos x="3" y="0"/>
                  </a:cxn>
                </a:cxnLst>
                <a:rect l="0" t="0" r="0" b="0"/>
                <a:pathLst>
                  <a:path w="848" h="268">
                    <a:moveTo>
                      <a:pt x="35" y="0"/>
                    </a:moveTo>
                    <a:lnTo>
                      <a:pt x="848" y="235"/>
                    </a:lnTo>
                    <a:lnTo>
                      <a:pt x="804" y="268"/>
                    </a:lnTo>
                    <a:lnTo>
                      <a:pt x="0" y="31"/>
                    </a:lnTo>
                    <a:lnTo>
                      <a:pt x="35" y="0"/>
                    </a:lnTo>
                    <a:close/>
                  </a:path>
                </a:pathLst>
              </a:custGeom>
              <a:solidFill>
                <a:srgbClr val="FFA64D"/>
              </a:solidFill>
              <a:ln w="9525">
                <a:noFill/>
              </a:ln>
            </p:spPr>
            <p:txBody>
              <a:bodyPr/>
              <a:lstStyle/>
              <a:p>
                <a:endParaRPr lang="zh-CN" altLang="en-US"/>
              </a:p>
            </p:txBody>
          </p:sp>
          <p:sp>
            <p:nvSpPr>
              <p:cNvPr id="56341" name="Freeform 23"/>
              <p:cNvSpPr/>
              <p:nvPr/>
            </p:nvSpPr>
            <p:spPr>
              <a:xfrm>
                <a:off x="2672" y="3575"/>
                <a:ext cx="424" cy="268"/>
              </a:xfrm>
              <a:custGeom>
                <a:avLst/>
                <a:gdLst/>
                <a:ahLst/>
                <a:cxnLst>
                  <a:cxn ang="0">
                    <a:pos x="3" y="0"/>
                  </a:cxn>
                  <a:cxn ang="0">
                    <a:pos x="53" y="234"/>
                  </a:cxn>
                  <a:cxn ang="0">
                    <a:pos x="51" y="268"/>
                  </a:cxn>
                  <a:cxn ang="0">
                    <a:pos x="0" y="30"/>
                  </a:cxn>
                  <a:cxn ang="0">
                    <a:pos x="3" y="0"/>
                  </a:cxn>
                  <a:cxn ang="0">
                    <a:pos x="3" y="0"/>
                  </a:cxn>
                </a:cxnLst>
                <a:rect l="0" t="0" r="0" b="0"/>
                <a:pathLst>
                  <a:path w="847" h="268">
                    <a:moveTo>
                      <a:pt x="36" y="0"/>
                    </a:moveTo>
                    <a:lnTo>
                      <a:pt x="847" y="234"/>
                    </a:lnTo>
                    <a:lnTo>
                      <a:pt x="804" y="268"/>
                    </a:lnTo>
                    <a:lnTo>
                      <a:pt x="0" y="30"/>
                    </a:lnTo>
                    <a:lnTo>
                      <a:pt x="36" y="0"/>
                    </a:lnTo>
                    <a:close/>
                  </a:path>
                </a:pathLst>
              </a:custGeom>
              <a:solidFill>
                <a:srgbClr val="FFA64D"/>
              </a:solidFill>
              <a:ln w="9525">
                <a:noFill/>
              </a:ln>
            </p:spPr>
            <p:txBody>
              <a:bodyPr/>
              <a:lstStyle/>
              <a:p>
                <a:endParaRPr lang="zh-CN" altLang="en-US"/>
              </a:p>
            </p:txBody>
          </p:sp>
          <p:sp>
            <p:nvSpPr>
              <p:cNvPr id="56342" name="Freeform 24"/>
              <p:cNvSpPr/>
              <p:nvPr/>
            </p:nvSpPr>
            <p:spPr>
              <a:xfrm>
                <a:off x="2627" y="3647"/>
                <a:ext cx="424" cy="268"/>
              </a:xfrm>
              <a:custGeom>
                <a:avLst/>
                <a:gdLst/>
                <a:ahLst/>
                <a:cxnLst>
                  <a:cxn ang="0">
                    <a:pos x="3" y="0"/>
                  </a:cxn>
                  <a:cxn ang="0">
                    <a:pos x="53" y="234"/>
                  </a:cxn>
                  <a:cxn ang="0">
                    <a:pos x="51" y="268"/>
                  </a:cxn>
                  <a:cxn ang="0">
                    <a:pos x="0" y="30"/>
                  </a:cxn>
                  <a:cxn ang="0">
                    <a:pos x="3" y="0"/>
                  </a:cxn>
                  <a:cxn ang="0">
                    <a:pos x="3" y="0"/>
                  </a:cxn>
                </a:cxnLst>
                <a:rect l="0" t="0" r="0" b="0"/>
                <a:pathLst>
                  <a:path w="848" h="268">
                    <a:moveTo>
                      <a:pt x="36" y="0"/>
                    </a:moveTo>
                    <a:lnTo>
                      <a:pt x="848" y="234"/>
                    </a:lnTo>
                    <a:lnTo>
                      <a:pt x="806" y="268"/>
                    </a:lnTo>
                    <a:lnTo>
                      <a:pt x="0" y="30"/>
                    </a:lnTo>
                    <a:lnTo>
                      <a:pt x="36" y="0"/>
                    </a:lnTo>
                    <a:close/>
                  </a:path>
                </a:pathLst>
              </a:custGeom>
              <a:solidFill>
                <a:srgbClr val="FFA64D"/>
              </a:solidFill>
              <a:ln w="9525">
                <a:noFill/>
              </a:ln>
            </p:spPr>
            <p:txBody>
              <a:bodyPr/>
              <a:lstStyle/>
              <a:p>
                <a:endParaRPr lang="zh-CN" altLang="en-US"/>
              </a:p>
            </p:txBody>
          </p:sp>
          <p:sp>
            <p:nvSpPr>
              <p:cNvPr id="56343" name="Freeform 25"/>
              <p:cNvSpPr/>
              <p:nvPr/>
            </p:nvSpPr>
            <p:spPr>
              <a:xfrm>
                <a:off x="2584" y="3712"/>
                <a:ext cx="424" cy="267"/>
              </a:xfrm>
              <a:custGeom>
                <a:avLst/>
                <a:gdLst/>
                <a:ahLst/>
                <a:cxnLst>
                  <a:cxn ang="0">
                    <a:pos x="3" y="0"/>
                  </a:cxn>
                  <a:cxn ang="0">
                    <a:pos x="53" y="233"/>
                  </a:cxn>
                  <a:cxn ang="0">
                    <a:pos x="51" y="267"/>
                  </a:cxn>
                  <a:cxn ang="0">
                    <a:pos x="0" y="29"/>
                  </a:cxn>
                  <a:cxn ang="0">
                    <a:pos x="3" y="0"/>
                  </a:cxn>
                  <a:cxn ang="0">
                    <a:pos x="3" y="0"/>
                  </a:cxn>
                </a:cxnLst>
                <a:rect l="0" t="0" r="0" b="0"/>
                <a:pathLst>
                  <a:path w="848" h="267">
                    <a:moveTo>
                      <a:pt x="36" y="0"/>
                    </a:moveTo>
                    <a:lnTo>
                      <a:pt x="848" y="233"/>
                    </a:lnTo>
                    <a:lnTo>
                      <a:pt x="806" y="267"/>
                    </a:lnTo>
                    <a:lnTo>
                      <a:pt x="0" y="29"/>
                    </a:lnTo>
                    <a:lnTo>
                      <a:pt x="36" y="0"/>
                    </a:lnTo>
                    <a:close/>
                  </a:path>
                </a:pathLst>
              </a:custGeom>
              <a:solidFill>
                <a:srgbClr val="FFA64D"/>
              </a:solidFill>
              <a:ln w="9525">
                <a:noFill/>
              </a:ln>
            </p:spPr>
            <p:txBody>
              <a:bodyPr/>
              <a:lstStyle/>
              <a:p>
                <a:endParaRPr lang="zh-CN" altLang="en-US"/>
              </a:p>
            </p:txBody>
          </p:sp>
          <p:sp>
            <p:nvSpPr>
              <p:cNvPr id="56344" name="Freeform 26"/>
              <p:cNvSpPr/>
              <p:nvPr/>
            </p:nvSpPr>
            <p:spPr>
              <a:xfrm>
                <a:off x="2540" y="3777"/>
                <a:ext cx="425" cy="269"/>
              </a:xfrm>
              <a:custGeom>
                <a:avLst/>
                <a:gdLst/>
                <a:ahLst/>
                <a:cxnLst>
                  <a:cxn ang="0">
                    <a:pos x="3" y="0"/>
                  </a:cxn>
                  <a:cxn ang="0">
                    <a:pos x="53" y="235"/>
                  </a:cxn>
                  <a:cxn ang="0">
                    <a:pos x="51" y="269"/>
                  </a:cxn>
                  <a:cxn ang="0">
                    <a:pos x="0" y="30"/>
                  </a:cxn>
                  <a:cxn ang="0">
                    <a:pos x="3" y="0"/>
                  </a:cxn>
                  <a:cxn ang="0">
                    <a:pos x="3" y="0"/>
                  </a:cxn>
                </a:cxnLst>
                <a:rect l="0" t="0" r="0" b="0"/>
                <a:pathLst>
                  <a:path w="850" h="269">
                    <a:moveTo>
                      <a:pt x="37" y="0"/>
                    </a:moveTo>
                    <a:lnTo>
                      <a:pt x="850" y="235"/>
                    </a:lnTo>
                    <a:lnTo>
                      <a:pt x="806" y="269"/>
                    </a:lnTo>
                    <a:lnTo>
                      <a:pt x="0" y="30"/>
                    </a:lnTo>
                    <a:lnTo>
                      <a:pt x="37" y="0"/>
                    </a:lnTo>
                    <a:close/>
                  </a:path>
                </a:pathLst>
              </a:custGeom>
              <a:solidFill>
                <a:srgbClr val="FFA64D"/>
              </a:solidFill>
              <a:ln w="9525">
                <a:noFill/>
              </a:ln>
            </p:spPr>
            <p:txBody>
              <a:bodyPr/>
              <a:lstStyle/>
              <a:p>
                <a:endParaRPr lang="zh-CN" altLang="en-US"/>
              </a:p>
            </p:txBody>
          </p:sp>
          <p:sp>
            <p:nvSpPr>
              <p:cNvPr id="56345" name="Freeform 27"/>
              <p:cNvSpPr/>
              <p:nvPr/>
            </p:nvSpPr>
            <p:spPr>
              <a:xfrm>
                <a:off x="2502" y="3849"/>
                <a:ext cx="396" cy="221"/>
              </a:xfrm>
              <a:custGeom>
                <a:avLst/>
                <a:gdLst/>
                <a:ahLst/>
                <a:cxnLst>
                  <a:cxn ang="0">
                    <a:pos x="2" y="0"/>
                  </a:cxn>
                  <a:cxn ang="0">
                    <a:pos x="49" y="221"/>
                  </a:cxn>
                  <a:cxn ang="0">
                    <a:pos x="38" y="211"/>
                  </a:cxn>
                  <a:cxn ang="0">
                    <a:pos x="0" y="31"/>
                  </a:cxn>
                  <a:cxn ang="0">
                    <a:pos x="2" y="0"/>
                  </a:cxn>
                  <a:cxn ang="0">
                    <a:pos x="2" y="0"/>
                  </a:cxn>
                </a:cxnLst>
                <a:rect l="0" t="0" r="0" b="0"/>
                <a:pathLst>
                  <a:path w="793" h="221">
                    <a:moveTo>
                      <a:pt x="35" y="0"/>
                    </a:moveTo>
                    <a:lnTo>
                      <a:pt x="793" y="221"/>
                    </a:lnTo>
                    <a:lnTo>
                      <a:pt x="618" y="211"/>
                    </a:lnTo>
                    <a:lnTo>
                      <a:pt x="0" y="31"/>
                    </a:lnTo>
                    <a:lnTo>
                      <a:pt x="35" y="0"/>
                    </a:lnTo>
                    <a:close/>
                  </a:path>
                </a:pathLst>
              </a:custGeom>
              <a:solidFill>
                <a:srgbClr val="FFA64D"/>
              </a:solidFill>
              <a:ln w="9525">
                <a:noFill/>
              </a:ln>
            </p:spPr>
            <p:txBody>
              <a:bodyPr/>
              <a:lstStyle/>
              <a:p>
                <a:endParaRPr lang="zh-CN" altLang="en-US"/>
              </a:p>
            </p:txBody>
          </p:sp>
          <p:sp>
            <p:nvSpPr>
              <p:cNvPr id="56346" name="Freeform 28"/>
              <p:cNvSpPr/>
              <p:nvPr/>
            </p:nvSpPr>
            <p:spPr>
              <a:xfrm>
                <a:off x="2451" y="3928"/>
                <a:ext cx="212" cy="122"/>
              </a:xfrm>
              <a:custGeom>
                <a:avLst/>
                <a:gdLst/>
                <a:ahLst/>
                <a:cxnLst>
                  <a:cxn ang="0">
                    <a:pos x="3" y="0"/>
                  </a:cxn>
                  <a:cxn ang="0">
                    <a:pos x="27" y="108"/>
                  </a:cxn>
                  <a:cxn ang="0">
                    <a:pos x="19" y="122"/>
                  </a:cxn>
                  <a:cxn ang="0">
                    <a:pos x="0" y="30"/>
                  </a:cxn>
                  <a:cxn ang="0">
                    <a:pos x="3" y="0"/>
                  </a:cxn>
                  <a:cxn ang="0">
                    <a:pos x="3" y="0"/>
                  </a:cxn>
                </a:cxnLst>
                <a:rect l="0" t="0" r="0" b="0"/>
                <a:pathLst>
                  <a:path w="424" h="122">
                    <a:moveTo>
                      <a:pt x="36" y="0"/>
                    </a:moveTo>
                    <a:lnTo>
                      <a:pt x="424" y="108"/>
                    </a:lnTo>
                    <a:lnTo>
                      <a:pt x="296" y="122"/>
                    </a:lnTo>
                    <a:lnTo>
                      <a:pt x="0" y="30"/>
                    </a:lnTo>
                    <a:lnTo>
                      <a:pt x="36" y="0"/>
                    </a:lnTo>
                    <a:close/>
                  </a:path>
                </a:pathLst>
              </a:custGeom>
              <a:solidFill>
                <a:srgbClr val="FFA64D"/>
              </a:solidFill>
              <a:ln w="9525">
                <a:noFill/>
              </a:ln>
            </p:spPr>
            <p:txBody>
              <a:bodyPr/>
              <a:lstStyle/>
              <a:p>
                <a:endParaRPr lang="zh-CN" altLang="en-US"/>
              </a:p>
            </p:txBody>
          </p:sp>
          <p:sp>
            <p:nvSpPr>
              <p:cNvPr id="56347" name="Freeform 29"/>
              <p:cNvSpPr/>
              <p:nvPr/>
            </p:nvSpPr>
            <p:spPr>
              <a:xfrm>
                <a:off x="3462" y="2557"/>
                <a:ext cx="1704" cy="1306"/>
              </a:xfrm>
              <a:custGeom>
                <a:avLst/>
                <a:gdLst/>
                <a:ahLst/>
                <a:cxnLst>
                  <a:cxn ang="0">
                    <a:pos x="145" y="29"/>
                  </a:cxn>
                  <a:cxn ang="0">
                    <a:pos x="131" y="70"/>
                  </a:cxn>
                  <a:cxn ang="0">
                    <a:pos x="122" y="102"/>
                  </a:cxn>
                  <a:cxn ang="0">
                    <a:pos x="115" y="140"/>
                  </a:cxn>
                  <a:cxn ang="0">
                    <a:pos x="109" y="185"/>
                  </a:cxn>
                  <a:cxn ang="0">
                    <a:pos x="106" y="231"/>
                  </a:cxn>
                  <a:cxn ang="0">
                    <a:pos x="101" y="282"/>
                  </a:cxn>
                  <a:cxn ang="0">
                    <a:pos x="94" y="382"/>
                  </a:cxn>
                  <a:cxn ang="0">
                    <a:pos x="87" y="381"/>
                  </a:cxn>
                  <a:cxn ang="0">
                    <a:pos x="76" y="354"/>
                  </a:cxn>
                  <a:cxn ang="0">
                    <a:pos x="55" y="334"/>
                  </a:cxn>
                  <a:cxn ang="0">
                    <a:pos x="28" y="364"/>
                  </a:cxn>
                  <a:cxn ang="0">
                    <a:pos x="13" y="396"/>
                  </a:cxn>
                  <a:cxn ang="0">
                    <a:pos x="1" y="432"/>
                  </a:cxn>
                  <a:cxn ang="0">
                    <a:pos x="55" y="1226"/>
                  </a:cxn>
                  <a:cxn ang="0">
                    <a:pos x="83" y="1192"/>
                  </a:cxn>
                  <a:cxn ang="0">
                    <a:pos x="112" y="1212"/>
                  </a:cxn>
                  <a:cxn ang="0">
                    <a:pos x="127" y="1255"/>
                  </a:cxn>
                  <a:cxn ang="0">
                    <a:pos x="139" y="1294"/>
                  </a:cxn>
                  <a:cxn ang="0">
                    <a:pos x="143" y="1270"/>
                  </a:cxn>
                  <a:cxn ang="0">
                    <a:pos x="148" y="1164"/>
                  </a:cxn>
                  <a:cxn ang="0">
                    <a:pos x="152" y="1085"/>
                  </a:cxn>
                  <a:cxn ang="0">
                    <a:pos x="158" y="1004"/>
                  </a:cxn>
                  <a:cxn ang="0">
                    <a:pos x="164" y="924"/>
                  </a:cxn>
                  <a:cxn ang="0">
                    <a:pos x="167" y="888"/>
                  </a:cxn>
                  <a:cxn ang="0">
                    <a:pos x="171" y="856"/>
                  </a:cxn>
                  <a:cxn ang="0">
                    <a:pos x="175" y="828"/>
                  </a:cxn>
                  <a:cxn ang="0">
                    <a:pos x="180" y="793"/>
                  </a:cxn>
                  <a:cxn ang="0">
                    <a:pos x="187" y="756"/>
                  </a:cxn>
                  <a:cxn ang="0">
                    <a:pos x="194" y="725"/>
                  </a:cxn>
                  <a:cxn ang="0">
                    <a:pos x="203" y="691"/>
                  </a:cxn>
                  <a:cxn ang="0">
                    <a:pos x="213" y="657"/>
                  </a:cxn>
                  <a:cxn ang="0">
                    <a:pos x="203" y="635"/>
                  </a:cxn>
                  <a:cxn ang="0">
                    <a:pos x="193" y="670"/>
                  </a:cxn>
                  <a:cxn ang="0">
                    <a:pos x="185" y="701"/>
                  </a:cxn>
                  <a:cxn ang="0">
                    <a:pos x="178" y="738"/>
                  </a:cxn>
                  <a:cxn ang="0">
                    <a:pos x="171" y="781"/>
                  </a:cxn>
                  <a:cxn ang="0">
                    <a:pos x="165" y="825"/>
                  </a:cxn>
                  <a:cxn ang="0">
                    <a:pos x="162" y="851"/>
                  </a:cxn>
                  <a:cxn ang="0">
                    <a:pos x="159" y="888"/>
                  </a:cxn>
                  <a:cxn ang="0">
                    <a:pos x="149" y="1018"/>
                  </a:cxn>
                  <a:cxn ang="0">
                    <a:pos x="142" y="1139"/>
                  </a:cxn>
                  <a:cxn ang="0">
                    <a:pos x="138" y="1227"/>
                  </a:cxn>
                  <a:cxn ang="0">
                    <a:pos x="130" y="1203"/>
                  </a:cxn>
                  <a:cxn ang="0">
                    <a:pos x="116" y="1165"/>
                  </a:cxn>
                  <a:cxn ang="0">
                    <a:pos x="101" y="1135"/>
                  </a:cxn>
                  <a:cxn ang="0">
                    <a:pos x="61" y="1156"/>
                  </a:cxn>
                  <a:cxn ang="0">
                    <a:pos x="13" y="450"/>
                  </a:cxn>
                  <a:cxn ang="0">
                    <a:pos x="27" y="421"/>
                  </a:cxn>
                  <a:cxn ang="0">
                    <a:pos x="45" y="394"/>
                  </a:cxn>
                  <a:cxn ang="0">
                    <a:pos x="77" y="404"/>
                  </a:cxn>
                  <a:cxn ang="0">
                    <a:pos x="93" y="444"/>
                  </a:cxn>
                  <a:cxn ang="0">
                    <a:pos x="101" y="392"/>
                  </a:cxn>
                  <a:cxn ang="0">
                    <a:pos x="107" y="303"/>
                  </a:cxn>
                  <a:cxn ang="0">
                    <a:pos x="111" y="256"/>
                  </a:cxn>
                  <a:cxn ang="0">
                    <a:pos x="116" y="211"/>
                  </a:cxn>
                  <a:cxn ang="0">
                    <a:pos x="122" y="171"/>
                  </a:cxn>
                  <a:cxn ang="0">
                    <a:pos x="129" y="139"/>
                  </a:cxn>
                  <a:cxn ang="0">
                    <a:pos x="135" y="113"/>
                  </a:cxn>
                  <a:cxn ang="0">
                    <a:pos x="148" y="76"/>
                  </a:cxn>
                  <a:cxn ang="0">
                    <a:pos x="161" y="51"/>
                  </a:cxn>
                </a:cxnLst>
                <a:rect l="0" t="0" r="0" b="0"/>
                <a:pathLst>
                  <a:path w="3408" h="1306">
                    <a:moveTo>
                      <a:pt x="2555" y="0"/>
                    </a:moveTo>
                    <a:lnTo>
                      <a:pt x="2464" y="9"/>
                    </a:lnTo>
                    <a:lnTo>
                      <a:pt x="2365" y="21"/>
                    </a:lnTo>
                    <a:lnTo>
                      <a:pt x="2306" y="29"/>
                    </a:lnTo>
                    <a:lnTo>
                      <a:pt x="2243" y="40"/>
                    </a:lnTo>
                    <a:lnTo>
                      <a:pt x="2181" y="51"/>
                    </a:lnTo>
                    <a:lnTo>
                      <a:pt x="2116" y="63"/>
                    </a:lnTo>
                    <a:lnTo>
                      <a:pt x="2084" y="70"/>
                    </a:lnTo>
                    <a:lnTo>
                      <a:pt x="2049" y="78"/>
                    </a:lnTo>
                    <a:lnTo>
                      <a:pt x="2019" y="85"/>
                    </a:lnTo>
                    <a:lnTo>
                      <a:pt x="1987" y="93"/>
                    </a:lnTo>
                    <a:lnTo>
                      <a:pt x="1956" y="102"/>
                    </a:lnTo>
                    <a:lnTo>
                      <a:pt x="1926" y="111"/>
                    </a:lnTo>
                    <a:lnTo>
                      <a:pt x="1897" y="120"/>
                    </a:lnTo>
                    <a:lnTo>
                      <a:pt x="1871" y="130"/>
                    </a:lnTo>
                    <a:lnTo>
                      <a:pt x="1844" y="140"/>
                    </a:lnTo>
                    <a:lnTo>
                      <a:pt x="1819" y="151"/>
                    </a:lnTo>
                    <a:lnTo>
                      <a:pt x="1797" y="162"/>
                    </a:lnTo>
                    <a:lnTo>
                      <a:pt x="1778" y="173"/>
                    </a:lnTo>
                    <a:lnTo>
                      <a:pt x="1759" y="185"/>
                    </a:lnTo>
                    <a:lnTo>
                      <a:pt x="1740" y="198"/>
                    </a:lnTo>
                    <a:lnTo>
                      <a:pt x="1721" y="209"/>
                    </a:lnTo>
                    <a:lnTo>
                      <a:pt x="1703" y="220"/>
                    </a:lnTo>
                    <a:lnTo>
                      <a:pt x="1686" y="231"/>
                    </a:lnTo>
                    <a:lnTo>
                      <a:pt x="1671" y="242"/>
                    </a:lnTo>
                    <a:lnTo>
                      <a:pt x="1658" y="252"/>
                    </a:lnTo>
                    <a:lnTo>
                      <a:pt x="1643" y="262"/>
                    </a:lnTo>
                    <a:lnTo>
                      <a:pt x="1614" y="282"/>
                    </a:lnTo>
                    <a:lnTo>
                      <a:pt x="1591" y="301"/>
                    </a:lnTo>
                    <a:lnTo>
                      <a:pt x="1549" y="334"/>
                    </a:lnTo>
                    <a:lnTo>
                      <a:pt x="1519" y="362"/>
                    </a:lnTo>
                    <a:lnTo>
                      <a:pt x="1496" y="382"/>
                    </a:lnTo>
                    <a:lnTo>
                      <a:pt x="1479" y="400"/>
                    </a:lnTo>
                    <a:lnTo>
                      <a:pt x="1464" y="396"/>
                    </a:lnTo>
                    <a:lnTo>
                      <a:pt x="1422" y="387"/>
                    </a:lnTo>
                    <a:lnTo>
                      <a:pt x="1390" y="381"/>
                    </a:lnTo>
                    <a:lnTo>
                      <a:pt x="1354" y="374"/>
                    </a:lnTo>
                    <a:lnTo>
                      <a:pt x="1310" y="367"/>
                    </a:lnTo>
                    <a:lnTo>
                      <a:pt x="1262" y="360"/>
                    </a:lnTo>
                    <a:lnTo>
                      <a:pt x="1209" y="354"/>
                    </a:lnTo>
                    <a:lnTo>
                      <a:pt x="1152" y="347"/>
                    </a:lnTo>
                    <a:lnTo>
                      <a:pt x="1089" y="342"/>
                    </a:lnTo>
                    <a:lnTo>
                      <a:pt x="1025" y="338"/>
                    </a:lnTo>
                    <a:lnTo>
                      <a:pt x="886" y="334"/>
                    </a:lnTo>
                    <a:lnTo>
                      <a:pt x="736" y="338"/>
                    </a:lnTo>
                    <a:lnTo>
                      <a:pt x="588" y="350"/>
                    </a:lnTo>
                    <a:lnTo>
                      <a:pt x="515" y="357"/>
                    </a:lnTo>
                    <a:lnTo>
                      <a:pt x="449" y="364"/>
                    </a:lnTo>
                    <a:lnTo>
                      <a:pt x="384" y="372"/>
                    </a:lnTo>
                    <a:lnTo>
                      <a:pt x="323" y="380"/>
                    </a:lnTo>
                    <a:lnTo>
                      <a:pt x="266" y="389"/>
                    </a:lnTo>
                    <a:lnTo>
                      <a:pt x="215" y="396"/>
                    </a:lnTo>
                    <a:lnTo>
                      <a:pt x="166" y="404"/>
                    </a:lnTo>
                    <a:lnTo>
                      <a:pt x="124" y="411"/>
                    </a:lnTo>
                    <a:lnTo>
                      <a:pt x="57" y="424"/>
                    </a:lnTo>
                    <a:lnTo>
                      <a:pt x="15" y="432"/>
                    </a:lnTo>
                    <a:lnTo>
                      <a:pt x="0" y="435"/>
                    </a:lnTo>
                    <a:lnTo>
                      <a:pt x="766" y="1240"/>
                    </a:lnTo>
                    <a:lnTo>
                      <a:pt x="823" y="1233"/>
                    </a:lnTo>
                    <a:lnTo>
                      <a:pt x="890" y="1226"/>
                    </a:lnTo>
                    <a:lnTo>
                      <a:pt x="977" y="1217"/>
                    </a:lnTo>
                    <a:lnTo>
                      <a:pt x="1080" y="1207"/>
                    </a:lnTo>
                    <a:lnTo>
                      <a:pt x="1198" y="1199"/>
                    </a:lnTo>
                    <a:lnTo>
                      <a:pt x="1327" y="1192"/>
                    </a:lnTo>
                    <a:lnTo>
                      <a:pt x="1460" y="1187"/>
                    </a:lnTo>
                    <a:lnTo>
                      <a:pt x="1601" y="1191"/>
                    </a:lnTo>
                    <a:lnTo>
                      <a:pt x="1740" y="1204"/>
                    </a:lnTo>
                    <a:lnTo>
                      <a:pt x="1806" y="1212"/>
                    </a:lnTo>
                    <a:lnTo>
                      <a:pt x="1873" y="1222"/>
                    </a:lnTo>
                    <a:lnTo>
                      <a:pt x="1935" y="1233"/>
                    </a:lnTo>
                    <a:lnTo>
                      <a:pt x="1994" y="1244"/>
                    </a:lnTo>
                    <a:lnTo>
                      <a:pt x="2047" y="1255"/>
                    </a:lnTo>
                    <a:lnTo>
                      <a:pt x="2099" y="1266"/>
                    </a:lnTo>
                    <a:lnTo>
                      <a:pt x="2141" y="1276"/>
                    </a:lnTo>
                    <a:lnTo>
                      <a:pt x="2181" y="1286"/>
                    </a:lnTo>
                    <a:lnTo>
                      <a:pt x="2209" y="1294"/>
                    </a:lnTo>
                    <a:lnTo>
                      <a:pt x="2232" y="1301"/>
                    </a:lnTo>
                    <a:lnTo>
                      <a:pt x="2251" y="1306"/>
                    </a:lnTo>
                    <a:lnTo>
                      <a:pt x="2262" y="1289"/>
                    </a:lnTo>
                    <a:lnTo>
                      <a:pt x="2276" y="1270"/>
                    </a:lnTo>
                    <a:lnTo>
                      <a:pt x="2295" y="1246"/>
                    </a:lnTo>
                    <a:lnTo>
                      <a:pt x="2317" y="1216"/>
                    </a:lnTo>
                    <a:lnTo>
                      <a:pt x="2344" y="1183"/>
                    </a:lnTo>
                    <a:lnTo>
                      <a:pt x="2359" y="1164"/>
                    </a:lnTo>
                    <a:lnTo>
                      <a:pt x="2376" y="1145"/>
                    </a:lnTo>
                    <a:lnTo>
                      <a:pt x="2393" y="1125"/>
                    </a:lnTo>
                    <a:lnTo>
                      <a:pt x="2412" y="1106"/>
                    </a:lnTo>
                    <a:lnTo>
                      <a:pt x="2431" y="1085"/>
                    </a:lnTo>
                    <a:lnTo>
                      <a:pt x="2452" y="1065"/>
                    </a:lnTo>
                    <a:lnTo>
                      <a:pt x="2473" y="1044"/>
                    </a:lnTo>
                    <a:lnTo>
                      <a:pt x="2494" y="1024"/>
                    </a:lnTo>
                    <a:lnTo>
                      <a:pt x="2517" y="1004"/>
                    </a:lnTo>
                    <a:lnTo>
                      <a:pt x="2542" y="983"/>
                    </a:lnTo>
                    <a:lnTo>
                      <a:pt x="2566" y="962"/>
                    </a:lnTo>
                    <a:lnTo>
                      <a:pt x="2591" y="943"/>
                    </a:lnTo>
                    <a:lnTo>
                      <a:pt x="2616" y="924"/>
                    </a:lnTo>
                    <a:lnTo>
                      <a:pt x="2631" y="915"/>
                    </a:lnTo>
                    <a:lnTo>
                      <a:pt x="2642" y="906"/>
                    </a:lnTo>
                    <a:lnTo>
                      <a:pt x="2658" y="897"/>
                    </a:lnTo>
                    <a:lnTo>
                      <a:pt x="2671" y="888"/>
                    </a:lnTo>
                    <a:lnTo>
                      <a:pt x="2684" y="880"/>
                    </a:lnTo>
                    <a:lnTo>
                      <a:pt x="2698" y="871"/>
                    </a:lnTo>
                    <a:lnTo>
                      <a:pt x="2713" y="863"/>
                    </a:lnTo>
                    <a:lnTo>
                      <a:pt x="2726" y="856"/>
                    </a:lnTo>
                    <a:lnTo>
                      <a:pt x="2741" y="848"/>
                    </a:lnTo>
                    <a:lnTo>
                      <a:pt x="2755" y="841"/>
                    </a:lnTo>
                    <a:lnTo>
                      <a:pt x="2770" y="834"/>
                    </a:lnTo>
                    <a:lnTo>
                      <a:pt x="2785" y="828"/>
                    </a:lnTo>
                    <a:lnTo>
                      <a:pt x="2800" y="821"/>
                    </a:lnTo>
                    <a:lnTo>
                      <a:pt x="2815" y="815"/>
                    </a:lnTo>
                    <a:lnTo>
                      <a:pt x="2844" y="804"/>
                    </a:lnTo>
                    <a:lnTo>
                      <a:pt x="2874" y="793"/>
                    </a:lnTo>
                    <a:lnTo>
                      <a:pt x="2905" y="783"/>
                    </a:lnTo>
                    <a:lnTo>
                      <a:pt x="2933" y="773"/>
                    </a:lnTo>
                    <a:lnTo>
                      <a:pt x="2962" y="765"/>
                    </a:lnTo>
                    <a:lnTo>
                      <a:pt x="2990" y="756"/>
                    </a:lnTo>
                    <a:lnTo>
                      <a:pt x="3017" y="748"/>
                    </a:lnTo>
                    <a:lnTo>
                      <a:pt x="3044" y="739"/>
                    </a:lnTo>
                    <a:lnTo>
                      <a:pt x="3070" y="732"/>
                    </a:lnTo>
                    <a:lnTo>
                      <a:pt x="3095" y="725"/>
                    </a:lnTo>
                    <a:lnTo>
                      <a:pt x="3120" y="718"/>
                    </a:lnTo>
                    <a:lnTo>
                      <a:pt x="3144" y="713"/>
                    </a:lnTo>
                    <a:lnTo>
                      <a:pt x="3192" y="701"/>
                    </a:lnTo>
                    <a:lnTo>
                      <a:pt x="3234" y="691"/>
                    </a:lnTo>
                    <a:lnTo>
                      <a:pt x="3272" y="683"/>
                    </a:lnTo>
                    <a:lnTo>
                      <a:pt x="3306" y="675"/>
                    </a:lnTo>
                    <a:lnTo>
                      <a:pt x="3363" y="665"/>
                    </a:lnTo>
                    <a:lnTo>
                      <a:pt x="3408" y="657"/>
                    </a:lnTo>
                    <a:lnTo>
                      <a:pt x="3363" y="612"/>
                    </a:lnTo>
                    <a:lnTo>
                      <a:pt x="3340" y="616"/>
                    </a:lnTo>
                    <a:lnTo>
                      <a:pt x="3281" y="627"/>
                    </a:lnTo>
                    <a:lnTo>
                      <a:pt x="3239" y="635"/>
                    </a:lnTo>
                    <a:lnTo>
                      <a:pt x="3192" y="645"/>
                    </a:lnTo>
                    <a:lnTo>
                      <a:pt x="3139" y="656"/>
                    </a:lnTo>
                    <a:lnTo>
                      <a:pt x="3110" y="662"/>
                    </a:lnTo>
                    <a:lnTo>
                      <a:pt x="3082" y="670"/>
                    </a:lnTo>
                    <a:lnTo>
                      <a:pt x="3051" y="677"/>
                    </a:lnTo>
                    <a:lnTo>
                      <a:pt x="3023" y="685"/>
                    </a:lnTo>
                    <a:lnTo>
                      <a:pt x="2990" y="693"/>
                    </a:lnTo>
                    <a:lnTo>
                      <a:pt x="2960" y="701"/>
                    </a:lnTo>
                    <a:lnTo>
                      <a:pt x="2929" y="709"/>
                    </a:lnTo>
                    <a:lnTo>
                      <a:pt x="2899" y="719"/>
                    </a:lnTo>
                    <a:lnTo>
                      <a:pt x="2869" y="728"/>
                    </a:lnTo>
                    <a:lnTo>
                      <a:pt x="2838" y="738"/>
                    </a:lnTo>
                    <a:lnTo>
                      <a:pt x="2808" y="748"/>
                    </a:lnTo>
                    <a:lnTo>
                      <a:pt x="2779" y="759"/>
                    </a:lnTo>
                    <a:lnTo>
                      <a:pt x="2749" y="770"/>
                    </a:lnTo>
                    <a:lnTo>
                      <a:pt x="2722" y="781"/>
                    </a:lnTo>
                    <a:lnTo>
                      <a:pt x="2696" y="793"/>
                    </a:lnTo>
                    <a:lnTo>
                      <a:pt x="2669" y="805"/>
                    </a:lnTo>
                    <a:lnTo>
                      <a:pt x="2646" y="817"/>
                    </a:lnTo>
                    <a:lnTo>
                      <a:pt x="2635" y="825"/>
                    </a:lnTo>
                    <a:lnTo>
                      <a:pt x="2623" y="831"/>
                    </a:lnTo>
                    <a:lnTo>
                      <a:pt x="2612" y="838"/>
                    </a:lnTo>
                    <a:lnTo>
                      <a:pt x="2601" y="845"/>
                    </a:lnTo>
                    <a:lnTo>
                      <a:pt x="2589" y="851"/>
                    </a:lnTo>
                    <a:lnTo>
                      <a:pt x="2580" y="859"/>
                    </a:lnTo>
                    <a:lnTo>
                      <a:pt x="2568" y="866"/>
                    </a:lnTo>
                    <a:lnTo>
                      <a:pt x="2559" y="873"/>
                    </a:lnTo>
                    <a:lnTo>
                      <a:pt x="2538" y="888"/>
                    </a:lnTo>
                    <a:lnTo>
                      <a:pt x="2496" y="919"/>
                    </a:lnTo>
                    <a:lnTo>
                      <a:pt x="2456" y="951"/>
                    </a:lnTo>
                    <a:lnTo>
                      <a:pt x="2420" y="985"/>
                    </a:lnTo>
                    <a:lnTo>
                      <a:pt x="2384" y="1018"/>
                    </a:lnTo>
                    <a:lnTo>
                      <a:pt x="2352" y="1050"/>
                    </a:lnTo>
                    <a:lnTo>
                      <a:pt x="2321" y="1081"/>
                    </a:lnTo>
                    <a:lnTo>
                      <a:pt x="2295" y="1110"/>
                    </a:lnTo>
                    <a:lnTo>
                      <a:pt x="2270" y="1139"/>
                    </a:lnTo>
                    <a:lnTo>
                      <a:pt x="2249" y="1164"/>
                    </a:lnTo>
                    <a:lnTo>
                      <a:pt x="2230" y="1185"/>
                    </a:lnTo>
                    <a:lnTo>
                      <a:pt x="2205" y="1216"/>
                    </a:lnTo>
                    <a:lnTo>
                      <a:pt x="2196" y="1227"/>
                    </a:lnTo>
                    <a:lnTo>
                      <a:pt x="2177" y="1222"/>
                    </a:lnTo>
                    <a:lnTo>
                      <a:pt x="2152" y="1218"/>
                    </a:lnTo>
                    <a:lnTo>
                      <a:pt x="2120" y="1211"/>
                    </a:lnTo>
                    <a:lnTo>
                      <a:pt x="2080" y="1203"/>
                    </a:lnTo>
                    <a:lnTo>
                      <a:pt x="2034" y="1194"/>
                    </a:lnTo>
                    <a:lnTo>
                      <a:pt x="1983" y="1184"/>
                    </a:lnTo>
                    <a:lnTo>
                      <a:pt x="1926" y="1174"/>
                    </a:lnTo>
                    <a:lnTo>
                      <a:pt x="1865" y="1165"/>
                    </a:lnTo>
                    <a:lnTo>
                      <a:pt x="1802" y="1156"/>
                    </a:lnTo>
                    <a:lnTo>
                      <a:pt x="1736" y="1148"/>
                    </a:lnTo>
                    <a:lnTo>
                      <a:pt x="1669" y="1141"/>
                    </a:lnTo>
                    <a:lnTo>
                      <a:pt x="1603" y="1135"/>
                    </a:lnTo>
                    <a:lnTo>
                      <a:pt x="1534" y="1131"/>
                    </a:lnTo>
                    <a:lnTo>
                      <a:pt x="1405" y="1131"/>
                    </a:lnTo>
                    <a:lnTo>
                      <a:pt x="1173" y="1144"/>
                    </a:lnTo>
                    <a:lnTo>
                      <a:pt x="989" y="1156"/>
                    </a:lnTo>
                    <a:lnTo>
                      <a:pt x="865" y="1165"/>
                    </a:lnTo>
                    <a:lnTo>
                      <a:pt x="820" y="1168"/>
                    </a:lnTo>
                    <a:lnTo>
                      <a:pt x="160" y="459"/>
                    </a:lnTo>
                    <a:lnTo>
                      <a:pt x="217" y="450"/>
                    </a:lnTo>
                    <a:lnTo>
                      <a:pt x="283" y="440"/>
                    </a:lnTo>
                    <a:lnTo>
                      <a:pt x="325" y="434"/>
                    </a:lnTo>
                    <a:lnTo>
                      <a:pt x="371" y="428"/>
                    </a:lnTo>
                    <a:lnTo>
                      <a:pt x="420" y="421"/>
                    </a:lnTo>
                    <a:lnTo>
                      <a:pt x="474" y="415"/>
                    </a:lnTo>
                    <a:lnTo>
                      <a:pt x="532" y="409"/>
                    </a:lnTo>
                    <a:lnTo>
                      <a:pt x="591" y="404"/>
                    </a:lnTo>
                    <a:lnTo>
                      <a:pt x="719" y="394"/>
                    </a:lnTo>
                    <a:lnTo>
                      <a:pt x="850" y="387"/>
                    </a:lnTo>
                    <a:lnTo>
                      <a:pt x="981" y="387"/>
                    </a:lnTo>
                    <a:lnTo>
                      <a:pt x="1108" y="393"/>
                    </a:lnTo>
                    <a:lnTo>
                      <a:pt x="1224" y="404"/>
                    </a:lnTo>
                    <a:lnTo>
                      <a:pt x="1327" y="418"/>
                    </a:lnTo>
                    <a:lnTo>
                      <a:pt x="1373" y="425"/>
                    </a:lnTo>
                    <a:lnTo>
                      <a:pt x="1413" y="432"/>
                    </a:lnTo>
                    <a:lnTo>
                      <a:pt x="1479" y="444"/>
                    </a:lnTo>
                    <a:lnTo>
                      <a:pt x="1523" y="453"/>
                    </a:lnTo>
                    <a:lnTo>
                      <a:pt x="1536" y="456"/>
                    </a:lnTo>
                    <a:lnTo>
                      <a:pt x="1567" y="425"/>
                    </a:lnTo>
                    <a:lnTo>
                      <a:pt x="1603" y="392"/>
                    </a:lnTo>
                    <a:lnTo>
                      <a:pt x="1624" y="372"/>
                    </a:lnTo>
                    <a:lnTo>
                      <a:pt x="1650" y="350"/>
                    </a:lnTo>
                    <a:lnTo>
                      <a:pt x="1679" y="326"/>
                    </a:lnTo>
                    <a:lnTo>
                      <a:pt x="1709" y="303"/>
                    </a:lnTo>
                    <a:lnTo>
                      <a:pt x="1726" y="291"/>
                    </a:lnTo>
                    <a:lnTo>
                      <a:pt x="1745" y="280"/>
                    </a:lnTo>
                    <a:lnTo>
                      <a:pt x="1762" y="268"/>
                    </a:lnTo>
                    <a:lnTo>
                      <a:pt x="1781" y="256"/>
                    </a:lnTo>
                    <a:lnTo>
                      <a:pt x="1800" y="244"/>
                    </a:lnTo>
                    <a:lnTo>
                      <a:pt x="1821" y="233"/>
                    </a:lnTo>
                    <a:lnTo>
                      <a:pt x="1842" y="222"/>
                    </a:lnTo>
                    <a:lnTo>
                      <a:pt x="1863" y="211"/>
                    </a:lnTo>
                    <a:lnTo>
                      <a:pt x="1884" y="200"/>
                    </a:lnTo>
                    <a:lnTo>
                      <a:pt x="1907" y="191"/>
                    </a:lnTo>
                    <a:lnTo>
                      <a:pt x="1932" y="180"/>
                    </a:lnTo>
                    <a:lnTo>
                      <a:pt x="1954" y="171"/>
                    </a:lnTo>
                    <a:lnTo>
                      <a:pt x="1979" y="162"/>
                    </a:lnTo>
                    <a:lnTo>
                      <a:pt x="2004" y="154"/>
                    </a:lnTo>
                    <a:lnTo>
                      <a:pt x="2028" y="147"/>
                    </a:lnTo>
                    <a:lnTo>
                      <a:pt x="2053" y="139"/>
                    </a:lnTo>
                    <a:lnTo>
                      <a:pt x="2080" y="131"/>
                    </a:lnTo>
                    <a:lnTo>
                      <a:pt x="2104" y="125"/>
                    </a:lnTo>
                    <a:lnTo>
                      <a:pt x="2131" y="118"/>
                    </a:lnTo>
                    <a:lnTo>
                      <a:pt x="2158" y="113"/>
                    </a:lnTo>
                    <a:lnTo>
                      <a:pt x="2209" y="101"/>
                    </a:lnTo>
                    <a:lnTo>
                      <a:pt x="2260" y="92"/>
                    </a:lnTo>
                    <a:lnTo>
                      <a:pt x="2310" y="83"/>
                    </a:lnTo>
                    <a:lnTo>
                      <a:pt x="2357" y="76"/>
                    </a:lnTo>
                    <a:lnTo>
                      <a:pt x="2401" y="69"/>
                    </a:lnTo>
                    <a:lnTo>
                      <a:pt x="2441" y="64"/>
                    </a:lnTo>
                    <a:lnTo>
                      <a:pt x="2507" y="56"/>
                    </a:lnTo>
                    <a:lnTo>
                      <a:pt x="2568" y="51"/>
                    </a:lnTo>
                    <a:lnTo>
                      <a:pt x="2555" y="0"/>
                    </a:lnTo>
                    <a:close/>
                  </a:path>
                </a:pathLst>
              </a:custGeom>
              <a:solidFill>
                <a:srgbClr val="000000"/>
              </a:solidFill>
              <a:ln w="9525">
                <a:noFill/>
              </a:ln>
            </p:spPr>
            <p:txBody>
              <a:bodyPr/>
              <a:lstStyle/>
              <a:p>
                <a:endParaRPr lang="zh-CN" altLang="en-US"/>
              </a:p>
            </p:txBody>
          </p:sp>
          <p:sp>
            <p:nvSpPr>
              <p:cNvPr id="56348" name="Freeform 30"/>
              <p:cNvSpPr/>
              <p:nvPr/>
            </p:nvSpPr>
            <p:spPr>
              <a:xfrm>
                <a:off x="4710" y="2557"/>
                <a:ext cx="463" cy="660"/>
              </a:xfrm>
              <a:custGeom>
                <a:avLst/>
                <a:gdLst/>
                <a:ahLst/>
                <a:cxnLst>
                  <a:cxn ang="0">
                    <a:pos x="0" y="38"/>
                  </a:cxn>
                  <a:cxn ang="0">
                    <a:pos x="50" y="640"/>
                  </a:cxn>
                  <a:cxn ang="0">
                    <a:pos x="58" y="660"/>
                  </a:cxn>
                  <a:cxn ang="0">
                    <a:pos x="4" y="0"/>
                  </a:cxn>
                  <a:cxn ang="0">
                    <a:pos x="0" y="38"/>
                  </a:cxn>
                  <a:cxn ang="0">
                    <a:pos x="0" y="38"/>
                  </a:cxn>
                </a:cxnLst>
                <a:rect l="0" t="0" r="0" b="0"/>
                <a:pathLst>
                  <a:path w="926" h="660">
                    <a:moveTo>
                      <a:pt x="0" y="38"/>
                    </a:moveTo>
                    <a:lnTo>
                      <a:pt x="785" y="640"/>
                    </a:lnTo>
                    <a:lnTo>
                      <a:pt x="926" y="660"/>
                    </a:lnTo>
                    <a:lnTo>
                      <a:pt x="57" y="0"/>
                    </a:lnTo>
                    <a:lnTo>
                      <a:pt x="0" y="38"/>
                    </a:lnTo>
                    <a:close/>
                  </a:path>
                </a:pathLst>
              </a:custGeom>
              <a:solidFill>
                <a:srgbClr val="000000"/>
              </a:solidFill>
              <a:ln w="9525">
                <a:noFill/>
              </a:ln>
            </p:spPr>
            <p:txBody>
              <a:bodyPr/>
              <a:lstStyle/>
              <a:p>
                <a:endParaRPr lang="zh-CN" altLang="en-US"/>
              </a:p>
            </p:txBody>
          </p:sp>
          <p:sp>
            <p:nvSpPr>
              <p:cNvPr id="56349" name="Freeform 31"/>
              <p:cNvSpPr/>
              <p:nvPr/>
            </p:nvSpPr>
            <p:spPr>
              <a:xfrm>
                <a:off x="3401" y="3069"/>
                <a:ext cx="1776" cy="889"/>
              </a:xfrm>
              <a:custGeom>
                <a:avLst/>
                <a:gdLst/>
                <a:ahLst/>
                <a:cxnLst>
                  <a:cxn ang="0">
                    <a:pos x="49" y="889"/>
                  </a:cxn>
                  <a:cxn ang="0">
                    <a:pos x="56" y="870"/>
                  </a:cxn>
                  <a:cxn ang="0">
                    <a:pos x="66" y="847"/>
                  </a:cxn>
                  <a:cxn ang="0">
                    <a:pos x="78" y="823"/>
                  </a:cxn>
                  <a:cxn ang="0">
                    <a:pos x="90" y="802"/>
                  </a:cxn>
                  <a:cxn ang="0">
                    <a:pos x="133" y="808"/>
                  </a:cxn>
                  <a:cxn ang="0">
                    <a:pos x="150" y="834"/>
                  </a:cxn>
                  <a:cxn ang="0">
                    <a:pos x="154" y="781"/>
                  </a:cxn>
                  <a:cxn ang="0">
                    <a:pos x="161" y="692"/>
                  </a:cxn>
                  <a:cxn ang="0">
                    <a:pos x="167" y="620"/>
                  </a:cxn>
                  <a:cxn ang="0">
                    <a:pos x="170" y="584"/>
                  </a:cxn>
                  <a:cxn ang="0">
                    <a:pos x="173" y="557"/>
                  </a:cxn>
                  <a:cxn ang="0">
                    <a:pos x="176" y="531"/>
                  </a:cxn>
                  <a:cxn ang="0">
                    <a:pos x="178" y="506"/>
                  </a:cxn>
                  <a:cxn ang="0">
                    <a:pos x="181" y="481"/>
                  </a:cxn>
                  <a:cxn ang="0">
                    <a:pos x="183" y="458"/>
                  </a:cxn>
                  <a:cxn ang="0">
                    <a:pos x="186" y="437"/>
                  </a:cxn>
                  <a:cxn ang="0">
                    <a:pos x="189" y="414"/>
                  </a:cxn>
                  <a:cxn ang="0">
                    <a:pos x="194" y="386"/>
                  </a:cxn>
                  <a:cxn ang="0">
                    <a:pos x="198" y="362"/>
                  </a:cxn>
                  <a:cxn ang="0">
                    <a:pos x="203" y="342"/>
                  </a:cxn>
                  <a:cxn ang="0">
                    <a:pos x="211" y="311"/>
                  </a:cxn>
                  <a:cxn ang="0">
                    <a:pos x="217" y="291"/>
                  </a:cxn>
                  <a:cxn ang="0">
                    <a:pos x="209" y="161"/>
                  </a:cxn>
                  <a:cxn ang="0">
                    <a:pos x="209" y="267"/>
                  </a:cxn>
                  <a:cxn ang="0">
                    <a:pos x="203" y="288"/>
                  </a:cxn>
                  <a:cxn ang="0">
                    <a:pos x="196" y="320"/>
                  </a:cxn>
                  <a:cxn ang="0">
                    <a:pos x="192" y="340"/>
                  </a:cxn>
                  <a:cxn ang="0">
                    <a:pos x="188" y="361"/>
                  </a:cxn>
                  <a:cxn ang="0">
                    <a:pos x="184" y="385"/>
                  </a:cxn>
                  <a:cxn ang="0">
                    <a:pos x="180" y="411"/>
                  </a:cxn>
                  <a:cxn ang="0">
                    <a:pos x="176" y="443"/>
                  </a:cxn>
                  <a:cxn ang="0">
                    <a:pos x="173" y="475"/>
                  </a:cxn>
                  <a:cxn ang="0">
                    <a:pos x="171" y="496"/>
                  </a:cxn>
                  <a:cxn ang="0">
                    <a:pos x="169" y="518"/>
                  </a:cxn>
                  <a:cxn ang="0">
                    <a:pos x="167" y="540"/>
                  </a:cxn>
                  <a:cxn ang="0">
                    <a:pos x="159" y="633"/>
                  </a:cxn>
                  <a:cxn ang="0">
                    <a:pos x="152" y="716"/>
                  </a:cxn>
                  <a:cxn ang="0">
                    <a:pos x="148" y="782"/>
                  </a:cxn>
                  <a:cxn ang="0">
                    <a:pos x="141" y="762"/>
                  </a:cxn>
                  <a:cxn ang="0">
                    <a:pos x="131" y="742"/>
                  </a:cxn>
                  <a:cxn ang="0">
                    <a:pos x="111" y="726"/>
                  </a:cxn>
                  <a:cxn ang="0">
                    <a:pos x="83" y="750"/>
                  </a:cxn>
                  <a:cxn ang="0">
                    <a:pos x="69" y="776"/>
                  </a:cxn>
                  <a:cxn ang="0">
                    <a:pos x="57" y="802"/>
                  </a:cxn>
                  <a:cxn ang="0">
                    <a:pos x="10" y="68"/>
                  </a:cxn>
                  <a:cxn ang="0">
                    <a:pos x="16" y="0"/>
                  </a:cxn>
                </a:cxnLst>
                <a:rect l="0" t="0" r="0" b="0"/>
                <a:pathLst>
                  <a:path w="3552" h="889">
                    <a:moveTo>
                      <a:pt x="256" y="0"/>
                    </a:moveTo>
                    <a:lnTo>
                      <a:pt x="0" y="36"/>
                    </a:lnTo>
                    <a:lnTo>
                      <a:pt x="773" y="889"/>
                    </a:lnTo>
                    <a:lnTo>
                      <a:pt x="794" y="886"/>
                    </a:lnTo>
                    <a:lnTo>
                      <a:pt x="849" y="877"/>
                    </a:lnTo>
                    <a:lnTo>
                      <a:pt x="889" y="870"/>
                    </a:lnTo>
                    <a:lnTo>
                      <a:pt x="935" y="863"/>
                    </a:lnTo>
                    <a:lnTo>
                      <a:pt x="986" y="855"/>
                    </a:lnTo>
                    <a:lnTo>
                      <a:pt x="1045" y="847"/>
                    </a:lnTo>
                    <a:lnTo>
                      <a:pt x="1104" y="839"/>
                    </a:lnTo>
                    <a:lnTo>
                      <a:pt x="1169" y="831"/>
                    </a:lnTo>
                    <a:lnTo>
                      <a:pt x="1235" y="823"/>
                    </a:lnTo>
                    <a:lnTo>
                      <a:pt x="1304" y="815"/>
                    </a:lnTo>
                    <a:lnTo>
                      <a:pt x="1372" y="809"/>
                    </a:lnTo>
                    <a:lnTo>
                      <a:pt x="1440" y="802"/>
                    </a:lnTo>
                    <a:lnTo>
                      <a:pt x="1575" y="793"/>
                    </a:lnTo>
                    <a:lnTo>
                      <a:pt x="1853" y="793"/>
                    </a:lnTo>
                    <a:lnTo>
                      <a:pt x="2119" y="808"/>
                    </a:lnTo>
                    <a:lnTo>
                      <a:pt x="2231" y="817"/>
                    </a:lnTo>
                    <a:lnTo>
                      <a:pt x="2321" y="825"/>
                    </a:lnTo>
                    <a:lnTo>
                      <a:pt x="2400" y="834"/>
                    </a:lnTo>
                    <a:lnTo>
                      <a:pt x="2416" y="820"/>
                    </a:lnTo>
                    <a:lnTo>
                      <a:pt x="2435" y="803"/>
                    </a:lnTo>
                    <a:lnTo>
                      <a:pt x="2463" y="781"/>
                    </a:lnTo>
                    <a:lnTo>
                      <a:pt x="2494" y="754"/>
                    </a:lnTo>
                    <a:lnTo>
                      <a:pt x="2532" y="725"/>
                    </a:lnTo>
                    <a:lnTo>
                      <a:pt x="2573" y="692"/>
                    </a:lnTo>
                    <a:lnTo>
                      <a:pt x="2619" y="657"/>
                    </a:lnTo>
                    <a:lnTo>
                      <a:pt x="2644" y="639"/>
                    </a:lnTo>
                    <a:lnTo>
                      <a:pt x="2668" y="620"/>
                    </a:lnTo>
                    <a:lnTo>
                      <a:pt x="2695" y="602"/>
                    </a:lnTo>
                    <a:lnTo>
                      <a:pt x="2706" y="593"/>
                    </a:lnTo>
                    <a:lnTo>
                      <a:pt x="2720" y="584"/>
                    </a:lnTo>
                    <a:lnTo>
                      <a:pt x="2733" y="575"/>
                    </a:lnTo>
                    <a:lnTo>
                      <a:pt x="2746" y="566"/>
                    </a:lnTo>
                    <a:lnTo>
                      <a:pt x="2760" y="557"/>
                    </a:lnTo>
                    <a:lnTo>
                      <a:pt x="2773" y="548"/>
                    </a:lnTo>
                    <a:lnTo>
                      <a:pt x="2786" y="540"/>
                    </a:lnTo>
                    <a:lnTo>
                      <a:pt x="2801" y="531"/>
                    </a:lnTo>
                    <a:lnTo>
                      <a:pt x="2815" y="522"/>
                    </a:lnTo>
                    <a:lnTo>
                      <a:pt x="2828" y="514"/>
                    </a:lnTo>
                    <a:lnTo>
                      <a:pt x="2843" y="506"/>
                    </a:lnTo>
                    <a:lnTo>
                      <a:pt x="2857" y="498"/>
                    </a:lnTo>
                    <a:lnTo>
                      <a:pt x="2870" y="489"/>
                    </a:lnTo>
                    <a:lnTo>
                      <a:pt x="2883" y="481"/>
                    </a:lnTo>
                    <a:lnTo>
                      <a:pt x="2896" y="474"/>
                    </a:lnTo>
                    <a:lnTo>
                      <a:pt x="2912" y="465"/>
                    </a:lnTo>
                    <a:lnTo>
                      <a:pt x="2923" y="458"/>
                    </a:lnTo>
                    <a:lnTo>
                      <a:pt x="2938" y="451"/>
                    </a:lnTo>
                    <a:lnTo>
                      <a:pt x="2952" y="444"/>
                    </a:lnTo>
                    <a:lnTo>
                      <a:pt x="2965" y="437"/>
                    </a:lnTo>
                    <a:lnTo>
                      <a:pt x="2978" y="431"/>
                    </a:lnTo>
                    <a:lnTo>
                      <a:pt x="2992" y="425"/>
                    </a:lnTo>
                    <a:lnTo>
                      <a:pt x="3018" y="414"/>
                    </a:lnTo>
                    <a:lnTo>
                      <a:pt x="3043" y="404"/>
                    </a:lnTo>
                    <a:lnTo>
                      <a:pt x="3069" y="395"/>
                    </a:lnTo>
                    <a:lnTo>
                      <a:pt x="3094" y="386"/>
                    </a:lnTo>
                    <a:lnTo>
                      <a:pt x="3119" y="378"/>
                    </a:lnTo>
                    <a:lnTo>
                      <a:pt x="3144" y="370"/>
                    </a:lnTo>
                    <a:lnTo>
                      <a:pt x="3168" y="362"/>
                    </a:lnTo>
                    <a:lnTo>
                      <a:pt x="3191" y="355"/>
                    </a:lnTo>
                    <a:lnTo>
                      <a:pt x="3214" y="348"/>
                    </a:lnTo>
                    <a:lnTo>
                      <a:pt x="3237" y="342"/>
                    </a:lnTo>
                    <a:lnTo>
                      <a:pt x="3282" y="330"/>
                    </a:lnTo>
                    <a:lnTo>
                      <a:pt x="3324" y="320"/>
                    </a:lnTo>
                    <a:lnTo>
                      <a:pt x="3364" y="311"/>
                    </a:lnTo>
                    <a:lnTo>
                      <a:pt x="3400" y="302"/>
                    </a:lnTo>
                    <a:lnTo>
                      <a:pt x="3434" y="296"/>
                    </a:lnTo>
                    <a:lnTo>
                      <a:pt x="3463" y="291"/>
                    </a:lnTo>
                    <a:lnTo>
                      <a:pt x="3510" y="283"/>
                    </a:lnTo>
                    <a:lnTo>
                      <a:pt x="3552" y="277"/>
                    </a:lnTo>
                    <a:lnTo>
                      <a:pt x="3339" y="161"/>
                    </a:lnTo>
                    <a:lnTo>
                      <a:pt x="3241" y="193"/>
                    </a:lnTo>
                    <a:lnTo>
                      <a:pt x="3377" y="257"/>
                    </a:lnTo>
                    <a:lnTo>
                      <a:pt x="3330" y="267"/>
                    </a:lnTo>
                    <a:lnTo>
                      <a:pt x="3305" y="273"/>
                    </a:lnTo>
                    <a:lnTo>
                      <a:pt x="3277" y="280"/>
                    </a:lnTo>
                    <a:lnTo>
                      <a:pt x="3246" y="288"/>
                    </a:lnTo>
                    <a:lnTo>
                      <a:pt x="3210" y="298"/>
                    </a:lnTo>
                    <a:lnTo>
                      <a:pt x="3172" y="308"/>
                    </a:lnTo>
                    <a:lnTo>
                      <a:pt x="3130" y="320"/>
                    </a:lnTo>
                    <a:lnTo>
                      <a:pt x="3109" y="327"/>
                    </a:lnTo>
                    <a:lnTo>
                      <a:pt x="3090" y="333"/>
                    </a:lnTo>
                    <a:lnTo>
                      <a:pt x="3068" y="340"/>
                    </a:lnTo>
                    <a:lnTo>
                      <a:pt x="3047" y="347"/>
                    </a:lnTo>
                    <a:lnTo>
                      <a:pt x="3026" y="354"/>
                    </a:lnTo>
                    <a:lnTo>
                      <a:pt x="3003" y="361"/>
                    </a:lnTo>
                    <a:lnTo>
                      <a:pt x="2982" y="369"/>
                    </a:lnTo>
                    <a:lnTo>
                      <a:pt x="2961" y="377"/>
                    </a:lnTo>
                    <a:lnTo>
                      <a:pt x="2938" y="385"/>
                    </a:lnTo>
                    <a:lnTo>
                      <a:pt x="2916" y="394"/>
                    </a:lnTo>
                    <a:lnTo>
                      <a:pt x="2896" y="403"/>
                    </a:lnTo>
                    <a:lnTo>
                      <a:pt x="2874" y="411"/>
                    </a:lnTo>
                    <a:lnTo>
                      <a:pt x="2855" y="421"/>
                    </a:lnTo>
                    <a:lnTo>
                      <a:pt x="2832" y="431"/>
                    </a:lnTo>
                    <a:lnTo>
                      <a:pt x="2811" y="443"/>
                    </a:lnTo>
                    <a:lnTo>
                      <a:pt x="2790" y="455"/>
                    </a:lnTo>
                    <a:lnTo>
                      <a:pt x="2767" y="467"/>
                    </a:lnTo>
                    <a:lnTo>
                      <a:pt x="2756" y="475"/>
                    </a:lnTo>
                    <a:lnTo>
                      <a:pt x="2744" y="482"/>
                    </a:lnTo>
                    <a:lnTo>
                      <a:pt x="2733" y="489"/>
                    </a:lnTo>
                    <a:lnTo>
                      <a:pt x="2724" y="496"/>
                    </a:lnTo>
                    <a:lnTo>
                      <a:pt x="2712" y="503"/>
                    </a:lnTo>
                    <a:lnTo>
                      <a:pt x="2701" y="510"/>
                    </a:lnTo>
                    <a:lnTo>
                      <a:pt x="2689" y="518"/>
                    </a:lnTo>
                    <a:lnTo>
                      <a:pt x="2678" y="525"/>
                    </a:lnTo>
                    <a:lnTo>
                      <a:pt x="2666" y="533"/>
                    </a:lnTo>
                    <a:lnTo>
                      <a:pt x="2657" y="540"/>
                    </a:lnTo>
                    <a:lnTo>
                      <a:pt x="2613" y="571"/>
                    </a:lnTo>
                    <a:lnTo>
                      <a:pt x="2571" y="602"/>
                    </a:lnTo>
                    <a:lnTo>
                      <a:pt x="2532" y="633"/>
                    </a:lnTo>
                    <a:lnTo>
                      <a:pt x="2495" y="663"/>
                    </a:lnTo>
                    <a:lnTo>
                      <a:pt x="2463" y="690"/>
                    </a:lnTo>
                    <a:lnTo>
                      <a:pt x="2431" y="716"/>
                    </a:lnTo>
                    <a:lnTo>
                      <a:pt x="2406" y="737"/>
                    </a:lnTo>
                    <a:lnTo>
                      <a:pt x="2370" y="770"/>
                    </a:lnTo>
                    <a:lnTo>
                      <a:pt x="2355" y="782"/>
                    </a:lnTo>
                    <a:lnTo>
                      <a:pt x="2338" y="778"/>
                    </a:lnTo>
                    <a:lnTo>
                      <a:pt x="2283" y="768"/>
                    </a:lnTo>
                    <a:lnTo>
                      <a:pt x="2245" y="762"/>
                    </a:lnTo>
                    <a:lnTo>
                      <a:pt x="2197" y="755"/>
                    </a:lnTo>
                    <a:lnTo>
                      <a:pt x="2144" y="748"/>
                    </a:lnTo>
                    <a:lnTo>
                      <a:pt x="2083" y="742"/>
                    </a:lnTo>
                    <a:lnTo>
                      <a:pt x="2016" y="736"/>
                    </a:lnTo>
                    <a:lnTo>
                      <a:pt x="1944" y="731"/>
                    </a:lnTo>
                    <a:lnTo>
                      <a:pt x="1783" y="726"/>
                    </a:lnTo>
                    <a:lnTo>
                      <a:pt x="1604" y="728"/>
                    </a:lnTo>
                    <a:lnTo>
                      <a:pt x="1412" y="741"/>
                    </a:lnTo>
                    <a:lnTo>
                      <a:pt x="1317" y="750"/>
                    </a:lnTo>
                    <a:lnTo>
                      <a:pt x="1233" y="760"/>
                    </a:lnTo>
                    <a:lnTo>
                      <a:pt x="1161" y="768"/>
                    </a:lnTo>
                    <a:lnTo>
                      <a:pt x="1098" y="776"/>
                    </a:lnTo>
                    <a:lnTo>
                      <a:pt x="1041" y="783"/>
                    </a:lnTo>
                    <a:lnTo>
                      <a:pt x="996" y="791"/>
                    </a:lnTo>
                    <a:lnTo>
                      <a:pt x="923" y="802"/>
                    </a:lnTo>
                    <a:lnTo>
                      <a:pt x="851" y="817"/>
                    </a:lnTo>
                    <a:lnTo>
                      <a:pt x="838" y="823"/>
                    </a:lnTo>
                    <a:lnTo>
                      <a:pt x="152" y="68"/>
                    </a:lnTo>
                    <a:lnTo>
                      <a:pt x="294" y="49"/>
                    </a:lnTo>
                    <a:lnTo>
                      <a:pt x="256" y="0"/>
                    </a:lnTo>
                    <a:close/>
                  </a:path>
                </a:pathLst>
              </a:custGeom>
              <a:solidFill>
                <a:srgbClr val="000000"/>
              </a:solidFill>
              <a:ln w="9525">
                <a:noFill/>
              </a:ln>
            </p:spPr>
            <p:txBody>
              <a:bodyPr/>
              <a:lstStyle/>
              <a:p>
                <a:endParaRPr lang="zh-CN" altLang="en-US"/>
              </a:p>
            </p:txBody>
          </p:sp>
          <p:sp>
            <p:nvSpPr>
              <p:cNvPr id="56350" name="Freeform 32"/>
              <p:cNvSpPr/>
              <p:nvPr/>
            </p:nvSpPr>
            <p:spPr>
              <a:xfrm>
                <a:off x="3352" y="3204"/>
                <a:ext cx="406" cy="826"/>
              </a:xfrm>
              <a:custGeom>
                <a:avLst/>
                <a:gdLst/>
                <a:ahLst/>
                <a:cxnLst>
                  <a:cxn ang="0">
                    <a:pos x="17" y="0"/>
                  </a:cxn>
                  <a:cxn ang="0">
                    <a:pos x="0" y="49"/>
                  </a:cxn>
                  <a:cxn ang="0">
                    <a:pos x="44" y="826"/>
                  </a:cxn>
                  <a:cxn ang="0">
                    <a:pos x="51" y="810"/>
                  </a:cxn>
                  <a:cxn ang="0">
                    <a:pos x="9" y="73"/>
                  </a:cxn>
                  <a:cxn ang="0">
                    <a:pos x="20" y="45"/>
                  </a:cxn>
                  <a:cxn ang="0">
                    <a:pos x="17" y="0"/>
                  </a:cxn>
                  <a:cxn ang="0">
                    <a:pos x="17" y="0"/>
                  </a:cxn>
                </a:cxnLst>
                <a:rect l="0" t="0" r="0" b="0"/>
                <a:pathLst>
                  <a:path w="811" h="826">
                    <a:moveTo>
                      <a:pt x="266" y="0"/>
                    </a:moveTo>
                    <a:lnTo>
                      <a:pt x="0" y="49"/>
                    </a:lnTo>
                    <a:lnTo>
                      <a:pt x="690" y="826"/>
                    </a:lnTo>
                    <a:lnTo>
                      <a:pt x="811" y="810"/>
                    </a:lnTo>
                    <a:lnTo>
                      <a:pt x="144" y="73"/>
                    </a:lnTo>
                    <a:lnTo>
                      <a:pt x="317" y="45"/>
                    </a:lnTo>
                    <a:lnTo>
                      <a:pt x="266" y="0"/>
                    </a:lnTo>
                    <a:close/>
                  </a:path>
                </a:pathLst>
              </a:custGeom>
              <a:solidFill>
                <a:srgbClr val="000000"/>
              </a:solidFill>
              <a:ln w="9525">
                <a:noFill/>
              </a:ln>
            </p:spPr>
            <p:txBody>
              <a:bodyPr/>
              <a:lstStyle/>
              <a:p>
                <a:endParaRPr lang="zh-CN" altLang="en-US"/>
              </a:p>
            </p:txBody>
          </p:sp>
          <p:sp>
            <p:nvSpPr>
              <p:cNvPr id="56351" name="Freeform 33"/>
              <p:cNvSpPr/>
              <p:nvPr/>
            </p:nvSpPr>
            <p:spPr>
              <a:xfrm>
                <a:off x="3796" y="3364"/>
                <a:ext cx="1412" cy="666"/>
              </a:xfrm>
              <a:custGeom>
                <a:avLst/>
                <a:gdLst/>
                <a:ahLst/>
                <a:cxnLst>
                  <a:cxn ang="0">
                    <a:pos x="2" y="638"/>
                  </a:cxn>
                  <a:cxn ang="0">
                    <a:pos x="8" y="624"/>
                  </a:cxn>
                  <a:cxn ang="0">
                    <a:pos x="14" y="610"/>
                  </a:cxn>
                  <a:cxn ang="0">
                    <a:pos x="21" y="594"/>
                  </a:cxn>
                  <a:cxn ang="0">
                    <a:pos x="28" y="578"/>
                  </a:cxn>
                  <a:cxn ang="0">
                    <a:pos x="35" y="563"/>
                  </a:cxn>
                  <a:cxn ang="0">
                    <a:pos x="44" y="545"/>
                  </a:cxn>
                  <a:cxn ang="0">
                    <a:pos x="58" y="534"/>
                  </a:cxn>
                  <a:cxn ang="0">
                    <a:pos x="101" y="534"/>
                  </a:cxn>
                  <a:cxn ang="0">
                    <a:pos x="103" y="517"/>
                  </a:cxn>
                  <a:cxn ang="0">
                    <a:pos x="105" y="503"/>
                  </a:cxn>
                  <a:cxn ang="0">
                    <a:pos x="106" y="484"/>
                  </a:cxn>
                  <a:cxn ang="0">
                    <a:pos x="109" y="463"/>
                  </a:cxn>
                  <a:cxn ang="0">
                    <a:pos x="111" y="440"/>
                  </a:cxn>
                  <a:cxn ang="0">
                    <a:pos x="113" y="427"/>
                  </a:cxn>
                  <a:cxn ang="0">
                    <a:pos x="114" y="414"/>
                  </a:cxn>
                  <a:cxn ang="0">
                    <a:pos x="115" y="401"/>
                  </a:cxn>
                  <a:cxn ang="0">
                    <a:pos x="118" y="381"/>
                  </a:cxn>
                  <a:cxn ang="0">
                    <a:pos x="120" y="367"/>
                  </a:cxn>
                  <a:cxn ang="0">
                    <a:pos x="122" y="346"/>
                  </a:cxn>
                  <a:cxn ang="0">
                    <a:pos x="124" y="333"/>
                  </a:cxn>
                  <a:cxn ang="0">
                    <a:pos x="125" y="318"/>
                  </a:cxn>
                  <a:cxn ang="0">
                    <a:pos x="127" y="305"/>
                  </a:cxn>
                  <a:cxn ang="0">
                    <a:pos x="129" y="292"/>
                  </a:cxn>
                  <a:cxn ang="0">
                    <a:pos x="131" y="279"/>
                  </a:cxn>
                  <a:cxn ang="0">
                    <a:pos x="134" y="255"/>
                  </a:cxn>
                  <a:cxn ang="0">
                    <a:pos x="138" y="233"/>
                  </a:cxn>
                  <a:cxn ang="0">
                    <a:pos x="141" y="214"/>
                  </a:cxn>
                  <a:cxn ang="0">
                    <a:pos x="144" y="198"/>
                  </a:cxn>
                  <a:cxn ang="0">
                    <a:pos x="147" y="184"/>
                  </a:cxn>
                  <a:cxn ang="0">
                    <a:pos x="151" y="165"/>
                  </a:cxn>
                  <a:cxn ang="0">
                    <a:pos x="156" y="147"/>
                  </a:cxn>
                  <a:cxn ang="0">
                    <a:pos x="161" y="129"/>
                  </a:cxn>
                  <a:cxn ang="0">
                    <a:pos x="156" y="21"/>
                  </a:cxn>
                  <a:cxn ang="0">
                    <a:pos x="177" y="142"/>
                  </a:cxn>
                  <a:cxn ang="0">
                    <a:pos x="173" y="154"/>
                  </a:cxn>
                  <a:cxn ang="0">
                    <a:pos x="168" y="168"/>
                  </a:cxn>
                  <a:cxn ang="0">
                    <a:pos x="162" y="189"/>
                  </a:cxn>
                  <a:cxn ang="0">
                    <a:pos x="157" y="206"/>
                  </a:cxn>
                  <a:cxn ang="0">
                    <a:pos x="154" y="219"/>
                  </a:cxn>
                  <a:cxn ang="0">
                    <a:pos x="150" y="234"/>
                  </a:cxn>
                  <a:cxn ang="0">
                    <a:pos x="147" y="249"/>
                  </a:cxn>
                  <a:cxn ang="0">
                    <a:pos x="143" y="266"/>
                  </a:cxn>
                  <a:cxn ang="0">
                    <a:pos x="140" y="283"/>
                  </a:cxn>
                  <a:cxn ang="0">
                    <a:pos x="137" y="301"/>
                  </a:cxn>
                  <a:cxn ang="0">
                    <a:pos x="134" y="320"/>
                  </a:cxn>
                  <a:cxn ang="0">
                    <a:pos x="131" y="342"/>
                  </a:cxn>
                  <a:cxn ang="0">
                    <a:pos x="128" y="364"/>
                  </a:cxn>
                  <a:cxn ang="0">
                    <a:pos x="125" y="386"/>
                  </a:cxn>
                  <a:cxn ang="0">
                    <a:pos x="122" y="409"/>
                  </a:cxn>
                  <a:cxn ang="0">
                    <a:pos x="120" y="432"/>
                  </a:cxn>
                  <a:cxn ang="0">
                    <a:pos x="117" y="455"/>
                  </a:cxn>
                  <a:cxn ang="0">
                    <a:pos x="115" y="477"/>
                  </a:cxn>
                  <a:cxn ang="0">
                    <a:pos x="113" y="499"/>
                  </a:cxn>
                  <a:cxn ang="0">
                    <a:pos x="111" y="519"/>
                  </a:cxn>
                  <a:cxn ang="0">
                    <a:pos x="109" y="537"/>
                  </a:cxn>
                  <a:cxn ang="0">
                    <a:pos x="107" y="552"/>
                  </a:cxn>
                  <a:cxn ang="0">
                    <a:pos x="106" y="572"/>
                  </a:cxn>
                  <a:cxn ang="0">
                    <a:pos x="104" y="588"/>
                  </a:cxn>
                  <a:cxn ang="0">
                    <a:pos x="45" y="617"/>
                  </a:cxn>
                  <a:cxn ang="0">
                    <a:pos x="35" y="638"/>
                  </a:cxn>
                  <a:cxn ang="0">
                    <a:pos x="28" y="658"/>
                  </a:cxn>
                  <a:cxn ang="0">
                    <a:pos x="0" y="642"/>
                  </a:cxn>
                </a:cxnLst>
                <a:rect l="0" t="0" r="0" b="0"/>
                <a:pathLst>
                  <a:path w="2823" h="666">
                    <a:moveTo>
                      <a:pt x="0" y="642"/>
                    </a:moveTo>
                    <a:lnTo>
                      <a:pt x="23" y="638"/>
                    </a:lnTo>
                    <a:lnTo>
                      <a:pt x="80" y="630"/>
                    </a:lnTo>
                    <a:lnTo>
                      <a:pt x="120" y="624"/>
                    </a:lnTo>
                    <a:lnTo>
                      <a:pt x="166" y="617"/>
                    </a:lnTo>
                    <a:lnTo>
                      <a:pt x="215" y="610"/>
                    </a:lnTo>
                    <a:lnTo>
                      <a:pt x="270" y="602"/>
                    </a:lnTo>
                    <a:lnTo>
                      <a:pt x="325" y="594"/>
                    </a:lnTo>
                    <a:lnTo>
                      <a:pt x="384" y="586"/>
                    </a:lnTo>
                    <a:lnTo>
                      <a:pt x="441" y="578"/>
                    </a:lnTo>
                    <a:lnTo>
                      <a:pt x="496" y="570"/>
                    </a:lnTo>
                    <a:lnTo>
                      <a:pt x="552" y="563"/>
                    </a:lnTo>
                    <a:lnTo>
                      <a:pt x="603" y="556"/>
                    </a:lnTo>
                    <a:lnTo>
                      <a:pt x="690" y="545"/>
                    </a:lnTo>
                    <a:lnTo>
                      <a:pt x="789" y="538"/>
                    </a:lnTo>
                    <a:lnTo>
                      <a:pt x="920" y="534"/>
                    </a:lnTo>
                    <a:lnTo>
                      <a:pt x="1228" y="530"/>
                    </a:lnTo>
                    <a:lnTo>
                      <a:pt x="1614" y="534"/>
                    </a:lnTo>
                    <a:lnTo>
                      <a:pt x="1631" y="523"/>
                    </a:lnTo>
                    <a:lnTo>
                      <a:pt x="1641" y="517"/>
                    </a:lnTo>
                    <a:lnTo>
                      <a:pt x="1652" y="510"/>
                    </a:lnTo>
                    <a:lnTo>
                      <a:pt x="1666" y="503"/>
                    </a:lnTo>
                    <a:lnTo>
                      <a:pt x="1679" y="494"/>
                    </a:lnTo>
                    <a:lnTo>
                      <a:pt x="1694" y="484"/>
                    </a:lnTo>
                    <a:lnTo>
                      <a:pt x="1713" y="474"/>
                    </a:lnTo>
                    <a:lnTo>
                      <a:pt x="1730" y="463"/>
                    </a:lnTo>
                    <a:lnTo>
                      <a:pt x="1751" y="452"/>
                    </a:lnTo>
                    <a:lnTo>
                      <a:pt x="1772" y="440"/>
                    </a:lnTo>
                    <a:lnTo>
                      <a:pt x="1783" y="433"/>
                    </a:lnTo>
                    <a:lnTo>
                      <a:pt x="1795" y="427"/>
                    </a:lnTo>
                    <a:lnTo>
                      <a:pt x="1806" y="421"/>
                    </a:lnTo>
                    <a:lnTo>
                      <a:pt x="1818" y="414"/>
                    </a:lnTo>
                    <a:lnTo>
                      <a:pt x="1829" y="408"/>
                    </a:lnTo>
                    <a:lnTo>
                      <a:pt x="1840" y="401"/>
                    </a:lnTo>
                    <a:lnTo>
                      <a:pt x="1865" y="388"/>
                    </a:lnTo>
                    <a:lnTo>
                      <a:pt x="1878" y="381"/>
                    </a:lnTo>
                    <a:lnTo>
                      <a:pt x="1892" y="374"/>
                    </a:lnTo>
                    <a:lnTo>
                      <a:pt x="1905" y="367"/>
                    </a:lnTo>
                    <a:lnTo>
                      <a:pt x="1916" y="360"/>
                    </a:lnTo>
                    <a:lnTo>
                      <a:pt x="1943" y="346"/>
                    </a:lnTo>
                    <a:lnTo>
                      <a:pt x="1958" y="340"/>
                    </a:lnTo>
                    <a:lnTo>
                      <a:pt x="1972" y="333"/>
                    </a:lnTo>
                    <a:lnTo>
                      <a:pt x="1985" y="325"/>
                    </a:lnTo>
                    <a:lnTo>
                      <a:pt x="2000" y="318"/>
                    </a:lnTo>
                    <a:lnTo>
                      <a:pt x="2013" y="311"/>
                    </a:lnTo>
                    <a:lnTo>
                      <a:pt x="2027" y="305"/>
                    </a:lnTo>
                    <a:lnTo>
                      <a:pt x="2042" y="299"/>
                    </a:lnTo>
                    <a:lnTo>
                      <a:pt x="2055" y="292"/>
                    </a:lnTo>
                    <a:lnTo>
                      <a:pt x="2068" y="286"/>
                    </a:lnTo>
                    <a:lnTo>
                      <a:pt x="2084" y="279"/>
                    </a:lnTo>
                    <a:lnTo>
                      <a:pt x="2112" y="267"/>
                    </a:lnTo>
                    <a:lnTo>
                      <a:pt x="2141" y="255"/>
                    </a:lnTo>
                    <a:lnTo>
                      <a:pt x="2169" y="244"/>
                    </a:lnTo>
                    <a:lnTo>
                      <a:pt x="2196" y="233"/>
                    </a:lnTo>
                    <a:lnTo>
                      <a:pt x="2224" y="223"/>
                    </a:lnTo>
                    <a:lnTo>
                      <a:pt x="2251" y="214"/>
                    </a:lnTo>
                    <a:lnTo>
                      <a:pt x="2278" y="206"/>
                    </a:lnTo>
                    <a:lnTo>
                      <a:pt x="2302" y="198"/>
                    </a:lnTo>
                    <a:lnTo>
                      <a:pt x="2327" y="191"/>
                    </a:lnTo>
                    <a:lnTo>
                      <a:pt x="2352" y="184"/>
                    </a:lnTo>
                    <a:lnTo>
                      <a:pt x="2373" y="178"/>
                    </a:lnTo>
                    <a:lnTo>
                      <a:pt x="2416" y="165"/>
                    </a:lnTo>
                    <a:lnTo>
                      <a:pt x="2452" y="156"/>
                    </a:lnTo>
                    <a:lnTo>
                      <a:pt x="2487" y="147"/>
                    </a:lnTo>
                    <a:lnTo>
                      <a:pt x="2515" y="140"/>
                    </a:lnTo>
                    <a:lnTo>
                      <a:pt x="2565" y="129"/>
                    </a:lnTo>
                    <a:lnTo>
                      <a:pt x="2643" y="117"/>
                    </a:lnTo>
                    <a:lnTo>
                      <a:pt x="2489" y="21"/>
                    </a:lnTo>
                    <a:lnTo>
                      <a:pt x="2580" y="0"/>
                    </a:lnTo>
                    <a:lnTo>
                      <a:pt x="2823" y="142"/>
                    </a:lnTo>
                    <a:lnTo>
                      <a:pt x="2804" y="145"/>
                    </a:lnTo>
                    <a:lnTo>
                      <a:pt x="2755" y="154"/>
                    </a:lnTo>
                    <a:lnTo>
                      <a:pt x="2719" y="161"/>
                    </a:lnTo>
                    <a:lnTo>
                      <a:pt x="2679" y="168"/>
                    </a:lnTo>
                    <a:lnTo>
                      <a:pt x="2633" y="178"/>
                    </a:lnTo>
                    <a:lnTo>
                      <a:pt x="2584" y="189"/>
                    </a:lnTo>
                    <a:lnTo>
                      <a:pt x="2532" y="200"/>
                    </a:lnTo>
                    <a:lnTo>
                      <a:pt x="2504" y="206"/>
                    </a:lnTo>
                    <a:lnTo>
                      <a:pt x="2477" y="213"/>
                    </a:lnTo>
                    <a:lnTo>
                      <a:pt x="2451" y="219"/>
                    </a:lnTo>
                    <a:lnTo>
                      <a:pt x="2422" y="227"/>
                    </a:lnTo>
                    <a:lnTo>
                      <a:pt x="2394" y="234"/>
                    </a:lnTo>
                    <a:lnTo>
                      <a:pt x="2367" y="241"/>
                    </a:lnTo>
                    <a:lnTo>
                      <a:pt x="2338" y="249"/>
                    </a:lnTo>
                    <a:lnTo>
                      <a:pt x="2312" y="257"/>
                    </a:lnTo>
                    <a:lnTo>
                      <a:pt x="2283" y="266"/>
                    </a:lnTo>
                    <a:lnTo>
                      <a:pt x="2257" y="274"/>
                    </a:lnTo>
                    <a:lnTo>
                      <a:pt x="2230" y="283"/>
                    </a:lnTo>
                    <a:lnTo>
                      <a:pt x="2205" y="292"/>
                    </a:lnTo>
                    <a:lnTo>
                      <a:pt x="2181" y="301"/>
                    </a:lnTo>
                    <a:lnTo>
                      <a:pt x="2156" y="310"/>
                    </a:lnTo>
                    <a:lnTo>
                      <a:pt x="2133" y="320"/>
                    </a:lnTo>
                    <a:lnTo>
                      <a:pt x="2108" y="330"/>
                    </a:lnTo>
                    <a:lnTo>
                      <a:pt x="2086" y="342"/>
                    </a:lnTo>
                    <a:lnTo>
                      <a:pt x="2061" y="352"/>
                    </a:lnTo>
                    <a:lnTo>
                      <a:pt x="2040" y="364"/>
                    </a:lnTo>
                    <a:lnTo>
                      <a:pt x="2017" y="375"/>
                    </a:lnTo>
                    <a:lnTo>
                      <a:pt x="1994" y="386"/>
                    </a:lnTo>
                    <a:lnTo>
                      <a:pt x="1973" y="398"/>
                    </a:lnTo>
                    <a:lnTo>
                      <a:pt x="1951" y="409"/>
                    </a:lnTo>
                    <a:lnTo>
                      <a:pt x="1928" y="421"/>
                    </a:lnTo>
                    <a:lnTo>
                      <a:pt x="1909" y="432"/>
                    </a:lnTo>
                    <a:lnTo>
                      <a:pt x="1888" y="444"/>
                    </a:lnTo>
                    <a:lnTo>
                      <a:pt x="1869" y="455"/>
                    </a:lnTo>
                    <a:lnTo>
                      <a:pt x="1848" y="466"/>
                    </a:lnTo>
                    <a:lnTo>
                      <a:pt x="1831" y="477"/>
                    </a:lnTo>
                    <a:lnTo>
                      <a:pt x="1812" y="488"/>
                    </a:lnTo>
                    <a:lnTo>
                      <a:pt x="1795" y="499"/>
                    </a:lnTo>
                    <a:lnTo>
                      <a:pt x="1780" y="509"/>
                    </a:lnTo>
                    <a:lnTo>
                      <a:pt x="1764" y="519"/>
                    </a:lnTo>
                    <a:lnTo>
                      <a:pt x="1749" y="528"/>
                    </a:lnTo>
                    <a:lnTo>
                      <a:pt x="1736" y="537"/>
                    </a:lnTo>
                    <a:lnTo>
                      <a:pt x="1723" y="545"/>
                    </a:lnTo>
                    <a:lnTo>
                      <a:pt x="1711" y="552"/>
                    </a:lnTo>
                    <a:lnTo>
                      <a:pt x="1702" y="560"/>
                    </a:lnTo>
                    <a:lnTo>
                      <a:pt x="1683" y="572"/>
                    </a:lnTo>
                    <a:lnTo>
                      <a:pt x="1669" y="580"/>
                    </a:lnTo>
                    <a:lnTo>
                      <a:pt x="1658" y="588"/>
                    </a:lnTo>
                    <a:lnTo>
                      <a:pt x="894" y="602"/>
                    </a:lnTo>
                    <a:lnTo>
                      <a:pt x="715" y="617"/>
                    </a:lnTo>
                    <a:lnTo>
                      <a:pt x="630" y="628"/>
                    </a:lnTo>
                    <a:lnTo>
                      <a:pt x="552" y="638"/>
                    </a:lnTo>
                    <a:lnTo>
                      <a:pt x="485" y="649"/>
                    </a:lnTo>
                    <a:lnTo>
                      <a:pt x="434" y="658"/>
                    </a:lnTo>
                    <a:lnTo>
                      <a:pt x="388" y="666"/>
                    </a:lnTo>
                    <a:lnTo>
                      <a:pt x="0" y="642"/>
                    </a:lnTo>
                    <a:close/>
                  </a:path>
                </a:pathLst>
              </a:custGeom>
              <a:solidFill>
                <a:srgbClr val="000000"/>
              </a:solidFill>
              <a:ln w="9525">
                <a:noFill/>
              </a:ln>
            </p:spPr>
            <p:txBody>
              <a:bodyPr/>
              <a:lstStyle/>
              <a:p>
                <a:endParaRPr lang="zh-CN" altLang="en-US"/>
              </a:p>
            </p:txBody>
          </p:sp>
          <p:sp>
            <p:nvSpPr>
              <p:cNvPr id="56352" name="Freeform 34"/>
              <p:cNvSpPr/>
              <p:nvPr/>
            </p:nvSpPr>
            <p:spPr>
              <a:xfrm>
                <a:off x="4186" y="2963"/>
                <a:ext cx="403" cy="850"/>
              </a:xfrm>
              <a:custGeom>
                <a:avLst/>
                <a:gdLst/>
                <a:ahLst/>
                <a:cxnLst>
                  <a:cxn ang="0">
                    <a:pos x="6" y="0"/>
                  </a:cxn>
                  <a:cxn ang="0">
                    <a:pos x="50" y="798"/>
                  </a:cxn>
                  <a:cxn ang="0">
                    <a:pos x="47" y="850"/>
                  </a:cxn>
                  <a:cxn ang="0">
                    <a:pos x="0" y="8"/>
                  </a:cxn>
                  <a:cxn ang="0">
                    <a:pos x="6" y="0"/>
                  </a:cxn>
                  <a:cxn ang="0">
                    <a:pos x="6" y="0"/>
                  </a:cxn>
                </a:cxnLst>
                <a:rect l="0" t="0" r="0" b="0"/>
                <a:pathLst>
                  <a:path w="806" h="850">
                    <a:moveTo>
                      <a:pt x="99" y="0"/>
                    </a:moveTo>
                    <a:lnTo>
                      <a:pt x="806" y="798"/>
                    </a:lnTo>
                    <a:lnTo>
                      <a:pt x="747" y="850"/>
                    </a:lnTo>
                    <a:lnTo>
                      <a:pt x="0" y="8"/>
                    </a:lnTo>
                    <a:lnTo>
                      <a:pt x="99" y="0"/>
                    </a:lnTo>
                    <a:close/>
                  </a:path>
                </a:pathLst>
              </a:custGeom>
              <a:solidFill>
                <a:srgbClr val="000000"/>
              </a:solidFill>
              <a:ln w="9525">
                <a:noFill/>
              </a:ln>
            </p:spPr>
            <p:txBody>
              <a:bodyPr/>
              <a:lstStyle/>
              <a:p>
                <a:endParaRPr lang="zh-CN" altLang="en-US"/>
              </a:p>
            </p:txBody>
          </p:sp>
          <p:sp>
            <p:nvSpPr>
              <p:cNvPr id="56353" name="Freeform 35"/>
              <p:cNvSpPr/>
              <p:nvPr/>
            </p:nvSpPr>
            <p:spPr>
              <a:xfrm>
                <a:off x="2436" y="3247"/>
                <a:ext cx="320" cy="517"/>
              </a:xfrm>
              <a:custGeom>
                <a:avLst/>
                <a:gdLst/>
                <a:ahLst/>
                <a:cxnLst>
                  <a:cxn ang="0">
                    <a:pos x="33" y="0"/>
                  </a:cxn>
                  <a:cxn ang="0">
                    <a:pos x="0" y="437"/>
                  </a:cxn>
                  <a:cxn ang="0">
                    <a:pos x="1" y="517"/>
                  </a:cxn>
                  <a:cxn ang="0">
                    <a:pos x="40" y="11"/>
                  </a:cxn>
                  <a:cxn ang="0">
                    <a:pos x="33" y="0"/>
                  </a:cxn>
                  <a:cxn ang="0">
                    <a:pos x="33" y="0"/>
                  </a:cxn>
                </a:cxnLst>
                <a:rect l="0" t="0" r="0" b="0"/>
                <a:pathLst>
                  <a:path w="641" h="517">
                    <a:moveTo>
                      <a:pt x="534" y="0"/>
                    </a:moveTo>
                    <a:lnTo>
                      <a:pt x="0" y="437"/>
                    </a:lnTo>
                    <a:lnTo>
                      <a:pt x="29" y="517"/>
                    </a:lnTo>
                    <a:lnTo>
                      <a:pt x="641" y="11"/>
                    </a:lnTo>
                    <a:lnTo>
                      <a:pt x="534" y="0"/>
                    </a:lnTo>
                    <a:close/>
                  </a:path>
                </a:pathLst>
              </a:custGeom>
              <a:solidFill>
                <a:srgbClr val="000000"/>
              </a:solidFill>
              <a:ln w="9525">
                <a:noFill/>
              </a:ln>
            </p:spPr>
            <p:txBody>
              <a:bodyPr/>
              <a:lstStyle/>
              <a:p>
                <a:endParaRPr lang="zh-CN" altLang="en-US"/>
              </a:p>
            </p:txBody>
          </p:sp>
          <p:grpSp>
            <p:nvGrpSpPr>
              <p:cNvPr id="56354" name="Group 36"/>
              <p:cNvGrpSpPr/>
              <p:nvPr/>
            </p:nvGrpSpPr>
            <p:grpSpPr>
              <a:xfrm>
                <a:off x="2640" y="2352"/>
                <a:ext cx="827" cy="908"/>
                <a:chOff x="2413" y="2383"/>
                <a:chExt cx="827" cy="908"/>
              </a:xfrm>
            </p:grpSpPr>
            <p:sp>
              <p:nvSpPr>
                <p:cNvPr id="56355" name="Freeform 37"/>
                <p:cNvSpPr/>
                <p:nvPr/>
              </p:nvSpPr>
              <p:spPr>
                <a:xfrm>
                  <a:off x="2443" y="2395"/>
                  <a:ext cx="732" cy="851"/>
                </a:xfrm>
                <a:custGeom>
                  <a:avLst/>
                  <a:gdLst/>
                  <a:ahLst/>
                  <a:cxnLst>
                    <a:cxn ang="0">
                      <a:pos x="78" y="24"/>
                    </a:cxn>
                    <a:cxn ang="0">
                      <a:pos x="89" y="141"/>
                    </a:cxn>
                    <a:cxn ang="0">
                      <a:pos x="92" y="329"/>
                    </a:cxn>
                    <a:cxn ang="0">
                      <a:pos x="90" y="505"/>
                    </a:cxn>
                    <a:cxn ang="0">
                      <a:pos x="78" y="671"/>
                    </a:cxn>
                    <a:cxn ang="0">
                      <a:pos x="61" y="792"/>
                    </a:cxn>
                    <a:cxn ang="0">
                      <a:pos x="39" y="851"/>
                    </a:cxn>
                    <a:cxn ang="0">
                      <a:pos x="15" y="828"/>
                    </a:cxn>
                    <a:cxn ang="0">
                      <a:pos x="0" y="765"/>
                    </a:cxn>
                    <a:cxn ang="0">
                      <a:pos x="3" y="83"/>
                    </a:cxn>
                    <a:cxn ang="0">
                      <a:pos x="11" y="0"/>
                    </a:cxn>
                    <a:cxn ang="0">
                      <a:pos x="78" y="24"/>
                    </a:cxn>
                    <a:cxn ang="0">
                      <a:pos x="78" y="24"/>
                    </a:cxn>
                  </a:cxnLst>
                  <a:rect l="0" t="0" r="0" b="0"/>
                  <a:pathLst>
                    <a:path w="1463" h="851">
                      <a:moveTo>
                        <a:pt x="1233" y="24"/>
                      </a:moveTo>
                      <a:lnTo>
                        <a:pt x="1418" y="141"/>
                      </a:lnTo>
                      <a:lnTo>
                        <a:pt x="1463" y="329"/>
                      </a:lnTo>
                      <a:lnTo>
                        <a:pt x="1433" y="505"/>
                      </a:lnTo>
                      <a:lnTo>
                        <a:pt x="1248" y="671"/>
                      </a:lnTo>
                      <a:lnTo>
                        <a:pt x="967" y="792"/>
                      </a:lnTo>
                      <a:lnTo>
                        <a:pt x="621" y="851"/>
                      </a:lnTo>
                      <a:lnTo>
                        <a:pt x="235" y="828"/>
                      </a:lnTo>
                      <a:lnTo>
                        <a:pt x="0" y="765"/>
                      </a:lnTo>
                      <a:lnTo>
                        <a:pt x="36" y="83"/>
                      </a:lnTo>
                      <a:lnTo>
                        <a:pt x="176" y="0"/>
                      </a:lnTo>
                      <a:lnTo>
                        <a:pt x="1233" y="24"/>
                      </a:lnTo>
                      <a:close/>
                    </a:path>
                  </a:pathLst>
                </a:custGeom>
                <a:solidFill>
                  <a:srgbClr val="FFFFFF"/>
                </a:solidFill>
                <a:ln w="9525">
                  <a:noFill/>
                </a:ln>
              </p:spPr>
              <p:txBody>
                <a:bodyPr/>
                <a:lstStyle/>
                <a:p>
                  <a:endParaRPr lang="zh-CN" altLang="en-US"/>
                </a:p>
              </p:txBody>
            </p:sp>
            <p:sp>
              <p:nvSpPr>
                <p:cNvPr id="56356" name="Freeform 38"/>
                <p:cNvSpPr/>
                <p:nvPr/>
              </p:nvSpPr>
              <p:spPr>
                <a:xfrm>
                  <a:off x="2413" y="2383"/>
                  <a:ext cx="799" cy="891"/>
                </a:xfrm>
                <a:custGeom>
                  <a:avLst/>
                  <a:gdLst/>
                  <a:ahLst/>
                  <a:cxnLst>
                    <a:cxn ang="0">
                      <a:pos x="72" y="0"/>
                    </a:cxn>
                    <a:cxn ang="0">
                      <a:pos x="85" y="0"/>
                    </a:cxn>
                    <a:cxn ang="0">
                      <a:pos x="95" y="116"/>
                    </a:cxn>
                    <a:cxn ang="0">
                      <a:pos x="98" y="180"/>
                    </a:cxn>
                    <a:cxn ang="0">
                      <a:pos x="99" y="248"/>
                    </a:cxn>
                    <a:cxn ang="0">
                      <a:pos x="100" y="317"/>
                    </a:cxn>
                    <a:cxn ang="0">
                      <a:pos x="100" y="386"/>
                    </a:cxn>
                    <a:cxn ang="0">
                      <a:pos x="99" y="454"/>
                    </a:cxn>
                    <a:cxn ang="0">
                      <a:pos x="97" y="520"/>
                    </a:cxn>
                    <a:cxn ang="0">
                      <a:pos x="94" y="585"/>
                    </a:cxn>
                    <a:cxn ang="0">
                      <a:pos x="89" y="644"/>
                    </a:cxn>
                    <a:cxn ang="0">
                      <a:pos x="85" y="699"/>
                    </a:cxn>
                    <a:cxn ang="0">
                      <a:pos x="79" y="749"/>
                    </a:cxn>
                    <a:cxn ang="0">
                      <a:pos x="73" y="792"/>
                    </a:cxn>
                    <a:cxn ang="0">
                      <a:pos x="66" y="827"/>
                    </a:cxn>
                    <a:cxn ang="0">
                      <a:pos x="58" y="857"/>
                    </a:cxn>
                    <a:cxn ang="0">
                      <a:pos x="50" y="877"/>
                    </a:cxn>
                    <a:cxn ang="0">
                      <a:pos x="42" y="888"/>
                    </a:cxn>
                    <a:cxn ang="0">
                      <a:pos x="34" y="891"/>
                    </a:cxn>
                    <a:cxn ang="0">
                      <a:pos x="26" y="885"/>
                    </a:cxn>
                    <a:cxn ang="0">
                      <a:pos x="18" y="871"/>
                    </a:cxn>
                    <a:cxn ang="0">
                      <a:pos x="10" y="849"/>
                    </a:cxn>
                    <a:cxn ang="0">
                      <a:pos x="0" y="806"/>
                    </a:cxn>
                    <a:cxn ang="0">
                      <a:pos x="3" y="740"/>
                    </a:cxn>
                    <a:cxn ang="0">
                      <a:pos x="6" y="722"/>
                    </a:cxn>
                    <a:cxn ang="0">
                      <a:pos x="12" y="750"/>
                    </a:cxn>
                    <a:cxn ang="0">
                      <a:pos x="18" y="771"/>
                    </a:cxn>
                    <a:cxn ang="0">
                      <a:pos x="25" y="786"/>
                    </a:cxn>
                    <a:cxn ang="0">
                      <a:pos x="31" y="794"/>
                    </a:cxn>
                    <a:cxn ang="0">
                      <a:pos x="38" y="795"/>
                    </a:cxn>
                    <a:cxn ang="0">
                      <a:pos x="45" y="788"/>
                    </a:cxn>
                    <a:cxn ang="0">
                      <a:pos x="51" y="775"/>
                    </a:cxn>
                    <a:cxn ang="0">
                      <a:pos x="58" y="755"/>
                    </a:cxn>
                    <a:cxn ang="0">
                      <a:pos x="64" y="728"/>
                    </a:cxn>
                    <a:cxn ang="0">
                      <a:pos x="69" y="695"/>
                    </a:cxn>
                    <a:cxn ang="0">
                      <a:pos x="74" y="656"/>
                    </a:cxn>
                    <a:cxn ang="0">
                      <a:pos x="78" y="613"/>
                    </a:cxn>
                    <a:cxn ang="0">
                      <a:pos x="82" y="565"/>
                    </a:cxn>
                    <a:cxn ang="0">
                      <a:pos x="85" y="513"/>
                    </a:cxn>
                    <a:cxn ang="0">
                      <a:pos x="87" y="460"/>
                    </a:cxn>
                    <a:cxn ang="0">
                      <a:pos x="89" y="404"/>
                    </a:cxn>
                    <a:cxn ang="0">
                      <a:pos x="89" y="346"/>
                    </a:cxn>
                    <a:cxn ang="0">
                      <a:pos x="89" y="289"/>
                    </a:cxn>
                    <a:cxn ang="0">
                      <a:pos x="88" y="234"/>
                    </a:cxn>
                    <a:cxn ang="0">
                      <a:pos x="86" y="178"/>
                    </a:cxn>
                    <a:cxn ang="0">
                      <a:pos x="83" y="126"/>
                    </a:cxn>
                    <a:cxn ang="0">
                      <a:pos x="79" y="78"/>
                    </a:cxn>
                    <a:cxn ang="0">
                      <a:pos x="78" y="67"/>
                    </a:cxn>
                    <a:cxn ang="0">
                      <a:pos x="77" y="61"/>
                    </a:cxn>
                    <a:cxn ang="0">
                      <a:pos x="77" y="54"/>
                    </a:cxn>
                    <a:cxn ang="0">
                      <a:pos x="76" y="46"/>
                    </a:cxn>
                    <a:cxn ang="0">
                      <a:pos x="76" y="39"/>
                    </a:cxn>
                    <a:cxn ang="0">
                      <a:pos x="75" y="32"/>
                    </a:cxn>
                    <a:cxn ang="0">
                      <a:pos x="74" y="25"/>
                    </a:cxn>
                    <a:cxn ang="0">
                      <a:pos x="73" y="18"/>
                    </a:cxn>
                    <a:cxn ang="0">
                      <a:pos x="73" y="12"/>
                    </a:cxn>
                    <a:cxn ang="0">
                      <a:pos x="72" y="4"/>
                    </a:cxn>
                    <a:cxn ang="0">
                      <a:pos x="72" y="0"/>
                    </a:cxn>
                    <a:cxn ang="0">
                      <a:pos x="72" y="0"/>
                    </a:cxn>
                  </a:cxnLst>
                  <a:rect l="0" t="0" r="0" b="0"/>
                  <a:pathLst>
                    <a:path w="1596" h="891">
                      <a:moveTo>
                        <a:pt x="1138" y="0"/>
                      </a:moveTo>
                      <a:lnTo>
                        <a:pt x="1347" y="0"/>
                      </a:lnTo>
                      <a:lnTo>
                        <a:pt x="1507" y="116"/>
                      </a:lnTo>
                      <a:lnTo>
                        <a:pt x="1553" y="180"/>
                      </a:lnTo>
                      <a:lnTo>
                        <a:pt x="1583" y="248"/>
                      </a:lnTo>
                      <a:lnTo>
                        <a:pt x="1596" y="317"/>
                      </a:lnTo>
                      <a:lnTo>
                        <a:pt x="1594" y="386"/>
                      </a:lnTo>
                      <a:lnTo>
                        <a:pt x="1575" y="454"/>
                      </a:lnTo>
                      <a:lnTo>
                        <a:pt x="1539" y="520"/>
                      </a:lnTo>
                      <a:lnTo>
                        <a:pt x="1490" y="585"/>
                      </a:lnTo>
                      <a:lnTo>
                        <a:pt x="1423" y="644"/>
                      </a:lnTo>
                      <a:lnTo>
                        <a:pt x="1345" y="699"/>
                      </a:lnTo>
                      <a:lnTo>
                        <a:pt x="1254" y="749"/>
                      </a:lnTo>
                      <a:lnTo>
                        <a:pt x="1153" y="792"/>
                      </a:lnTo>
                      <a:lnTo>
                        <a:pt x="1041" y="827"/>
                      </a:lnTo>
                      <a:lnTo>
                        <a:pt x="922" y="857"/>
                      </a:lnTo>
                      <a:lnTo>
                        <a:pt x="798" y="877"/>
                      </a:lnTo>
                      <a:lnTo>
                        <a:pt x="669" y="888"/>
                      </a:lnTo>
                      <a:lnTo>
                        <a:pt x="538" y="891"/>
                      </a:lnTo>
                      <a:lnTo>
                        <a:pt x="408" y="885"/>
                      </a:lnTo>
                      <a:lnTo>
                        <a:pt x="281" y="871"/>
                      </a:lnTo>
                      <a:lnTo>
                        <a:pt x="157" y="849"/>
                      </a:lnTo>
                      <a:lnTo>
                        <a:pt x="0" y="806"/>
                      </a:lnTo>
                      <a:lnTo>
                        <a:pt x="34" y="740"/>
                      </a:lnTo>
                      <a:lnTo>
                        <a:pt x="89" y="722"/>
                      </a:lnTo>
                      <a:lnTo>
                        <a:pt x="182" y="750"/>
                      </a:lnTo>
                      <a:lnTo>
                        <a:pt x="283" y="771"/>
                      </a:lnTo>
                      <a:lnTo>
                        <a:pt x="385" y="786"/>
                      </a:lnTo>
                      <a:lnTo>
                        <a:pt x="494" y="794"/>
                      </a:lnTo>
                      <a:lnTo>
                        <a:pt x="600" y="795"/>
                      </a:lnTo>
                      <a:lnTo>
                        <a:pt x="709" y="788"/>
                      </a:lnTo>
                      <a:lnTo>
                        <a:pt x="813" y="775"/>
                      </a:lnTo>
                      <a:lnTo>
                        <a:pt x="914" y="755"/>
                      </a:lnTo>
                      <a:lnTo>
                        <a:pt x="1009" y="728"/>
                      </a:lnTo>
                      <a:lnTo>
                        <a:pt x="1098" y="695"/>
                      </a:lnTo>
                      <a:lnTo>
                        <a:pt x="1176" y="656"/>
                      </a:lnTo>
                      <a:lnTo>
                        <a:pt x="1247" y="613"/>
                      </a:lnTo>
                      <a:lnTo>
                        <a:pt x="1305" y="565"/>
                      </a:lnTo>
                      <a:lnTo>
                        <a:pt x="1353" y="513"/>
                      </a:lnTo>
                      <a:lnTo>
                        <a:pt x="1387" y="460"/>
                      </a:lnTo>
                      <a:lnTo>
                        <a:pt x="1408" y="404"/>
                      </a:lnTo>
                      <a:lnTo>
                        <a:pt x="1418" y="346"/>
                      </a:lnTo>
                      <a:lnTo>
                        <a:pt x="1412" y="289"/>
                      </a:lnTo>
                      <a:lnTo>
                        <a:pt x="1393" y="234"/>
                      </a:lnTo>
                      <a:lnTo>
                        <a:pt x="1361" y="178"/>
                      </a:lnTo>
                      <a:lnTo>
                        <a:pt x="1317" y="126"/>
                      </a:lnTo>
                      <a:lnTo>
                        <a:pt x="1262" y="78"/>
                      </a:lnTo>
                      <a:lnTo>
                        <a:pt x="1241" y="67"/>
                      </a:lnTo>
                      <a:lnTo>
                        <a:pt x="1231" y="61"/>
                      </a:lnTo>
                      <a:lnTo>
                        <a:pt x="1222" y="54"/>
                      </a:lnTo>
                      <a:lnTo>
                        <a:pt x="1212" y="46"/>
                      </a:lnTo>
                      <a:lnTo>
                        <a:pt x="1201" y="39"/>
                      </a:lnTo>
                      <a:lnTo>
                        <a:pt x="1190" y="32"/>
                      </a:lnTo>
                      <a:lnTo>
                        <a:pt x="1178" y="25"/>
                      </a:lnTo>
                      <a:lnTo>
                        <a:pt x="1167" y="18"/>
                      </a:lnTo>
                      <a:lnTo>
                        <a:pt x="1159" y="12"/>
                      </a:lnTo>
                      <a:lnTo>
                        <a:pt x="1144" y="4"/>
                      </a:lnTo>
                      <a:lnTo>
                        <a:pt x="1138" y="0"/>
                      </a:lnTo>
                      <a:close/>
                    </a:path>
                  </a:pathLst>
                </a:custGeom>
                <a:solidFill>
                  <a:srgbClr val="B8B8D9"/>
                </a:solidFill>
                <a:ln w="9525">
                  <a:noFill/>
                </a:ln>
              </p:spPr>
              <p:txBody>
                <a:bodyPr/>
                <a:lstStyle/>
                <a:p>
                  <a:endParaRPr lang="zh-CN" altLang="en-US"/>
                </a:p>
              </p:txBody>
            </p:sp>
            <p:sp>
              <p:nvSpPr>
                <p:cNvPr id="56357" name="Freeform 39"/>
                <p:cNvSpPr/>
                <p:nvPr/>
              </p:nvSpPr>
              <p:spPr>
                <a:xfrm>
                  <a:off x="2650" y="2684"/>
                  <a:ext cx="112" cy="119"/>
                </a:xfrm>
                <a:custGeom>
                  <a:avLst/>
                  <a:gdLst/>
                  <a:ahLst/>
                  <a:cxnLst>
                    <a:cxn ang="0">
                      <a:pos x="11" y="113"/>
                    </a:cxn>
                    <a:cxn ang="0">
                      <a:pos x="10" y="115"/>
                    </a:cxn>
                    <a:cxn ang="0">
                      <a:pos x="9" y="117"/>
                    </a:cxn>
                    <a:cxn ang="0">
                      <a:pos x="7" y="119"/>
                    </a:cxn>
                    <a:cxn ang="0">
                      <a:pos x="7" y="119"/>
                    </a:cxn>
                    <a:cxn ang="0">
                      <a:pos x="6" y="118"/>
                    </a:cxn>
                    <a:cxn ang="0">
                      <a:pos x="5" y="117"/>
                    </a:cxn>
                    <a:cxn ang="0">
                      <a:pos x="5" y="114"/>
                    </a:cxn>
                    <a:cxn ang="0">
                      <a:pos x="4" y="111"/>
                    </a:cxn>
                    <a:cxn ang="0">
                      <a:pos x="3" y="106"/>
                    </a:cxn>
                    <a:cxn ang="0">
                      <a:pos x="3" y="101"/>
                    </a:cxn>
                    <a:cxn ang="0">
                      <a:pos x="2" y="96"/>
                    </a:cxn>
                    <a:cxn ang="0">
                      <a:pos x="1" y="90"/>
                    </a:cxn>
                    <a:cxn ang="0">
                      <a:pos x="1" y="83"/>
                    </a:cxn>
                    <a:cxn ang="0">
                      <a:pos x="1" y="76"/>
                    </a:cxn>
                    <a:cxn ang="0">
                      <a:pos x="1" y="69"/>
                    </a:cxn>
                    <a:cxn ang="0">
                      <a:pos x="0" y="60"/>
                    </a:cxn>
                    <a:cxn ang="0">
                      <a:pos x="1" y="53"/>
                    </a:cxn>
                    <a:cxn ang="0">
                      <a:pos x="1" y="46"/>
                    </a:cxn>
                    <a:cxn ang="0">
                      <a:pos x="1" y="38"/>
                    </a:cxn>
                    <a:cxn ang="0">
                      <a:pos x="1" y="32"/>
                    </a:cxn>
                    <a:cxn ang="0">
                      <a:pos x="2" y="26"/>
                    </a:cxn>
                    <a:cxn ang="0">
                      <a:pos x="2" y="20"/>
                    </a:cxn>
                    <a:cxn ang="0">
                      <a:pos x="3" y="15"/>
                    </a:cxn>
                    <a:cxn ang="0">
                      <a:pos x="4" y="10"/>
                    </a:cxn>
                    <a:cxn ang="0">
                      <a:pos x="4" y="7"/>
                    </a:cxn>
                    <a:cxn ang="0">
                      <a:pos x="5" y="4"/>
                    </a:cxn>
                    <a:cxn ang="0">
                      <a:pos x="6" y="2"/>
                    </a:cxn>
                    <a:cxn ang="0">
                      <a:pos x="7" y="0"/>
                    </a:cxn>
                    <a:cxn ang="0">
                      <a:pos x="7" y="0"/>
                    </a:cxn>
                    <a:cxn ang="0">
                      <a:pos x="9" y="1"/>
                    </a:cxn>
                    <a:cxn ang="0">
                      <a:pos x="9" y="3"/>
                    </a:cxn>
                    <a:cxn ang="0">
                      <a:pos x="10" y="6"/>
                    </a:cxn>
                    <a:cxn ang="0">
                      <a:pos x="11" y="9"/>
                    </a:cxn>
                    <a:cxn ang="0">
                      <a:pos x="12" y="13"/>
                    </a:cxn>
                    <a:cxn ang="0">
                      <a:pos x="12" y="18"/>
                    </a:cxn>
                    <a:cxn ang="0">
                      <a:pos x="13" y="23"/>
                    </a:cxn>
                    <a:cxn ang="0">
                      <a:pos x="14" y="30"/>
                    </a:cxn>
                    <a:cxn ang="0">
                      <a:pos x="14" y="36"/>
                    </a:cxn>
                    <a:cxn ang="0">
                      <a:pos x="14" y="43"/>
                    </a:cxn>
                    <a:cxn ang="0">
                      <a:pos x="14" y="50"/>
                    </a:cxn>
                    <a:cxn ang="0">
                      <a:pos x="14" y="58"/>
                    </a:cxn>
                    <a:cxn ang="0">
                      <a:pos x="14" y="66"/>
                    </a:cxn>
                    <a:cxn ang="0">
                      <a:pos x="14" y="73"/>
                    </a:cxn>
                    <a:cxn ang="0">
                      <a:pos x="14" y="80"/>
                    </a:cxn>
                    <a:cxn ang="0">
                      <a:pos x="14" y="87"/>
                    </a:cxn>
                    <a:cxn ang="0">
                      <a:pos x="13" y="93"/>
                    </a:cxn>
                    <a:cxn ang="0">
                      <a:pos x="13" y="99"/>
                    </a:cxn>
                    <a:cxn ang="0">
                      <a:pos x="12" y="104"/>
                    </a:cxn>
                    <a:cxn ang="0">
                      <a:pos x="11" y="109"/>
                    </a:cxn>
                    <a:cxn ang="0">
                      <a:pos x="11" y="113"/>
                    </a:cxn>
                    <a:cxn ang="0">
                      <a:pos x="11" y="113"/>
                    </a:cxn>
                  </a:cxnLst>
                  <a:rect l="0" t="0" r="0" b="0"/>
                  <a:pathLst>
                    <a:path w="224" h="119">
                      <a:moveTo>
                        <a:pt x="161" y="113"/>
                      </a:moveTo>
                      <a:lnTo>
                        <a:pt x="148" y="115"/>
                      </a:lnTo>
                      <a:lnTo>
                        <a:pt x="137" y="117"/>
                      </a:lnTo>
                      <a:lnTo>
                        <a:pt x="122" y="119"/>
                      </a:lnTo>
                      <a:lnTo>
                        <a:pt x="108" y="119"/>
                      </a:lnTo>
                      <a:lnTo>
                        <a:pt x="93" y="118"/>
                      </a:lnTo>
                      <a:lnTo>
                        <a:pt x="80" y="117"/>
                      </a:lnTo>
                      <a:lnTo>
                        <a:pt x="66" y="114"/>
                      </a:lnTo>
                      <a:lnTo>
                        <a:pt x="55" y="111"/>
                      </a:lnTo>
                      <a:lnTo>
                        <a:pt x="44" y="106"/>
                      </a:lnTo>
                      <a:lnTo>
                        <a:pt x="34" y="101"/>
                      </a:lnTo>
                      <a:lnTo>
                        <a:pt x="25" y="96"/>
                      </a:lnTo>
                      <a:lnTo>
                        <a:pt x="15" y="90"/>
                      </a:lnTo>
                      <a:lnTo>
                        <a:pt x="9" y="83"/>
                      </a:lnTo>
                      <a:lnTo>
                        <a:pt x="4" y="76"/>
                      </a:lnTo>
                      <a:lnTo>
                        <a:pt x="2" y="69"/>
                      </a:lnTo>
                      <a:lnTo>
                        <a:pt x="0" y="60"/>
                      </a:lnTo>
                      <a:lnTo>
                        <a:pt x="2" y="53"/>
                      </a:lnTo>
                      <a:lnTo>
                        <a:pt x="4" y="46"/>
                      </a:lnTo>
                      <a:lnTo>
                        <a:pt x="8" y="38"/>
                      </a:lnTo>
                      <a:lnTo>
                        <a:pt x="13" y="32"/>
                      </a:lnTo>
                      <a:lnTo>
                        <a:pt x="21" y="26"/>
                      </a:lnTo>
                      <a:lnTo>
                        <a:pt x="28" y="20"/>
                      </a:lnTo>
                      <a:lnTo>
                        <a:pt x="40" y="15"/>
                      </a:lnTo>
                      <a:lnTo>
                        <a:pt x="51" y="10"/>
                      </a:lnTo>
                      <a:lnTo>
                        <a:pt x="63" y="7"/>
                      </a:lnTo>
                      <a:lnTo>
                        <a:pt x="76" y="4"/>
                      </a:lnTo>
                      <a:lnTo>
                        <a:pt x="89" y="2"/>
                      </a:lnTo>
                      <a:lnTo>
                        <a:pt x="103" y="0"/>
                      </a:lnTo>
                      <a:lnTo>
                        <a:pt x="118" y="0"/>
                      </a:lnTo>
                      <a:lnTo>
                        <a:pt x="131" y="1"/>
                      </a:lnTo>
                      <a:lnTo>
                        <a:pt x="144" y="3"/>
                      </a:lnTo>
                      <a:lnTo>
                        <a:pt x="158" y="6"/>
                      </a:lnTo>
                      <a:lnTo>
                        <a:pt x="169" y="9"/>
                      </a:lnTo>
                      <a:lnTo>
                        <a:pt x="182" y="13"/>
                      </a:lnTo>
                      <a:lnTo>
                        <a:pt x="192" y="18"/>
                      </a:lnTo>
                      <a:lnTo>
                        <a:pt x="201" y="23"/>
                      </a:lnTo>
                      <a:lnTo>
                        <a:pt x="209" y="30"/>
                      </a:lnTo>
                      <a:lnTo>
                        <a:pt x="215" y="36"/>
                      </a:lnTo>
                      <a:lnTo>
                        <a:pt x="219" y="43"/>
                      </a:lnTo>
                      <a:lnTo>
                        <a:pt x="222" y="50"/>
                      </a:lnTo>
                      <a:lnTo>
                        <a:pt x="224" y="58"/>
                      </a:lnTo>
                      <a:lnTo>
                        <a:pt x="222" y="66"/>
                      </a:lnTo>
                      <a:lnTo>
                        <a:pt x="220" y="73"/>
                      </a:lnTo>
                      <a:lnTo>
                        <a:pt x="217" y="80"/>
                      </a:lnTo>
                      <a:lnTo>
                        <a:pt x="211" y="87"/>
                      </a:lnTo>
                      <a:lnTo>
                        <a:pt x="203" y="93"/>
                      </a:lnTo>
                      <a:lnTo>
                        <a:pt x="196" y="99"/>
                      </a:lnTo>
                      <a:lnTo>
                        <a:pt x="184" y="104"/>
                      </a:lnTo>
                      <a:lnTo>
                        <a:pt x="173" y="109"/>
                      </a:lnTo>
                      <a:lnTo>
                        <a:pt x="161" y="113"/>
                      </a:lnTo>
                      <a:close/>
                    </a:path>
                  </a:pathLst>
                </a:custGeom>
                <a:solidFill>
                  <a:srgbClr val="B8B8D9"/>
                </a:solidFill>
                <a:ln w="9525">
                  <a:noFill/>
                </a:ln>
              </p:spPr>
              <p:txBody>
                <a:bodyPr/>
                <a:lstStyle/>
                <a:p>
                  <a:endParaRPr lang="zh-CN" altLang="en-US"/>
                </a:p>
              </p:txBody>
            </p:sp>
            <p:sp>
              <p:nvSpPr>
                <p:cNvPr id="56358" name="Freeform 40"/>
                <p:cNvSpPr/>
                <p:nvPr/>
              </p:nvSpPr>
              <p:spPr>
                <a:xfrm>
                  <a:off x="2692" y="3084"/>
                  <a:ext cx="43" cy="97"/>
                </a:xfrm>
                <a:custGeom>
                  <a:avLst/>
                  <a:gdLst/>
                  <a:ahLst/>
                  <a:cxnLst>
                    <a:cxn ang="0">
                      <a:pos x="0" y="97"/>
                    </a:cxn>
                    <a:cxn ang="0">
                      <a:pos x="6" y="97"/>
                    </a:cxn>
                    <a:cxn ang="0">
                      <a:pos x="6" y="0"/>
                    </a:cxn>
                    <a:cxn ang="0">
                      <a:pos x="0" y="0"/>
                    </a:cxn>
                    <a:cxn ang="0">
                      <a:pos x="0" y="97"/>
                    </a:cxn>
                    <a:cxn ang="0">
                      <a:pos x="0" y="97"/>
                    </a:cxn>
                  </a:cxnLst>
                  <a:rect l="0" t="0" r="0" b="0"/>
                  <a:pathLst>
                    <a:path w="85" h="97">
                      <a:moveTo>
                        <a:pt x="0" y="97"/>
                      </a:moveTo>
                      <a:lnTo>
                        <a:pt x="85" y="97"/>
                      </a:lnTo>
                      <a:lnTo>
                        <a:pt x="85" y="0"/>
                      </a:lnTo>
                      <a:lnTo>
                        <a:pt x="0" y="0"/>
                      </a:lnTo>
                      <a:lnTo>
                        <a:pt x="0" y="97"/>
                      </a:lnTo>
                      <a:close/>
                    </a:path>
                  </a:pathLst>
                </a:custGeom>
                <a:solidFill>
                  <a:srgbClr val="B8B8D9"/>
                </a:solidFill>
                <a:ln w="9525">
                  <a:noFill/>
                </a:ln>
              </p:spPr>
              <p:txBody>
                <a:bodyPr/>
                <a:lstStyle/>
                <a:p>
                  <a:endParaRPr lang="zh-CN" altLang="en-US"/>
                </a:p>
              </p:txBody>
            </p:sp>
            <p:sp>
              <p:nvSpPr>
                <p:cNvPr id="56359" name="Freeform 41"/>
                <p:cNvSpPr/>
                <p:nvPr/>
              </p:nvSpPr>
              <p:spPr>
                <a:xfrm>
                  <a:off x="2984" y="2743"/>
                  <a:ext cx="115" cy="42"/>
                </a:xfrm>
                <a:custGeom>
                  <a:avLst/>
                  <a:gdLst/>
                  <a:ahLst/>
                  <a:cxnLst>
                    <a:cxn ang="0">
                      <a:pos x="0" y="42"/>
                    </a:cxn>
                    <a:cxn ang="0">
                      <a:pos x="14" y="42"/>
                    </a:cxn>
                    <a:cxn ang="0">
                      <a:pos x="14" y="0"/>
                    </a:cxn>
                    <a:cxn ang="0">
                      <a:pos x="0" y="0"/>
                    </a:cxn>
                    <a:cxn ang="0">
                      <a:pos x="0" y="42"/>
                    </a:cxn>
                    <a:cxn ang="0">
                      <a:pos x="0" y="42"/>
                    </a:cxn>
                  </a:cxnLst>
                  <a:rect l="0" t="0" r="0" b="0"/>
                  <a:pathLst>
                    <a:path w="230" h="42">
                      <a:moveTo>
                        <a:pt x="0" y="42"/>
                      </a:moveTo>
                      <a:lnTo>
                        <a:pt x="230" y="42"/>
                      </a:lnTo>
                      <a:lnTo>
                        <a:pt x="230" y="0"/>
                      </a:lnTo>
                      <a:lnTo>
                        <a:pt x="0" y="0"/>
                      </a:lnTo>
                      <a:lnTo>
                        <a:pt x="0" y="42"/>
                      </a:lnTo>
                      <a:close/>
                    </a:path>
                  </a:pathLst>
                </a:custGeom>
                <a:solidFill>
                  <a:srgbClr val="B8B8D9"/>
                </a:solidFill>
                <a:ln w="9525">
                  <a:noFill/>
                </a:ln>
              </p:spPr>
              <p:txBody>
                <a:bodyPr/>
                <a:lstStyle/>
                <a:p>
                  <a:endParaRPr lang="zh-CN" altLang="en-US"/>
                </a:p>
              </p:txBody>
            </p:sp>
            <p:sp>
              <p:nvSpPr>
                <p:cNvPr id="56360" name="Freeform 42"/>
                <p:cNvSpPr/>
                <p:nvPr/>
              </p:nvSpPr>
              <p:spPr>
                <a:xfrm>
                  <a:off x="2859" y="2978"/>
                  <a:ext cx="86" cy="117"/>
                </a:xfrm>
                <a:custGeom>
                  <a:avLst/>
                  <a:gdLst/>
                  <a:ahLst/>
                  <a:cxnLst>
                    <a:cxn ang="0">
                      <a:pos x="4" y="0"/>
                    </a:cxn>
                    <a:cxn ang="0">
                      <a:pos x="0" y="30"/>
                    </a:cxn>
                    <a:cxn ang="0">
                      <a:pos x="8" y="117"/>
                    </a:cxn>
                    <a:cxn ang="0">
                      <a:pos x="11" y="91"/>
                    </a:cxn>
                    <a:cxn ang="0">
                      <a:pos x="4" y="0"/>
                    </a:cxn>
                    <a:cxn ang="0">
                      <a:pos x="4" y="0"/>
                    </a:cxn>
                  </a:cxnLst>
                  <a:rect l="0" t="0" r="0" b="0"/>
                  <a:pathLst>
                    <a:path w="171" h="117">
                      <a:moveTo>
                        <a:pt x="51" y="0"/>
                      </a:moveTo>
                      <a:lnTo>
                        <a:pt x="0" y="30"/>
                      </a:lnTo>
                      <a:lnTo>
                        <a:pt x="122" y="117"/>
                      </a:lnTo>
                      <a:lnTo>
                        <a:pt x="171" y="91"/>
                      </a:lnTo>
                      <a:lnTo>
                        <a:pt x="51" y="0"/>
                      </a:lnTo>
                      <a:close/>
                    </a:path>
                  </a:pathLst>
                </a:custGeom>
                <a:solidFill>
                  <a:srgbClr val="B8B8D9"/>
                </a:solidFill>
                <a:ln w="9525">
                  <a:noFill/>
                </a:ln>
              </p:spPr>
              <p:txBody>
                <a:bodyPr/>
                <a:lstStyle/>
                <a:p>
                  <a:endParaRPr lang="zh-CN" altLang="en-US"/>
                </a:p>
              </p:txBody>
            </p:sp>
            <p:sp>
              <p:nvSpPr>
                <p:cNvPr id="56361" name="Freeform 43"/>
                <p:cNvSpPr/>
                <p:nvPr/>
              </p:nvSpPr>
              <p:spPr>
                <a:xfrm>
                  <a:off x="2895" y="2479"/>
                  <a:ext cx="103" cy="94"/>
                </a:xfrm>
                <a:custGeom>
                  <a:avLst/>
                  <a:gdLst/>
                  <a:ahLst/>
                  <a:cxnLst>
                    <a:cxn ang="0">
                      <a:pos x="0" y="60"/>
                    </a:cxn>
                    <a:cxn ang="0">
                      <a:pos x="3" y="94"/>
                    </a:cxn>
                    <a:cxn ang="0">
                      <a:pos x="13" y="23"/>
                    </a:cxn>
                    <a:cxn ang="0">
                      <a:pos x="11" y="0"/>
                    </a:cxn>
                    <a:cxn ang="0">
                      <a:pos x="0" y="60"/>
                    </a:cxn>
                    <a:cxn ang="0">
                      <a:pos x="0" y="60"/>
                    </a:cxn>
                  </a:cxnLst>
                  <a:rect l="0" t="0" r="0" b="0"/>
                  <a:pathLst>
                    <a:path w="206" h="94">
                      <a:moveTo>
                        <a:pt x="0" y="60"/>
                      </a:moveTo>
                      <a:lnTo>
                        <a:pt x="57" y="94"/>
                      </a:lnTo>
                      <a:lnTo>
                        <a:pt x="206" y="23"/>
                      </a:lnTo>
                      <a:lnTo>
                        <a:pt x="164" y="0"/>
                      </a:lnTo>
                      <a:lnTo>
                        <a:pt x="0" y="60"/>
                      </a:lnTo>
                      <a:close/>
                    </a:path>
                  </a:pathLst>
                </a:custGeom>
                <a:solidFill>
                  <a:srgbClr val="B8B8D9"/>
                </a:solidFill>
                <a:ln w="9525">
                  <a:noFill/>
                </a:ln>
              </p:spPr>
              <p:txBody>
                <a:bodyPr/>
                <a:lstStyle/>
                <a:p>
                  <a:endParaRPr lang="zh-CN" altLang="en-US"/>
                </a:p>
              </p:txBody>
            </p:sp>
            <p:sp>
              <p:nvSpPr>
                <p:cNvPr id="56362" name="Freeform 44"/>
                <p:cNvSpPr/>
                <p:nvPr/>
              </p:nvSpPr>
              <p:spPr>
                <a:xfrm>
                  <a:off x="2478" y="3011"/>
                  <a:ext cx="79" cy="84"/>
                </a:xfrm>
                <a:custGeom>
                  <a:avLst/>
                  <a:gdLst/>
                  <a:ahLst/>
                  <a:cxnLst>
                    <a:cxn ang="0">
                      <a:pos x="10" y="27"/>
                    </a:cxn>
                    <a:cxn ang="0">
                      <a:pos x="2" y="84"/>
                    </a:cxn>
                    <a:cxn ang="0">
                      <a:pos x="0" y="54"/>
                    </a:cxn>
                    <a:cxn ang="0">
                      <a:pos x="7" y="0"/>
                    </a:cxn>
                    <a:cxn ang="0">
                      <a:pos x="10" y="27"/>
                    </a:cxn>
                    <a:cxn ang="0">
                      <a:pos x="10" y="27"/>
                    </a:cxn>
                  </a:cxnLst>
                  <a:rect l="0" t="0" r="0" b="0"/>
                  <a:pathLst>
                    <a:path w="158" h="84">
                      <a:moveTo>
                        <a:pt x="158" y="27"/>
                      </a:moveTo>
                      <a:lnTo>
                        <a:pt x="36" y="84"/>
                      </a:lnTo>
                      <a:lnTo>
                        <a:pt x="0" y="54"/>
                      </a:lnTo>
                      <a:lnTo>
                        <a:pt x="114" y="0"/>
                      </a:lnTo>
                      <a:lnTo>
                        <a:pt x="158" y="27"/>
                      </a:lnTo>
                      <a:close/>
                    </a:path>
                  </a:pathLst>
                </a:custGeom>
                <a:solidFill>
                  <a:srgbClr val="B8B8D9"/>
                </a:solidFill>
                <a:ln w="9525">
                  <a:noFill/>
                </a:ln>
              </p:spPr>
              <p:txBody>
                <a:bodyPr/>
                <a:lstStyle/>
                <a:p>
                  <a:endParaRPr lang="zh-CN" altLang="en-US"/>
                </a:p>
              </p:txBody>
            </p:sp>
            <p:sp>
              <p:nvSpPr>
                <p:cNvPr id="56363" name="Freeform 45"/>
                <p:cNvSpPr/>
                <p:nvPr/>
              </p:nvSpPr>
              <p:spPr>
                <a:xfrm>
                  <a:off x="2706" y="2709"/>
                  <a:ext cx="292" cy="246"/>
                </a:xfrm>
                <a:custGeom>
                  <a:avLst/>
                  <a:gdLst/>
                  <a:ahLst/>
                  <a:cxnLst>
                    <a:cxn ang="0">
                      <a:pos x="0" y="58"/>
                    </a:cxn>
                    <a:cxn ang="0">
                      <a:pos x="35" y="246"/>
                    </a:cxn>
                    <a:cxn ang="0">
                      <a:pos x="37" y="224"/>
                    </a:cxn>
                    <a:cxn ang="0">
                      <a:pos x="2" y="0"/>
                    </a:cxn>
                    <a:cxn ang="0">
                      <a:pos x="0" y="58"/>
                    </a:cxn>
                    <a:cxn ang="0">
                      <a:pos x="0" y="58"/>
                    </a:cxn>
                  </a:cxnLst>
                  <a:rect l="0" t="0" r="0" b="0"/>
                  <a:pathLst>
                    <a:path w="584" h="246">
                      <a:moveTo>
                        <a:pt x="0" y="58"/>
                      </a:moveTo>
                      <a:lnTo>
                        <a:pt x="549" y="246"/>
                      </a:lnTo>
                      <a:lnTo>
                        <a:pt x="584" y="224"/>
                      </a:lnTo>
                      <a:lnTo>
                        <a:pt x="36" y="0"/>
                      </a:lnTo>
                      <a:lnTo>
                        <a:pt x="0" y="58"/>
                      </a:lnTo>
                      <a:close/>
                    </a:path>
                  </a:pathLst>
                </a:custGeom>
                <a:solidFill>
                  <a:srgbClr val="B8B8D9"/>
                </a:solidFill>
                <a:ln w="9525">
                  <a:noFill/>
                </a:ln>
              </p:spPr>
              <p:txBody>
                <a:bodyPr/>
                <a:lstStyle/>
                <a:p>
                  <a:endParaRPr lang="zh-CN" altLang="en-US"/>
                </a:p>
              </p:txBody>
            </p:sp>
            <p:sp>
              <p:nvSpPr>
                <p:cNvPr id="56364" name="Freeform 46"/>
                <p:cNvSpPr/>
                <p:nvPr/>
              </p:nvSpPr>
              <p:spPr>
                <a:xfrm>
                  <a:off x="2492" y="2751"/>
                  <a:ext cx="214" cy="223"/>
                </a:xfrm>
                <a:custGeom>
                  <a:avLst/>
                  <a:gdLst/>
                  <a:ahLst/>
                  <a:cxnLst>
                    <a:cxn ang="0">
                      <a:pos x="22" y="0"/>
                    </a:cxn>
                    <a:cxn ang="0">
                      <a:pos x="0" y="197"/>
                    </a:cxn>
                    <a:cxn ang="0">
                      <a:pos x="2" y="223"/>
                    </a:cxn>
                    <a:cxn ang="0">
                      <a:pos x="27" y="38"/>
                    </a:cxn>
                    <a:cxn ang="0">
                      <a:pos x="22" y="0"/>
                    </a:cxn>
                    <a:cxn ang="0">
                      <a:pos x="22" y="0"/>
                    </a:cxn>
                  </a:cxnLst>
                  <a:rect l="0" t="0" r="0" b="0"/>
                  <a:pathLst>
                    <a:path w="428" h="223">
                      <a:moveTo>
                        <a:pt x="343" y="0"/>
                      </a:moveTo>
                      <a:lnTo>
                        <a:pt x="0" y="197"/>
                      </a:lnTo>
                      <a:lnTo>
                        <a:pt x="29" y="223"/>
                      </a:lnTo>
                      <a:lnTo>
                        <a:pt x="428" y="38"/>
                      </a:lnTo>
                      <a:lnTo>
                        <a:pt x="343" y="0"/>
                      </a:lnTo>
                      <a:close/>
                    </a:path>
                  </a:pathLst>
                </a:custGeom>
                <a:solidFill>
                  <a:srgbClr val="B8B8D9"/>
                </a:solidFill>
                <a:ln w="9525">
                  <a:noFill/>
                </a:ln>
              </p:spPr>
              <p:txBody>
                <a:bodyPr/>
                <a:lstStyle/>
                <a:p>
                  <a:endParaRPr lang="zh-CN" altLang="en-US"/>
                </a:p>
              </p:txBody>
            </p:sp>
            <p:sp>
              <p:nvSpPr>
                <p:cNvPr id="56365" name="Freeform 47"/>
                <p:cNvSpPr/>
                <p:nvPr/>
              </p:nvSpPr>
              <p:spPr>
                <a:xfrm>
                  <a:off x="2431" y="2436"/>
                  <a:ext cx="809" cy="855"/>
                </a:xfrm>
                <a:custGeom>
                  <a:avLst/>
                  <a:gdLst/>
                  <a:ahLst/>
                  <a:cxnLst>
                    <a:cxn ang="0">
                      <a:pos x="76" y="0"/>
                    </a:cxn>
                    <a:cxn ang="0">
                      <a:pos x="91" y="0"/>
                    </a:cxn>
                    <a:cxn ang="0">
                      <a:pos x="96" y="80"/>
                    </a:cxn>
                    <a:cxn ang="0">
                      <a:pos x="99" y="144"/>
                    </a:cxn>
                    <a:cxn ang="0">
                      <a:pos x="101" y="212"/>
                    </a:cxn>
                    <a:cxn ang="0">
                      <a:pos x="102" y="280"/>
                    </a:cxn>
                    <a:cxn ang="0">
                      <a:pos x="101" y="350"/>
                    </a:cxn>
                    <a:cxn ang="0">
                      <a:pos x="100" y="418"/>
                    </a:cxn>
                    <a:cxn ang="0">
                      <a:pos x="98" y="485"/>
                    </a:cxn>
                    <a:cxn ang="0">
                      <a:pos x="95" y="548"/>
                    </a:cxn>
                    <a:cxn ang="0">
                      <a:pos x="91" y="608"/>
                    </a:cxn>
                    <a:cxn ang="0">
                      <a:pos x="86" y="664"/>
                    </a:cxn>
                    <a:cxn ang="0">
                      <a:pos x="80" y="713"/>
                    </a:cxn>
                    <a:cxn ang="0">
                      <a:pos x="74" y="755"/>
                    </a:cxn>
                    <a:cxn ang="0">
                      <a:pos x="67" y="792"/>
                    </a:cxn>
                    <a:cxn ang="0">
                      <a:pos x="59" y="821"/>
                    </a:cxn>
                    <a:cxn ang="0">
                      <a:pos x="52" y="840"/>
                    </a:cxn>
                    <a:cxn ang="0">
                      <a:pos x="44" y="852"/>
                    </a:cxn>
                    <a:cxn ang="0">
                      <a:pos x="35" y="855"/>
                    </a:cxn>
                    <a:cxn ang="0">
                      <a:pos x="27" y="849"/>
                    </a:cxn>
                    <a:cxn ang="0">
                      <a:pos x="19" y="835"/>
                    </a:cxn>
                    <a:cxn ang="0">
                      <a:pos x="12" y="812"/>
                    </a:cxn>
                    <a:cxn ang="0">
                      <a:pos x="2" y="769"/>
                    </a:cxn>
                    <a:cxn ang="0">
                      <a:pos x="0" y="649"/>
                    </a:cxn>
                    <a:cxn ang="0">
                      <a:pos x="7" y="686"/>
                    </a:cxn>
                    <a:cxn ang="0">
                      <a:pos x="13" y="714"/>
                    </a:cxn>
                    <a:cxn ang="0">
                      <a:pos x="19" y="735"/>
                    </a:cxn>
                    <a:cxn ang="0">
                      <a:pos x="26" y="750"/>
                    </a:cxn>
                    <a:cxn ang="0">
                      <a:pos x="33" y="758"/>
                    </a:cxn>
                    <a:cxn ang="0">
                      <a:pos x="39" y="759"/>
                    </a:cxn>
                    <a:cxn ang="0">
                      <a:pos x="46" y="753"/>
                    </a:cxn>
                    <a:cxn ang="0">
                      <a:pos x="53" y="739"/>
                    </a:cxn>
                    <a:cxn ang="0">
                      <a:pos x="59" y="719"/>
                    </a:cxn>
                    <a:cxn ang="0">
                      <a:pos x="65" y="692"/>
                    </a:cxn>
                    <a:cxn ang="0">
                      <a:pos x="70" y="659"/>
                    </a:cxn>
                    <a:cxn ang="0">
                      <a:pos x="75" y="620"/>
                    </a:cxn>
                    <a:cxn ang="0">
                      <a:pos x="80" y="577"/>
                    </a:cxn>
                    <a:cxn ang="0">
                      <a:pos x="83" y="529"/>
                    </a:cxn>
                    <a:cxn ang="0">
                      <a:pos x="86" y="478"/>
                    </a:cxn>
                    <a:cxn ang="0">
                      <a:pos x="88" y="423"/>
                    </a:cxn>
                    <a:cxn ang="0">
                      <a:pos x="90" y="368"/>
                    </a:cxn>
                    <a:cxn ang="0">
                      <a:pos x="90" y="310"/>
                    </a:cxn>
                    <a:cxn ang="0">
                      <a:pos x="90" y="254"/>
                    </a:cxn>
                    <a:cxn ang="0">
                      <a:pos x="89" y="197"/>
                    </a:cxn>
                    <a:cxn ang="0">
                      <a:pos x="87" y="142"/>
                    </a:cxn>
                    <a:cxn ang="0">
                      <a:pos x="84" y="90"/>
                    </a:cxn>
                    <a:cxn ang="0">
                      <a:pos x="81" y="42"/>
                    </a:cxn>
                    <a:cxn ang="0">
                      <a:pos x="76" y="0"/>
                    </a:cxn>
                    <a:cxn ang="0">
                      <a:pos x="76" y="0"/>
                    </a:cxn>
                  </a:cxnLst>
                  <a:rect l="0" t="0" r="0" b="0"/>
                  <a:pathLst>
                    <a:path w="1617" h="855">
                      <a:moveTo>
                        <a:pt x="1214" y="0"/>
                      </a:moveTo>
                      <a:lnTo>
                        <a:pt x="1444" y="0"/>
                      </a:lnTo>
                      <a:lnTo>
                        <a:pt x="1528" y="80"/>
                      </a:lnTo>
                      <a:lnTo>
                        <a:pt x="1574" y="144"/>
                      </a:lnTo>
                      <a:lnTo>
                        <a:pt x="1604" y="212"/>
                      </a:lnTo>
                      <a:lnTo>
                        <a:pt x="1617" y="280"/>
                      </a:lnTo>
                      <a:lnTo>
                        <a:pt x="1614" y="350"/>
                      </a:lnTo>
                      <a:lnTo>
                        <a:pt x="1596" y="418"/>
                      </a:lnTo>
                      <a:lnTo>
                        <a:pt x="1560" y="485"/>
                      </a:lnTo>
                      <a:lnTo>
                        <a:pt x="1509" y="548"/>
                      </a:lnTo>
                      <a:lnTo>
                        <a:pt x="1444" y="608"/>
                      </a:lnTo>
                      <a:lnTo>
                        <a:pt x="1366" y="664"/>
                      </a:lnTo>
                      <a:lnTo>
                        <a:pt x="1275" y="713"/>
                      </a:lnTo>
                      <a:lnTo>
                        <a:pt x="1174" y="755"/>
                      </a:lnTo>
                      <a:lnTo>
                        <a:pt x="1062" y="792"/>
                      </a:lnTo>
                      <a:lnTo>
                        <a:pt x="943" y="821"/>
                      </a:lnTo>
                      <a:lnTo>
                        <a:pt x="817" y="840"/>
                      </a:lnTo>
                      <a:lnTo>
                        <a:pt x="690" y="852"/>
                      </a:lnTo>
                      <a:lnTo>
                        <a:pt x="559" y="855"/>
                      </a:lnTo>
                      <a:lnTo>
                        <a:pt x="429" y="849"/>
                      </a:lnTo>
                      <a:lnTo>
                        <a:pt x="302" y="835"/>
                      </a:lnTo>
                      <a:lnTo>
                        <a:pt x="178" y="812"/>
                      </a:lnTo>
                      <a:lnTo>
                        <a:pt x="21" y="769"/>
                      </a:lnTo>
                      <a:lnTo>
                        <a:pt x="0" y="649"/>
                      </a:lnTo>
                      <a:lnTo>
                        <a:pt x="110" y="686"/>
                      </a:lnTo>
                      <a:lnTo>
                        <a:pt x="203" y="714"/>
                      </a:lnTo>
                      <a:lnTo>
                        <a:pt x="304" y="735"/>
                      </a:lnTo>
                      <a:lnTo>
                        <a:pt x="407" y="750"/>
                      </a:lnTo>
                      <a:lnTo>
                        <a:pt x="515" y="758"/>
                      </a:lnTo>
                      <a:lnTo>
                        <a:pt x="621" y="759"/>
                      </a:lnTo>
                      <a:lnTo>
                        <a:pt x="728" y="753"/>
                      </a:lnTo>
                      <a:lnTo>
                        <a:pt x="834" y="739"/>
                      </a:lnTo>
                      <a:lnTo>
                        <a:pt x="935" y="719"/>
                      </a:lnTo>
                      <a:lnTo>
                        <a:pt x="1030" y="692"/>
                      </a:lnTo>
                      <a:lnTo>
                        <a:pt x="1117" y="659"/>
                      </a:lnTo>
                      <a:lnTo>
                        <a:pt x="1197" y="620"/>
                      </a:lnTo>
                      <a:lnTo>
                        <a:pt x="1268" y="577"/>
                      </a:lnTo>
                      <a:lnTo>
                        <a:pt x="1327" y="529"/>
                      </a:lnTo>
                      <a:lnTo>
                        <a:pt x="1374" y="478"/>
                      </a:lnTo>
                      <a:lnTo>
                        <a:pt x="1408" y="423"/>
                      </a:lnTo>
                      <a:lnTo>
                        <a:pt x="1431" y="368"/>
                      </a:lnTo>
                      <a:lnTo>
                        <a:pt x="1439" y="310"/>
                      </a:lnTo>
                      <a:lnTo>
                        <a:pt x="1433" y="254"/>
                      </a:lnTo>
                      <a:lnTo>
                        <a:pt x="1414" y="197"/>
                      </a:lnTo>
                      <a:lnTo>
                        <a:pt x="1382" y="142"/>
                      </a:lnTo>
                      <a:lnTo>
                        <a:pt x="1338" y="90"/>
                      </a:lnTo>
                      <a:lnTo>
                        <a:pt x="1281" y="42"/>
                      </a:lnTo>
                      <a:lnTo>
                        <a:pt x="1214" y="0"/>
                      </a:lnTo>
                      <a:close/>
                    </a:path>
                  </a:pathLst>
                </a:custGeom>
                <a:solidFill>
                  <a:srgbClr val="000000"/>
                </a:solidFill>
                <a:ln w="9525">
                  <a:noFill/>
                </a:ln>
              </p:spPr>
              <p:txBody>
                <a:bodyPr/>
                <a:lstStyle/>
                <a:p>
                  <a:endParaRPr lang="zh-CN" altLang="en-US"/>
                </a:p>
              </p:txBody>
            </p:sp>
            <p:sp>
              <p:nvSpPr>
                <p:cNvPr id="56366" name="Freeform 48"/>
                <p:cNvSpPr/>
                <p:nvPr/>
              </p:nvSpPr>
              <p:spPr>
                <a:xfrm>
                  <a:off x="2658" y="2655"/>
                  <a:ext cx="112" cy="118"/>
                </a:xfrm>
                <a:custGeom>
                  <a:avLst/>
                  <a:gdLst/>
                  <a:ahLst/>
                  <a:cxnLst>
                    <a:cxn ang="0">
                      <a:pos x="11" y="112"/>
                    </a:cxn>
                    <a:cxn ang="0">
                      <a:pos x="10" y="115"/>
                    </a:cxn>
                    <a:cxn ang="0">
                      <a:pos x="9" y="117"/>
                    </a:cxn>
                    <a:cxn ang="0">
                      <a:pos x="7" y="118"/>
                    </a:cxn>
                    <a:cxn ang="0">
                      <a:pos x="7" y="118"/>
                    </a:cxn>
                    <a:cxn ang="0">
                      <a:pos x="6" y="117"/>
                    </a:cxn>
                    <a:cxn ang="0">
                      <a:pos x="5" y="116"/>
                    </a:cxn>
                    <a:cxn ang="0">
                      <a:pos x="5" y="113"/>
                    </a:cxn>
                    <a:cxn ang="0">
                      <a:pos x="4" y="110"/>
                    </a:cxn>
                    <a:cxn ang="0">
                      <a:pos x="3" y="106"/>
                    </a:cxn>
                    <a:cxn ang="0">
                      <a:pos x="2" y="101"/>
                    </a:cxn>
                    <a:cxn ang="0">
                      <a:pos x="2" y="95"/>
                    </a:cxn>
                    <a:cxn ang="0">
                      <a:pos x="1" y="88"/>
                    </a:cxn>
                    <a:cxn ang="0">
                      <a:pos x="1" y="81"/>
                    </a:cxn>
                    <a:cxn ang="0">
                      <a:pos x="1" y="74"/>
                    </a:cxn>
                    <a:cxn ang="0">
                      <a:pos x="1" y="67"/>
                    </a:cxn>
                    <a:cxn ang="0">
                      <a:pos x="0" y="60"/>
                    </a:cxn>
                    <a:cxn ang="0">
                      <a:pos x="1" y="53"/>
                    </a:cxn>
                    <a:cxn ang="0">
                      <a:pos x="1" y="45"/>
                    </a:cxn>
                    <a:cxn ang="0">
                      <a:pos x="1" y="38"/>
                    </a:cxn>
                    <a:cxn ang="0">
                      <a:pos x="1" y="31"/>
                    </a:cxn>
                    <a:cxn ang="0">
                      <a:pos x="2" y="25"/>
                    </a:cxn>
                    <a:cxn ang="0">
                      <a:pos x="2" y="19"/>
                    </a:cxn>
                    <a:cxn ang="0">
                      <a:pos x="3" y="15"/>
                    </a:cxn>
                    <a:cxn ang="0">
                      <a:pos x="4" y="10"/>
                    </a:cxn>
                    <a:cxn ang="0">
                      <a:pos x="4" y="6"/>
                    </a:cxn>
                    <a:cxn ang="0">
                      <a:pos x="5" y="3"/>
                    </a:cxn>
                    <a:cxn ang="0">
                      <a:pos x="6" y="1"/>
                    </a:cxn>
                    <a:cxn ang="0">
                      <a:pos x="7" y="0"/>
                    </a:cxn>
                    <a:cxn ang="0">
                      <a:pos x="7" y="0"/>
                    </a:cxn>
                    <a:cxn ang="0">
                      <a:pos x="9" y="1"/>
                    </a:cxn>
                    <a:cxn ang="0">
                      <a:pos x="10" y="2"/>
                    </a:cxn>
                    <a:cxn ang="0">
                      <a:pos x="10" y="5"/>
                    </a:cxn>
                    <a:cxn ang="0">
                      <a:pos x="11" y="8"/>
                    </a:cxn>
                    <a:cxn ang="0">
                      <a:pos x="12" y="12"/>
                    </a:cxn>
                    <a:cxn ang="0">
                      <a:pos x="12" y="17"/>
                    </a:cxn>
                    <a:cxn ang="0">
                      <a:pos x="13" y="23"/>
                    </a:cxn>
                    <a:cxn ang="0">
                      <a:pos x="14" y="29"/>
                    </a:cxn>
                    <a:cxn ang="0">
                      <a:pos x="14" y="36"/>
                    </a:cxn>
                    <a:cxn ang="0">
                      <a:pos x="14" y="43"/>
                    </a:cxn>
                    <a:cxn ang="0">
                      <a:pos x="14" y="50"/>
                    </a:cxn>
                    <a:cxn ang="0">
                      <a:pos x="14" y="57"/>
                    </a:cxn>
                    <a:cxn ang="0">
                      <a:pos x="14" y="65"/>
                    </a:cxn>
                    <a:cxn ang="0">
                      <a:pos x="14" y="72"/>
                    </a:cxn>
                    <a:cxn ang="0">
                      <a:pos x="14" y="79"/>
                    </a:cxn>
                    <a:cxn ang="0">
                      <a:pos x="14" y="85"/>
                    </a:cxn>
                    <a:cxn ang="0">
                      <a:pos x="13" y="93"/>
                    </a:cxn>
                    <a:cxn ang="0">
                      <a:pos x="13" y="99"/>
                    </a:cxn>
                    <a:cxn ang="0">
                      <a:pos x="12" y="104"/>
                    </a:cxn>
                    <a:cxn ang="0">
                      <a:pos x="11" y="108"/>
                    </a:cxn>
                    <a:cxn ang="0">
                      <a:pos x="11" y="112"/>
                    </a:cxn>
                    <a:cxn ang="0">
                      <a:pos x="11" y="112"/>
                    </a:cxn>
                  </a:cxnLst>
                  <a:rect l="0" t="0" r="0" b="0"/>
                  <a:pathLst>
                    <a:path w="224" h="118">
                      <a:moveTo>
                        <a:pt x="162" y="112"/>
                      </a:moveTo>
                      <a:lnTo>
                        <a:pt x="150" y="115"/>
                      </a:lnTo>
                      <a:lnTo>
                        <a:pt x="137" y="117"/>
                      </a:lnTo>
                      <a:lnTo>
                        <a:pt x="124" y="118"/>
                      </a:lnTo>
                      <a:lnTo>
                        <a:pt x="108" y="118"/>
                      </a:lnTo>
                      <a:lnTo>
                        <a:pt x="95" y="117"/>
                      </a:lnTo>
                      <a:lnTo>
                        <a:pt x="80" y="116"/>
                      </a:lnTo>
                      <a:lnTo>
                        <a:pt x="69" y="113"/>
                      </a:lnTo>
                      <a:lnTo>
                        <a:pt x="55" y="110"/>
                      </a:lnTo>
                      <a:lnTo>
                        <a:pt x="44" y="106"/>
                      </a:lnTo>
                      <a:lnTo>
                        <a:pt x="32" y="101"/>
                      </a:lnTo>
                      <a:lnTo>
                        <a:pt x="25" y="95"/>
                      </a:lnTo>
                      <a:lnTo>
                        <a:pt x="15" y="88"/>
                      </a:lnTo>
                      <a:lnTo>
                        <a:pt x="10" y="81"/>
                      </a:lnTo>
                      <a:lnTo>
                        <a:pt x="6" y="74"/>
                      </a:lnTo>
                      <a:lnTo>
                        <a:pt x="2" y="67"/>
                      </a:lnTo>
                      <a:lnTo>
                        <a:pt x="0" y="60"/>
                      </a:lnTo>
                      <a:lnTo>
                        <a:pt x="2" y="53"/>
                      </a:lnTo>
                      <a:lnTo>
                        <a:pt x="4" y="45"/>
                      </a:lnTo>
                      <a:lnTo>
                        <a:pt x="8" y="38"/>
                      </a:lnTo>
                      <a:lnTo>
                        <a:pt x="13" y="31"/>
                      </a:lnTo>
                      <a:lnTo>
                        <a:pt x="21" y="25"/>
                      </a:lnTo>
                      <a:lnTo>
                        <a:pt x="31" y="19"/>
                      </a:lnTo>
                      <a:lnTo>
                        <a:pt x="40" y="15"/>
                      </a:lnTo>
                      <a:lnTo>
                        <a:pt x="51" y="10"/>
                      </a:lnTo>
                      <a:lnTo>
                        <a:pt x="63" y="6"/>
                      </a:lnTo>
                      <a:lnTo>
                        <a:pt x="76" y="3"/>
                      </a:lnTo>
                      <a:lnTo>
                        <a:pt x="89" y="1"/>
                      </a:lnTo>
                      <a:lnTo>
                        <a:pt x="103" y="0"/>
                      </a:lnTo>
                      <a:lnTo>
                        <a:pt x="116" y="0"/>
                      </a:lnTo>
                      <a:lnTo>
                        <a:pt x="131" y="1"/>
                      </a:lnTo>
                      <a:lnTo>
                        <a:pt x="145" y="2"/>
                      </a:lnTo>
                      <a:lnTo>
                        <a:pt x="158" y="5"/>
                      </a:lnTo>
                      <a:lnTo>
                        <a:pt x="169" y="8"/>
                      </a:lnTo>
                      <a:lnTo>
                        <a:pt x="181" y="12"/>
                      </a:lnTo>
                      <a:lnTo>
                        <a:pt x="192" y="17"/>
                      </a:lnTo>
                      <a:lnTo>
                        <a:pt x="202" y="23"/>
                      </a:lnTo>
                      <a:lnTo>
                        <a:pt x="209" y="29"/>
                      </a:lnTo>
                      <a:lnTo>
                        <a:pt x="215" y="36"/>
                      </a:lnTo>
                      <a:lnTo>
                        <a:pt x="221" y="43"/>
                      </a:lnTo>
                      <a:lnTo>
                        <a:pt x="223" y="50"/>
                      </a:lnTo>
                      <a:lnTo>
                        <a:pt x="224" y="57"/>
                      </a:lnTo>
                      <a:lnTo>
                        <a:pt x="223" y="65"/>
                      </a:lnTo>
                      <a:lnTo>
                        <a:pt x="221" y="72"/>
                      </a:lnTo>
                      <a:lnTo>
                        <a:pt x="217" y="79"/>
                      </a:lnTo>
                      <a:lnTo>
                        <a:pt x="211" y="85"/>
                      </a:lnTo>
                      <a:lnTo>
                        <a:pt x="204" y="93"/>
                      </a:lnTo>
                      <a:lnTo>
                        <a:pt x="196" y="99"/>
                      </a:lnTo>
                      <a:lnTo>
                        <a:pt x="186" y="104"/>
                      </a:lnTo>
                      <a:lnTo>
                        <a:pt x="175" y="108"/>
                      </a:lnTo>
                      <a:lnTo>
                        <a:pt x="162" y="112"/>
                      </a:lnTo>
                      <a:close/>
                    </a:path>
                  </a:pathLst>
                </a:custGeom>
                <a:solidFill>
                  <a:srgbClr val="000000"/>
                </a:solidFill>
                <a:ln w="9525">
                  <a:noFill/>
                </a:ln>
              </p:spPr>
              <p:txBody>
                <a:bodyPr/>
                <a:lstStyle/>
                <a:p>
                  <a:endParaRPr lang="zh-CN" altLang="en-US"/>
                </a:p>
              </p:txBody>
            </p:sp>
            <p:sp>
              <p:nvSpPr>
                <p:cNvPr id="56367" name="Freeform 49"/>
                <p:cNvSpPr/>
                <p:nvPr/>
              </p:nvSpPr>
              <p:spPr>
                <a:xfrm>
                  <a:off x="2699" y="3053"/>
                  <a:ext cx="43" cy="99"/>
                </a:xfrm>
                <a:custGeom>
                  <a:avLst/>
                  <a:gdLst/>
                  <a:ahLst/>
                  <a:cxnLst>
                    <a:cxn ang="0">
                      <a:pos x="0" y="99"/>
                    </a:cxn>
                    <a:cxn ang="0">
                      <a:pos x="6" y="99"/>
                    </a:cxn>
                    <a:cxn ang="0">
                      <a:pos x="6" y="0"/>
                    </a:cxn>
                    <a:cxn ang="0">
                      <a:pos x="0" y="0"/>
                    </a:cxn>
                    <a:cxn ang="0">
                      <a:pos x="0" y="99"/>
                    </a:cxn>
                    <a:cxn ang="0">
                      <a:pos x="0" y="99"/>
                    </a:cxn>
                  </a:cxnLst>
                  <a:rect l="0" t="0" r="0" b="0"/>
                  <a:pathLst>
                    <a:path w="85" h="99">
                      <a:moveTo>
                        <a:pt x="0" y="99"/>
                      </a:moveTo>
                      <a:lnTo>
                        <a:pt x="85" y="99"/>
                      </a:lnTo>
                      <a:lnTo>
                        <a:pt x="85" y="0"/>
                      </a:lnTo>
                      <a:lnTo>
                        <a:pt x="0" y="0"/>
                      </a:lnTo>
                      <a:lnTo>
                        <a:pt x="0" y="99"/>
                      </a:lnTo>
                      <a:close/>
                    </a:path>
                  </a:pathLst>
                </a:custGeom>
                <a:solidFill>
                  <a:srgbClr val="000000"/>
                </a:solidFill>
                <a:ln w="9525">
                  <a:noFill/>
                </a:ln>
              </p:spPr>
              <p:txBody>
                <a:bodyPr/>
                <a:lstStyle/>
                <a:p>
                  <a:endParaRPr lang="zh-CN" altLang="en-US"/>
                </a:p>
              </p:txBody>
            </p:sp>
            <p:sp>
              <p:nvSpPr>
                <p:cNvPr id="56368" name="Freeform 50"/>
                <p:cNvSpPr/>
                <p:nvPr/>
              </p:nvSpPr>
              <p:spPr>
                <a:xfrm>
                  <a:off x="2992" y="2714"/>
                  <a:ext cx="114" cy="42"/>
                </a:xfrm>
                <a:custGeom>
                  <a:avLst/>
                  <a:gdLst/>
                  <a:ahLst/>
                  <a:cxnLst>
                    <a:cxn ang="0">
                      <a:pos x="0" y="42"/>
                    </a:cxn>
                    <a:cxn ang="0">
                      <a:pos x="14" y="42"/>
                    </a:cxn>
                    <a:cxn ang="0">
                      <a:pos x="14" y="0"/>
                    </a:cxn>
                    <a:cxn ang="0">
                      <a:pos x="0" y="0"/>
                    </a:cxn>
                    <a:cxn ang="0">
                      <a:pos x="0" y="42"/>
                    </a:cxn>
                    <a:cxn ang="0">
                      <a:pos x="0" y="42"/>
                    </a:cxn>
                  </a:cxnLst>
                  <a:rect l="0" t="0" r="0" b="0"/>
                  <a:pathLst>
                    <a:path w="228" h="42">
                      <a:moveTo>
                        <a:pt x="0" y="42"/>
                      </a:moveTo>
                      <a:lnTo>
                        <a:pt x="228" y="42"/>
                      </a:lnTo>
                      <a:lnTo>
                        <a:pt x="228" y="0"/>
                      </a:lnTo>
                      <a:lnTo>
                        <a:pt x="0" y="0"/>
                      </a:lnTo>
                      <a:lnTo>
                        <a:pt x="0" y="42"/>
                      </a:lnTo>
                      <a:close/>
                    </a:path>
                  </a:pathLst>
                </a:custGeom>
                <a:solidFill>
                  <a:srgbClr val="000000"/>
                </a:solidFill>
                <a:ln w="9525">
                  <a:noFill/>
                </a:ln>
              </p:spPr>
              <p:txBody>
                <a:bodyPr/>
                <a:lstStyle/>
                <a:p>
                  <a:endParaRPr lang="zh-CN" altLang="en-US"/>
                </a:p>
              </p:txBody>
            </p:sp>
            <p:sp>
              <p:nvSpPr>
                <p:cNvPr id="56369" name="Freeform 51"/>
                <p:cNvSpPr/>
                <p:nvPr/>
              </p:nvSpPr>
              <p:spPr>
                <a:xfrm>
                  <a:off x="2867" y="2948"/>
                  <a:ext cx="85" cy="118"/>
                </a:xfrm>
                <a:custGeom>
                  <a:avLst/>
                  <a:gdLst/>
                  <a:ahLst/>
                  <a:cxnLst>
                    <a:cxn ang="0">
                      <a:pos x="3" y="0"/>
                    </a:cxn>
                    <a:cxn ang="0">
                      <a:pos x="0" y="30"/>
                    </a:cxn>
                    <a:cxn ang="0">
                      <a:pos x="7" y="118"/>
                    </a:cxn>
                    <a:cxn ang="0">
                      <a:pos x="10" y="90"/>
                    </a:cxn>
                    <a:cxn ang="0">
                      <a:pos x="3" y="0"/>
                    </a:cxn>
                    <a:cxn ang="0">
                      <a:pos x="3" y="0"/>
                    </a:cxn>
                  </a:cxnLst>
                  <a:rect l="0" t="0" r="0" b="0"/>
                  <a:pathLst>
                    <a:path w="171" h="118">
                      <a:moveTo>
                        <a:pt x="52" y="0"/>
                      </a:moveTo>
                      <a:lnTo>
                        <a:pt x="0" y="30"/>
                      </a:lnTo>
                      <a:lnTo>
                        <a:pt x="122" y="118"/>
                      </a:lnTo>
                      <a:lnTo>
                        <a:pt x="171" y="90"/>
                      </a:lnTo>
                      <a:lnTo>
                        <a:pt x="52" y="0"/>
                      </a:lnTo>
                      <a:close/>
                    </a:path>
                  </a:pathLst>
                </a:custGeom>
                <a:solidFill>
                  <a:srgbClr val="000000"/>
                </a:solidFill>
                <a:ln w="9525">
                  <a:noFill/>
                </a:ln>
              </p:spPr>
              <p:txBody>
                <a:bodyPr/>
                <a:lstStyle/>
                <a:p>
                  <a:endParaRPr lang="zh-CN" altLang="en-US"/>
                </a:p>
              </p:txBody>
            </p:sp>
            <p:sp>
              <p:nvSpPr>
                <p:cNvPr id="56370" name="Freeform 52"/>
                <p:cNvSpPr/>
                <p:nvPr/>
              </p:nvSpPr>
              <p:spPr>
                <a:xfrm>
                  <a:off x="2903" y="2450"/>
                  <a:ext cx="103" cy="93"/>
                </a:xfrm>
                <a:custGeom>
                  <a:avLst/>
                  <a:gdLst/>
                  <a:ahLst/>
                  <a:cxnLst>
                    <a:cxn ang="0">
                      <a:pos x="0" y="60"/>
                    </a:cxn>
                    <a:cxn ang="0">
                      <a:pos x="3" y="93"/>
                    </a:cxn>
                    <a:cxn ang="0">
                      <a:pos x="12" y="22"/>
                    </a:cxn>
                    <a:cxn ang="0">
                      <a:pos x="10" y="0"/>
                    </a:cxn>
                    <a:cxn ang="0">
                      <a:pos x="0" y="60"/>
                    </a:cxn>
                    <a:cxn ang="0">
                      <a:pos x="0" y="60"/>
                    </a:cxn>
                  </a:cxnLst>
                  <a:rect l="0" t="0" r="0" b="0"/>
                  <a:pathLst>
                    <a:path w="207" h="93">
                      <a:moveTo>
                        <a:pt x="0" y="60"/>
                      </a:moveTo>
                      <a:lnTo>
                        <a:pt x="57" y="93"/>
                      </a:lnTo>
                      <a:lnTo>
                        <a:pt x="207" y="22"/>
                      </a:lnTo>
                      <a:lnTo>
                        <a:pt x="163" y="0"/>
                      </a:lnTo>
                      <a:lnTo>
                        <a:pt x="0" y="60"/>
                      </a:lnTo>
                      <a:close/>
                    </a:path>
                  </a:pathLst>
                </a:custGeom>
                <a:solidFill>
                  <a:srgbClr val="000000"/>
                </a:solidFill>
                <a:ln w="9525">
                  <a:noFill/>
                </a:ln>
              </p:spPr>
              <p:txBody>
                <a:bodyPr/>
                <a:lstStyle/>
                <a:p>
                  <a:endParaRPr lang="zh-CN" altLang="en-US"/>
                </a:p>
              </p:txBody>
            </p:sp>
            <p:sp>
              <p:nvSpPr>
                <p:cNvPr id="56371" name="Freeform 53"/>
                <p:cNvSpPr/>
                <p:nvPr/>
              </p:nvSpPr>
              <p:spPr>
                <a:xfrm>
                  <a:off x="2486" y="2982"/>
                  <a:ext cx="78" cy="84"/>
                </a:xfrm>
                <a:custGeom>
                  <a:avLst/>
                  <a:gdLst/>
                  <a:ahLst/>
                  <a:cxnLst>
                    <a:cxn ang="0">
                      <a:pos x="9" y="27"/>
                    </a:cxn>
                    <a:cxn ang="0">
                      <a:pos x="2" y="84"/>
                    </a:cxn>
                    <a:cxn ang="0">
                      <a:pos x="0" y="53"/>
                    </a:cxn>
                    <a:cxn ang="0">
                      <a:pos x="7" y="0"/>
                    </a:cxn>
                    <a:cxn ang="0">
                      <a:pos x="9" y="27"/>
                    </a:cxn>
                    <a:cxn ang="0">
                      <a:pos x="9" y="27"/>
                    </a:cxn>
                  </a:cxnLst>
                  <a:rect l="0" t="0" r="0" b="0"/>
                  <a:pathLst>
                    <a:path w="158" h="84">
                      <a:moveTo>
                        <a:pt x="158" y="27"/>
                      </a:moveTo>
                      <a:lnTo>
                        <a:pt x="36" y="84"/>
                      </a:lnTo>
                      <a:lnTo>
                        <a:pt x="0" y="53"/>
                      </a:lnTo>
                      <a:lnTo>
                        <a:pt x="116" y="0"/>
                      </a:lnTo>
                      <a:lnTo>
                        <a:pt x="158" y="27"/>
                      </a:lnTo>
                      <a:close/>
                    </a:path>
                  </a:pathLst>
                </a:custGeom>
                <a:solidFill>
                  <a:srgbClr val="000000"/>
                </a:solidFill>
                <a:ln w="9525">
                  <a:noFill/>
                </a:ln>
              </p:spPr>
              <p:txBody>
                <a:bodyPr/>
                <a:lstStyle/>
                <a:p>
                  <a:endParaRPr lang="zh-CN" altLang="en-US"/>
                </a:p>
              </p:txBody>
            </p:sp>
            <p:sp>
              <p:nvSpPr>
                <p:cNvPr id="56372" name="Freeform 54"/>
                <p:cNvSpPr/>
                <p:nvPr/>
              </p:nvSpPr>
              <p:spPr>
                <a:xfrm>
                  <a:off x="2714" y="2680"/>
                  <a:ext cx="292" cy="246"/>
                </a:xfrm>
                <a:custGeom>
                  <a:avLst/>
                  <a:gdLst/>
                  <a:ahLst/>
                  <a:cxnLst>
                    <a:cxn ang="0">
                      <a:pos x="0" y="56"/>
                    </a:cxn>
                    <a:cxn ang="0">
                      <a:pos x="34" y="246"/>
                    </a:cxn>
                    <a:cxn ang="0">
                      <a:pos x="36" y="222"/>
                    </a:cxn>
                    <a:cxn ang="0">
                      <a:pos x="2" y="0"/>
                    </a:cxn>
                    <a:cxn ang="0">
                      <a:pos x="0" y="56"/>
                    </a:cxn>
                    <a:cxn ang="0">
                      <a:pos x="0" y="56"/>
                    </a:cxn>
                  </a:cxnLst>
                  <a:rect l="0" t="0" r="0" b="0"/>
                  <a:pathLst>
                    <a:path w="586" h="246">
                      <a:moveTo>
                        <a:pt x="0" y="56"/>
                      </a:moveTo>
                      <a:lnTo>
                        <a:pt x="550" y="246"/>
                      </a:lnTo>
                      <a:lnTo>
                        <a:pt x="586" y="222"/>
                      </a:lnTo>
                      <a:lnTo>
                        <a:pt x="36" y="0"/>
                      </a:lnTo>
                      <a:lnTo>
                        <a:pt x="0" y="56"/>
                      </a:lnTo>
                      <a:close/>
                    </a:path>
                  </a:pathLst>
                </a:custGeom>
                <a:solidFill>
                  <a:srgbClr val="000000"/>
                </a:solidFill>
                <a:ln w="9525">
                  <a:noFill/>
                </a:ln>
              </p:spPr>
              <p:txBody>
                <a:bodyPr/>
                <a:lstStyle/>
                <a:p>
                  <a:endParaRPr lang="zh-CN" altLang="en-US"/>
                </a:p>
              </p:txBody>
            </p:sp>
            <p:sp>
              <p:nvSpPr>
                <p:cNvPr id="56373" name="Freeform 55"/>
                <p:cNvSpPr/>
                <p:nvPr/>
              </p:nvSpPr>
              <p:spPr>
                <a:xfrm>
                  <a:off x="2500" y="2721"/>
                  <a:ext cx="214" cy="224"/>
                </a:xfrm>
                <a:custGeom>
                  <a:avLst/>
                  <a:gdLst/>
                  <a:ahLst/>
                  <a:cxnLst>
                    <a:cxn ang="0">
                      <a:pos x="22" y="0"/>
                    </a:cxn>
                    <a:cxn ang="0">
                      <a:pos x="0" y="198"/>
                    </a:cxn>
                    <a:cxn ang="0">
                      <a:pos x="2" y="224"/>
                    </a:cxn>
                    <a:cxn ang="0">
                      <a:pos x="27" y="39"/>
                    </a:cxn>
                    <a:cxn ang="0">
                      <a:pos x="22" y="0"/>
                    </a:cxn>
                    <a:cxn ang="0">
                      <a:pos x="22" y="0"/>
                    </a:cxn>
                  </a:cxnLst>
                  <a:rect l="0" t="0" r="0" b="0"/>
                  <a:pathLst>
                    <a:path w="427" h="224">
                      <a:moveTo>
                        <a:pt x="342" y="0"/>
                      </a:moveTo>
                      <a:lnTo>
                        <a:pt x="0" y="198"/>
                      </a:lnTo>
                      <a:lnTo>
                        <a:pt x="28" y="224"/>
                      </a:lnTo>
                      <a:lnTo>
                        <a:pt x="427" y="39"/>
                      </a:lnTo>
                      <a:lnTo>
                        <a:pt x="342" y="0"/>
                      </a:lnTo>
                      <a:close/>
                    </a:path>
                  </a:pathLst>
                </a:custGeom>
                <a:solidFill>
                  <a:srgbClr val="000000"/>
                </a:solidFill>
                <a:ln w="9525">
                  <a:noFill/>
                </a:ln>
              </p:spPr>
              <p:txBody>
                <a:bodyPr/>
                <a:lstStyle/>
                <a:p>
                  <a:endParaRPr lang="zh-CN" altLang="en-US"/>
                </a:p>
              </p:txBody>
            </p:sp>
          </p:grpSp>
          <p:sp>
            <p:nvSpPr>
              <p:cNvPr id="56374" name="Freeform 56"/>
              <p:cNvSpPr/>
              <p:nvPr/>
            </p:nvSpPr>
            <p:spPr>
              <a:xfrm>
                <a:off x="2946" y="3141"/>
                <a:ext cx="495" cy="332"/>
              </a:xfrm>
              <a:custGeom>
                <a:avLst/>
                <a:gdLst/>
                <a:ahLst/>
                <a:cxnLst>
                  <a:cxn ang="0">
                    <a:pos x="0" y="45"/>
                  </a:cxn>
                  <a:cxn ang="0">
                    <a:pos x="62" y="332"/>
                  </a:cxn>
                  <a:cxn ang="0">
                    <a:pos x="62" y="268"/>
                  </a:cxn>
                  <a:cxn ang="0">
                    <a:pos x="5" y="0"/>
                  </a:cxn>
                  <a:cxn ang="0">
                    <a:pos x="0" y="45"/>
                  </a:cxn>
                  <a:cxn ang="0">
                    <a:pos x="0" y="45"/>
                  </a:cxn>
                </a:cxnLst>
                <a:rect l="0" t="0" r="0" b="0"/>
                <a:pathLst>
                  <a:path w="990" h="332">
                    <a:moveTo>
                      <a:pt x="0" y="45"/>
                    </a:moveTo>
                    <a:lnTo>
                      <a:pt x="990" y="332"/>
                    </a:lnTo>
                    <a:lnTo>
                      <a:pt x="990" y="268"/>
                    </a:lnTo>
                    <a:lnTo>
                      <a:pt x="78" y="0"/>
                    </a:lnTo>
                    <a:lnTo>
                      <a:pt x="0" y="45"/>
                    </a:lnTo>
                    <a:close/>
                  </a:path>
                </a:pathLst>
              </a:custGeom>
              <a:solidFill>
                <a:srgbClr val="000000"/>
              </a:solidFill>
              <a:ln w="9525">
                <a:noFill/>
              </a:ln>
            </p:spPr>
            <p:txBody>
              <a:bodyPr/>
              <a:lstStyle/>
              <a:p>
                <a:endParaRPr lang="zh-CN" altLang="en-US"/>
              </a:p>
            </p:txBody>
          </p:sp>
          <p:sp>
            <p:nvSpPr>
              <p:cNvPr id="56375" name="Freeform 57"/>
              <p:cNvSpPr/>
              <p:nvPr/>
            </p:nvSpPr>
            <p:spPr>
              <a:xfrm>
                <a:off x="3060" y="3432"/>
                <a:ext cx="412" cy="601"/>
              </a:xfrm>
              <a:custGeom>
                <a:avLst/>
                <a:gdLst/>
                <a:ahLst/>
                <a:cxnLst>
                  <a:cxn ang="0">
                    <a:pos x="46" y="0"/>
                  </a:cxn>
                  <a:cxn ang="0">
                    <a:pos x="0" y="601"/>
                  </a:cxn>
                  <a:cxn ang="0">
                    <a:pos x="9" y="589"/>
                  </a:cxn>
                  <a:cxn ang="0">
                    <a:pos x="51" y="56"/>
                  </a:cxn>
                  <a:cxn ang="0">
                    <a:pos x="46" y="0"/>
                  </a:cxn>
                  <a:cxn ang="0">
                    <a:pos x="46" y="0"/>
                  </a:cxn>
                </a:cxnLst>
                <a:rect l="0" t="0" r="0" b="0"/>
                <a:pathLst>
                  <a:path w="825" h="601">
                    <a:moveTo>
                      <a:pt x="747" y="0"/>
                    </a:moveTo>
                    <a:lnTo>
                      <a:pt x="0" y="601"/>
                    </a:lnTo>
                    <a:lnTo>
                      <a:pt x="150" y="589"/>
                    </a:lnTo>
                    <a:lnTo>
                      <a:pt x="825" y="56"/>
                    </a:lnTo>
                    <a:lnTo>
                      <a:pt x="747" y="0"/>
                    </a:lnTo>
                    <a:close/>
                  </a:path>
                </a:pathLst>
              </a:custGeom>
              <a:solidFill>
                <a:srgbClr val="000000"/>
              </a:solidFill>
              <a:ln w="9525">
                <a:noFill/>
              </a:ln>
            </p:spPr>
            <p:txBody>
              <a:bodyPr/>
              <a:lstStyle/>
              <a:p>
                <a:endParaRPr lang="zh-CN" altLang="en-US"/>
              </a:p>
            </p:txBody>
          </p:sp>
          <p:sp>
            <p:nvSpPr>
              <p:cNvPr id="56376" name="Freeform 58"/>
              <p:cNvSpPr/>
              <p:nvPr/>
            </p:nvSpPr>
            <p:spPr>
              <a:xfrm>
                <a:off x="2842" y="3284"/>
                <a:ext cx="424" cy="269"/>
              </a:xfrm>
              <a:custGeom>
                <a:avLst/>
                <a:gdLst/>
                <a:ahLst/>
                <a:cxnLst>
                  <a:cxn ang="0">
                    <a:pos x="3" y="0"/>
                  </a:cxn>
                  <a:cxn ang="0">
                    <a:pos x="53" y="234"/>
                  </a:cxn>
                  <a:cxn ang="0">
                    <a:pos x="51" y="269"/>
                  </a:cxn>
                  <a:cxn ang="0">
                    <a:pos x="0" y="30"/>
                  </a:cxn>
                  <a:cxn ang="0">
                    <a:pos x="3" y="0"/>
                  </a:cxn>
                  <a:cxn ang="0">
                    <a:pos x="3" y="0"/>
                  </a:cxn>
                </a:cxnLst>
                <a:rect l="0" t="0" r="0" b="0"/>
                <a:pathLst>
                  <a:path w="848" h="269">
                    <a:moveTo>
                      <a:pt x="36" y="0"/>
                    </a:moveTo>
                    <a:lnTo>
                      <a:pt x="848" y="234"/>
                    </a:lnTo>
                    <a:lnTo>
                      <a:pt x="806" y="269"/>
                    </a:lnTo>
                    <a:lnTo>
                      <a:pt x="0" y="30"/>
                    </a:lnTo>
                    <a:lnTo>
                      <a:pt x="36" y="0"/>
                    </a:lnTo>
                    <a:close/>
                  </a:path>
                </a:pathLst>
              </a:custGeom>
              <a:solidFill>
                <a:srgbClr val="000000"/>
              </a:solidFill>
              <a:ln w="9525">
                <a:noFill/>
              </a:ln>
            </p:spPr>
            <p:txBody>
              <a:bodyPr/>
              <a:lstStyle/>
              <a:p>
                <a:endParaRPr lang="zh-CN" altLang="en-US"/>
              </a:p>
            </p:txBody>
          </p:sp>
          <p:sp>
            <p:nvSpPr>
              <p:cNvPr id="56377" name="Freeform 59"/>
              <p:cNvSpPr/>
              <p:nvPr/>
            </p:nvSpPr>
            <p:spPr>
              <a:xfrm>
                <a:off x="2799" y="3352"/>
                <a:ext cx="425" cy="269"/>
              </a:xfrm>
              <a:custGeom>
                <a:avLst/>
                <a:gdLst/>
                <a:ahLst/>
                <a:cxnLst>
                  <a:cxn ang="0">
                    <a:pos x="3" y="0"/>
                  </a:cxn>
                  <a:cxn ang="0">
                    <a:pos x="53" y="235"/>
                  </a:cxn>
                  <a:cxn ang="0">
                    <a:pos x="51" y="269"/>
                  </a:cxn>
                  <a:cxn ang="0">
                    <a:pos x="0" y="31"/>
                  </a:cxn>
                  <a:cxn ang="0">
                    <a:pos x="3" y="0"/>
                  </a:cxn>
                  <a:cxn ang="0">
                    <a:pos x="3" y="0"/>
                  </a:cxn>
                </a:cxnLst>
                <a:rect l="0" t="0" r="0" b="0"/>
                <a:pathLst>
                  <a:path w="850" h="269">
                    <a:moveTo>
                      <a:pt x="36" y="0"/>
                    </a:moveTo>
                    <a:lnTo>
                      <a:pt x="850" y="235"/>
                    </a:lnTo>
                    <a:lnTo>
                      <a:pt x="806" y="269"/>
                    </a:lnTo>
                    <a:lnTo>
                      <a:pt x="0" y="31"/>
                    </a:lnTo>
                    <a:lnTo>
                      <a:pt x="36" y="0"/>
                    </a:lnTo>
                    <a:close/>
                  </a:path>
                </a:pathLst>
              </a:custGeom>
              <a:solidFill>
                <a:srgbClr val="000000"/>
              </a:solidFill>
              <a:ln w="9525">
                <a:noFill/>
              </a:ln>
            </p:spPr>
            <p:txBody>
              <a:bodyPr/>
              <a:lstStyle/>
              <a:p>
                <a:endParaRPr lang="zh-CN" altLang="en-US"/>
              </a:p>
            </p:txBody>
          </p:sp>
          <p:sp>
            <p:nvSpPr>
              <p:cNvPr id="56378" name="Freeform 60"/>
              <p:cNvSpPr/>
              <p:nvPr/>
            </p:nvSpPr>
            <p:spPr>
              <a:xfrm>
                <a:off x="2756" y="3421"/>
                <a:ext cx="425" cy="267"/>
              </a:xfrm>
              <a:custGeom>
                <a:avLst/>
                <a:gdLst/>
                <a:ahLst/>
                <a:cxnLst>
                  <a:cxn ang="0">
                    <a:pos x="3" y="0"/>
                  </a:cxn>
                  <a:cxn ang="0">
                    <a:pos x="53" y="234"/>
                  </a:cxn>
                  <a:cxn ang="0">
                    <a:pos x="51" y="267"/>
                  </a:cxn>
                  <a:cxn ang="0">
                    <a:pos x="0" y="30"/>
                  </a:cxn>
                  <a:cxn ang="0">
                    <a:pos x="3" y="0"/>
                  </a:cxn>
                  <a:cxn ang="0">
                    <a:pos x="3" y="0"/>
                  </a:cxn>
                </a:cxnLst>
                <a:rect l="0" t="0" r="0" b="0"/>
                <a:pathLst>
                  <a:path w="850" h="267">
                    <a:moveTo>
                      <a:pt x="36" y="0"/>
                    </a:moveTo>
                    <a:lnTo>
                      <a:pt x="850" y="234"/>
                    </a:lnTo>
                    <a:lnTo>
                      <a:pt x="806" y="267"/>
                    </a:lnTo>
                    <a:lnTo>
                      <a:pt x="0" y="30"/>
                    </a:lnTo>
                    <a:lnTo>
                      <a:pt x="36" y="0"/>
                    </a:lnTo>
                    <a:close/>
                  </a:path>
                </a:pathLst>
              </a:custGeom>
              <a:solidFill>
                <a:srgbClr val="000000"/>
              </a:solidFill>
              <a:ln w="9525">
                <a:noFill/>
              </a:ln>
            </p:spPr>
            <p:txBody>
              <a:bodyPr/>
              <a:lstStyle/>
              <a:p>
                <a:endParaRPr lang="zh-CN" altLang="en-US"/>
              </a:p>
            </p:txBody>
          </p:sp>
          <p:sp>
            <p:nvSpPr>
              <p:cNvPr id="56379" name="Freeform 61"/>
              <p:cNvSpPr/>
              <p:nvPr/>
            </p:nvSpPr>
            <p:spPr>
              <a:xfrm>
                <a:off x="2715" y="3489"/>
                <a:ext cx="423" cy="268"/>
              </a:xfrm>
              <a:custGeom>
                <a:avLst/>
                <a:gdLst/>
                <a:ahLst/>
                <a:cxnLst>
                  <a:cxn ang="0">
                    <a:pos x="2" y="0"/>
                  </a:cxn>
                  <a:cxn ang="0">
                    <a:pos x="52" y="234"/>
                  </a:cxn>
                  <a:cxn ang="0">
                    <a:pos x="50" y="268"/>
                  </a:cxn>
                  <a:cxn ang="0">
                    <a:pos x="0" y="30"/>
                  </a:cxn>
                  <a:cxn ang="0">
                    <a:pos x="2" y="0"/>
                  </a:cxn>
                  <a:cxn ang="0">
                    <a:pos x="2" y="0"/>
                  </a:cxn>
                </a:cxnLst>
                <a:rect l="0" t="0" r="0" b="0"/>
                <a:pathLst>
                  <a:path w="848" h="268">
                    <a:moveTo>
                      <a:pt x="36" y="0"/>
                    </a:moveTo>
                    <a:lnTo>
                      <a:pt x="848" y="234"/>
                    </a:lnTo>
                    <a:lnTo>
                      <a:pt x="806" y="268"/>
                    </a:lnTo>
                    <a:lnTo>
                      <a:pt x="0" y="30"/>
                    </a:lnTo>
                    <a:lnTo>
                      <a:pt x="36" y="0"/>
                    </a:lnTo>
                    <a:close/>
                  </a:path>
                </a:pathLst>
              </a:custGeom>
              <a:solidFill>
                <a:srgbClr val="000000"/>
              </a:solidFill>
              <a:ln w="9525">
                <a:noFill/>
              </a:ln>
            </p:spPr>
            <p:txBody>
              <a:bodyPr/>
              <a:lstStyle/>
              <a:p>
                <a:endParaRPr lang="zh-CN" altLang="en-US"/>
              </a:p>
            </p:txBody>
          </p:sp>
          <p:sp>
            <p:nvSpPr>
              <p:cNvPr id="56380" name="Freeform 62"/>
              <p:cNvSpPr/>
              <p:nvPr/>
            </p:nvSpPr>
            <p:spPr>
              <a:xfrm>
                <a:off x="2672" y="3557"/>
                <a:ext cx="424" cy="268"/>
              </a:xfrm>
              <a:custGeom>
                <a:avLst/>
                <a:gdLst/>
                <a:ahLst/>
                <a:cxnLst>
                  <a:cxn ang="0">
                    <a:pos x="3" y="0"/>
                  </a:cxn>
                  <a:cxn ang="0">
                    <a:pos x="53" y="234"/>
                  </a:cxn>
                  <a:cxn ang="0">
                    <a:pos x="51" y="268"/>
                  </a:cxn>
                  <a:cxn ang="0">
                    <a:pos x="0" y="31"/>
                  </a:cxn>
                  <a:cxn ang="0">
                    <a:pos x="3" y="0"/>
                  </a:cxn>
                  <a:cxn ang="0">
                    <a:pos x="3" y="0"/>
                  </a:cxn>
                </a:cxnLst>
                <a:rect l="0" t="0" r="0" b="0"/>
                <a:pathLst>
                  <a:path w="847" h="268">
                    <a:moveTo>
                      <a:pt x="36" y="0"/>
                    </a:moveTo>
                    <a:lnTo>
                      <a:pt x="847" y="234"/>
                    </a:lnTo>
                    <a:lnTo>
                      <a:pt x="804" y="268"/>
                    </a:lnTo>
                    <a:lnTo>
                      <a:pt x="0" y="31"/>
                    </a:lnTo>
                    <a:lnTo>
                      <a:pt x="36" y="0"/>
                    </a:lnTo>
                    <a:close/>
                  </a:path>
                </a:pathLst>
              </a:custGeom>
              <a:solidFill>
                <a:srgbClr val="000000"/>
              </a:solidFill>
              <a:ln w="9525">
                <a:noFill/>
              </a:ln>
            </p:spPr>
            <p:txBody>
              <a:bodyPr/>
              <a:lstStyle/>
              <a:p>
                <a:endParaRPr lang="zh-CN" altLang="en-US"/>
              </a:p>
            </p:txBody>
          </p:sp>
          <p:sp>
            <p:nvSpPr>
              <p:cNvPr id="56381" name="Freeform 63"/>
              <p:cNvSpPr/>
              <p:nvPr/>
            </p:nvSpPr>
            <p:spPr>
              <a:xfrm>
                <a:off x="2629" y="3625"/>
                <a:ext cx="425" cy="269"/>
              </a:xfrm>
              <a:custGeom>
                <a:avLst/>
                <a:gdLst/>
                <a:ahLst/>
                <a:cxnLst>
                  <a:cxn ang="0">
                    <a:pos x="3" y="0"/>
                  </a:cxn>
                  <a:cxn ang="0">
                    <a:pos x="53" y="235"/>
                  </a:cxn>
                  <a:cxn ang="0">
                    <a:pos x="51" y="269"/>
                  </a:cxn>
                  <a:cxn ang="0">
                    <a:pos x="0" y="30"/>
                  </a:cxn>
                  <a:cxn ang="0">
                    <a:pos x="3" y="0"/>
                  </a:cxn>
                  <a:cxn ang="0">
                    <a:pos x="3" y="0"/>
                  </a:cxn>
                </a:cxnLst>
                <a:rect l="0" t="0" r="0" b="0"/>
                <a:pathLst>
                  <a:path w="850" h="269">
                    <a:moveTo>
                      <a:pt x="36" y="0"/>
                    </a:moveTo>
                    <a:lnTo>
                      <a:pt x="850" y="235"/>
                    </a:lnTo>
                    <a:lnTo>
                      <a:pt x="806" y="269"/>
                    </a:lnTo>
                    <a:lnTo>
                      <a:pt x="0" y="30"/>
                    </a:lnTo>
                    <a:lnTo>
                      <a:pt x="36" y="0"/>
                    </a:lnTo>
                    <a:close/>
                  </a:path>
                </a:pathLst>
              </a:custGeom>
              <a:solidFill>
                <a:srgbClr val="000000"/>
              </a:solidFill>
              <a:ln w="9525">
                <a:noFill/>
              </a:ln>
            </p:spPr>
            <p:txBody>
              <a:bodyPr/>
              <a:lstStyle/>
              <a:p>
                <a:endParaRPr lang="zh-CN" altLang="en-US"/>
              </a:p>
            </p:txBody>
          </p:sp>
          <p:sp>
            <p:nvSpPr>
              <p:cNvPr id="56382" name="Freeform 64"/>
              <p:cNvSpPr/>
              <p:nvPr/>
            </p:nvSpPr>
            <p:spPr>
              <a:xfrm>
                <a:off x="2586" y="3693"/>
                <a:ext cx="424" cy="269"/>
              </a:xfrm>
              <a:custGeom>
                <a:avLst/>
                <a:gdLst/>
                <a:ahLst/>
                <a:cxnLst>
                  <a:cxn ang="0">
                    <a:pos x="3" y="0"/>
                  </a:cxn>
                  <a:cxn ang="0">
                    <a:pos x="53" y="235"/>
                  </a:cxn>
                  <a:cxn ang="0">
                    <a:pos x="51" y="269"/>
                  </a:cxn>
                  <a:cxn ang="0">
                    <a:pos x="0" y="31"/>
                  </a:cxn>
                  <a:cxn ang="0">
                    <a:pos x="3" y="0"/>
                  </a:cxn>
                  <a:cxn ang="0">
                    <a:pos x="3" y="0"/>
                  </a:cxn>
                </a:cxnLst>
                <a:rect l="0" t="0" r="0" b="0"/>
                <a:pathLst>
                  <a:path w="847" h="269">
                    <a:moveTo>
                      <a:pt x="36" y="0"/>
                    </a:moveTo>
                    <a:lnTo>
                      <a:pt x="847" y="235"/>
                    </a:lnTo>
                    <a:lnTo>
                      <a:pt x="806" y="269"/>
                    </a:lnTo>
                    <a:lnTo>
                      <a:pt x="0" y="31"/>
                    </a:lnTo>
                    <a:lnTo>
                      <a:pt x="36" y="0"/>
                    </a:lnTo>
                    <a:close/>
                  </a:path>
                </a:pathLst>
              </a:custGeom>
              <a:solidFill>
                <a:srgbClr val="000000"/>
              </a:solidFill>
              <a:ln w="9525">
                <a:noFill/>
              </a:ln>
            </p:spPr>
            <p:txBody>
              <a:bodyPr/>
              <a:lstStyle/>
              <a:p>
                <a:endParaRPr lang="zh-CN" altLang="en-US"/>
              </a:p>
            </p:txBody>
          </p:sp>
          <p:sp>
            <p:nvSpPr>
              <p:cNvPr id="56383" name="Freeform 65"/>
              <p:cNvSpPr/>
              <p:nvPr/>
            </p:nvSpPr>
            <p:spPr>
              <a:xfrm>
                <a:off x="2544" y="3762"/>
                <a:ext cx="424" cy="268"/>
              </a:xfrm>
              <a:custGeom>
                <a:avLst/>
                <a:gdLst/>
                <a:ahLst/>
                <a:cxnLst>
                  <a:cxn ang="0">
                    <a:pos x="3" y="0"/>
                  </a:cxn>
                  <a:cxn ang="0">
                    <a:pos x="53" y="234"/>
                  </a:cxn>
                  <a:cxn ang="0">
                    <a:pos x="51" y="268"/>
                  </a:cxn>
                  <a:cxn ang="0">
                    <a:pos x="0" y="30"/>
                  </a:cxn>
                  <a:cxn ang="0">
                    <a:pos x="3" y="0"/>
                  </a:cxn>
                  <a:cxn ang="0">
                    <a:pos x="3" y="0"/>
                  </a:cxn>
                </a:cxnLst>
                <a:rect l="0" t="0" r="0" b="0"/>
                <a:pathLst>
                  <a:path w="848" h="268">
                    <a:moveTo>
                      <a:pt x="34" y="0"/>
                    </a:moveTo>
                    <a:lnTo>
                      <a:pt x="848" y="234"/>
                    </a:lnTo>
                    <a:lnTo>
                      <a:pt x="806" y="268"/>
                    </a:lnTo>
                    <a:lnTo>
                      <a:pt x="0" y="30"/>
                    </a:lnTo>
                    <a:lnTo>
                      <a:pt x="34" y="0"/>
                    </a:lnTo>
                    <a:close/>
                  </a:path>
                </a:pathLst>
              </a:custGeom>
              <a:solidFill>
                <a:srgbClr val="000000"/>
              </a:solidFill>
              <a:ln w="9525">
                <a:noFill/>
              </a:ln>
            </p:spPr>
            <p:txBody>
              <a:bodyPr/>
              <a:lstStyle/>
              <a:p>
                <a:endParaRPr lang="zh-CN" altLang="en-US"/>
              </a:p>
            </p:txBody>
          </p:sp>
          <p:sp>
            <p:nvSpPr>
              <p:cNvPr id="56384" name="Freeform 66"/>
              <p:cNvSpPr/>
              <p:nvPr/>
            </p:nvSpPr>
            <p:spPr>
              <a:xfrm>
                <a:off x="2502" y="3830"/>
                <a:ext cx="396" cy="220"/>
              </a:xfrm>
              <a:custGeom>
                <a:avLst/>
                <a:gdLst/>
                <a:ahLst/>
                <a:cxnLst>
                  <a:cxn ang="0">
                    <a:pos x="2" y="0"/>
                  </a:cxn>
                  <a:cxn ang="0">
                    <a:pos x="49" y="220"/>
                  </a:cxn>
                  <a:cxn ang="0">
                    <a:pos x="38" y="211"/>
                  </a:cxn>
                  <a:cxn ang="0">
                    <a:pos x="0" y="30"/>
                  </a:cxn>
                  <a:cxn ang="0">
                    <a:pos x="2" y="0"/>
                  </a:cxn>
                  <a:cxn ang="0">
                    <a:pos x="2" y="0"/>
                  </a:cxn>
                </a:cxnLst>
                <a:rect l="0" t="0" r="0" b="0"/>
                <a:pathLst>
                  <a:path w="793" h="220">
                    <a:moveTo>
                      <a:pt x="37" y="0"/>
                    </a:moveTo>
                    <a:lnTo>
                      <a:pt x="793" y="220"/>
                    </a:lnTo>
                    <a:lnTo>
                      <a:pt x="618" y="211"/>
                    </a:lnTo>
                    <a:lnTo>
                      <a:pt x="0" y="30"/>
                    </a:lnTo>
                    <a:lnTo>
                      <a:pt x="37" y="0"/>
                    </a:lnTo>
                    <a:close/>
                  </a:path>
                </a:pathLst>
              </a:custGeom>
              <a:solidFill>
                <a:srgbClr val="000000"/>
              </a:solidFill>
              <a:ln w="9525">
                <a:noFill/>
              </a:ln>
            </p:spPr>
            <p:txBody>
              <a:bodyPr/>
              <a:lstStyle/>
              <a:p>
                <a:endParaRPr lang="zh-CN" altLang="en-US"/>
              </a:p>
            </p:txBody>
          </p:sp>
          <p:sp>
            <p:nvSpPr>
              <p:cNvPr id="56385" name="Freeform 67"/>
              <p:cNvSpPr/>
              <p:nvPr/>
            </p:nvSpPr>
            <p:spPr>
              <a:xfrm>
                <a:off x="2459" y="3898"/>
                <a:ext cx="265" cy="152"/>
              </a:xfrm>
              <a:custGeom>
                <a:avLst/>
                <a:gdLst/>
                <a:ahLst/>
                <a:cxnLst>
                  <a:cxn ang="0">
                    <a:pos x="2" y="0"/>
                  </a:cxn>
                  <a:cxn ang="0">
                    <a:pos x="33" y="145"/>
                  </a:cxn>
                  <a:cxn ang="0">
                    <a:pos x="26" y="152"/>
                  </a:cxn>
                  <a:cxn ang="0">
                    <a:pos x="0" y="30"/>
                  </a:cxn>
                  <a:cxn ang="0">
                    <a:pos x="2" y="0"/>
                  </a:cxn>
                  <a:cxn ang="0">
                    <a:pos x="2" y="0"/>
                  </a:cxn>
                </a:cxnLst>
                <a:rect l="0" t="0" r="0" b="0"/>
                <a:pathLst>
                  <a:path w="530" h="152">
                    <a:moveTo>
                      <a:pt x="36" y="0"/>
                    </a:moveTo>
                    <a:lnTo>
                      <a:pt x="530" y="145"/>
                    </a:lnTo>
                    <a:lnTo>
                      <a:pt x="424" y="152"/>
                    </a:lnTo>
                    <a:lnTo>
                      <a:pt x="0" y="30"/>
                    </a:lnTo>
                    <a:lnTo>
                      <a:pt x="36" y="0"/>
                    </a:lnTo>
                    <a:close/>
                  </a:path>
                </a:pathLst>
              </a:custGeom>
              <a:solidFill>
                <a:srgbClr val="000000"/>
              </a:solidFill>
              <a:ln w="9525">
                <a:noFill/>
              </a:ln>
            </p:spPr>
            <p:txBody>
              <a:bodyPr/>
              <a:lstStyle/>
              <a:p>
                <a:endParaRPr lang="zh-CN" altLang="en-US"/>
              </a:p>
            </p:txBody>
          </p:sp>
          <p:sp>
            <p:nvSpPr>
              <p:cNvPr id="56386" name="Freeform 68"/>
              <p:cNvSpPr/>
              <p:nvPr/>
            </p:nvSpPr>
            <p:spPr>
              <a:xfrm>
                <a:off x="3698" y="3047"/>
                <a:ext cx="704" cy="573"/>
              </a:xfrm>
              <a:custGeom>
                <a:avLst/>
                <a:gdLst/>
                <a:ahLst/>
                <a:cxnLst>
                  <a:cxn ang="0">
                    <a:pos x="0" y="39"/>
                  </a:cxn>
                  <a:cxn ang="0">
                    <a:pos x="3" y="33"/>
                  </a:cxn>
                  <a:cxn ang="0">
                    <a:pos x="6" y="26"/>
                  </a:cxn>
                  <a:cxn ang="0">
                    <a:pos x="11" y="19"/>
                  </a:cxn>
                  <a:cxn ang="0">
                    <a:pos x="16" y="10"/>
                  </a:cxn>
                  <a:cxn ang="0">
                    <a:pos x="21" y="4"/>
                  </a:cxn>
                  <a:cxn ang="0">
                    <a:pos x="35" y="0"/>
                  </a:cxn>
                  <a:cxn ang="0">
                    <a:pos x="46" y="10"/>
                  </a:cxn>
                  <a:cxn ang="0">
                    <a:pos x="54" y="28"/>
                  </a:cxn>
                  <a:cxn ang="0">
                    <a:pos x="57" y="37"/>
                  </a:cxn>
                  <a:cxn ang="0">
                    <a:pos x="58" y="44"/>
                  </a:cxn>
                  <a:cxn ang="0">
                    <a:pos x="60" y="51"/>
                  </a:cxn>
                  <a:cxn ang="0">
                    <a:pos x="89" y="573"/>
                  </a:cxn>
                  <a:cxn ang="0">
                    <a:pos x="85" y="566"/>
                  </a:cxn>
                  <a:cxn ang="0">
                    <a:pos x="81" y="560"/>
                  </a:cxn>
                  <a:cxn ang="0">
                    <a:pos x="76" y="552"/>
                  </a:cxn>
                  <a:cxn ang="0">
                    <a:pos x="71" y="544"/>
                  </a:cxn>
                  <a:cxn ang="0">
                    <a:pos x="66" y="538"/>
                  </a:cxn>
                  <a:cxn ang="0">
                    <a:pos x="60" y="534"/>
                  </a:cxn>
                  <a:cxn ang="0">
                    <a:pos x="55" y="532"/>
                  </a:cxn>
                  <a:cxn ang="0">
                    <a:pos x="37" y="547"/>
                  </a:cxn>
                  <a:cxn ang="0">
                    <a:pos x="30" y="556"/>
                  </a:cxn>
                  <a:cxn ang="0">
                    <a:pos x="28" y="560"/>
                  </a:cxn>
                  <a:cxn ang="0">
                    <a:pos x="0" y="39"/>
                  </a:cxn>
                  <a:cxn ang="0">
                    <a:pos x="0" y="39"/>
                  </a:cxn>
                </a:cxnLst>
                <a:rect l="0" t="0" r="0" b="0"/>
                <a:pathLst>
                  <a:path w="1406" h="573">
                    <a:moveTo>
                      <a:pt x="0" y="39"/>
                    </a:moveTo>
                    <a:lnTo>
                      <a:pt x="43" y="33"/>
                    </a:lnTo>
                    <a:lnTo>
                      <a:pt x="95" y="26"/>
                    </a:lnTo>
                    <a:lnTo>
                      <a:pt x="163" y="19"/>
                    </a:lnTo>
                    <a:lnTo>
                      <a:pt x="245" y="10"/>
                    </a:lnTo>
                    <a:lnTo>
                      <a:pt x="336" y="4"/>
                    </a:lnTo>
                    <a:lnTo>
                      <a:pt x="545" y="0"/>
                    </a:lnTo>
                    <a:lnTo>
                      <a:pt x="729" y="10"/>
                    </a:lnTo>
                    <a:lnTo>
                      <a:pt x="857" y="28"/>
                    </a:lnTo>
                    <a:lnTo>
                      <a:pt x="899" y="37"/>
                    </a:lnTo>
                    <a:lnTo>
                      <a:pt x="927" y="44"/>
                    </a:lnTo>
                    <a:lnTo>
                      <a:pt x="950" y="51"/>
                    </a:lnTo>
                    <a:lnTo>
                      <a:pt x="1406" y="573"/>
                    </a:lnTo>
                    <a:lnTo>
                      <a:pt x="1351" y="566"/>
                    </a:lnTo>
                    <a:lnTo>
                      <a:pt x="1290" y="560"/>
                    </a:lnTo>
                    <a:lnTo>
                      <a:pt x="1214" y="552"/>
                    </a:lnTo>
                    <a:lnTo>
                      <a:pt x="1131" y="544"/>
                    </a:lnTo>
                    <a:lnTo>
                      <a:pt x="1041" y="538"/>
                    </a:lnTo>
                    <a:lnTo>
                      <a:pt x="952" y="534"/>
                    </a:lnTo>
                    <a:lnTo>
                      <a:pt x="872" y="532"/>
                    </a:lnTo>
                    <a:lnTo>
                      <a:pt x="577" y="547"/>
                    </a:lnTo>
                    <a:lnTo>
                      <a:pt x="475" y="556"/>
                    </a:lnTo>
                    <a:lnTo>
                      <a:pt x="435" y="560"/>
                    </a:lnTo>
                    <a:lnTo>
                      <a:pt x="0" y="39"/>
                    </a:lnTo>
                    <a:close/>
                  </a:path>
                </a:pathLst>
              </a:custGeom>
              <a:solidFill>
                <a:srgbClr val="B8B8D9"/>
              </a:solidFill>
              <a:ln w="9525">
                <a:noFill/>
              </a:ln>
            </p:spPr>
            <p:txBody>
              <a:bodyPr/>
              <a:lstStyle/>
              <a:p>
                <a:endParaRPr lang="zh-CN" altLang="en-US"/>
              </a:p>
            </p:txBody>
          </p:sp>
          <p:sp>
            <p:nvSpPr>
              <p:cNvPr id="56387" name="Freeform 69"/>
              <p:cNvSpPr/>
              <p:nvPr/>
            </p:nvSpPr>
            <p:spPr>
              <a:xfrm>
                <a:off x="4310" y="2709"/>
                <a:ext cx="619" cy="823"/>
              </a:xfrm>
              <a:custGeom>
                <a:avLst/>
                <a:gdLst/>
                <a:ahLst/>
                <a:cxnLst>
                  <a:cxn ang="0">
                    <a:pos x="1" y="278"/>
                  </a:cxn>
                  <a:cxn ang="0">
                    <a:pos x="2" y="263"/>
                  </a:cxn>
                  <a:cxn ang="0">
                    <a:pos x="4" y="241"/>
                  </a:cxn>
                  <a:cxn ang="0">
                    <a:pos x="6" y="227"/>
                  </a:cxn>
                  <a:cxn ang="0">
                    <a:pos x="7" y="213"/>
                  </a:cxn>
                  <a:cxn ang="0">
                    <a:pos x="9" y="199"/>
                  </a:cxn>
                  <a:cxn ang="0">
                    <a:pos x="10" y="183"/>
                  </a:cxn>
                  <a:cxn ang="0">
                    <a:pos x="12" y="167"/>
                  </a:cxn>
                  <a:cxn ang="0">
                    <a:pos x="14" y="152"/>
                  </a:cxn>
                  <a:cxn ang="0">
                    <a:pos x="16" y="137"/>
                  </a:cxn>
                  <a:cxn ang="0">
                    <a:pos x="17" y="124"/>
                  </a:cxn>
                  <a:cxn ang="0">
                    <a:pos x="19" y="110"/>
                  </a:cxn>
                  <a:cxn ang="0">
                    <a:pos x="21" y="99"/>
                  </a:cxn>
                  <a:cxn ang="0">
                    <a:pos x="25" y="79"/>
                  </a:cxn>
                  <a:cxn ang="0">
                    <a:pos x="29" y="60"/>
                  </a:cxn>
                  <a:cxn ang="0">
                    <a:pos x="33" y="43"/>
                  </a:cxn>
                  <a:cxn ang="0">
                    <a:pos x="37" y="27"/>
                  </a:cxn>
                  <a:cxn ang="0">
                    <a:pos x="41" y="16"/>
                  </a:cxn>
                  <a:cxn ang="0">
                    <a:pos x="46" y="0"/>
                  </a:cxn>
                  <a:cxn ang="0">
                    <a:pos x="77" y="406"/>
                  </a:cxn>
                  <a:cxn ang="0">
                    <a:pos x="73" y="425"/>
                  </a:cxn>
                  <a:cxn ang="0">
                    <a:pos x="70" y="444"/>
                  </a:cxn>
                  <a:cxn ang="0">
                    <a:pos x="66" y="466"/>
                  </a:cxn>
                  <a:cxn ang="0">
                    <a:pos x="61" y="489"/>
                  </a:cxn>
                  <a:cxn ang="0">
                    <a:pos x="57" y="515"/>
                  </a:cxn>
                  <a:cxn ang="0">
                    <a:pos x="54" y="537"/>
                  </a:cxn>
                  <a:cxn ang="0">
                    <a:pos x="52" y="561"/>
                  </a:cxn>
                  <a:cxn ang="0">
                    <a:pos x="50" y="576"/>
                  </a:cxn>
                  <a:cxn ang="0">
                    <a:pos x="47" y="614"/>
                  </a:cxn>
                  <a:cxn ang="0">
                    <a:pos x="44" y="659"/>
                  </a:cxn>
                  <a:cxn ang="0">
                    <a:pos x="41" y="707"/>
                  </a:cxn>
                  <a:cxn ang="0">
                    <a:pos x="38" y="751"/>
                  </a:cxn>
                  <a:cxn ang="0">
                    <a:pos x="35" y="788"/>
                  </a:cxn>
                  <a:cxn ang="0">
                    <a:pos x="33" y="823"/>
                  </a:cxn>
                  <a:cxn ang="0">
                    <a:pos x="0" y="284"/>
                  </a:cxn>
                </a:cxnLst>
                <a:rect l="0" t="0" r="0" b="0"/>
                <a:pathLst>
                  <a:path w="1237" h="823">
                    <a:moveTo>
                      <a:pt x="0" y="284"/>
                    </a:moveTo>
                    <a:lnTo>
                      <a:pt x="9" y="278"/>
                    </a:lnTo>
                    <a:lnTo>
                      <a:pt x="19" y="272"/>
                    </a:lnTo>
                    <a:lnTo>
                      <a:pt x="30" y="263"/>
                    </a:lnTo>
                    <a:lnTo>
                      <a:pt x="47" y="253"/>
                    </a:lnTo>
                    <a:lnTo>
                      <a:pt x="64" y="241"/>
                    </a:lnTo>
                    <a:lnTo>
                      <a:pt x="76" y="234"/>
                    </a:lnTo>
                    <a:lnTo>
                      <a:pt x="85" y="227"/>
                    </a:lnTo>
                    <a:lnTo>
                      <a:pt x="97" y="220"/>
                    </a:lnTo>
                    <a:lnTo>
                      <a:pt x="108" y="213"/>
                    </a:lnTo>
                    <a:lnTo>
                      <a:pt x="119" y="206"/>
                    </a:lnTo>
                    <a:lnTo>
                      <a:pt x="133" y="199"/>
                    </a:lnTo>
                    <a:lnTo>
                      <a:pt x="144" y="190"/>
                    </a:lnTo>
                    <a:lnTo>
                      <a:pt x="157" y="183"/>
                    </a:lnTo>
                    <a:lnTo>
                      <a:pt x="171" y="175"/>
                    </a:lnTo>
                    <a:lnTo>
                      <a:pt x="186" y="167"/>
                    </a:lnTo>
                    <a:lnTo>
                      <a:pt x="199" y="159"/>
                    </a:lnTo>
                    <a:lnTo>
                      <a:pt x="215" y="152"/>
                    </a:lnTo>
                    <a:lnTo>
                      <a:pt x="228" y="145"/>
                    </a:lnTo>
                    <a:lnTo>
                      <a:pt x="243" y="137"/>
                    </a:lnTo>
                    <a:lnTo>
                      <a:pt x="256" y="131"/>
                    </a:lnTo>
                    <a:lnTo>
                      <a:pt x="272" y="124"/>
                    </a:lnTo>
                    <a:lnTo>
                      <a:pt x="285" y="117"/>
                    </a:lnTo>
                    <a:lnTo>
                      <a:pt x="300" y="110"/>
                    </a:lnTo>
                    <a:lnTo>
                      <a:pt x="313" y="104"/>
                    </a:lnTo>
                    <a:lnTo>
                      <a:pt x="329" y="99"/>
                    </a:lnTo>
                    <a:lnTo>
                      <a:pt x="357" y="88"/>
                    </a:lnTo>
                    <a:lnTo>
                      <a:pt x="389" y="79"/>
                    </a:lnTo>
                    <a:lnTo>
                      <a:pt x="422" y="69"/>
                    </a:lnTo>
                    <a:lnTo>
                      <a:pt x="454" y="60"/>
                    </a:lnTo>
                    <a:lnTo>
                      <a:pt x="488" y="51"/>
                    </a:lnTo>
                    <a:lnTo>
                      <a:pt x="521" y="43"/>
                    </a:lnTo>
                    <a:lnTo>
                      <a:pt x="553" y="34"/>
                    </a:lnTo>
                    <a:lnTo>
                      <a:pt x="585" y="27"/>
                    </a:lnTo>
                    <a:lnTo>
                      <a:pt x="614" y="21"/>
                    </a:lnTo>
                    <a:lnTo>
                      <a:pt x="642" y="16"/>
                    </a:lnTo>
                    <a:lnTo>
                      <a:pt x="686" y="7"/>
                    </a:lnTo>
                    <a:lnTo>
                      <a:pt x="728" y="0"/>
                    </a:lnTo>
                    <a:lnTo>
                      <a:pt x="1237" y="402"/>
                    </a:lnTo>
                    <a:lnTo>
                      <a:pt x="1224" y="406"/>
                    </a:lnTo>
                    <a:lnTo>
                      <a:pt x="1188" y="417"/>
                    </a:lnTo>
                    <a:lnTo>
                      <a:pt x="1165" y="425"/>
                    </a:lnTo>
                    <a:lnTo>
                      <a:pt x="1136" y="433"/>
                    </a:lnTo>
                    <a:lnTo>
                      <a:pt x="1106" y="444"/>
                    </a:lnTo>
                    <a:lnTo>
                      <a:pt x="1074" y="454"/>
                    </a:lnTo>
                    <a:lnTo>
                      <a:pt x="1041" y="466"/>
                    </a:lnTo>
                    <a:lnTo>
                      <a:pt x="1007" y="477"/>
                    </a:lnTo>
                    <a:lnTo>
                      <a:pt x="975" y="489"/>
                    </a:lnTo>
                    <a:lnTo>
                      <a:pt x="941" y="502"/>
                    </a:lnTo>
                    <a:lnTo>
                      <a:pt x="910" y="515"/>
                    </a:lnTo>
                    <a:lnTo>
                      <a:pt x="884" y="527"/>
                    </a:lnTo>
                    <a:lnTo>
                      <a:pt x="857" y="537"/>
                    </a:lnTo>
                    <a:lnTo>
                      <a:pt x="838" y="549"/>
                    </a:lnTo>
                    <a:lnTo>
                      <a:pt x="817" y="561"/>
                    </a:lnTo>
                    <a:lnTo>
                      <a:pt x="808" y="568"/>
                    </a:lnTo>
                    <a:lnTo>
                      <a:pt x="796" y="576"/>
                    </a:lnTo>
                    <a:lnTo>
                      <a:pt x="771" y="594"/>
                    </a:lnTo>
                    <a:lnTo>
                      <a:pt x="747" y="614"/>
                    </a:lnTo>
                    <a:lnTo>
                      <a:pt x="720" y="636"/>
                    </a:lnTo>
                    <a:lnTo>
                      <a:pt x="694" y="659"/>
                    </a:lnTo>
                    <a:lnTo>
                      <a:pt x="667" y="683"/>
                    </a:lnTo>
                    <a:lnTo>
                      <a:pt x="642" y="707"/>
                    </a:lnTo>
                    <a:lnTo>
                      <a:pt x="617" y="729"/>
                    </a:lnTo>
                    <a:lnTo>
                      <a:pt x="595" y="751"/>
                    </a:lnTo>
                    <a:lnTo>
                      <a:pt x="574" y="770"/>
                    </a:lnTo>
                    <a:lnTo>
                      <a:pt x="557" y="788"/>
                    </a:lnTo>
                    <a:lnTo>
                      <a:pt x="530" y="813"/>
                    </a:lnTo>
                    <a:lnTo>
                      <a:pt x="521" y="823"/>
                    </a:lnTo>
                    <a:lnTo>
                      <a:pt x="0" y="284"/>
                    </a:lnTo>
                    <a:close/>
                  </a:path>
                </a:pathLst>
              </a:custGeom>
              <a:solidFill>
                <a:srgbClr val="B8B8D9"/>
              </a:solidFill>
              <a:ln w="9525">
                <a:noFill/>
              </a:ln>
            </p:spPr>
            <p:txBody>
              <a:bodyPr/>
              <a:lstStyle/>
              <a:p>
                <a:endParaRPr lang="zh-CN" altLang="en-US"/>
              </a:p>
            </p:txBody>
          </p:sp>
        </p:grpSp>
        <p:grpSp>
          <p:nvGrpSpPr>
            <p:cNvPr id="56388" name="Group 70"/>
            <p:cNvGrpSpPr/>
            <p:nvPr/>
          </p:nvGrpSpPr>
          <p:grpSpPr>
            <a:xfrm>
              <a:off x="2595" y="3722"/>
              <a:ext cx="1034" cy="312"/>
              <a:chOff x="2595" y="3722"/>
              <a:chExt cx="1034" cy="312"/>
            </a:xfrm>
          </p:grpSpPr>
          <p:sp>
            <p:nvSpPr>
              <p:cNvPr id="56389" name="Freeform 71"/>
              <p:cNvSpPr/>
              <p:nvPr/>
            </p:nvSpPr>
            <p:spPr>
              <a:xfrm>
                <a:off x="2784" y="3733"/>
                <a:ext cx="674" cy="285"/>
              </a:xfrm>
              <a:custGeom>
                <a:avLst/>
                <a:gdLst/>
                <a:ahLst/>
                <a:cxnLst>
                  <a:cxn ang="0">
                    <a:pos x="645" y="0"/>
                  </a:cxn>
                  <a:cxn ang="0">
                    <a:pos x="0" y="92"/>
                  </a:cxn>
                  <a:cxn ang="0">
                    <a:pos x="30" y="285"/>
                  </a:cxn>
                  <a:cxn ang="0">
                    <a:pos x="674" y="195"/>
                  </a:cxn>
                  <a:cxn ang="0">
                    <a:pos x="645" y="0"/>
                  </a:cxn>
                </a:cxnLst>
                <a:rect l="0" t="0" r="0" b="0"/>
                <a:pathLst>
                  <a:path w="674" h="285">
                    <a:moveTo>
                      <a:pt x="645" y="0"/>
                    </a:moveTo>
                    <a:lnTo>
                      <a:pt x="0" y="92"/>
                    </a:lnTo>
                    <a:lnTo>
                      <a:pt x="30" y="285"/>
                    </a:lnTo>
                    <a:lnTo>
                      <a:pt x="674" y="195"/>
                    </a:lnTo>
                    <a:lnTo>
                      <a:pt x="645" y="0"/>
                    </a:lnTo>
                    <a:close/>
                  </a:path>
                </a:pathLst>
              </a:custGeom>
              <a:solidFill>
                <a:srgbClr val="000000"/>
              </a:solidFill>
              <a:ln w="9525">
                <a:noFill/>
              </a:ln>
            </p:spPr>
            <p:txBody>
              <a:bodyPr/>
              <a:lstStyle/>
              <a:p>
                <a:endParaRPr lang="zh-CN" altLang="en-US"/>
              </a:p>
            </p:txBody>
          </p:sp>
          <p:sp>
            <p:nvSpPr>
              <p:cNvPr id="56390" name="Freeform 72"/>
              <p:cNvSpPr/>
              <p:nvPr/>
            </p:nvSpPr>
            <p:spPr>
              <a:xfrm>
                <a:off x="2652" y="3825"/>
                <a:ext cx="162" cy="209"/>
              </a:xfrm>
              <a:custGeom>
                <a:avLst/>
                <a:gdLst/>
                <a:ahLst/>
                <a:cxnLst>
                  <a:cxn ang="0">
                    <a:pos x="132" y="0"/>
                  </a:cxn>
                  <a:cxn ang="0">
                    <a:pos x="130" y="0"/>
                  </a:cxn>
                  <a:cxn ang="0">
                    <a:pos x="119" y="3"/>
                  </a:cxn>
                  <a:cxn ang="0">
                    <a:pos x="105" y="3"/>
                  </a:cxn>
                  <a:cxn ang="0">
                    <a:pos x="86" y="6"/>
                  </a:cxn>
                  <a:cxn ang="0">
                    <a:pos x="67" y="9"/>
                  </a:cxn>
                  <a:cxn ang="0">
                    <a:pos x="51" y="11"/>
                  </a:cxn>
                  <a:cxn ang="0">
                    <a:pos x="35" y="14"/>
                  </a:cxn>
                  <a:cxn ang="0">
                    <a:pos x="21" y="17"/>
                  </a:cxn>
                  <a:cxn ang="0">
                    <a:pos x="13" y="22"/>
                  </a:cxn>
                  <a:cxn ang="0">
                    <a:pos x="5" y="25"/>
                  </a:cxn>
                  <a:cxn ang="0">
                    <a:pos x="2" y="27"/>
                  </a:cxn>
                  <a:cxn ang="0">
                    <a:pos x="0" y="30"/>
                  </a:cxn>
                  <a:cxn ang="0">
                    <a:pos x="24" y="209"/>
                  </a:cxn>
                  <a:cxn ang="0">
                    <a:pos x="162" y="193"/>
                  </a:cxn>
                  <a:cxn ang="0">
                    <a:pos x="132" y="0"/>
                  </a:cxn>
                </a:cxnLst>
                <a:rect l="0" t="0" r="0" b="0"/>
                <a:pathLst>
                  <a:path w="162" h="209">
                    <a:moveTo>
                      <a:pt x="132" y="0"/>
                    </a:moveTo>
                    <a:lnTo>
                      <a:pt x="130" y="0"/>
                    </a:lnTo>
                    <a:lnTo>
                      <a:pt x="119" y="3"/>
                    </a:lnTo>
                    <a:lnTo>
                      <a:pt x="105" y="3"/>
                    </a:lnTo>
                    <a:lnTo>
                      <a:pt x="86" y="6"/>
                    </a:lnTo>
                    <a:lnTo>
                      <a:pt x="67" y="9"/>
                    </a:lnTo>
                    <a:lnTo>
                      <a:pt x="51" y="11"/>
                    </a:lnTo>
                    <a:lnTo>
                      <a:pt x="35" y="14"/>
                    </a:lnTo>
                    <a:lnTo>
                      <a:pt x="21" y="17"/>
                    </a:lnTo>
                    <a:lnTo>
                      <a:pt x="13" y="22"/>
                    </a:lnTo>
                    <a:lnTo>
                      <a:pt x="5" y="25"/>
                    </a:lnTo>
                    <a:lnTo>
                      <a:pt x="2" y="27"/>
                    </a:lnTo>
                    <a:lnTo>
                      <a:pt x="0" y="30"/>
                    </a:lnTo>
                    <a:lnTo>
                      <a:pt x="24" y="209"/>
                    </a:lnTo>
                    <a:lnTo>
                      <a:pt x="162" y="193"/>
                    </a:lnTo>
                    <a:lnTo>
                      <a:pt x="132" y="0"/>
                    </a:lnTo>
                    <a:close/>
                  </a:path>
                </a:pathLst>
              </a:custGeom>
              <a:solidFill>
                <a:srgbClr val="FFFFFF"/>
              </a:solidFill>
              <a:ln w="9525">
                <a:noFill/>
              </a:ln>
            </p:spPr>
            <p:txBody>
              <a:bodyPr/>
              <a:lstStyle/>
              <a:p>
                <a:endParaRPr lang="zh-CN" altLang="en-US"/>
              </a:p>
            </p:txBody>
          </p:sp>
          <p:sp>
            <p:nvSpPr>
              <p:cNvPr id="56391" name="Freeform 73"/>
              <p:cNvSpPr/>
              <p:nvPr/>
            </p:nvSpPr>
            <p:spPr>
              <a:xfrm>
                <a:off x="3429" y="3733"/>
                <a:ext cx="189" cy="195"/>
              </a:xfrm>
              <a:custGeom>
                <a:avLst/>
                <a:gdLst/>
                <a:ahLst/>
                <a:cxnLst>
                  <a:cxn ang="0">
                    <a:pos x="29" y="195"/>
                  </a:cxn>
                  <a:cxn ang="0">
                    <a:pos x="189" y="73"/>
                  </a:cxn>
                  <a:cxn ang="0">
                    <a:pos x="0" y="0"/>
                  </a:cxn>
                  <a:cxn ang="0">
                    <a:pos x="29" y="195"/>
                  </a:cxn>
                </a:cxnLst>
                <a:rect l="0" t="0" r="0" b="0"/>
                <a:pathLst>
                  <a:path w="189" h="195">
                    <a:moveTo>
                      <a:pt x="29" y="195"/>
                    </a:moveTo>
                    <a:lnTo>
                      <a:pt x="189" y="73"/>
                    </a:lnTo>
                    <a:lnTo>
                      <a:pt x="0" y="0"/>
                    </a:lnTo>
                    <a:lnTo>
                      <a:pt x="29" y="195"/>
                    </a:lnTo>
                    <a:close/>
                  </a:path>
                </a:pathLst>
              </a:custGeom>
              <a:solidFill>
                <a:srgbClr val="FFFFFF"/>
              </a:solidFill>
              <a:ln w="9525">
                <a:noFill/>
              </a:ln>
            </p:spPr>
            <p:txBody>
              <a:bodyPr/>
              <a:lstStyle/>
              <a:p>
                <a:endParaRPr lang="zh-CN" altLang="en-US"/>
              </a:p>
            </p:txBody>
          </p:sp>
          <p:sp>
            <p:nvSpPr>
              <p:cNvPr id="56392" name="Freeform 74"/>
              <p:cNvSpPr/>
              <p:nvPr/>
            </p:nvSpPr>
            <p:spPr>
              <a:xfrm>
                <a:off x="3448" y="3920"/>
                <a:ext cx="19" cy="19"/>
              </a:xfrm>
              <a:custGeom>
                <a:avLst/>
                <a:gdLst/>
                <a:ahLst/>
                <a:cxnLst>
                  <a:cxn ang="0">
                    <a:pos x="2" y="0"/>
                  </a:cxn>
                  <a:cxn ang="0">
                    <a:pos x="0" y="8"/>
                  </a:cxn>
                  <a:cxn ang="0">
                    <a:pos x="2" y="16"/>
                  </a:cxn>
                  <a:cxn ang="0">
                    <a:pos x="10" y="19"/>
                  </a:cxn>
                  <a:cxn ang="0">
                    <a:pos x="19" y="16"/>
                  </a:cxn>
                  <a:cxn ang="0">
                    <a:pos x="2" y="0"/>
                  </a:cxn>
                </a:cxnLst>
                <a:rect l="0" t="0" r="0" b="0"/>
                <a:pathLst>
                  <a:path w="19" h="19">
                    <a:moveTo>
                      <a:pt x="2" y="0"/>
                    </a:moveTo>
                    <a:lnTo>
                      <a:pt x="0" y="8"/>
                    </a:lnTo>
                    <a:lnTo>
                      <a:pt x="2" y="16"/>
                    </a:lnTo>
                    <a:lnTo>
                      <a:pt x="10" y="19"/>
                    </a:lnTo>
                    <a:lnTo>
                      <a:pt x="19" y="16"/>
                    </a:lnTo>
                    <a:lnTo>
                      <a:pt x="2" y="0"/>
                    </a:lnTo>
                    <a:close/>
                  </a:path>
                </a:pathLst>
              </a:custGeom>
              <a:solidFill>
                <a:srgbClr val="000000"/>
              </a:solidFill>
              <a:ln w="9525">
                <a:noFill/>
              </a:ln>
            </p:spPr>
            <p:txBody>
              <a:bodyPr/>
              <a:lstStyle/>
              <a:p>
                <a:endParaRPr lang="zh-CN" altLang="en-US"/>
              </a:p>
            </p:txBody>
          </p:sp>
          <p:sp>
            <p:nvSpPr>
              <p:cNvPr id="56393" name="Freeform 75"/>
              <p:cNvSpPr/>
              <p:nvPr/>
            </p:nvSpPr>
            <p:spPr>
              <a:xfrm>
                <a:off x="3450" y="3796"/>
                <a:ext cx="179" cy="140"/>
              </a:xfrm>
              <a:custGeom>
                <a:avLst/>
                <a:gdLst/>
                <a:ahLst/>
                <a:cxnLst>
                  <a:cxn ang="0">
                    <a:pos x="165" y="21"/>
                  </a:cxn>
                  <a:cxn ang="0">
                    <a:pos x="160" y="2"/>
                  </a:cxn>
                  <a:cxn ang="0">
                    <a:pos x="0" y="124"/>
                  </a:cxn>
                  <a:cxn ang="0">
                    <a:pos x="17" y="140"/>
                  </a:cxn>
                  <a:cxn ang="0">
                    <a:pos x="176" y="19"/>
                  </a:cxn>
                  <a:cxn ang="0">
                    <a:pos x="171" y="0"/>
                  </a:cxn>
                  <a:cxn ang="0">
                    <a:pos x="176" y="19"/>
                  </a:cxn>
                  <a:cxn ang="0">
                    <a:pos x="179" y="10"/>
                  </a:cxn>
                  <a:cxn ang="0">
                    <a:pos x="176" y="2"/>
                  </a:cxn>
                  <a:cxn ang="0">
                    <a:pos x="168" y="0"/>
                  </a:cxn>
                  <a:cxn ang="0">
                    <a:pos x="160" y="2"/>
                  </a:cxn>
                  <a:cxn ang="0">
                    <a:pos x="165" y="21"/>
                  </a:cxn>
                </a:cxnLst>
                <a:rect l="0" t="0" r="0" b="0"/>
                <a:pathLst>
                  <a:path w="179" h="140">
                    <a:moveTo>
                      <a:pt x="165" y="21"/>
                    </a:moveTo>
                    <a:lnTo>
                      <a:pt x="160" y="2"/>
                    </a:lnTo>
                    <a:lnTo>
                      <a:pt x="0" y="124"/>
                    </a:lnTo>
                    <a:lnTo>
                      <a:pt x="17" y="140"/>
                    </a:lnTo>
                    <a:lnTo>
                      <a:pt x="176" y="19"/>
                    </a:lnTo>
                    <a:lnTo>
                      <a:pt x="171" y="0"/>
                    </a:lnTo>
                    <a:lnTo>
                      <a:pt x="176" y="19"/>
                    </a:lnTo>
                    <a:lnTo>
                      <a:pt x="179" y="10"/>
                    </a:lnTo>
                    <a:lnTo>
                      <a:pt x="176" y="2"/>
                    </a:lnTo>
                    <a:lnTo>
                      <a:pt x="168" y="0"/>
                    </a:lnTo>
                    <a:lnTo>
                      <a:pt x="160" y="2"/>
                    </a:lnTo>
                    <a:lnTo>
                      <a:pt x="165" y="21"/>
                    </a:lnTo>
                    <a:close/>
                  </a:path>
                </a:pathLst>
              </a:custGeom>
              <a:solidFill>
                <a:srgbClr val="000000"/>
              </a:solidFill>
              <a:ln w="9525">
                <a:noFill/>
              </a:ln>
            </p:spPr>
            <p:txBody>
              <a:bodyPr/>
              <a:lstStyle/>
              <a:p>
                <a:endParaRPr lang="zh-CN" altLang="en-US"/>
              </a:p>
            </p:txBody>
          </p:sp>
          <p:sp>
            <p:nvSpPr>
              <p:cNvPr id="56394" name="Freeform 76"/>
              <p:cNvSpPr/>
              <p:nvPr/>
            </p:nvSpPr>
            <p:spPr>
              <a:xfrm>
                <a:off x="3426" y="3722"/>
                <a:ext cx="195" cy="95"/>
              </a:xfrm>
              <a:custGeom>
                <a:avLst/>
                <a:gdLst/>
                <a:ahLst/>
                <a:cxnLst>
                  <a:cxn ang="0">
                    <a:pos x="3" y="11"/>
                  </a:cxn>
                  <a:cxn ang="0">
                    <a:pos x="0" y="22"/>
                  </a:cxn>
                  <a:cxn ang="0">
                    <a:pos x="189" y="95"/>
                  </a:cxn>
                  <a:cxn ang="0">
                    <a:pos x="195" y="74"/>
                  </a:cxn>
                  <a:cxn ang="0">
                    <a:pos x="5" y="0"/>
                  </a:cxn>
                  <a:cxn ang="0">
                    <a:pos x="3" y="11"/>
                  </a:cxn>
                </a:cxnLst>
                <a:rect l="0" t="0" r="0" b="0"/>
                <a:pathLst>
                  <a:path w="195" h="95">
                    <a:moveTo>
                      <a:pt x="3" y="11"/>
                    </a:moveTo>
                    <a:lnTo>
                      <a:pt x="0" y="22"/>
                    </a:lnTo>
                    <a:lnTo>
                      <a:pt x="189" y="95"/>
                    </a:lnTo>
                    <a:lnTo>
                      <a:pt x="195" y="74"/>
                    </a:lnTo>
                    <a:lnTo>
                      <a:pt x="5" y="0"/>
                    </a:lnTo>
                    <a:lnTo>
                      <a:pt x="3" y="11"/>
                    </a:lnTo>
                    <a:close/>
                  </a:path>
                </a:pathLst>
              </a:custGeom>
              <a:solidFill>
                <a:srgbClr val="000000"/>
              </a:solidFill>
              <a:ln w="9525">
                <a:noFill/>
              </a:ln>
            </p:spPr>
            <p:txBody>
              <a:bodyPr/>
              <a:lstStyle/>
              <a:p>
                <a:endParaRPr lang="zh-CN" altLang="en-US"/>
              </a:p>
            </p:txBody>
          </p:sp>
          <p:sp>
            <p:nvSpPr>
              <p:cNvPr id="56395" name="Freeform 77"/>
              <p:cNvSpPr/>
              <p:nvPr/>
            </p:nvSpPr>
            <p:spPr>
              <a:xfrm>
                <a:off x="3418" y="3722"/>
                <a:ext cx="13" cy="22"/>
              </a:xfrm>
              <a:custGeom>
                <a:avLst/>
                <a:gdLst/>
                <a:ahLst/>
                <a:cxnLst>
                  <a:cxn ang="0">
                    <a:pos x="13" y="0"/>
                  </a:cxn>
                  <a:cxn ang="0">
                    <a:pos x="5" y="3"/>
                  </a:cxn>
                  <a:cxn ang="0">
                    <a:pos x="0" y="9"/>
                  </a:cxn>
                  <a:cxn ang="0">
                    <a:pos x="3" y="17"/>
                  </a:cxn>
                  <a:cxn ang="0">
                    <a:pos x="8" y="22"/>
                  </a:cxn>
                  <a:cxn ang="0">
                    <a:pos x="13" y="0"/>
                  </a:cxn>
                </a:cxnLst>
                <a:rect l="0" t="0" r="0" b="0"/>
                <a:pathLst>
                  <a:path w="13" h="22">
                    <a:moveTo>
                      <a:pt x="13" y="0"/>
                    </a:moveTo>
                    <a:lnTo>
                      <a:pt x="5" y="3"/>
                    </a:lnTo>
                    <a:lnTo>
                      <a:pt x="0" y="9"/>
                    </a:lnTo>
                    <a:lnTo>
                      <a:pt x="3" y="17"/>
                    </a:lnTo>
                    <a:lnTo>
                      <a:pt x="8" y="22"/>
                    </a:lnTo>
                    <a:lnTo>
                      <a:pt x="13" y="0"/>
                    </a:lnTo>
                    <a:close/>
                  </a:path>
                </a:pathLst>
              </a:custGeom>
              <a:solidFill>
                <a:srgbClr val="000000"/>
              </a:solidFill>
              <a:ln w="9525">
                <a:noFill/>
              </a:ln>
            </p:spPr>
            <p:txBody>
              <a:bodyPr/>
              <a:lstStyle/>
              <a:p>
                <a:endParaRPr lang="zh-CN" altLang="en-US"/>
              </a:p>
            </p:txBody>
          </p:sp>
          <p:sp>
            <p:nvSpPr>
              <p:cNvPr id="56396" name="Freeform 78"/>
              <p:cNvSpPr/>
              <p:nvPr/>
            </p:nvSpPr>
            <p:spPr>
              <a:xfrm>
                <a:off x="2779" y="3953"/>
                <a:ext cx="11" cy="21"/>
              </a:xfrm>
              <a:custGeom>
                <a:avLst/>
                <a:gdLst/>
                <a:ahLst/>
                <a:cxnLst>
                  <a:cxn ang="0">
                    <a:pos x="11" y="0"/>
                  </a:cxn>
                  <a:cxn ang="0">
                    <a:pos x="3" y="2"/>
                  </a:cxn>
                  <a:cxn ang="0">
                    <a:pos x="0" y="11"/>
                  </a:cxn>
                  <a:cxn ang="0">
                    <a:pos x="3" y="19"/>
                  </a:cxn>
                  <a:cxn ang="0">
                    <a:pos x="11" y="21"/>
                  </a:cxn>
                  <a:cxn ang="0">
                    <a:pos x="11" y="0"/>
                  </a:cxn>
                </a:cxnLst>
                <a:rect l="0" t="0" r="0" b="0"/>
                <a:pathLst>
                  <a:path w="11" h="21">
                    <a:moveTo>
                      <a:pt x="11" y="0"/>
                    </a:moveTo>
                    <a:lnTo>
                      <a:pt x="3" y="2"/>
                    </a:lnTo>
                    <a:lnTo>
                      <a:pt x="0" y="11"/>
                    </a:lnTo>
                    <a:lnTo>
                      <a:pt x="3" y="19"/>
                    </a:lnTo>
                    <a:lnTo>
                      <a:pt x="11" y="21"/>
                    </a:lnTo>
                    <a:lnTo>
                      <a:pt x="11" y="0"/>
                    </a:lnTo>
                    <a:close/>
                  </a:path>
                </a:pathLst>
              </a:custGeom>
              <a:solidFill>
                <a:srgbClr val="FFFFFF"/>
              </a:solidFill>
              <a:ln w="9525">
                <a:noFill/>
              </a:ln>
            </p:spPr>
            <p:txBody>
              <a:bodyPr/>
              <a:lstStyle/>
              <a:p>
                <a:endParaRPr lang="zh-CN" altLang="en-US"/>
              </a:p>
            </p:txBody>
          </p:sp>
          <p:sp>
            <p:nvSpPr>
              <p:cNvPr id="56397" name="Freeform 79"/>
              <p:cNvSpPr/>
              <p:nvPr/>
            </p:nvSpPr>
            <p:spPr>
              <a:xfrm>
                <a:off x="2790" y="3855"/>
                <a:ext cx="690" cy="119"/>
              </a:xfrm>
              <a:custGeom>
                <a:avLst/>
                <a:gdLst/>
                <a:ahLst/>
                <a:cxnLst>
                  <a:cxn ang="0">
                    <a:pos x="679" y="22"/>
                  </a:cxn>
                  <a:cxn ang="0">
                    <a:pos x="679" y="0"/>
                  </a:cxn>
                  <a:cxn ang="0">
                    <a:pos x="0" y="98"/>
                  </a:cxn>
                  <a:cxn ang="0">
                    <a:pos x="0" y="119"/>
                  </a:cxn>
                  <a:cxn ang="0">
                    <a:pos x="679" y="22"/>
                  </a:cxn>
                  <a:cxn ang="0">
                    <a:pos x="679" y="0"/>
                  </a:cxn>
                  <a:cxn ang="0">
                    <a:pos x="679" y="22"/>
                  </a:cxn>
                  <a:cxn ang="0">
                    <a:pos x="687" y="19"/>
                  </a:cxn>
                  <a:cxn ang="0">
                    <a:pos x="690" y="11"/>
                  </a:cxn>
                  <a:cxn ang="0">
                    <a:pos x="687" y="3"/>
                  </a:cxn>
                  <a:cxn ang="0">
                    <a:pos x="679" y="0"/>
                  </a:cxn>
                  <a:cxn ang="0">
                    <a:pos x="679" y="22"/>
                  </a:cxn>
                </a:cxnLst>
                <a:rect l="0" t="0" r="0" b="0"/>
                <a:pathLst>
                  <a:path w="690" h="119">
                    <a:moveTo>
                      <a:pt x="679" y="22"/>
                    </a:moveTo>
                    <a:lnTo>
                      <a:pt x="679" y="0"/>
                    </a:lnTo>
                    <a:lnTo>
                      <a:pt x="0" y="98"/>
                    </a:lnTo>
                    <a:lnTo>
                      <a:pt x="0" y="119"/>
                    </a:lnTo>
                    <a:lnTo>
                      <a:pt x="679" y="22"/>
                    </a:lnTo>
                    <a:lnTo>
                      <a:pt x="679" y="0"/>
                    </a:lnTo>
                    <a:lnTo>
                      <a:pt x="679" y="22"/>
                    </a:lnTo>
                    <a:lnTo>
                      <a:pt x="687" y="19"/>
                    </a:lnTo>
                    <a:lnTo>
                      <a:pt x="690" y="11"/>
                    </a:lnTo>
                    <a:lnTo>
                      <a:pt x="687" y="3"/>
                    </a:lnTo>
                    <a:lnTo>
                      <a:pt x="679" y="0"/>
                    </a:lnTo>
                    <a:lnTo>
                      <a:pt x="679" y="22"/>
                    </a:lnTo>
                    <a:close/>
                  </a:path>
                </a:pathLst>
              </a:custGeom>
              <a:solidFill>
                <a:srgbClr val="FFFFFF"/>
              </a:solidFill>
              <a:ln w="9525">
                <a:noFill/>
              </a:ln>
            </p:spPr>
            <p:txBody>
              <a:bodyPr/>
              <a:lstStyle/>
              <a:p>
                <a:endParaRPr lang="zh-CN" altLang="en-US"/>
              </a:p>
            </p:txBody>
          </p:sp>
          <p:sp>
            <p:nvSpPr>
              <p:cNvPr id="56398" name="Freeform 80"/>
              <p:cNvSpPr/>
              <p:nvPr/>
            </p:nvSpPr>
            <p:spPr>
              <a:xfrm>
                <a:off x="3104" y="3855"/>
                <a:ext cx="365" cy="76"/>
              </a:xfrm>
              <a:custGeom>
                <a:avLst/>
                <a:gdLst/>
                <a:ahLst/>
                <a:cxnLst>
                  <a:cxn ang="0">
                    <a:pos x="0" y="65"/>
                  </a:cxn>
                  <a:cxn ang="0">
                    <a:pos x="0" y="76"/>
                  </a:cxn>
                  <a:cxn ang="0">
                    <a:pos x="365" y="22"/>
                  </a:cxn>
                  <a:cxn ang="0">
                    <a:pos x="365" y="0"/>
                  </a:cxn>
                  <a:cxn ang="0">
                    <a:pos x="0" y="54"/>
                  </a:cxn>
                  <a:cxn ang="0">
                    <a:pos x="0" y="65"/>
                  </a:cxn>
                </a:cxnLst>
                <a:rect l="0" t="0" r="0" b="0"/>
                <a:pathLst>
                  <a:path w="365" h="76">
                    <a:moveTo>
                      <a:pt x="0" y="65"/>
                    </a:moveTo>
                    <a:lnTo>
                      <a:pt x="0" y="76"/>
                    </a:lnTo>
                    <a:lnTo>
                      <a:pt x="365" y="22"/>
                    </a:lnTo>
                    <a:lnTo>
                      <a:pt x="365" y="0"/>
                    </a:lnTo>
                    <a:lnTo>
                      <a:pt x="0" y="54"/>
                    </a:lnTo>
                    <a:lnTo>
                      <a:pt x="0" y="65"/>
                    </a:lnTo>
                    <a:close/>
                  </a:path>
                </a:pathLst>
              </a:custGeom>
              <a:solidFill>
                <a:srgbClr val="FFFFFF"/>
              </a:solidFill>
              <a:ln w="9525">
                <a:noFill/>
              </a:ln>
            </p:spPr>
            <p:txBody>
              <a:bodyPr/>
              <a:lstStyle/>
              <a:p>
                <a:endParaRPr lang="zh-CN" altLang="en-US"/>
              </a:p>
            </p:txBody>
          </p:sp>
          <p:sp>
            <p:nvSpPr>
              <p:cNvPr id="56399" name="Freeform 81"/>
              <p:cNvSpPr/>
              <p:nvPr/>
            </p:nvSpPr>
            <p:spPr>
              <a:xfrm>
                <a:off x="3093" y="3909"/>
                <a:ext cx="11" cy="22"/>
              </a:xfrm>
              <a:custGeom>
                <a:avLst/>
                <a:gdLst/>
                <a:ahLst/>
                <a:cxnLst>
                  <a:cxn ang="0">
                    <a:pos x="11" y="0"/>
                  </a:cxn>
                  <a:cxn ang="0">
                    <a:pos x="3" y="3"/>
                  </a:cxn>
                  <a:cxn ang="0">
                    <a:pos x="0" y="11"/>
                  </a:cxn>
                  <a:cxn ang="0">
                    <a:pos x="3" y="19"/>
                  </a:cxn>
                  <a:cxn ang="0">
                    <a:pos x="11" y="22"/>
                  </a:cxn>
                  <a:cxn ang="0">
                    <a:pos x="11" y="0"/>
                  </a:cxn>
                </a:cxnLst>
                <a:rect l="0" t="0" r="0" b="0"/>
                <a:pathLst>
                  <a:path w="11" h="22">
                    <a:moveTo>
                      <a:pt x="11" y="0"/>
                    </a:moveTo>
                    <a:lnTo>
                      <a:pt x="3" y="3"/>
                    </a:lnTo>
                    <a:lnTo>
                      <a:pt x="0" y="11"/>
                    </a:lnTo>
                    <a:lnTo>
                      <a:pt x="3" y="19"/>
                    </a:lnTo>
                    <a:lnTo>
                      <a:pt x="11" y="22"/>
                    </a:lnTo>
                    <a:lnTo>
                      <a:pt x="11" y="0"/>
                    </a:lnTo>
                    <a:close/>
                  </a:path>
                </a:pathLst>
              </a:custGeom>
              <a:solidFill>
                <a:srgbClr val="FFFFFF"/>
              </a:solidFill>
              <a:ln w="9525">
                <a:noFill/>
              </a:ln>
            </p:spPr>
            <p:txBody>
              <a:bodyPr/>
              <a:lstStyle/>
              <a:p>
                <a:endParaRPr lang="zh-CN" altLang="en-US"/>
              </a:p>
            </p:txBody>
          </p:sp>
          <p:sp>
            <p:nvSpPr>
              <p:cNvPr id="56400" name="Freeform 82"/>
              <p:cNvSpPr/>
              <p:nvPr/>
            </p:nvSpPr>
            <p:spPr>
              <a:xfrm>
                <a:off x="2771" y="3880"/>
                <a:ext cx="11" cy="21"/>
              </a:xfrm>
              <a:custGeom>
                <a:avLst/>
                <a:gdLst/>
                <a:ahLst/>
                <a:cxnLst>
                  <a:cxn ang="0">
                    <a:pos x="11" y="0"/>
                  </a:cxn>
                  <a:cxn ang="0">
                    <a:pos x="2" y="2"/>
                  </a:cxn>
                  <a:cxn ang="0">
                    <a:pos x="0" y="10"/>
                  </a:cxn>
                  <a:cxn ang="0">
                    <a:pos x="2" y="19"/>
                  </a:cxn>
                  <a:cxn ang="0">
                    <a:pos x="11" y="21"/>
                  </a:cxn>
                  <a:cxn ang="0">
                    <a:pos x="11" y="0"/>
                  </a:cxn>
                </a:cxnLst>
                <a:rect l="0" t="0" r="0" b="0"/>
                <a:pathLst>
                  <a:path w="11" h="21">
                    <a:moveTo>
                      <a:pt x="11" y="0"/>
                    </a:moveTo>
                    <a:lnTo>
                      <a:pt x="2" y="2"/>
                    </a:lnTo>
                    <a:lnTo>
                      <a:pt x="0" y="10"/>
                    </a:lnTo>
                    <a:lnTo>
                      <a:pt x="2" y="19"/>
                    </a:lnTo>
                    <a:lnTo>
                      <a:pt x="11" y="21"/>
                    </a:lnTo>
                    <a:lnTo>
                      <a:pt x="11" y="0"/>
                    </a:lnTo>
                    <a:close/>
                  </a:path>
                </a:pathLst>
              </a:custGeom>
              <a:solidFill>
                <a:srgbClr val="FFFFFF"/>
              </a:solidFill>
              <a:ln w="9525">
                <a:noFill/>
              </a:ln>
            </p:spPr>
            <p:txBody>
              <a:bodyPr/>
              <a:lstStyle/>
              <a:p>
                <a:endParaRPr lang="zh-CN" altLang="en-US"/>
              </a:p>
            </p:txBody>
          </p:sp>
          <p:sp>
            <p:nvSpPr>
              <p:cNvPr id="56401" name="Freeform 83"/>
              <p:cNvSpPr/>
              <p:nvPr/>
            </p:nvSpPr>
            <p:spPr>
              <a:xfrm>
                <a:off x="2782" y="3787"/>
                <a:ext cx="674" cy="114"/>
              </a:xfrm>
              <a:custGeom>
                <a:avLst/>
                <a:gdLst/>
                <a:ahLst/>
                <a:cxnLst>
                  <a:cxn ang="0">
                    <a:pos x="674" y="11"/>
                  </a:cxn>
                  <a:cxn ang="0">
                    <a:pos x="674" y="0"/>
                  </a:cxn>
                  <a:cxn ang="0">
                    <a:pos x="0" y="93"/>
                  </a:cxn>
                  <a:cxn ang="0">
                    <a:pos x="0" y="114"/>
                  </a:cxn>
                  <a:cxn ang="0">
                    <a:pos x="674" y="22"/>
                  </a:cxn>
                  <a:cxn ang="0">
                    <a:pos x="674" y="11"/>
                  </a:cxn>
                </a:cxnLst>
                <a:rect l="0" t="0" r="0" b="0"/>
                <a:pathLst>
                  <a:path w="674" h="114">
                    <a:moveTo>
                      <a:pt x="674" y="11"/>
                    </a:moveTo>
                    <a:lnTo>
                      <a:pt x="674" y="0"/>
                    </a:lnTo>
                    <a:lnTo>
                      <a:pt x="0" y="93"/>
                    </a:lnTo>
                    <a:lnTo>
                      <a:pt x="0" y="114"/>
                    </a:lnTo>
                    <a:lnTo>
                      <a:pt x="674" y="22"/>
                    </a:lnTo>
                    <a:lnTo>
                      <a:pt x="674" y="11"/>
                    </a:lnTo>
                    <a:close/>
                  </a:path>
                </a:pathLst>
              </a:custGeom>
              <a:solidFill>
                <a:srgbClr val="FFFFFF"/>
              </a:solidFill>
              <a:ln w="9525">
                <a:noFill/>
              </a:ln>
            </p:spPr>
            <p:txBody>
              <a:bodyPr/>
              <a:lstStyle/>
              <a:p>
                <a:endParaRPr lang="zh-CN" altLang="en-US"/>
              </a:p>
            </p:txBody>
          </p:sp>
          <p:sp>
            <p:nvSpPr>
              <p:cNvPr id="56402" name="Freeform 84"/>
              <p:cNvSpPr/>
              <p:nvPr/>
            </p:nvSpPr>
            <p:spPr>
              <a:xfrm>
                <a:off x="3456" y="3787"/>
                <a:ext cx="11" cy="22"/>
              </a:xfrm>
              <a:custGeom>
                <a:avLst/>
                <a:gdLst/>
                <a:ahLst/>
                <a:cxnLst>
                  <a:cxn ang="0">
                    <a:pos x="0" y="22"/>
                  </a:cxn>
                  <a:cxn ang="0">
                    <a:pos x="8" y="19"/>
                  </a:cxn>
                  <a:cxn ang="0">
                    <a:pos x="11" y="11"/>
                  </a:cxn>
                  <a:cxn ang="0">
                    <a:pos x="8" y="3"/>
                  </a:cxn>
                  <a:cxn ang="0">
                    <a:pos x="0" y="0"/>
                  </a:cxn>
                  <a:cxn ang="0">
                    <a:pos x="0" y="22"/>
                  </a:cxn>
                </a:cxnLst>
                <a:rect l="0" t="0" r="0" b="0"/>
                <a:pathLst>
                  <a:path w="11" h="22">
                    <a:moveTo>
                      <a:pt x="0" y="22"/>
                    </a:moveTo>
                    <a:lnTo>
                      <a:pt x="8" y="19"/>
                    </a:lnTo>
                    <a:lnTo>
                      <a:pt x="11" y="11"/>
                    </a:lnTo>
                    <a:lnTo>
                      <a:pt x="8" y="3"/>
                    </a:lnTo>
                    <a:lnTo>
                      <a:pt x="0" y="0"/>
                    </a:lnTo>
                    <a:lnTo>
                      <a:pt x="0" y="22"/>
                    </a:lnTo>
                    <a:close/>
                  </a:path>
                </a:pathLst>
              </a:custGeom>
              <a:solidFill>
                <a:srgbClr val="FFFFFF"/>
              </a:solidFill>
              <a:ln w="9525">
                <a:noFill/>
              </a:ln>
            </p:spPr>
            <p:txBody>
              <a:bodyPr/>
              <a:lstStyle/>
              <a:p>
                <a:endParaRPr lang="zh-CN" altLang="en-US"/>
              </a:p>
            </p:txBody>
          </p:sp>
          <p:sp>
            <p:nvSpPr>
              <p:cNvPr id="56403" name="Freeform 85"/>
              <p:cNvSpPr/>
              <p:nvPr/>
            </p:nvSpPr>
            <p:spPr>
              <a:xfrm>
                <a:off x="3540" y="3782"/>
                <a:ext cx="70" cy="62"/>
              </a:xfrm>
              <a:custGeom>
                <a:avLst/>
                <a:gdLst/>
                <a:ahLst/>
                <a:cxnLst>
                  <a:cxn ang="0">
                    <a:pos x="16" y="62"/>
                  </a:cxn>
                  <a:cxn ang="0">
                    <a:pos x="70" y="22"/>
                  </a:cxn>
                  <a:cxn ang="0">
                    <a:pos x="13" y="0"/>
                  </a:cxn>
                  <a:cxn ang="0">
                    <a:pos x="2" y="14"/>
                  </a:cxn>
                  <a:cxn ang="0">
                    <a:pos x="0" y="30"/>
                  </a:cxn>
                  <a:cxn ang="0">
                    <a:pos x="5" y="49"/>
                  </a:cxn>
                  <a:cxn ang="0">
                    <a:pos x="16" y="62"/>
                  </a:cxn>
                </a:cxnLst>
                <a:rect l="0" t="0" r="0" b="0"/>
                <a:pathLst>
                  <a:path w="70" h="62">
                    <a:moveTo>
                      <a:pt x="16" y="62"/>
                    </a:moveTo>
                    <a:lnTo>
                      <a:pt x="70" y="22"/>
                    </a:lnTo>
                    <a:lnTo>
                      <a:pt x="13" y="0"/>
                    </a:lnTo>
                    <a:lnTo>
                      <a:pt x="2" y="14"/>
                    </a:lnTo>
                    <a:lnTo>
                      <a:pt x="0" y="30"/>
                    </a:lnTo>
                    <a:lnTo>
                      <a:pt x="5" y="49"/>
                    </a:lnTo>
                    <a:lnTo>
                      <a:pt x="16" y="62"/>
                    </a:lnTo>
                    <a:close/>
                  </a:path>
                </a:pathLst>
              </a:custGeom>
              <a:solidFill>
                <a:srgbClr val="000000"/>
              </a:solidFill>
              <a:ln w="9525">
                <a:noFill/>
              </a:ln>
            </p:spPr>
            <p:txBody>
              <a:bodyPr/>
              <a:lstStyle/>
              <a:p>
                <a:endParaRPr lang="zh-CN" altLang="en-US"/>
              </a:p>
            </p:txBody>
          </p:sp>
          <p:sp>
            <p:nvSpPr>
              <p:cNvPr id="56404" name="Freeform 86"/>
              <p:cNvSpPr/>
              <p:nvPr/>
            </p:nvSpPr>
            <p:spPr>
              <a:xfrm>
                <a:off x="2595" y="3850"/>
                <a:ext cx="84" cy="184"/>
              </a:xfrm>
              <a:custGeom>
                <a:avLst/>
                <a:gdLst/>
                <a:ahLst/>
                <a:cxnLst>
                  <a:cxn ang="0">
                    <a:pos x="84" y="184"/>
                  </a:cxn>
                  <a:cxn ang="0">
                    <a:pos x="59" y="0"/>
                  </a:cxn>
                  <a:cxn ang="0">
                    <a:pos x="29" y="16"/>
                  </a:cxn>
                  <a:cxn ang="0">
                    <a:pos x="11" y="35"/>
                  </a:cxn>
                  <a:cxn ang="0">
                    <a:pos x="0" y="54"/>
                  </a:cxn>
                  <a:cxn ang="0">
                    <a:pos x="0" y="70"/>
                  </a:cxn>
                  <a:cxn ang="0">
                    <a:pos x="2" y="86"/>
                  </a:cxn>
                  <a:cxn ang="0">
                    <a:pos x="2" y="103"/>
                  </a:cxn>
                  <a:cxn ang="0">
                    <a:pos x="5" y="119"/>
                  </a:cxn>
                  <a:cxn ang="0">
                    <a:pos x="13" y="135"/>
                  </a:cxn>
                  <a:cxn ang="0">
                    <a:pos x="27" y="151"/>
                  </a:cxn>
                  <a:cxn ang="0">
                    <a:pos x="40" y="165"/>
                  </a:cxn>
                  <a:cxn ang="0">
                    <a:pos x="59" y="176"/>
                  </a:cxn>
                  <a:cxn ang="0">
                    <a:pos x="84" y="184"/>
                  </a:cxn>
                </a:cxnLst>
                <a:rect l="0" t="0" r="0" b="0"/>
                <a:pathLst>
                  <a:path w="84" h="184">
                    <a:moveTo>
                      <a:pt x="84" y="184"/>
                    </a:moveTo>
                    <a:lnTo>
                      <a:pt x="59" y="0"/>
                    </a:lnTo>
                    <a:lnTo>
                      <a:pt x="29" y="16"/>
                    </a:lnTo>
                    <a:lnTo>
                      <a:pt x="11" y="35"/>
                    </a:lnTo>
                    <a:lnTo>
                      <a:pt x="0" y="54"/>
                    </a:lnTo>
                    <a:lnTo>
                      <a:pt x="0" y="70"/>
                    </a:lnTo>
                    <a:lnTo>
                      <a:pt x="2" y="86"/>
                    </a:lnTo>
                    <a:lnTo>
                      <a:pt x="2" y="103"/>
                    </a:lnTo>
                    <a:lnTo>
                      <a:pt x="5" y="119"/>
                    </a:lnTo>
                    <a:lnTo>
                      <a:pt x="13" y="135"/>
                    </a:lnTo>
                    <a:lnTo>
                      <a:pt x="27" y="151"/>
                    </a:lnTo>
                    <a:lnTo>
                      <a:pt x="40" y="165"/>
                    </a:lnTo>
                    <a:lnTo>
                      <a:pt x="59" y="176"/>
                    </a:lnTo>
                    <a:lnTo>
                      <a:pt x="84" y="184"/>
                    </a:lnTo>
                    <a:close/>
                  </a:path>
                </a:pathLst>
              </a:custGeom>
              <a:solidFill>
                <a:srgbClr val="000000"/>
              </a:solidFill>
              <a:ln w="9525">
                <a:noFill/>
              </a:ln>
            </p:spPr>
            <p:txBody>
              <a:bodyPr/>
              <a:lstStyle/>
              <a:p>
                <a:endParaRPr lang="zh-CN" altLang="en-US"/>
              </a:p>
            </p:txBody>
          </p:sp>
          <p:sp>
            <p:nvSpPr>
              <p:cNvPr id="56405" name="Freeform 87"/>
              <p:cNvSpPr/>
              <p:nvPr/>
            </p:nvSpPr>
            <p:spPr>
              <a:xfrm>
                <a:off x="2681" y="3831"/>
                <a:ext cx="98" cy="200"/>
              </a:xfrm>
              <a:custGeom>
                <a:avLst/>
                <a:gdLst/>
                <a:ahLst/>
                <a:cxnLst>
                  <a:cxn ang="0">
                    <a:pos x="71" y="0"/>
                  </a:cxn>
                  <a:cxn ang="0">
                    <a:pos x="0" y="8"/>
                  </a:cxn>
                  <a:cxn ang="0">
                    <a:pos x="25" y="200"/>
                  </a:cxn>
                  <a:cxn ang="0">
                    <a:pos x="98" y="192"/>
                  </a:cxn>
                  <a:cxn ang="0">
                    <a:pos x="71" y="0"/>
                  </a:cxn>
                </a:cxnLst>
                <a:rect l="0" t="0" r="0" b="0"/>
                <a:pathLst>
                  <a:path w="98" h="200">
                    <a:moveTo>
                      <a:pt x="71" y="0"/>
                    </a:moveTo>
                    <a:lnTo>
                      <a:pt x="0" y="8"/>
                    </a:lnTo>
                    <a:lnTo>
                      <a:pt x="25" y="200"/>
                    </a:lnTo>
                    <a:lnTo>
                      <a:pt x="98" y="192"/>
                    </a:lnTo>
                    <a:lnTo>
                      <a:pt x="71" y="0"/>
                    </a:lnTo>
                    <a:close/>
                  </a:path>
                </a:pathLst>
              </a:custGeom>
              <a:solidFill>
                <a:srgbClr val="000000"/>
              </a:solidFill>
              <a:ln w="9525">
                <a:noFill/>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325">
                                            <p:txEl>
                                              <p:pRg st="0" end="0"/>
                                            </p:txEl>
                                          </p:spTgt>
                                        </p:tgtEl>
                                        <p:attrNameLst>
                                          <p:attrName>style.visibility</p:attrName>
                                        </p:attrNameLst>
                                      </p:cBhvr>
                                      <p:to>
                                        <p:strVal val="visible"/>
                                      </p:to>
                                    </p:set>
                                    <p:animEffect transition="in" filter="dissolve">
                                      <p:cBhvr>
                                        <p:cTn id="10" dur="500"/>
                                        <p:tgtEl>
                                          <p:spTgt spid="5632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325">
                                            <p:txEl>
                                              <p:pRg st="1" end="1"/>
                                            </p:txEl>
                                          </p:spTgt>
                                        </p:tgtEl>
                                        <p:attrNameLst>
                                          <p:attrName>style.visibility</p:attrName>
                                        </p:attrNameLst>
                                      </p:cBhvr>
                                      <p:to>
                                        <p:strVal val="visible"/>
                                      </p:to>
                                    </p:set>
                                    <p:animEffect transition="in" filter="dissolve">
                                      <p:cBhvr>
                                        <p:cTn id="13" dur="500"/>
                                        <p:tgtEl>
                                          <p:spTgt spid="56325">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6325">
                                            <p:txEl>
                                              <p:pRg st="2" end="2"/>
                                            </p:txEl>
                                          </p:spTgt>
                                        </p:tgtEl>
                                        <p:attrNameLst>
                                          <p:attrName>style.visibility</p:attrName>
                                        </p:attrNameLst>
                                      </p:cBhvr>
                                      <p:to>
                                        <p:strVal val="visible"/>
                                      </p:to>
                                    </p:set>
                                    <p:animEffect transition="in" filter="dissolve">
                                      <p:cBhvr>
                                        <p:cTn id="16" dur="500"/>
                                        <p:tgtEl>
                                          <p:spTgt spid="56325">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animEffect transition="in" filter="dissolve">
                                      <p:cBhvr>
                                        <p:cTn id="19" dur="500"/>
                                        <p:tgtEl>
                                          <p:spTgt spid="56325">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6325">
                                            <p:txEl>
                                              <p:pRg st="4" end="4"/>
                                            </p:txEl>
                                          </p:spTgt>
                                        </p:tgtEl>
                                        <p:attrNameLst>
                                          <p:attrName>style.visibility</p:attrName>
                                        </p:attrNameLst>
                                      </p:cBhvr>
                                      <p:to>
                                        <p:strVal val="visible"/>
                                      </p:to>
                                    </p:set>
                                    <p:animEffect transition="in" filter="dissolve">
                                      <p:cBhvr>
                                        <p:cTn id="22" dur="500"/>
                                        <p:tgtEl>
                                          <p:spTgt spid="5632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325">
                                            <p:txEl>
                                              <p:pRg st="6" end="6"/>
                                            </p:txEl>
                                          </p:spTgt>
                                        </p:tgtEl>
                                        <p:attrNameLst>
                                          <p:attrName>style.visibility</p:attrName>
                                        </p:attrNameLst>
                                      </p:cBhvr>
                                      <p:to>
                                        <p:strVal val="visible"/>
                                      </p:to>
                                    </p:set>
                                    <p:animEffect transition="in" filter="dissolve">
                                      <p:cBhvr>
                                        <p:cTn id="27" dur="500"/>
                                        <p:tgtEl>
                                          <p:spTgt spid="5632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325">
                                            <p:txEl>
                                              <p:pRg st="7" end="7"/>
                                            </p:txEl>
                                          </p:spTgt>
                                        </p:tgtEl>
                                        <p:attrNameLst>
                                          <p:attrName>style.visibility</p:attrName>
                                        </p:attrNameLst>
                                      </p:cBhvr>
                                      <p:to>
                                        <p:strVal val="visible"/>
                                      </p:to>
                                    </p:set>
                                    <p:animEffect transition="in" filter="dissolve">
                                      <p:cBhvr>
                                        <p:cTn id="32" dur="500"/>
                                        <p:tgtEl>
                                          <p:spTgt spid="563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53</a:t>
            </a:fld>
            <a:endParaRPr lang="en-US" altLang="zh-CN" sz="1400" dirty="0"/>
          </a:p>
        </p:txBody>
      </p:sp>
      <p:sp>
        <p:nvSpPr>
          <p:cNvPr id="57346" name="Rectangle 4"/>
          <p:cNvSpPr>
            <a:spLocks noGrp="1"/>
          </p:cNvSpPr>
          <p:nvPr>
            <p:ph type="title"/>
          </p:nvPr>
        </p:nvSpPr>
        <p:spPr>
          <a:xfrm>
            <a:off x="539750" y="404813"/>
            <a:ext cx="7127875" cy="528637"/>
          </a:xfrm>
          <a:ln/>
        </p:spPr>
        <p:txBody>
          <a:bodyPr wrap="square" lIns="91440" tIns="45720" rIns="91440" bIns="45720" anchor="b"/>
          <a:lstStyle/>
          <a:p>
            <a:pPr eaLnBrk="1" hangingPunct="1"/>
            <a:r>
              <a:rPr lang="en-US" altLang="zh-CN" dirty="0">
                <a:solidFill>
                  <a:schemeClr val="accent2"/>
                </a:solidFill>
                <a:latin typeface="黑体" panose="02010609060101010101" pitchFamily="49" charset="-122"/>
                <a:ea typeface="黑体" panose="02010609060101010101" pitchFamily="49" charset="-122"/>
              </a:rPr>
              <a:t>2.3.2 </a:t>
            </a:r>
            <a:r>
              <a:rPr lang="zh-CN" altLang="en-US" dirty="0">
                <a:solidFill>
                  <a:schemeClr val="accent2"/>
                </a:solidFill>
                <a:latin typeface="黑体" panose="02010609060101010101" pitchFamily="49" charset="-122"/>
                <a:ea typeface="黑体" panose="02010609060101010101" pitchFamily="49" charset="-122"/>
              </a:rPr>
              <a:t>数据调查方法</a:t>
            </a:r>
          </a:p>
        </p:txBody>
      </p:sp>
      <p:sp>
        <p:nvSpPr>
          <p:cNvPr id="57349" name="Rectangle 5"/>
          <p:cNvSpPr/>
          <p:nvPr/>
        </p:nvSpPr>
        <p:spPr>
          <a:xfrm>
            <a:off x="323850" y="1484313"/>
            <a:ext cx="8280400" cy="4968875"/>
          </a:xfrm>
          <a:prstGeom prst="rect">
            <a:avLst/>
          </a:prstGeom>
          <a:noFill/>
          <a:ln w="12700">
            <a:noFill/>
          </a:ln>
        </p:spPr>
        <p:txBody>
          <a:bodyPr lIns="90488" tIns="44450" rIns="90488" bIns="44450" anchor="t"/>
          <a:lstStyle/>
          <a:p>
            <a:pPr marL="571500" indent="-571500" algn="just">
              <a:spcBef>
                <a:spcPct val="20000"/>
              </a:spcBef>
              <a:buChar char="•"/>
            </a:pPr>
            <a:r>
              <a:rPr lang="zh-CN" altLang="en-US" sz="3200" dirty="0">
                <a:latin typeface="Arial" panose="020B0604020202020204" pitchFamily="34" charset="0"/>
                <a:ea typeface="黑体" panose="02010609060101010101" pitchFamily="49" charset="-122"/>
              </a:rPr>
              <a:t>不论采用何种调查方式，在取得数据时都需要使用一些具体的数据搜集方法。数据的收集方法归纳起来可分为</a:t>
            </a:r>
            <a:r>
              <a:rPr lang="zh-CN" altLang="en-US" sz="3200" dirty="0">
                <a:solidFill>
                  <a:srgbClr val="0000FF"/>
                </a:solidFill>
                <a:latin typeface="Arial" panose="020B0604020202020204" pitchFamily="34" charset="0"/>
                <a:ea typeface="黑体" panose="02010609060101010101" pitchFamily="49" charset="-122"/>
              </a:rPr>
              <a:t>询问调查和观察实验</a:t>
            </a:r>
            <a:r>
              <a:rPr lang="zh-CN" altLang="en-US" sz="3200" dirty="0">
                <a:latin typeface="Arial" panose="020B0604020202020204" pitchFamily="34" charset="0"/>
                <a:ea typeface="黑体" panose="02010609060101010101" pitchFamily="49" charset="-122"/>
              </a:rPr>
              <a:t>两大类。</a:t>
            </a:r>
          </a:p>
          <a:p>
            <a:pPr marL="971550" lvl="1" indent="-285750" algn="just" eaLnBrk="1" hangingPunct="1">
              <a:spcBef>
                <a:spcPct val="20000"/>
              </a:spcBef>
              <a:buChar char="–"/>
            </a:pPr>
            <a:r>
              <a:rPr lang="zh-CN" altLang="en-US" sz="2800" dirty="0">
                <a:solidFill>
                  <a:srgbClr val="0070C0"/>
                </a:solidFill>
                <a:latin typeface="Arial" panose="020B0604020202020204" pitchFamily="34" charset="0"/>
                <a:ea typeface="黑体" panose="02010609060101010101" pitchFamily="49" charset="-122"/>
              </a:rPr>
              <a:t>询问调查</a:t>
            </a:r>
            <a:r>
              <a:rPr lang="zh-CN" altLang="en-US" sz="2800" dirty="0">
                <a:latin typeface="Arial" panose="020B0604020202020204" pitchFamily="34" charset="0"/>
                <a:ea typeface="黑体" panose="02010609060101010101" pitchFamily="49" charset="-122"/>
              </a:rPr>
              <a:t>是调查者与被调查者与被调查者直接或间接触以获得数据的一种方法。</a:t>
            </a:r>
          </a:p>
          <a:p>
            <a:pPr marL="971550" lvl="1" indent="-285750" algn="just" eaLnBrk="1" hangingPunct="1">
              <a:spcBef>
                <a:spcPct val="20000"/>
              </a:spcBef>
              <a:buChar char="–"/>
            </a:pPr>
            <a:endParaRPr lang="zh-CN" altLang="en-US" sz="2800" dirty="0">
              <a:latin typeface="Arial" panose="020B0604020202020204" pitchFamily="34" charset="0"/>
              <a:ea typeface="黑体" panose="02010609060101010101" pitchFamily="49" charset="-122"/>
            </a:endParaRPr>
          </a:p>
          <a:p>
            <a:pPr marL="971550" lvl="1" indent="-285750" algn="just" eaLnBrk="1" hangingPunct="1">
              <a:spcBef>
                <a:spcPct val="20000"/>
              </a:spcBef>
              <a:buChar char="–"/>
            </a:pPr>
            <a:r>
              <a:rPr lang="zh-CN" altLang="en-US" sz="2800" dirty="0">
                <a:solidFill>
                  <a:srgbClr val="0070C0"/>
                </a:solidFill>
                <a:latin typeface="Arial" panose="020B0604020202020204" pitchFamily="34" charset="0"/>
                <a:ea typeface="黑体" panose="02010609060101010101" pitchFamily="49" charset="-122"/>
              </a:rPr>
              <a:t>观察或实验</a:t>
            </a:r>
            <a:r>
              <a:rPr lang="zh-CN" altLang="en-US" sz="2800" dirty="0">
                <a:latin typeface="Arial" panose="020B0604020202020204" pitchFamily="34" charset="0"/>
                <a:ea typeface="黑体" panose="02010609060101010101" pitchFamily="49" charset="-122"/>
              </a:rPr>
              <a:t>：调查者通过直接的观察或实验获得数据的方法。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wipe(left)">
                                      <p:cBhvr>
                                        <p:cTn id="7" dur="500"/>
                                        <p:tgtEl>
                                          <p:spTgt spid="57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9">
                                            <p:txEl>
                                              <p:pRg st="1" end="1"/>
                                            </p:txEl>
                                          </p:spTgt>
                                        </p:tgtEl>
                                        <p:attrNameLst>
                                          <p:attrName>style.visibility</p:attrName>
                                        </p:attrNameLst>
                                      </p:cBhvr>
                                      <p:to>
                                        <p:strVal val="visible"/>
                                      </p:to>
                                    </p:set>
                                    <p:animEffect transition="in" filter="wipe(left)">
                                      <p:cBhvr>
                                        <p:cTn id="12" dur="500"/>
                                        <p:tgtEl>
                                          <p:spTgt spid="57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9">
                                            <p:txEl>
                                              <p:pRg st="3" end="3"/>
                                            </p:txEl>
                                          </p:spTgt>
                                        </p:tgtEl>
                                        <p:attrNameLst>
                                          <p:attrName>style.visibility</p:attrName>
                                        </p:attrNameLst>
                                      </p:cBhvr>
                                      <p:to>
                                        <p:strVal val="visible"/>
                                      </p:to>
                                    </p:set>
                                    <p:animEffect transition="in" filter="wipe(left)">
                                      <p:cBhvr>
                                        <p:cTn id="17" dur="500"/>
                                        <p:tgtEl>
                                          <p:spTgt spid="573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54</a:t>
            </a:fld>
            <a:endParaRPr lang="en-US" altLang="zh-CN" sz="1400" dirty="0"/>
          </a:p>
        </p:txBody>
      </p:sp>
      <p:sp>
        <p:nvSpPr>
          <p:cNvPr id="58370" name="Rectangle 4"/>
          <p:cNvSpPr>
            <a:spLocks noGrp="1"/>
          </p:cNvSpPr>
          <p:nvPr>
            <p:ph type="title"/>
          </p:nvPr>
        </p:nvSpPr>
        <p:spPr>
          <a:xfrm>
            <a:off x="395288" y="260350"/>
            <a:ext cx="7543800" cy="765175"/>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数据调查方法的分类</a:t>
            </a:r>
          </a:p>
        </p:txBody>
      </p:sp>
      <p:sp>
        <p:nvSpPr>
          <p:cNvPr id="58371" name="AutoShape 5"/>
          <p:cNvSpPr/>
          <p:nvPr/>
        </p:nvSpPr>
        <p:spPr>
          <a:xfrm>
            <a:off x="2865438" y="1908175"/>
            <a:ext cx="3117850" cy="685800"/>
          </a:xfrm>
          <a:prstGeom prst="roundRect">
            <a:avLst>
              <a:gd name="adj" fmla="val 16667"/>
            </a:avLst>
          </a:prstGeom>
          <a:noFill/>
          <a:ln w="12700" cap="flat" cmpd="sng">
            <a:solidFill>
              <a:srgbClr val="FF9933"/>
            </a:solidFill>
            <a:prstDash val="solid"/>
            <a:round/>
            <a:headEnd type="none" w="med" len="med"/>
            <a:tailEnd type="none" w="med" len="med"/>
          </a:ln>
        </p:spPr>
        <p:txBody>
          <a:bodyPr lIns="90488" tIns="44450" rIns="90488" bIns="44450" anchor="t"/>
          <a:lstStyle/>
          <a:p>
            <a:pPr marL="342900" indent="-342900" algn="ctr">
              <a:spcBef>
                <a:spcPct val="20000"/>
              </a:spcBef>
              <a:buClr>
                <a:schemeClr val="hlink"/>
              </a:buClr>
              <a:buSzPct val="90000"/>
              <a:buFont typeface="Wingdings" panose="05000000000000000000" pitchFamily="2" charset="2"/>
              <a:buNone/>
            </a:pPr>
            <a:r>
              <a:rPr lang="zh-CN" altLang="en-US" sz="2900" dirty="0">
                <a:solidFill>
                  <a:schemeClr val="tx2"/>
                </a:solidFill>
                <a:latin typeface="Arial" panose="020B0604020202020204" pitchFamily="34" charset="0"/>
                <a:ea typeface="黑体" panose="02010609060101010101" pitchFamily="49" charset="-122"/>
              </a:rPr>
              <a:t>数据的收集方法</a:t>
            </a:r>
            <a:endParaRPr lang="zh-CN" altLang="en-US" sz="3100" dirty="0">
              <a:solidFill>
                <a:schemeClr val="tx2"/>
              </a:solidFill>
              <a:latin typeface="Arial" panose="020B0604020202020204" pitchFamily="34" charset="0"/>
              <a:ea typeface="楷体_GB2312" pitchFamily="49" charset="-122"/>
            </a:endParaRPr>
          </a:p>
        </p:txBody>
      </p:sp>
      <p:grpSp>
        <p:nvGrpSpPr>
          <p:cNvPr id="58372" name="Group 6"/>
          <p:cNvGrpSpPr/>
          <p:nvPr/>
        </p:nvGrpSpPr>
        <p:grpSpPr>
          <a:xfrm>
            <a:off x="1939925" y="2628900"/>
            <a:ext cx="2632075" cy="1066800"/>
            <a:chOff x="1440" y="1584"/>
            <a:chExt cx="1824" cy="672"/>
          </a:xfrm>
        </p:grpSpPr>
        <p:sp>
          <p:nvSpPr>
            <p:cNvPr id="58373" name="Rectangle 7"/>
            <p:cNvSpPr/>
            <p:nvPr/>
          </p:nvSpPr>
          <p:spPr>
            <a:xfrm>
              <a:off x="1440" y="1872"/>
              <a:ext cx="1344" cy="384"/>
            </a:xfrm>
            <a:prstGeom prst="rect">
              <a:avLst/>
            </a:prstGeom>
            <a:solidFill>
              <a:srgbClr val="FFFF00"/>
            </a:solidFill>
            <a:ln w="12700" cap="flat" cmpd="sng">
              <a:solidFill>
                <a:srgbClr val="FF9933"/>
              </a:solidFill>
              <a:prstDash val="solid"/>
              <a:miter/>
              <a:headEnd type="none" w="med" len="med"/>
              <a:tailEnd type="none" w="med" len="med"/>
            </a:ln>
          </p:spPr>
          <p:txBody>
            <a:bodyPr lIns="90488" tIns="44450" rIns="90488" bIns="44450" anchor="t"/>
            <a:lstStyle/>
            <a:p>
              <a:pPr marL="342900" indent="-342900" algn="ctr">
                <a:spcBef>
                  <a:spcPct val="20000"/>
                </a:spcBef>
              </a:pPr>
              <a:r>
                <a:rPr lang="zh-CN" altLang="en-US" sz="3200" dirty="0">
                  <a:solidFill>
                    <a:srgbClr val="0000FF"/>
                  </a:solidFill>
                  <a:latin typeface="Arial" panose="020B0604020202020204" pitchFamily="34" charset="0"/>
                  <a:ea typeface="宋体" panose="02010600030101010101" pitchFamily="2" charset="-122"/>
                </a:rPr>
                <a:t>询问调查</a:t>
              </a:r>
              <a:endParaRPr lang="zh-CN" altLang="en-US" sz="3500" dirty="0">
                <a:solidFill>
                  <a:srgbClr val="0000FF"/>
                </a:solidFill>
                <a:latin typeface="Arial" panose="020B0604020202020204" pitchFamily="34" charset="0"/>
                <a:ea typeface="宋体" panose="02010600030101010101" pitchFamily="2" charset="-122"/>
              </a:endParaRPr>
            </a:p>
          </p:txBody>
        </p:sp>
        <p:sp>
          <p:nvSpPr>
            <p:cNvPr id="58374" name="Line 8"/>
            <p:cNvSpPr/>
            <p:nvPr/>
          </p:nvSpPr>
          <p:spPr>
            <a:xfrm>
              <a:off x="2112" y="1680"/>
              <a:ext cx="1152" cy="0"/>
            </a:xfrm>
            <a:prstGeom prst="line">
              <a:avLst/>
            </a:prstGeom>
            <a:ln w="28575" cap="flat" cmpd="sng">
              <a:solidFill>
                <a:srgbClr val="FF9933"/>
              </a:solidFill>
              <a:prstDash val="solid"/>
              <a:round/>
              <a:headEnd type="none" w="med" len="med"/>
              <a:tailEnd type="none" w="med" len="med"/>
            </a:ln>
          </p:spPr>
        </p:sp>
        <p:sp>
          <p:nvSpPr>
            <p:cNvPr id="58375" name="Line 9"/>
            <p:cNvSpPr/>
            <p:nvPr/>
          </p:nvSpPr>
          <p:spPr>
            <a:xfrm>
              <a:off x="3264" y="1584"/>
              <a:ext cx="0" cy="96"/>
            </a:xfrm>
            <a:prstGeom prst="line">
              <a:avLst/>
            </a:prstGeom>
            <a:ln w="28575" cap="flat" cmpd="sng">
              <a:solidFill>
                <a:srgbClr val="FF9933"/>
              </a:solidFill>
              <a:prstDash val="solid"/>
              <a:round/>
              <a:headEnd type="none" w="med" len="med"/>
              <a:tailEnd type="none" w="med" len="med"/>
            </a:ln>
          </p:spPr>
        </p:sp>
        <p:sp>
          <p:nvSpPr>
            <p:cNvPr id="58376" name="Line 10"/>
            <p:cNvSpPr/>
            <p:nvPr/>
          </p:nvSpPr>
          <p:spPr>
            <a:xfrm>
              <a:off x="2112" y="1680"/>
              <a:ext cx="0" cy="192"/>
            </a:xfrm>
            <a:prstGeom prst="line">
              <a:avLst/>
            </a:prstGeom>
            <a:ln w="28575" cap="flat" cmpd="sng">
              <a:solidFill>
                <a:srgbClr val="FF9933"/>
              </a:solidFill>
              <a:prstDash val="solid"/>
              <a:round/>
              <a:headEnd type="none" w="med" len="med"/>
              <a:tailEnd type="triangle" w="med" len="med"/>
            </a:ln>
          </p:spPr>
        </p:sp>
      </p:grpSp>
      <p:grpSp>
        <p:nvGrpSpPr>
          <p:cNvPr id="58377" name="Group 11"/>
          <p:cNvGrpSpPr/>
          <p:nvPr/>
        </p:nvGrpSpPr>
        <p:grpSpPr>
          <a:xfrm>
            <a:off x="346075" y="3695700"/>
            <a:ext cx="2493963" cy="2514600"/>
            <a:chOff x="336" y="2256"/>
            <a:chExt cx="1728" cy="1584"/>
          </a:xfrm>
        </p:grpSpPr>
        <p:sp>
          <p:nvSpPr>
            <p:cNvPr id="58378" name="Line 12"/>
            <p:cNvSpPr/>
            <p:nvPr/>
          </p:nvSpPr>
          <p:spPr>
            <a:xfrm>
              <a:off x="576" y="2400"/>
              <a:ext cx="1488" cy="0"/>
            </a:xfrm>
            <a:prstGeom prst="line">
              <a:avLst/>
            </a:prstGeom>
            <a:ln w="28575" cap="flat" cmpd="sng">
              <a:solidFill>
                <a:schemeClr val="tx1"/>
              </a:solidFill>
              <a:prstDash val="solid"/>
              <a:round/>
              <a:headEnd type="none" w="med" len="med"/>
              <a:tailEnd type="none" w="med" len="med"/>
            </a:ln>
          </p:spPr>
        </p:sp>
        <p:sp>
          <p:nvSpPr>
            <p:cNvPr id="58379" name="Line 13"/>
            <p:cNvSpPr/>
            <p:nvPr/>
          </p:nvSpPr>
          <p:spPr>
            <a:xfrm>
              <a:off x="576" y="2400"/>
              <a:ext cx="0" cy="288"/>
            </a:xfrm>
            <a:prstGeom prst="line">
              <a:avLst/>
            </a:prstGeom>
            <a:ln w="28575" cap="flat" cmpd="sng">
              <a:solidFill>
                <a:schemeClr val="tx1"/>
              </a:solidFill>
              <a:prstDash val="solid"/>
              <a:round/>
              <a:headEnd type="none" w="med" len="med"/>
              <a:tailEnd type="triangle" w="med" len="med"/>
            </a:ln>
          </p:spPr>
        </p:sp>
        <p:sp>
          <p:nvSpPr>
            <p:cNvPr id="58380" name="Text Box 14"/>
            <p:cNvSpPr txBox="1"/>
            <p:nvPr/>
          </p:nvSpPr>
          <p:spPr>
            <a:xfrm rot="-10800000" flipV="1">
              <a:off x="336" y="2688"/>
              <a:ext cx="432" cy="1152"/>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algn="ctr"/>
              <a:r>
                <a:rPr lang="zh-CN" altLang="en-US" sz="2800" dirty="0">
                  <a:latin typeface="Times New Roman" panose="02020603050405020304" pitchFamily="18" charset="0"/>
                  <a:ea typeface="黑体" panose="02010609060101010101" pitchFamily="49" charset="-122"/>
                </a:rPr>
                <a:t>访问调查</a:t>
              </a:r>
              <a:endParaRPr lang="zh-CN" altLang="en-US" sz="2400" dirty="0">
                <a:latin typeface="Times New Roman" panose="02020603050405020304" pitchFamily="18" charset="0"/>
                <a:ea typeface="宋体" panose="02010600030101010101" pitchFamily="2" charset="-122"/>
              </a:endParaRPr>
            </a:p>
          </p:txBody>
        </p:sp>
        <p:sp>
          <p:nvSpPr>
            <p:cNvPr id="58381" name="Line 15"/>
            <p:cNvSpPr/>
            <p:nvPr/>
          </p:nvSpPr>
          <p:spPr>
            <a:xfrm>
              <a:off x="2064" y="2256"/>
              <a:ext cx="0" cy="144"/>
            </a:xfrm>
            <a:prstGeom prst="line">
              <a:avLst/>
            </a:prstGeom>
            <a:ln w="28575" cap="flat" cmpd="sng">
              <a:solidFill>
                <a:schemeClr val="tx1"/>
              </a:solidFill>
              <a:prstDash val="solid"/>
              <a:round/>
              <a:headEnd type="none" w="med" len="med"/>
              <a:tailEnd type="none" w="med" len="med"/>
            </a:ln>
          </p:spPr>
        </p:sp>
      </p:grpSp>
      <p:sp>
        <p:nvSpPr>
          <p:cNvPr id="58382" name="Rectangle 17"/>
          <p:cNvSpPr/>
          <p:nvPr/>
        </p:nvSpPr>
        <p:spPr>
          <a:xfrm>
            <a:off x="5602288" y="3086100"/>
            <a:ext cx="2305050" cy="609600"/>
          </a:xfrm>
          <a:prstGeom prst="rect">
            <a:avLst/>
          </a:prstGeom>
          <a:solidFill>
            <a:srgbClr val="FFFF00"/>
          </a:solidFill>
          <a:ln w="12700" cap="flat" cmpd="sng">
            <a:solidFill>
              <a:srgbClr val="FF9933"/>
            </a:solidFill>
            <a:prstDash val="solid"/>
            <a:miter/>
            <a:headEnd type="none" w="med" len="med"/>
            <a:tailEnd type="none" w="med" len="med"/>
          </a:ln>
        </p:spPr>
        <p:txBody>
          <a:bodyPr lIns="90488" tIns="44450" rIns="90488" bIns="44450" anchor="t"/>
          <a:lstStyle/>
          <a:p>
            <a:pPr marL="342900" indent="-342900" algn="ctr">
              <a:spcBef>
                <a:spcPct val="20000"/>
              </a:spcBef>
            </a:pPr>
            <a:r>
              <a:rPr lang="zh-CN" altLang="en-US" sz="3200" dirty="0">
                <a:solidFill>
                  <a:srgbClr val="0000FF"/>
                </a:solidFill>
                <a:latin typeface="Arial" panose="020B0604020202020204" pitchFamily="34" charset="0"/>
                <a:ea typeface="宋体" panose="02010600030101010101" pitchFamily="2" charset="-122"/>
              </a:rPr>
              <a:t>观察和实验</a:t>
            </a:r>
            <a:endParaRPr lang="zh-CN" altLang="en-US" sz="3500" dirty="0">
              <a:solidFill>
                <a:srgbClr val="0000FF"/>
              </a:solidFill>
              <a:latin typeface="Arial" panose="020B0604020202020204" pitchFamily="34" charset="0"/>
              <a:ea typeface="宋体" panose="02010600030101010101" pitchFamily="2" charset="-122"/>
            </a:endParaRPr>
          </a:p>
        </p:txBody>
      </p:sp>
      <p:sp>
        <p:nvSpPr>
          <p:cNvPr id="58383" name="Line 18"/>
          <p:cNvSpPr/>
          <p:nvPr/>
        </p:nvSpPr>
        <p:spPr>
          <a:xfrm>
            <a:off x="4572000" y="2781300"/>
            <a:ext cx="2320925" cy="0"/>
          </a:xfrm>
          <a:prstGeom prst="line">
            <a:avLst/>
          </a:prstGeom>
          <a:ln w="28575" cap="flat" cmpd="sng">
            <a:solidFill>
              <a:srgbClr val="FF9933"/>
            </a:solidFill>
            <a:prstDash val="solid"/>
            <a:round/>
            <a:headEnd type="none" w="med" len="med"/>
            <a:tailEnd type="none" w="med" len="med"/>
          </a:ln>
        </p:spPr>
      </p:sp>
      <p:sp>
        <p:nvSpPr>
          <p:cNvPr id="58384" name="Line 19"/>
          <p:cNvSpPr/>
          <p:nvPr/>
        </p:nvSpPr>
        <p:spPr>
          <a:xfrm>
            <a:off x="6892925" y="2781300"/>
            <a:ext cx="0" cy="304800"/>
          </a:xfrm>
          <a:prstGeom prst="line">
            <a:avLst/>
          </a:prstGeom>
          <a:ln w="28575" cap="flat" cmpd="sng">
            <a:solidFill>
              <a:srgbClr val="FF9933"/>
            </a:solidFill>
            <a:prstDash val="solid"/>
            <a:round/>
            <a:headEnd type="none" w="med" len="med"/>
            <a:tailEnd type="triangle" w="med" len="med"/>
          </a:ln>
        </p:spPr>
      </p:sp>
      <p:grpSp>
        <p:nvGrpSpPr>
          <p:cNvPr id="58385" name="Group 20"/>
          <p:cNvGrpSpPr/>
          <p:nvPr/>
        </p:nvGrpSpPr>
        <p:grpSpPr>
          <a:xfrm>
            <a:off x="2147888" y="3924300"/>
            <a:ext cx="623887" cy="2286000"/>
            <a:chOff x="1584" y="2400"/>
            <a:chExt cx="432" cy="1440"/>
          </a:xfrm>
        </p:grpSpPr>
        <p:sp>
          <p:nvSpPr>
            <p:cNvPr id="58386" name="Text Box 21"/>
            <p:cNvSpPr txBox="1"/>
            <p:nvPr/>
          </p:nvSpPr>
          <p:spPr>
            <a:xfrm rot="-10800000" flipV="1">
              <a:off x="1584" y="2688"/>
              <a:ext cx="432" cy="1152"/>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algn="ctr"/>
              <a:r>
                <a:rPr lang="zh-CN" altLang="en-US" sz="2800" dirty="0">
                  <a:latin typeface="Times New Roman" panose="02020603050405020304" pitchFamily="18" charset="0"/>
                  <a:ea typeface="黑体" panose="02010609060101010101" pitchFamily="49" charset="-122"/>
                </a:rPr>
                <a:t>电话调查</a:t>
              </a:r>
              <a:endParaRPr lang="zh-CN" altLang="en-US" sz="2400" dirty="0">
                <a:latin typeface="Times New Roman" panose="02020603050405020304" pitchFamily="18" charset="0"/>
                <a:ea typeface="宋体" panose="02010600030101010101" pitchFamily="2" charset="-122"/>
              </a:endParaRPr>
            </a:p>
          </p:txBody>
        </p:sp>
        <p:sp>
          <p:nvSpPr>
            <p:cNvPr id="58387" name="Line 22"/>
            <p:cNvSpPr/>
            <p:nvPr/>
          </p:nvSpPr>
          <p:spPr>
            <a:xfrm>
              <a:off x="1824" y="2400"/>
              <a:ext cx="0" cy="288"/>
            </a:xfrm>
            <a:prstGeom prst="line">
              <a:avLst/>
            </a:prstGeom>
            <a:ln w="28575" cap="flat" cmpd="sng">
              <a:solidFill>
                <a:schemeClr val="tx1"/>
              </a:solidFill>
              <a:prstDash val="solid"/>
              <a:round/>
              <a:headEnd type="none" w="med" len="med"/>
              <a:tailEnd type="triangle" w="med" len="med"/>
            </a:ln>
          </p:spPr>
        </p:sp>
      </p:grpSp>
      <p:grpSp>
        <p:nvGrpSpPr>
          <p:cNvPr id="58388" name="Group 23"/>
          <p:cNvGrpSpPr/>
          <p:nvPr/>
        </p:nvGrpSpPr>
        <p:grpSpPr>
          <a:xfrm>
            <a:off x="1246188" y="3924300"/>
            <a:ext cx="623887" cy="2286000"/>
            <a:chOff x="960" y="2400"/>
            <a:chExt cx="432" cy="1440"/>
          </a:xfrm>
        </p:grpSpPr>
        <p:sp>
          <p:nvSpPr>
            <p:cNvPr id="58389" name="Text Box 24"/>
            <p:cNvSpPr txBox="1"/>
            <p:nvPr/>
          </p:nvSpPr>
          <p:spPr>
            <a:xfrm rot="-10800000" flipV="1">
              <a:off x="960" y="2688"/>
              <a:ext cx="432" cy="1152"/>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algn="ctr"/>
              <a:r>
                <a:rPr lang="zh-CN" altLang="en-US" sz="2800" dirty="0">
                  <a:latin typeface="Times New Roman" panose="02020603050405020304" pitchFamily="18" charset="0"/>
                  <a:ea typeface="黑体" panose="02010609060101010101" pitchFamily="49" charset="-122"/>
                </a:rPr>
                <a:t>邮寄调查</a:t>
              </a:r>
              <a:endParaRPr lang="zh-CN" altLang="en-US" sz="2400" dirty="0">
                <a:latin typeface="Times New Roman" panose="02020603050405020304" pitchFamily="18" charset="0"/>
                <a:ea typeface="宋体" panose="02010600030101010101" pitchFamily="2" charset="-122"/>
              </a:endParaRPr>
            </a:p>
          </p:txBody>
        </p:sp>
        <p:sp>
          <p:nvSpPr>
            <p:cNvPr id="58390" name="Line 25"/>
            <p:cNvSpPr/>
            <p:nvPr/>
          </p:nvSpPr>
          <p:spPr>
            <a:xfrm>
              <a:off x="1200" y="2400"/>
              <a:ext cx="0" cy="288"/>
            </a:xfrm>
            <a:prstGeom prst="line">
              <a:avLst/>
            </a:prstGeom>
            <a:ln w="28575" cap="flat" cmpd="sng">
              <a:solidFill>
                <a:schemeClr val="tx1"/>
              </a:solidFill>
              <a:prstDash val="solid"/>
              <a:round/>
              <a:headEnd type="none" w="med" len="med"/>
              <a:tailEnd type="triangle" w="med" len="med"/>
            </a:ln>
          </p:spPr>
        </p:sp>
      </p:grpSp>
      <p:grpSp>
        <p:nvGrpSpPr>
          <p:cNvPr id="58391" name="Group 26"/>
          <p:cNvGrpSpPr/>
          <p:nvPr/>
        </p:nvGrpSpPr>
        <p:grpSpPr>
          <a:xfrm>
            <a:off x="5889625" y="3695700"/>
            <a:ext cx="969963" cy="2514600"/>
            <a:chOff x="4176" y="2256"/>
            <a:chExt cx="672" cy="1584"/>
          </a:xfrm>
        </p:grpSpPr>
        <p:sp>
          <p:nvSpPr>
            <p:cNvPr id="58392" name="Line 27"/>
            <p:cNvSpPr/>
            <p:nvPr/>
          </p:nvSpPr>
          <p:spPr>
            <a:xfrm>
              <a:off x="4416" y="2400"/>
              <a:ext cx="432" cy="0"/>
            </a:xfrm>
            <a:prstGeom prst="line">
              <a:avLst/>
            </a:prstGeom>
            <a:ln w="28575" cap="flat" cmpd="sng">
              <a:solidFill>
                <a:schemeClr val="tx1"/>
              </a:solidFill>
              <a:prstDash val="solid"/>
              <a:round/>
              <a:headEnd type="none" w="med" len="med"/>
              <a:tailEnd type="none" w="med" len="med"/>
            </a:ln>
          </p:spPr>
        </p:sp>
        <p:sp>
          <p:nvSpPr>
            <p:cNvPr id="58393" name="Text Box 28"/>
            <p:cNvSpPr txBox="1"/>
            <p:nvPr/>
          </p:nvSpPr>
          <p:spPr>
            <a:xfrm rot="-10800000" flipV="1">
              <a:off x="4176" y="2688"/>
              <a:ext cx="432" cy="1152"/>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algn="ctr"/>
              <a:r>
                <a:rPr lang="zh-CN" altLang="en-US" sz="2800" dirty="0">
                  <a:latin typeface="Times New Roman" panose="02020603050405020304" pitchFamily="18" charset="0"/>
                  <a:ea typeface="黑体" panose="02010609060101010101" pitchFamily="49" charset="-122"/>
                </a:rPr>
                <a:t>观</a:t>
              </a:r>
            </a:p>
            <a:p>
              <a:pPr algn="ctr"/>
              <a:endParaRPr lang="zh-CN" altLang="en-US" sz="1000" dirty="0">
                <a:latin typeface="Times New Roman" panose="02020603050405020304" pitchFamily="18" charset="0"/>
                <a:ea typeface="黑体" panose="02010609060101010101" pitchFamily="49" charset="-122"/>
              </a:endParaRPr>
            </a:p>
            <a:p>
              <a:pPr algn="ctr"/>
              <a:endParaRPr lang="zh-CN" altLang="en-US" sz="3600" dirty="0">
                <a:latin typeface="Times New Roman" panose="02020603050405020304" pitchFamily="18" charset="0"/>
                <a:ea typeface="黑体" panose="02010609060101010101" pitchFamily="49" charset="-122"/>
              </a:endParaRPr>
            </a:p>
            <a:p>
              <a:pPr algn="ctr"/>
              <a:r>
                <a:rPr lang="zh-CN" altLang="en-US" sz="2800" dirty="0">
                  <a:latin typeface="Times New Roman" panose="02020603050405020304" pitchFamily="18" charset="0"/>
                  <a:ea typeface="黑体" panose="02010609060101010101" pitchFamily="49" charset="-122"/>
                </a:rPr>
                <a:t>察</a:t>
              </a:r>
              <a:endParaRPr lang="zh-CN" altLang="en-US" sz="2400" dirty="0">
                <a:latin typeface="Times New Roman" panose="02020603050405020304" pitchFamily="18" charset="0"/>
                <a:ea typeface="宋体" panose="02010600030101010101" pitchFamily="2" charset="-122"/>
              </a:endParaRPr>
            </a:p>
          </p:txBody>
        </p:sp>
        <p:sp>
          <p:nvSpPr>
            <p:cNvPr id="58394" name="Line 29"/>
            <p:cNvSpPr/>
            <p:nvPr/>
          </p:nvSpPr>
          <p:spPr>
            <a:xfrm>
              <a:off x="4848" y="2256"/>
              <a:ext cx="0" cy="144"/>
            </a:xfrm>
            <a:prstGeom prst="line">
              <a:avLst/>
            </a:prstGeom>
            <a:ln w="28575" cap="flat" cmpd="sng">
              <a:solidFill>
                <a:schemeClr val="tx1"/>
              </a:solidFill>
              <a:prstDash val="solid"/>
              <a:round/>
              <a:headEnd type="none" w="med" len="med"/>
              <a:tailEnd type="none" w="med" len="med"/>
            </a:ln>
          </p:spPr>
        </p:sp>
        <p:sp>
          <p:nvSpPr>
            <p:cNvPr id="58395" name="Line 30"/>
            <p:cNvSpPr/>
            <p:nvPr/>
          </p:nvSpPr>
          <p:spPr>
            <a:xfrm>
              <a:off x="4416" y="2400"/>
              <a:ext cx="0" cy="288"/>
            </a:xfrm>
            <a:prstGeom prst="line">
              <a:avLst/>
            </a:prstGeom>
            <a:ln w="28575" cap="flat" cmpd="sng">
              <a:solidFill>
                <a:schemeClr val="tx1"/>
              </a:solidFill>
              <a:prstDash val="solid"/>
              <a:round/>
              <a:headEnd type="none" w="med" len="med"/>
              <a:tailEnd type="triangle" w="med" len="med"/>
            </a:ln>
          </p:spPr>
        </p:sp>
      </p:grpSp>
      <p:grpSp>
        <p:nvGrpSpPr>
          <p:cNvPr id="58396" name="Group 31"/>
          <p:cNvGrpSpPr/>
          <p:nvPr/>
        </p:nvGrpSpPr>
        <p:grpSpPr>
          <a:xfrm>
            <a:off x="2840038" y="3924300"/>
            <a:ext cx="831850" cy="2286000"/>
            <a:chOff x="2064" y="2400"/>
            <a:chExt cx="576" cy="1440"/>
          </a:xfrm>
        </p:grpSpPr>
        <p:sp>
          <p:nvSpPr>
            <p:cNvPr id="58397" name="Text Box 32"/>
            <p:cNvSpPr txBox="1"/>
            <p:nvPr/>
          </p:nvSpPr>
          <p:spPr>
            <a:xfrm rot="-10800000" flipV="1">
              <a:off x="2208" y="2688"/>
              <a:ext cx="432" cy="1152"/>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algn="ctr"/>
              <a:r>
                <a:rPr lang="zh-CN" altLang="en-US" sz="2800" dirty="0">
                  <a:latin typeface="Times New Roman" panose="02020603050405020304" pitchFamily="18" charset="0"/>
                  <a:ea typeface="黑体" panose="02010609060101010101" pitchFamily="49" charset="-122"/>
                </a:rPr>
                <a:t>电脑辅助</a:t>
              </a:r>
              <a:endParaRPr lang="zh-CN" altLang="en-US" sz="2400" dirty="0">
                <a:latin typeface="Times New Roman" panose="02020603050405020304" pitchFamily="18" charset="0"/>
                <a:ea typeface="宋体" panose="02010600030101010101" pitchFamily="2" charset="-122"/>
              </a:endParaRPr>
            </a:p>
          </p:txBody>
        </p:sp>
        <p:sp>
          <p:nvSpPr>
            <p:cNvPr id="58398" name="Line 33"/>
            <p:cNvSpPr/>
            <p:nvPr/>
          </p:nvSpPr>
          <p:spPr>
            <a:xfrm>
              <a:off x="2448" y="2400"/>
              <a:ext cx="0" cy="288"/>
            </a:xfrm>
            <a:prstGeom prst="line">
              <a:avLst/>
            </a:prstGeom>
            <a:ln w="28575" cap="flat" cmpd="sng">
              <a:solidFill>
                <a:schemeClr val="tx1"/>
              </a:solidFill>
              <a:prstDash val="solid"/>
              <a:round/>
              <a:headEnd type="none" w="med" len="med"/>
              <a:tailEnd type="triangle" w="med" len="med"/>
            </a:ln>
          </p:spPr>
        </p:sp>
        <p:sp>
          <p:nvSpPr>
            <p:cNvPr id="58399" name="Line 34"/>
            <p:cNvSpPr/>
            <p:nvPr/>
          </p:nvSpPr>
          <p:spPr>
            <a:xfrm>
              <a:off x="2064" y="2400"/>
              <a:ext cx="384" cy="0"/>
            </a:xfrm>
            <a:prstGeom prst="line">
              <a:avLst/>
            </a:prstGeom>
            <a:ln w="28575" cap="flat" cmpd="sng">
              <a:solidFill>
                <a:schemeClr val="tx1"/>
              </a:solidFill>
              <a:prstDash val="solid"/>
              <a:round/>
              <a:headEnd type="none" w="med" len="med"/>
              <a:tailEnd type="none" w="med" len="med"/>
            </a:ln>
          </p:spPr>
        </p:sp>
      </p:grpSp>
      <p:grpSp>
        <p:nvGrpSpPr>
          <p:cNvPr id="58400" name="Group 35"/>
          <p:cNvGrpSpPr/>
          <p:nvPr/>
        </p:nvGrpSpPr>
        <p:grpSpPr>
          <a:xfrm>
            <a:off x="3394075" y="3924300"/>
            <a:ext cx="1177925" cy="2286000"/>
            <a:chOff x="2448" y="2400"/>
            <a:chExt cx="816" cy="1440"/>
          </a:xfrm>
        </p:grpSpPr>
        <p:sp>
          <p:nvSpPr>
            <p:cNvPr id="58401" name="Text Box 36"/>
            <p:cNvSpPr txBox="1"/>
            <p:nvPr/>
          </p:nvSpPr>
          <p:spPr>
            <a:xfrm rot="-10800000" flipV="1">
              <a:off x="2832" y="2688"/>
              <a:ext cx="432" cy="1152"/>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algn="ctr"/>
              <a:r>
                <a:rPr lang="zh-CN" altLang="en-US" sz="2800" dirty="0">
                  <a:latin typeface="Times New Roman" panose="02020603050405020304" pitchFamily="18" charset="0"/>
                  <a:ea typeface="黑体" panose="02010609060101010101" pitchFamily="49" charset="-122"/>
                </a:rPr>
                <a:t>座</a:t>
              </a:r>
            </a:p>
            <a:p>
              <a:pPr algn="ctr"/>
              <a:endParaRPr lang="zh-CN" altLang="en-US" sz="1000" dirty="0">
                <a:latin typeface="Times New Roman" panose="02020603050405020304" pitchFamily="18" charset="0"/>
                <a:ea typeface="黑体" panose="02010609060101010101" pitchFamily="49" charset="-122"/>
              </a:endParaRPr>
            </a:p>
            <a:p>
              <a:pPr algn="ctr"/>
              <a:r>
                <a:rPr lang="zh-CN" altLang="en-US" sz="2800" dirty="0">
                  <a:latin typeface="Times New Roman" panose="02020603050405020304" pitchFamily="18" charset="0"/>
                  <a:ea typeface="黑体" panose="02010609060101010101" pitchFamily="49" charset="-122"/>
                </a:rPr>
                <a:t>谈</a:t>
              </a:r>
            </a:p>
            <a:p>
              <a:pPr algn="ctr"/>
              <a:endParaRPr lang="zh-CN" altLang="en-US" sz="1000" dirty="0">
                <a:latin typeface="Times New Roman" panose="02020603050405020304" pitchFamily="18" charset="0"/>
                <a:ea typeface="黑体" panose="02010609060101010101" pitchFamily="49" charset="-122"/>
              </a:endParaRPr>
            </a:p>
            <a:p>
              <a:pPr algn="ctr"/>
              <a:r>
                <a:rPr lang="zh-CN" altLang="en-US" sz="2800" dirty="0">
                  <a:latin typeface="Times New Roman" panose="02020603050405020304" pitchFamily="18" charset="0"/>
                  <a:ea typeface="黑体" panose="02010609060101010101" pitchFamily="49" charset="-122"/>
                </a:rPr>
                <a:t>会</a:t>
              </a:r>
              <a:endParaRPr lang="zh-CN" altLang="en-US" sz="2400" dirty="0">
                <a:latin typeface="Times New Roman" panose="02020603050405020304" pitchFamily="18" charset="0"/>
                <a:ea typeface="宋体" panose="02010600030101010101" pitchFamily="2" charset="-122"/>
              </a:endParaRPr>
            </a:p>
          </p:txBody>
        </p:sp>
        <p:sp>
          <p:nvSpPr>
            <p:cNvPr id="58402" name="Line 37"/>
            <p:cNvSpPr/>
            <p:nvPr/>
          </p:nvSpPr>
          <p:spPr>
            <a:xfrm>
              <a:off x="3072" y="2400"/>
              <a:ext cx="0" cy="288"/>
            </a:xfrm>
            <a:prstGeom prst="line">
              <a:avLst/>
            </a:prstGeom>
            <a:ln w="28575" cap="flat" cmpd="sng">
              <a:solidFill>
                <a:schemeClr val="tx1"/>
              </a:solidFill>
              <a:prstDash val="solid"/>
              <a:round/>
              <a:headEnd type="none" w="med" len="med"/>
              <a:tailEnd type="triangle" w="med" len="med"/>
            </a:ln>
          </p:spPr>
        </p:sp>
        <p:sp>
          <p:nvSpPr>
            <p:cNvPr id="58403" name="Line 38"/>
            <p:cNvSpPr/>
            <p:nvPr/>
          </p:nvSpPr>
          <p:spPr>
            <a:xfrm>
              <a:off x="2448" y="2400"/>
              <a:ext cx="624" cy="0"/>
            </a:xfrm>
            <a:prstGeom prst="line">
              <a:avLst/>
            </a:prstGeom>
            <a:ln w="28575" cap="flat" cmpd="sng">
              <a:solidFill>
                <a:schemeClr val="tx1"/>
              </a:solidFill>
              <a:prstDash val="solid"/>
              <a:round/>
              <a:headEnd type="none" w="med" len="med"/>
              <a:tailEnd type="none" w="med" len="med"/>
            </a:ln>
          </p:spPr>
        </p:sp>
      </p:grpSp>
      <p:grpSp>
        <p:nvGrpSpPr>
          <p:cNvPr id="58404" name="Group 39"/>
          <p:cNvGrpSpPr/>
          <p:nvPr/>
        </p:nvGrpSpPr>
        <p:grpSpPr>
          <a:xfrm>
            <a:off x="4295775" y="3924300"/>
            <a:ext cx="1177925" cy="2286000"/>
            <a:chOff x="3072" y="2400"/>
            <a:chExt cx="816" cy="1440"/>
          </a:xfrm>
        </p:grpSpPr>
        <p:sp>
          <p:nvSpPr>
            <p:cNvPr id="58405" name="Text Box 40"/>
            <p:cNvSpPr txBox="1"/>
            <p:nvPr/>
          </p:nvSpPr>
          <p:spPr>
            <a:xfrm rot="-10800000" flipV="1">
              <a:off x="3456" y="2688"/>
              <a:ext cx="432" cy="1152"/>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algn="ctr"/>
              <a:r>
                <a:rPr lang="zh-CN" altLang="en-US" sz="2800" dirty="0">
                  <a:latin typeface="Times New Roman" panose="02020603050405020304" pitchFamily="18" charset="0"/>
                  <a:ea typeface="黑体" panose="02010609060101010101" pitchFamily="49" charset="-122"/>
                </a:rPr>
                <a:t>个别深访</a:t>
              </a:r>
              <a:endParaRPr lang="zh-CN" altLang="en-US" sz="2400" dirty="0">
                <a:latin typeface="Times New Roman" panose="02020603050405020304" pitchFamily="18" charset="0"/>
                <a:ea typeface="宋体" panose="02010600030101010101" pitchFamily="2" charset="-122"/>
              </a:endParaRPr>
            </a:p>
          </p:txBody>
        </p:sp>
        <p:sp>
          <p:nvSpPr>
            <p:cNvPr id="58406" name="Line 41"/>
            <p:cNvSpPr/>
            <p:nvPr/>
          </p:nvSpPr>
          <p:spPr>
            <a:xfrm>
              <a:off x="3696" y="2400"/>
              <a:ext cx="0" cy="288"/>
            </a:xfrm>
            <a:prstGeom prst="line">
              <a:avLst/>
            </a:prstGeom>
            <a:ln w="28575" cap="flat" cmpd="sng">
              <a:solidFill>
                <a:schemeClr val="tx1"/>
              </a:solidFill>
              <a:prstDash val="solid"/>
              <a:round/>
              <a:headEnd type="none" w="med" len="med"/>
              <a:tailEnd type="triangle" w="med" len="med"/>
            </a:ln>
          </p:spPr>
        </p:sp>
        <p:sp>
          <p:nvSpPr>
            <p:cNvPr id="58407" name="Line 42"/>
            <p:cNvSpPr/>
            <p:nvPr/>
          </p:nvSpPr>
          <p:spPr>
            <a:xfrm>
              <a:off x="3072" y="2400"/>
              <a:ext cx="624" cy="0"/>
            </a:xfrm>
            <a:prstGeom prst="line">
              <a:avLst/>
            </a:prstGeom>
            <a:ln w="28575" cap="flat" cmpd="sng">
              <a:solidFill>
                <a:schemeClr val="tx1"/>
              </a:solidFill>
              <a:prstDash val="solid"/>
              <a:round/>
              <a:headEnd type="none" w="med" len="med"/>
              <a:tailEnd type="none" w="med" len="med"/>
            </a:ln>
          </p:spPr>
        </p:sp>
      </p:grpSp>
      <p:grpSp>
        <p:nvGrpSpPr>
          <p:cNvPr id="58408" name="Group 43"/>
          <p:cNvGrpSpPr/>
          <p:nvPr/>
        </p:nvGrpSpPr>
        <p:grpSpPr>
          <a:xfrm>
            <a:off x="6859588" y="3924300"/>
            <a:ext cx="900112" cy="2286000"/>
            <a:chOff x="4848" y="2400"/>
            <a:chExt cx="624" cy="1440"/>
          </a:xfrm>
        </p:grpSpPr>
        <p:sp>
          <p:nvSpPr>
            <p:cNvPr id="58409" name="Text Box 44"/>
            <p:cNvSpPr txBox="1"/>
            <p:nvPr/>
          </p:nvSpPr>
          <p:spPr>
            <a:xfrm rot="-10800000" flipV="1">
              <a:off x="5040" y="2688"/>
              <a:ext cx="432" cy="1152"/>
            </a:xfrm>
            <a:prstGeom prst="rect">
              <a:avLst/>
            </a:prstGeom>
            <a:solidFill>
              <a:schemeClr val="accent1"/>
            </a:solidFill>
            <a:ln w="9525" cap="flat" cmpd="sng">
              <a:solidFill>
                <a:srgbClr val="000000"/>
              </a:solidFill>
              <a:prstDash val="solid"/>
              <a:miter/>
              <a:headEnd type="none" w="med" len="med"/>
              <a:tailEnd type="none" w="med" len="med"/>
            </a:ln>
          </p:spPr>
          <p:txBody>
            <a:bodyPr anchor="t"/>
            <a:lstStyle/>
            <a:p>
              <a:pPr algn="ctr"/>
              <a:r>
                <a:rPr lang="zh-CN" altLang="en-US" sz="2800" dirty="0">
                  <a:latin typeface="Times New Roman" panose="02020603050405020304" pitchFamily="18" charset="0"/>
                  <a:ea typeface="黑体" panose="02010609060101010101" pitchFamily="49" charset="-122"/>
                </a:rPr>
                <a:t>实</a:t>
              </a:r>
            </a:p>
            <a:p>
              <a:pPr algn="ctr"/>
              <a:endParaRPr lang="zh-CN" altLang="en-US" sz="1000" dirty="0">
                <a:latin typeface="Times New Roman" panose="02020603050405020304" pitchFamily="18" charset="0"/>
                <a:ea typeface="黑体" panose="02010609060101010101" pitchFamily="49" charset="-122"/>
              </a:endParaRPr>
            </a:p>
            <a:p>
              <a:pPr algn="ctr"/>
              <a:endParaRPr lang="zh-CN" altLang="en-US" sz="3600" dirty="0">
                <a:latin typeface="Times New Roman" panose="02020603050405020304" pitchFamily="18" charset="0"/>
                <a:ea typeface="黑体" panose="02010609060101010101" pitchFamily="49" charset="-122"/>
              </a:endParaRPr>
            </a:p>
            <a:p>
              <a:pPr algn="ctr"/>
              <a:r>
                <a:rPr lang="zh-CN" altLang="en-US" sz="2800" dirty="0">
                  <a:latin typeface="Times New Roman" panose="02020603050405020304" pitchFamily="18" charset="0"/>
                  <a:ea typeface="黑体" panose="02010609060101010101" pitchFamily="49" charset="-122"/>
                </a:rPr>
                <a:t>验</a:t>
              </a:r>
              <a:endParaRPr lang="zh-CN" altLang="en-US" sz="2400" dirty="0">
                <a:latin typeface="Times New Roman" panose="02020603050405020304" pitchFamily="18" charset="0"/>
                <a:ea typeface="宋体" panose="02010600030101010101" pitchFamily="2" charset="-122"/>
              </a:endParaRPr>
            </a:p>
          </p:txBody>
        </p:sp>
        <p:sp>
          <p:nvSpPr>
            <p:cNvPr id="58410" name="Line 45"/>
            <p:cNvSpPr/>
            <p:nvPr/>
          </p:nvSpPr>
          <p:spPr>
            <a:xfrm>
              <a:off x="5328" y="2400"/>
              <a:ext cx="0" cy="288"/>
            </a:xfrm>
            <a:prstGeom prst="line">
              <a:avLst/>
            </a:prstGeom>
            <a:ln w="28575" cap="flat" cmpd="sng">
              <a:solidFill>
                <a:schemeClr val="tx1"/>
              </a:solidFill>
              <a:prstDash val="solid"/>
              <a:round/>
              <a:headEnd type="none" w="med" len="med"/>
              <a:tailEnd type="triangle" w="med" len="med"/>
            </a:ln>
          </p:spPr>
        </p:sp>
        <p:sp>
          <p:nvSpPr>
            <p:cNvPr id="58411" name="Line 46"/>
            <p:cNvSpPr/>
            <p:nvPr/>
          </p:nvSpPr>
          <p:spPr>
            <a:xfrm>
              <a:off x="4848" y="2400"/>
              <a:ext cx="480" cy="0"/>
            </a:xfrm>
            <a:prstGeom prst="line">
              <a:avLst/>
            </a:prstGeom>
            <a:ln w="28575" cap="flat" cmpd="sng">
              <a:solidFill>
                <a:schemeClr val="tx1"/>
              </a:solidFill>
              <a:prstDash val="solid"/>
              <a:round/>
              <a:headEnd type="none" w="med" len="med"/>
              <a:tailEnd type="none" w="med" len="med"/>
            </a:ln>
          </p:spPr>
        </p:sp>
      </p:grpSp>
      <p:sp>
        <p:nvSpPr>
          <p:cNvPr id="58412" name="Rectangle 48"/>
          <p:cNvSpPr/>
          <p:nvPr/>
        </p:nvSpPr>
        <p:spPr>
          <a:xfrm>
            <a:off x="8316913" y="4365625"/>
            <a:ext cx="649287" cy="18002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lnSpc>
                <a:spcPct val="80000"/>
              </a:lnSpc>
            </a:pPr>
            <a:r>
              <a:rPr lang="zh-CN" altLang="en-US" sz="2400" dirty="0">
                <a:latin typeface="Arial" panose="020B0604020202020204" pitchFamily="34" charset="0"/>
                <a:ea typeface="宋体" panose="02010600030101010101" pitchFamily="2" charset="-122"/>
              </a:rPr>
              <a:t>其</a:t>
            </a:r>
          </a:p>
          <a:p>
            <a:pPr algn="ctr">
              <a:lnSpc>
                <a:spcPct val="80000"/>
              </a:lnSpc>
            </a:pPr>
            <a:r>
              <a:rPr lang="zh-CN" altLang="en-US" sz="2400" dirty="0">
                <a:latin typeface="Arial" panose="020B0604020202020204" pitchFamily="34" charset="0"/>
                <a:ea typeface="宋体" panose="02010600030101010101" pitchFamily="2" charset="-122"/>
              </a:rPr>
              <a:t>他：</a:t>
            </a:r>
          </a:p>
          <a:p>
            <a:pPr algn="ctr">
              <a:lnSpc>
                <a:spcPct val="80000"/>
              </a:lnSpc>
            </a:pPr>
            <a:r>
              <a:rPr lang="zh-CN" altLang="en-US" sz="2400" dirty="0">
                <a:latin typeface="Arial" panose="020B0604020202020204" pitchFamily="34" charset="0"/>
                <a:ea typeface="宋体" panose="02010600030101010101" pitchFamily="2" charset="-122"/>
              </a:rPr>
              <a:t>自</a:t>
            </a:r>
          </a:p>
          <a:p>
            <a:pPr algn="ctr">
              <a:lnSpc>
                <a:spcPct val="80000"/>
              </a:lnSpc>
            </a:pPr>
            <a:r>
              <a:rPr lang="zh-CN" altLang="en-US" sz="2400" dirty="0">
                <a:latin typeface="Arial" panose="020B0604020202020204" pitchFamily="34" charset="0"/>
                <a:ea typeface="宋体" panose="02010600030101010101" pitchFamily="2" charset="-122"/>
              </a:rPr>
              <a:t>填</a:t>
            </a:r>
          </a:p>
          <a:p>
            <a:pPr algn="ctr">
              <a:lnSpc>
                <a:spcPct val="80000"/>
              </a:lnSpc>
            </a:pPr>
            <a:r>
              <a:rPr lang="zh-CN" altLang="en-US" sz="2400" dirty="0">
                <a:latin typeface="Arial" panose="020B0604020202020204" pitchFamily="34" charset="0"/>
                <a:ea typeface="宋体" panose="02010600030101010101" pitchFamily="2" charset="-122"/>
              </a:rPr>
              <a:t>式</a:t>
            </a:r>
          </a:p>
          <a:p>
            <a:pPr algn="ctr">
              <a:lnSpc>
                <a:spcPct val="80000"/>
              </a:lnSpc>
            </a:pPr>
            <a:r>
              <a:rPr lang="zh-CN" altLang="en-US" sz="2400" dirty="0">
                <a:latin typeface="Arial" panose="020B0604020202020204" pitchFamily="34" charset="0"/>
                <a:ea typeface="宋体" panose="02010600030101010101" pitchFamily="2" charset="-122"/>
              </a:rPr>
              <a:t>等</a:t>
            </a:r>
          </a:p>
        </p:txBody>
      </p:sp>
      <p:sp>
        <p:nvSpPr>
          <p:cNvPr id="58413" name="Line 49"/>
          <p:cNvSpPr/>
          <p:nvPr/>
        </p:nvSpPr>
        <p:spPr>
          <a:xfrm>
            <a:off x="6804025" y="2781300"/>
            <a:ext cx="1800225" cy="0"/>
          </a:xfrm>
          <a:prstGeom prst="line">
            <a:avLst/>
          </a:prstGeom>
          <a:ln w="9525" cap="flat" cmpd="sng">
            <a:solidFill>
              <a:srgbClr val="CC3300"/>
            </a:solidFill>
            <a:prstDash val="solid"/>
            <a:round/>
            <a:headEnd type="none" w="med" len="med"/>
            <a:tailEnd type="none" w="med" len="med"/>
          </a:ln>
        </p:spPr>
      </p:sp>
      <p:sp>
        <p:nvSpPr>
          <p:cNvPr id="58414" name="Line 50"/>
          <p:cNvSpPr/>
          <p:nvPr/>
        </p:nvSpPr>
        <p:spPr>
          <a:xfrm>
            <a:off x="8604250" y="2781300"/>
            <a:ext cx="0" cy="1511300"/>
          </a:xfrm>
          <a:prstGeom prst="line">
            <a:avLst/>
          </a:prstGeom>
          <a:ln w="9525" cap="flat" cmpd="sng">
            <a:solidFill>
              <a:srgbClr val="CC33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55</a:t>
            </a:fld>
            <a:endParaRPr lang="en-US" altLang="zh-CN" sz="1400" dirty="0"/>
          </a:p>
        </p:txBody>
      </p:sp>
      <p:sp>
        <p:nvSpPr>
          <p:cNvPr id="59394" name="Rectangle 4"/>
          <p:cNvSpPr>
            <a:spLocks noGrp="1"/>
          </p:cNvSpPr>
          <p:nvPr>
            <p:ph type="title"/>
          </p:nvPr>
        </p:nvSpPr>
        <p:spPr>
          <a:xfrm>
            <a:off x="533400" y="228600"/>
            <a:ext cx="8229600" cy="990600"/>
          </a:xfrm>
          <a:ln/>
        </p:spPr>
        <p:txBody>
          <a:bodyPr wrap="square" lIns="90488" tIns="44450" rIns="90488" bIns="44450" anchor="ctr" anchorCtr="1"/>
          <a:lstStyle/>
          <a:p>
            <a:pPr eaLnBrk="1" hangingPunct="1"/>
            <a:r>
              <a:rPr lang="en-US" altLang="zh-CN" b="1" dirty="0">
                <a:solidFill>
                  <a:schemeClr val="accent2"/>
                </a:solidFill>
                <a:latin typeface="黑体" panose="02010609060101010101" pitchFamily="49" charset="-122"/>
                <a:ea typeface="黑体" panose="02010609060101010101" pitchFamily="49" charset="-122"/>
              </a:rPr>
              <a:t>1. </a:t>
            </a:r>
            <a:r>
              <a:rPr lang="zh-CN" altLang="en-US" b="1" dirty="0">
                <a:solidFill>
                  <a:schemeClr val="accent2"/>
                </a:solidFill>
                <a:latin typeface="黑体" panose="02010609060101010101" pitchFamily="49" charset="-122"/>
                <a:ea typeface="黑体" panose="02010609060101010101" pitchFamily="49" charset="-122"/>
              </a:rPr>
              <a:t>访问调查</a:t>
            </a:r>
          </a:p>
        </p:txBody>
      </p:sp>
      <p:sp>
        <p:nvSpPr>
          <p:cNvPr id="59397" name="Rectangle 5"/>
          <p:cNvSpPr>
            <a:spLocks noGrp="1"/>
          </p:cNvSpPr>
          <p:nvPr>
            <p:ph idx="1"/>
          </p:nvPr>
        </p:nvSpPr>
        <p:spPr>
          <a:xfrm>
            <a:off x="395288" y="1341438"/>
            <a:ext cx="8135937" cy="4962525"/>
          </a:xfrm>
          <a:ln/>
        </p:spPr>
        <p:txBody>
          <a:bodyPr wrap="square" lIns="90488" tIns="44450" rIns="90488" bIns="44450" anchor="t"/>
          <a:lstStyle/>
          <a:p>
            <a:pPr marL="571500" indent="-571500" eaLnBrk="1" hangingPunct="1"/>
            <a:r>
              <a:rPr lang="zh-CN" altLang="en-US" b="1" dirty="0"/>
              <a:t>调查者与被调查者通过面对面地</a:t>
            </a:r>
            <a:br>
              <a:rPr lang="zh-CN" altLang="en-US" b="1" dirty="0"/>
            </a:br>
            <a:r>
              <a:rPr lang="zh-CN" altLang="en-US" b="1" dirty="0"/>
              <a:t>交谈而获得资料。</a:t>
            </a:r>
          </a:p>
          <a:p>
            <a:pPr marL="571500" indent="-571500" eaLnBrk="1" hangingPunct="1"/>
            <a:r>
              <a:rPr lang="zh-CN" altLang="en-US" b="1" dirty="0">
                <a:solidFill>
                  <a:srgbClr val="FF0066"/>
                </a:solidFill>
              </a:rPr>
              <a:t>可分为标准式访问和非</a:t>
            </a:r>
            <a:br>
              <a:rPr lang="zh-CN" altLang="en-US" b="1" dirty="0">
                <a:solidFill>
                  <a:srgbClr val="FF0066"/>
                </a:solidFill>
              </a:rPr>
            </a:br>
            <a:r>
              <a:rPr lang="zh-CN" altLang="en-US" b="1" dirty="0">
                <a:solidFill>
                  <a:srgbClr val="FF0066"/>
                </a:solidFill>
              </a:rPr>
              <a:t>标准式访问：</a:t>
            </a:r>
          </a:p>
          <a:p>
            <a:pPr marL="971550" lvl="1" eaLnBrk="1" hangingPunct="1"/>
            <a:r>
              <a:rPr lang="zh-CN" altLang="en-US" b="1" dirty="0"/>
              <a:t>标准式访问通常按事</a:t>
            </a:r>
            <a:br>
              <a:rPr lang="zh-CN" altLang="en-US" b="1" dirty="0"/>
            </a:br>
            <a:r>
              <a:rPr lang="zh-CN" altLang="en-US" b="1" dirty="0"/>
              <a:t>先设计好的问卷进行</a:t>
            </a:r>
          </a:p>
          <a:p>
            <a:pPr marL="971550" lvl="1" eaLnBrk="1" hangingPunct="1"/>
            <a:r>
              <a:rPr lang="zh-CN" altLang="en-US" b="1" dirty="0">
                <a:solidFill>
                  <a:srgbClr val="FF0066"/>
                </a:solidFill>
              </a:rPr>
              <a:t>非标准式访问事先一</a:t>
            </a:r>
            <a:br>
              <a:rPr lang="zh-CN" altLang="en-US" b="1" dirty="0">
                <a:solidFill>
                  <a:srgbClr val="FF0066"/>
                </a:solidFill>
              </a:rPr>
            </a:br>
            <a:r>
              <a:rPr lang="zh-CN" altLang="en-US" b="1" dirty="0">
                <a:solidFill>
                  <a:srgbClr val="FF0066"/>
                </a:solidFill>
              </a:rPr>
              <a:t>般不制作问卷</a:t>
            </a:r>
          </a:p>
        </p:txBody>
      </p:sp>
      <p:pic>
        <p:nvPicPr>
          <p:cNvPr id="59398" name="Picture 6" descr="cy"/>
          <p:cNvPicPr>
            <a:picLocks noChangeAspect="1"/>
          </p:cNvPicPr>
          <p:nvPr/>
        </p:nvPicPr>
        <p:blipFill>
          <a:blip r:embed="rId2"/>
          <a:stretch>
            <a:fillRect/>
          </a:stretch>
        </p:blipFill>
        <p:spPr>
          <a:xfrm>
            <a:off x="5508625" y="2565400"/>
            <a:ext cx="3276600" cy="3276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animEffect transition="in" filter="wipe(left)">
                                      <p:cBhvr>
                                        <p:cTn id="7" dur="500"/>
                                        <p:tgtEl>
                                          <p:spTgt spid="5939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398"/>
                                        </p:tgtEl>
                                        <p:attrNameLst>
                                          <p:attrName>style.visibility</p:attrName>
                                        </p:attrNameLst>
                                      </p:cBhvr>
                                      <p:to>
                                        <p:strVal val="visible"/>
                                      </p:to>
                                    </p:set>
                                    <p:animEffect transition="in" filter="dissolve">
                                      <p:cBhvr>
                                        <p:cTn id="11" dur="500"/>
                                        <p:tgtEl>
                                          <p:spTgt spid="593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397">
                                            <p:txEl>
                                              <p:pRg st="1" end="1"/>
                                            </p:txEl>
                                          </p:spTgt>
                                        </p:tgtEl>
                                        <p:attrNameLst>
                                          <p:attrName>style.visibility</p:attrName>
                                        </p:attrNameLst>
                                      </p:cBhvr>
                                      <p:to>
                                        <p:strVal val="visible"/>
                                      </p:to>
                                    </p:set>
                                    <p:animEffect transition="in" filter="wipe(left)">
                                      <p:cBhvr>
                                        <p:cTn id="16" dur="500"/>
                                        <p:tgtEl>
                                          <p:spTgt spid="59397">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9397">
                                            <p:txEl>
                                              <p:pRg st="2" end="2"/>
                                            </p:txEl>
                                          </p:spTgt>
                                        </p:tgtEl>
                                        <p:attrNameLst>
                                          <p:attrName>style.visibility</p:attrName>
                                        </p:attrNameLst>
                                      </p:cBhvr>
                                      <p:to>
                                        <p:strVal val="visible"/>
                                      </p:to>
                                    </p:set>
                                    <p:animEffect transition="in" filter="wipe(left)">
                                      <p:cBhvr>
                                        <p:cTn id="19" dur="500"/>
                                        <p:tgtEl>
                                          <p:spTgt spid="59397">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397">
                                            <p:txEl>
                                              <p:pRg st="3" end="3"/>
                                            </p:txEl>
                                          </p:spTgt>
                                        </p:tgtEl>
                                        <p:attrNameLst>
                                          <p:attrName>style.visibility</p:attrName>
                                        </p:attrNameLst>
                                      </p:cBhvr>
                                      <p:to>
                                        <p:strVal val="visible"/>
                                      </p:to>
                                    </p:set>
                                    <p:animEffect transition="in" filter="wipe(left)">
                                      <p:cBhvr>
                                        <p:cTn id="22" dur="500"/>
                                        <p:tgtEl>
                                          <p:spTgt spid="593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56</a:t>
            </a:fld>
            <a:endParaRPr lang="en-US" altLang="zh-CN" sz="1400" dirty="0"/>
          </a:p>
        </p:txBody>
      </p:sp>
      <p:sp>
        <p:nvSpPr>
          <p:cNvPr id="60418"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dirty="0">
                <a:solidFill>
                  <a:schemeClr val="accent2"/>
                </a:solidFill>
                <a:ea typeface="黑体" panose="02010609060101010101" pitchFamily="49" charset="-122"/>
              </a:rPr>
              <a:t>访问调查中的注意事项</a:t>
            </a:r>
          </a:p>
        </p:txBody>
      </p:sp>
      <p:sp>
        <p:nvSpPr>
          <p:cNvPr id="60421" name="Rectangle 5"/>
          <p:cNvSpPr>
            <a:spLocks noGrp="1"/>
          </p:cNvSpPr>
          <p:nvPr>
            <p:ph idx="1"/>
          </p:nvPr>
        </p:nvSpPr>
        <p:spPr>
          <a:xfrm>
            <a:off x="539750" y="1052513"/>
            <a:ext cx="8064500" cy="4752975"/>
          </a:xfrm>
          <a:ln/>
        </p:spPr>
        <p:txBody>
          <a:bodyPr wrap="square" lIns="91440" tIns="45720" rIns="91440" bIns="45720" anchor="t"/>
          <a:lstStyle/>
          <a:p>
            <a:pPr eaLnBrk="1" hangingPunct="1"/>
            <a:r>
              <a:rPr lang="zh-CN" altLang="en-US" dirty="0">
                <a:ea typeface="黑体" panose="02010609060101010101" pitchFamily="49" charset="-122"/>
              </a:rPr>
              <a:t>在访问调查中，调查者到人地生疏的地方搜集资料，且被调查者往往又不愿意提供的这些资料，为顺利完成调查访问工作，调查者事前的准备工作非常重要。事前的准备工作包括以下内容：</a:t>
            </a:r>
          </a:p>
          <a:p>
            <a:pPr lvl="1" eaLnBrk="1" hangingPunct="1"/>
            <a:r>
              <a:rPr lang="zh-CN" altLang="en-US" dirty="0">
                <a:ea typeface="黑体" panose="02010609060101010101" pitchFamily="49" charset="-122"/>
              </a:rPr>
              <a:t>仪容仪表</a:t>
            </a:r>
          </a:p>
          <a:p>
            <a:pPr lvl="1" eaLnBrk="1" hangingPunct="1"/>
            <a:r>
              <a:rPr lang="zh-CN" altLang="en-US" dirty="0">
                <a:ea typeface="黑体" panose="02010609060101010101" pitchFamily="49" charset="-122"/>
              </a:rPr>
              <a:t>携带访问工具</a:t>
            </a:r>
          </a:p>
          <a:p>
            <a:pPr lvl="1" eaLnBrk="1" hangingPunct="1"/>
            <a:r>
              <a:rPr lang="zh-CN" altLang="en-US" dirty="0">
                <a:ea typeface="黑体" panose="02010609060101010101" pitchFamily="49" charset="-122"/>
              </a:rPr>
              <a:t>预约并先了解访问对象</a:t>
            </a:r>
          </a:p>
          <a:p>
            <a:pPr lvl="1" eaLnBrk="1" hangingPunct="1"/>
            <a:r>
              <a:rPr lang="zh-CN" altLang="en-US" dirty="0">
                <a:ea typeface="黑体" panose="02010609060101010101" pitchFamily="49" charset="-122"/>
              </a:rPr>
              <a:t>熟记问题及方法</a:t>
            </a:r>
          </a:p>
          <a:p>
            <a:pPr lvl="1" eaLnBrk="1" hangingPunct="1"/>
            <a:r>
              <a:rPr lang="zh-CN" altLang="en-US" dirty="0">
                <a:ea typeface="黑体" panose="02010609060101010101" pitchFamily="49" charset="-122"/>
              </a:rPr>
              <a:t>运用各种技巧激发被调查者主动合作</a:t>
            </a:r>
          </a:p>
          <a:p>
            <a:pPr lvl="1" eaLnBrk="1" hangingPunct="1"/>
            <a:r>
              <a:rPr lang="zh-CN" altLang="en-US" dirty="0">
                <a:ea typeface="黑体" panose="02010609060101010101" pitchFamily="49" charset="-122"/>
              </a:rPr>
              <a:t>注意自身的安全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0421">
                                            <p:txEl>
                                              <p:pRg st="0" end="0"/>
                                            </p:txEl>
                                          </p:spTgt>
                                        </p:tgtEl>
                                        <p:attrNameLst>
                                          <p:attrName>style.visibility</p:attrName>
                                        </p:attrNameLst>
                                      </p:cBhvr>
                                      <p:to>
                                        <p:strVal val="visible"/>
                                      </p:to>
                                    </p:set>
                                    <p:animEffect transition="in" filter="dissolve">
                                      <p:cBhvr>
                                        <p:cTn id="7" dur="500"/>
                                        <p:tgtEl>
                                          <p:spTgt spid="604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21">
                                            <p:txEl>
                                              <p:pRg st="1" end="1"/>
                                            </p:txEl>
                                          </p:spTgt>
                                        </p:tgtEl>
                                        <p:attrNameLst>
                                          <p:attrName>style.visibility</p:attrName>
                                        </p:attrNameLst>
                                      </p:cBhvr>
                                      <p:to>
                                        <p:strVal val="visible"/>
                                      </p:to>
                                    </p:set>
                                    <p:animEffect transition="in" filter="dissolve">
                                      <p:cBhvr>
                                        <p:cTn id="12" dur="500"/>
                                        <p:tgtEl>
                                          <p:spTgt spid="604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421">
                                            <p:txEl>
                                              <p:pRg st="2" end="2"/>
                                            </p:txEl>
                                          </p:spTgt>
                                        </p:tgtEl>
                                        <p:attrNameLst>
                                          <p:attrName>style.visibility</p:attrName>
                                        </p:attrNameLst>
                                      </p:cBhvr>
                                      <p:to>
                                        <p:strVal val="visible"/>
                                      </p:to>
                                    </p:set>
                                    <p:animEffect transition="in" filter="dissolve">
                                      <p:cBhvr>
                                        <p:cTn id="17" dur="500"/>
                                        <p:tgtEl>
                                          <p:spTgt spid="604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0421">
                                            <p:txEl>
                                              <p:pRg st="3" end="3"/>
                                            </p:txEl>
                                          </p:spTgt>
                                        </p:tgtEl>
                                        <p:attrNameLst>
                                          <p:attrName>style.visibility</p:attrName>
                                        </p:attrNameLst>
                                      </p:cBhvr>
                                      <p:to>
                                        <p:strVal val="visible"/>
                                      </p:to>
                                    </p:set>
                                    <p:animEffect transition="in" filter="dissolve">
                                      <p:cBhvr>
                                        <p:cTn id="22" dur="500"/>
                                        <p:tgtEl>
                                          <p:spTgt spid="604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0421">
                                            <p:txEl>
                                              <p:pRg st="4" end="4"/>
                                            </p:txEl>
                                          </p:spTgt>
                                        </p:tgtEl>
                                        <p:attrNameLst>
                                          <p:attrName>style.visibility</p:attrName>
                                        </p:attrNameLst>
                                      </p:cBhvr>
                                      <p:to>
                                        <p:strVal val="visible"/>
                                      </p:to>
                                    </p:set>
                                    <p:animEffect transition="in" filter="dissolve">
                                      <p:cBhvr>
                                        <p:cTn id="27" dur="500"/>
                                        <p:tgtEl>
                                          <p:spTgt spid="604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0421">
                                            <p:txEl>
                                              <p:pRg st="5" end="5"/>
                                            </p:txEl>
                                          </p:spTgt>
                                        </p:tgtEl>
                                        <p:attrNameLst>
                                          <p:attrName>style.visibility</p:attrName>
                                        </p:attrNameLst>
                                      </p:cBhvr>
                                      <p:to>
                                        <p:strVal val="visible"/>
                                      </p:to>
                                    </p:set>
                                    <p:animEffect transition="in" filter="dissolve">
                                      <p:cBhvr>
                                        <p:cTn id="32" dur="500"/>
                                        <p:tgtEl>
                                          <p:spTgt spid="604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0421">
                                            <p:txEl>
                                              <p:pRg st="6" end="6"/>
                                            </p:txEl>
                                          </p:spTgt>
                                        </p:tgtEl>
                                        <p:attrNameLst>
                                          <p:attrName>style.visibility</p:attrName>
                                        </p:attrNameLst>
                                      </p:cBhvr>
                                      <p:to>
                                        <p:strVal val="visible"/>
                                      </p:to>
                                    </p:set>
                                    <p:animEffect transition="in" filter="dissolve">
                                      <p:cBhvr>
                                        <p:cTn id="37" dur="500"/>
                                        <p:tgtEl>
                                          <p:spTgt spid="604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57</a:t>
            </a:fld>
            <a:endParaRPr lang="en-US" altLang="zh-CN" sz="1400" dirty="0"/>
          </a:p>
        </p:txBody>
      </p:sp>
      <p:sp>
        <p:nvSpPr>
          <p:cNvPr id="61442" name="Rectangle 4"/>
          <p:cNvSpPr>
            <a:spLocks noGrp="1"/>
          </p:cNvSpPr>
          <p:nvPr>
            <p:ph type="title"/>
          </p:nvPr>
        </p:nvSpPr>
        <p:spPr>
          <a:xfrm>
            <a:off x="457200" y="381000"/>
            <a:ext cx="8229600" cy="990600"/>
          </a:xfrm>
          <a:ln/>
        </p:spPr>
        <p:txBody>
          <a:bodyPr wrap="square" lIns="90488" tIns="44450" rIns="90488" bIns="44450" anchor="ctr" anchorCtr="1"/>
          <a:lstStyle/>
          <a:p>
            <a:pPr eaLnBrk="1" hangingPunct="1"/>
            <a:r>
              <a:rPr lang="en-US" altLang="zh-CN" dirty="0">
                <a:solidFill>
                  <a:schemeClr val="accent2"/>
                </a:solidFill>
                <a:latin typeface="黑体" panose="02010609060101010101" pitchFamily="49" charset="-122"/>
                <a:ea typeface="黑体" panose="02010609060101010101" pitchFamily="49" charset="-122"/>
              </a:rPr>
              <a:t>2.  </a:t>
            </a:r>
            <a:r>
              <a:rPr lang="zh-CN" altLang="en-US" dirty="0">
                <a:solidFill>
                  <a:schemeClr val="accent2"/>
                </a:solidFill>
                <a:latin typeface="黑体" panose="02010609060101010101" pitchFamily="49" charset="-122"/>
                <a:ea typeface="黑体" panose="02010609060101010101" pitchFamily="49" charset="-122"/>
              </a:rPr>
              <a:t>邮寄调查</a:t>
            </a:r>
            <a:br>
              <a:rPr lang="zh-CN" altLang="en-US" dirty="0">
                <a:solidFill>
                  <a:schemeClr val="accent2"/>
                </a:solidFill>
                <a:latin typeface="黑体" panose="02010609060101010101" pitchFamily="49" charset="-122"/>
                <a:ea typeface="黑体" panose="02010609060101010101" pitchFamily="49" charset="-122"/>
              </a:rPr>
            </a:br>
            <a:endParaRPr lang="zh-CN" altLang="en-US" dirty="0">
              <a:solidFill>
                <a:schemeClr val="accent2"/>
              </a:solidFill>
              <a:latin typeface="黑体" panose="02010609060101010101" pitchFamily="49" charset="-122"/>
              <a:ea typeface="黑体" panose="02010609060101010101" pitchFamily="49" charset="-122"/>
            </a:endParaRPr>
          </a:p>
        </p:txBody>
      </p:sp>
      <p:graphicFrame>
        <p:nvGraphicFramePr>
          <p:cNvPr id="61445" name="Object 5"/>
          <p:cNvGraphicFramePr>
            <a:graphicFrameLocks/>
          </p:cNvGraphicFramePr>
          <p:nvPr/>
        </p:nvGraphicFramePr>
        <p:xfrm>
          <a:off x="6300788" y="4440238"/>
          <a:ext cx="2497137" cy="1701800"/>
        </p:xfrm>
        <a:graphic>
          <a:graphicData uri="http://schemas.openxmlformats.org/presentationml/2006/ole">
            <p:oleObj spid="_x0000_s51201" r:id="rId3" imgW="4857143" imgH="3247619" progId="">
              <p:embed/>
            </p:oleObj>
          </a:graphicData>
        </a:graphic>
      </p:graphicFrame>
      <p:sp>
        <p:nvSpPr>
          <p:cNvPr id="61446" name="Rectangle 6"/>
          <p:cNvSpPr/>
          <p:nvPr/>
        </p:nvSpPr>
        <p:spPr>
          <a:xfrm>
            <a:off x="179388" y="1268413"/>
            <a:ext cx="8353425" cy="5113337"/>
          </a:xfrm>
          <a:prstGeom prst="rect">
            <a:avLst/>
          </a:prstGeom>
          <a:noFill/>
          <a:ln w="12700">
            <a:noFill/>
          </a:ln>
        </p:spPr>
        <p:txBody>
          <a:bodyPr lIns="90488" tIns="44450" rIns="90488" bIns="44450" anchor="t"/>
          <a:lstStyle/>
          <a:p>
            <a:pPr marL="571500" indent="-571500">
              <a:spcBef>
                <a:spcPct val="20000"/>
              </a:spcBef>
              <a:buChar char="•"/>
            </a:pPr>
            <a:r>
              <a:rPr lang="zh-CN" altLang="en-US" sz="3200" dirty="0">
                <a:solidFill>
                  <a:srgbClr val="FF0066"/>
                </a:solidFill>
                <a:latin typeface="黑体" panose="02010609060101010101" pitchFamily="49" charset="-122"/>
                <a:ea typeface="黑体" panose="02010609060101010101" pitchFamily="49" charset="-122"/>
              </a:rPr>
              <a:t>也称邮寄问卷调查，是一种标准化调查。</a:t>
            </a:r>
            <a:r>
              <a:rPr lang="zh-CN" altLang="en-US" sz="3200" dirty="0">
                <a:latin typeface="黑体" panose="02010609060101010101" pitchFamily="49" charset="-122"/>
                <a:ea typeface="黑体" panose="02010609060101010101" pitchFamily="49" charset="-122"/>
              </a:rPr>
              <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调查者与被调查者没有直接的语言交流，信息的传递依赖于问卷。</a:t>
            </a:r>
          </a:p>
          <a:p>
            <a:pPr marL="571500" indent="-571500" algn="just">
              <a:spcBef>
                <a:spcPct val="20000"/>
              </a:spcBef>
              <a:buChar char="•"/>
            </a:pPr>
            <a:r>
              <a:rPr lang="zh-CN" altLang="en-US" sz="3200" dirty="0">
                <a:solidFill>
                  <a:srgbClr val="FF0066"/>
                </a:solidFill>
                <a:latin typeface="黑体" panose="02010609060101010101" pitchFamily="49" charset="-122"/>
                <a:ea typeface="黑体" panose="02010609060101010101" pitchFamily="49" charset="-122"/>
              </a:rPr>
              <a:t>通过某种方式将调查表或问卷送至被调查者手中，由被调查者填写，然后将问卷寄回指定收集点。</a:t>
            </a:r>
          </a:p>
          <a:p>
            <a:pPr marL="571500" indent="-571500">
              <a:spcBef>
                <a:spcPct val="20000"/>
              </a:spcBef>
              <a:buChar char="•"/>
            </a:pPr>
            <a:r>
              <a:rPr lang="zh-CN" altLang="en-US" sz="3200" dirty="0">
                <a:latin typeface="黑体" panose="02010609060101010101" pitchFamily="49" charset="-122"/>
                <a:ea typeface="黑体" panose="02010609060101010101" pitchFamily="49" charset="-122"/>
              </a:rPr>
              <a:t>问卷或表格的发放方式有</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邮寄、宣传媒介传送、</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专门场所分发三种。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1446">
                                            <p:txEl>
                                              <p:pRg st="0" end="0"/>
                                            </p:txEl>
                                          </p:spTgt>
                                        </p:tgtEl>
                                        <p:attrNameLst>
                                          <p:attrName>style.visibility</p:attrName>
                                        </p:attrNameLst>
                                      </p:cBhvr>
                                      <p:to>
                                        <p:strVal val="visible"/>
                                      </p:to>
                                    </p:set>
                                    <p:animEffect transition="in" filter="wipe(left)">
                                      <p:cBhvr>
                                        <p:cTn id="7" dur="500"/>
                                        <p:tgtEl>
                                          <p:spTgt spid="6144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1445"/>
                                        </p:tgtEl>
                                        <p:attrNameLst>
                                          <p:attrName>style.visibility</p:attrName>
                                        </p:attrNameLst>
                                      </p:cBhvr>
                                      <p:to>
                                        <p:strVal val="visible"/>
                                      </p:to>
                                    </p:set>
                                    <p:animEffect transition="in" filter="dissolve">
                                      <p:cBhvr>
                                        <p:cTn id="10" dur="500"/>
                                        <p:tgtEl>
                                          <p:spTgt spid="614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46">
                                            <p:txEl>
                                              <p:pRg st="1" end="1"/>
                                            </p:txEl>
                                          </p:spTgt>
                                        </p:tgtEl>
                                        <p:attrNameLst>
                                          <p:attrName>style.visibility</p:attrName>
                                        </p:attrNameLst>
                                      </p:cBhvr>
                                      <p:to>
                                        <p:strVal val="visible"/>
                                      </p:to>
                                    </p:set>
                                    <p:animEffect transition="in" filter="wipe(left)">
                                      <p:cBhvr>
                                        <p:cTn id="15" dur="500"/>
                                        <p:tgtEl>
                                          <p:spTgt spid="6144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446">
                                            <p:txEl>
                                              <p:pRg st="2" end="2"/>
                                            </p:txEl>
                                          </p:spTgt>
                                        </p:tgtEl>
                                        <p:attrNameLst>
                                          <p:attrName>style.visibility</p:attrName>
                                        </p:attrNameLst>
                                      </p:cBhvr>
                                      <p:to>
                                        <p:strVal val="visible"/>
                                      </p:to>
                                    </p:set>
                                    <p:animEffect transition="in" filter="wipe(left)">
                                      <p:cBhvr>
                                        <p:cTn id="20" dur="500"/>
                                        <p:tgtEl>
                                          <p:spTgt spid="614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58</a:t>
            </a:fld>
            <a:endParaRPr lang="en-US" altLang="zh-CN" sz="1400" dirty="0"/>
          </a:p>
        </p:txBody>
      </p:sp>
      <p:sp>
        <p:nvSpPr>
          <p:cNvPr id="62466" name="Rectangle 4"/>
          <p:cNvSpPr>
            <a:spLocks noGrp="1"/>
          </p:cNvSpPr>
          <p:nvPr>
            <p:ph type="title"/>
          </p:nvPr>
        </p:nvSpPr>
        <p:spPr>
          <a:xfrm>
            <a:off x="533400" y="304800"/>
            <a:ext cx="8229600" cy="990600"/>
          </a:xfrm>
          <a:ln/>
        </p:spPr>
        <p:txBody>
          <a:bodyPr wrap="square" lIns="90488" tIns="44450" rIns="90488" bIns="44450" anchor="ctr" anchorCtr="1"/>
          <a:lstStyle/>
          <a:p>
            <a:pPr eaLnBrk="1" hangingPunct="1"/>
            <a:r>
              <a:rPr lang="en-US" altLang="zh-CN" dirty="0">
                <a:solidFill>
                  <a:schemeClr val="accent2"/>
                </a:solidFill>
                <a:latin typeface="黑体" panose="02010609060101010101" pitchFamily="49" charset="-122"/>
                <a:ea typeface="黑体" panose="02010609060101010101" pitchFamily="49" charset="-122"/>
              </a:rPr>
              <a:t>3.  </a:t>
            </a:r>
            <a:r>
              <a:rPr lang="zh-CN" altLang="en-US" dirty="0">
                <a:solidFill>
                  <a:schemeClr val="accent2"/>
                </a:solidFill>
                <a:latin typeface="黑体" panose="02010609060101010101" pitchFamily="49" charset="-122"/>
                <a:ea typeface="黑体" panose="02010609060101010101" pitchFamily="49" charset="-122"/>
              </a:rPr>
              <a:t>电话调查</a:t>
            </a:r>
            <a:r>
              <a:rPr lang="zh-CN" altLang="en-US" dirty="0"/>
              <a:t/>
            </a:r>
            <a:br>
              <a:rPr lang="zh-CN" altLang="en-US" dirty="0"/>
            </a:br>
            <a:endParaRPr lang="zh-CN" altLang="en-US" dirty="0"/>
          </a:p>
        </p:txBody>
      </p:sp>
      <p:grpSp>
        <p:nvGrpSpPr>
          <p:cNvPr id="2" name="Group 5"/>
          <p:cNvGrpSpPr/>
          <p:nvPr/>
        </p:nvGrpSpPr>
        <p:grpSpPr>
          <a:xfrm>
            <a:off x="4679950" y="2924175"/>
            <a:ext cx="4464050" cy="3429000"/>
            <a:chOff x="2736" y="1776"/>
            <a:chExt cx="2544" cy="2335"/>
          </a:xfrm>
        </p:grpSpPr>
        <p:pic>
          <p:nvPicPr>
            <p:cNvPr id="62468" name="Picture 6" descr="BD07153_"/>
            <p:cNvPicPr>
              <a:picLocks noChangeAspect="1"/>
            </p:cNvPicPr>
            <p:nvPr/>
          </p:nvPicPr>
          <p:blipFill>
            <a:blip r:embed="rId2"/>
            <a:stretch>
              <a:fillRect/>
            </a:stretch>
          </p:blipFill>
          <p:spPr>
            <a:xfrm>
              <a:off x="2736" y="2400"/>
              <a:ext cx="2064" cy="1711"/>
            </a:xfrm>
            <a:prstGeom prst="rect">
              <a:avLst/>
            </a:prstGeom>
            <a:noFill/>
            <a:ln w="9525">
              <a:noFill/>
            </a:ln>
          </p:spPr>
        </p:pic>
        <p:sp>
          <p:nvSpPr>
            <p:cNvPr id="62471" name="AutoShape 7"/>
            <p:cNvSpPr>
              <a:spLocks noChangeArrowheads="1"/>
            </p:cNvSpPr>
            <p:nvPr/>
          </p:nvSpPr>
          <p:spPr bwMode="auto">
            <a:xfrm>
              <a:off x="4080" y="1776"/>
              <a:ext cx="1200" cy="624"/>
            </a:xfrm>
            <a:prstGeom prst="cloudCallout">
              <a:avLst>
                <a:gd name="adj1" fmla="val -30750"/>
                <a:gd name="adj2" fmla="val 82370"/>
              </a:avLst>
            </a:prstGeom>
            <a:noFill/>
            <a:ln w="9525">
              <a:solidFill>
                <a:schemeClr val="tx2"/>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您好</a:t>
              </a:r>
              <a:r>
                <a:rPr kumimoji="1" lang="en-US" altLang="zh-CN" sz="1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我是</a:t>
              </a:r>
              <a:r>
                <a:rPr kumimoji="1" lang="en-US" altLang="zh-CN" sz="1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1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调查公司的调查员</a:t>
              </a:r>
              <a:r>
                <a:rPr kumimoji="1" lang="en-US" altLang="zh-CN" sz="1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p>
          </p:txBody>
        </p:sp>
      </p:grpSp>
      <p:sp>
        <p:nvSpPr>
          <p:cNvPr id="62472" name="Rectangle 8"/>
          <p:cNvSpPr/>
          <p:nvPr/>
        </p:nvSpPr>
        <p:spPr>
          <a:xfrm>
            <a:off x="323850" y="1196975"/>
            <a:ext cx="8280400" cy="5113338"/>
          </a:xfrm>
          <a:prstGeom prst="rect">
            <a:avLst/>
          </a:prstGeom>
          <a:noFill/>
          <a:ln w="12700">
            <a:noFill/>
          </a:ln>
        </p:spPr>
        <p:txBody>
          <a:bodyPr lIns="90488" tIns="44450" rIns="90488" bIns="44450" anchor="t"/>
          <a:lstStyle/>
          <a:p>
            <a:pPr marL="571500" indent="-571500">
              <a:spcBef>
                <a:spcPct val="20000"/>
              </a:spcBef>
              <a:buChar char="•"/>
            </a:pPr>
            <a:r>
              <a:rPr lang="zh-CN" altLang="en-US" sz="3200" dirty="0">
                <a:latin typeface="黑体" panose="02010609060101010101" pitchFamily="49" charset="-122"/>
                <a:ea typeface="黑体" panose="02010609060101010101" pitchFamily="49" charset="-122"/>
              </a:rPr>
              <a:t>调查者利用电话与被调查者进行语言交流以获得信息。</a:t>
            </a:r>
          </a:p>
          <a:p>
            <a:pPr marL="571500" indent="-571500" algn="just">
              <a:spcBef>
                <a:spcPct val="20000"/>
              </a:spcBef>
              <a:buChar char="•"/>
            </a:pPr>
            <a:r>
              <a:rPr lang="zh-CN" altLang="en-US" sz="3200" dirty="0">
                <a:latin typeface="黑体" panose="02010609060101010101" pitchFamily="49" charset="-122"/>
                <a:ea typeface="黑体" panose="02010609060101010101" pitchFamily="49" charset="-122"/>
              </a:rPr>
              <a:t>优点：</a:t>
            </a:r>
          </a:p>
          <a:p>
            <a:pPr marL="971550" lvl="1" indent="-285750" algn="just" eaLnBrk="1" hangingPunct="1">
              <a:spcBef>
                <a:spcPct val="20000"/>
              </a:spcBef>
              <a:buChar char="–"/>
            </a:pPr>
            <a:r>
              <a:rPr lang="zh-CN" altLang="en-US" sz="2400" dirty="0">
                <a:latin typeface="黑体" panose="02010609060101010101" pitchFamily="49" charset="-122"/>
                <a:ea typeface="黑体" panose="02010609060101010101" pitchFamily="49" charset="-122"/>
              </a:rPr>
              <a:t>时效快、成本低。</a:t>
            </a:r>
          </a:p>
          <a:p>
            <a:pPr marL="971550" lvl="1" indent="-285750" eaLnBrk="1" hangingPunct="1">
              <a:spcBef>
                <a:spcPct val="20000"/>
              </a:spcBef>
              <a:buChar char="–"/>
            </a:pPr>
            <a:r>
              <a:rPr lang="zh-CN" altLang="en-US" sz="2400" dirty="0">
                <a:latin typeface="黑体" panose="02010609060101010101" pitchFamily="49" charset="-122"/>
                <a:ea typeface="黑体" panose="02010609060101010101" pitchFamily="49" charset="-122"/>
              </a:rPr>
              <a:t>覆盖面广。</a:t>
            </a:r>
          </a:p>
          <a:p>
            <a:pPr marL="571500" indent="-571500" algn="just">
              <a:spcBef>
                <a:spcPct val="20000"/>
              </a:spcBef>
              <a:buChar char="•"/>
            </a:pPr>
            <a:r>
              <a:rPr lang="zh-CN" altLang="en-US" sz="3200" dirty="0">
                <a:latin typeface="黑体" panose="02010609060101010101" pitchFamily="49" charset="-122"/>
                <a:ea typeface="黑体" panose="02010609060101010101" pitchFamily="49" charset="-122"/>
              </a:rPr>
              <a:t>缺点：</a:t>
            </a:r>
          </a:p>
          <a:p>
            <a:pPr marL="971550" lvl="1" indent="-285750" algn="just" eaLnBrk="1" hangingPunct="1">
              <a:spcBef>
                <a:spcPct val="20000"/>
              </a:spcBef>
              <a:buChar char="–"/>
            </a:pPr>
            <a:r>
              <a:rPr lang="zh-CN" altLang="en-US" sz="2400" dirty="0">
                <a:latin typeface="黑体" panose="02010609060101010101" pitchFamily="49" charset="-122"/>
                <a:ea typeface="黑体" panose="02010609060101010101" pitchFamily="49" charset="-122"/>
              </a:rPr>
              <a:t>每次调查时间不能过长；</a:t>
            </a:r>
          </a:p>
          <a:p>
            <a:pPr marL="971550" lvl="1" indent="-285750" algn="just" eaLnBrk="1" hangingPunct="1">
              <a:spcBef>
                <a:spcPct val="20000"/>
              </a:spcBef>
              <a:buChar char="–"/>
            </a:pPr>
            <a:r>
              <a:rPr lang="zh-CN" altLang="en-US" sz="2400" dirty="0">
                <a:latin typeface="黑体" panose="02010609060101010101" pitchFamily="49" charset="-122"/>
                <a:ea typeface="黑体" panose="02010609060101010101" pitchFamily="49" charset="-122"/>
              </a:rPr>
              <a:t>不能提过于复杂的问题；</a:t>
            </a:r>
          </a:p>
          <a:p>
            <a:pPr marL="971550" lvl="1" indent="-285750" eaLnBrk="1" hangingPunct="1">
              <a:spcBef>
                <a:spcPct val="20000"/>
              </a:spcBef>
              <a:buChar char="–"/>
            </a:pPr>
            <a:r>
              <a:rPr lang="zh-CN" altLang="en-US" sz="2400" dirty="0">
                <a:latin typeface="黑体" panose="02010609060101010101" pitchFamily="49" charset="-122"/>
                <a:ea typeface="黑体" panose="02010609060101010101" pitchFamily="49" charset="-122"/>
              </a:rPr>
              <a:t>对挂断电话拒绝回答者</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很难做工作。</a:t>
            </a:r>
            <a:r>
              <a:rPr lang="zh-CN" altLang="en-US" sz="2800" dirty="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2472">
                                            <p:txEl>
                                              <p:pRg st="0" end="0"/>
                                            </p:txEl>
                                          </p:spTgt>
                                        </p:tgtEl>
                                        <p:attrNameLst>
                                          <p:attrName>style.visibility</p:attrName>
                                        </p:attrNameLst>
                                      </p:cBhvr>
                                      <p:to>
                                        <p:strVal val="visible"/>
                                      </p:to>
                                    </p:set>
                                    <p:animEffect transition="in" filter="dissolve">
                                      <p:cBhvr>
                                        <p:cTn id="10" dur="500"/>
                                        <p:tgtEl>
                                          <p:spTgt spid="6247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2472">
                                            <p:txEl>
                                              <p:pRg st="1" end="1"/>
                                            </p:txEl>
                                          </p:spTgt>
                                        </p:tgtEl>
                                        <p:attrNameLst>
                                          <p:attrName>style.visibility</p:attrName>
                                        </p:attrNameLst>
                                      </p:cBhvr>
                                      <p:to>
                                        <p:strVal val="visible"/>
                                      </p:to>
                                    </p:set>
                                    <p:animEffect transition="in" filter="dissolve">
                                      <p:cBhvr>
                                        <p:cTn id="15" dur="500"/>
                                        <p:tgtEl>
                                          <p:spTgt spid="62472">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2472">
                                            <p:txEl>
                                              <p:pRg st="2" end="2"/>
                                            </p:txEl>
                                          </p:spTgt>
                                        </p:tgtEl>
                                        <p:attrNameLst>
                                          <p:attrName>style.visibility</p:attrName>
                                        </p:attrNameLst>
                                      </p:cBhvr>
                                      <p:to>
                                        <p:strVal val="visible"/>
                                      </p:to>
                                    </p:set>
                                    <p:animEffect transition="in" filter="dissolve">
                                      <p:cBhvr>
                                        <p:cTn id="18" dur="500"/>
                                        <p:tgtEl>
                                          <p:spTgt spid="62472">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2472">
                                            <p:txEl>
                                              <p:pRg st="3" end="3"/>
                                            </p:txEl>
                                          </p:spTgt>
                                        </p:tgtEl>
                                        <p:attrNameLst>
                                          <p:attrName>style.visibility</p:attrName>
                                        </p:attrNameLst>
                                      </p:cBhvr>
                                      <p:to>
                                        <p:strVal val="visible"/>
                                      </p:to>
                                    </p:set>
                                    <p:animEffect transition="in" filter="dissolve">
                                      <p:cBhvr>
                                        <p:cTn id="21" dur="500"/>
                                        <p:tgtEl>
                                          <p:spTgt spid="6247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2472">
                                            <p:txEl>
                                              <p:pRg st="4" end="4"/>
                                            </p:txEl>
                                          </p:spTgt>
                                        </p:tgtEl>
                                        <p:attrNameLst>
                                          <p:attrName>style.visibility</p:attrName>
                                        </p:attrNameLst>
                                      </p:cBhvr>
                                      <p:to>
                                        <p:strVal val="visible"/>
                                      </p:to>
                                    </p:set>
                                    <p:animEffect transition="in" filter="dissolve">
                                      <p:cBhvr>
                                        <p:cTn id="26" dur="500"/>
                                        <p:tgtEl>
                                          <p:spTgt spid="62472">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62472">
                                            <p:txEl>
                                              <p:pRg st="5" end="5"/>
                                            </p:txEl>
                                          </p:spTgt>
                                        </p:tgtEl>
                                        <p:attrNameLst>
                                          <p:attrName>style.visibility</p:attrName>
                                        </p:attrNameLst>
                                      </p:cBhvr>
                                      <p:to>
                                        <p:strVal val="visible"/>
                                      </p:to>
                                    </p:set>
                                    <p:animEffect transition="in" filter="dissolve">
                                      <p:cBhvr>
                                        <p:cTn id="29" dur="500"/>
                                        <p:tgtEl>
                                          <p:spTgt spid="62472">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2472">
                                            <p:txEl>
                                              <p:pRg st="6" end="6"/>
                                            </p:txEl>
                                          </p:spTgt>
                                        </p:tgtEl>
                                        <p:attrNameLst>
                                          <p:attrName>style.visibility</p:attrName>
                                        </p:attrNameLst>
                                      </p:cBhvr>
                                      <p:to>
                                        <p:strVal val="visible"/>
                                      </p:to>
                                    </p:set>
                                    <p:animEffect transition="in" filter="dissolve">
                                      <p:cBhvr>
                                        <p:cTn id="32" dur="500"/>
                                        <p:tgtEl>
                                          <p:spTgt spid="62472">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2472">
                                            <p:txEl>
                                              <p:pRg st="7" end="7"/>
                                            </p:txEl>
                                          </p:spTgt>
                                        </p:tgtEl>
                                        <p:attrNameLst>
                                          <p:attrName>style.visibility</p:attrName>
                                        </p:attrNameLst>
                                      </p:cBhvr>
                                      <p:to>
                                        <p:strVal val="visible"/>
                                      </p:to>
                                    </p:set>
                                    <p:animEffect transition="in" filter="dissolve">
                                      <p:cBhvr>
                                        <p:cTn id="35" dur="500"/>
                                        <p:tgtEl>
                                          <p:spTgt spid="624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59</a:t>
            </a:fld>
            <a:endParaRPr lang="en-US" altLang="zh-CN" sz="1400" dirty="0"/>
          </a:p>
        </p:txBody>
      </p:sp>
      <p:sp>
        <p:nvSpPr>
          <p:cNvPr id="63490" name="Rectangle 4"/>
          <p:cNvSpPr>
            <a:spLocks noGrp="1"/>
          </p:cNvSpPr>
          <p:nvPr>
            <p:ph type="title"/>
          </p:nvPr>
        </p:nvSpPr>
        <p:spPr>
          <a:xfrm>
            <a:off x="533400" y="457200"/>
            <a:ext cx="8229600" cy="990600"/>
          </a:xfrm>
          <a:ln/>
        </p:spPr>
        <p:txBody>
          <a:bodyPr wrap="square" lIns="90488" tIns="44450" rIns="90488" bIns="44450" anchor="ctr" anchorCtr="1"/>
          <a:lstStyle/>
          <a:p>
            <a:pPr eaLnBrk="1" hangingPunct="1"/>
            <a:r>
              <a:rPr lang="en-US" altLang="zh-CN" b="1" dirty="0">
                <a:solidFill>
                  <a:schemeClr val="accent2"/>
                </a:solidFill>
                <a:latin typeface="黑体" panose="02010609060101010101" pitchFamily="49" charset="-122"/>
                <a:ea typeface="黑体" panose="02010609060101010101" pitchFamily="49" charset="-122"/>
              </a:rPr>
              <a:t>4. </a:t>
            </a:r>
            <a:r>
              <a:rPr lang="zh-CN" altLang="en-US" b="1" dirty="0">
                <a:solidFill>
                  <a:schemeClr val="accent2"/>
                </a:solidFill>
                <a:latin typeface="黑体" panose="02010609060101010101" pitchFamily="49" charset="-122"/>
                <a:ea typeface="黑体" panose="02010609060101010101" pitchFamily="49" charset="-122"/>
              </a:rPr>
              <a:t>电脑辅助调查</a:t>
            </a:r>
            <a:r>
              <a:rPr lang="zh-CN" altLang="en-US" dirty="0">
                <a:solidFill>
                  <a:schemeClr val="accent2"/>
                </a:solidFill>
              </a:rPr>
              <a:t/>
            </a:r>
            <a:br>
              <a:rPr lang="zh-CN" altLang="en-US" dirty="0">
                <a:solidFill>
                  <a:schemeClr val="accent2"/>
                </a:solidFill>
              </a:rPr>
            </a:br>
            <a:endParaRPr lang="zh-CN" altLang="en-US" dirty="0">
              <a:solidFill>
                <a:schemeClr val="accent2"/>
              </a:solidFill>
            </a:endParaRPr>
          </a:p>
        </p:txBody>
      </p:sp>
      <p:pic>
        <p:nvPicPr>
          <p:cNvPr id="63493" name="Picture 5" descr="hqt6"/>
          <p:cNvPicPr>
            <a:picLocks noChangeAspect="1"/>
          </p:cNvPicPr>
          <p:nvPr/>
        </p:nvPicPr>
        <p:blipFill>
          <a:blip r:embed="rId2">
            <a:lum contrast="12000"/>
          </a:blip>
          <a:stretch>
            <a:fillRect/>
          </a:stretch>
        </p:blipFill>
        <p:spPr>
          <a:xfrm>
            <a:off x="3851275" y="3494088"/>
            <a:ext cx="4140200" cy="2690812"/>
          </a:xfrm>
          <a:prstGeom prst="rect">
            <a:avLst/>
          </a:prstGeom>
          <a:noFill/>
          <a:ln w="9525">
            <a:noFill/>
          </a:ln>
        </p:spPr>
      </p:pic>
      <p:sp>
        <p:nvSpPr>
          <p:cNvPr id="63494" name="Rectangle 6"/>
          <p:cNvSpPr/>
          <p:nvPr/>
        </p:nvSpPr>
        <p:spPr>
          <a:xfrm>
            <a:off x="395288" y="1341438"/>
            <a:ext cx="8280400" cy="5113337"/>
          </a:xfrm>
          <a:prstGeom prst="rect">
            <a:avLst/>
          </a:prstGeom>
          <a:noFill/>
          <a:ln w="12700">
            <a:noFill/>
          </a:ln>
        </p:spPr>
        <p:txBody>
          <a:bodyPr lIns="90488" tIns="44450" rIns="90488" bIns="44450" anchor="t"/>
          <a:lstStyle/>
          <a:p>
            <a:pPr marL="571500" indent="-571500">
              <a:spcBef>
                <a:spcPct val="20000"/>
              </a:spcBef>
              <a:buChar char="•"/>
            </a:pPr>
            <a:r>
              <a:rPr lang="zh-CN" altLang="en-US" sz="3200" dirty="0">
                <a:latin typeface="黑体" panose="02010609060101010101" pitchFamily="49" charset="-122"/>
                <a:ea typeface="黑体" panose="02010609060101010101" pitchFamily="49" charset="-122"/>
              </a:rPr>
              <a:t>又称电脑辅助电话调查，电脑与电话相结</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合完成调查的全过程。</a:t>
            </a:r>
          </a:p>
          <a:p>
            <a:pPr marL="571500" indent="-571500" algn="just">
              <a:spcBef>
                <a:spcPct val="20000"/>
              </a:spcBef>
              <a:buChar char="•"/>
            </a:pPr>
            <a:r>
              <a:rPr lang="zh-CN" altLang="en-US" sz="3200" dirty="0">
                <a:latin typeface="黑体" panose="02010609060101010101" pitchFamily="49" charset="-122"/>
                <a:ea typeface="黑体" panose="02010609060101010101" pitchFamily="49" charset="-122"/>
              </a:rPr>
              <a:t>一般需借助专门的软件进行，硬件设备要求较高。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3494">
                                            <p:txEl>
                                              <p:pRg st="0" end="0"/>
                                            </p:txEl>
                                          </p:spTgt>
                                        </p:tgtEl>
                                        <p:attrNameLst>
                                          <p:attrName>style.visibility</p:attrName>
                                        </p:attrNameLst>
                                      </p:cBhvr>
                                      <p:to>
                                        <p:strVal val="visible"/>
                                      </p:to>
                                    </p:set>
                                    <p:animEffect transition="in" filter="dissolve">
                                      <p:cBhvr>
                                        <p:cTn id="7" dur="500"/>
                                        <p:tgtEl>
                                          <p:spTgt spid="6349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3494">
                                            <p:txEl>
                                              <p:pRg st="1" end="1"/>
                                            </p:txEl>
                                          </p:spTgt>
                                        </p:tgtEl>
                                        <p:attrNameLst>
                                          <p:attrName>style.visibility</p:attrName>
                                        </p:attrNameLst>
                                      </p:cBhvr>
                                      <p:to>
                                        <p:strVal val="visible"/>
                                      </p:to>
                                    </p:set>
                                    <p:animEffect transition="in" filter="dissolve">
                                      <p:cBhvr>
                                        <p:cTn id="10" dur="500"/>
                                        <p:tgtEl>
                                          <p:spTgt spid="6349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3493"/>
                                        </p:tgtEl>
                                        <p:attrNameLst>
                                          <p:attrName>style.visibility</p:attrName>
                                        </p:attrNameLst>
                                      </p:cBhvr>
                                      <p:to>
                                        <p:strVal val="visible"/>
                                      </p:to>
                                    </p:set>
                                    <p:animEffect transition="in" filter="dissolve">
                                      <p:cBhvr>
                                        <p:cTn id="13"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a:t>
            </a:fld>
            <a:endParaRPr lang="en-US" altLang="zh-CN" sz="1400" dirty="0"/>
          </a:p>
        </p:txBody>
      </p:sp>
      <p:sp>
        <p:nvSpPr>
          <p:cNvPr id="9218"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使用二手数据需要注意的问题</a:t>
            </a:r>
          </a:p>
        </p:txBody>
      </p:sp>
      <p:sp>
        <p:nvSpPr>
          <p:cNvPr id="10245" name="Rectangle 5"/>
          <p:cNvSpPr>
            <a:spLocks noGrp="1"/>
          </p:cNvSpPr>
          <p:nvPr>
            <p:ph idx="1"/>
          </p:nvPr>
        </p:nvSpPr>
        <p:spPr>
          <a:xfrm>
            <a:off x="457200" y="1719263"/>
            <a:ext cx="8229600" cy="4411662"/>
          </a:xfrm>
          <a:ln/>
        </p:spPr>
        <p:txBody>
          <a:bodyPr wrap="square" lIns="91440" tIns="45720" rIns="91440" bIns="45720" anchor="t"/>
          <a:lstStyle/>
          <a:p>
            <a:pPr eaLnBrk="1" hangingPunct="1"/>
            <a:r>
              <a:rPr lang="zh-CN" altLang="en-US" dirty="0">
                <a:ea typeface="黑体" panose="02010609060101010101" pitchFamily="49" charset="-122"/>
              </a:rPr>
              <a:t>应注意数据的含义、计算口径和计算方法，避免误用或滥用；</a:t>
            </a:r>
          </a:p>
          <a:p>
            <a:pPr eaLnBrk="1" hangingPunct="1"/>
            <a:r>
              <a:rPr lang="zh-CN" altLang="en-US" dirty="0">
                <a:ea typeface="黑体" panose="02010609060101010101" pitchFamily="49" charset="-122"/>
              </a:rPr>
              <a:t>注意二手数据的时间性，不能用过时的数据；</a:t>
            </a:r>
          </a:p>
          <a:p>
            <a:pPr eaLnBrk="1" hangingPunct="1"/>
            <a:r>
              <a:rPr lang="zh-CN" altLang="en-US" dirty="0">
                <a:ea typeface="黑体" panose="02010609060101010101" pitchFamily="49" charset="-122"/>
              </a:rPr>
              <a:t>应充分搞清这些数据的来源和可靠程度；</a:t>
            </a:r>
          </a:p>
          <a:p>
            <a:pPr eaLnBrk="1" hangingPunct="1"/>
            <a:r>
              <a:rPr lang="zh-CN" altLang="en-US" dirty="0">
                <a:ea typeface="黑体" panose="02010609060101010101" pitchFamily="49" charset="-122"/>
              </a:rPr>
              <a:t>应注明数据的出处，以尊重他人的劳动成果。</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dissolve">
                                      <p:cBhvr>
                                        <p:cTn id="7" dur="500"/>
                                        <p:tgtEl>
                                          <p:spTgt spid="10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5">
                                            <p:txEl>
                                              <p:pRg st="1" end="1"/>
                                            </p:txEl>
                                          </p:spTgt>
                                        </p:tgtEl>
                                        <p:attrNameLst>
                                          <p:attrName>style.visibility</p:attrName>
                                        </p:attrNameLst>
                                      </p:cBhvr>
                                      <p:to>
                                        <p:strVal val="visible"/>
                                      </p:to>
                                    </p:set>
                                    <p:animEffect transition="in" filter="dissolve">
                                      <p:cBhvr>
                                        <p:cTn id="12" dur="500"/>
                                        <p:tgtEl>
                                          <p:spTgt spid="10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5">
                                            <p:txEl>
                                              <p:pRg st="2" end="2"/>
                                            </p:txEl>
                                          </p:spTgt>
                                        </p:tgtEl>
                                        <p:attrNameLst>
                                          <p:attrName>style.visibility</p:attrName>
                                        </p:attrNameLst>
                                      </p:cBhvr>
                                      <p:to>
                                        <p:strVal val="visible"/>
                                      </p:to>
                                    </p:set>
                                    <p:animEffect transition="in" filter="dissolve">
                                      <p:cBhvr>
                                        <p:cTn id="17" dur="500"/>
                                        <p:tgtEl>
                                          <p:spTgt spid="102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45">
                                            <p:txEl>
                                              <p:pRg st="3" end="3"/>
                                            </p:txEl>
                                          </p:spTgt>
                                        </p:tgtEl>
                                        <p:attrNameLst>
                                          <p:attrName>style.visibility</p:attrName>
                                        </p:attrNameLst>
                                      </p:cBhvr>
                                      <p:to>
                                        <p:strVal val="visible"/>
                                      </p:to>
                                    </p:set>
                                    <p:animEffect transition="in" filter="dissolve">
                                      <p:cBhvr>
                                        <p:cTn id="22" dur="500"/>
                                        <p:tgtEl>
                                          <p:spTgt spid="102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60</a:t>
            </a:fld>
            <a:endParaRPr lang="en-US" altLang="zh-CN" sz="1400" dirty="0"/>
          </a:p>
        </p:txBody>
      </p:sp>
      <p:sp>
        <p:nvSpPr>
          <p:cNvPr id="64514" name="Rectangle 4"/>
          <p:cNvSpPr>
            <a:spLocks noGrp="1"/>
          </p:cNvSpPr>
          <p:nvPr>
            <p:ph type="title"/>
          </p:nvPr>
        </p:nvSpPr>
        <p:spPr>
          <a:xfrm>
            <a:off x="457200" y="381000"/>
            <a:ext cx="8229600" cy="990600"/>
          </a:xfrm>
          <a:ln/>
        </p:spPr>
        <p:txBody>
          <a:bodyPr wrap="square" lIns="90488" tIns="44450" rIns="90488" bIns="44450" anchor="ctr" anchorCtr="1"/>
          <a:lstStyle/>
          <a:p>
            <a:pPr eaLnBrk="1" hangingPunct="1"/>
            <a:r>
              <a:rPr lang="en-US" altLang="zh-CN" dirty="0">
                <a:solidFill>
                  <a:schemeClr val="accent2"/>
                </a:solidFill>
                <a:latin typeface="黑体" panose="02010609060101010101" pitchFamily="49" charset="-122"/>
                <a:ea typeface="黑体" panose="02010609060101010101" pitchFamily="49" charset="-122"/>
              </a:rPr>
              <a:t>5.</a:t>
            </a:r>
            <a:r>
              <a:rPr lang="zh-CN" altLang="en-US" dirty="0">
                <a:solidFill>
                  <a:schemeClr val="accent2"/>
                </a:solidFill>
                <a:latin typeface="黑体" panose="02010609060101010101" pitchFamily="49" charset="-122"/>
                <a:ea typeface="黑体" panose="02010609060101010101" pitchFamily="49" charset="-122"/>
              </a:rPr>
              <a:t>座谈会</a:t>
            </a:r>
            <a:br>
              <a:rPr lang="zh-CN" altLang="en-US" dirty="0">
                <a:solidFill>
                  <a:schemeClr val="accent2"/>
                </a:solidFill>
                <a:latin typeface="黑体" panose="02010609060101010101" pitchFamily="49" charset="-122"/>
                <a:ea typeface="黑体" panose="02010609060101010101" pitchFamily="49" charset="-122"/>
              </a:rPr>
            </a:br>
            <a:endParaRPr lang="zh-CN" altLang="en-US" dirty="0">
              <a:solidFill>
                <a:schemeClr val="accent2"/>
              </a:solidFill>
              <a:latin typeface="黑体" panose="02010609060101010101" pitchFamily="49" charset="-122"/>
              <a:ea typeface="黑体" panose="02010609060101010101" pitchFamily="49" charset="-122"/>
            </a:endParaRPr>
          </a:p>
        </p:txBody>
      </p:sp>
      <p:sp>
        <p:nvSpPr>
          <p:cNvPr id="64517" name="Rectangle 5"/>
          <p:cNvSpPr>
            <a:spLocks noGrp="1"/>
          </p:cNvSpPr>
          <p:nvPr>
            <p:ph idx="1"/>
          </p:nvPr>
        </p:nvSpPr>
        <p:spPr>
          <a:xfrm>
            <a:off x="323850" y="1557338"/>
            <a:ext cx="8305800" cy="2590800"/>
          </a:xfrm>
          <a:ln/>
        </p:spPr>
        <p:txBody>
          <a:bodyPr wrap="square" lIns="90488" tIns="44450" rIns="90488" bIns="44450" anchor="t"/>
          <a:lstStyle/>
          <a:p>
            <a:pPr marL="571500" indent="-571500" eaLnBrk="1" hangingPunct="1"/>
            <a:r>
              <a:rPr lang="zh-CN" altLang="en-US" dirty="0">
                <a:latin typeface="黑体" panose="02010609060101010101" pitchFamily="49" charset="-122"/>
                <a:ea typeface="黑体" panose="02010609060101010101" pitchFamily="49" charset="-122"/>
              </a:rPr>
              <a:t>也称集体访谈，将一组被调查者集中</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在调查现场，让他们对调查的主题发表</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意见以获得资料。</a:t>
            </a:r>
          </a:p>
          <a:p>
            <a:pPr marL="571500" indent="-571500" eaLnBrk="1" hangingPunct="1"/>
            <a:r>
              <a:rPr lang="zh-CN" altLang="en-US" dirty="0">
                <a:latin typeface="黑体" panose="02010609060101010101" pitchFamily="49" charset="-122"/>
                <a:ea typeface="黑体" panose="02010609060101010101" pitchFamily="49" charset="-122"/>
              </a:rPr>
              <a:t>参加座谈会的人数不宜过多，一般为</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人。</a:t>
            </a:r>
          </a:p>
          <a:p>
            <a:pPr marL="571500" indent="-571500" eaLnBrk="1" hangingPunct="1"/>
            <a:r>
              <a:rPr lang="zh-CN" altLang="en-US" dirty="0">
                <a:latin typeface="黑体" panose="02010609060101010101" pitchFamily="49" charset="-122"/>
                <a:ea typeface="黑体" panose="02010609060101010101" pitchFamily="49" charset="-122"/>
              </a:rPr>
              <a:t>侧重于定性研究。</a:t>
            </a:r>
          </a:p>
        </p:txBody>
      </p:sp>
      <p:pic>
        <p:nvPicPr>
          <p:cNvPr id="64518" name="Picture 6" descr="无标题"/>
          <p:cNvPicPr>
            <a:picLocks noChangeAspect="1"/>
          </p:cNvPicPr>
          <p:nvPr/>
        </p:nvPicPr>
        <p:blipFill>
          <a:blip r:embed="rId2"/>
          <a:stretch>
            <a:fillRect/>
          </a:stretch>
        </p:blipFill>
        <p:spPr>
          <a:xfrm>
            <a:off x="4787900" y="3789363"/>
            <a:ext cx="3492500" cy="2139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517">
                                            <p:txEl>
                                              <p:pRg st="0" end="0"/>
                                            </p:txEl>
                                          </p:spTgt>
                                        </p:tgtEl>
                                        <p:attrNameLst>
                                          <p:attrName>style.visibility</p:attrName>
                                        </p:attrNameLst>
                                      </p:cBhvr>
                                      <p:to>
                                        <p:strVal val="visible"/>
                                      </p:to>
                                    </p:set>
                                    <p:animEffect transition="in" filter="wipe(left)">
                                      <p:cBhvr>
                                        <p:cTn id="7" dur="500"/>
                                        <p:tgtEl>
                                          <p:spTgt spid="6451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4517">
                                            <p:txEl>
                                              <p:pRg st="1" end="1"/>
                                            </p:txEl>
                                          </p:spTgt>
                                        </p:tgtEl>
                                        <p:attrNameLst>
                                          <p:attrName>style.visibility</p:attrName>
                                        </p:attrNameLst>
                                      </p:cBhvr>
                                      <p:to>
                                        <p:strVal val="visible"/>
                                      </p:to>
                                    </p:set>
                                    <p:animEffect transition="in" filter="wipe(left)">
                                      <p:cBhvr>
                                        <p:cTn id="10" dur="500"/>
                                        <p:tgtEl>
                                          <p:spTgt spid="6451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4517">
                                            <p:txEl>
                                              <p:pRg st="2" end="2"/>
                                            </p:txEl>
                                          </p:spTgt>
                                        </p:tgtEl>
                                        <p:attrNameLst>
                                          <p:attrName>style.visibility</p:attrName>
                                        </p:attrNameLst>
                                      </p:cBhvr>
                                      <p:to>
                                        <p:strVal val="visible"/>
                                      </p:to>
                                    </p:set>
                                    <p:animEffect transition="in" filter="wipe(left)">
                                      <p:cBhvr>
                                        <p:cTn id="13" dur="500"/>
                                        <p:tgtEl>
                                          <p:spTgt spid="6451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4518"/>
                                        </p:tgtEl>
                                        <p:attrNameLst>
                                          <p:attrName>style.visibility</p:attrName>
                                        </p:attrNameLst>
                                      </p:cBhvr>
                                      <p:to>
                                        <p:strVal val="visible"/>
                                      </p:to>
                                    </p:set>
                                    <p:animEffect transition="in" filter="dissolve">
                                      <p:cBhvr>
                                        <p:cTn id="16" dur="5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61</a:t>
            </a:fld>
            <a:endParaRPr lang="en-US" altLang="zh-CN" sz="1400" dirty="0"/>
          </a:p>
        </p:txBody>
      </p:sp>
      <p:sp>
        <p:nvSpPr>
          <p:cNvPr id="65538" name="Rectangle 4"/>
          <p:cNvSpPr>
            <a:spLocks noGrp="1"/>
          </p:cNvSpPr>
          <p:nvPr>
            <p:ph type="title"/>
          </p:nvPr>
        </p:nvSpPr>
        <p:spPr>
          <a:xfrm>
            <a:off x="817563" y="690563"/>
            <a:ext cx="8229600" cy="990600"/>
          </a:xfrm>
          <a:ln/>
        </p:spPr>
        <p:txBody>
          <a:bodyPr wrap="square" lIns="90488" tIns="44450" rIns="90488" bIns="44450" anchor="ctr" anchorCtr="1"/>
          <a:lstStyle/>
          <a:p>
            <a:pPr eaLnBrk="1" hangingPunct="1"/>
            <a:r>
              <a:rPr lang="en-US" altLang="zh-CN" b="1" dirty="0">
                <a:solidFill>
                  <a:schemeClr val="accent2"/>
                </a:solidFill>
                <a:latin typeface="黑体" panose="02010609060101010101" pitchFamily="49" charset="-122"/>
                <a:ea typeface="黑体" panose="02010609060101010101" pitchFamily="49" charset="-122"/>
              </a:rPr>
              <a:t>6.  </a:t>
            </a:r>
            <a:r>
              <a:rPr lang="zh-CN" altLang="en-US" b="1" dirty="0">
                <a:solidFill>
                  <a:schemeClr val="accent2"/>
                </a:solidFill>
                <a:latin typeface="黑体" panose="02010609060101010101" pitchFamily="49" charset="-122"/>
                <a:ea typeface="黑体" panose="02010609060101010101" pitchFamily="49" charset="-122"/>
              </a:rPr>
              <a:t>个别深度访问</a:t>
            </a:r>
            <a:br>
              <a:rPr lang="zh-CN" altLang="en-US" b="1" dirty="0">
                <a:solidFill>
                  <a:schemeClr val="accent2"/>
                </a:solidFill>
                <a:latin typeface="黑体" panose="02010609060101010101" pitchFamily="49" charset="-122"/>
                <a:ea typeface="黑体" panose="02010609060101010101" pitchFamily="49" charset="-122"/>
              </a:rPr>
            </a:br>
            <a:endParaRPr lang="zh-CN" altLang="en-US" b="1" dirty="0">
              <a:solidFill>
                <a:schemeClr val="accent2"/>
              </a:solidFill>
              <a:latin typeface="黑体" panose="02010609060101010101" pitchFamily="49" charset="-122"/>
              <a:ea typeface="黑体" panose="02010609060101010101" pitchFamily="49" charset="-122"/>
            </a:endParaRPr>
          </a:p>
        </p:txBody>
      </p:sp>
      <p:grpSp>
        <p:nvGrpSpPr>
          <p:cNvPr id="2" name="Group 5"/>
          <p:cNvGrpSpPr/>
          <p:nvPr/>
        </p:nvGrpSpPr>
        <p:grpSpPr>
          <a:xfrm>
            <a:off x="5219700" y="3962400"/>
            <a:ext cx="3657600" cy="2895600"/>
            <a:chOff x="1973" y="3266"/>
            <a:chExt cx="1516" cy="853"/>
          </a:xfrm>
        </p:grpSpPr>
        <p:sp>
          <p:nvSpPr>
            <p:cNvPr id="65540" name="Freeform 6"/>
            <p:cNvSpPr/>
            <p:nvPr/>
          </p:nvSpPr>
          <p:spPr>
            <a:xfrm>
              <a:off x="2425" y="3485"/>
              <a:ext cx="345" cy="218"/>
            </a:xfrm>
            <a:custGeom>
              <a:avLst/>
              <a:gdLst/>
              <a:ahLst/>
              <a:cxnLst>
                <a:cxn ang="0">
                  <a:pos x="5" y="7"/>
                </a:cxn>
                <a:cxn ang="0">
                  <a:pos x="23" y="3"/>
                </a:cxn>
                <a:cxn ang="0">
                  <a:pos x="23" y="3"/>
                </a:cxn>
                <a:cxn ang="0">
                  <a:pos x="24" y="2"/>
                </a:cxn>
                <a:cxn ang="0">
                  <a:pos x="24" y="2"/>
                </a:cxn>
                <a:cxn ang="0">
                  <a:pos x="24" y="1"/>
                </a:cxn>
                <a:cxn ang="0">
                  <a:pos x="24" y="1"/>
                </a:cxn>
                <a:cxn ang="0">
                  <a:pos x="25" y="0"/>
                </a:cxn>
                <a:cxn ang="0">
                  <a:pos x="27" y="0"/>
                </a:cxn>
                <a:cxn ang="0">
                  <a:pos x="28" y="1"/>
                </a:cxn>
                <a:cxn ang="0">
                  <a:pos x="28" y="1"/>
                </a:cxn>
                <a:cxn ang="0">
                  <a:pos x="27" y="2"/>
                </a:cxn>
                <a:cxn ang="0">
                  <a:pos x="36" y="0"/>
                </a:cxn>
                <a:cxn ang="0">
                  <a:pos x="37" y="0"/>
                </a:cxn>
                <a:cxn ang="0">
                  <a:pos x="38" y="0"/>
                </a:cxn>
                <a:cxn ang="0">
                  <a:pos x="36" y="1"/>
                </a:cxn>
                <a:cxn ang="0">
                  <a:pos x="31" y="2"/>
                </a:cxn>
                <a:cxn ang="0">
                  <a:pos x="39" y="1"/>
                </a:cxn>
                <a:cxn ang="0">
                  <a:pos x="41" y="1"/>
                </a:cxn>
                <a:cxn ang="0">
                  <a:pos x="40" y="1"/>
                </a:cxn>
                <a:cxn ang="0">
                  <a:pos x="34" y="2"/>
                </a:cxn>
                <a:cxn ang="0">
                  <a:pos x="42" y="1"/>
                </a:cxn>
                <a:cxn ang="0">
                  <a:pos x="43" y="1"/>
                </a:cxn>
                <a:cxn ang="0">
                  <a:pos x="43" y="2"/>
                </a:cxn>
                <a:cxn ang="0">
                  <a:pos x="38" y="2"/>
                </a:cxn>
                <a:cxn ang="0">
                  <a:pos x="36" y="3"/>
                </a:cxn>
                <a:cxn ang="0">
                  <a:pos x="42" y="2"/>
                </a:cxn>
                <a:cxn ang="0">
                  <a:pos x="43" y="2"/>
                </a:cxn>
                <a:cxn ang="0">
                  <a:pos x="43" y="2"/>
                </a:cxn>
                <a:cxn ang="0">
                  <a:pos x="37" y="3"/>
                </a:cxn>
                <a:cxn ang="0">
                  <a:pos x="34" y="3"/>
                </a:cxn>
                <a:cxn ang="0">
                  <a:pos x="30" y="4"/>
                </a:cxn>
                <a:cxn ang="0">
                  <a:pos x="26" y="4"/>
                </a:cxn>
                <a:cxn ang="0">
                  <a:pos x="6" y="8"/>
                </a:cxn>
                <a:cxn ang="0">
                  <a:pos x="5" y="8"/>
                </a:cxn>
                <a:cxn ang="0">
                  <a:pos x="3" y="8"/>
                </a:cxn>
                <a:cxn ang="0">
                  <a:pos x="0" y="7"/>
                </a:cxn>
              </a:cxnLst>
              <a:rect l="0" t="0" r="0" b="0"/>
              <a:pathLst>
                <a:path w="690" h="655">
                  <a:moveTo>
                    <a:pt x="20" y="480"/>
                  </a:moveTo>
                  <a:lnTo>
                    <a:pt x="82" y="601"/>
                  </a:lnTo>
                  <a:lnTo>
                    <a:pt x="384" y="268"/>
                  </a:lnTo>
                  <a:lnTo>
                    <a:pt x="378" y="246"/>
                  </a:lnTo>
                  <a:lnTo>
                    <a:pt x="373" y="226"/>
                  </a:lnTo>
                  <a:lnTo>
                    <a:pt x="371" y="204"/>
                  </a:lnTo>
                  <a:lnTo>
                    <a:pt x="376" y="181"/>
                  </a:lnTo>
                  <a:lnTo>
                    <a:pt x="385" y="156"/>
                  </a:lnTo>
                  <a:lnTo>
                    <a:pt x="395" y="139"/>
                  </a:lnTo>
                  <a:lnTo>
                    <a:pt x="395" y="127"/>
                  </a:lnTo>
                  <a:lnTo>
                    <a:pt x="397" y="100"/>
                  </a:lnTo>
                  <a:lnTo>
                    <a:pt x="393" y="81"/>
                  </a:lnTo>
                  <a:lnTo>
                    <a:pt x="388" y="60"/>
                  </a:lnTo>
                  <a:lnTo>
                    <a:pt x="388" y="42"/>
                  </a:lnTo>
                  <a:lnTo>
                    <a:pt x="394" y="30"/>
                  </a:lnTo>
                  <a:lnTo>
                    <a:pt x="404" y="20"/>
                  </a:lnTo>
                  <a:lnTo>
                    <a:pt x="421" y="16"/>
                  </a:lnTo>
                  <a:lnTo>
                    <a:pt x="432" y="16"/>
                  </a:lnTo>
                  <a:lnTo>
                    <a:pt x="442" y="23"/>
                  </a:lnTo>
                  <a:lnTo>
                    <a:pt x="453" y="41"/>
                  </a:lnTo>
                  <a:lnTo>
                    <a:pt x="457" y="65"/>
                  </a:lnTo>
                  <a:lnTo>
                    <a:pt x="456" y="82"/>
                  </a:lnTo>
                  <a:lnTo>
                    <a:pt x="451" y="102"/>
                  </a:lnTo>
                  <a:lnTo>
                    <a:pt x="438" y="124"/>
                  </a:lnTo>
                  <a:lnTo>
                    <a:pt x="451" y="134"/>
                  </a:lnTo>
                  <a:lnTo>
                    <a:pt x="562" y="15"/>
                  </a:lnTo>
                  <a:lnTo>
                    <a:pt x="570" y="4"/>
                  </a:lnTo>
                  <a:lnTo>
                    <a:pt x="584" y="0"/>
                  </a:lnTo>
                  <a:lnTo>
                    <a:pt x="596" y="6"/>
                  </a:lnTo>
                  <a:lnTo>
                    <a:pt x="600" y="18"/>
                  </a:lnTo>
                  <a:lnTo>
                    <a:pt x="600" y="30"/>
                  </a:lnTo>
                  <a:lnTo>
                    <a:pt x="571" y="65"/>
                  </a:lnTo>
                  <a:lnTo>
                    <a:pt x="500" y="138"/>
                  </a:lnTo>
                  <a:lnTo>
                    <a:pt x="505" y="146"/>
                  </a:lnTo>
                  <a:lnTo>
                    <a:pt x="610" y="51"/>
                  </a:lnTo>
                  <a:lnTo>
                    <a:pt x="622" y="42"/>
                  </a:lnTo>
                  <a:lnTo>
                    <a:pt x="633" y="41"/>
                  </a:lnTo>
                  <a:lnTo>
                    <a:pt x="642" y="45"/>
                  </a:lnTo>
                  <a:lnTo>
                    <a:pt x="644" y="58"/>
                  </a:lnTo>
                  <a:lnTo>
                    <a:pt x="640" y="73"/>
                  </a:lnTo>
                  <a:lnTo>
                    <a:pt x="536" y="165"/>
                  </a:lnTo>
                  <a:lnTo>
                    <a:pt x="542" y="171"/>
                  </a:lnTo>
                  <a:lnTo>
                    <a:pt x="649" y="98"/>
                  </a:lnTo>
                  <a:lnTo>
                    <a:pt x="663" y="94"/>
                  </a:lnTo>
                  <a:lnTo>
                    <a:pt x="670" y="94"/>
                  </a:lnTo>
                  <a:lnTo>
                    <a:pt x="679" y="102"/>
                  </a:lnTo>
                  <a:lnTo>
                    <a:pt x="680" y="113"/>
                  </a:lnTo>
                  <a:lnTo>
                    <a:pt x="676" y="123"/>
                  </a:lnTo>
                  <a:lnTo>
                    <a:pt x="669" y="131"/>
                  </a:lnTo>
                  <a:lnTo>
                    <a:pt x="603" y="168"/>
                  </a:lnTo>
                  <a:lnTo>
                    <a:pt x="563" y="194"/>
                  </a:lnTo>
                  <a:lnTo>
                    <a:pt x="568" y="203"/>
                  </a:lnTo>
                  <a:lnTo>
                    <a:pt x="639" y="161"/>
                  </a:lnTo>
                  <a:lnTo>
                    <a:pt x="669" y="146"/>
                  </a:lnTo>
                  <a:lnTo>
                    <a:pt x="686" y="146"/>
                  </a:lnTo>
                  <a:lnTo>
                    <a:pt x="690" y="153"/>
                  </a:lnTo>
                  <a:lnTo>
                    <a:pt x="690" y="164"/>
                  </a:lnTo>
                  <a:lnTo>
                    <a:pt x="684" y="175"/>
                  </a:lnTo>
                  <a:lnTo>
                    <a:pt x="637" y="201"/>
                  </a:lnTo>
                  <a:lnTo>
                    <a:pt x="578" y="230"/>
                  </a:lnTo>
                  <a:lnTo>
                    <a:pt x="553" y="247"/>
                  </a:lnTo>
                  <a:lnTo>
                    <a:pt x="530" y="268"/>
                  </a:lnTo>
                  <a:lnTo>
                    <a:pt x="514" y="290"/>
                  </a:lnTo>
                  <a:lnTo>
                    <a:pt x="495" y="298"/>
                  </a:lnTo>
                  <a:lnTo>
                    <a:pt x="470" y="305"/>
                  </a:lnTo>
                  <a:lnTo>
                    <a:pt x="427" y="302"/>
                  </a:lnTo>
                  <a:lnTo>
                    <a:pt x="414" y="294"/>
                  </a:lnTo>
                  <a:lnTo>
                    <a:pt x="101" y="637"/>
                  </a:lnTo>
                  <a:lnTo>
                    <a:pt x="86" y="649"/>
                  </a:lnTo>
                  <a:lnTo>
                    <a:pt x="76" y="655"/>
                  </a:lnTo>
                  <a:lnTo>
                    <a:pt x="63" y="652"/>
                  </a:lnTo>
                  <a:lnTo>
                    <a:pt x="53" y="644"/>
                  </a:lnTo>
                  <a:lnTo>
                    <a:pt x="45" y="627"/>
                  </a:lnTo>
                  <a:lnTo>
                    <a:pt x="0" y="537"/>
                  </a:lnTo>
                  <a:lnTo>
                    <a:pt x="20" y="480"/>
                  </a:lnTo>
                  <a:close/>
                </a:path>
              </a:pathLst>
            </a:custGeom>
            <a:solidFill>
              <a:srgbClr val="FF9F9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41" name="Group 7"/>
            <p:cNvGrpSpPr/>
            <p:nvPr/>
          </p:nvGrpSpPr>
          <p:grpSpPr>
            <a:xfrm>
              <a:off x="2018" y="3633"/>
              <a:ext cx="348" cy="469"/>
              <a:chOff x="2018" y="3633"/>
              <a:chExt cx="348" cy="469"/>
            </a:xfrm>
          </p:grpSpPr>
          <p:sp>
            <p:nvSpPr>
              <p:cNvPr id="65542" name="Freeform 8"/>
              <p:cNvSpPr/>
              <p:nvPr/>
            </p:nvSpPr>
            <p:spPr>
              <a:xfrm>
                <a:off x="2018" y="3882"/>
                <a:ext cx="329" cy="220"/>
              </a:xfrm>
              <a:custGeom>
                <a:avLst/>
                <a:gdLst/>
                <a:ahLst/>
                <a:cxnLst>
                  <a:cxn ang="0">
                    <a:pos x="12" y="0"/>
                  </a:cxn>
                  <a:cxn ang="0">
                    <a:pos x="0" y="7"/>
                  </a:cxn>
                  <a:cxn ang="0">
                    <a:pos x="1" y="8"/>
                  </a:cxn>
                  <a:cxn ang="0">
                    <a:pos x="1" y="7"/>
                  </a:cxn>
                  <a:cxn ang="0">
                    <a:pos x="13" y="0"/>
                  </a:cxn>
                  <a:cxn ang="0">
                    <a:pos x="13" y="0"/>
                  </a:cxn>
                  <a:cxn ang="0">
                    <a:pos x="19" y="0"/>
                  </a:cxn>
                  <a:cxn ang="0">
                    <a:pos x="23" y="0"/>
                  </a:cxn>
                  <a:cxn ang="0">
                    <a:pos x="29" y="0"/>
                  </a:cxn>
                  <a:cxn ang="0">
                    <a:pos x="30" y="1"/>
                  </a:cxn>
                  <a:cxn ang="0">
                    <a:pos x="31" y="1"/>
                  </a:cxn>
                  <a:cxn ang="0">
                    <a:pos x="31" y="1"/>
                  </a:cxn>
                  <a:cxn ang="0">
                    <a:pos x="41" y="8"/>
                  </a:cxn>
                  <a:cxn ang="0">
                    <a:pos x="41" y="8"/>
                  </a:cxn>
                  <a:cxn ang="0">
                    <a:pos x="41" y="8"/>
                  </a:cxn>
                  <a:cxn ang="0">
                    <a:pos x="34" y="1"/>
                  </a:cxn>
                  <a:cxn ang="0">
                    <a:pos x="33" y="1"/>
                  </a:cxn>
                  <a:cxn ang="0">
                    <a:pos x="31" y="0"/>
                  </a:cxn>
                  <a:cxn ang="0">
                    <a:pos x="31" y="0"/>
                  </a:cxn>
                  <a:cxn ang="0">
                    <a:pos x="30" y="0"/>
                  </a:cxn>
                  <a:cxn ang="0">
                    <a:pos x="28" y="0"/>
                  </a:cxn>
                  <a:cxn ang="0">
                    <a:pos x="22" y="0"/>
                  </a:cxn>
                  <a:cxn ang="0">
                    <a:pos x="18" y="0"/>
                  </a:cxn>
                  <a:cxn ang="0">
                    <a:pos x="14" y="0"/>
                  </a:cxn>
                  <a:cxn ang="0">
                    <a:pos x="12" y="0"/>
                  </a:cxn>
                  <a:cxn ang="0">
                    <a:pos x="12" y="0"/>
                  </a:cxn>
                </a:cxnLst>
                <a:rect l="0" t="0" r="0" b="0"/>
                <a:pathLst>
                  <a:path w="658" h="660">
                    <a:moveTo>
                      <a:pt x="193" y="12"/>
                    </a:moveTo>
                    <a:lnTo>
                      <a:pt x="0" y="599"/>
                    </a:lnTo>
                    <a:lnTo>
                      <a:pt x="9" y="611"/>
                    </a:lnTo>
                    <a:lnTo>
                      <a:pt x="22" y="600"/>
                    </a:lnTo>
                    <a:lnTo>
                      <a:pt x="208" y="35"/>
                    </a:lnTo>
                    <a:lnTo>
                      <a:pt x="219" y="29"/>
                    </a:lnTo>
                    <a:lnTo>
                      <a:pt x="289" y="27"/>
                    </a:lnTo>
                    <a:lnTo>
                      <a:pt x="382" y="31"/>
                    </a:lnTo>
                    <a:lnTo>
                      <a:pt x="464" y="36"/>
                    </a:lnTo>
                    <a:lnTo>
                      <a:pt x="488" y="45"/>
                    </a:lnTo>
                    <a:lnTo>
                      <a:pt x="501" y="60"/>
                    </a:lnTo>
                    <a:lnTo>
                      <a:pt x="511" y="78"/>
                    </a:lnTo>
                    <a:lnTo>
                      <a:pt x="642" y="654"/>
                    </a:lnTo>
                    <a:lnTo>
                      <a:pt x="650" y="660"/>
                    </a:lnTo>
                    <a:lnTo>
                      <a:pt x="658" y="649"/>
                    </a:lnTo>
                    <a:lnTo>
                      <a:pt x="531" y="75"/>
                    </a:lnTo>
                    <a:lnTo>
                      <a:pt x="519" y="43"/>
                    </a:lnTo>
                    <a:lnTo>
                      <a:pt x="507" y="31"/>
                    </a:lnTo>
                    <a:lnTo>
                      <a:pt x="496" y="23"/>
                    </a:lnTo>
                    <a:lnTo>
                      <a:pt x="482" y="14"/>
                    </a:lnTo>
                    <a:lnTo>
                      <a:pt x="454" y="12"/>
                    </a:lnTo>
                    <a:lnTo>
                      <a:pt x="367" y="3"/>
                    </a:lnTo>
                    <a:lnTo>
                      <a:pt x="273" y="0"/>
                    </a:lnTo>
                    <a:lnTo>
                      <a:pt x="229" y="2"/>
                    </a:lnTo>
                    <a:lnTo>
                      <a:pt x="207" y="3"/>
                    </a:lnTo>
                    <a:lnTo>
                      <a:pt x="193" y="12"/>
                    </a:lnTo>
                    <a:close/>
                  </a:path>
                </a:pathLst>
              </a:custGeom>
              <a:solidFill>
                <a:srgbClr val="3F1F00"/>
              </a:solidFill>
              <a:ln w="7938" cap="flat" cmpd="sng">
                <a:solidFill>
                  <a:srgbClr val="000000"/>
                </a:solidFill>
                <a:prstDash val="solid"/>
                <a:round/>
                <a:headEnd type="none" w="med" len="med"/>
                <a:tailEnd type="none" w="med" len="med"/>
              </a:ln>
            </p:spPr>
            <p:txBody>
              <a:bodyPr/>
              <a:lstStyle/>
              <a:p>
                <a:endParaRPr lang="zh-CN" altLang="en-US"/>
              </a:p>
            </p:txBody>
          </p:sp>
          <p:sp>
            <p:nvSpPr>
              <p:cNvPr id="65543" name="Freeform 9"/>
              <p:cNvSpPr/>
              <p:nvPr/>
            </p:nvSpPr>
            <p:spPr>
              <a:xfrm>
                <a:off x="2023" y="3633"/>
                <a:ext cx="343" cy="256"/>
              </a:xfrm>
              <a:custGeom>
                <a:avLst/>
                <a:gdLst/>
                <a:ahLst/>
                <a:cxnLst>
                  <a:cxn ang="0">
                    <a:pos x="9" y="0"/>
                  </a:cxn>
                  <a:cxn ang="0">
                    <a:pos x="3" y="0"/>
                  </a:cxn>
                  <a:cxn ang="0">
                    <a:pos x="1" y="0"/>
                  </a:cxn>
                  <a:cxn ang="0">
                    <a:pos x="0" y="1"/>
                  </a:cxn>
                  <a:cxn ang="0">
                    <a:pos x="6" y="6"/>
                  </a:cxn>
                  <a:cxn ang="0">
                    <a:pos x="7" y="7"/>
                  </a:cxn>
                  <a:cxn ang="0">
                    <a:pos x="7" y="7"/>
                  </a:cxn>
                  <a:cxn ang="0">
                    <a:pos x="7" y="9"/>
                  </a:cxn>
                  <a:cxn ang="0">
                    <a:pos x="9" y="9"/>
                  </a:cxn>
                  <a:cxn ang="0">
                    <a:pos x="11" y="9"/>
                  </a:cxn>
                  <a:cxn ang="0">
                    <a:pos x="12" y="9"/>
                  </a:cxn>
                  <a:cxn ang="0">
                    <a:pos x="18" y="9"/>
                  </a:cxn>
                  <a:cxn ang="0">
                    <a:pos x="27" y="9"/>
                  </a:cxn>
                  <a:cxn ang="0">
                    <a:pos x="35" y="9"/>
                  </a:cxn>
                  <a:cxn ang="0">
                    <a:pos x="37" y="9"/>
                  </a:cxn>
                  <a:cxn ang="0">
                    <a:pos x="38" y="9"/>
                  </a:cxn>
                  <a:cxn ang="0">
                    <a:pos x="40" y="8"/>
                  </a:cxn>
                  <a:cxn ang="0">
                    <a:pos x="41" y="8"/>
                  </a:cxn>
                  <a:cxn ang="0">
                    <a:pos x="42" y="8"/>
                  </a:cxn>
                  <a:cxn ang="0">
                    <a:pos x="42" y="7"/>
                  </a:cxn>
                  <a:cxn ang="0">
                    <a:pos x="43" y="7"/>
                  </a:cxn>
                  <a:cxn ang="0">
                    <a:pos x="43" y="7"/>
                  </a:cxn>
                  <a:cxn ang="0">
                    <a:pos x="43" y="6"/>
                  </a:cxn>
                  <a:cxn ang="0">
                    <a:pos x="43" y="6"/>
                  </a:cxn>
                  <a:cxn ang="0">
                    <a:pos x="41" y="6"/>
                  </a:cxn>
                  <a:cxn ang="0">
                    <a:pos x="40" y="6"/>
                  </a:cxn>
                  <a:cxn ang="0">
                    <a:pos x="38" y="6"/>
                  </a:cxn>
                  <a:cxn ang="0">
                    <a:pos x="14" y="6"/>
                  </a:cxn>
                  <a:cxn ang="0">
                    <a:pos x="13" y="5"/>
                  </a:cxn>
                  <a:cxn ang="0">
                    <a:pos x="12" y="3"/>
                  </a:cxn>
                  <a:cxn ang="0">
                    <a:pos x="12" y="1"/>
                  </a:cxn>
                  <a:cxn ang="0">
                    <a:pos x="11" y="0"/>
                  </a:cxn>
                  <a:cxn ang="0">
                    <a:pos x="9" y="0"/>
                  </a:cxn>
                </a:cxnLst>
                <a:rect l="0" t="0" r="0" b="0"/>
                <a:pathLst>
                  <a:path w="686" h="768">
                    <a:moveTo>
                      <a:pt x="139" y="0"/>
                    </a:moveTo>
                    <a:lnTo>
                      <a:pt x="44" y="0"/>
                    </a:lnTo>
                    <a:lnTo>
                      <a:pt x="3" y="29"/>
                    </a:lnTo>
                    <a:lnTo>
                      <a:pt x="0" y="99"/>
                    </a:lnTo>
                    <a:lnTo>
                      <a:pt x="103" y="513"/>
                    </a:lnTo>
                    <a:lnTo>
                      <a:pt x="113" y="554"/>
                    </a:lnTo>
                    <a:lnTo>
                      <a:pt x="117" y="598"/>
                    </a:lnTo>
                    <a:lnTo>
                      <a:pt x="123" y="694"/>
                    </a:lnTo>
                    <a:lnTo>
                      <a:pt x="141" y="738"/>
                    </a:lnTo>
                    <a:lnTo>
                      <a:pt x="167" y="745"/>
                    </a:lnTo>
                    <a:lnTo>
                      <a:pt x="197" y="749"/>
                    </a:lnTo>
                    <a:lnTo>
                      <a:pt x="279" y="753"/>
                    </a:lnTo>
                    <a:lnTo>
                      <a:pt x="432" y="760"/>
                    </a:lnTo>
                    <a:lnTo>
                      <a:pt x="551" y="768"/>
                    </a:lnTo>
                    <a:lnTo>
                      <a:pt x="581" y="757"/>
                    </a:lnTo>
                    <a:lnTo>
                      <a:pt x="604" y="727"/>
                    </a:lnTo>
                    <a:lnTo>
                      <a:pt x="630" y="685"/>
                    </a:lnTo>
                    <a:lnTo>
                      <a:pt x="651" y="641"/>
                    </a:lnTo>
                    <a:lnTo>
                      <a:pt x="665" y="615"/>
                    </a:lnTo>
                    <a:lnTo>
                      <a:pt x="672" y="594"/>
                    </a:lnTo>
                    <a:lnTo>
                      <a:pt x="684" y="558"/>
                    </a:lnTo>
                    <a:lnTo>
                      <a:pt x="686" y="543"/>
                    </a:lnTo>
                    <a:lnTo>
                      <a:pt x="684" y="521"/>
                    </a:lnTo>
                    <a:lnTo>
                      <a:pt x="675" y="510"/>
                    </a:lnTo>
                    <a:lnTo>
                      <a:pt x="655" y="496"/>
                    </a:lnTo>
                    <a:lnTo>
                      <a:pt x="633" y="495"/>
                    </a:lnTo>
                    <a:lnTo>
                      <a:pt x="604" y="495"/>
                    </a:lnTo>
                    <a:lnTo>
                      <a:pt x="224" y="510"/>
                    </a:lnTo>
                    <a:lnTo>
                      <a:pt x="216" y="409"/>
                    </a:lnTo>
                    <a:lnTo>
                      <a:pt x="203" y="220"/>
                    </a:lnTo>
                    <a:lnTo>
                      <a:pt x="194" y="88"/>
                    </a:lnTo>
                    <a:lnTo>
                      <a:pt x="181" y="33"/>
                    </a:lnTo>
                    <a:lnTo>
                      <a:pt x="139" y="0"/>
                    </a:lnTo>
                    <a:close/>
                  </a:path>
                </a:pathLst>
              </a:custGeom>
              <a:solidFill>
                <a:srgbClr val="9F7F5F"/>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65544" name="Freeform 10"/>
            <p:cNvSpPr/>
            <p:nvPr/>
          </p:nvSpPr>
          <p:spPr>
            <a:xfrm>
              <a:off x="2132" y="3552"/>
              <a:ext cx="412" cy="540"/>
            </a:xfrm>
            <a:custGeom>
              <a:avLst/>
              <a:gdLst/>
              <a:ahLst/>
              <a:cxnLst>
                <a:cxn ang="0">
                  <a:pos x="31" y="0"/>
                </a:cxn>
                <a:cxn ang="0">
                  <a:pos x="36" y="1"/>
                </a:cxn>
                <a:cxn ang="0">
                  <a:pos x="38" y="2"/>
                </a:cxn>
                <a:cxn ang="0">
                  <a:pos x="40" y="3"/>
                </a:cxn>
                <a:cxn ang="0">
                  <a:pos x="40" y="4"/>
                </a:cxn>
                <a:cxn ang="0">
                  <a:pos x="38" y="4"/>
                </a:cxn>
                <a:cxn ang="0">
                  <a:pos x="38" y="5"/>
                </a:cxn>
                <a:cxn ang="0">
                  <a:pos x="37" y="6"/>
                </a:cxn>
                <a:cxn ang="0">
                  <a:pos x="34" y="6"/>
                </a:cxn>
                <a:cxn ang="0">
                  <a:pos x="31" y="7"/>
                </a:cxn>
                <a:cxn ang="0">
                  <a:pos x="35" y="7"/>
                </a:cxn>
                <a:cxn ang="0">
                  <a:pos x="45" y="7"/>
                </a:cxn>
                <a:cxn ang="0">
                  <a:pos x="50" y="8"/>
                </a:cxn>
                <a:cxn ang="0">
                  <a:pos x="52" y="9"/>
                </a:cxn>
                <a:cxn ang="0">
                  <a:pos x="50" y="11"/>
                </a:cxn>
                <a:cxn ang="0">
                  <a:pos x="44" y="13"/>
                </a:cxn>
                <a:cxn ang="0">
                  <a:pos x="38" y="17"/>
                </a:cxn>
                <a:cxn ang="0">
                  <a:pos x="35" y="20"/>
                </a:cxn>
                <a:cxn ang="0">
                  <a:pos x="29" y="19"/>
                </a:cxn>
                <a:cxn ang="0">
                  <a:pos x="24" y="19"/>
                </a:cxn>
                <a:cxn ang="0">
                  <a:pos x="22" y="18"/>
                </a:cxn>
                <a:cxn ang="0">
                  <a:pos x="17" y="19"/>
                </a:cxn>
                <a:cxn ang="0">
                  <a:pos x="14" y="19"/>
                </a:cxn>
                <a:cxn ang="0">
                  <a:pos x="17" y="18"/>
                </a:cxn>
                <a:cxn ang="0">
                  <a:pos x="24" y="16"/>
                </a:cxn>
                <a:cxn ang="0">
                  <a:pos x="25" y="14"/>
                </a:cxn>
                <a:cxn ang="0">
                  <a:pos x="25" y="12"/>
                </a:cxn>
                <a:cxn ang="0">
                  <a:pos x="21" y="11"/>
                </a:cxn>
                <a:cxn ang="0">
                  <a:pos x="13" y="12"/>
                </a:cxn>
                <a:cxn ang="0">
                  <a:pos x="6" y="12"/>
                </a:cxn>
                <a:cxn ang="0">
                  <a:pos x="2" y="11"/>
                </a:cxn>
                <a:cxn ang="0">
                  <a:pos x="0" y="10"/>
                </a:cxn>
                <a:cxn ang="0">
                  <a:pos x="2" y="9"/>
                </a:cxn>
                <a:cxn ang="0">
                  <a:pos x="7" y="7"/>
                </a:cxn>
                <a:cxn ang="0">
                  <a:pos x="13" y="5"/>
                </a:cxn>
                <a:cxn ang="0">
                  <a:pos x="17" y="3"/>
                </a:cxn>
                <a:cxn ang="0">
                  <a:pos x="18" y="2"/>
                </a:cxn>
                <a:cxn ang="0">
                  <a:pos x="20" y="0"/>
                </a:cxn>
                <a:cxn ang="0">
                  <a:pos x="23" y="0"/>
                </a:cxn>
                <a:cxn ang="0">
                  <a:pos x="28" y="0"/>
                </a:cxn>
              </a:cxnLst>
              <a:rect l="0" t="0" r="0" b="0"/>
              <a:pathLst>
                <a:path w="824" h="1618">
                  <a:moveTo>
                    <a:pt x="462" y="0"/>
                  </a:moveTo>
                  <a:lnTo>
                    <a:pt x="497" y="30"/>
                  </a:lnTo>
                  <a:lnTo>
                    <a:pt x="544" y="78"/>
                  </a:lnTo>
                  <a:lnTo>
                    <a:pt x="567" y="119"/>
                  </a:lnTo>
                  <a:lnTo>
                    <a:pt x="587" y="154"/>
                  </a:lnTo>
                  <a:lnTo>
                    <a:pt x="603" y="181"/>
                  </a:lnTo>
                  <a:lnTo>
                    <a:pt x="627" y="207"/>
                  </a:lnTo>
                  <a:lnTo>
                    <a:pt x="639" y="233"/>
                  </a:lnTo>
                  <a:lnTo>
                    <a:pt x="639" y="280"/>
                  </a:lnTo>
                  <a:lnTo>
                    <a:pt x="630" y="306"/>
                  </a:lnTo>
                  <a:lnTo>
                    <a:pt x="615" y="312"/>
                  </a:lnTo>
                  <a:lnTo>
                    <a:pt x="599" y="316"/>
                  </a:lnTo>
                  <a:lnTo>
                    <a:pt x="596" y="338"/>
                  </a:lnTo>
                  <a:lnTo>
                    <a:pt x="603" y="373"/>
                  </a:lnTo>
                  <a:lnTo>
                    <a:pt x="603" y="421"/>
                  </a:lnTo>
                  <a:lnTo>
                    <a:pt x="592" y="447"/>
                  </a:lnTo>
                  <a:lnTo>
                    <a:pt x="553" y="479"/>
                  </a:lnTo>
                  <a:lnTo>
                    <a:pt x="533" y="479"/>
                  </a:lnTo>
                  <a:lnTo>
                    <a:pt x="517" y="496"/>
                  </a:lnTo>
                  <a:lnTo>
                    <a:pt x="510" y="558"/>
                  </a:lnTo>
                  <a:lnTo>
                    <a:pt x="510" y="610"/>
                  </a:lnTo>
                  <a:lnTo>
                    <a:pt x="560" y="598"/>
                  </a:lnTo>
                  <a:lnTo>
                    <a:pt x="635" y="598"/>
                  </a:lnTo>
                  <a:lnTo>
                    <a:pt x="713" y="598"/>
                  </a:lnTo>
                  <a:lnTo>
                    <a:pt x="765" y="610"/>
                  </a:lnTo>
                  <a:lnTo>
                    <a:pt x="795" y="633"/>
                  </a:lnTo>
                  <a:lnTo>
                    <a:pt x="819" y="677"/>
                  </a:lnTo>
                  <a:lnTo>
                    <a:pt x="824" y="721"/>
                  </a:lnTo>
                  <a:lnTo>
                    <a:pt x="815" y="774"/>
                  </a:lnTo>
                  <a:lnTo>
                    <a:pt x="788" y="879"/>
                  </a:lnTo>
                  <a:lnTo>
                    <a:pt x="745" y="989"/>
                  </a:lnTo>
                  <a:lnTo>
                    <a:pt x="693" y="1090"/>
                  </a:lnTo>
                  <a:lnTo>
                    <a:pt x="635" y="1263"/>
                  </a:lnTo>
                  <a:lnTo>
                    <a:pt x="596" y="1390"/>
                  </a:lnTo>
                  <a:lnTo>
                    <a:pt x="567" y="1534"/>
                  </a:lnTo>
                  <a:lnTo>
                    <a:pt x="553" y="1618"/>
                  </a:lnTo>
                  <a:lnTo>
                    <a:pt x="510" y="1592"/>
                  </a:lnTo>
                  <a:lnTo>
                    <a:pt x="466" y="1556"/>
                  </a:lnTo>
                  <a:lnTo>
                    <a:pt x="412" y="1517"/>
                  </a:lnTo>
                  <a:lnTo>
                    <a:pt x="377" y="1511"/>
                  </a:lnTo>
                  <a:lnTo>
                    <a:pt x="361" y="1499"/>
                  </a:lnTo>
                  <a:lnTo>
                    <a:pt x="337" y="1481"/>
                  </a:lnTo>
                  <a:lnTo>
                    <a:pt x="294" y="1495"/>
                  </a:lnTo>
                  <a:lnTo>
                    <a:pt x="267" y="1521"/>
                  </a:lnTo>
                  <a:lnTo>
                    <a:pt x="247" y="1529"/>
                  </a:lnTo>
                  <a:lnTo>
                    <a:pt x="227" y="1525"/>
                  </a:lnTo>
                  <a:lnTo>
                    <a:pt x="240" y="1503"/>
                  </a:lnTo>
                  <a:lnTo>
                    <a:pt x="263" y="1424"/>
                  </a:lnTo>
                  <a:lnTo>
                    <a:pt x="322" y="1328"/>
                  </a:lnTo>
                  <a:lnTo>
                    <a:pt x="380" y="1263"/>
                  </a:lnTo>
                  <a:lnTo>
                    <a:pt x="389" y="1218"/>
                  </a:lnTo>
                  <a:lnTo>
                    <a:pt x="396" y="1138"/>
                  </a:lnTo>
                  <a:lnTo>
                    <a:pt x="400" y="1037"/>
                  </a:lnTo>
                  <a:lnTo>
                    <a:pt x="393" y="963"/>
                  </a:lnTo>
                  <a:lnTo>
                    <a:pt x="380" y="923"/>
                  </a:lnTo>
                  <a:lnTo>
                    <a:pt x="330" y="901"/>
                  </a:lnTo>
                  <a:lnTo>
                    <a:pt x="279" y="909"/>
                  </a:lnTo>
                  <a:lnTo>
                    <a:pt x="204" y="931"/>
                  </a:lnTo>
                  <a:lnTo>
                    <a:pt x="134" y="945"/>
                  </a:lnTo>
                  <a:lnTo>
                    <a:pt x="106" y="953"/>
                  </a:lnTo>
                  <a:lnTo>
                    <a:pt x="59" y="945"/>
                  </a:lnTo>
                  <a:lnTo>
                    <a:pt x="32" y="927"/>
                  </a:lnTo>
                  <a:lnTo>
                    <a:pt x="8" y="883"/>
                  </a:lnTo>
                  <a:lnTo>
                    <a:pt x="0" y="832"/>
                  </a:lnTo>
                  <a:lnTo>
                    <a:pt x="16" y="765"/>
                  </a:lnTo>
                  <a:lnTo>
                    <a:pt x="32" y="731"/>
                  </a:lnTo>
                  <a:lnTo>
                    <a:pt x="75" y="633"/>
                  </a:lnTo>
                  <a:lnTo>
                    <a:pt x="122" y="540"/>
                  </a:lnTo>
                  <a:lnTo>
                    <a:pt x="165" y="465"/>
                  </a:lnTo>
                  <a:lnTo>
                    <a:pt x="204" y="405"/>
                  </a:lnTo>
                  <a:lnTo>
                    <a:pt x="235" y="329"/>
                  </a:lnTo>
                  <a:lnTo>
                    <a:pt x="260" y="269"/>
                  </a:lnTo>
                  <a:lnTo>
                    <a:pt x="267" y="203"/>
                  </a:lnTo>
                  <a:lnTo>
                    <a:pt x="283" y="132"/>
                  </a:lnTo>
                  <a:lnTo>
                    <a:pt x="294" y="74"/>
                  </a:lnTo>
                  <a:lnTo>
                    <a:pt x="314" y="36"/>
                  </a:lnTo>
                  <a:lnTo>
                    <a:pt x="337" y="8"/>
                  </a:lnTo>
                  <a:lnTo>
                    <a:pt x="365" y="8"/>
                  </a:lnTo>
                  <a:lnTo>
                    <a:pt x="420" y="30"/>
                  </a:lnTo>
                  <a:lnTo>
                    <a:pt x="462" y="0"/>
                  </a:lnTo>
                  <a:close/>
                </a:path>
              </a:pathLst>
            </a:custGeom>
            <a:solidFill>
              <a:srgbClr val="9F3FD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45" name="Group 11"/>
            <p:cNvGrpSpPr/>
            <p:nvPr/>
          </p:nvGrpSpPr>
          <p:grpSpPr>
            <a:xfrm>
              <a:off x="3104" y="3621"/>
              <a:ext cx="346" cy="470"/>
              <a:chOff x="3104" y="3621"/>
              <a:chExt cx="346" cy="470"/>
            </a:xfrm>
          </p:grpSpPr>
          <p:sp>
            <p:nvSpPr>
              <p:cNvPr id="65546" name="Freeform 12"/>
              <p:cNvSpPr/>
              <p:nvPr/>
            </p:nvSpPr>
            <p:spPr>
              <a:xfrm>
                <a:off x="3121" y="3871"/>
                <a:ext cx="329" cy="220"/>
              </a:xfrm>
              <a:custGeom>
                <a:avLst/>
                <a:gdLst/>
                <a:ahLst/>
                <a:cxnLst>
                  <a:cxn ang="0">
                    <a:pos x="29" y="0"/>
                  </a:cxn>
                  <a:cxn ang="0">
                    <a:pos x="41" y="7"/>
                  </a:cxn>
                  <a:cxn ang="0">
                    <a:pos x="41" y="8"/>
                  </a:cxn>
                  <a:cxn ang="0">
                    <a:pos x="40" y="7"/>
                  </a:cxn>
                  <a:cxn ang="0">
                    <a:pos x="28" y="0"/>
                  </a:cxn>
                  <a:cxn ang="0">
                    <a:pos x="27" y="0"/>
                  </a:cxn>
                  <a:cxn ang="0">
                    <a:pos x="23" y="0"/>
                  </a:cxn>
                  <a:cxn ang="0">
                    <a:pos x="18" y="0"/>
                  </a:cxn>
                  <a:cxn ang="0">
                    <a:pos x="12" y="0"/>
                  </a:cxn>
                  <a:cxn ang="0">
                    <a:pos x="10" y="1"/>
                  </a:cxn>
                  <a:cxn ang="0">
                    <a:pos x="10" y="1"/>
                  </a:cxn>
                  <a:cxn ang="0">
                    <a:pos x="10" y="1"/>
                  </a:cxn>
                  <a:cxn ang="0">
                    <a:pos x="1" y="8"/>
                  </a:cxn>
                  <a:cxn ang="0">
                    <a:pos x="1" y="8"/>
                  </a:cxn>
                  <a:cxn ang="0">
                    <a:pos x="0" y="8"/>
                  </a:cxn>
                  <a:cxn ang="0">
                    <a:pos x="8" y="1"/>
                  </a:cxn>
                  <a:cxn ang="0">
                    <a:pos x="9" y="1"/>
                  </a:cxn>
                  <a:cxn ang="0">
                    <a:pos x="10" y="0"/>
                  </a:cxn>
                  <a:cxn ang="0">
                    <a:pos x="10" y="0"/>
                  </a:cxn>
                  <a:cxn ang="0">
                    <a:pos x="11" y="0"/>
                  </a:cxn>
                  <a:cxn ang="0">
                    <a:pos x="12" y="0"/>
                  </a:cxn>
                  <a:cxn ang="0">
                    <a:pos x="19" y="0"/>
                  </a:cxn>
                  <a:cxn ang="0">
                    <a:pos x="24" y="0"/>
                  </a:cxn>
                  <a:cxn ang="0">
                    <a:pos x="26" y="0"/>
                  </a:cxn>
                  <a:cxn ang="0">
                    <a:pos x="28" y="0"/>
                  </a:cxn>
                  <a:cxn ang="0">
                    <a:pos x="29" y="0"/>
                  </a:cxn>
                </a:cxnLst>
                <a:rect l="0" t="0" r="0" b="0"/>
                <a:pathLst>
                  <a:path w="658" h="660">
                    <a:moveTo>
                      <a:pt x="466" y="12"/>
                    </a:moveTo>
                    <a:lnTo>
                      <a:pt x="658" y="598"/>
                    </a:lnTo>
                    <a:lnTo>
                      <a:pt x="650" y="610"/>
                    </a:lnTo>
                    <a:lnTo>
                      <a:pt x="636" y="601"/>
                    </a:lnTo>
                    <a:lnTo>
                      <a:pt x="451" y="34"/>
                    </a:lnTo>
                    <a:lnTo>
                      <a:pt x="440" y="29"/>
                    </a:lnTo>
                    <a:lnTo>
                      <a:pt x="368" y="26"/>
                    </a:lnTo>
                    <a:lnTo>
                      <a:pt x="277" y="31"/>
                    </a:lnTo>
                    <a:lnTo>
                      <a:pt x="195" y="37"/>
                    </a:lnTo>
                    <a:lnTo>
                      <a:pt x="171" y="45"/>
                    </a:lnTo>
                    <a:lnTo>
                      <a:pt x="156" y="59"/>
                    </a:lnTo>
                    <a:lnTo>
                      <a:pt x="147" y="78"/>
                    </a:lnTo>
                    <a:lnTo>
                      <a:pt x="17" y="655"/>
                    </a:lnTo>
                    <a:lnTo>
                      <a:pt x="9" y="660"/>
                    </a:lnTo>
                    <a:lnTo>
                      <a:pt x="0" y="648"/>
                    </a:lnTo>
                    <a:lnTo>
                      <a:pt x="128" y="74"/>
                    </a:lnTo>
                    <a:lnTo>
                      <a:pt x="140" y="44"/>
                    </a:lnTo>
                    <a:lnTo>
                      <a:pt x="151" y="31"/>
                    </a:lnTo>
                    <a:lnTo>
                      <a:pt x="163" y="22"/>
                    </a:lnTo>
                    <a:lnTo>
                      <a:pt x="177" y="13"/>
                    </a:lnTo>
                    <a:lnTo>
                      <a:pt x="204" y="12"/>
                    </a:lnTo>
                    <a:lnTo>
                      <a:pt x="291" y="4"/>
                    </a:lnTo>
                    <a:lnTo>
                      <a:pt x="385" y="0"/>
                    </a:lnTo>
                    <a:lnTo>
                      <a:pt x="430" y="1"/>
                    </a:lnTo>
                    <a:lnTo>
                      <a:pt x="452" y="4"/>
                    </a:lnTo>
                    <a:lnTo>
                      <a:pt x="466" y="12"/>
                    </a:lnTo>
                    <a:close/>
                  </a:path>
                </a:pathLst>
              </a:custGeom>
              <a:solidFill>
                <a:srgbClr val="3F1F00"/>
              </a:solidFill>
              <a:ln w="7938" cap="flat" cmpd="sng">
                <a:solidFill>
                  <a:srgbClr val="000000"/>
                </a:solidFill>
                <a:prstDash val="solid"/>
                <a:round/>
                <a:headEnd type="none" w="med" len="med"/>
                <a:tailEnd type="none" w="med" len="med"/>
              </a:ln>
            </p:spPr>
            <p:txBody>
              <a:bodyPr/>
              <a:lstStyle/>
              <a:p>
                <a:endParaRPr lang="zh-CN" altLang="en-US"/>
              </a:p>
            </p:txBody>
          </p:sp>
          <p:sp>
            <p:nvSpPr>
              <p:cNvPr id="65547" name="Freeform 13"/>
              <p:cNvSpPr/>
              <p:nvPr/>
            </p:nvSpPr>
            <p:spPr>
              <a:xfrm>
                <a:off x="3104" y="3621"/>
                <a:ext cx="343" cy="257"/>
              </a:xfrm>
              <a:custGeom>
                <a:avLst/>
                <a:gdLst/>
                <a:ahLst/>
                <a:cxnLst>
                  <a:cxn ang="0">
                    <a:pos x="35" y="0"/>
                  </a:cxn>
                  <a:cxn ang="0">
                    <a:pos x="41" y="0"/>
                  </a:cxn>
                  <a:cxn ang="0">
                    <a:pos x="43" y="0"/>
                  </a:cxn>
                  <a:cxn ang="0">
                    <a:pos x="43" y="1"/>
                  </a:cxn>
                  <a:cxn ang="0">
                    <a:pos x="37" y="6"/>
                  </a:cxn>
                  <a:cxn ang="0">
                    <a:pos x="36" y="7"/>
                  </a:cxn>
                  <a:cxn ang="0">
                    <a:pos x="36" y="7"/>
                  </a:cxn>
                  <a:cxn ang="0">
                    <a:pos x="36" y="9"/>
                  </a:cxn>
                  <a:cxn ang="0">
                    <a:pos x="35" y="9"/>
                  </a:cxn>
                  <a:cxn ang="0">
                    <a:pos x="33" y="9"/>
                  </a:cxn>
                  <a:cxn ang="0">
                    <a:pos x="30" y="9"/>
                  </a:cxn>
                  <a:cxn ang="0">
                    <a:pos x="25" y="9"/>
                  </a:cxn>
                  <a:cxn ang="0">
                    <a:pos x="15" y="9"/>
                  </a:cxn>
                  <a:cxn ang="0">
                    <a:pos x="9" y="10"/>
                  </a:cxn>
                  <a:cxn ang="0">
                    <a:pos x="6" y="9"/>
                  </a:cxn>
                  <a:cxn ang="0">
                    <a:pos x="5" y="9"/>
                  </a:cxn>
                  <a:cxn ang="0">
                    <a:pos x="3" y="8"/>
                  </a:cxn>
                  <a:cxn ang="0">
                    <a:pos x="3" y="8"/>
                  </a:cxn>
                  <a:cxn ang="0">
                    <a:pos x="1" y="8"/>
                  </a:cxn>
                  <a:cxn ang="0">
                    <a:pos x="1" y="7"/>
                  </a:cxn>
                  <a:cxn ang="0">
                    <a:pos x="1" y="7"/>
                  </a:cxn>
                  <a:cxn ang="0">
                    <a:pos x="0" y="7"/>
                  </a:cxn>
                  <a:cxn ang="0">
                    <a:pos x="1" y="6"/>
                  </a:cxn>
                  <a:cxn ang="0">
                    <a:pos x="1" y="6"/>
                  </a:cxn>
                  <a:cxn ang="0">
                    <a:pos x="1" y="6"/>
                  </a:cxn>
                  <a:cxn ang="0">
                    <a:pos x="3" y="6"/>
                  </a:cxn>
                  <a:cxn ang="0">
                    <a:pos x="5" y="6"/>
                  </a:cxn>
                  <a:cxn ang="0">
                    <a:pos x="28" y="6"/>
                  </a:cxn>
                  <a:cxn ang="0">
                    <a:pos x="29" y="5"/>
                  </a:cxn>
                  <a:cxn ang="0">
                    <a:pos x="30" y="3"/>
                  </a:cxn>
                  <a:cxn ang="0">
                    <a:pos x="30" y="1"/>
                  </a:cxn>
                  <a:cxn ang="0">
                    <a:pos x="31" y="0"/>
                  </a:cxn>
                  <a:cxn ang="0">
                    <a:pos x="35" y="0"/>
                  </a:cxn>
                </a:cxnLst>
                <a:rect l="0" t="0" r="0" b="0"/>
                <a:pathLst>
                  <a:path w="686" h="770">
                    <a:moveTo>
                      <a:pt x="547" y="0"/>
                    </a:moveTo>
                    <a:lnTo>
                      <a:pt x="641" y="0"/>
                    </a:lnTo>
                    <a:lnTo>
                      <a:pt x="683" y="29"/>
                    </a:lnTo>
                    <a:lnTo>
                      <a:pt x="686" y="101"/>
                    </a:lnTo>
                    <a:lnTo>
                      <a:pt x="582" y="513"/>
                    </a:lnTo>
                    <a:lnTo>
                      <a:pt x="573" y="554"/>
                    </a:lnTo>
                    <a:lnTo>
                      <a:pt x="568" y="598"/>
                    </a:lnTo>
                    <a:lnTo>
                      <a:pt x="563" y="694"/>
                    </a:lnTo>
                    <a:lnTo>
                      <a:pt x="545" y="738"/>
                    </a:lnTo>
                    <a:lnTo>
                      <a:pt x="519" y="745"/>
                    </a:lnTo>
                    <a:lnTo>
                      <a:pt x="489" y="749"/>
                    </a:lnTo>
                    <a:lnTo>
                      <a:pt x="407" y="754"/>
                    </a:lnTo>
                    <a:lnTo>
                      <a:pt x="254" y="760"/>
                    </a:lnTo>
                    <a:lnTo>
                      <a:pt x="135" y="770"/>
                    </a:lnTo>
                    <a:lnTo>
                      <a:pt x="105" y="759"/>
                    </a:lnTo>
                    <a:lnTo>
                      <a:pt x="82" y="727"/>
                    </a:lnTo>
                    <a:lnTo>
                      <a:pt x="56" y="685"/>
                    </a:lnTo>
                    <a:lnTo>
                      <a:pt x="34" y="643"/>
                    </a:lnTo>
                    <a:lnTo>
                      <a:pt x="20" y="616"/>
                    </a:lnTo>
                    <a:lnTo>
                      <a:pt x="14" y="594"/>
                    </a:lnTo>
                    <a:lnTo>
                      <a:pt x="1" y="560"/>
                    </a:lnTo>
                    <a:lnTo>
                      <a:pt x="0" y="543"/>
                    </a:lnTo>
                    <a:lnTo>
                      <a:pt x="1" y="521"/>
                    </a:lnTo>
                    <a:lnTo>
                      <a:pt x="11" y="511"/>
                    </a:lnTo>
                    <a:lnTo>
                      <a:pt x="30" y="497"/>
                    </a:lnTo>
                    <a:lnTo>
                      <a:pt x="53" y="495"/>
                    </a:lnTo>
                    <a:lnTo>
                      <a:pt x="82" y="495"/>
                    </a:lnTo>
                    <a:lnTo>
                      <a:pt x="462" y="511"/>
                    </a:lnTo>
                    <a:lnTo>
                      <a:pt x="470" y="409"/>
                    </a:lnTo>
                    <a:lnTo>
                      <a:pt x="483" y="220"/>
                    </a:lnTo>
                    <a:lnTo>
                      <a:pt x="492" y="90"/>
                    </a:lnTo>
                    <a:lnTo>
                      <a:pt x="505" y="33"/>
                    </a:lnTo>
                    <a:lnTo>
                      <a:pt x="547" y="0"/>
                    </a:lnTo>
                    <a:close/>
                  </a:path>
                </a:pathLst>
              </a:custGeom>
              <a:solidFill>
                <a:srgbClr val="9F7F5F"/>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65548" name="Group 14"/>
            <p:cNvGrpSpPr/>
            <p:nvPr/>
          </p:nvGrpSpPr>
          <p:grpSpPr>
            <a:xfrm>
              <a:off x="2850" y="3266"/>
              <a:ext cx="331" cy="278"/>
              <a:chOff x="2850" y="3266"/>
              <a:chExt cx="331" cy="278"/>
            </a:xfrm>
          </p:grpSpPr>
          <p:sp>
            <p:nvSpPr>
              <p:cNvPr id="65549" name="Freeform 15"/>
              <p:cNvSpPr/>
              <p:nvPr/>
            </p:nvSpPr>
            <p:spPr>
              <a:xfrm>
                <a:off x="3046" y="3496"/>
                <a:ext cx="53" cy="48"/>
              </a:xfrm>
              <a:custGeom>
                <a:avLst/>
                <a:gdLst/>
                <a:ahLst/>
                <a:cxnLst>
                  <a:cxn ang="0">
                    <a:pos x="0" y="1"/>
                  </a:cxn>
                  <a:cxn ang="0">
                    <a:pos x="1" y="1"/>
                  </a:cxn>
                  <a:cxn ang="0">
                    <a:pos x="2" y="1"/>
                  </a:cxn>
                  <a:cxn ang="0">
                    <a:pos x="3" y="2"/>
                  </a:cxn>
                  <a:cxn ang="0">
                    <a:pos x="3" y="2"/>
                  </a:cxn>
                  <a:cxn ang="0">
                    <a:pos x="7" y="1"/>
                  </a:cxn>
                  <a:cxn ang="0">
                    <a:pos x="5" y="0"/>
                  </a:cxn>
                  <a:cxn ang="0">
                    <a:pos x="5" y="0"/>
                  </a:cxn>
                  <a:cxn ang="0">
                    <a:pos x="0" y="1"/>
                  </a:cxn>
                </a:cxnLst>
                <a:rect l="0" t="0" r="0" b="0"/>
                <a:pathLst>
                  <a:path w="106" h="145">
                    <a:moveTo>
                      <a:pt x="0" y="50"/>
                    </a:moveTo>
                    <a:lnTo>
                      <a:pt x="8" y="83"/>
                    </a:lnTo>
                    <a:lnTo>
                      <a:pt x="18" y="100"/>
                    </a:lnTo>
                    <a:lnTo>
                      <a:pt x="36" y="126"/>
                    </a:lnTo>
                    <a:lnTo>
                      <a:pt x="44" y="145"/>
                    </a:lnTo>
                    <a:lnTo>
                      <a:pt x="106" y="90"/>
                    </a:lnTo>
                    <a:lnTo>
                      <a:pt x="79" y="28"/>
                    </a:lnTo>
                    <a:lnTo>
                      <a:pt x="69" y="0"/>
                    </a:lnTo>
                    <a:lnTo>
                      <a:pt x="0" y="50"/>
                    </a:lnTo>
                    <a:close/>
                  </a:path>
                </a:pathLst>
              </a:custGeom>
              <a:solidFill>
                <a:srgbClr val="FFBFB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50" name="Group 16"/>
              <p:cNvGrpSpPr/>
              <p:nvPr/>
            </p:nvGrpSpPr>
            <p:grpSpPr>
              <a:xfrm>
                <a:off x="2929" y="3461"/>
                <a:ext cx="60" cy="38"/>
                <a:chOff x="2929" y="3461"/>
                <a:chExt cx="60" cy="38"/>
              </a:xfrm>
            </p:grpSpPr>
            <p:sp>
              <p:nvSpPr>
                <p:cNvPr id="65551" name="Freeform 17"/>
                <p:cNvSpPr/>
                <p:nvPr/>
              </p:nvSpPr>
              <p:spPr>
                <a:xfrm>
                  <a:off x="2942" y="3472"/>
                  <a:ext cx="47" cy="27"/>
                </a:xfrm>
                <a:custGeom>
                  <a:avLst/>
                  <a:gdLst/>
                  <a:ahLst/>
                  <a:cxnLst>
                    <a:cxn ang="0">
                      <a:pos x="0" y="0"/>
                    </a:cxn>
                    <a:cxn ang="0">
                      <a:pos x="0" y="0"/>
                    </a:cxn>
                    <a:cxn ang="0">
                      <a:pos x="0" y="1"/>
                    </a:cxn>
                    <a:cxn ang="0">
                      <a:pos x="0" y="1"/>
                    </a:cxn>
                    <a:cxn ang="0">
                      <a:pos x="0" y="1"/>
                    </a:cxn>
                    <a:cxn ang="0">
                      <a:pos x="5" y="1"/>
                    </a:cxn>
                    <a:cxn ang="0">
                      <a:pos x="5" y="0"/>
                    </a:cxn>
                    <a:cxn ang="0">
                      <a:pos x="0" y="0"/>
                    </a:cxn>
                  </a:cxnLst>
                  <a:rect l="0" t="0" r="0" b="0"/>
                  <a:pathLst>
                    <a:path w="95" h="82">
                      <a:moveTo>
                        <a:pt x="0" y="0"/>
                      </a:moveTo>
                      <a:lnTo>
                        <a:pt x="3" y="33"/>
                      </a:lnTo>
                      <a:lnTo>
                        <a:pt x="4" y="53"/>
                      </a:lnTo>
                      <a:lnTo>
                        <a:pt x="4" y="67"/>
                      </a:lnTo>
                      <a:lnTo>
                        <a:pt x="4" y="82"/>
                      </a:lnTo>
                      <a:lnTo>
                        <a:pt x="95" y="72"/>
                      </a:lnTo>
                      <a:lnTo>
                        <a:pt x="93" y="4"/>
                      </a:lnTo>
                      <a:lnTo>
                        <a:pt x="0" y="0"/>
                      </a:lnTo>
                      <a:close/>
                    </a:path>
                  </a:pathLst>
                </a:custGeom>
                <a:solidFill>
                  <a:srgbClr val="5F3F1F"/>
                </a:solidFill>
                <a:ln w="7938" cap="flat" cmpd="sng">
                  <a:solidFill>
                    <a:srgbClr val="000000"/>
                  </a:solidFill>
                  <a:prstDash val="solid"/>
                  <a:round/>
                  <a:headEnd type="none" w="med" len="med"/>
                  <a:tailEnd type="none" w="med" len="med"/>
                </a:ln>
              </p:spPr>
              <p:txBody>
                <a:bodyPr/>
                <a:lstStyle/>
                <a:p>
                  <a:endParaRPr lang="zh-CN" altLang="en-US"/>
                </a:p>
              </p:txBody>
            </p:sp>
            <p:sp>
              <p:nvSpPr>
                <p:cNvPr id="65552" name="Freeform 18"/>
                <p:cNvSpPr/>
                <p:nvPr/>
              </p:nvSpPr>
              <p:spPr>
                <a:xfrm>
                  <a:off x="2929" y="3461"/>
                  <a:ext cx="47" cy="14"/>
                </a:xfrm>
                <a:custGeom>
                  <a:avLst/>
                  <a:gdLst/>
                  <a:ahLst/>
                  <a:cxnLst>
                    <a:cxn ang="0">
                      <a:pos x="0" y="0"/>
                    </a:cxn>
                    <a:cxn ang="0">
                      <a:pos x="0" y="1"/>
                    </a:cxn>
                    <a:cxn ang="0">
                      <a:pos x="5" y="1"/>
                    </a:cxn>
                    <a:cxn ang="0">
                      <a:pos x="5" y="0"/>
                    </a:cxn>
                    <a:cxn ang="0">
                      <a:pos x="0" y="0"/>
                    </a:cxn>
                  </a:cxnLst>
                  <a:rect l="0" t="0" r="0" b="0"/>
                  <a:pathLst>
                    <a:path w="95" h="42">
                      <a:moveTo>
                        <a:pt x="0" y="4"/>
                      </a:moveTo>
                      <a:lnTo>
                        <a:pt x="0" y="42"/>
                      </a:lnTo>
                      <a:lnTo>
                        <a:pt x="95" y="42"/>
                      </a:lnTo>
                      <a:lnTo>
                        <a:pt x="93" y="0"/>
                      </a:lnTo>
                      <a:lnTo>
                        <a:pt x="0" y="4"/>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65553" name="Freeform 19"/>
              <p:cNvSpPr/>
              <p:nvPr/>
            </p:nvSpPr>
            <p:spPr>
              <a:xfrm>
                <a:off x="2850" y="3290"/>
                <a:ext cx="291" cy="250"/>
              </a:xfrm>
              <a:custGeom>
                <a:avLst/>
                <a:gdLst/>
                <a:ahLst/>
                <a:cxnLst>
                  <a:cxn ang="0">
                    <a:pos x="6" y="3"/>
                  </a:cxn>
                  <a:cxn ang="0">
                    <a:pos x="3" y="3"/>
                  </a:cxn>
                  <a:cxn ang="0">
                    <a:pos x="1" y="4"/>
                  </a:cxn>
                  <a:cxn ang="0">
                    <a:pos x="0" y="4"/>
                  </a:cxn>
                  <a:cxn ang="0">
                    <a:pos x="1" y="5"/>
                  </a:cxn>
                  <a:cxn ang="0">
                    <a:pos x="2" y="5"/>
                  </a:cxn>
                  <a:cxn ang="0">
                    <a:pos x="4" y="5"/>
                  </a:cxn>
                  <a:cxn ang="0">
                    <a:pos x="7" y="5"/>
                  </a:cxn>
                  <a:cxn ang="0">
                    <a:pos x="9" y="5"/>
                  </a:cxn>
                  <a:cxn ang="0">
                    <a:pos x="8" y="6"/>
                  </a:cxn>
                  <a:cxn ang="0">
                    <a:pos x="12" y="6"/>
                  </a:cxn>
                  <a:cxn ang="0">
                    <a:pos x="14" y="6"/>
                  </a:cxn>
                  <a:cxn ang="0">
                    <a:pos x="16" y="7"/>
                  </a:cxn>
                  <a:cxn ang="0">
                    <a:pos x="14" y="7"/>
                  </a:cxn>
                  <a:cxn ang="0">
                    <a:pos x="10" y="7"/>
                  </a:cxn>
                  <a:cxn ang="0">
                    <a:pos x="9" y="8"/>
                  </a:cxn>
                  <a:cxn ang="0">
                    <a:pos x="10" y="9"/>
                  </a:cxn>
                  <a:cxn ang="0">
                    <a:pos x="12" y="9"/>
                  </a:cxn>
                  <a:cxn ang="0">
                    <a:pos x="19" y="9"/>
                  </a:cxn>
                  <a:cxn ang="0">
                    <a:pos x="26" y="8"/>
                  </a:cxn>
                  <a:cxn ang="0">
                    <a:pos x="30" y="8"/>
                  </a:cxn>
                  <a:cxn ang="0">
                    <a:pos x="32" y="7"/>
                  </a:cxn>
                  <a:cxn ang="0">
                    <a:pos x="35" y="6"/>
                  </a:cxn>
                  <a:cxn ang="0">
                    <a:pos x="36" y="5"/>
                  </a:cxn>
                  <a:cxn ang="0">
                    <a:pos x="37" y="3"/>
                  </a:cxn>
                  <a:cxn ang="0">
                    <a:pos x="36" y="2"/>
                  </a:cxn>
                  <a:cxn ang="0">
                    <a:pos x="32" y="1"/>
                  </a:cxn>
                  <a:cxn ang="0">
                    <a:pos x="29" y="0"/>
                  </a:cxn>
                  <a:cxn ang="0">
                    <a:pos x="24" y="0"/>
                  </a:cxn>
                  <a:cxn ang="0">
                    <a:pos x="16" y="0"/>
                  </a:cxn>
                  <a:cxn ang="0">
                    <a:pos x="11" y="1"/>
                  </a:cxn>
                  <a:cxn ang="0">
                    <a:pos x="8" y="2"/>
                  </a:cxn>
                  <a:cxn ang="0">
                    <a:pos x="8" y="3"/>
                  </a:cxn>
                </a:cxnLst>
                <a:rect l="0" t="0" r="0" b="0"/>
                <a:pathLst>
                  <a:path w="581" h="751">
                    <a:moveTo>
                      <a:pt x="113" y="256"/>
                    </a:moveTo>
                    <a:lnTo>
                      <a:pt x="84" y="259"/>
                    </a:lnTo>
                    <a:lnTo>
                      <a:pt x="54" y="263"/>
                    </a:lnTo>
                    <a:lnTo>
                      <a:pt x="38" y="271"/>
                    </a:lnTo>
                    <a:lnTo>
                      <a:pt x="23" y="286"/>
                    </a:lnTo>
                    <a:lnTo>
                      <a:pt x="12" y="307"/>
                    </a:lnTo>
                    <a:lnTo>
                      <a:pt x="5" y="333"/>
                    </a:lnTo>
                    <a:lnTo>
                      <a:pt x="0" y="353"/>
                    </a:lnTo>
                    <a:lnTo>
                      <a:pt x="0" y="374"/>
                    </a:lnTo>
                    <a:lnTo>
                      <a:pt x="5" y="393"/>
                    </a:lnTo>
                    <a:lnTo>
                      <a:pt x="12" y="411"/>
                    </a:lnTo>
                    <a:lnTo>
                      <a:pt x="21" y="422"/>
                    </a:lnTo>
                    <a:lnTo>
                      <a:pt x="38" y="434"/>
                    </a:lnTo>
                    <a:lnTo>
                      <a:pt x="56" y="440"/>
                    </a:lnTo>
                    <a:lnTo>
                      <a:pt x="80" y="444"/>
                    </a:lnTo>
                    <a:lnTo>
                      <a:pt x="107" y="437"/>
                    </a:lnTo>
                    <a:lnTo>
                      <a:pt x="119" y="434"/>
                    </a:lnTo>
                    <a:lnTo>
                      <a:pt x="133" y="434"/>
                    </a:lnTo>
                    <a:lnTo>
                      <a:pt x="114" y="440"/>
                    </a:lnTo>
                    <a:lnTo>
                      <a:pt x="113" y="509"/>
                    </a:lnTo>
                    <a:lnTo>
                      <a:pt x="162" y="514"/>
                    </a:lnTo>
                    <a:lnTo>
                      <a:pt x="192" y="517"/>
                    </a:lnTo>
                    <a:lnTo>
                      <a:pt x="207" y="517"/>
                    </a:lnTo>
                    <a:lnTo>
                      <a:pt x="223" y="526"/>
                    </a:lnTo>
                    <a:lnTo>
                      <a:pt x="235" y="535"/>
                    </a:lnTo>
                    <a:lnTo>
                      <a:pt x="242" y="541"/>
                    </a:lnTo>
                    <a:lnTo>
                      <a:pt x="245" y="592"/>
                    </a:lnTo>
                    <a:lnTo>
                      <a:pt x="215" y="607"/>
                    </a:lnTo>
                    <a:lnTo>
                      <a:pt x="189" y="607"/>
                    </a:lnTo>
                    <a:lnTo>
                      <a:pt x="150" y="606"/>
                    </a:lnTo>
                    <a:lnTo>
                      <a:pt x="123" y="599"/>
                    </a:lnTo>
                    <a:lnTo>
                      <a:pt x="129" y="644"/>
                    </a:lnTo>
                    <a:lnTo>
                      <a:pt x="133" y="694"/>
                    </a:lnTo>
                    <a:lnTo>
                      <a:pt x="148" y="726"/>
                    </a:lnTo>
                    <a:lnTo>
                      <a:pt x="160" y="737"/>
                    </a:lnTo>
                    <a:lnTo>
                      <a:pt x="187" y="751"/>
                    </a:lnTo>
                    <a:lnTo>
                      <a:pt x="256" y="744"/>
                    </a:lnTo>
                    <a:lnTo>
                      <a:pt x="298" y="736"/>
                    </a:lnTo>
                    <a:lnTo>
                      <a:pt x="358" y="704"/>
                    </a:lnTo>
                    <a:lnTo>
                      <a:pt x="407" y="678"/>
                    </a:lnTo>
                    <a:lnTo>
                      <a:pt x="460" y="639"/>
                    </a:lnTo>
                    <a:lnTo>
                      <a:pt x="476" y="610"/>
                    </a:lnTo>
                    <a:lnTo>
                      <a:pt x="488" y="584"/>
                    </a:lnTo>
                    <a:lnTo>
                      <a:pt x="500" y="557"/>
                    </a:lnTo>
                    <a:lnTo>
                      <a:pt x="528" y="514"/>
                    </a:lnTo>
                    <a:lnTo>
                      <a:pt x="548" y="470"/>
                    </a:lnTo>
                    <a:lnTo>
                      <a:pt x="561" y="426"/>
                    </a:lnTo>
                    <a:lnTo>
                      <a:pt x="571" y="382"/>
                    </a:lnTo>
                    <a:lnTo>
                      <a:pt x="579" y="331"/>
                    </a:lnTo>
                    <a:lnTo>
                      <a:pt x="581" y="270"/>
                    </a:lnTo>
                    <a:lnTo>
                      <a:pt x="575" y="205"/>
                    </a:lnTo>
                    <a:lnTo>
                      <a:pt x="561" y="146"/>
                    </a:lnTo>
                    <a:lnTo>
                      <a:pt x="539" y="107"/>
                    </a:lnTo>
                    <a:lnTo>
                      <a:pt x="504" y="58"/>
                    </a:lnTo>
                    <a:lnTo>
                      <a:pt x="478" y="38"/>
                    </a:lnTo>
                    <a:lnTo>
                      <a:pt x="453" y="23"/>
                    </a:lnTo>
                    <a:lnTo>
                      <a:pt x="421" y="9"/>
                    </a:lnTo>
                    <a:lnTo>
                      <a:pt x="382" y="0"/>
                    </a:lnTo>
                    <a:lnTo>
                      <a:pt x="322" y="3"/>
                    </a:lnTo>
                    <a:lnTo>
                      <a:pt x="245" y="25"/>
                    </a:lnTo>
                    <a:lnTo>
                      <a:pt x="197" y="60"/>
                    </a:lnTo>
                    <a:lnTo>
                      <a:pt x="167" y="92"/>
                    </a:lnTo>
                    <a:lnTo>
                      <a:pt x="140" y="133"/>
                    </a:lnTo>
                    <a:lnTo>
                      <a:pt x="120" y="170"/>
                    </a:lnTo>
                    <a:lnTo>
                      <a:pt x="113" y="226"/>
                    </a:lnTo>
                    <a:lnTo>
                      <a:pt x="113" y="256"/>
                    </a:lnTo>
                    <a:close/>
                  </a:path>
                </a:pathLst>
              </a:custGeom>
              <a:solidFill>
                <a:srgbClr val="FFBFB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54" name="Group 20"/>
              <p:cNvGrpSpPr/>
              <p:nvPr/>
            </p:nvGrpSpPr>
            <p:grpSpPr>
              <a:xfrm>
                <a:off x="2926" y="3364"/>
                <a:ext cx="60" cy="58"/>
                <a:chOff x="2926" y="3364"/>
                <a:chExt cx="60" cy="58"/>
              </a:xfrm>
            </p:grpSpPr>
            <p:sp>
              <p:nvSpPr>
                <p:cNvPr id="65555" name="Freeform 21"/>
                <p:cNvSpPr/>
                <p:nvPr/>
              </p:nvSpPr>
              <p:spPr>
                <a:xfrm>
                  <a:off x="2926" y="3364"/>
                  <a:ext cx="60" cy="58"/>
                </a:xfrm>
                <a:custGeom>
                  <a:avLst/>
                  <a:gdLst/>
                  <a:ahLst/>
                  <a:cxnLst>
                    <a:cxn ang="0">
                      <a:pos x="3" y="0"/>
                    </a:cxn>
                    <a:cxn ang="0">
                      <a:pos x="4" y="0"/>
                    </a:cxn>
                    <a:cxn ang="0">
                      <a:pos x="4" y="0"/>
                    </a:cxn>
                    <a:cxn ang="0">
                      <a:pos x="5" y="0"/>
                    </a:cxn>
                    <a:cxn ang="0">
                      <a:pos x="5" y="0"/>
                    </a:cxn>
                    <a:cxn ang="0">
                      <a:pos x="6" y="0"/>
                    </a:cxn>
                    <a:cxn ang="0">
                      <a:pos x="6" y="0"/>
                    </a:cxn>
                    <a:cxn ang="0">
                      <a:pos x="7" y="1"/>
                    </a:cxn>
                    <a:cxn ang="0">
                      <a:pos x="7" y="1"/>
                    </a:cxn>
                    <a:cxn ang="0">
                      <a:pos x="7" y="1"/>
                    </a:cxn>
                    <a:cxn ang="0">
                      <a:pos x="7" y="1"/>
                    </a:cxn>
                    <a:cxn ang="0">
                      <a:pos x="7" y="2"/>
                    </a:cxn>
                    <a:cxn ang="0">
                      <a:pos x="6" y="2"/>
                    </a:cxn>
                    <a:cxn ang="0">
                      <a:pos x="6" y="2"/>
                    </a:cxn>
                    <a:cxn ang="0">
                      <a:pos x="5" y="2"/>
                    </a:cxn>
                    <a:cxn ang="0">
                      <a:pos x="5" y="2"/>
                    </a:cxn>
                    <a:cxn ang="0">
                      <a:pos x="4" y="2"/>
                    </a:cxn>
                    <a:cxn ang="0">
                      <a:pos x="3" y="2"/>
                    </a:cxn>
                    <a:cxn ang="0">
                      <a:pos x="3" y="2"/>
                    </a:cxn>
                    <a:cxn ang="0">
                      <a:pos x="2" y="2"/>
                    </a:cxn>
                    <a:cxn ang="0">
                      <a:pos x="1" y="2"/>
                    </a:cxn>
                    <a:cxn ang="0">
                      <a:pos x="1" y="2"/>
                    </a:cxn>
                    <a:cxn ang="0">
                      <a:pos x="0" y="2"/>
                    </a:cxn>
                    <a:cxn ang="0">
                      <a:pos x="0" y="2"/>
                    </a:cxn>
                    <a:cxn ang="0">
                      <a:pos x="0" y="1"/>
                    </a:cxn>
                    <a:cxn ang="0">
                      <a:pos x="0" y="1"/>
                    </a:cxn>
                    <a:cxn ang="0">
                      <a:pos x="0" y="1"/>
                    </a:cxn>
                    <a:cxn ang="0">
                      <a:pos x="0" y="1"/>
                    </a:cxn>
                    <a:cxn ang="0">
                      <a:pos x="0" y="1"/>
                    </a:cxn>
                    <a:cxn ang="0">
                      <a:pos x="0" y="1"/>
                    </a:cxn>
                    <a:cxn ang="0">
                      <a:pos x="0" y="0"/>
                    </a:cxn>
                    <a:cxn ang="0">
                      <a:pos x="1" y="0"/>
                    </a:cxn>
                    <a:cxn ang="0">
                      <a:pos x="1" y="0"/>
                    </a:cxn>
                    <a:cxn ang="0">
                      <a:pos x="2" y="0"/>
                    </a:cxn>
                    <a:cxn ang="0">
                      <a:pos x="3" y="0"/>
                    </a:cxn>
                    <a:cxn ang="0">
                      <a:pos x="3" y="0"/>
                    </a:cxn>
                  </a:cxnLst>
                  <a:rect l="0" t="0" r="0" b="0"/>
                  <a:pathLst>
                    <a:path w="121" h="174">
                      <a:moveTo>
                        <a:pt x="59" y="0"/>
                      </a:moveTo>
                      <a:lnTo>
                        <a:pt x="66" y="0"/>
                      </a:lnTo>
                      <a:lnTo>
                        <a:pt x="75" y="2"/>
                      </a:lnTo>
                      <a:lnTo>
                        <a:pt x="85" y="6"/>
                      </a:lnTo>
                      <a:lnTo>
                        <a:pt x="94" y="15"/>
                      </a:lnTo>
                      <a:lnTo>
                        <a:pt x="103" y="24"/>
                      </a:lnTo>
                      <a:lnTo>
                        <a:pt x="110" y="38"/>
                      </a:lnTo>
                      <a:lnTo>
                        <a:pt x="117" y="53"/>
                      </a:lnTo>
                      <a:lnTo>
                        <a:pt x="120" y="70"/>
                      </a:lnTo>
                      <a:lnTo>
                        <a:pt x="121" y="87"/>
                      </a:lnTo>
                      <a:lnTo>
                        <a:pt x="120" y="107"/>
                      </a:lnTo>
                      <a:lnTo>
                        <a:pt x="116" y="125"/>
                      </a:lnTo>
                      <a:lnTo>
                        <a:pt x="109" y="140"/>
                      </a:lnTo>
                      <a:lnTo>
                        <a:pt x="100" y="152"/>
                      </a:lnTo>
                      <a:lnTo>
                        <a:pt x="93" y="161"/>
                      </a:lnTo>
                      <a:lnTo>
                        <a:pt x="83" y="168"/>
                      </a:lnTo>
                      <a:lnTo>
                        <a:pt x="70" y="172"/>
                      </a:lnTo>
                      <a:lnTo>
                        <a:pt x="61" y="174"/>
                      </a:lnTo>
                      <a:lnTo>
                        <a:pt x="50" y="172"/>
                      </a:lnTo>
                      <a:lnTo>
                        <a:pt x="37" y="167"/>
                      </a:lnTo>
                      <a:lnTo>
                        <a:pt x="25" y="158"/>
                      </a:lnTo>
                      <a:lnTo>
                        <a:pt x="18" y="152"/>
                      </a:lnTo>
                      <a:lnTo>
                        <a:pt x="13" y="140"/>
                      </a:lnTo>
                      <a:lnTo>
                        <a:pt x="8" y="129"/>
                      </a:lnTo>
                      <a:lnTo>
                        <a:pt x="3" y="114"/>
                      </a:lnTo>
                      <a:lnTo>
                        <a:pt x="0" y="102"/>
                      </a:lnTo>
                      <a:lnTo>
                        <a:pt x="0" y="89"/>
                      </a:lnTo>
                      <a:lnTo>
                        <a:pt x="0" y="77"/>
                      </a:lnTo>
                      <a:lnTo>
                        <a:pt x="2" y="66"/>
                      </a:lnTo>
                      <a:lnTo>
                        <a:pt x="5" y="49"/>
                      </a:lnTo>
                      <a:lnTo>
                        <a:pt x="11" y="35"/>
                      </a:lnTo>
                      <a:lnTo>
                        <a:pt x="20" y="22"/>
                      </a:lnTo>
                      <a:lnTo>
                        <a:pt x="27" y="15"/>
                      </a:lnTo>
                      <a:lnTo>
                        <a:pt x="36" y="8"/>
                      </a:lnTo>
                      <a:lnTo>
                        <a:pt x="48" y="1"/>
                      </a:lnTo>
                      <a:lnTo>
                        <a:pt x="59" y="0"/>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sp>
              <p:nvSpPr>
                <p:cNvPr id="65556" name="Freeform 22"/>
                <p:cNvSpPr/>
                <p:nvPr/>
              </p:nvSpPr>
              <p:spPr>
                <a:xfrm>
                  <a:off x="2929" y="3388"/>
                  <a:ext cx="25" cy="25"/>
                </a:xfrm>
                <a:custGeom>
                  <a:avLst/>
                  <a:gdLst/>
                  <a:ahLst/>
                  <a:cxnLst>
                    <a:cxn ang="0">
                      <a:pos x="1" y="0"/>
                    </a:cxn>
                    <a:cxn ang="0">
                      <a:pos x="1" y="0"/>
                    </a:cxn>
                    <a:cxn ang="0">
                      <a:pos x="1" y="0"/>
                    </a:cxn>
                    <a:cxn ang="0">
                      <a:pos x="2" y="0"/>
                    </a:cxn>
                    <a:cxn ang="0">
                      <a:pos x="2" y="0"/>
                    </a:cxn>
                    <a:cxn ang="0">
                      <a:pos x="2" y="0"/>
                    </a:cxn>
                    <a:cxn ang="0">
                      <a:pos x="2" y="0"/>
                    </a:cxn>
                    <a:cxn ang="0">
                      <a:pos x="3" y="0"/>
                    </a:cxn>
                    <a:cxn ang="0">
                      <a:pos x="3" y="0"/>
                    </a:cxn>
                    <a:cxn ang="0">
                      <a:pos x="3" y="0"/>
                    </a:cxn>
                    <a:cxn ang="0">
                      <a:pos x="3" y="1"/>
                    </a:cxn>
                    <a:cxn ang="0">
                      <a:pos x="3" y="1"/>
                    </a:cxn>
                    <a:cxn ang="0">
                      <a:pos x="2" y="1"/>
                    </a:cxn>
                    <a:cxn ang="0">
                      <a:pos x="2" y="1"/>
                    </a:cxn>
                    <a:cxn ang="0">
                      <a:pos x="2" y="1"/>
                    </a:cxn>
                    <a:cxn ang="0">
                      <a:pos x="2" y="1"/>
                    </a:cxn>
                    <a:cxn ang="0">
                      <a:pos x="1" y="1"/>
                    </a:cxn>
                    <a:cxn ang="0">
                      <a:pos x="1" y="1"/>
                    </a:cxn>
                    <a:cxn ang="0">
                      <a:pos x="1" y="1"/>
                    </a:cxn>
                    <a:cxn ang="0">
                      <a:pos x="0" y="1"/>
                    </a:cxn>
                    <a:cxn ang="0">
                      <a:pos x="0" y="1"/>
                    </a:cxn>
                    <a:cxn ang="0">
                      <a:pos x="0" y="1"/>
                    </a:cxn>
                    <a:cxn ang="0">
                      <a:pos x="0" y="1"/>
                    </a:cxn>
                    <a:cxn ang="0">
                      <a:pos x="0" y="1"/>
                    </a:cxn>
                    <a:cxn ang="0">
                      <a:pos x="0" y="1"/>
                    </a:cxn>
                    <a:cxn ang="0">
                      <a:pos x="0" y="1"/>
                    </a:cxn>
                    <a:cxn ang="0">
                      <a:pos x="0" y="0"/>
                    </a:cxn>
                    <a:cxn ang="0">
                      <a:pos x="0" y="0"/>
                    </a:cxn>
                    <a:cxn ang="0">
                      <a:pos x="0" y="0"/>
                    </a:cxn>
                    <a:cxn ang="0">
                      <a:pos x="0" y="0"/>
                    </a:cxn>
                    <a:cxn ang="0">
                      <a:pos x="0" y="0"/>
                    </a:cxn>
                    <a:cxn ang="0">
                      <a:pos x="0" y="0"/>
                    </a:cxn>
                    <a:cxn ang="0">
                      <a:pos x="0" y="0"/>
                    </a:cxn>
                    <a:cxn ang="0">
                      <a:pos x="0" y="0"/>
                    </a:cxn>
                    <a:cxn ang="0">
                      <a:pos x="1" y="0"/>
                    </a:cxn>
                    <a:cxn ang="0">
                      <a:pos x="1" y="0"/>
                    </a:cxn>
                  </a:cxnLst>
                  <a:rect l="0" t="0" r="0" b="0"/>
                  <a:pathLst>
                    <a:path w="51" h="74">
                      <a:moveTo>
                        <a:pt x="25" y="0"/>
                      </a:moveTo>
                      <a:lnTo>
                        <a:pt x="28" y="0"/>
                      </a:lnTo>
                      <a:lnTo>
                        <a:pt x="31" y="1"/>
                      </a:lnTo>
                      <a:lnTo>
                        <a:pt x="36" y="3"/>
                      </a:lnTo>
                      <a:lnTo>
                        <a:pt x="39" y="7"/>
                      </a:lnTo>
                      <a:lnTo>
                        <a:pt x="44" y="11"/>
                      </a:lnTo>
                      <a:lnTo>
                        <a:pt x="46" y="18"/>
                      </a:lnTo>
                      <a:lnTo>
                        <a:pt x="50" y="23"/>
                      </a:lnTo>
                      <a:lnTo>
                        <a:pt x="51" y="30"/>
                      </a:lnTo>
                      <a:lnTo>
                        <a:pt x="51" y="37"/>
                      </a:lnTo>
                      <a:lnTo>
                        <a:pt x="50" y="47"/>
                      </a:lnTo>
                      <a:lnTo>
                        <a:pt x="48" y="54"/>
                      </a:lnTo>
                      <a:lnTo>
                        <a:pt x="46" y="59"/>
                      </a:lnTo>
                      <a:lnTo>
                        <a:pt x="42" y="65"/>
                      </a:lnTo>
                      <a:lnTo>
                        <a:pt x="39" y="69"/>
                      </a:lnTo>
                      <a:lnTo>
                        <a:pt x="35" y="73"/>
                      </a:lnTo>
                      <a:lnTo>
                        <a:pt x="30" y="74"/>
                      </a:lnTo>
                      <a:lnTo>
                        <a:pt x="25" y="74"/>
                      </a:lnTo>
                      <a:lnTo>
                        <a:pt x="20" y="74"/>
                      </a:lnTo>
                      <a:lnTo>
                        <a:pt x="15" y="72"/>
                      </a:lnTo>
                      <a:lnTo>
                        <a:pt x="12" y="67"/>
                      </a:lnTo>
                      <a:lnTo>
                        <a:pt x="8" y="65"/>
                      </a:lnTo>
                      <a:lnTo>
                        <a:pt x="5" y="59"/>
                      </a:lnTo>
                      <a:lnTo>
                        <a:pt x="4" y="56"/>
                      </a:lnTo>
                      <a:lnTo>
                        <a:pt x="0" y="49"/>
                      </a:lnTo>
                      <a:lnTo>
                        <a:pt x="0" y="44"/>
                      </a:lnTo>
                      <a:lnTo>
                        <a:pt x="0" y="38"/>
                      </a:lnTo>
                      <a:lnTo>
                        <a:pt x="0" y="33"/>
                      </a:lnTo>
                      <a:lnTo>
                        <a:pt x="0" y="29"/>
                      </a:lnTo>
                      <a:lnTo>
                        <a:pt x="3" y="20"/>
                      </a:lnTo>
                      <a:lnTo>
                        <a:pt x="5" y="15"/>
                      </a:lnTo>
                      <a:lnTo>
                        <a:pt x="9" y="9"/>
                      </a:lnTo>
                      <a:lnTo>
                        <a:pt x="12" y="7"/>
                      </a:lnTo>
                      <a:lnTo>
                        <a:pt x="15" y="4"/>
                      </a:lnTo>
                      <a:lnTo>
                        <a:pt x="20" y="1"/>
                      </a:lnTo>
                      <a:lnTo>
                        <a:pt x="25" y="0"/>
                      </a:lnTo>
                      <a:close/>
                    </a:path>
                  </a:pathLst>
                </a:custGeom>
                <a:solidFill>
                  <a:srgbClr val="000000"/>
                </a:solidFill>
                <a:ln w="9525">
                  <a:noFill/>
                </a:ln>
              </p:spPr>
              <p:txBody>
                <a:bodyPr/>
                <a:lstStyle/>
                <a:p>
                  <a:endParaRPr lang="zh-CN" altLang="en-US"/>
                </a:p>
              </p:txBody>
            </p:sp>
          </p:grpSp>
          <p:grpSp>
            <p:nvGrpSpPr>
              <p:cNvPr id="65557" name="Group 23"/>
              <p:cNvGrpSpPr/>
              <p:nvPr/>
            </p:nvGrpSpPr>
            <p:grpSpPr>
              <a:xfrm>
                <a:off x="2920" y="3266"/>
                <a:ext cx="261" cy="219"/>
                <a:chOff x="2920" y="3266"/>
                <a:chExt cx="261" cy="219"/>
              </a:xfrm>
            </p:grpSpPr>
            <p:sp>
              <p:nvSpPr>
                <p:cNvPr id="65558" name="Freeform 24"/>
                <p:cNvSpPr/>
                <p:nvPr/>
              </p:nvSpPr>
              <p:spPr>
                <a:xfrm>
                  <a:off x="2935" y="3334"/>
                  <a:ext cx="68" cy="34"/>
                </a:xfrm>
                <a:custGeom>
                  <a:avLst/>
                  <a:gdLst/>
                  <a:ahLst/>
                  <a:cxnLst>
                    <a:cxn ang="0">
                      <a:pos x="1" y="1"/>
                    </a:cxn>
                    <a:cxn ang="0">
                      <a:pos x="1" y="0"/>
                    </a:cxn>
                    <a:cxn ang="0">
                      <a:pos x="2" y="0"/>
                    </a:cxn>
                    <a:cxn ang="0">
                      <a:pos x="4" y="0"/>
                    </a:cxn>
                    <a:cxn ang="0">
                      <a:pos x="4" y="0"/>
                    </a:cxn>
                    <a:cxn ang="0">
                      <a:pos x="5" y="0"/>
                    </a:cxn>
                    <a:cxn ang="0">
                      <a:pos x="5" y="0"/>
                    </a:cxn>
                    <a:cxn ang="0">
                      <a:pos x="7" y="0"/>
                    </a:cxn>
                    <a:cxn ang="0">
                      <a:pos x="9" y="1"/>
                    </a:cxn>
                    <a:cxn ang="0">
                      <a:pos x="9" y="1"/>
                    </a:cxn>
                    <a:cxn ang="0">
                      <a:pos x="9" y="1"/>
                    </a:cxn>
                    <a:cxn ang="0">
                      <a:pos x="8" y="1"/>
                    </a:cxn>
                    <a:cxn ang="0">
                      <a:pos x="8" y="1"/>
                    </a:cxn>
                    <a:cxn ang="0">
                      <a:pos x="7" y="1"/>
                    </a:cxn>
                    <a:cxn ang="0">
                      <a:pos x="6" y="1"/>
                    </a:cxn>
                    <a:cxn ang="0">
                      <a:pos x="5" y="1"/>
                    </a:cxn>
                    <a:cxn ang="0">
                      <a:pos x="4" y="0"/>
                    </a:cxn>
                    <a:cxn ang="0">
                      <a:pos x="4" y="0"/>
                    </a:cxn>
                    <a:cxn ang="0">
                      <a:pos x="3" y="0"/>
                    </a:cxn>
                    <a:cxn ang="0">
                      <a:pos x="3" y="1"/>
                    </a:cxn>
                    <a:cxn ang="0">
                      <a:pos x="2" y="1"/>
                    </a:cxn>
                    <a:cxn ang="0">
                      <a:pos x="1" y="1"/>
                    </a:cxn>
                    <a:cxn ang="0">
                      <a:pos x="1" y="1"/>
                    </a:cxn>
                    <a:cxn ang="0">
                      <a:pos x="0" y="1"/>
                    </a:cxn>
                    <a:cxn ang="0">
                      <a:pos x="1" y="1"/>
                    </a:cxn>
                  </a:cxnLst>
                  <a:rect l="0" t="0" r="0" b="0"/>
                  <a:pathLst>
                    <a:path w="135" h="101">
                      <a:moveTo>
                        <a:pt x="2" y="45"/>
                      </a:moveTo>
                      <a:lnTo>
                        <a:pt x="14" y="31"/>
                      </a:lnTo>
                      <a:lnTo>
                        <a:pt x="27" y="22"/>
                      </a:lnTo>
                      <a:lnTo>
                        <a:pt x="50" y="5"/>
                      </a:lnTo>
                      <a:lnTo>
                        <a:pt x="60" y="0"/>
                      </a:lnTo>
                      <a:lnTo>
                        <a:pt x="65" y="0"/>
                      </a:lnTo>
                      <a:lnTo>
                        <a:pt x="78" y="8"/>
                      </a:lnTo>
                      <a:lnTo>
                        <a:pt x="102" y="34"/>
                      </a:lnTo>
                      <a:lnTo>
                        <a:pt x="129" y="67"/>
                      </a:lnTo>
                      <a:lnTo>
                        <a:pt x="135" y="81"/>
                      </a:lnTo>
                      <a:lnTo>
                        <a:pt x="133" y="92"/>
                      </a:lnTo>
                      <a:lnTo>
                        <a:pt x="128" y="98"/>
                      </a:lnTo>
                      <a:lnTo>
                        <a:pt x="117" y="101"/>
                      </a:lnTo>
                      <a:lnTo>
                        <a:pt x="103" y="91"/>
                      </a:lnTo>
                      <a:lnTo>
                        <a:pt x="91" y="74"/>
                      </a:lnTo>
                      <a:lnTo>
                        <a:pt x="80" y="56"/>
                      </a:lnTo>
                      <a:lnTo>
                        <a:pt x="63" y="38"/>
                      </a:lnTo>
                      <a:lnTo>
                        <a:pt x="57" y="36"/>
                      </a:lnTo>
                      <a:lnTo>
                        <a:pt x="48" y="37"/>
                      </a:lnTo>
                      <a:lnTo>
                        <a:pt x="41" y="45"/>
                      </a:lnTo>
                      <a:lnTo>
                        <a:pt x="25" y="60"/>
                      </a:lnTo>
                      <a:lnTo>
                        <a:pt x="15" y="67"/>
                      </a:lnTo>
                      <a:lnTo>
                        <a:pt x="7" y="67"/>
                      </a:lnTo>
                      <a:lnTo>
                        <a:pt x="0" y="60"/>
                      </a:lnTo>
                      <a:lnTo>
                        <a:pt x="2" y="45"/>
                      </a:lnTo>
                      <a:close/>
                    </a:path>
                  </a:pathLst>
                </a:custGeom>
                <a:solidFill>
                  <a:srgbClr val="5F3F1F"/>
                </a:solidFill>
                <a:ln w="7938" cap="flat" cmpd="sng">
                  <a:solidFill>
                    <a:srgbClr val="000000"/>
                  </a:solidFill>
                  <a:prstDash val="solid"/>
                  <a:round/>
                  <a:headEnd type="none" w="med" len="med"/>
                  <a:tailEnd type="none" w="med" len="med"/>
                </a:ln>
              </p:spPr>
              <p:txBody>
                <a:bodyPr/>
                <a:lstStyle/>
                <a:p>
                  <a:endParaRPr lang="zh-CN" altLang="en-US"/>
                </a:p>
              </p:txBody>
            </p:sp>
            <p:sp>
              <p:nvSpPr>
                <p:cNvPr id="65559" name="Freeform 25"/>
                <p:cNvSpPr/>
                <p:nvPr/>
              </p:nvSpPr>
              <p:spPr>
                <a:xfrm>
                  <a:off x="2920" y="3266"/>
                  <a:ext cx="261" cy="219"/>
                </a:xfrm>
                <a:custGeom>
                  <a:avLst/>
                  <a:gdLst/>
                  <a:ahLst/>
                  <a:cxnLst>
                    <a:cxn ang="0">
                      <a:pos x="18" y="6"/>
                    </a:cxn>
                    <a:cxn ang="0">
                      <a:pos x="14" y="6"/>
                    </a:cxn>
                    <a:cxn ang="0">
                      <a:pos x="15" y="5"/>
                    </a:cxn>
                    <a:cxn ang="0">
                      <a:pos x="13" y="4"/>
                    </a:cxn>
                    <a:cxn ang="0">
                      <a:pos x="11" y="4"/>
                    </a:cxn>
                    <a:cxn ang="0">
                      <a:pos x="11" y="3"/>
                    </a:cxn>
                    <a:cxn ang="0">
                      <a:pos x="10" y="2"/>
                    </a:cxn>
                    <a:cxn ang="0">
                      <a:pos x="10" y="2"/>
                    </a:cxn>
                    <a:cxn ang="0">
                      <a:pos x="9" y="2"/>
                    </a:cxn>
                    <a:cxn ang="0">
                      <a:pos x="7" y="2"/>
                    </a:cxn>
                    <a:cxn ang="0">
                      <a:pos x="5" y="2"/>
                    </a:cxn>
                    <a:cxn ang="0">
                      <a:pos x="2" y="2"/>
                    </a:cxn>
                    <a:cxn ang="0">
                      <a:pos x="1" y="2"/>
                    </a:cxn>
                    <a:cxn ang="0">
                      <a:pos x="1" y="2"/>
                    </a:cxn>
                    <a:cxn ang="0">
                      <a:pos x="0" y="2"/>
                    </a:cxn>
                    <a:cxn ang="0">
                      <a:pos x="1" y="1"/>
                    </a:cxn>
                    <a:cxn ang="0">
                      <a:pos x="2" y="1"/>
                    </a:cxn>
                    <a:cxn ang="0">
                      <a:pos x="5" y="0"/>
                    </a:cxn>
                    <a:cxn ang="0">
                      <a:pos x="9" y="0"/>
                    </a:cxn>
                    <a:cxn ang="0">
                      <a:pos x="13" y="0"/>
                    </a:cxn>
                    <a:cxn ang="0">
                      <a:pos x="17" y="0"/>
                    </a:cxn>
                    <a:cxn ang="0">
                      <a:pos x="21" y="0"/>
                    </a:cxn>
                    <a:cxn ang="0">
                      <a:pos x="24" y="1"/>
                    </a:cxn>
                    <a:cxn ang="0">
                      <a:pos x="26" y="1"/>
                    </a:cxn>
                    <a:cxn ang="0">
                      <a:pos x="29" y="2"/>
                    </a:cxn>
                    <a:cxn ang="0">
                      <a:pos x="30" y="3"/>
                    </a:cxn>
                    <a:cxn ang="0">
                      <a:pos x="31" y="4"/>
                    </a:cxn>
                    <a:cxn ang="0">
                      <a:pos x="33" y="5"/>
                    </a:cxn>
                    <a:cxn ang="0">
                      <a:pos x="33" y="5"/>
                    </a:cxn>
                    <a:cxn ang="0">
                      <a:pos x="33" y="6"/>
                    </a:cxn>
                    <a:cxn ang="0">
                      <a:pos x="30" y="7"/>
                    </a:cxn>
                    <a:cxn ang="0">
                      <a:pos x="29" y="8"/>
                    </a:cxn>
                    <a:cxn ang="0">
                      <a:pos x="28" y="8"/>
                    </a:cxn>
                    <a:cxn ang="0">
                      <a:pos x="26" y="8"/>
                    </a:cxn>
                    <a:cxn ang="0">
                      <a:pos x="24" y="8"/>
                    </a:cxn>
                    <a:cxn ang="0">
                      <a:pos x="23" y="8"/>
                    </a:cxn>
                    <a:cxn ang="0">
                      <a:pos x="22" y="8"/>
                    </a:cxn>
                    <a:cxn ang="0">
                      <a:pos x="21" y="8"/>
                    </a:cxn>
                    <a:cxn ang="0">
                      <a:pos x="21" y="7"/>
                    </a:cxn>
                    <a:cxn ang="0">
                      <a:pos x="22" y="7"/>
                    </a:cxn>
                    <a:cxn ang="0">
                      <a:pos x="23" y="7"/>
                    </a:cxn>
                    <a:cxn ang="0">
                      <a:pos x="24" y="7"/>
                    </a:cxn>
                    <a:cxn ang="0">
                      <a:pos x="24" y="7"/>
                    </a:cxn>
                    <a:cxn ang="0">
                      <a:pos x="24" y="6"/>
                    </a:cxn>
                    <a:cxn ang="0">
                      <a:pos x="24" y="6"/>
                    </a:cxn>
                    <a:cxn ang="0">
                      <a:pos x="23" y="6"/>
                    </a:cxn>
                    <a:cxn ang="0">
                      <a:pos x="22" y="6"/>
                    </a:cxn>
                    <a:cxn ang="0">
                      <a:pos x="21" y="6"/>
                    </a:cxn>
                    <a:cxn ang="0">
                      <a:pos x="20" y="6"/>
                    </a:cxn>
                    <a:cxn ang="0">
                      <a:pos x="18" y="6"/>
                    </a:cxn>
                  </a:cxnLst>
                  <a:rect l="0" t="0" r="0" b="0"/>
                  <a:pathLst>
                    <a:path w="522" h="659">
                      <a:moveTo>
                        <a:pt x="300" y="476"/>
                      </a:moveTo>
                      <a:lnTo>
                        <a:pt x="235" y="449"/>
                      </a:lnTo>
                      <a:lnTo>
                        <a:pt x="247" y="371"/>
                      </a:lnTo>
                      <a:lnTo>
                        <a:pt x="216" y="337"/>
                      </a:lnTo>
                      <a:lnTo>
                        <a:pt x="189" y="300"/>
                      </a:lnTo>
                      <a:lnTo>
                        <a:pt x="176" y="248"/>
                      </a:lnTo>
                      <a:lnTo>
                        <a:pt x="170" y="198"/>
                      </a:lnTo>
                      <a:lnTo>
                        <a:pt x="170" y="149"/>
                      </a:lnTo>
                      <a:lnTo>
                        <a:pt x="154" y="144"/>
                      </a:lnTo>
                      <a:lnTo>
                        <a:pt x="121" y="141"/>
                      </a:lnTo>
                      <a:lnTo>
                        <a:pt x="80" y="155"/>
                      </a:lnTo>
                      <a:lnTo>
                        <a:pt x="43" y="177"/>
                      </a:lnTo>
                      <a:lnTo>
                        <a:pt x="17" y="198"/>
                      </a:lnTo>
                      <a:lnTo>
                        <a:pt x="1" y="166"/>
                      </a:lnTo>
                      <a:lnTo>
                        <a:pt x="0" y="134"/>
                      </a:lnTo>
                      <a:lnTo>
                        <a:pt x="14" y="93"/>
                      </a:lnTo>
                      <a:lnTo>
                        <a:pt x="41" y="55"/>
                      </a:lnTo>
                      <a:lnTo>
                        <a:pt x="86" y="26"/>
                      </a:lnTo>
                      <a:lnTo>
                        <a:pt x="147" y="7"/>
                      </a:lnTo>
                      <a:lnTo>
                        <a:pt x="213" y="0"/>
                      </a:lnTo>
                      <a:lnTo>
                        <a:pt x="276" y="8"/>
                      </a:lnTo>
                      <a:lnTo>
                        <a:pt x="341" y="33"/>
                      </a:lnTo>
                      <a:lnTo>
                        <a:pt x="389" y="71"/>
                      </a:lnTo>
                      <a:lnTo>
                        <a:pt x="430" y="116"/>
                      </a:lnTo>
                      <a:lnTo>
                        <a:pt x="466" y="178"/>
                      </a:lnTo>
                      <a:lnTo>
                        <a:pt x="487" y="238"/>
                      </a:lnTo>
                      <a:lnTo>
                        <a:pt x="505" y="297"/>
                      </a:lnTo>
                      <a:lnTo>
                        <a:pt x="516" y="375"/>
                      </a:lnTo>
                      <a:lnTo>
                        <a:pt x="522" y="422"/>
                      </a:lnTo>
                      <a:lnTo>
                        <a:pt x="515" y="494"/>
                      </a:lnTo>
                      <a:lnTo>
                        <a:pt x="495" y="567"/>
                      </a:lnTo>
                      <a:lnTo>
                        <a:pt x="473" y="625"/>
                      </a:lnTo>
                      <a:lnTo>
                        <a:pt x="456" y="648"/>
                      </a:lnTo>
                      <a:lnTo>
                        <a:pt x="423" y="659"/>
                      </a:lnTo>
                      <a:lnTo>
                        <a:pt x="393" y="659"/>
                      </a:lnTo>
                      <a:lnTo>
                        <a:pt x="377" y="659"/>
                      </a:lnTo>
                      <a:lnTo>
                        <a:pt x="355" y="651"/>
                      </a:lnTo>
                      <a:lnTo>
                        <a:pt x="338" y="621"/>
                      </a:lnTo>
                      <a:lnTo>
                        <a:pt x="339" y="607"/>
                      </a:lnTo>
                      <a:lnTo>
                        <a:pt x="362" y="600"/>
                      </a:lnTo>
                      <a:lnTo>
                        <a:pt x="375" y="585"/>
                      </a:lnTo>
                      <a:lnTo>
                        <a:pt x="387" y="564"/>
                      </a:lnTo>
                      <a:lnTo>
                        <a:pt x="393" y="538"/>
                      </a:lnTo>
                      <a:lnTo>
                        <a:pt x="391" y="525"/>
                      </a:lnTo>
                      <a:lnTo>
                        <a:pt x="389" y="505"/>
                      </a:lnTo>
                      <a:lnTo>
                        <a:pt x="381" y="482"/>
                      </a:lnTo>
                      <a:lnTo>
                        <a:pt x="365" y="463"/>
                      </a:lnTo>
                      <a:lnTo>
                        <a:pt x="348" y="455"/>
                      </a:lnTo>
                      <a:lnTo>
                        <a:pt x="328" y="456"/>
                      </a:lnTo>
                      <a:lnTo>
                        <a:pt x="300" y="476"/>
                      </a:lnTo>
                      <a:close/>
                    </a:path>
                  </a:pathLst>
                </a:custGeom>
                <a:solidFill>
                  <a:srgbClr val="5F3F1F"/>
                </a:solidFill>
                <a:ln w="7938" cap="flat" cmpd="sng">
                  <a:solidFill>
                    <a:srgbClr val="000000"/>
                  </a:solidFill>
                  <a:prstDash val="solid"/>
                  <a:round/>
                  <a:headEnd type="none" w="med" len="med"/>
                  <a:tailEnd type="none" w="med" len="med"/>
                </a:ln>
              </p:spPr>
              <p:txBody>
                <a:bodyPr/>
                <a:lstStyle/>
                <a:p>
                  <a:endParaRPr lang="zh-CN" altLang="en-US"/>
                </a:p>
              </p:txBody>
            </p:sp>
          </p:grpSp>
        </p:grpSp>
        <p:grpSp>
          <p:nvGrpSpPr>
            <p:cNvPr id="65560" name="Group 26"/>
            <p:cNvGrpSpPr/>
            <p:nvPr/>
          </p:nvGrpSpPr>
          <p:grpSpPr>
            <a:xfrm>
              <a:off x="2351" y="3695"/>
              <a:ext cx="666" cy="389"/>
              <a:chOff x="2351" y="3695"/>
              <a:chExt cx="666" cy="389"/>
            </a:xfrm>
          </p:grpSpPr>
          <p:sp>
            <p:nvSpPr>
              <p:cNvPr id="65561" name="Freeform 27"/>
              <p:cNvSpPr/>
              <p:nvPr/>
            </p:nvSpPr>
            <p:spPr>
              <a:xfrm>
                <a:off x="2413" y="3695"/>
                <a:ext cx="555" cy="68"/>
              </a:xfrm>
              <a:custGeom>
                <a:avLst/>
                <a:gdLst/>
                <a:ahLst/>
                <a:cxnLst>
                  <a:cxn ang="0">
                    <a:pos x="24" y="0"/>
                  </a:cxn>
                  <a:cxn ang="0">
                    <a:pos x="17" y="0"/>
                  </a:cxn>
                  <a:cxn ang="0">
                    <a:pos x="12" y="0"/>
                  </a:cxn>
                  <a:cxn ang="0">
                    <a:pos x="8" y="0"/>
                  </a:cxn>
                  <a:cxn ang="0">
                    <a:pos x="5" y="1"/>
                  </a:cxn>
                  <a:cxn ang="0">
                    <a:pos x="4" y="1"/>
                  </a:cxn>
                  <a:cxn ang="0">
                    <a:pos x="2" y="1"/>
                  </a:cxn>
                  <a:cxn ang="0">
                    <a:pos x="1" y="1"/>
                  </a:cxn>
                  <a:cxn ang="0">
                    <a:pos x="1" y="1"/>
                  </a:cxn>
                  <a:cxn ang="0">
                    <a:pos x="1" y="1"/>
                  </a:cxn>
                  <a:cxn ang="0">
                    <a:pos x="1" y="2"/>
                  </a:cxn>
                  <a:cxn ang="0">
                    <a:pos x="2" y="2"/>
                  </a:cxn>
                  <a:cxn ang="0">
                    <a:pos x="3" y="2"/>
                  </a:cxn>
                  <a:cxn ang="0">
                    <a:pos x="6" y="2"/>
                  </a:cxn>
                  <a:cxn ang="0">
                    <a:pos x="9" y="2"/>
                  </a:cxn>
                  <a:cxn ang="0">
                    <a:pos x="13" y="2"/>
                  </a:cxn>
                  <a:cxn ang="0">
                    <a:pos x="18" y="2"/>
                  </a:cxn>
                  <a:cxn ang="0">
                    <a:pos x="24" y="2"/>
                  </a:cxn>
                  <a:cxn ang="0">
                    <a:pos x="31" y="3"/>
                  </a:cxn>
                  <a:cxn ang="0">
                    <a:pos x="47" y="2"/>
                  </a:cxn>
                  <a:cxn ang="0">
                    <a:pos x="57" y="2"/>
                  </a:cxn>
                  <a:cxn ang="0">
                    <a:pos x="62" y="2"/>
                  </a:cxn>
                  <a:cxn ang="0">
                    <a:pos x="65" y="2"/>
                  </a:cxn>
                  <a:cxn ang="0">
                    <a:pos x="67" y="2"/>
                  </a:cxn>
                  <a:cxn ang="0">
                    <a:pos x="69" y="2"/>
                  </a:cxn>
                  <a:cxn ang="0">
                    <a:pos x="69" y="1"/>
                  </a:cxn>
                  <a:cxn ang="0">
                    <a:pos x="70" y="1"/>
                  </a:cxn>
                  <a:cxn ang="0">
                    <a:pos x="69" y="1"/>
                  </a:cxn>
                  <a:cxn ang="0">
                    <a:pos x="67" y="1"/>
                  </a:cxn>
                  <a:cxn ang="0">
                    <a:pos x="63" y="1"/>
                  </a:cxn>
                  <a:cxn ang="0">
                    <a:pos x="56" y="0"/>
                  </a:cxn>
                  <a:cxn ang="0">
                    <a:pos x="47" y="0"/>
                  </a:cxn>
                  <a:cxn ang="0">
                    <a:pos x="36" y="0"/>
                  </a:cxn>
                </a:cxnLst>
                <a:rect l="0" t="0" r="0" b="0"/>
                <a:pathLst>
                  <a:path w="1108" h="205">
                    <a:moveTo>
                      <a:pt x="566" y="0"/>
                    </a:moveTo>
                    <a:lnTo>
                      <a:pt x="371" y="7"/>
                    </a:lnTo>
                    <a:lnTo>
                      <a:pt x="320" y="11"/>
                    </a:lnTo>
                    <a:lnTo>
                      <a:pt x="272" y="15"/>
                    </a:lnTo>
                    <a:lnTo>
                      <a:pt x="225" y="22"/>
                    </a:lnTo>
                    <a:lnTo>
                      <a:pt x="178" y="29"/>
                    </a:lnTo>
                    <a:lnTo>
                      <a:pt x="149" y="35"/>
                    </a:lnTo>
                    <a:lnTo>
                      <a:pt x="120" y="40"/>
                    </a:lnTo>
                    <a:lnTo>
                      <a:pt x="97" y="44"/>
                    </a:lnTo>
                    <a:lnTo>
                      <a:pt x="77" y="51"/>
                    </a:lnTo>
                    <a:lnTo>
                      <a:pt x="64" y="55"/>
                    </a:lnTo>
                    <a:lnTo>
                      <a:pt x="49" y="62"/>
                    </a:lnTo>
                    <a:lnTo>
                      <a:pt x="35" y="66"/>
                    </a:lnTo>
                    <a:lnTo>
                      <a:pt x="27" y="72"/>
                    </a:lnTo>
                    <a:lnTo>
                      <a:pt x="19" y="77"/>
                    </a:lnTo>
                    <a:lnTo>
                      <a:pt x="11" y="84"/>
                    </a:lnTo>
                    <a:lnTo>
                      <a:pt x="6" y="89"/>
                    </a:lnTo>
                    <a:lnTo>
                      <a:pt x="2" y="95"/>
                    </a:lnTo>
                    <a:lnTo>
                      <a:pt x="0" y="101"/>
                    </a:lnTo>
                    <a:lnTo>
                      <a:pt x="1" y="111"/>
                    </a:lnTo>
                    <a:lnTo>
                      <a:pt x="3" y="115"/>
                    </a:lnTo>
                    <a:lnTo>
                      <a:pt x="9" y="123"/>
                    </a:lnTo>
                    <a:lnTo>
                      <a:pt x="18" y="131"/>
                    </a:lnTo>
                    <a:lnTo>
                      <a:pt x="25" y="135"/>
                    </a:lnTo>
                    <a:lnTo>
                      <a:pt x="35" y="141"/>
                    </a:lnTo>
                    <a:lnTo>
                      <a:pt x="46" y="147"/>
                    </a:lnTo>
                    <a:lnTo>
                      <a:pt x="64" y="152"/>
                    </a:lnTo>
                    <a:lnTo>
                      <a:pt x="85" y="159"/>
                    </a:lnTo>
                    <a:lnTo>
                      <a:pt x="104" y="165"/>
                    </a:lnTo>
                    <a:lnTo>
                      <a:pt x="129" y="171"/>
                    </a:lnTo>
                    <a:lnTo>
                      <a:pt x="165" y="178"/>
                    </a:lnTo>
                    <a:lnTo>
                      <a:pt x="204" y="185"/>
                    </a:lnTo>
                    <a:lnTo>
                      <a:pt x="240" y="189"/>
                    </a:lnTo>
                    <a:lnTo>
                      <a:pt x="275" y="194"/>
                    </a:lnTo>
                    <a:lnTo>
                      <a:pt x="320" y="198"/>
                    </a:lnTo>
                    <a:lnTo>
                      <a:pt x="370" y="200"/>
                    </a:lnTo>
                    <a:lnTo>
                      <a:pt x="433" y="203"/>
                    </a:lnTo>
                    <a:lnTo>
                      <a:pt x="495" y="205"/>
                    </a:lnTo>
                    <a:lnTo>
                      <a:pt x="649" y="205"/>
                    </a:lnTo>
                    <a:lnTo>
                      <a:pt x="745" y="200"/>
                    </a:lnTo>
                    <a:lnTo>
                      <a:pt x="825" y="194"/>
                    </a:lnTo>
                    <a:lnTo>
                      <a:pt x="897" y="185"/>
                    </a:lnTo>
                    <a:lnTo>
                      <a:pt x="964" y="174"/>
                    </a:lnTo>
                    <a:lnTo>
                      <a:pt x="986" y="169"/>
                    </a:lnTo>
                    <a:lnTo>
                      <a:pt x="1008" y="163"/>
                    </a:lnTo>
                    <a:lnTo>
                      <a:pt x="1035" y="155"/>
                    </a:lnTo>
                    <a:lnTo>
                      <a:pt x="1051" y="151"/>
                    </a:lnTo>
                    <a:lnTo>
                      <a:pt x="1067" y="144"/>
                    </a:lnTo>
                    <a:lnTo>
                      <a:pt x="1081" y="137"/>
                    </a:lnTo>
                    <a:lnTo>
                      <a:pt x="1088" y="131"/>
                    </a:lnTo>
                    <a:lnTo>
                      <a:pt x="1094" y="124"/>
                    </a:lnTo>
                    <a:lnTo>
                      <a:pt x="1102" y="120"/>
                    </a:lnTo>
                    <a:lnTo>
                      <a:pt x="1107" y="109"/>
                    </a:lnTo>
                    <a:lnTo>
                      <a:pt x="1108" y="100"/>
                    </a:lnTo>
                    <a:lnTo>
                      <a:pt x="1102" y="89"/>
                    </a:lnTo>
                    <a:lnTo>
                      <a:pt x="1091" y="77"/>
                    </a:lnTo>
                    <a:lnTo>
                      <a:pt x="1076" y="68"/>
                    </a:lnTo>
                    <a:lnTo>
                      <a:pt x="1061" y="61"/>
                    </a:lnTo>
                    <a:lnTo>
                      <a:pt x="1039" y="53"/>
                    </a:lnTo>
                    <a:lnTo>
                      <a:pt x="1002" y="42"/>
                    </a:lnTo>
                    <a:lnTo>
                      <a:pt x="959" y="33"/>
                    </a:lnTo>
                    <a:lnTo>
                      <a:pt x="894" y="22"/>
                    </a:lnTo>
                    <a:lnTo>
                      <a:pt x="827" y="14"/>
                    </a:lnTo>
                    <a:lnTo>
                      <a:pt x="745" y="4"/>
                    </a:lnTo>
                    <a:lnTo>
                      <a:pt x="670" y="3"/>
                    </a:lnTo>
                    <a:lnTo>
                      <a:pt x="566" y="0"/>
                    </a:lnTo>
                    <a:close/>
                  </a:path>
                </a:pathLst>
              </a:custGeom>
              <a:solidFill>
                <a:srgbClr val="66CCFF"/>
              </a:solidFill>
              <a:ln w="7938" cap="flat" cmpd="sng">
                <a:solidFill>
                  <a:srgbClr val="000000"/>
                </a:solidFill>
                <a:prstDash val="solid"/>
                <a:round/>
                <a:headEnd type="none" w="med" len="med"/>
                <a:tailEnd type="none" w="med" len="med"/>
              </a:ln>
            </p:spPr>
            <p:txBody>
              <a:bodyPr/>
              <a:lstStyle/>
              <a:p>
                <a:endParaRPr lang="zh-CN" altLang="en-US"/>
              </a:p>
            </p:txBody>
          </p:sp>
          <p:sp>
            <p:nvSpPr>
              <p:cNvPr id="65562" name="Freeform 28"/>
              <p:cNvSpPr/>
              <p:nvPr/>
            </p:nvSpPr>
            <p:spPr>
              <a:xfrm>
                <a:off x="2351" y="3728"/>
                <a:ext cx="666" cy="356"/>
              </a:xfrm>
              <a:custGeom>
                <a:avLst/>
                <a:gdLst/>
                <a:ahLst/>
                <a:cxnLst>
                  <a:cxn ang="0">
                    <a:pos x="7" y="0"/>
                  </a:cxn>
                  <a:cxn ang="0">
                    <a:pos x="8" y="0"/>
                  </a:cxn>
                  <a:cxn ang="0">
                    <a:pos x="9" y="0"/>
                  </a:cxn>
                  <a:cxn ang="0">
                    <a:pos x="10" y="1"/>
                  </a:cxn>
                  <a:cxn ang="0">
                    <a:pos x="13" y="1"/>
                  </a:cxn>
                  <a:cxn ang="0">
                    <a:pos x="15" y="1"/>
                  </a:cxn>
                  <a:cxn ang="0">
                    <a:pos x="20" y="1"/>
                  </a:cxn>
                  <a:cxn ang="0">
                    <a:pos x="25" y="1"/>
                  </a:cxn>
                  <a:cxn ang="0">
                    <a:pos x="30" y="1"/>
                  </a:cxn>
                  <a:cxn ang="0">
                    <a:pos x="38" y="1"/>
                  </a:cxn>
                  <a:cxn ang="0">
                    <a:pos x="54" y="1"/>
                  </a:cxn>
                  <a:cxn ang="0">
                    <a:pos x="63" y="1"/>
                  </a:cxn>
                  <a:cxn ang="0">
                    <a:pos x="69" y="1"/>
                  </a:cxn>
                  <a:cxn ang="0">
                    <a:pos x="72" y="1"/>
                  </a:cxn>
                  <a:cxn ang="0">
                    <a:pos x="74" y="1"/>
                  </a:cxn>
                  <a:cxn ang="0">
                    <a:pos x="75" y="0"/>
                  </a:cxn>
                  <a:cxn ang="0">
                    <a:pos x="76" y="0"/>
                  </a:cxn>
                  <a:cxn ang="0">
                    <a:pos x="77" y="0"/>
                  </a:cxn>
                  <a:cxn ang="0">
                    <a:pos x="80" y="12"/>
                  </a:cxn>
                  <a:cxn ang="0">
                    <a:pos x="73" y="13"/>
                  </a:cxn>
                  <a:cxn ang="0">
                    <a:pos x="67" y="13"/>
                  </a:cxn>
                  <a:cxn ang="0">
                    <a:pos x="61" y="13"/>
                  </a:cxn>
                  <a:cxn ang="0">
                    <a:pos x="56" y="13"/>
                  </a:cxn>
                  <a:cxn ang="0">
                    <a:pos x="50" y="13"/>
                  </a:cxn>
                  <a:cxn ang="0">
                    <a:pos x="45" y="13"/>
                  </a:cxn>
                  <a:cxn ang="0">
                    <a:pos x="38" y="13"/>
                  </a:cxn>
                  <a:cxn ang="0">
                    <a:pos x="32" y="13"/>
                  </a:cxn>
                  <a:cxn ang="0">
                    <a:pos x="28" y="13"/>
                  </a:cxn>
                  <a:cxn ang="0">
                    <a:pos x="20" y="13"/>
                  </a:cxn>
                  <a:cxn ang="0">
                    <a:pos x="14" y="13"/>
                  </a:cxn>
                  <a:cxn ang="0">
                    <a:pos x="8" y="13"/>
                  </a:cxn>
                  <a:cxn ang="0">
                    <a:pos x="2" y="12"/>
                  </a:cxn>
                  <a:cxn ang="0">
                    <a:pos x="0" y="11"/>
                  </a:cxn>
                </a:cxnLst>
                <a:rect l="0" t="0" r="0" b="0"/>
                <a:pathLst>
                  <a:path w="1333" h="1068">
                    <a:moveTo>
                      <a:pt x="125" y="1"/>
                    </a:moveTo>
                    <a:lnTo>
                      <a:pt x="126" y="11"/>
                    </a:lnTo>
                    <a:lnTo>
                      <a:pt x="128" y="15"/>
                    </a:lnTo>
                    <a:lnTo>
                      <a:pt x="134" y="23"/>
                    </a:lnTo>
                    <a:lnTo>
                      <a:pt x="143" y="31"/>
                    </a:lnTo>
                    <a:lnTo>
                      <a:pt x="150" y="35"/>
                    </a:lnTo>
                    <a:lnTo>
                      <a:pt x="160" y="41"/>
                    </a:lnTo>
                    <a:lnTo>
                      <a:pt x="171" y="47"/>
                    </a:lnTo>
                    <a:lnTo>
                      <a:pt x="189" y="52"/>
                    </a:lnTo>
                    <a:lnTo>
                      <a:pt x="210" y="59"/>
                    </a:lnTo>
                    <a:lnTo>
                      <a:pt x="229" y="65"/>
                    </a:lnTo>
                    <a:lnTo>
                      <a:pt x="254" y="71"/>
                    </a:lnTo>
                    <a:lnTo>
                      <a:pt x="290" y="78"/>
                    </a:lnTo>
                    <a:lnTo>
                      <a:pt x="329" y="85"/>
                    </a:lnTo>
                    <a:lnTo>
                      <a:pt x="365" y="89"/>
                    </a:lnTo>
                    <a:lnTo>
                      <a:pt x="400" y="94"/>
                    </a:lnTo>
                    <a:lnTo>
                      <a:pt x="445" y="98"/>
                    </a:lnTo>
                    <a:lnTo>
                      <a:pt x="495" y="100"/>
                    </a:lnTo>
                    <a:lnTo>
                      <a:pt x="558" y="103"/>
                    </a:lnTo>
                    <a:lnTo>
                      <a:pt x="620" y="105"/>
                    </a:lnTo>
                    <a:lnTo>
                      <a:pt x="774" y="105"/>
                    </a:lnTo>
                    <a:lnTo>
                      <a:pt x="870" y="100"/>
                    </a:lnTo>
                    <a:lnTo>
                      <a:pt x="950" y="94"/>
                    </a:lnTo>
                    <a:lnTo>
                      <a:pt x="1022" y="85"/>
                    </a:lnTo>
                    <a:lnTo>
                      <a:pt x="1089" y="74"/>
                    </a:lnTo>
                    <a:lnTo>
                      <a:pt x="1111" y="69"/>
                    </a:lnTo>
                    <a:lnTo>
                      <a:pt x="1133" y="63"/>
                    </a:lnTo>
                    <a:lnTo>
                      <a:pt x="1160" y="55"/>
                    </a:lnTo>
                    <a:lnTo>
                      <a:pt x="1176" y="51"/>
                    </a:lnTo>
                    <a:lnTo>
                      <a:pt x="1192" y="44"/>
                    </a:lnTo>
                    <a:lnTo>
                      <a:pt x="1206" y="37"/>
                    </a:lnTo>
                    <a:lnTo>
                      <a:pt x="1213" y="31"/>
                    </a:lnTo>
                    <a:lnTo>
                      <a:pt x="1219" y="24"/>
                    </a:lnTo>
                    <a:lnTo>
                      <a:pt x="1227" y="20"/>
                    </a:lnTo>
                    <a:lnTo>
                      <a:pt x="1232" y="9"/>
                    </a:lnTo>
                    <a:lnTo>
                      <a:pt x="1233" y="0"/>
                    </a:lnTo>
                    <a:lnTo>
                      <a:pt x="1333" y="934"/>
                    </a:lnTo>
                    <a:lnTo>
                      <a:pt x="1281" y="961"/>
                    </a:lnTo>
                    <a:lnTo>
                      <a:pt x="1223" y="993"/>
                    </a:lnTo>
                    <a:lnTo>
                      <a:pt x="1171" y="1015"/>
                    </a:lnTo>
                    <a:lnTo>
                      <a:pt x="1128" y="1024"/>
                    </a:lnTo>
                    <a:lnTo>
                      <a:pt x="1082" y="1019"/>
                    </a:lnTo>
                    <a:lnTo>
                      <a:pt x="1026" y="1019"/>
                    </a:lnTo>
                    <a:lnTo>
                      <a:pt x="977" y="1041"/>
                    </a:lnTo>
                    <a:lnTo>
                      <a:pt x="934" y="1059"/>
                    </a:lnTo>
                    <a:lnTo>
                      <a:pt x="905" y="1068"/>
                    </a:lnTo>
                    <a:lnTo>
                      <a:pt x="862" y="1064"/>
                    </a:lnTo>
                    <a:lnTo>
                      <a:pt x="815" y="1054"/>
                    </a:lnTo>
                    <a:lnTo>
                      <a:pt x="772" y="1041"/>
                    </a:lnTo>
                    <a:lnTo>
                      <a:pt x="726" y="1028"/>
                    </a:lnTo>
                    <a:lnTo>
                      <a:pt x="679" y="1019"/>
                    </a:lnTo>
                    <a:lnTo>
                      <a:pt x="620" y="1032"/>
                    </a:lnTo>
                    <a:lnTo>
                      <a:pt x="577" y="1041"/>
                    </a:lnTo>
                    <a:lnTo>
                      <a:pt x="525" y="1050"/>
                    </a:lnTo>
                    <a:lnTo>
                      <a:pt x="492" y="1054"/>
                    </a:lnTo>
                    <a:lnTo>
                      <a:pt x="448" y="1059"/>
                    </a:lnTo>
                    <a:lnTo>
                      <a:pt x="381" y="1046"/>
                    </a:lnTo>
                    <a:lnTo>
                      <a:pt x="330" y="1037"/>
                    </a:lnTo>
                    <a:lnTo>
                      <a:pt x="271" y="1024"/>
                    </a:lnTo>
                    <a:lnTo>
                      <a:pt x="232" y="1028"/>
                    </a:lnTo>
                    <a:lnTo>
                      <a:pt x="181" y="1041"/>
                    </a:lnTo>
                    <a:lnTo>
                      <a:pt x="142" y="1041"/>
                    </a:lnTo>
                    <a:lnTo>
                      <a:pt x="95" y="1028"/>
                    </a:lnTo>
                    <a:lnTo>
                      <a:pt x="43" y="1006"/>
                    </a:lnTo>
                    <a:lnTo>
                      <a:pt x="0" y="961"/>
                    </a:lnTo>
                    <a:lnTo>
                      <a:pt x="12" y="874"/>
                    </a:lnTo>
                    <a:lnTo>
                      <a:pt x="125" y="1"/>
                    </a:lnTo>
                    <a:close/>
                  </a:path>
                </a:pathLst>
              </a:custGeom>
              <a:solidFill>
                <a:srgbClr val="66CCFF"/>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65563" name="Freeform 29"/>
            <p:cNvSpPr/>
            <p:nvPr/>
          </p:nvSpPr>
          <p:spPr>
            <a:xfrm>
              <a:off x="2416" y="3608"/>
              <a:ext cx="330" cy="132"/>
            </a:xfrm>
            <a:custGeom>
              <a:avLst/>
              <a:gdLst/>
              <a:ahLst/>
              <a:cxnLst>
                <a:cxn ang="0">
                  <a:pos x="0" y="4"/>
                </a:cxn>
                <a:cxn ang="0">
                  <a:pos x="1" y="4"/>
                </a:cxn>
                <a:cxn ang="0">
                  <a:pos x="2" y="5"/>
                </a:cxn>
                <a:cxn ang="0">
                  <a:pos x="2" y="5"/>
                </a:cxn>
                <a:cxn ang="0">
                  <a:pos x="3" y="5"/>
                </a:cxn>
                <a:cxn ang="0">
                  <a:pos x="4" y="5"/>
                </a:cxn>
                <a:cxn ang="0">
                  <a:pos x="24" y="2"/>
                </a:cxn>
                <a:cxn ang="0">
                  <a:pos x="25" y="2"/>
                </a:cxn>
                <a:cxn ang="0">
                  <a:pos x="26" y="2"/>
                </a:cxn>
                <a:cxn ang="0">
                  <a:pos x="28" y="2"/>
                </a:cxn>
                <a:cxn ang="0">
                  <a:pos x="29" y="2"/>
                </a:cxn>
                <a:cxn ang="0">
                  <a:pos x="31" y="2"/>
                </a:cxn>
                <a:cxn ang="0">
                  <a:pos x="33" y="2"/>
                </a:cxn>
                <a:cxn ang="0">
                  <a:pos x="39" y="2"/>
                </a:cxn>
                <a:cxn ang="0">
                  <a:pos x="41" y="2"/>
                </a:cxn>
                <a:cxn ang="0">
                  <a:pos x="40" y="2"/>
                </a:cxn>
                <a:cxn ang="0">
                  <a:pos x="40" y="1"/>
                </a:cxn>
                <a:cxn ang="0">
                  <a:pos x="37" y="1"/>
                </a:cxn>
                <a:cxn ang="0">
                  <a:pos x="34" y="1"/>
                </a:cxn>
                <a:cxn ang="0">
                  <a:pos x="34" y="1"/>
                </a:cxn>
                <a:cxn ang="0">
                  <a:pos x="37" y="1"/>
                </a:cxn>
                <a:cxn ang="0">
                  <a:pos x="40" y="1"/>
                </a:cxn>
                <a:cxn ang="0">
                  <a:pos x="41" y="1"/>
                </a:cxn>
                <a:cxn ang="0">
                  <a:pos x="41" y="1"/>
                </a:cxn>
                <a:cxn ang="0">
                  <a:pos x="39" y="1"/>
                </a:cxn>
                <a:cxn ang="0">
                  <a:pos x="33" y="1"/>
                </a:cxn>
                <a:cxn ang="0">
                  <a:pos x="33" y="1"/>
                </a:cxn>
                <a:cxn ang="0">
                  <a:pos x="39" y="0"/>
                </a:cxn>
                <a:cxn ang="0">
                  <a:pos x="40" y="0"/>
                </a:cxn>
                <a:cxn ang="0">
                  <a:pos x="40" y="0"/>
                </a:cxn>
                <a:cxn ang="0">
                  <a:pos x="39" y="0"/>
                </a:cxn>
                <a:cxn ang="0">
                  <a:pos x="39" y="0"/>
                </a:cxn>
                <a:cxn ang="0">
                  <a:pos x="32" y="0"/>
                </a:cxn>
              </a:cxnLst>
              <a:rect l="0" t="0" r="0" b="0"/>
              <a:pathLst>
                <a:path w="661" h="395">
                  <a:moveTo>
                    <a:pt x="0" y="293"/>
                  </a:moveTo>
                  <a:lnTo>
                    <a:pt x="23" y="359"/>
                  </a:lnTo>
                  <a:lnTo>
                    <a:pt x="34" y="385"/>
                  </a:lnTo>
                  <a:lnTo>
                    <a:pt x="44" y="395"/>
                  </a:lnTo>
                  <a:lnTo>
                    <a:pt x="53" y="392"/>
                  </a:lnTo>
                  <a:lnTo>
                    <a:pt x="66" y="385"/>
                  </a:lnTo>
                  <a:lnTo>
                    <a:pt x="392" y="174"/>
                  </a:lnTo>
                  <a:lnTo>
                    <a:pt x="408" y="173"/>
                  </a:lnTo>
                  <a:lnTo>
                    <a:pt x="428" y="185"/>
                  </a:lnTo>
                  <a:lnTo>
                    <a:pt x="449" y="185"/>
                  </a:lnTo>
                  <a:lnTo>
                    <a:pt x="475" y="180"/>
                  </a:lnTo>
                  <a:lnTo>
                    <a:pt x="510" y="170"/>
                  </a:lnTo>
                  <a:lnTo>
                    <a:pt x="530" y="159"/>
                  </a:lnTo>
                  <a:lnTo>
                    <a:pt x="636" y="146"/>
                  </a:lnTo>
                  <a:lnTo>
                    <a:pt x="656" y="139"/>
                  </a:lnTo>
                  <a:lnTo>
                    <a:pt x="651" y="128"/>
                  </a:lnTo>
                  <a:lnTo>
                    <a:pt x="642" y="121"/>
                  </a:lnTo>
                  <a:lnTo>
                    <a:pt x="600" y="113"/>
                  </a:lnTo>
                  <a:lnTo>
                    <a:pt x="550" y="117"/>
                  </a:lnTo>
                  <a:lnTo>
                    <a:pt x="551" y="110"/>
                  </a:lnTo>
                  <a:lnTo>
                    <a:pt x="600" y="105"/>
                  </a:lnTo>
                  <a:lnTo>
                    <a:pt x="643" y="94"/>
                  </a:lnTo>
                  <a:lnTo>
                    <a:pt x="659" y="86"/>
                  </a:lnTo>
                  <a:lnTo>
                    <a:pt x="661" y="66"/>
                  </a:lnTo>
                  <a:lnTo>
                    <a:pt x="636" y="59"/>
                  </a:lnTo>
                  <a:lnTo>
                    <a:pt x="541" y="77"/>
                  </a:lnTo>
                  <a:lnTo>
                    <a:pt x="541" y="68"/>
                  </a:lnTo>
                  <a:lnTo>
                    <a:pt x="630" y="39"/>
                  </a:lnTo>
                  <a:lnTo>
                    <a:pt x="651" y="28"/>
                  </a:lnTo>
                  <a:lnTo>
                    <a:pt x="650" y="11"/>
                  </a:lnTo>
                  <a:lnTo>
                    <a:pt x="637" y="1"/>
                  </a:lnTo>
                  <a:lnTo>
                    <a:pt x="626" y="0"/>
                  </a:lnTo>
                  <a:lnTo>
                    <a:pt x="520" y="37"/>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65564" name="Freeform 30"/>
            <p:cNvSpPr/>
            <p:nvPr/>
          </p:nvSpPr>
          <p:spPr>
            <a:xfrm>
              <a:off x="1973" y="3884"/>
              <a:ext cx="404" cy="235"/>
            </a:xfrm>
            <a:custGeom>
              <a:avLst/>
              <a:gdLst/>
              <a:ahLst/>
              <a:cxnLst>
                <a:cxn ang="0">
                  <a:pos x="14" y="0"/>
                </a:cxn>
                <a:cxn ang="0">
                  <a:pos x="0" y="8"/>
                </a:cxn>
                <a:cxn ang="0">
                  <a:pos x="1" y="8"/>
                </a:cxn>
                <a:cxn ang="0">
                  <a:pos x="2" y="8"/>
                </a:cxn>
                <a:cxn ang="0">
                  <a:pos x="15" y="0"/>
                </a:cxn>
                <a:cxn ang="0">
                  <a:pos x="17" y="0"/>
                </a:cxn>
                <a:cxn ang="0">
                  <a:pos x="23" y="0"/>
                </a:cxn>
                <a:cxn ang="0">
                  <a:pos x="29" y="0"/>
                </a:cxn>
                <a:cxn ang="0">
                  <a:pos x="36" y="0"/>
                </a:cxn>
                <a:cxn ang="0">
                  <a:pos x="38" y="1"/>
                </a:cxn>
                <a:cxn ang="0">
                  <a:pos x="39" y="1"/>
                </a:cxn>
                <a:cxn ang="0">
                  <a:pos x="40" y="1"/>
                </a:cxn>
                <a:cxn ang="0">
                  <a:pos x="50" y="9"/>
                </a:cxn>
                <a:cxn ang="0">
                  <a:pos x="50" y="9"/>
                </a:cxn>
                <a:cxn ang="0">
                  <a:pos x="51" y="9"/>
                </a:cxn>
                <a:cxn ang="0">
                  <a:pos x="41" y="1"/>
                </a:cxn>
                <a:cxn ang="0">
                  <a:pos x="40" y="1"/>
                </a:cxn>
                <a:cxn ang="0">
                  <a:pos x="39" y="0"/>
                </a:cxn>
                <a:cxn ang="0">
                  <a:pos x="38" y="0"/>
                </a:cxn>
                <a:cxn ang="0">
                  <a:pos x="37" y="0"/>
                </a:cxn>
                <a:cxn ang="0">
                  <a:pos x="35" y="0"/>
                </a:cxn>
                <a:cxn ang="0">
                  <a:pos x="28" y="0"/>
                </a:cxn>
                <a:cxn ang="0">
                  <a:pos x="21" y="0"/>
                </a:cxn>
                <a:cxn ang="0">
                  <a:pos x="18" y="0"/>
                </a:cxn>
                <a:cxn ang="0">
                  <a:pos x="15" y="0"/>
                </a:cxn>
                <a:cxn ang="0">
                  <a:pos x="14" y="0"/>
                </a:cxn>
              </a:cxnLst>
              <a:rect l="0" t="0" r="0" b="0"/>
              <a:pathLst>
                <a:path w="808" h="703">
                  <a:moveTo>
                    <a:pt x="239" y="14"/>
                  </a:moveTo>
                  <a:lnTo>
                    <a:pt x="0" y="638"/>
                  </a:lnTo>
                  <a:lnTo>
                    <a:pt x="8" y="651"/>
                  </a:lnTo>
                  <a:lnTo>
                    <a:pt x="27" y="640"/>
                  </a:lnTo>
                  <a:lnTo>
                    <a:pt x="255" y="37"/>
                  </a:lnTo>
                  <a:lnTo>
                    <a:pt x="268" y="30"/>
                  </a:lnTo>
                  <a:lnTo>
                    <a:pt x="356" y="29"/>
                  </a:lnTo>
                  <a:lnTo>
                    <a:pt x="469" y="33"/>
                  </a:lnTo>
                  <a:lnTo>
                    <a:pt x="569" y="40"/>
                  </a:lnTo>
                  <a:lnTo>
                    <a:pt x="598" y="48"/>
                  </a:lnTo>
                  <a:lnTo>
                    <a:pt x="616" y="64"/>
                  </a:lnTo>
                  <a:lnTo>
                    <a:pt x="628" y="84"/>
                  </a:lnTo>
                  <a:lnTo>
                    <a:pt x="786" y="698"/>
                  </a:lnTo>
                  <a:lnTo>
                    <a:pt x="798" y="703"/>
                  </a:lnTo>
                  <a:lnTo>
                    <a:pt x="808" y="691"/>
                  </a:lnTo>
                  <a:lnTo>
                    <a:pt x="651" y="79"/>
                  </a:lnTo>
                  <a:lnTo>
                    <a:pt x="635" y="47"/>
                  </a:lnTo>
                  <a:lnTo>
                    <a:pt x="622" y="33"/>
                  </a:lnTo>
                  <a:lnTo>
                    <a:pt x="608" y="25"/>
                  </a:lnTo>
                  <a:lnTo>
                    <a:pt x="591" y="15"/>
                  </a:lnTo>
                  <a:lnTo>
                    <a:pt x="558" y="14"/>
                  </a:lnTo>
                  <a:lnTo>
                    <a:pt x="452" y="4"/>
                  </a:lnTo>
                  <a:lnTo>
                    <a:pt x="336" y="0"/>
                  </a:lnTo>
                  <a:lnTo>
                    <a:pt x="281" y="3"/>
                  </a:lnTo>
                  <a:lnTo>
                    <a:pt x="254" y="4"/>
                  </a:lnTo>
                  <a:lnTo>
                    <a:pt x="239" y="14"/>
                  </a:lnTo>
                  <a:close/>
                </a:path>
              </a:pathLst>
            </a:custGeom>
            <a:solidFill>
              <a:srgbClr val="5F3F1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65" name="Group 31"/>
            <p:cNvGrpSpPr/>
            <p:nvPr/>
          </p:nvGrpSpPr>
          <p:grpSpPr>
            <a:xfrm>
              <a:off x="2496" y="3840"/>
              <a:ext cx="324" cy="142"/>
              <a:chOff x="2458" y="3795"/>
              <a:chExt cx="324" cy="142"/>
            </a:xfrm>
          </p:grpSpPr>
          <p:sp>
            <p:nvSpPr>
              <p:cNvPr id="65566" name="Freeform 32"/>
              <p:cNvSpPr/>
              <p:nvPr/>
            </p:nvSpPr>
            <p:spPr>
              <a:xfrm>
                <a:off x="2657" y="3835"/>
                <a:ext cx="125" cy="102"/>
              </a:xfrm>
              <a:custGeom>
                <a:avLst/>
                <a:gdLst/>
                <a:ahLst/>
                <a:cxnLst>
                  <a:cxn ang="0">
                    <a:pos x="8" y="0"/>
                  </a:cxn>
                  <a:cxn ang="0">
                    <a:pos x="5" y="1"/>
                  </a:cxn>
                  <a:cxn ang="0">
                    <a:pos x="0" y="1"/>
                  </a:cxn>
                  <a:cxn ang="0">
                    <a:pos x="4" y="2"/>
                  </a:cxn>
                  <a:cxn ang="0">
                    <a:pos x="0" y="3"/>
                  </a:cxn>
                  <a:cxn ang="0">
                    <a:pos x="7" y="2"/>
                  </a:cxn>
                  <a:cxn ang="0">
                    <a:pos x="12" y="4"/>
                  </a:cxn>
                  <a:cxn ang="0">
                    <a:pos x="11" y="2"/>
                  </a:cxn>
                  <a:cxn ang="0">
                    <a:pos x="15" y="1"/>
                  </a:cxn>
                  <a:cxn ang="0">
                    <a:pos x="10" y="1"/>
                  </a:cxn>
                  <a:cxn ang="0">
                    <a:pos x="8" y="0"/>
                  </a:cxn>
                </a:cxnLst>
                <a:rect l="0" t="0" r="0" b="0"/>
                <a:pathLst>
                  <a:path w="251" h="306">
                    <a:moveTo>
                      <a:pt x="136" y="0"/>
                    </a:moveTo>
                    <a:lnTo>
                      <a:pt x="85" y="76"/>
                    </a:lnTo>
                    <a:lnTo>
                      <a:pt x="0" y="68"/>
                    </a:lnTo>
                    <a:lnTo>
                      <a:pt x="68" y="155"/>
                    </a:lnTo>
                    <a:lnTo>
                      <a:pt x="5" y="268"/>
                    </a:lnTo>
                    <a:lnTo>
                      <a:pt x="118" y="198"/>
                    </a:lnTo>
                    <a:lnTo>
                      <a:pt x="197" y="306"/>
                    </a:lnTo>
                    <a:lnTo>
                      <a:pt x="177" y="169"/>
                    </a:lnTo>
                    <a:lnTo>
                      <a:pt x="251" y="87"/>
                    </a:lnTo>
                    <a:lnTo>
                      <a:pt x="161" y="90"/>
                    </a:lnTo>
                    <a:lnTo>
                      <a:pt x="136" y="0"/>
                    </a:lnTo>
                    <a:close/>
                  </a:path>
                </a:pathLst>
              </a:custGeom>
              <a:solidFill>
                <a:srgbClr val="FF9F00"/>
              </a:solidFill>
              <a:ln w="7938" cap="flat" cmpd="sng">
                <a:solidFill>
                  <a:srgbClr val="000000"/>
                </a:solidFill>
                <a:prstDash val="solid"/>
                <a:round/>
                <a:headEnd type="none" w="med" len="med"/>
                <a:tailEnd type="none" w="med" len="med"/>
              </a:ln>
            </p:spPr>
            <p:txBody>
              <a:bodyPr/>
              <a:lstStyle/>
              <a:p>
                <a:endParaRPr lang="zh-CN" altLang="en-US"/>
              </a:p>
            </p:txBody>
          </p:sp>
          <p:sp>
            <p:nvSpPr>
              <p:cNvPr id="65567" name="Freeform 33"/>
              <p:cNvSpPr/>
              <p:nvPr/>
            </p:nvSpPr>
            <p:spPr>
              <a:xfrm>
                <a:off x="2458" y="3795"/>
                <a:ext cx="122" cy="102"/>
              </a:xfrm>
              <a:custGeom>
                <a:avLst/>
                <a:gdLst/>
                <a:ahLst/>
                <a:cxnLst>
                  <a:cxn ang="0">
                    <a:pos x="5" y="0"/>
                  </a:cxn>
                  <a:cxn ang="0">
                    <a:pos x="3" y="0"/>
                  </a:cxn>
                  <a:cxn ang="0">
                    <a:pos x="3" y="0"/>
                  </a:cxn>
                  <a:cxn ang="0">
                    <a:pos x="2" y="0"/>
                  </a:cxn>
                  <a:cxn ang="0">
                    <a:pos x="2" y="1"/>
                  </a:cxn>
                  <a:cxn ang="0">
                    <a:pos x="1" y="1"/>
                  </a:cxn>
                  <a:cxn ang="0">
                    <a:pos x="1" y="1"/>
                  </a:cxn>
                  <a:cxn ang="0">
                    <a:pos x="1" y="1"/>
                  </a:cxn>
                  <a:cxn ang="0">
                    <a:pos x="1" y="1"/>
                  </a:cxn>
                  <a:cxn ang="0">
                    <a:pos x="0" y="2"/>
                  </a:cxn>
                  <a:cxn ang="0">
                    <a:pos x="0" y="2"/>
                  </a:cxn>
                  <a:cxn ang="0">
                    <a:pos x="1" y="2"/>
                  </a:cxn>
                  <a:cxn ang="0">
                    <a:pos x="1" y="2"/>
                  </a:cxn>
                  <a:cxn ang="0">
                    <a:pos x="1" y="3"/>
                  </a:cxn>
                  <a:cxn ang="0">
                    <a:pos x="1" y="3"/>
                  </a:cxn>
                  <a:cxn ang="0">
                    <a:pos x="2" y="3"/>
                  </a:cxn>
                  <a:cxn ang="0">
                    <a:pos x="2" y="3"/>
                  </a:cxn>
                  <a:cxn ang="0">
                    <a:pos x="3" y="3"/>
                  </a:cxn>
                  <a:cxn ang="0">
                    <a:pos x="3" y="3"/>
                  </a:cxn>
                  <a:cxn ang="0">
                    <a:pos x="4" y="3"/>
                  </a:cxn>
                  <a:cxn ang="0">
                    <a:pos x="5" y="4"/>
                  </a:cxn>
                  <a:cxn ang="0">
                    <a:pos x="5" y="4"/>
                  </a:cxn>
                  <a:cxn ang="0">
                    <a:pos x="6" y="4"/>
                  </a:cxn>
                  <a:cxn ang="0">
                    <a:pos x="7" y="4"/>
                  </a:cxn>
                  <a:cxn ang="0">
                    <a:pos x="8" y="4"/>
                  </a:cxn>
                  <a:cxn ang="0">
                    <a:pos x="8" y="4"/>
                  </a:cxn>
                  <a:cxn ang="0">
                    <a:pos x="9" y="4"/>
                  </a:cxn>
                  <a:cxn ang="0">
                    <a:pos x="10" y="4"/>
                  </a:cxn>
                  <a:cxn ang="0">
                    <a:pos x="11" y="4"/>
                  </a:cxn>
                  <a:cxn ang="0">
                    <a:pos x="12" y="4"/>
                  </a:cxn>
                  <a:cxn ang="0">
                    <a:pos x="12" y="4"/>
                  </a:cxn>
                  <a:cxn ang="0">
                    <a:pos x="13" y="4"/>
                  </a:cxn>
                  <a:cxn ang="0">
                    <a:pos x="14" y="3"/>
                  </a:cxn>
                  <a:cxn ang="0">
                    <a:pos x="14" y="3"/>
                  </a:cxn>
                  <a:cxn ang="0">
                    <a:pos x="15" y="3"/>
                  </a:cxn>
                  <a:cxn ang="0">
                    <a:pos x="15" y="3"/>
                  </a:cxn>
                  <a:cxn ang="0">
                    <a:pos x="15" y="3"/>
                  </a:cxn>
                  <a:cxn ang="0">
                    <a:pos x="15" y="3"/>
                  </a:cxn>
                  <a:cxn ang="0">
                    <a:pos x="15" y="2"/>
                  </a:cxn>
                  <a:cxn ang="0">
                    <a:pos x="15" y="2"/>
                  </a:cxn>
                  <a:cxn ang="0">
                    <a:pos x="14" y="3"/>
                  </a:cxn>
                  <a:cxn ang="0">
                    <a:pos x="13" y="3"/>
                  </a:cxn>
                  <a:cxn ang="0">
                    <a:pos x="11" y="3"/>
                  </a:cxn>
                  <a:cxn ang="0">
                    <a:pos x="10" y="3"/>
                  </a:cxn>
                  <a:cxn ang="0">
                    <a:pos x="8" y="3"/>
                  </a:cxn>
                  <a:cxn ang="0">
                    <a:pos x="7" y="3"/>
                  </a:cxn>
                  <a:cxn ang="0">
                    <a:pos x="5" y="2"/>
                  </a:cxn>
                  <a:cxn ang="0">
                    <a:pos x="5" y="2"/>
                  </a:cxn>
                  <a:cxn ang="0">
                    <a:pos x="4" y="2"/>
                  </a:cxn>
                  <a:cxn ang="0">
                    <a:pos x="4" y="1"/>
                  </a:cxn>
                  <a:cxn ang="0">
                    <a:pos x="4" y="1"/>
                  </a:cxn>
                  <a:cxn ang="0">
                    <a:pos x="4" y="1"/>
                  </a:cxn>
                  <a:cxn ang="0">
                    <a:pos x="5" y="0"/>
                  </a:cxn>
                  <a:cxn ang="0">
                    <a:pos x="6" y="0"/>
                  </a:cxn>
                  <a:cxn ang="0">
                    <a:pos x="5" y="0"/>
                  </a:cxn>
                </a:cxnLst>
                <a:rect l="0" t="0" r="0" b="0"/>
                <a:pathLst>
                  <a:path w="244" h="306">
                    <a:moveTo>
                      <a:pt x="68" y="3"/>
                    </a:moveTo>
                    <a:lnTo>
                      <a:pt x="48" y="17"/>
                    </a:lnTo>
                    <a:lnTo>
                      <a:pt x="41" y="25"/>
                    </a:lnTo>
                    <a:lnTo>
                      <a:pt x="32" y="33"/>
                    </a:lnTo>
                    <a:lnTo>
                      <a:pt x="21" y="54"/>
                    </a:lnTo>
                    <a:lnTo>
                      <a:pt x="15" y="68"/>
                    </a:lnTo>
                    <a:lnTo>
                      <a:pt x="9" y="83"/>
                    </a:lnTo>
                    <a:lnTo>
                      <a:pt x="4" y="109"/>
                    </a:lnTo>
                    <a:lnTo>
                      <a:pt x="2" y="121"/>
                    </a:lnTo>
                    <a:lnTo>
                      <a:pt x="0" y="132"/>
                    </a:lnTo>
                    <a:lnTo>
                      <a:pt x="0" y="150"/>
                    </a:lnTo>
                    <a:lnTo>
                      <a:pt x="2" y="169"/>
                    </a:lnTo>
                    <a:lnTo>
                      <a:pt x="5" y="188"/>
                    </a:lnTo>
                    <a:lnTo>
                      <a:pt x="9" y="203"/>
                    </a:lnTo>
                    <a:lnTo>
                      <a:pt x="14" y="217"/>
                    </a:lnTo>
                    <a:lnTo>
                      <a:pt x="20" y="230"/>
                    </a:lnTo>
                    <a:lnTo>
                      <a:pt x="29" y="244"/>
                    </a:lnTo>
                    <a:lnTo>
                      <a:pt x="36" y="255"/>
                    </a:lnTo>
                    <a:lnTo>
                      <a:pt x="48" y="267"/>
                    </a:lnTo>
                    <a:lnTo>
                      <a:pt x="58" y="275"/>
                    </a:lnTo>
                    <a:lnTo>
                      <a:pt x="68" y="284"/>
                    </a:lnTo>
                    <a:lnTo>
                      <a:pt x="79" y="290"/>
                    </a:lnTo>
                    <a:lnTo>
                      <a:pt x="89" y="296"/>
                    </a:lnTo>
                    <a:lnTo>
                      <a:pt x="101" y="300"/>
                    </a:lnTo>
                    <a:lnTo>
                      <a:pt x="115" y="304"/>
                    </a:lnTo>
                    <a:lnTo>
                      <a:pt x="125" y="306"/>
                    </a:lnTo>
                    <a:lnTo>
                      <a:pt x="143" y="306"/>
                    </a:lnTo>
                    <a:lnTo>
                      <a:pt x="158" y="304"/>
                    </a:lnTo>
                    <a:lnTo>
                      <a:pt x="169" y="302"/>
                    </a:lnTo>
                    <a:lnTo>
                      <a:pt x="179" y="299"/>
                    </a:lnTo>
                    <a:lnTo>
                      <a:pt x="190" y="296"/>
                    </a:lnTo>
                    <a:lnTo>
                      <a:pt x="204" y="289"/>
                    </a:lnTo>
                    <a:lnTo>
                      <a:pt x="214" y="282"/>
                    </a:lnTo>
                    <a:lnTo>
                      <a:pt x="223" y="271"/>
                    </a:lnTo>
                    <a:lnTo>
                      <a:pt x="228" y="261"/>
                    </a:lnTo>
                    <a:lnTo>
                      <a:pt x="233" y="250"/>
                    </a:lnTo>
                    <a:lnTo>
                      <a:pt x="239" y="235"/>
                    </a:lnTo>
                    <a:lnTo>
                      <a:pt x="243" y="213"/>
                    </a:lnTo>
                    <a:lnTo>
                      <a:pt x="244" y="195"/>
                    </a:lnTo>
                    <a:lnTo>
                      <a:pt x="227" y="201"/>
                    </a:lnTo>
                    <a:lnTo>
                      <a:pt x="214" y="209"/>
                    </a:lnTo>
                    <a:lnTo>
                      <a:pt x="194" y="216"/>
                    </a:lnTo>
                    <a:lnTo>
                      <a:pt x="170" y="220"/>
                    </a:lnTo>
                    <a:lnTo>
                      <a:pt x="145" y="220"/>
                    </a:lnTo>
                    <a:lnTo>
                      <a:pt x="125" y="217"/>
                    </a:lnTo>
                    <a:lnTo>
                      <a:pt x="100" y="203"/>
                    </a:lnTo>
                    <a:lnTo>
                      <a:pt x="80" y="187"/>
                    </a:lnTo>
                    <a:lnTo>
                      <a:pt x="68" y="163"/>
                    </a:lnTo>
                    <a:lnTo>
                      <a:pt x="62" y="141"/>
                    </a:lnTo>
                    <a:lnTo>
                      <a:pt x="61" y="115"/>
                    </a:lnTo>
                    <a:lnTo>
                      <a:pt x="61" y="90"/>
                    </a:lnTo>
                    <a:lnTo>
                      <a:pt x="64" y="58"/>
                    </a:lnTo>
                    <a:lnTo>
                      <a:pt x="69" y="28"/>
                    </a:lnTo>
                    <a:lnTo>
                      <a:pt x="84" y="0"/>
                    </a:lnTo>
                    <a:lnTo>
                      <a:pt x="68" y="3"/>
                    </a:lnTo>
                    <a:close/>
                  </a:path>
                </a:pathLst>
              </a:custGeom>
              <a:solidFill>
                <a:srgbClr val="FF9F00"/>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65568" name="Group 34"/>
            <p:cNvGrpSpPr/>
            <p:nvPr/>
          </p:nvGrpSpPr>
          <p:grpSpPr>
            <a:xfrm>
              <a:off x="2903" y="3739"/>
              <a:ext cx="281" cy="333"/>
              <a:chOff x="2903" y="3739"/>
              <a:chExt cx="281" cy="333"/>
            </a:xfrm>
          </p:grpSpPr>
          <p:sp>
            <p:nvSpPr>
              <p:cNvPr id="65569" name="Freeform 35"/>
              <p:cNvSpPr/>
              <p:nvPr/>
            </p:nvSpPr>
            <p:spPr>
              <a:xfrm>
                <a:off x="2953" y="3739"/>
                <a:ext cx="231" cy="290"/>
              </a:xfrm>
              <a:custGeom>
                <a:avLst/>
                <a:gdLst/>
                <a:ahLst/>
                <a:cxnLst>
                  <a:cxn ang="0">
                    <a:pos x="27" y="10"/>
                  </a:cxn>
                  <a:cxn ang="0">
                    <a:pos x="24" y="11"/>
                  </a:cxn>
                  <a:cxn ang="0">
                    <a:pos x="19" y="11"/>
                  </a:cxn>
                  <a:cxn ang="0">
                    <a:pos x="14" y="11"/>
                  </a:cxn>
                  <a:cxn ang="0">
                    <a:pos x="11" y="11"/>
                  </a:cxn>
                  <a:cxn ang="0">
                    <a:pos x="10" y="10"/>
                  </a:cxn>
                  <a:cxn ang="0">
                    <a:pos x="7" y="9"/>
                  </a:cxn>
                  <a:cxn ang="0">
                    <a:pos x="6" y="7"/>
                  </a:cxn>
                  <a:cxn ang="0">
                    <a:pos x="5" y="5"/>
                  </a:cxn>
                  <a:cxn ang="0">
                    <a:pos x="3" y="3"/>
                  </a:cxn>
                  <a:cxn ang="0">
                    <a:pos x="1" y="2"/>
                  </a:cxn>
                  <a:cxn ang="0">
                    <a:pos x="0" y="1"/>
                  </a:cxn>
                  <a:cxn ang="0">
                    <a:pos x="1" y="1"/>
                  </a:cxn>
                  <a:cxn ang="0">
                    <a:pos x="2" y="1"/>
                  </a:cxn>
                  <a:cxn ang="0">
                    <a:pos x="3" y="1"/>
                  </a:cxn>
                  <a:cxn ang="0">
                    <a:pos x="6" y="1"/>
                  </a:cxn>
                  <a:cxn ang="0">
                    <a:pos x="12" y="1"/>
                  </a:cxn>
                  <a:cxn ang="0">
                    <a:pos x="17" y="0"/>
                  </a:cxn>
                  <a:cxn ang="0">
                    <a:pos x="21" y="0"/>
                  </a:cxn>
                  <a:cxn ang="0">
                    <a:pos x="26" y="0"/>
                  </a:cxn>
                  <a:cxn ang="0">
                    <a:pos x="29" y="3"/>
                  </a:cxn>
                  <a:cxn ang="0">
                    <a:pos x="14" y="3"/>
                  </a:cxn>
                  <a:cxn ang="0">
                    <a:pos x="12" y="2"/>
                  </a:cxn>
                  <a:cxn ang="0">
                    <a:pos x="12" y="3"/>
                  </a:cxn>
                  <a:cxn ang="0">
                    <a:pos x="13" y="5"/>
                  </a:cxn>
                  <a:cxn ang="0">
                    <a:pos x="14" y="6"/>
                  </a:cxn>
                  <a:cxn ang="0">
                    <a:pos x="18" y="7"/>
                  </a:cxn>
                  <a:cxn ang="0">
                    <a:pos x="22" y="8"/>
                  </a:cxn>
                  <a:cxn ang="0">
                    <a:pos x="27" y="10"/>
                  </a:cxn>
                </a:cxnLst>
                <a:rect l="0" t="0" r="0" b="0"/>
                <a:pathLst>
                  <a:path w="462" h="870">
                    <a:moveTo>
                      <a:pt x="426" y="841"/>
                    </a:moveTo>
                    <a:lnTo>
                      <a:pt x="372" y="861"/>
                    </a:lnTo>
                    <a:lnTo>
                      <a:pt x="298" y="870"/>
                    </a:lnTo>
                    <a:lnTo>
                      <a:pt x="223" y="870"/>
                    </a:lnTo>
                    <a:lnTo>
                      <a:pt x="172" y="854"/>
                    </a:lnTo>
                    <a:lnTo>
                      <a:pt x="145" y="850"/>
                    </a:lnTo>
                    <a:lnTo>
                      <a:pt x="113" y="721"/>
                    </a:lnTo>
                    <a:lnTo>
                      <a:pt x="93" y="576"/>
                    </a:lnTo>
                    <a:lnTo>
                      <a:pt x="66" y="413"/>
                    </a:lnTo>
                    <a:lnTo>
                      <a:pt x="34" y="233"/>
                    </a:lnTo>
                    <a:lnTo>
                      <a:pt x="3" y="159"/>
                    </a:lnTo>
                    <a:lnTo>
                      <a:pt x="0" y="114"/>
                    </a:lnTo>
                    <a:lnTo>
                      <a:pt x="7" y="96"/>
                    </a:lnTo>
                    <a:lnTo>
                      <a:pt x="31" y="76"/>
                    </a:lnTo>
                    <a:lnTo>
                      <a:pt x="47" y="62"/>
                    </a:lnTo>
                    <a:lnTo>
                      <a:pt x="93" y="48"/>
                    </a:lnTo>
                    <a:lnTo>
                      <a:pt x="180" y="48"/>
                    </a:lnTo>
                    <a:lnTo>
                      <a:pt x="258" y="32"/>
                    </a:lnTo>
                    <a:lnTo>
                      <a:pt x="336" y="14"/>
                    </a:lnTo>
                    <a:lnTo>
                      <a:pt x="402" y="0"/>
                    </a:lnTo>
                    <a:lnTo>
                      <a:pt x="462" y="211"/>
                    </a:lnTo>
                    <a:lnTo>
                      <a:pt x="215" y="207"/>
                    </a:lnTo>
                    <a:lnTo>
                      <a:pt x="180" y="199"/>
                    </a:lnTo>
                    <a:lnTo>
                      <a:pt x="180" y="225"/>
                    </a:lnTo>
                    <a:lnTo>
                      <a:pt x="208" y="378"/>
                    </a:lnTo>
                    <a:lnTo>
                      <a:pt x="231" y="475"/>
                    </a:lnTo>
                    <a:lnTo>
                      <a:pt x="278" y="564"/>
                    </a:lnTo>
                    <a:lnTo>
                      <a:pt x="343" y="678"/>
                    </a:lnTo>
                    <a:lnTo>
                      <a:pt x="426" y="841"/>
                    </a:lnTo>
                    <a:close/>
                  </a:path>
                </a:pathLst>
              </a:custGeom>
              <a:solidFill>
                <a:srgbClr val="3F5F00"/>
              </a:solidFill>
              <a:ln w="7938" cap="flat" cmpd="sng">
                <a:solidFill>
                  <a:srgbClr val="000000"/>
                </a:solidFill>
                <a:prstDash val="solid"/>
                <a:round/>
                <a:headEnd type="none" w="med" len="med"/>
                <a:tailEnd type="none" w="med" len="med"/>
              </a:ln>
            </p:spPr>
            <p:txBody>
              <a:bodyPr/>
              <a:lstStyle/>
              <a:p>
                <a:endParaRPr lang="zh-CN" altLang="en-US"/>
              </a:p>
            </p:txBody>
          </p:sp>
          <p:sp>
            <p:nvSpPr>
              <p:cNvPr id="65570" name="Freeform 36"/>
              <p:cNvSpPr/>
              <p:nvPr/>
            </p:nvSpPr>
            <p:spPr>
              <a:xfrm>
                <a:off x="2903" y="4021"/>
                <a:ext cx="274" cy="51"/>
              </a:xfrm>
              <a:custGeom>
                <a:avLst/>
                <a:gdLst/>
                <a:ahLst/>
                <a:cxnLst>
                  <a:cxn ang="0">
                    <a:pos x="15" y="0"/>
                  </a:cxn>
                  <a:cxn ang="0">
                    <a:pos x="10" y="0"/>
                  </a:cxn>
                  <a:cxn ang="0">
                    <a:pos x="5" y="0"/>
                  </a:cxn>
                  <a:cxn ang="0">
                    <a:pos x="3" y="1"/>
                  </a:cxn>
                  <a:cxn ang="0">
                    <a:pos x="1" y="1"/>
                  </a:cxn>
                  <a:cxn ang="0">
                    <a:pos x="1" y="1"/>
                  </a:cxn>
                  <a:cxn ang="0">
                    <a:pos x="0" y="1"/>
                  </a:cxn>
                  <a:cxn ang="0">
                    <a:pos x="1" y="2"/>
                  </a:cxn>
                  <a:cxn ang="0">
                    <a:pos x="1" y="2"/>
                  </a:cxn>
                  <a:cxn ang="0">
                    <a:pos x="1" y="2"/>
                  </a:cxn>
                  <a:cxn ang="0">
                    <a:pos x="5" y="2"/>
                  </a:cxn>
                  <a:cxn ang="0">
                    <a:pos x="11" y="2"/>
                  </a:cxn>
                  <a:cxn ang="0">
                    <a:pos x="18" y="2"/>
                  </a:cxn>
                  <a:cxn ang="0">
                    <a:pos x="22" y="1"/>
                  </a:cxn>
                  <a:cxn ang="0">
                    <a:pos x="22" y="2"/>
                  </a:cxn>
                  <a:cxn ang="0">
                    <a:pos x="27" y="2"/>
                  </a:cxn>
                  <a:cxn ang="0">
                    <a:pos x="31" y="2"/>
                  </a:cxn>
                  <a:cxn ang="0">
                    <a:pos x="34" y="2"/>
                  </a:cxn>
                  <a:cxn ang="0">
                    <a:pos x="34" y="1"/>
                  </a:cxn>
                  <a:cxn ang="0">
                    <a:pos x="34" y="1"/>
                  </a:cxn>
                  <a:cxn ang="0">
                    <a:pos x="33" y="0"/>
                  </a:cxn>
                  <a:cxn ang="0">
                    <a:pos x="17" y="0"/>
                  </a:cxn>
                  <a:cxn ang="0">
                    <a:pos x="15" y="0"/>
                  </a:cxn>
                </a:cxnLst>
                <a:rect l="0" t="0" r="0" b="0"/>
                <a:pathLst>
                  <a:path w="548" h="154">
                    <a:moveTo>
                      <a:pt x="250" y="5"/>
                    </a:moveTo>
                    <a:lnTo>
                      <a:pt x="161" y="20"/>
                    </a:lnTo>
                    <a:lnTo>
                      <a:pt x="91" y="39"/>
                    </a:lnTo>
                    <a:lnTo>
                      <a:pt x="54" y="50"/>
                    </a:lnTo>
                    <a:lnTo>
                      <a:pt x="23" y="72"/>
                    </a:lnTo>
                    <a:lnTo>
                      <a:pt x="8" y="90"/>
                    </a:lnTo>
                    <a:lnTo>
                      <a:pt x="0" y="118"/>
                    </a:lnTo>
                    <a:lnTo>
                      <a:pt x="2" y="139"/>
                    </a:lnTo>
                    <a:lnTo>
                      <a:pt x="11" y="147"/>
                    </a:lnTo>
                    <a:lnTo>
                      <a:pt x="31" y="152"/>
                    </a:lnTo>
                    <a:lnTo>
                      <a:pt x="92" y="147"/>
                    </a:lnTo>
                    <a:lnTo>
                      <a:pt x="189" y="137"/>
                    </a:lnTo>
                    <a:lnTo>
                      <a:pt x="294" y="123"/>
                    </a:lnTo>
                    <a:lnTo>
                      <a:pt x="358" y="119"/>
                    </a:lnTo>
                    <a:lnTo>
                      <a:pt x="366" y="141"/>
                    </a:lnTo>
                    <a:lnTo>
                      <a:pt x="435" y="152"/>
                    </a:lnTo>
                    <a:lnTo>
                      <a:pt x="500" y="154"/>
                    </a:lnTo>
                    <a:lnTo>
                      <a:pt x="539" y="150"/>
                    </a:lnTo>
                    <a:lnTo>
                      <a:pt x="548" y="119"/>
                    </a:lnTo>
                    <a:lnTo>
                      <a:pt x="542" y="68"/>
                    </a:lnTo>
                    <a:lnTo>
                      <a:pt x="522" y="0"/>
                    </a:lnTo>
                    <a:lnTo>
                      <a:pt x="273" y="0"/>
                    </a:lnTo>
                    <a:lnTo>
                      <a:pt x="250" y="5"/>
                    </a:lnTo>
                    <a:close/>
                  </a:path>
                </a:pathLst>
              </a:custGeom>
              <a:solidFill>
                <a:srgbClr val="7F5F3F"/>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65571" name="Group 37"/>
            <p:cNvGrpSpPr/>
            <p:nvPr/>
          </p:nvGrpSpPr>
          <p:grpSpPr>
            <a:xfrm>
              <a:off x="2850" y="3738"/>
              <a:ext cx="478" cy="360"/>
              <a:chOff x="2850" y="3738"/>
              <a:chExt cx="478" cy="360"/>
            </a:xfrm>
          </p:grpSpPr>
          <p:sp>
            <p:nvSpPr>
              <p:cNvPr id="65572" name="Freeform 38"/>
              <p:cNvSpPr/>
              <p:nvPr/>
            </p:nvSpPr>
            <p:spPr>
              <a:xfrm>
                <a:off x="2850" y="4038"/>
                <a:ext cx="303" cy="60"/>
              </a:xfrm>
              <a:custGeom>
                <a:avLst/>
                <a:gdLst/>
                <a:ahLst/>
                <a:cxnLst>
                  <a:cxn ang="0">
                    <a:pos x="18" y="0"/>
                  </a:cxn>
                  <a:cxn ang="0">
                    <a:pos x="11" y="0"/>
                  </a:cxn>
                  <a:cxn ang="0">
                    <a:pos x="6" y="1"/>
                  </a:cxn>
                  <a:cxn ang="0">
                    <a:pos x="3" y="1"/>
                  </a:cxn>
                  <a:cxn ang="0">
                    <a:pos x="1" y="1"/>
                  </a:cxn>
                  <a:cxn ang="0">
                    <a:pos x="1" y="1"/>
                  </a:cxn>
                  <a:cxn ang="0">
                    <a:pos x="0" y="2"/>
                  </a:cxn>
                  <a:cxn ang="0">
                    <a:pos x="1" y="2"/>
                  </a:cxn>
                  <a:cxn ang="0">
                    <a:pos x="1" y="2"/>
                  </a:cxn>
                  <a:cxn ang="0">
                    <a:pos x="1" y="2"/>
                  </a:cxn>
                  <a:cxn ang="0">
                    <a:pos x="5" y="2"/>
                  </a:cxn>
                  <a:cxn ang="0">
                    <a:pos x="13" y="2"/>
                  </a:cxn>
                  <a:cxn ang="0">
                    <a:pos x="20" y="2"/>
                  </a:cxn>
                  <a:cxn ang="0">
                    <a:pos x="24" y="2"/>
                  </a:cxn>
                  <a:cxn ang="0">
                    <a:pos x="25" y="2"/>
                  </a:cxn>
                  <a:cxn ang="0">
                    <a:pos x="27" y="2"/>
                  </a:cxn>
                  <a:cxn ang="0">
                    <a:pos x="29" y="2"/>
                  </a:cxn>
                  <a:cxn ang="0">
                    <a:pos x="35" y="2"/>
                  </a:cxn>
                  <a:cxn ang="0">
                    <a:pos x="38" y="2"/>
                  </a:cxn>
                  <a:cxn ang="0">
                    <a:pos x="38" y="2"/>
                  </a:cxn>
                  <a:cxn ang="0">
                    <a:pos x="38" y="1"/>
                  </a:cxn>
                  <a:cxn ang="0">
                    <a:pos x="36" y="0"/>
                  </a:cxn>
                  <a:cxn ang="0">
                    <a:pos x="19" y="0"/>
                  </a:cxn>
                  <a:cxn ang="0">
                    <a:pos x="18" y="0"/>
                  </a:cxn>
                </a:cxnLst>
                <a:rect l="0" t="0" r="0" b="0"/>
                <a:pathLst>
                  <a:path w="606" h="178">
                    <a:moveTo>
                      <a:pt x="276" y="6"/>
                    </a:moveTo>
                    <a:lnTo>
                      <a:pt x="177" y="24"/>
                    </a:lnTo>
                    <a:lnTo>
                      <a:pt x="98" y="47"/>
                    </a:lnTo>
                    <a:lnTo>
                      <a:pt x="58" y="59"/>
                    </a:lnTo>
                    <a:lnTo>
                      <a:pt x="24" y="84"/>
                    </a:lnTo>
                    <a:lnTo>
                      <a:pt x="10" y="103"/>
                    </a:lnTo>
                    <a:lnTo>
                      <a:pt x="0" y="134"/>
                    </a:lnTo>
                    <a:lnTo>
                      <a:pt x="1" y="158"/>
                    </a:lnTo>
                    <a:lnTo>
                      <a:pt x="11" y="167"/>
                    </a:lnTo>
                    <a:lnTo>
                      <a:pt x="29" y="174"/>
                    </a:lnTo>
                    <a:lnTo>
                      <a:pt x="92" y="178"/>
                    </a:lnTo>
                    <a:lnTo>
                      <a:pt x="213" y="170"/>
                    </a:lnTo>
                    <a:lnTo>
                      <a:pt x="326" y="154"/>
                    </a:lnTo>
                    <a:lnTo>
                      <a:pt x="395" y="136"/>
                    </a:lnTo>
                    <a:lnTo>
                      <a:pt x="403" y="160"/>
                    </a:lnTo>
                    <a:lnTo>
                      <a:pt x="442" y="167"/>
                    </a:lnTo>
                    <a:lnTo>
                      <a:pt x="479" y="171"/>
                    </a:lnTo>
                    <a:lnTo>
                      <a:pt x="553" y="174"/>
                    </a:lnTo>
                    <a:lnTo>
                      <a:pt x="596" y="170"/>
                    </a:lnTo>
                    <a:lnTo>
                      <a:pt x="606" y="136"/>
                    </a:lnTo>
                    <a:lnTo>
                      <a:pt x="597" y="78"/>
                    </a:lnTo>
                    <a:lnTo>
                      <a:pt x="576" y="0"/>
                    </a:lnTo>
                    <a:lnTo>
                      <a:pt x="300" y="0"/>
                    </a:lnTo>
                    <a:lnTo>
                      <a:pt x="276" y="6"/>
                    </a:lnTo>
                    <a:close/>
                  </a:path>
                </a:pathLst>
              </a:custGeom>
              <a:solidFill>
                <a:srgbClr val="7F5F3F"/>
              </a:solidFill>
              <a:ln w="7938" cap="flat" cmpd="sng">
                <a:solidFill>
                  <a:srgbClr val="000000"/>
                </a:solidFill>
                <a:prstDash val="solid"/>
                <a:round/>
                <a:headEnd type="none" w="med" len="med"/>
                <a:tailEnd type="none" w="med" len="med"/>
              </a:ln>
            </p:spPr>
            <p:txBody>
              <a:bodyPr/>
              <a:lstStyle/>
              <a:p>
                <a:endParaRPr lang="zh-CN" altLang="en-US"/>
              </a:p>
            </p:txBody>
          </p:sp>
          <p:sp>
            <p:nvSpPr>
              <p:cNvPr id="65573" name="Freeform 39"/>
              <p:cNvSpPr/>
              <p:nvPr/>
            </p:nvSpPr>
            <p:spPr>
              <a:xfrm>
                <a:off x="2939" y="3738"/>
                <a:ext cx="389" cy="318"/>
              </a:xfrm>
              <a:custGeom>
                <a:avLst/>
                <a:gdLst/>
                <a:ahLst/>
                <a:cxnLst>
                  <a:cxn ang="0">
                    <a:pos x="47" y="1"/>
                  </a:cxn>
                  <a:cxn ang="0">
                    <a:pos x="49" y="2"/>
                  </a:cxn>
                  <a:cxn ang="0">
                    <a:pos x="49" y="2"/>
                  </a:cxn>
                  <a:cxn ang="0">
                    <a:pos x="49" y="2"/>
                  </a:cxn>
                  <a:cxn ang="0">
                    <a:pos x="49" y="3"/>
                  </a:cxn>
                  <a:cxn ang="0">
                    <a:pos x="47" y="3"/>
                  </a:cxn>
                  <a:cxn ang="0">
                    <a:pos x="46" y="4"/>
                  </a:cxn>
                  <a:cxn ang="0">
                    <a:pos x="43" y="4"/>
                  </a:cxn>
                  <a:cxn ang="0">
                    <a:pos x="39" y="4"/>
                  </a:cxn>
                  <a:cxn ang="0">
                    <a:pos x="35" y="4"/>
                  </a:cxn>
                  <a:cxn ang="0">
                    <a:pos x="29" y="4"/>
                  </a:cxn>
                  <a:cxn ang="0">
                    <a:pos x="27" y="3"/>
                  </a:cxn>
                  <a:cxn ang="0">
                    <a:pos x="23" y="3"/>
                  </a:cxn>
                  <a:cxn ang="0">
                    <a:pos x="19" y="3"/>
                  </a:cxn>
                  <a:cxn ang="0">
                    <a:pos x="15" y="3"/>
                  </a:cxn>
                  <a:cxn ang="0">
                    <a:pos x="12" y="2"/>
                  </a:cxn>
                  <a:cxn ang="0">
                    <a:pos x="12" y="3"/>
                  </a:cxn>
                  <a:cxn ang="0">
                    <a:pos x="14" y="4"/>
                  </a:cxn>
                  <a:cxn ang="0">
                    <a:pos x="14" y="5"/>
                  </a:cxn>
                  <a:cxn ang="0">
                    <a:pos x="15" y="6"/>
                  </a:cxn>
                  <a:cxn ang="0">
                    <a:pos x="17" y="7"/>
                  </a:cxn>
                  <a:cxn ang="0">
                    <a:pos x="20" y="9"/>
                  </a:cxn>
                  <a:cxn ang="0">
                    <a:pos x="22" y="10"/>
                  </a:cxn>
                  <a:cxn ang="0">
                    <a:pos x="24" y="11"/>
                  </a:cxn>
                  <a:cxn ang="0">
                    <a:pos x="22" y="12"/>
                  </a:cxn>
                  <a:cxn ang="0">
                    <a:pos x="14" y="12"/>
                  </a:cxn>
                  <a:cxn ang="0">
                    <a:pos x="10" y="12"/>
                  </a:cxn>
                  <a:cxn ang="0">
                    <a:pos x="6" y="12"/>
                  </a:cxn>
                  <a:cxn ang="0">
                    <a:pos x="6" y="11"/>
                  </a:cxn>
                  <a:cxn ang="0">
                    <a:pos x="6" y="10"/>
                  </a:cxn>
                  <a:cxn ang="0">
                    <a:pos x="6" y="8"/>
                  </a:cxn>
                  <a:cxn ang="0">
                    <a:pos x="6" y="6"/>
                  </a:cxn>
                  <a:cxn ang="0">
                    <a:pos x="5" y="4"/>
                  </a:cxn>
                  <a:cxn ang="0">
                    <a:pos x="3" y="3"/>
                  </a:cxn>
                  <a:cxn ang="0">
                    <a:pos x="3" y="3"/>
                  </a:cxn>
                  <a:cxn ang="0">
                    <a:pos x="2" y="3"/>
                  </a:cxn>
                  <a:cxn ang="0">
                    <a:pos x="1" y="2"/>
                  </a:cxn>
                  <a:cxn ang="0">
                    <a:pos x="0" y="2"/>
                  </a:cxn>
                  <a:cxn ang="0">
                    <a:pos x="1" y="1"/>
                  </a:cxn>
                  <a:cxn ang="0">
                    <a:pos x="2" y="1"/>
                  </a:cxn>
                  <a:cxn ang="0">
                    <a:pos x="6" y="0"/>
                  </a:cxn>
                  <a:cxn ang="0">
                    <a:pos x="19" y="0"/>
                  </a:cxn>
                  <a:cxn ang="0">
                    <a:pos x="24" y="0"/>
                  </a:cxn>
                  <a:cxn ang="0">
                    <a:pos x="33" y="0"/>
                  </a:cxn>
                  <a:cxn ang="0">
                    <a:pos x="40" y="0"/>
                  </a:cxn>
                  <a:cxn ang="0">
                    <a:pos x="47" y="1"/>
                  </a:cxn>
                </a:cxnLst>
                <a:rect l="0" t="0" r="0" b="0"/>
                <a:pathLst>
                  <a:path w="778" h="953">
                    <a:moveTo>
                      <a:pt x="738" y="58"/>
                    </a:moveTo>
                    <a:lnTo>
                      <a:pt x="769" y="132"/>
                    </a:lnTo>
                    <a:lnTo>
                      <a:pt x="773" y="158"/>
                    </a:lnTo>
                    <a:lnTo>
                      <a:pt x="778" y="199"/>
                    </a:lnTo>
                    <a:lnTo>
                      <a:pt x="769" y="247"/>
                    </a:lnTo>
                    <a:lnTo>
                      <a:pt x="746" y="273"/>
                    </a:lnTo>
                    <a:lnTo>
                      <a:pt x="722" y="291"/>
                    </a:lnTo>
                    <a:lnTo>
                      <a:pt x="686" y="294"/>
                    </a:lnTo>
                    <a:lnTo>
                      <a:pt x="616" y="294"/>
                    </a:lnTo>
                    <a:lnTo>
                      <a:pt x="545" y="298"/>
                    </a:lnTo>
                    <a:lnTo>
                      <a:pt x="478" y="286"/>
                    </a:lnTo>
                    <a:lnTo>
                      <a:pt x="439" y="277"/>
                    </a:lnTo>
                    <a:lnTo>
                      <a:pt x="361" y="259"/>
                    </a:lnTo>
                    <a:lnTo>
                      <a:pt x="303" y="237"/>
                    </a:lnTo>
                    <a:lnTo>
                      <a:pt x="244" y="215"/>
                    </a:lnTo>
                    <a:lnTo>
                      <a:pt x="189" y="181"/>
                    </a:lnTo>
                    <a:lnTo>
                      <a:pt x="205" y="229"/>
                    </a:lnTo>
                    <a:lnTo>
                      <a:pt x="228" y="298"/>
                    </a:lnTo>
                    <a:lnTo>
                      <a:pt x="237" y="395"/>
                    </a:lnTo>
                    <a:lnTo>
                      <a:pt x="244" y="469"/>
                    </a:lnTo>
                    <a:lnTo>
                      <a:pt x="271" y="572"/>
                    </a:lnTo>
                    <a:lnTo>
                      <a:pt x="311" y="699"/>
                    </a:lnTo>
                    <a:lnTo>
                      <a:pt x="346" y="801"/>
                    </a:lnTo>
                    <a:lnTo>
                      <a:pt x="392" y="905"/>
                    </a:lnTo>
                    <a:lnTo>
                      <a:pt x="346" y="945"/>
                    </a:lnTo>
                    <a:lnTo>
                      <a:pt x="233" y="953"/>
                    </a:lnTo>
                    <a:lnTo>
                      <a:pt x="151" y="945"/>
                    </a:lnTo>
                    <a:lnTo>
                      <a:pt x="111" y="931"/>
                    </a:lnTo>
                    <a:lnTo>
                      <a:pt x="92" y="919"/>
                    </a:lnTo>
                    <a:lnTo>
                      <a:pt x="103" y="818"/>
                    </a:lnTo>
                    <a:lnTo>
                      <a:pt x="95" y="682"/>
                    </a:lnTo>
                    <a:lnTo>
                      <a:pt x="83" y="487"/>
                    </a:lnTo>
                    <a:lnTo>
                      <a:pt x="76" y="364"/>
                    </a:lnTo>
                    <a:lnTo>
                      <a:pt x="60" y="277"/>
                    </a:lnTo>
                    <a:lnTo>
                      <a:pt x="52" y="259"/>
                    </a:lnTo>
                    <a:lnTo>
                      <a:pt x="20" y="237"/>
                    </a:lnTo>
                    <a:lnTo>
                      <a:pt x="5" y="193"/>
                    </a:lnTo>
                    <a:lnTo>
                      <a:pt x="0" y="132"/>
                    </a:lnTo>
                    <a:lnTo>
                      <a:pt x="5" y="84"/>
                    </a:lnTo>
                    <a:lnTo>
                      <a:pt x="20" y="52"/>
                    </a:lnTo>
                    <a:lnTo>
                      <a:pt x="111" y="40"/>
                    </a:lnTo>
                    <a:lnTo>
                      <a:pt x="303" y="22"/>
                    </a:lnTo>
                    <a:lnTo>
                      <a:pt x="385" y="0"/>
                    </a:lnTo>
                    <a:lnTo>
                      <a:pt x="518" y="13"/>
                    </a:lnTo>
                    <a:lnTo>
                      <a:pt x="627" y="22"/>
                    </a:lnTo>
                    <a:lnTo>
                      <a:pt x="738" y="58"/>
                    </a:lnTo>
                    <a:close/>
                  </a:path>
                </a:pathLst>
              </a:custGeom>
              <a:solidFill>
                <a:srgbClr val="3F5F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65574" name="Freeform 40"/>
            <p:cNvSpPr/>
            <p:nvPr/>
          </p:nvSpPr>
          <p:spPr>
            <a:xfrm>
              <a:off x="3085" y="3873"/>
              <a:ext cx="404" cy="234"/>
            </a:xfrm>
            <a:custGeom>
              <a:avLst/>
              <a:gdLst/>
              <a:ahLst/>
              <a:cxnLst>
                <a:cxn ang="0">
                  <a:pos x="36" y="0"/>
                </a:cxn>
                <a:cxn ang="0">
                  <a:pos x="51" y="8"/>
                </a:cxn>
                <a:cxn ang="0">
                  <a:pos x="50" y="8"/>
                </a:cxn>
                <a:cxn ang="0">
                  <a:pos x="49" y="8"/>
                </a:cxn>
                <a:cxn ang="0">
                  <a:pos x="35" y="0"/>
                </a:cxn>
                <a:cxn ang="0">
                  <a:pos x="34" y="0"/>
                </a:cxn>
                <a:cxn ang="0">
                  <a:pos x="28" y="0"/>
                </a:cxn>
                <a:cxn ang="0">
                  <a:pos x="22" y="0"/>
                </a:cxn>
                <a:cxn ang="0">
                  <a:pos x="14" y="0"/>
                </a:cxn>
                <a:cxn ang="0">
                  <a:pos x="13" y="1"/>
                </a:cxn>
                <a:cxn ang="0">
                  <a:pos x="12" y="1"/>
                </a:cxn>
                <a:cxn ang="0">
                  <a:pos x="12" y="1"/>
                </a:cxn>
                <a:cxn ang="0">
                  <a:pos x="2" y="9"/>
                </a:cxn>
                <a:cxn ang="0">
                  <a:pos x="1" y="9"/>
                </a:cxn>
                <a:cxn ang="0">
                  <a:pos x="0" y="8"/>
                </a:cxn>
                <a:cxn ang="0">
                  <a:pos x="10" y="1"/>
                </a:cxn>
                <a:cxn ang="0">
                  <a:pos x="11" y="1"/>
                </a:cxn>
                <a:cxn ang="0">
                  <a:pos x="12" y="0"/>
                </a:cxn>
                <a:cxn ang="0">
                  <a:pos x="13" y="0"/>
                </a:cxn>
                <a:cxn ang="0">
                  <a:pos x="13" y="0"/>
                </a:cxn>
                <a:cxn ang="0">
                  <a:pos x="15" y="0"/>
                </a:cxn>
                <a:cxn ang="0">
                  <a:pos x="23" y="0"/>
                </a:cxn>
                <a:cxn ang="0">
                  <a:pos x="29" y="0"/>
                </a:cxn>
                <a:cxn ang="0">
                  <a:pos x="33" y="0"/>
                </a:cxn>
                <a:cxn ang="0">
                  <a:pos x="35" y="0"/>
                </a:cxn>
                <a:cxn ang="0">
                  <a:pos x="36" y="0"/>
                </a:cxn>
              </a:cxnLst>
              <a:rect l="0" t="0" r="0" b="0"/>
              <a:pathLst>
                <a:path w="808" h="704">
                  <a:moveTo>
                    <a:pt x="569" y="13"/>
                  </a:moveTo>
                  <a:lnTo>
                    <a:pt x="808" y="637"/>
                  </a:lnTo>
                  <a:lnTo>
                    <a:pt x="799" y="651"/>
                  </a:lnTo>
                  <a:lnTo>
                    <a:pt x="781" y="640"/>
                  </a:lnTo>
                  <a:lnTo>
                    <a:pt x="553" y="38"/>
                  </a:lnTo>
                  <a:lnTo>
                    <a:pt x="540" y="31"/>
                  </a:lnTo>
                  <a:lnTo>
                    <a:pt x="452" y="28"/>
                  </a:lnTo>
                  <a:lnTo>
                    <a:pt x="339" y="32"/>
                  </a:lnTo>
                  <a:lnTo>
                    <a:pt x="239" y="39"/>
                  </a:lnTo>
                  <a:lnTo>
                    <a:pt x="209" y="49"/>
                  </a:lnTo>
                  <a:lnTo>
                    <a:pt x="191" y="64"/>
                  </a:lnTo>
                  <a:lnTo>
                    <a:pt x="180" y="83"/>
                  </a:lnTo>
                  <a:lnTo>
                    <a:pt x="22" y="697"/>
                  </a:lnTo>
                  <a:lnTo>
                    <a:pt x="10" y="704"/>
                  </a:lnTo>
                  <a:lnTo>
                    <a:pt x="0" y="690"/>
                  </a:lnTo>
                  <a:lnTo>
                    <a:pt x="156" y="79"/>
                  </a:lnTo>
                  <a:lnTo>
                    <a:pt x="173" y="46"/>
                  </a:lnTo>
                  <a:lnTo>
                    <a:pt x="186" y="32"/>
                  </a:lnTo>
                  <a:lnTo>
                    <a:pt x="200" y="24"/>
                  </a:lnTo>
                  <a:lnTo>
                    <a:pt x="217" y="16"/>
                  </a:lnTo>
                  <a:lnTo>
                    <a:pt x="250" y="13"/>
                  </a:lnTo>
                  <a:lnTo>
                    <a:pt x="356" y="5"/>
                  </a:lnTo>
                  <a:lnTo>
                    <a:pt x="472" y="0"/>
                  </a:lnTo>
                  <a:lnTo>
                    <a:pt x="527" y="2"/>
                  </a:lnTo>
                  <a:lnTo>
                    <a:pt x="554" y="5"/>
                  </a:lnTo>
                  <a:lnTo>
                    <a:pt x="569" y="13"/>
                  </a:lnTo>
                  <a:close/>
                </a:path>
              </a:pathLst>
            </a:custGeom>
            <a:solidFill>
              <a:srgbClr val="5F3F1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75" name="Group 41"/>
            <p:cNvGrpSpPr/>
            <p:nvPr/>
          </p:nvGrpSpPr>
          <p:grpSpPr>
            <a:xfrm>
              <a:off x="2529" y="3500"/>
              <a:ext cx="327" cy="240"/>
              <a:chOff x="2529" y="3500"/>
              <a:chExt cx="327" cy="240"/>
            </a:xfrm>
          </p:grpSpPr>
          <p:grpSp>
            <p:nvGrpSpPr>
              <p:cNvPr id="65576" name="Group 42"/>
              <p:cNvGrpSpPr/>
              <p:nvPr/>
            </p:nvGrpSpPr>
            <p:grpSpPr>
              <a:xfrm>
                <a:off x="2529" y="3500"/>
                <a:ext cx="327" cy="240"/>
                <a:chOff x="2529" y="3500"/>
                <a:chExt cx="327" cy="240"/>
              </a:xfrm>
            </p:grpSpPr>
            <p:sp>
              <p:nvSpPr>
                <p:cNvPr id="65577" name="Oval 43"/>
                <p:cNvSpPr/>
                <p:nvPr/>
              </p:nvSpPr>
              <p:spPr>
                <a:xfrm>
                  <a:off x="2529" y="3500"/>
                  <a:ext cx="327" cy="240"/>
                </a:xfrm>
                <a:prstGeom prst="ellipse">
                  <a:avLst/>
                </a:prstGeom>
                <a:solidFill>
                  <a:srgbClr val="9F9FBF"/>
                </a:solidFill>
                <a:ln w="7938"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78" name="Oval 44"/>
                <p:cNvSpPr/>
                <p:nvPr/>
              </p:nvSpPr>
              <p:spPr>
                <a:xfrm>
                  <a:off x="2550" y="3502"/>
                  <a:ext cx="293" cy="213"/>
                </a:xfrm>
                <a:prstGeom prst="ellipse">
                  <a:avLst/>
                </a:prstGeom>
                <a:solidFill>
                  <a:srgbClr val="BFBFD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79" name="Oval 45"/>
                <p:cNvSpPr/>
                <p:nvPr/>
              </p:nvSpPr>
              <p:spPr>
                <a:xfrm>
                  <a:off x="2602" y="3514"/>
                  <a:ext cx="227" cy="163"/>
                </a:xfrm>
                <a:prstGeom prst="ellipse">
                  <a:avLst/>
                </a:prstGeom>
                <a:solidFill>
                  <a:srgbClr val="DFD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65580" name="Oval 46"/>
              <p:cNvSpPr/>
              <p:nvPr/>
            </p:nvSpPr>
            <p:spPr>
              <a:xfrm>
                <a:off x="2716" y="3538"/>
                <a:ext cx="58" cy="43"/>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grpSp>
        <p:grpSp>
          <p:nvGrpSpPr>
            <p:cNvPr id="65581" name="Group 47"/>
            <p:cNvGrpSpPr/>
            <p:nvPr/>
          </p:nvGrpSpPr>
          <p:grpSpPr>
            <a:xfrm>
              <a:off x="2304" y="3579"/>
              <a:ext cx="458" cy="172"/>
              <a:chOff x="2304" y="3579"/>
              <a:chExt cx="458" cy="172"/>
            </a:xfrm>
          </p:grpSpPr>
          <p:sp>
            <p:nvSpPr>
              <p:cNvPr id="65582" name="Freeform 48"/>
              <p:cNvSpPr/>
              <p:nvPr/>
            </p:nvSpPr>
            <p:spPr>
              <a:xfrm>
                <a:off x="2412" y="3579"/>
                <a:ext cx="350" cy="162"/>
              </a:xfrm>
              <a:custGeom>
                <a:avLst/>
                <a:gdLst/>
                <a:ahLst/>
                <a:cxnLst>
                  <a:cxn ang="0">
                    <a:pos x="1" y="6"/>
                  </a:cxn>
                  <a:cxn ang="0">
                    <a:pos x="2" y="6"/>
                  </a:cxn>
                  <a:cxn ang="0">
                    <a:pos x="3" y="6"/>
                  </a:cxn>
                  <a:cxn ang="0">
                    <a:pos x="24" y="3"/>
                  </a:cxn>
                  <a:cxn ang="0">
                    <a:pos x="26" y="3"/>
                  </a:cxn>
                  <a:cxn ang="0">
                    <a:pos x="30" y="3"/>
                  </a:cxn>
                  <a:cxn ang="0">
                    <a:pos x="34" y="3"/>
                  </a:cxn>
                  <a:cxn ang="0">
                    <a:pos x="42" y="3"/>
                  </a:cxn>
                  <a:cxn ang="0">
                    <a:pos x="42" y="3"/>
                  </a:cxn>
                  <a:cxn ang="0">
                    <a:pos x="35" y="3"/>
                  </a:cxn>
                  <a:cxn ang="0">
                    <a:pos x="42" y="2"/>
                  </a:cxn>
                  <a:cxn ang="0">
                    <a:pos x="43" y="2"/>
                  </a:cxn>
                  <a:cxn ang="0">
                    <a:pos x="39" y="2"/>
                  </a:cxn>
                  <a:cxn ang="0">
                    <a:pos x="35" y="2"/>
                  </a:cxn>
                  <a:cxn ang="0">
                    <a:pos x="43" y="2"/>
                  </a:cxn>
                  <a:cxn ang="0">
                    <a:pos x="43" y="1"/>
                  </a:cxn>
                  <a:cxn ang="0">
                    <a:pos x="40" y="1"/>
                  </a:cxn>
                  <a:cxn ang="0">
                    <a:pos x="34" y="2"/>
                  </a:cxn>
                  <a:cxn ang="0">
                    <a:pos x="41" y="1"/>
                  </a:cxn>
                  <a:cxn ang="0">
                    <a:pos x="41" y="1"/>
                  </a:cxn>
                  <a:cxn ang="0">
                    <a:pos x="39" y="0"/>
                  </a:cxn>
                  <a:cxn ang="0">
                    <a:pos x="32" y="1"/>
                  </a:cxn>
                  <a:cxn ang="0">
                    <a:pos x="30" y="1"/>
                  </a:cxn>
                  <a:cxn ang="0">
                    <a:pos x="31" y="1"/>
                  </a:cxn>
                  <a:cxn ang="0">
                    <a:pos x="31" y="0"/>
                  </a:cxn>
                  <a:cxn ang="0">
                    <a:pos x="28" y="0"/>
                  </a:cxn>
                  <a:cxn ang="0">
                    <a:pos x="27" y="1"/>
                  </a:cxn>
                  <a:cxn ang="0">
                    <a:pos x="24" y="2"/>
                  </a:cxn>
                  <a:cxn ang="0">
                    <a:pos x="23" y="2"/>
                  </a:cxn>
                  <a:cxn ang="0">
                    <a:pos x="23" y="3"/>
                  </a:cxn>
                  <a:cxn ang="0">
                    <a:pos x="3" y="5"/>
                  </a:cxn>
                  <a:cxn ang="0">
                    <a:pos x="2" y="5"/>
                  </a:cxn>
                </a:cxnLst>
                <a:rect l="0" t="0" r="0" b="0"/>
                <a:pathLst>
                  <a:path w="701" h="484">
                    <a:moveTo>
                      <a:pt x="0" y="398"/>
                    </a:moveTo>
                    <a:lnTo>
                      <a:pt x="25" y="465"/>
                    </a:lnTo>
                    <a:lnTo>
                      <a:pt x="30" y="476"/>
                    </a:lnTo>
                    <a:lnTo>
                      <a:pt x="35" y="480"/>
                    </a:lnTo>
                    <a:lnTo>
                      <a:pt x="42" y="484"/>
                    </a:lnTo>
                    <a:lnTo>
                      <a:pt x="54" y="484"/>
                    </a:lnTo>
                    <a:lnTo>
                      <a:pt x="68" y="478"/>
                    </a:lnTo>
                    <a:lnTo>
                      <a:pt x="399" y="266"/>
                    </a:lnTo>
                    <a:lnTo>
                      <a:pt x="419" y="259"/>
                    </a:lnTo>
                    <a:lnTo>
                      <a:pt x="431" y="270"/>
                    </a:lnTo>
                    <a:lnTo>
                      <a:pt x="453" y="279"/>
                    </a:lnTo>
                    <a:lnTo>
                      <a:pt x="489" y="272"/>
                    </a:lnTo>
                    <a:lnTo>
                      <a:pt x="530" y="259"/>
                    </a:lnTo>
                    <a:lnTo>
                      <a:pt x="558" y="248"/>
                    </a:lnTo>
                    <a:lnTo>
                      <a:pt x="647" y="238"/>
                    </a:lnTo>
                    <a:lnTo>
                      <a:pt x="673" y="234"/>
                    </a:lnTo>
                    <a:lnTo>
                      <a:pt x="681" y="224"/>
                    </a:lnTo>
                    <a:lnTo>
                      <a:pt x="675" y="210"/>
                    </a:lnTo>
                    <a:lnTo>
                      <a:pt x="647" y="206"/>
                    </a:lnTo>
                    <a:lnTo>
                      <a:pt x="564" y="213"/>
                    </a:lnTo>
                    <a:lnTo>
                      <a:pt x="562" y="203"/>
                    </a:lnTo>
                    <a:lnTo>
                      <a:pt x="679" y="192"/>
                    </a:lnTo>
                    <a:lnTo>
                      <a:pt x="697" y="184"/>
                    </a:lnTo>
                    <a:lnTo>
                      <a:pt x="697" y="174"/>
                    </a:lnTo>
                    <a:lnTo>
                      <a:pt x="685" y="163"/>
                    </a:lnTo>
                    <a:lnTo>
                      <a:pt x="639" y="165"/>
                    </a:lnTo>
                    <a:lnTo>
                      <a:pt x="562" y="174"/>
                    </a:lnTo>
                    <a:lnTo>
                      <a:pt x="562" y="165"/>
                    </a:lnTo>
                    <a:lnTo>
                      <a:pt x="689" y="140"/>
                    </a:lnTo>
                    <a:lnTo>
                      <a:pt x="697" y="136"/>
                    </a:lnTo>
                    <a:lnTo>
                      <a:pt x="701" y="126"/>
                    </a:lnTo>
                    <a:lnTo>
                      <a:pt x="695" y="115"/>
                    </a:lnTo>
                    <a:lnTo>
                      <a:pt x="684" y="111"/>
                    </a:lnTo>
                    <a:lnTo>
                      <a:pt x="653" y="108"/>
                    </a:lnTo>
                    <a:lnTo>
                      <a:pt x="589" y="123"/>
                    </a:lnTo>
                    <a:lnTo>
                      <a:pt x="549" y="137"/>
                    </a:lnTo>
                    <a:lnTo>
                      <a:pt x="548" y="130"/>
                    </a:lnTo>
                    <a:lnTo>
                      <a:pt x="659" y="82"/>
                    </a:lnTo>
                    <a:lnTo>
                      <a:pt x="665" y="67"/>
                    </a:lnTo>
                    <a:lnTo>
                      <a:pt x="665" y="51"/>
                    </a:lnTo>
                    <a:lnTo>
                      <a:pt x="659" y="39"/>
                    </a:lnTo>
                    <a:lnTo>
                      <a:pt x="639" y="39"/>
                    </a:lnTo>
                    <a:lnTo>
                      <a:pt x="616" y="46"/>
                    </a:lnTo>
                    <a:lnTo>
                      <a:pt x="517" y="97"/>
                    </a:lnTo>
                    <a:lnTo>
                      <a:pt x="498" y="108"/>
                    </a:lnTo>
                    <a:lnTo>
                      <a:pt x="487" y="112"/>
                    </a:lnTo>
                    <a:lnTo>
                      <a:pt x="487" y="101"/>
                    </a:lnTo>
                    <a:lnTo>
                      <a:pt x="504" y="76"/>
                    </a:lnTo>
                    <a:lnTo>
                      <a:pt x="509" y="43"/>
                    </a:lnTo>
                    <a:lnTo>
                      <a:pt x="501" y="15"/>
                    </a:lnTo>
                    <a:lnTo>
                      <a:pt x="479" y="0"/>
                    </a:lnTo>
                    <a:lnTo>
                      <a:pt x="450" y="4"/>
                    </a:lnTo>
                    <a:lnTo>
                      <a:pt x="436" y="43"/>
                    </a:lnTo>
                    <a:lnTo>
                      <a:pt x="432" y="83"/>
                    </a:lnTo>
                    <a:lnTo>
                      <a:pt x="416" y="118"/>
                    </a:lnTo>
                    <a:lnTo>
                      <a:pt x="399" y="136"/>
                    </a:lnTo>
                    <a:lnTo>
                      <a:pt x="387" y="158"/>
                    </a:lnTo>
                    <a:lnTo>
                      <a:pt x="378" y="187"/>
                    </a:lnTo>
                    <a:lnTo>
                      <a:pt x="376" y="217"/>
                    </a:lnTo>
                    <a:lnTo>
                      <a:pt x="378" y="227"/>
                    </a:lnTo>
                    <a:lnTo>
                      <a:pt x="64" y="429"/>
                    </a:lnTo>
                    <a:lnTo>
                      <a:pt x="57" y="422"/>
                    </a:lnTo>
                    <a:lnTo>
                      <a:pt x="51" y="401"/>
                    </a:lnTo>
                    <a:lnTo>
                      <a:pt x="46" y="369"/>
                    </a:lnTo>
                    <a:lnTo>
                      <a:pt x="0" y="398"/>
                    </a:lnTo>
                    <a:close/>
                  </a:path>
                </a:pathLst>
              </a:custGeom>
              <a:solidFill>
                <a:srgbClr val="FF9F9F"/>
              </a:solidFill>
              <a:ln w="7938" cap="flat" cmpd="sng">
                <a:solidFill>
                  <a:srgbClr val="000000"/>
                </a:solidFill>
                <a:prstDash val="solid"/>
                <a:round/>
                <a:headEnd type="none" w="med" len="med"/>
                <a:tailEnd type="none" w="med" len="med"/>
              </a:ln>
            </p:spPr>
            <p:txBody>
              <a:bodyPr/>
              <a:lstStyle/>
              <a:p>
                <a:endParaRPr lang="zh-CN" altLang="en-US"/>
              </a:p>
            </p:txBody>
          </p:sp>
          <p:sp>
            <p:nvSpPr>
              <p:cNvPr id="65583" name="Freeform 49"/>
              <p:cNvSpPr/>
              <p:nvPr/>
            </p:nvSpPr>
            <p:spPr>
              <a:xfrm>
                <a:off x="2304" y="3582"/>
                <a:ext cx="146" cy="169"/>
              </a:xfrm>
              <a:custGeom>
                <a:avLst/>
                <a:gdLst/>
                <a:ahLst/>
                <a:cxnLst>
                  <a:cxn ang="0">
                    <a:pos x="18" y="5"/>
                  </a:cxn>
                  <a:cxn ang="0">
                    <a:pos x="18" y="5"/>
                  </a:cxn>
                  <a:cxn ang="0">
                    <a:pos x="18" y="4"/>
                  </a:cxn>
                  <a:cxn ang="0">
                    <a:pos x="19" y="4"/>
                  </a:cxn>
                  <a:cxn ang="0">
                    <a:pos x="19" y="4"/>
                  </a:cxn>
                  <a:cxn ang="0">
                    <a:pos x="18" y="4"/>
                  </a:cxn>
                  <a:cxn ang="0">
                    <a:pos x="18" y="4"/>
                  </a:cxn>
                  <a:cxn ang="0">
                    <a:pos x="17" y="4"/>
                  </a:cxn>
                  <a:cxn ang="0">
                    <a:pos x="16" y="3"/>
                  </a:cxn>
                  <a:cxn ang="0">
                    <a:pos x="15" y="3"/>
                  </a:cxn>
                  <a:cxn ang="0">
                    <a:pos x="13" y="2"/>
                  </a:cxn>
                  <a:cxn ang="0">
                    <a:pos x="12" y="2"/>
                  </a:cxn>
                  <a:cxn ang="0">
                    <a:pos x="11" y="2"/>
                  </a:cxn>
                  <a:cxn ang="0">
                    <a:pos x="10" y="1"/>
                  </a:cxn>
                  <a:cxn ang="0">
                    <a:pos x="9" y="1"/>
                  </a:cxn>
                  <a:cxn ang="0">
                    <a:pos x="8" y="1"/>
                  </a:cxn>
                  <a:cxn ang="0">
                    <a:pos x="8" y="0"/>
                  </a:cxn>
                  <a:cxn ang="0">
                    <a:pos x="7" y="0"/>
                  </a:cxn>
                  <a:cxn ang="0">
                    <a:pos x="6" y="0"/>
                  </a:cxn>
                  <a:cxn ang="0">
                    <a:pos x="4" y="0"/>
                  </a:cxn>
                  <a:cxn ang="0">
                    <a:pos x="3" y="0"/>
                  </a:cxn>
                  <a:cxn ang="0">
                    <a:pos x="2" y="0"/>
                  </a:cxn>
                  <a:cxn ang="0">
                    <a:pos x="2" y="0"/>
                  </a:cxn>
                  <a:cxn ang="0">
                    <a:pos x="1" y="0"/>
                  </a:cxn>
                  <a:cxn ang="0">
                    <a:pos x="0" y="1"/>
                  </a:cxn>
                  <a:cxn ang="0">
                    <a:pos x="0" y="1"/>
                  </a:cxn>
                  <a:cxn ang="0">
                    <a:pos x="0" y="2"/>
                  </a:cxn>
                  <a:cxn ang="0">
                    <a:pos x="1" y="2"/>
                  </a:cxn>
                  <a:cxn ang="0">
                    <a:pos x="2" y="3"/>
                  </a:cxn>
                  <a:cxn ang="0">
                    <a:pos x="3" y="3"/>
                  </a:cxn>
                  <a:cxn ang="0">
                    <a:pos x="5" y="4"/>
                  </a:cxn>
                  <a:cxn ang="0">
                    <a:pos x="6" y="4"/>
                  </a:cxn>
                  <a:cxn ang="0">
                    <a:pos x="8" y="5"/>
                  </a:cxn>
                  <a:cxn ang="0">
                    <a:pos x="9" y="6"/>
                  </a:cxn>
                  <a:cxn ang="0">
                    <a:pos x="11" y="6"/>
                  </a:cxn>
                  <a:cxn ang="0">
                    <a:pos x="12" y="6"/>
                  </a:cxn>
                  <a:cxn ang="0">
                    <a:pos x="12" y="6"/>
                  </a:cxn>
                  <a:cxn ang="0">
                    <a:pos x="13" y="5"/>
                  </a:cxn>
                  <a:cxn ang="0">
                    <a:pos x="13" y="5"/>
                  </a:cxn>
                  <a:cxn ang="0">
                    <a:pos x="14" y="5"/>
                  </a:cxn>
                  <a:cxn ang="0">
                    <a:pos x="17" y="5"/>
                  </a:cxn>
                  <a:cxn ang="0">
                    <a:pos x="17" y="4"/>
                  </a:cxn>
                  <a:cxn ang="0">
                    <a:pos x="18" y="5"/>
                  </a:cxn>
                </a:cxnLst>
                <a:rect l="0" t="0" r="0" b="0"/>
                <a:pathLst>
                  <a:path w="291" h="505">
                    <a:moveTo>
                      <a:pt x="273" y="406"/>
                    </a:moveTo>
                    <a:lnTo>
                      <a:pt x="282" y="368"/>
                    </a:lnTo>
                    <a:lnTo>
                      <a:pt x="286" y="351"/>
                    </a:lnTo>
                    <a:lnTo>
                      <a:pt x="289" y="342"/>
                    </a:lnTo>
                    <a:lnTo>
                      <a:pt x="291" y="328"/>
                    </a:lnTo>
                    <a:lnTo>
                      <a:pt x="285" y="313"/>
                    </a:lnTo>
                    <a:lnTo>
                      <a:pt x="275" y="299"/>
                    </a:lnTo>
                    <a:lnTo>
                      <a:pt x="259" y="288"/>
                    </a:lnTo>
                    <a:lnTo>
                      <a:pt x="243" y="276"/>
                    </a:lnTo>
                    <a:lnTo>
                      <a:pt x="226" y="251"/>
                    </a:lnTo>
                    <a:lnTo>
                      <a:pt x="200" y="201"/>
                    </a:lnTo>
                    <a:lnTo>
                      <a:pt x="185" y="167"/>
                    </a:lnTo>
                    <a:lnTo>
                      <a:pt x="167" y="125"/>
                    </a:lnTo>
                    <a:lnTo>
                      <a:pt x="153" y="85"/>
                    </a:lnTo>
                    <a:lnTo>
                      <a:pt x="142" y="59"/>
                    </a:lnTo>
                    <a:lnTo>
                      <a:pt x="128" y="41"/>
                    </a:lnTo>
                    <a:lnTo>
                      <a:pt x="114" y="23"/>
                    </a:lnTo>
                    <a:lnTo>
                      <a:pt x="97" y="8"/>
                    </a:lnTo>
                    <a:lnTo>
                      <a:pt x="82" y="1"/>
                    </a:lnTo>
                    <a:lnTo>
                      <a:pt x="61" y="0"/>
                    </a:lnTo>
                    <a:lnTo>
                      <a:pt x="43" y="0"/>
                    </a:lnTo>
                    <a:lnTo>
                      <a:pt x="29" y="8"/>
                    </a:lnTo>
                    <a:lnTo>
                      <a:pt x="23" y="19"/>
                    </a:lnTo>
                    <a:lnTo>
                      <a:pt x="9" y="37"/>
                    </a:lnTo>
                    <a:lnTo>
                      <a:pt x="0" y="67"/>
                    </a:lnTo>
                    <a:lnTo>
                      <a:pt x="0" y="93"/>
                    </a:lnTo>
                    <a:lnTo>
                      <a:pt x="0" y="127"/>
                    </a:lnTo>
                    <a:lnTo>
                      <a:pt x="6" y="160"/>
                    </a:lnTo>
                    <a:lnTo>
                      <a:pt x="22" y="205"/>
                    </a:lnTo>
                    <a:lnTo>
                      <a:pt x="45" y="269"/>
                    </a:lnTo>
                    <a:lnTo>
                      <a:pt x="65" y="327"/>
                    </a:lnTo>
                    <a:lnTo>
                      <a:pt x="82" y="353"/>
                    </a:lnTo>
                    <a:lnTo>
                      <a:pt x="113" y="409"/>
                    </a:lnTo>
                    <a:lnTo>
                      <a:pt x="137" y="454"/>
                    </a:lnTo>
                    <a:lnTo>
                      <a:pt x="166" y="490"/>
                    </a:lnTo>
                    <a:lnTo>
                      <a:pt x="179" y="505"/>
                    </a:lnTo>
                    <a:lnTo>
                      <a:pt x="187" y="480"/>
                    </a:lnTo>
                    <a:lnTo>
                      <a:pt x="197" y="436"/>
                    </a:lnTo>
                    <a:lnTo>
                      <a:pt x="206" y="410"/>
                    </a:lnTo>
                    <a:lnTo>
                      <a:pt x="222" y="388"/>
                    </a:lnTo>
                    <a:lnTo>
                      <a:pt x="259" y="364"/>
                    </a:lnTo>
                    <a:lnTo>
                      <a:pt x="263" y="362"/>
                    </a:lnTo>
                    <a:lnTo>
                      <a:pt x="273" y="406"/>
                    </a:lnTo>
                    <a:close/>
                  </a:path>
                </a:pathLst>
              </a:custGeom>
              <a:solidFill>
                <a:srgbClr val="9F3FDF"/>
              </a:solidFill>
              <a:ln w="7938" cap="flat" cmpd="sng">
                <a:solidFill>
                  <a:srgbClr val="000000"/>
                </a:solidFill>
                <a:prstDash val="solid"/>
                <a:round/>
                <a:headEnd type="none" w="med" len="med"/>
                <a:tailEnd type="none" w="med" len="med"/>
              </a:ln>
            </p:spPr>
            <p:txBody>
              <a:bodyPr/>
              <a:lstStyle/>
              <a:p>
                <a:endParaRPr lang="zh-CN" altLang="en-US"/>
              </a:p>
            </p:txBody>
          </p:sp>
          <p:sp>
            <p:nvSpPr>
              <p:cNvPr id="65584" name="Freeform 50"/>
              <p:cNvSpPr/>
              <p:nvPr/>
            </p:nvSpPr>
            <p:spPr>
              <a:xfrm>
                <a:off x="2394" y="3714"/>
                <a:ext cx="32" cy="36"/>
              </a:xfrm>
              <a:custGeom>
                <a:avLst/>
                <a:gdLst/>
                <a:ahLst/>
                <a:cxnLst>
                  <a:cxn ang="0">
                    <a:pos x="2" y="0"/>
                  </a:cxn>
                  <a:cxn ang="0">
                    <a:pos x="1" y="0"/>
                  </a:cxn>
                  <a:cxn ang="0">
                    <a:pos x="1" y="1"/>
                  </a:cxn>
                  <a:cxn ang="0">
                    <a:pos x="1" y="1"/>
                  </a:cxn>
                  <a:cxn ang="0">
                    <a:pos x="0" y="1"/>
                  </a:cxn>
                  <a:cxn ang="0">
                    <a:pos x="0" y="1"/>
                  </a:cxn>
                  <a:cxn ang="0">
                    <a:pos x="1" y="1"/>
                  </a:cxn>
                  <a:cxn ang="0">
                    <a:pos x="2" y="1"/>
                  </a:cxn>
                  <a:cxn ang="0">
                    <a:pos x="3" y="1"/>
                  </a:cxn>
                  <a:cxn ang="0">
                    <a:pos x="4" y="1"/>
                  </a:cxn>
                  <a:cxn ang="0">
                    <a:pos x="3" y="0"/>
                  </a:cxn>
                  <a:cxn ang="0">
                    <a:pos x="2" y="0"/>
                  </a:cxn>
                </a:cxnLst>
                <a:rect l="0" t="0" r="0" b="0"/>
                <a:pathLst>
                  <a:path w="64" h="108">
                    <a:moveTo>
                      <a:pt x="40" y="0"/>
                    </a:moveTo>
                    <a:lnTo>
                      <a:pt x="26" y="19"/>
                    </a:lnTo>
                    <a:lnTo>
                      <a:pt x="18" y="44"/>
                    </a:lnTo>
                    <a:lnTo>
                      <a:pt x="8" y="86"/>
                    </a:lnTo>
                    <a:lnTo>
                      <a:pt x="0" y="107"/>
                    </a:lnTo>
                    <a:lnTo>
                      <a:pt x="0" y="108"/>
                    </a:lnTo>
                    <a:lnTo>
                      <a:pt x="20" y="104"/>
                    </a:lnTo>
                    <a:lnTo>
                      <a:pt x="47" y="84"/>
                    </a:lnTo>
                    <a:lnTo>
                      <a:pt x="59" y="71"/>
                    </a:lnTo>
                    <a:lnTo>
                      <a:pt x="64" y="62"/>
                    </a:lnTo>
                    <a:lnTo>
                      <a:pt x="55" y="36"/>
                    </a:lnTo>
                    <a:lnTo>
                      <a:pt x="40" y="0"/>
                    </a:lnTo>
                    <a:close/>
                  </a:path>
                </a:pathLst>
              </a:custGeom>
              <a:solidFill>
                <a:srgbClr val="7F00DF"/>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65585" name="Group 51"/>
            <p:cNvGrpSpPr/>
            <p:nvPr/>
          </p:nvGrpSpPr>
          <p:grpSpPr>
            <a:xfrm>
              <a:off x="2914" y="3512"/>
              <a:ext cx="439" cy="291"/>
              <a:chOff x="2914" y="3512"/>
              <a:chExt cx="439" cy="291"/>
            </a:xfrm>
          </p:grpSpPr>
          <p:sp>
            <p:nvSpPr>
              <p:cNvPr id="65586" name="Freeform 52"/>
              <p:cNvSpPr/>
              <p:nvPr/>
            </p:nvSpPr>
            <p:spPr>
              <a:xfrm>
                <a:off x="2914" y="3561"/>
                <a:ext cx="237" cy="175"/>
              </a:xfrm>
              <a:custGeom>
                <a:avLst/>
                <a:gdLst/>
                <a:ahLst/>
                <a:cxnLst>
                  <a:cxn ang="0">
                    <a:pos x="0" y="1"/>
                  </a:cxn>
                  <a:cxn ang="0">
                    <a:pos x="10" y="0"/>
                  </a:cxn>
                  <a:cxn ang="0">
                    <a:pos x="14" y="3"/>
                  </a:cxn>
                  <a:cxn ang="0">
                    <a:pos x="15" y="4"/>
                  </a:cxn>
                  <a:cxn ang="0">
                    <a:pos x="21" y="3"/>
                  </a:cxn>
                  <a:cxn ang="0">
                    <a:pos x="23" y="2"/>
                  </a:cxn>
                  <a:cxn ang="0">
                    <a:pos x="25" y="2"/>
                  </a:cxn>
                  <a:cxn ang="0">
                    <a:pos x="27" y="2"/>
                  </a:cxn>
                  <a:cxn ang="0">
                    <a:pos x="28" y="2"/>
                  </a:cxn>
                  <a:cxn ang="0">
                    <a:pos x="30" y="2"/>
                  </a:cxn>
                  <a:cxn ang="0">
                    <a:pos x="30" y="2"/>
                  </a:cxn>
                  <a:cxn ang="0">
                    <a:pos x="30" y="4"/>
                  </a:cxn>
                  <a:cxn ang="0">
                    <a:pos x="17" y="6"/>
                  </a:cxn>
                  <a:cxn ang="0">
                    <a:pos x="15" y="6"/>
                  </a:cxn>
                  <a:cxn ang="0">
                    <a:pos x="13" y="6"/>
                  </a:cxn>
                  <a:cxn ang="0">
                    <a:pos x="11" y="6"/>
                  </a:cxn>
                  <a:cxn ang="0">
                    <a:pos x="6" y="4"/>
                  </a:cxn>
                  <a:cxn ang="0">
                    <a:pos x="0" y="1"/>
                  </a:cxn>
                </a:cxnLst>
                <a:rect l="0" t="0" r="0" b="0"/>
                <a:pathLst>
                  <a:path w="474" h="525">
                    <a:moveTo>
                      <a:pt x="0" y="80"/>
                    </a:moveTo>
                    <a:lnTo>
                      <a:pt x="158" y="0"/>
                    </a:lnTo>
                    <a:lnTo>
                      <a:pt x="214" y="215"/>
                    </a:lnTo>
                    <a:lnTo>
                      <a:pt x="255" y="328"/>
                    </a:lnTo>
                    <a:lnTo>
                      <a:pt x="324" y="238"/>
                    </a:lnTo>
                    <a:lnTo>
                      <a:pt x="363" y="181"/>
                    </a:lnTo>
                    <a:lnTo>
                      <a:pt x="399" y="155"/>
                    </a:lnTo>
                    <a:lnTo>
                      <a:pt x="421" y="147"/>
                    </a:lnTo>
                    <a:lnTo>
                      <a:pt x="445" y="151"/>
                    </a:lnTo>
                    <a:lnTo>
                      <a:pt x="468" y="173"/>
                    </a:lnTo>
                    <a:lnTo>
                      <a:pt x="474" y="197"/>
                    </a:lnTo>
                    <a:lnTo>
                      <a:pt x="469" y="284"/>
                    </a:lnTo>
                    <a:lnTo>
                      <a:pt x="267" y="524"/>
                    </a:lnTo>
                    <a:lnTo>
                      <a:pt x="239" y="525"/>
                    </a:lnTo>
                    <a:lnTo>
                      <a:pt x="202" y="502"/>
                    </a:lnTo>
                    <a:lnTo>
                      <a:pt x="171" y="466"/>
                    </a:lnTo>
                    <a:lnTo>
                      <a:pt x="86" y="317"/>
                    </a:lnTo>
                    <a:lnTo>
                      <a:pt x="0" y="80"/>
                    </a:lnTo>
                    <a:close/>
                  </a:path>
                </a:pathLst>
              </a:custGeom>
              <a:solidFill>
                <a:srgbClr val="3F5F0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87" name="Group 53"/>
              <p:cNvGrpSpPr/>
              <p:nvPr/>
            </p:nvGrpSpPr>
            <p:grpSpPr>
              <a:xfrm>
                <a:off x="3038" y="3512"/>
                <a:ext cx="315" cy="291"/>
                <a:chOff x="3038" y="3512"/>
                <a:chExt cx="315" cy="291"/>
              </a:xfrm>
            </p:grpSpPr>
            <p:sp>
              <p:nvSpPr>
                <p:cNvPr id="65588" name="Freeform 54"/>
                <p:cNvSpPr/>
                <p:nvPr/>
              </p:nvSpPr>
              <p:spPr>
                <a:xfrm>
                  <a:off x="3038" y="3554"/>
                  <a:ext cx="45" cy="187"/>
                </a:xfrm>
                <a:custGeom>
                  <a:avLst/>
                  <a:gdLst/>
                  <a:ahLst/>
                  <a:cxnLst>
                    <a:cxn ang="0">
                      <a:pos x="3" y="0"/>
                    </a:cxn>
                    <a:cxn ang="0">
                      <a:pos x="1" y="0"/>
                    </a:cxn>
                    <a:cxn ang="0">
                      <a:pos x="1" y="1"/>
                    </a:cxn>
                    <a:cxn ang="0">
                      <a:pos x="3" y="1"/>
                    </a:cxn>
                    <a:cxn ang="0">
                      <a:pos x="1" y="2"/>
                    </a:cxn>
                    <a:cxn ang="0">
                      <a:pos x="0" y="2"/>
                    </a:cxn>
                    <a:cxn ang="0">
                      <a:pos x="0" y="4"/>
                    </a:cxn>
                    <a:cxn ang="0">
                      <a:pos x="1" y="5"/>
                    </a:cxn>
                    <a:cxn ang="0">
                      <a:pos x="3" y="7"/>
                    </a:cxn>
                    <a:cxn ang="0">
                      <a:pos x="5" y="7"/>
                    </a:cxn>
                    <a:cxn ang="0">
                      <a:pos x="6" y="6"/>
                    </a:cxn>
                    <a:cxn ang="0">
                      <a:pos x="5" y="4"/>
                    </a:cxn>
                    <a:cxn ang="0">
                      <a:pos x="5" y="1"/>
                    </a:cxn>
                    <a:cxn ang="0">
                      <a:pos x="3" y="0"/>
                    </a:cxn>
                  </a:cxnLst>
                  <a:rect l="0" t="0" r="0" b="0"/>
                  <a:pathLst>
                    <a:path w="90" h="562">
                      <a:moveTo>
                        <a:pt x="44" y="0"/>
                      </a:moveTo>
                      <a:lnTo>
                        <a:pt x="16" y="16"/>
                      </a:lnTo>
                      <a:lnTo>
                        <a:pt x="16" y="74"/>
                      </a:lnTo>
                      <a:lnTo>
                        <a:pt x="40" y="92"/>
                      </a:lnTo>
                      <a:lnTo>
                        <a:pt x="16" y="131"/>
                      </a:lnTo>
                      <a:lnTo>
                        <a:pt x="0" y="179"/>
                      </a:lnTo>
                      <a:lnTo>
                        <a:pt x="0" y="302"/>
                      </a:lnTo>
                      <a:lnTo>
                        <a:pt x="16" y="434"/>
                      </a:lnTo>
                      <a:lnTo>
                        <a:pt x="44" y="540"/>
                      </a:lnTo>
                      <a:lnTo>
                        <a:pt x="74" y="562"/>
                      </a:lnTo>
                      <a:lnTo>
                        <a:pt x="90" y="510"/>
                      </a:lnTo>
                      <a:lnTo>
                        <a:pt x="71" y="337"/>
                      </a:lnTo>
                      <a:lnTo>
                        <a:pt x="67" y="105"/>
                      </a:lnTo>
                      <a:lnTo>
                        <a:pt x="44" y="0"/>
                      </a:lnTo>
                      <a:close/>
                    </a:path>
                  </a:pathLst>
                </a:custGeom>
                <a:solidFill>
                  <a:srgbClr val="FF0000"/>
                </a:solidFill>
                <a:ln w="7938" cap="flat" cmpd="sng">
                  <a:solidFill>
                    <a:srgbClr val="000000"/>
                  </a:solidFill>
                  <a:prstDash val="solid"/>
                  <a:round/>
                  <a:headEnd type="none" w="med" len="med"/>
                  <a:tailEnd type="none" w="med" len="med"/>
                </a:ln>
              </p:spPr>
              <p:txBody>
                <a:bodyPr/>
                <a:lstStyle/>
                <a:p>
                  <a:endParaRPr lang="zh-CN" altLang="en-US"/>
                </a:p>
              </p:txBody>
            </p:sp>
            <p:sp>
              <p:nvSpPr>
                <p:cNvPr id="65589" name="Freeform 55"/>
                <p:cNvSpPr/>
                <p:nvPr/>
              </p:nvSpPr>
              <p:spPr>
                <a:xfrm>
                  <a:off x="3057" y="3512"/>
                  <a:ext cx="74" cy="74"/>
                </a:xfrm>
                <a:custGeom>
                  <a:avLst/>
                  <a:gdLst/>
                  <a:ahLst/>
                  <a:cxnLst>
                    <a:cxn ang="0">
                      <a:pos x="9" y="1"/>
                    </a:cxn>
                    <a:cxn ang="0">
                      <a:pos x="6" y="0"/>
                    </a:cxn>
                    <a:cxn ang="0">
                      <a:pos x="1" y="1"/>
                    </a:cxn>
                    <a:cxn ang="0">
                      <a:pos x="0" y="2"/>
                    </a:cxn>
                    <a:cxn ang="0">
                      <a:pos x="1" y="3"/>
                    </a:cxn>
                    <a:cxn ang="0">
                      <a:pos x="9" y="1"/>
                    </a:cxn>
                  </a:cxnLst>
                  <a:rect l="0" t="0" r="0" b="0"/>
                  <a:pathLst>
                    <a:path w="148" h="222">
                      <a:moveTo>
                        <a:pt x="148" y="49"/>
                      </a:moveTo>
                      <a:lnTo>
                        <a:pt x="97" y="0"/>
                      </a:lnTo>
                      <a:lnTo>
                        <a:pt x="7" y="89"/>
                      </a:lnTo>
                      <a:lnTo>
                        <a:pt x="0" y="129"/>
                      </a:lnTo>
                      <a:lnTo>
                        <a:pt x="20" y="222"/>
                      </a:lnTo>
                      <a:lnTo>
                        <a:pt x="148" y="49"/>
                      </a:lnTo>
                      <a:close/>
                    </a:path>
                  </a:pathLst>
                </a:custGeom>
                <a:solidFill>
                  <a:srgbClr val="FFFFB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90" name="Group 56"/>
                <p:cNvGrpSpPr/>
                <p:nvPr/>
              </p:nvGrpSpPr>
              <p:grpSpPr>
                <a:xfrm>
                  <a:off x="3057" y="3527"/>
                  <a:ext cx="296" cy="276"/>
                  <a:chOff x="3057" y="3527"/>
                  <a:chExt cx="296" cy="276"/>
                </a:xfrm>
              </p:grpSpPr>
              <p:sp>
                <p:nvSpPr>
                  <p:cNvPr id="65591" name="Freeform 57"/>
                  <p:cNvSpPr/>
                  <p:nvPr/>
                </p:nvSpPr>
                <p:spPr>
                  <a:xfrm>
                    <a:off x="3057" y="3527"/>
                    <a:ext cx="296" cy="276"/>
                  </a:xfrm>
                  <a:custGeom>
                    <a:avLst/>
                    <a:gdLst/>
                    <a:ahLst/>
                    <a:cxnLst>
                      <a:cxn ang="0">
                        <a:pos x="8" y="0"/>
                      </a:cxn>
                      <a:cxn ang="0">
                        <a:pos x="11" y="0"/>
                      </a:cxn>
                      <a:cxn ang="0">
                        <a:pos x="13" y="0"/>
                      </a:cxn>
                      <a:cxn ang="0">
                        <a:pos x="14" y="0"/>
                      </a:cxn>
                      <a:cxn ang="0">
                        <a:pos x="16" y="1"/>
                      </a:cxn>
                      <a:cxn ang="0">
                        <a:pos x="18" y="2"/>
                      </a:cxn>
                      <a:cxn ang="0">
                        <a:pos x="21" y="4"/>
                      </a:cxn>
                      <a:cxn ang="0">
                        <a:pos x="25" y="6"/>
                      </a:cxn>
                      <a:cxn ang="0">
                        <a:pos x="29" y="7"/>
                      </a:cxn>
                      <a:cxn ang="0">
                        <a:pos x="34" y="8"/>
                      </a:cxn>
                      <a:cxn ang="0">
                        <a:pos x="36" y="9"/>
                      </a:cxn>
                      <a:cxn ang="0">
                        <a:pos x="37" y="9"/>
                      </a:cxn>
                      <a:cxn ang="0">
                        <a:pos x="34" y="10"/>
                      </a:cxn>
                      <a:cxn ang="0">
                        <a:pos x="32" y="10"/>
                      </a:cxn>
                      <a:cxn ang="0">
                        <a:pos x="30" y="10"/>
                      </a:cxn>
                      <a:cxn ang="0">
                        <a:pos x="30" y="10"/>
                      </a:cxn>
                      <a:cxn ang="0">
                        <a:pos x="24" y="10"/>
                      </a:cxn>
                      <a:cxn ang="0">
                        <a:pos x="20" y="10"/>
                      </a:cxn>
                      <a:cxn ang="0">
                        <a:pos x="13" y="10"/>
                      </a:cxn>
                      <a:cxn ang="0">
                        <a:pos x="5" y="10"/>
                      </a:cxn>
                      <a:cxn ang="0">
                        <a:pos x="2" y="9"/>
                      </a:cxn>
                      <a:cxn ang="0">
                        <a:pos x="1" y="9"/>
                      </a:cxn>
                      <a:cxn ang="0">
                        <a:pos x="4" y="8"/>
                      </a:cxn>
                      <a:cxn ang="0">
                        <a:pos x="4" y="7"/>
                      </a:cxn>
                      <a:cxn ang="0">
                        <a:pos x="3" y="6"/>
                      </a:cxn>
                      <a:cxn ang="0">
                        <a:pos x="1" y="5"/>
                      </a:cxn>
                      <a:cxn ang="0">
                        <a:pos x="0" y="4"/>
                      </a:cxn>
                      <a:cxn ang="0">
                        <a:pos x="1" y="3"/>
                      </a:cxn>
                      <a:cxn ang="0">
                        <a:pos x="2" y="2"/>
                      </a:cxn>
                      <a:cxn ang="0">
                        <a:pos x="3" y="2"/>
                      </a:cxn>
                      <a:cxn ang="0">
                        <a:pos x="5" y="1"/>
                      </a:cxn>
                      <a:cxn ang="0">
                        <a:pos x="7" y="0"/>
                      </a:cxn>
                      <a:cxn ang="0">
                        <a:pos x="8" y="0"/>
                      </a:cxn>
                    </a:cxnLst>
                    <a:rect l="0" t="0" r="0" b="0"/>
                    <a:pathLst>
                      <a:path w="591" h="827">
                        <a:moveTo>
                          <a:pt x="128" y="9"/>
                        </a:moveTo>
                        <a:lnTo>
                          <a:pt x="164" y="0"/>
                        </a:lnTo>
                        <a:lnTo>
                          <a:pt x="194" y="9"/>
                        </a:lnTo>
                        <a:lnTo>
                          <a:pt x="218" y="31"/>
                        </a:lnTo>
                        <a:lnTo>
                          <a:pt x="245" y="84"/>
                        </a:lnTo>
                        <a:lnTo>
                          <a:pt x="273" y="189"/>
                        </a:lnTo>
                        <a:lnTo>
                          <a:pt x="324" y="322"/>
                        </a:lnTo>
                        <a:lnTo>
                          <a:pt x="395" y="487"/>
                        </a:lnTo>
                        <a:lnTo>
                          <a:pt x="462" y="580"/>
                        </a:lnTo>
                        <a:lnTo>
                          <a:pt x="536" y="673"/>
                        </a:lnTo>
                        <a:lnTo>
                          <a:pt x="564" y="717"/>
                        </a:lnTo>
                        <a:lnTo>
                          <a:pt x="591" y="757"/>
                        </a:lnTo>
                        <a:lnTo>
                          <a:pt x="541" y="801"/>
                        </a:lnTo>
                        <a:lnTo>
                          <a:pt x="512" y="823"/>
                        </a:lnTo>
                        <a:lnTo>
                          <a:pt x="473" y="775"/>
                        </a:lnTo>
                        <a:lnTo>
                          <a:pt x="469" y="827"/>
                        </a:lnTo>
                        <a:lnTo>
                          <a:pt x="383" y="823"/>
                        </a:lnTo>
                        <a:lnTo>
                          <a:pt x="308" y="827"/>
                        </a:lnTo>
                        <a:lnTo>
                          <a:pt x="202" y="819"/>
                        </a:lnTo>
                        <a:lnTo>
                          <a:pt x="70" y="791"/>
                        </a:lnTo>
                        <a:lnTo>
                          <a:pt x="20" y="749"/>
                        </a:lnTo>
                        <a:lnTo>
                          <a:pt x="15" y="717"/>
                        </a:lnTo>
                        <a:lnTo>
                          <a:pt x="54" y="642"/>
                        </a:lnTo>
                        <a:lnTo>
                          <a:pt x="63" y="576"/>
                        </a:lnTo>
                        <a:lnTo>
                          <a:pt x="47" y="487"/>
                        </a:lnTo>
                        <a:lnTo>
                          <a:pt x="7" y="369"/>
                        </a:lnTo>
                        <a:lnTo>
                          <a:pt x="0" y="295"/>
                        </a:lnTo>
                        <a:lnTo>
                          <a:pt x="4" y="243"/>
                        </a:lnTo>
                        <a:lnTo>
                          <a:pt x="20" y="195"/>
                        </a:lnTo>
                        <a:lnTo>
                          <a:pt x="43" y="136"/>
                        </a:lnTo>
                        <a:lnTo>
                          <a:pt x="74" y="76"/>
                        </a:lnTo>
                        <a:lnTo>
                          <a:pt x="97" y="40"/>
                        </a:lnTo>
                        <a:lnTo>
                          <a:pt x="128" y="9"/>
                        </a:lnTo>
                        <a:close/>
                      </a:path>
                    </a:pathLst>
                  </a:custGeom>
                  <a:solidFill>
                    <a:srgbClr val="3F5F00"/>
                  </a:solidFill>
                  <a:ln w="7938" cap="flat" cmpd="sng">
                    <a:solidFill>
                      <a:srgbClr val="000000"/>
                    </a:solidFill>
                    <a:prstDash val="solid"/>
                    <a:round/>
                    <a:headEnd type="none" w="med" len="med"/>
                    <a:tailEnd type="none" w="med" len="med"/>
                  </a:ln>
                </p:spPr>
                <p:txBody>
                  <a:bodyPr/>
                  <a:lstStyle/>
                  <a:p>
                    <a:endParaRPr lang="zh-CN" altLang="en-US"/>
                  </a:p>
                </p:txBody>
              </p:sp>
              <p:sp>
                <p:nvSpPr>
                  <p:cNvPr id="65592" name="Freeform 58"/>
                  <p:cNvSpPr/>
                  <p:nvPr/>
                </p:nvSpPr>
                <p:spPr>
                  <a:xfrm>
                    <a:off x="3083" y="3528"/>
                    <a:ext cx="59" cy="143"/>
                  </a:xfrm>
                  <a:custGeom>
                    <a:avLst/>
                    <a:gdLst/>
                    <a:ahLst/>
                    <a:cxnLst>
                      <a:cxn ang="0">
                        <a:pos x="7" y="0"/>
                      </a:cxn>
                      <a:cxn ang="0">
                        <a:pos x="6" y="1"/>
                      </a:cxn>
                      <a:cxn ang="0">
                        <a:pos x="5" y="2"/>
                      </a:cxn>
                      <a:cxn ang="0">
                        <a:pos x="2" y="1"/>
                      </a:cxn>
                      <a:cxn ang="0">
                        <a:pos x="3" y="2"/>
                      </a:cxn>
                      <a:cxn ang="0">
                        <a:pos x="0" y="5"/>
                      </a:cxn>
                    </a:cxnLst>
                    <a:rect l="0" t="0" r="0" b="0"/>
                    <a:pathLst>
                      <a:path w="119" h="427">
                        <a:moveTo>
                          <a:pt x="119" y="0"/>
                        </a:moveTo>
                        <a:lnTo>
                          <a:pt x="109" y="58"/>
                        </a:lnTo>
                        <a:lnTo>
                          <a:pt x="82" y="146"/>
                        </a:lnTo>
                        <a:lnTo>
                          <a:pt x="40" y="102"/>
                        </a:lnTo>
                        <a:lnTo>
                          <a:pt x="59" y="168"/>
                        </a:lnTo>
                        <a:lnTo>
                          <a:pt x="0" y="427"/>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grpSp>
          </p:grpSp>
        </p:grpSp>
        <p:grpSp>
          <p:nvGrpSpPr>
            <p:cNvPr id="65593" name="Group 59"/>
            <p:cNvGrpSpPr/>
            <p:nvPr/>
          </p:nvGrpSpPr>
          <p:grpSpPr>
            <a:xfrm>
              <a:off x="2759" y="3686"/>
              <a:ext cx="169" cy="78"/>
              <a:chOff x="2759" y="3686"/>
              <a:chExt cx="169" cy="78"/>
            </a:xfrm>
          </p:grpSpPr>
          <p:sp>
            <p:nvSpPr>
              <p:cNvPr id="65594" name="Freeform 60"/>
              <p:cNvSpPr/>
              <p:nvPr/>
            </p:nvSpPr>
            <p:spPr>
              <a:xfrm>
                <a:off x="2759" y="3686"/>
                <a:ext cx="169" cy="78"/>
              </a:xfrm>
              <a:custGeom>
                <a:avLst/>
                <a:gdLst/>
                <a:ahLst/>
                <a:cxnLst>
                  <a:cxn ang="0">
                    <a:pos x="15" y="0"/>
                  </a:cxn>
                  <a:cxn ang="0">
                    <a:pos x="4" y="0"/>
                  </a:cxn>
                  <a:cxn ang="0">
                    <a:pos x="1" y="0"/>
                  </a:cxn>
                  <a:cxn ang="0">
                    <a:pos x="0" y="0"/>
                  </a:cxn>
                  <a:cxn ang="0">
                    <a:pos x="0" y="1"/>
                  </a:cxn>
                  <a:cxn ang="0">
                    <a:pos x="0" y="1"/>
                  </a:cxn>
                  <a:cxn ang="0">
                    <a:pos x="1" y="1"/>
                  </a:cxn>
                  <a:cxn ang="0">
                    <a:pos x="1" y="1"/>
                  </a:cxn>
                  <a:cxn ang="0">
                    <a:pos x="1" y="2"/>
                  </a:cxn>
                  <a:cxn ang="0">
                    <a:pos x="4" y="2"/>
                  </a:cxn>
                  <a:cxn ang="0">
                    <a:pos x="5" y="2"/>
                  </a:cxn>
                  <a:cxn ang="0">
                    <a:pos x="6" y="2"/>
                  </a:cxn>
                  <a:cxn ang="0">
                    <a:pos x="7" y="2"/>
                  </a:cxn>
                  <a:cxn ang="0">
                    <a:pos x="9" y="3"/>
                  </a:cxn>
                  <a:cxn ang="0">
                    <a:pos x="10" y="3"/>
                  </a:cxn>
                  <a:cxn ang="0">
                    <a:pos x="11" y="3"/>
                  </a:cxn>
                  <a:cxn ang="0">
                    <a:pos x="12" y="3"/>
                  </a:cxn>
                  <a:cxn ang="0">
                    <a:pos x="12" y="3"/>
                  </a:cxn>
                  <a:cxn ang="0">
                    <a:pos x="11" y="2"/>
                  </a:cxn>
                  <a:cxn ang="0">
                    <a:pos x="10" y="2"/>
                  </a:cxn>
                  <a:cxn ang="0">
                    <a:pos x="9" y="2"/>
                  </a:cxn>
                  <a:cxn ang="0">
                    <a:pos x="10" y="2"/>
                  </a:cxn>
                  <a:cxn ang="0">
                    <a:pos x="11" y="2"/>
                  </a:cxn>
                  <a:cxn ang="0">
                    <a:pos x="12" y="2"/>
                  </a:cxn>
                  <a:cxn ang="0">
                    <a:pos x="13" y="2"/>
                  </a:cxn>
                  <a:cxn ang="0">
                    <a:pos x="14" y="2"/>
                  </a:cxn>
                  <a:cxn ang="0">
                    <a:pos x="15" y="2"/>
                  </a:cxn>
                  <a:cxn ang="0">
                    <a:pos x="16" y="1"/>
                  </a:cxn>
                  <a:cxn ang="0">
                    <a:pos x="17" y="1"/>
                  </a:cxn>
                  <a:cxn ang="0">
                    <a:pos x="17" y="1"/>
                  </a:cxn>
                  <a:cxn ang="0">
                    <a:pos x="18" y="1"/>
                  </a:cxn>
                  <a:cxn ang="0">
                    <a:pos x="19" y="1"/>
                  </a:cxn>
                  <a:cxn ang="0">
                    <a:pos x="21" y="1"/>
                  </a:cxn>
                  <a:cxn ang="0">
                    <a:pos x="19" y="0"/>
                  </a:cxn>
                  <a:cxn ang="0">
                    <a:pos x="15" y="0"/>
                  </a:cxn>
                </a:cxnLst>
                <a:rect l="0" t="0" r="0" b="0"/>
                <a:pathLst>
                  <a:path w="339" h="233">
                    <a:moveTo>
                      <a:pt x="249" y="1"/>
                    </a:moveTo>
                    <a:lnTo>
                      <a:pt x="67" y="27"/>
                    </a:lnTo>
                    <a:lnTo>
                      <a:pt x="19" y="34"/>
                    </a:lnTo>
                    <a:lnTo>
                      <a:pt x="7" y="39"/>
                    </a:lnTo>
                    <a:lnTo>
                      <a:pt x="0" y="45"/>
                    </a:lnTo>
                    <a:lnTo>
                      <a:pt x="2" y="63"/>
                    </a:lnTo>
                    <a:lnTo>
                      <a:pt x="17" y="88"/>
                    </a:lnTo>
                    <a:lnTo>
                      <a:pt x="29" y="112"/>
                    </a:lnTo>
                    <a:lnTo>
                      <a:pt x="28" y="146"/>
                    </a:lnTo>
                    <a:lnTo>
                      <a:pt x="76" y="184"/>
                    </a:lnTo>
                    <a:lnTo>
                      <a:pt x="85" y="191"/>
                    </a:lnTo>
                    <a:lnTo>
                      <a:pt x="98" y="189"/>
                    </a:lnTo>
                    <a:lnTo>
                      <a:pt x="121" y="200"/>
                    </a:lnTo>
                    <a:lnTo>
                      <a:pt x="146" y="215"/>
                    </a:lnTo>
                    <a:lnTo>
                      <a:pt x="168" y="233"/>
                    </a:lnTo>
                    <a:lnTo>
                      <a:pt x="183" y="232"/>
                    </a:lnTo>
                    <a:lnTo>
                      <a:pt x="201" y="220"/>
                    </a:lnTo>
                    <a:lnTo>
                      <a:pt x="201" y="202"/>
                    </a:lnTo>
                    <a:lnTo>
                      <a:pt x="188" y="186"/>
                    </a:lnTo>
                    <a:lnTo>
                      <a:pt x="163" y="173"/>
                    </a:lnTo>
                    <a:lnTo>
                      <a:pt x="148" y="167"/>
                    </a:lnTo>
                    <a:lnTo>
                      <a:pt x="169" y="139"/>
                    </a:lnTo>
                    <a:lnTo>
                      <a:pt x="190" y="127"/>
                    </a:lnTo>
                    <a:lnTo>
                      <a:pt x="194" y="134"/>
                    </a:lnTo>
                    <a:lnTo>
                      <a:pt x="210" y="138"/>
                    </a:lnTo>
                    <a:lnTo>
                      <a:pt x="232" y="138"/>
                    </a:lnTo>
                    <a:lnTo>
                      <a:pt x="247" y="131"/>
                    </a:lnTo>
                    <a:lnTo>
                      <a:pt x="270" y="119"/>
                    </a:lnTo>
                    <a:lnTo>
                      <a:pt x="279" y="109"/>
                    </a:lnTo>
                    <a:lnTo>
                      <a:pt x="286" y="92"/>
                    </a:lnTo>
                    <a:lnTo>
                      <a:pt x="299" y="79"/>
                    </a:lnTo>
                    <a:lnTo>
                      <a:pt x="317" y="74"/>
                    </a:lnTo>
                    <a:lnTo>
                      <a:pt x="339" y="74"/>
                    </a:lnTo>
                    <a:lnTo>
                      <a:pt x="318" y="0"/>
                    </a:lnTo>
                    <a:lnTo>
                      <a:pt x="249" y="1"/>
                    </a:lnTo>
                    <a:close/>
                  </a:path>
                </a:pathLst>
              </a:custGeom>
              <a:solidFill>
                <a:srgbClr val="FFBFB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595" name="Group 61"/>
              <p:cNvGrpSpPr/>
              <p:nvPr/>
            </p:nvGrpSpPr>
            <p:grpSpPr>
              <a:xfrm>
                <a:off x="2772" y="3703"/>
                <a:ext cx="59" cy="47"/>
                <a:chOff x="2772" y="3703"/>
                <a:chExt cx="59" cy="47"/>
              </a:xfrm>
            </p:grpSpPr>
            <p:sp>
              <p:nvSpPr>
                <p:cNvPr id="65596" name="Freeform 62"/>
                <p:cNvSpPr/>
                <p:nvPr/>
              </p:nvSpPr>
              <p:spPr>
                <a:xfrm>
                  <a:off x="2772" y="3703"/>
                  <a:ext cx="49" cy="22"/>
                </a:xfrm>
                <a:custGeom>
                  <a:avLst/>
                  <a:gdLst/>
                  <a:ahLst/>
                  <a:cxnLst>
                    <a:cxn ang="0">
                      <a:pos x="7" y="0"/>
                    </a:cxn>
                    <a:cxn ang="0">
                      <a:pos x="4" y="0"/>
                    </a:cxn>
                    <a:cxn ang="0">
                      <a:pos x="1" y="0"/>
                    </a:cxn>
                    <a:cxn ang="0">
                      <a:pos x="0" y="1"/>
                    </a:cxn>
                    <a:cxn ang="0">
                      <a:pos x="1" y="1"/>
                    </a:cxn>
                  </a:cxnLst>
                  <a:rect l="0" t="0" r="0" b="0"/>
                  <a:pathLst>
                    <a:path w="97" h="64">
                      <a:moveTo>
                        <a:pt x="97" y="4"/>
                      </a:moveTo>
                      <a:lnTo>
                        <a:pt x="49" y="0"/>
                      </a:lnTo>
                      <a:lnTo>
                        <a:pt x="5" y="28"/>
                      </a:lnTo>
                      <a:lnTo>
                        <a:pt x="0" y="52"/>
                      </a:lnTo>
                      <a:lnTo>
                        <a:pt x="2" y="64"/>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65597" name="Freeform 63"/>
                <p:cNvSpPr/>
                <p:nvPr/>
              </p:nvSpPr>
              <p:spPr>
                <a:xfrm>
                  <a:off x="2801" y="3716"/>
                  <a:ext cx="30" cy="34"/>
                </a:xfrm>
                <a:custGeom>
                  <a:avLst/>
                  <a:gdLst/>
                  <a:ahLst/>
                  <a:cxnLst>
                    <a:cxn ang="0">
                      <a:pos x="3" y="0"/>
                    </a:cxn>
                    <a:cxn ang="0">
                      <a:pos x="0" y="1"/>
                    </a:cxn>
                    <a:cxn ang="0">
                      <a:pos x="0" y="1"/>
                    </a:cxn>
                    <a:cxn ang="0">
                      <a:pos x="0" y="1"/>
                    </a:cxn>
                    <a:cxn ang="0">
                      <a:pos x="0" y="1"/>
                    </a:cxn>
                    <a:cxn ang="0">
                      <a:pos x="0" y="1"/>
                    </a:cxn>
                  </a:cxnLst>
                  <a:rect l="0" t="0" r="0" b="0"/>
                  <a:pathLst>
                    <a:path w="61" h="104">
                      <a:moveTo>
                        <a:pt x="61" y="0"/>
                      </a:moveTo>
                      <a:lnTo>
                        <a:pt x="7" y="64"/>
                      </a:lnTo>
                      <a:lnTo>
                        <a:pt x="0" y="76"/>
                      </a:lnTo>
                      <a:lnTo>
                        <a:pt x="7" y="90"/>
                      </a:lnTo>
                      <a:lnTo>
                        <a:pt x="12" y="101"/>
                      </a:lnTo>
                      <a:lnTo>
                        <a:pt x="15" y="104"/>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65598" name="Freeform 64"/>
                <p:cNvSpPr/>
                <p:nvPr/>
              </p:nvSpPr>
              <p:spPr>
                <a:xfrm>
                  <a:off x="2786" y="3711"/>
                  <a:ext cx="40" cy="39"/>
                </a:xfrm>
                <a:custGeom>
                  <a:avLst/>
                  <a:gdLst/>
                  <a:ahLst/>
                  <a:cxnLst>
                    <a:cxn ang="0">
                      <a:pos x="5" y="0"/>
                    </a:cxn>
                    <a:cxn ang="0">
                      <a:pos x="3" y="0"/>
                    </a:cxn>
                    <a:cxn ang="0">
                      <a:pos x="1" y="0"/>
                    </a:cxn>
                    <a:cxn ang="0">
                      <a:pos x="0" y="1"/>
                    </a:cxn>
                    <a:cxn ang="0">
                      <a:pos x="2" y="1"/>
                    </a:cxn>
                    <a:cxn ang="0">
                      <a:pos x="3" y="1"/>
                    </a:cxn>
                  </a:cxnLst>
                  <a:rect l="0" t="0" r="0" b="0"/>
                  <a:pathLst>
                    <a:path w="79" h="118">
                      <a:moveTo>
                        <a:pt x="79" y="0"/>
                      </a:moveTo>
                      <a:lnTo>
                        <a:pt x="42" y="10"/>
                      </a:lnTo>
                      <a:lnTo>
                        <a:pt x="6" y="35"/>
                      </a:lnTo>
                      <a:lnTo>
                        <a:pt x="0" y="59"/>
                      </a:lnTo>
                      <a:lnTo>
                        <a:pt x="29" y="112"/>
                      </a:lnTo>
                      <a:lnTo>
                        <a:pt x="41" y="118"/>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grpSp>
        </p:grpSp>
        <p:sp>
          <p:nvSpPr>
            <p:cNvPr id="65599" name="Freeform 65"/>
            <p:cNvSpPr/>
            <p:nvPr/>
          </p:nvSpPr>
          <p:spPr>
            <a:xfrm>
              <a:off x="2882" y="3680"/>
              <a:ext cx="50" cy="39"/>
            </a:xfrm>
            <a:custGeom>
              <a:avLst/>
              <a:gdLst/>
              <a:ahLst/>
              <a:cxnLst>
                <a:cxn ang="0">
                  <a:pos x="0" y="0"/>
                </a:cxn>
                <a:cxn ang="0">
                  <a:pos x="3" y="1"/>
                </a:cxn>
                <a:cxn ang="0">
                  <a:pos x="6" y="1"/>
                </a:cxn>
                <a:cxn ang="0">
                  <a:pos x="5" y="0"/>
                </a:cxn>
                <a:cxn ang="0">
                  <a:pos x="0" y="0"/>
                </a:cxn>
              </a:cxnLst>
              <a:rect l="0" t="0" r="0" b="0"/>
              <a:pathLst>
                <a:path w="100" h="117">
                  <a:moveTo>
                    <a:pt x="0" y="1"/>
                  </a:moveTo>
                  <a:lnTo>
                    <a:pt x="44" y="117"/>
                  </a:lnTo>
                  <a:lnTo>
                    <a:pt x="100" y="115"/>
                  </a:lnTo>
                  <a:lnTo>
                    <a:pt x="69" y="0"/>
                  </a:lnTo>
                  <a:lnTo>
                    <a:pt x="0" y="1"/>
                  </a:lnTo>
                  <a:close/>
                </a:path>
              </a:pathLst>
            </a:custGeom>
            <a:solidFill>
              <a:srgbClr val="FFFF9F"/>
            </a:solidFill>
            <a:ln w="7938" cap="flat" cmpd="sng">
              <a:solidFill>
                <a:srgbClr val="000000"/>
              </a:solidFill>
              <a:prstDash val="solid"/>
              <a:round/>
              <a:headEnd type="none" w="med" len="med"/>
              <a:tailEnd type="none" w="med" len="med"/>
            </a:ln>
          </p:spPr>
          <p:txBody>
            <a:bodyPr/>
            <a:lstStyle/>
            <a:p>
              <a:endParaRPr lang="zh-CN" altLang="en-US"/>
            </a:p>
          </p:txBody>
        </p:sp>
        <p:sp>
          <p:nvSpPr>
            <p:cNvPr id="65600" name="Freeform 66"/>
            <p:cNvSpPr/>
            <p:nvPr/>
          </p:nvSpPr>
          <p:spPr>
            <a:xfrm>
              <a:off x="2899" y="3584"/>
              <a:ext cx="268" cy="147"/>
            </a:xfrm>
            <a:custGeom>
              <a:avLst/>
              <a:gdLst/>
              <a:ahLst/>
              <a:cxnLst>
                <a:cxn ang="0">
                  <a:pos x="0" y="4"/>
                </a:cxn>
                <a:cxn ang="0">
                  <a:pos x="0" y="4"/>
                </a:cxn>
                <a:cxn ang="0">
                  <a:pos x="1" y="5"/>
                </a:cxn>
                <a:cxn ang="0">
                  <a:pos x="2" y="5"/>
                </a:cxn>
                <a:cxn ang="0">
                  <a:pos x="7" y="5"/>
                </a:cxn>
                <a:cxn ang="0">
                  <a:pos x="12" y="5"/>
                </a:cxn>
                <a:cxn ang="0">
                  <a:pos x="17" y="5"/>
                </a:cxn>
                <a:cxn ang="0">
                  <a:pos x="19" y="5"/>
                </a:cxn>
                <a:cxn ang="0">
                  <a:pos x="23" y="5"/>
                </a:cxn>
                <a:cxn ang="0">
                  <a:pos x="28" y="3"/>
                </a:cxn>
                <a:cxn ang="0">
                  <a:pos x="31" y="2"/>
                </a:cxn>
                <a:cxn ang="0">
                  <a:pos x="33" y="1"/>
                </a:cxn>
                <a:cxn ang="0">
                  <a:pos x="33" y="1"/>
                </a:cxn>
                <a:cxn ang="0">
                  <a:pos x="32" y="0"/>
                </a:cxn>
                <a:cxn ang="0">
                  <a:pos x="30" y="0"/>
                </a:cxn>
                <a:cxn ang="0">
                  <a:pos x="27" y="0"/>
                </a:cxn>
                <a:cxn ang="0">
                  <a:pos x="25" y="1"/>
                </a:cxn>
                <a:cxn ang="0">
                  <a:pos x="22" y="1"/>
                </a:cxn>
                <a:cxn ang="0">
                  <a:pos x="20" y="2"/>
                </a:cxn>
                <a:cxn ang="0">
                  <a:pos x="18" y="3"/>
                </a:cxn>
                <a:cxn ang="0">
                  <a:pos x="17" y="3"/>
                </a:cxn>
                <a:cxn ang="0">
                  <a:pos x="17" y="3"/>
                </a:cxn>
                <a:cxn ang="0">
                  <a:pos x="16" y="3"/>
                </a:cxn>
                <a:cxn ang="0">
                  <a:pos x="16" y="3"/>
                </a:cxn>
                <a:cxn ang="0">
                  <a:pos x="14" y="3"/>
                </a:cxn>
                <a:cxn ang="0">
                  <a:pos x="7" y="3"/>
                </a:cxn>
                <a:cxn ang="0">
                  <a:pos x="0" y="3"/>
                </a:cxn>
                <a:cxn ang="0">
                  <a:pos x="0" y="4"/>
                </a:cxn>
              </a:cxnLst>
              <a:rect l="0" t="0" r="0" b="0"/>
              <a:pathLst>
                <a:path w="537" h="442">
                  <a:moveTo>
                    <a:pt x="4" y="291"/>
                  </a:moveTo>
                  <a:lnTo>
                    <a:pt x="11" y="331"/>
                  </a:lnTo>
                  <a:lnTo>
                    <a:pt x="25" y="377"/>
                  </a:lnTo>
                  <a:lnTo>
                    <a:pt x="33" y="413"/>
                  </a:lnTo>
                  <a:lnTo>
                    <a:pt x="123" y="416"/>
                  </a:lnTo>
                  <a:lnTo>
                    <a:pt x="196" y="421"/>
                  </a:lnTo>
                  <a:lnTo>
                    <a:pt x="272" y="435"/>
                  </a:lnTo>
                  <a:lnTo>
                    <a:pt x="314" y="442"/>
                  </a:lnTo>
                  <a:lnTo>
                    <a:pt x="377" y="384"/>
                  </a:lnTo>
                  <a:lnTo>
                    <a:pt x="456" y="266"/>
                  </a:lnTo>
                  <a:lnTo>
                    <a:pt x="505" y="177"/>
                  </a:lnTo>
                  <a:lnTo>
                    <a:pt x="531" y="112"/>
                  </a:lnTo>
                  <a:lnTo>
                    <a:pt x="537" y="51"/>
                  </a:lnTo>
                  <a:lnTo>
                    <a:pt x="520" y="19"/>
                  </a:lnTo>
                  <a:lnTo>
                    <a:pt x="483" y="0"/>
                  </a:lnTo>
                  <a:lnTo>
                    <a:pt x="441" y="11"/>
                  </a:lnTo>
                  <a:lnTo>
                    <a:pt x="402" y="49"/>
                  </a:lnTo>
                  <a:lnTo>
                    <a:pt x="362" y="107"/>
                  </a:lnTo>
                  <a:lnTo>
                    <a:pt x="325" y="156"/>
                  </a:lnTo>
                  <a:lnTo>
                    <a:pt x="290" y="210"/>
                  </a:lnTo>
                  <a:lnTo>
                    <a:pt x="275" y="243"/>
                  </a:lnTo>
                  <a:lnTo>
                    <a:pt x="278" y="262"/>
                  </a:lnTo>
                  <a:lnTo>
                    <a:pt x="270" y="273"/>
                  </a:lnTo>
                  <a:lnTo>
                    <a:pt x="260" y="280"/>
                  </a:lnTo>
                  <a:lnTo>
                    <a:pt x="225" y="283"/>
                  </a:lnTo>
                  <a:lnTo>
                    <a:pt x="113" y="268"/>
                  </a:lnTo>
                  <a:lnTo>
                    <a:pt x="0" y="258"/>
                  </a:lnTo>
                  <a:lnTo>
                    <a:pt x="4" y="291"/>
                  </a:lnTo>
                  <a:close/>
                </a:path>
              </a:pathLst>
            </a:custGeom>
            <a:solidFill>
              <a:srgbClr val="3F5F00"/>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601" name="Group 67"/>
            <p:cNvGrpSpPr/>
            <p:nvPr/>
          </p:nvGrpSpPr>
          <p:grpSpPr>
            <a:xfrm>
              <a:off x="2862" y="3473"/>
              <a:ext cx="124" cy="98"/>
              <a:chOff x="2862" y="3473"/>
              <a:chExt cx="124" cy="98"/>
            </a:xfrm>
          </p:grpSpPr>
          <p:sp>
            <p:nvSpPr>
              <p:cNvPr id="65602" name="Freeform 68"/>
              <p:cNvSpPr/>
              <p:nvPr/>
            </p:nvSpPr>
            <p:spPr>
              <a:xfrm>
                <a:off x="2862" y="3473"/>
                <a:ext cx="124" cy="98"/>
              </a:xfrm>
              <a:custGeom>
                <a:avLst/>
                <a:gdLst/>
                <a:ahLst/>
                <a:cxnLst>
                  <a:cxn ang="0">
                    <a:pos x="7" y="3"/>
                  </a:cxn>
                  <a:cxn ang="0">
                    <a:pos x="6" y="3"/>
                  </a:cxn>
                  <a:cxn ang="0">
                    <a:pos x="5" y="3"/>
                  </a:cxn>
                  <a:cxn ang="0">
                    <a:pos x="3" y="3"/>
                  </a:cxn>
                  <a:cxn ang="0">
                    <a:pos x="1" y="2"/>
                  </a:cxn>
                  <a:cxn ang="0">
                    <a:pos x="0" y="1"/>
                  </a:cxn>
                  <a:cxn ang="0">
                    <a:pos x="0" y="1"/>
                  </a:cxn>
                  <a:cxn ang="0">
                    <a:pos x="3" y="0"/>
                  </a:cxn>
                  <a:cxn ang="0">
                    <a:pos x="5" y="0"/>
                  </a:cxn>
                  <a:cxn ang="0">
                    <a:pos x="6" y="0"/>
                  </a:cxn>
                  <a:cxn ang="0">
                    <a:pos x="8" y="0"/>
                  </a:cxn>
                  <a:cxn ang="0">
                    <a:pos x="8" y="0"/>
                  </a:cxn>
                  <a:cxn ang="0">
                    <a:pos x="9" y="0"/>
                  </a:cxn>
                  <a:cxn ang="0">
                    <a:pos x="9" y="0"/>
                  </a:cxn>
                  <a:cxn ang="0">
                    <a:pos x="9" y="0"/>
                  </a:cxn>
                  <a:cxn ang="0">
                    <a:pos x="5" y="1"/>
                  </a:cxn>
                  <a:cxn ang="0">
                    <a:pos x="4" y="1"/>
                  </a:cxn>
                  <a:cxn ang="0">
                    <a:pos x="6" y="1"/>
                  </a:cxn>
                  <a:cxn ang="0">
                    <a:pos x="9" y="1"/>
                  </a:cxn>
                  <a:cxn ang="0">
                    <a:pos x="10" y="1"/>
                  </a:cxn>
                  <a:cxn ang="0">
                    <a:pos x="10" y="1"/>
                  </a:cxn>
                  <a:cxn ang="0">
                    <a:pos x="11" y="1"/>
                  </a:cxn>
                  <a:cxn ang="0">
                    <a:pos x="10" y="1"/>
                  </a:cxn>
                  <a:cxn ang="0">
                    <a:pos x="7" y="2"/>
                  </a:cxn>
                  <a:cxn ang="0">
                    <a:pos x="7" y="2"/>
                  </a:cxn>
                  <a:cxn ang="0">
                    <a:pos x="9" y="2"/>
                  </a:cxn>
                  <a:cxn ang="0">
                    <a:pos x="10" y="2"/>
                  </a:cxn>
                  <a:cxn ang="0">
                    <a:pos x="11" y="2"/>
                  </a:cxn>
                  <a:cxn ang="0">
                    <a:pos x="12" y="2"/>
                  </a:cxn>
                  <a:cxn ang="0">
                    <a:pos x="12" y="2"/>
                  </a:cxn>
                  <a:cxn ang="0">
                    <a:pos x="13" y="2"/>
                  </a:cxn>
                  <a:cxn ang="0">
                    <a:pos x="14" y="2"/>
                  </a:cxn>
                  <a:cxn ang="0">
                    <a:pos x="15" y="2"/>
                  </a:cxn>
                  <a:cxn ang="0">
                    <a:pos x="15" y="2"/>
                  </a:cxn>
                  <a:cxn ang="0">
                    <a:pos x="15" y="2"/>
                  </a:cxn>
                  <a:cxn ang="0">
                    <a:pos x="15" y="2"/>
                  </a:cxn>
                  <a:cxn ang="0">
                    <a:pos x="13" y="2"/>
                  </a:cxn>
                  <a:cxn ang="0">
                    <a:pos x="12" y="3"/>
                  </a:cxn>
                  <a:cxn ang="0">
                    <a:pos x="11" y="3"/>
                  </a:cxn>
                  <a:cxn ang="0">
                    <a:pos x="12" y="3"/>
                  </a:cxn>
                  <a:cxn ang="0">
                    <a:pos x="7" y="4"/>
                  </a:cxn>
                  <a:cxn ang="0">
                    <a:pos x="7" y="3"/>
                  </a:cxn>
                </a:cxnLst>
                <a:rect l="0" t="0" r="0" b="0"/>
                <a:pathLst>
                  <a:path w="249" h="295">
                    <a:moveTo>
                      <a:pt x="114" y="279"/>
                    </a:moveTo>
                    <a:lnTo>
                      <a:pt x="107" y="266"/>
                    </a:lnTo>
                    <a:lnTo>
                      <a:pt x="86" y="257"/>
                    </a:lnTo>
                    <a:lnTo>
                      <a:pt x="62" y="244"/>
                    </a:lnTo>
                    <a:lnTo>
                      <a:pt x="29" y="170"/>
                    </a:lnTo>
                    <a:lnTo>
                      <a:pt x="0" y="101"/>
                    </a:lnTo>
                    <a:lnTo>
                      <a:pt x="0" y="66"/>
                    </a:lnTo>
                    <a:lnTo>
                      <a:pt x="49" y="9"/>
                    </a:lnTo>
                    <a:lnTo>
                      <a:pt x="86" y="7"/>
                    </a:lnTo>
                    <a:lnTo>
                      <a:pt x="96" y="15"/>
                    </a:lnTo>
                    <a:lnTo>
                      <a:pt x="130" y="0"/>
                    </a:lnTo>
                    <a:lnTo>
                      <a:pt x="143" y="1"/>
                    </a:lnTo>
                    <a:lnTo>
                      <a:pt x="153" y="11"/>
                    </a:lnTo>
                    <a:lnTo>
                      <a:pt x="157" y="23"/>
                    </a:lnTo>
                    <a:lnTo>
                      <a:pt x="149" y="37"/>
                    </a:lnTo>
                    <a:lnTo>
                      <a:pt x="90" y="70"/>
                    </a:lnTo>
                    <a:lnTo>
                      <a:pt x="77" y="118"/>
                    </a:lnTo>
                    <a:lnTo>
                      <a:pt x="99" y="83"/>
                    </a:lnTo>
                    <a:lnTo>
                      <a:pt x="155" y="63"/>
                    </a:lnTo>
                    <a:lnTo>
                      <a:pt x="163" y="63"/>
                    </a:lnTo>
                    <a:lnTo>
                      <a:pt x="171" y="71"/>
                    </a:lnTo>
                    <a:lnTo>
                      <a:pt x="176" y="91"/>
                    </a:lnTo>
                    <a:lnTo>
                      <a:pt x="169" y="103"/>
                    </a:lnTo>
                    <a:lnTo>
                      <a:pt x="123" y="124"/>
                    </a:lnTo>
                    <a:lnTo>
                      <a:pt x="122" y="145"/>
                    </a:lnTo>
                    <a:lnTo>
                      <a:pt x="152" y="186"/>
                    </a:lnTo>
                    <a:lnTo>
                      <a:pt x="165" y="185"/>
                    </a:lnTo>
                    <a:lnTo>
                      <a:pt x="179" y="182"/>
                    </a:lnTo>
                    <a:lnTo>
                      <a:pt x="196" y="170"/>
                    </a:lnTo>
                    <a:lnTo>
                      <a:pt x="205" y="156"/>
                    </a:lnTo>
                    <a:lnTo>
                      <a:pt x="219" y="147"/>
                    </a:lnTo>
                    <a:lnTo>
                      <a:pt x="233" y="149"/>
                    </a:lnTo>
                    <a:lnTo>
                      <a:pt x="243" y="154"/>
                    </a:lnTo>
                    <a:lnTo>
                      <a:pt x="248" y="170"/>
                    </a:lnTo>
                    <a:lnTo>
                      <a:pt x="249" y="182"/>
                    </a:lnTo>
                    <a:lnTo>
                      <a:pt x="243" y="192"/>
                    </a:lnTo>
                    <a:lnTo>
                      <a:pt x="222" y="203"/>
                    </a:lnTo>
                    <a:lnTo>
                      <a:pt x="196" y="212"/>
                    </a:lnTo>
                    <a:lnTo>
                      <a:pt x="185" y="222"/>
                    </a:lnTo>
                    <a:lnTo>
                      <a:pt x="203" y="262"/>
                    </a:lnTo>
                    <a:lnTo>
                      <a:pt x="122" y="295"/>
                    </a:lnTo>
                    <a:lnTo>
                      <a:pt x="114" y="279"/>
                    </a:lnTo>
                    <a:close/>
                  </a:path>
                </a:pathLst>
              </a:custGeom>
              <a:solidFill>
                <a:srgbClr val="FFBFBF"/>
              </a:solidFill>
              <a:ln w="7938" cap="flat" cmpd="sng">
                <a:solidFill>
                  <a:srgbClr val="000000"/>
                </a:solidFill>
                <a:prstDash val="solid"/>
                <a:round/>
                <a:headEnd type="none" w="med" len="med"/>
                <a:tailEnd type="none" w="med" len="med"/>
              </a:ln>
            </p:spPr>
            <p:txBody>
              <a:bodyPr/>
              <a:lstStyle/>
              <a:p>
                <a:endParaRPr lang="zh-CN" altLang="en-US"/>
              </a:p>
            </p:txBody>
          </p:sp>
          <p:sp>
            <p:nvSpPr>
              <p:cNvPr id="65603" name="Freeform 69"/>
              <p:cNvSpPr/>
              <p:nvPr/>
            </p:nvSpPr>
            <p:spPr>
              <a:xfrm>
                <a:off x="2968" y="3528"/>
                <a:ext cx="6" cy="8"/>
              </a:xfrm>
              <a:custGeom>
                <a:avLst/>
                <a:gdLst/>
                <a:ahLst/>
                <a:cxnLst>
                  <a:cxn ang="0">
                    <a:pos x="0" y="0"/>
                  </a:cxn>
                  <a:cxn ang="0">
                    <a:pos x="1" y="0"/>
                  </a:cxn>
                  <a:cxn ang="0">
                    <a:pos x="1" y="0"/>
                  </a:cxn>
                  <a:cxn ang="0">
                    <a:pos x="1" y="0"/>
                  </a:cxn>
                </a:cxnLst>
                <a:rect l="0" t="0" r="0" b="0"/>
                <a:pathLst>
                  <a:path w="11" h="25">
                    <a:moveTo>
                      <a:pt x="0" y="0"/>
                    </a:moveTo>
                    <a:lnTo>
                      <a:pt x="2" y="13"/>
                    </a:lnTo>
                    <a:lnTo>
                      <a:pt x="6" y="20"/>
                    </a:lnTo>
                    <a:lnTo>
                      <a:pt x="11" y="25"/>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65604" name="Freeform 70"/>
              <p:cNvSpPr/>
              <p:nvPr/>
            </p:nvSpPr>
            <p:spPr>
              <a:xfrm>
                <a:off x="2881" y="3479"/>
                <a:ext cx="28" cy="24"/>
              </a:xfrm>
              <a:custGeom>
                <a:avLst/>
                <a:gdLst/>
                <a:ahLst/>
                <a:cxnLst>
                  <a:cxn ang="0">
                    <a:pos x="4" y="0"/>
                  </a:cxn>
                  <a:cxn ang="0">
                    <a:pos x="2" y="0"/>
                  </a:cxn>
                  <a:cxn ang="0">
                    <a:pos x="1" y="0"/>
                  </a:cxn>
                  <a:cxn ang="0">
                    <a:pos x="1" y="1"/>
                  </a:cxn>
                  <a:cxn ang="0">
                    <a:pos x="0" y="1"/>
                  </a:cxn>
                  <a:cxn ang="0">
                    <a:pos x="0" y="1"/>
                  </a:cxn>
                </a:cxnLst>
                <a:rect l="0" t="0" r="0" b="0"/>
                <a:pathLst>
                  <a:path w="55" h="74">
                    <a:moveTo>
                      <a:pt x="55" y="0"/>
                    </a:moveTo>
                    <a:lnTo>
                      <a:pt x="22" y="15"/>
                    </a:lnTo>
                    <a:lnTo>
                      <a:pt x="12" y="29"/>
                    </a:lnTo>
                    <a:lnTo>
                      <a:pt x="6" y="48"/>
                    </a:lnTo>
                    <a:lnTo>
                      <a:pt x="0" y="70"/>
                    </a:lnTo>
                    <a:lnTo>
                      <a:pt x="0" y="74"/>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grpSp>
        <p:sp>
          <p:nvSpPr>
            <p:cNvPr id="65605" name="Freeform 71"/>
            <p:cNvSpPr/>
            <p:nvPr/>
          </p:nvSpPr>
          <p:spPr>
            <a:xfrm>
              <a:off x="2912" y="3548"/>
              <a:ext cx="73" cy="37"/>
            </a:xfrm>
            <a:custGeom>
              <a:avLst/>
              <a:gdLst/>
              <a:ahLst/>
              <a:cxnLst>
                <a:cxn ang="0">
                  <a:pos x="1" y="1"/>
                </a:cxn>
                <a:cxn ang="0">
                  <a:pos x="0" y="1"/>
                </a:cxn>
                <a:cxn ang="0">
                  <a:pos x="7" y="0"/>
                </a:cxn>
                <a:cxn ang="0">
                  <a:pos x="9" y="1"/>
                </a:cxn>
                <a:cxn ang="0">
                  <a:pos x="1" y="1"/>
                </a:cxn>
              </a:cxnLst>
              <a:rect l="0" t="0" r="0" b="0"/>
              <a:pathLst>
                <a:path w="147" h="112">
                  <a:moveTo>
                    <a:pt x="21" y="112"/>
                  </a:moveTo>
                  <a:lnTo>
                    <a:pt x="0" y="55"/>
                  </a:lnTo>
                  <a:lnTo>
                    <a:pt x="123" y="0"/>
                  </a:lnTo>
                  <a:lnTo>
                    <a:pt x="147" y="48"/>
                  </a:lnTo>
                  <a:lnTo>
                    <a:pt x="21" y="112"/>
                  </a:lnTo>
                  <a:close/>
                </a:path>
              </a:pathLst>
            </a:custGeom>
            <a:solidFill>
              <a:srgbClr val="FFFFB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606" name="Group 72"/>
            <p:cNvGrpSpPr/>
            <p:nvPr/>
          </p:nvGrpSpPr>
          <p:grpSpPr>
            <a:xfrm>
              <a:off x="2060" y="3272"/>
              <a:ext cx="513" cy="531"/>
              <a:chOff x="2060" y="3272"/>
              <a:chExt cx="513" cy="531"/>
            </a:xfrm>
          </p:grpSpPr>
          <p:grpSp>
            <p:nvGrpSpPr>
              <p:cNvPr id="65607" name="Group 73"/>
              <p:cNvGrpSpPr/>
              <p:nvPr/>
            </p:nvGrpSpPr>
            <p:grpSpPr>
              <a:xfrm>
                <a:off x="2286" y="3305"/>
                <a:ext cx="287" cy="265"/>
                <a:chOff x="2286" y="3305"/>
                <a:chExt cx="287" cy="265"/>
              </a:xfrm>
            </p:grpSpPr>
            <p:sp>
              <p:nvSpPr>
                <p:cNvPr id="65608" name="Freeform 74"/>
                <p:cNvSpPr/>
                <p:nvPr/>
              </p:nvSpPr>
              <p:spPr>
                <a:xfrm>
                  <a:off x="2312" y="3497"/>
                  <a:ext cx="62" cy="73"/>
                </a:xfrm>
                <a:custGeom>
                  <a:avLst/>
                  <a:gdLst/>
                  <a:ahLst/>
                  <a:cxnLst>
                    <a:cxn ang="0">
                      <a:pos x="3" y="0"/>
                    </a:cxn>
                    <a:cxn ang="0">
                      <a:pos x="3" y="1"/>
                    </a:cxn>
                    <a:cxn ang="0">
                      <a:pos x="2" y="2"/>
                    </a:cxn>
                    <a:cxn ang="0">
                      <a:pos x="0" y="2"/>
                    </a:cxn>
                    <a:cxn ang="0">
                      <a:pos x="4" y="3"/>
                    </a:cxn>
                    <a:cxn ang="0">
                      <a:pos x="7" y="2"/>
                    </a:cxn>
                    <a:cxn ang="0">
                      <a:pos x="7" y="1"/>
                    </a:cxn>
                    <a:cxn ang="0">
                      <a:pos x="8" y="0"/>
                    </a:cxn>
                    <a:cxn ang="0">
                      <a:pos x="3" y="0"/>
                    </a:cxn>
                  </a:cxnLst>
                  <a:rect l="0" t="0" r="0" b="0"/>
                  <a:pathLst>
                    <a:path w="124" h="217">
                      <a:moveTo>
                        <a:pt x="48" y="0"/>
                      </a:moveTo>
                      <a:lnTo>
                        <a:pt x="41" y="76"/>
                      </a:lnTo>
                      <a:lnTo>
                        <a:pt x="20" y="147"/>
                      </a:lnTo>
                      <a:lnTo>
                        <a:pt x="0" y="183"/>
                      </a:lnTo>
                      <a:lnTo>
                        <a:pt x="62" y="217"/>
                      </a:lnTo>
                      <a:lnTo>
                        <a:pt x="98" y="136"/>
                      </a:lnTo>
                      <a:lnTo>
                        <a:pt x="109" y="82"/>
                      </a:lnTo>
                      <a:lnTo>
                        <a:pt x="124" y="11"/>
                      </a:lnTo>
                      <a:lnTo>
                        <a:pt x="48" y="0"/>
                      </a:lnTo>
                      <a:close/>
                    </a:path>
                  </a:pathLst>
                </a:custGeom>
                <a:solidFill>
                  <a:srgbClr val="FF9F9F"/>
                </a:solidFill>
                <a:ln w="7938" cap="flat" cmpd="sng">
                  <a:solidFill>
                    <a:srgbClr val="000000"/>
                  </a:solidFill>
                  <a:prstDash val="solid"/>
                  <a:round/>
                  <a:headEnd type="none" w="med" len="med"/>
                  <a:tailEnd type="none" w="med" len="med"/>
                </a:ln>
              </p:spPr>
              <p:txBody>
                <a:bodyPr/>
                <a:lstStyle/>
                <a:p>
                  <a:endParaRPr lang="zh-CN" altLang="en-US"/>
                </a:p>
              </p:txBody>
            </p:sp>
            <p:grpSp>
              <p:nvGrpSpPr>
                <p:cNvPr id="65609" name="Group 75"/>
                <p:cNvGrpSpPr/>
                <p:nvPr/>
              </p:nvGrpSpPr>
              <p:grpSpPr>
                <a:xfrm>
                  <a:off x="2286" y="3305"/>
                  <a:ext cx="287" cy="250"/>
                  <a:chOff x="2286" y="3305"/>
                  <a:chExt cx="287" cy="250"/>
                </a:xfrm>
              </p:grpSpPr>
              <p:grpSp>
                <p:nvGrpSpPr>
                  <p:cNvPr id="65610" name="Group 76"/>
                  <p:cNvGrpSpPr/>
                  <p:nvPr/>
                </p:nvGrpSpPr>
                <p:grpSpPr>
                  <a:xfrm>
                    <a:off x="2414" y="3469"/>
                    <a:ext cx="38" cy="35"/>
                    <a:chOff x="2414" y="3469"/>
                    <a:chExt cx="38" cy="35"/>
                  </a:xfrm>
                </p:grpSpPr>
                <p:sp>
                  <p:nvSpPr>
                    <p:cNvPr id="65611" name="Freeform 77"/>
                    <p:cNvSpPr/>
                    <p:nvPr/>
                  </p:nvSpPr>
                  <p:spPr>
                    <a:xfrm>
                      <a:off x="2414" y="3469"/>
                      <a:ext cx="38" cy="16"/>
                    </a:xfrm>
                    <a:custGeom>
                      <a:avLst/>
                      <a:gdLst/>
                      <a:ahLst/>
                      <a:cxnLst>
                        <a:cxn ang="0">
                          <a:pos x="5" y="0"/>
                        </a:cxn>
                        <a:cxn ang="0">
                          <a:pos x="5" y="1"/>
                        </a:cxn>
                        <a:cxn ang="0">
                          <a:pos x="0" y="0"/>
                        </a:cxn>
                        <a:cxn ang="0">
                          <a:pos x="1" y="0"/>
                        </a:cxn>
                        <a:cxn ang="0">
                          <a:pos x="5" y="0"/>
                        </a:cxn>
                      </a:cxnLst>
                      <a:rect l="0" t="0" r="0" b="0"/>
                      <a:pathLst>
                        <a:path w="75" h="47">
                          <a:moveTo>
                            <a:pt x="75" y="5"/>
                          </a:moveTo>
                          <a:lnTo>
                            <a:pt x="71" y="47"/>
                          </a:lnTo>
                          <a:lnTo>
                            <a:pt x="0" y="36"/>
                          </a:lnTo>
                          <a:lnTo>
                            <a:pt x="12" y="0"/>
                          </a:lnTo>
                          <a:lnTo>
                            <a:pt x="75" y="5"/>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sp>
                  <p:nvSpPr>
                    <p:cNvPr id="65612" name="Freeform 78"/>
                    <p:cNvSpPr/>
                    <p:nvPr/>
                  </p:nvSpPr>
                  <p:spPr>
                    <a:xfrm>
                      <a:off x="2414" y="3484"/>
                      <a:ext cx="27" cy="20"/>
                    </a:xfrm>
                    <a:custGeom>
                      <a:avLst/>
                      <a:gdLst/>
                      <a:ahLst/>
                      <a:cxnLst>
                        <a:cxn ang="0">
                          <a:pos x="4" y="0"/>
                        </a:cxn>
                        <a:cxn ang="0">
                          <a:pos x="4" y="0"/>
                        </a:cxn>
                        <a:cxn ang="0">
                          <a:pos x="4" y="0"/>
                        </a:cxn>
                        <a:cxn ang="0">
                          <a:pos x="4" y="0"/>
                        </a:cxn>
                        <a:cxn ang="0">
                          <a:pos x="4" y="1"/>
                        </a:cxn>
                        <a:cxn ang="0">
                          <a:pos x="1" y="0"/>
                        </a:cxn>
                        <a:cxn ang="0">
                          <a:pos x="0" y="0"/>
                        </a:cxn>
                        <a:cxn ang="0">
                          <a:pos x="4" y="0"/>
                        </a:cxn>
                      </a:cxnLst>
                      <a:rect l="0" t="0" r="0" b="0"/>
                      <a:pathLst>
                        <a:path w="53" h="62">
                          <a:moveTo>
                            <a:pt x="53" y="3"/>
                          </a:moveTo>
                          <a:lnTo>
                            <a:pt x="49" y="21"/>
                          </a:lnTo>
                          <a:lnTo>
                            <a:pt x="49" y="30"/>
                          </a:lnTo>
                          <a:lnTo>
                            <a:pt x="49" y="40"/>
                          </a:lnTo>
                          <a:lnTo>
                            <a:pt x="53" y="62"/>
                          </a:lnTo>
                          <a:lnTo>
                            <a:pt x="2" y="34"/>
                          </a:lnTo>
                          <a:lnTo>
                            <a:pt x="0" y="0"/>
                          </a:lnTo>
                          <a:lnTo>
                            <a:pt x="53" y="3"/>
                          </a:lnTo>
                          <a:close/>
                        </a:path>
                      </a:pathLst>
                    </a:custGeom>
                    <a:solidFill>
                      <a:srgbClr val="3F1F00"/>
                    </a:solidFill>
                    <a:ln w="7938" cap="flat" cmpd="sng">
                      <a:solidFill>
                        <a:srgbClr val="000000"/>
                      </a:solidFill>
                      <a:prstDash val="solid"/>
                      <a:round/>
                      <a:headEnd type="none" w="med" len="med"/>
                      <a:tailEnd type="none" w="med" len="med"/>
                    </a:ln>
                  </p:spPr>
                  <p:txBody>
                    <a:bodyPr/>
                    <a:lstStyle/>
                    <a:p>
                      <a:endParaRPr lang="zh-CN" altLang="en-US"/>
                    </a:p>
                  </p:txBody>
                </p:sp>
              </p:grpSp>
              <p:grpSp>
                <p:nvGrpSpPr>
                  <p:cNvPr id="65613" name="Group 79"/>
                  <p:cNvGrpSpPr/>
                  <p:nvPr/>
                </p:nvGrpSpPr>
                <p:grpSpPr>
                  <a:xfrm>
                    <a:off x="2286" y="3305"/>
                    <a:ext cx="287" cy="250"/>
                    <a:chOff x="2286" y="3305"/>
                    <a:chExt cx="287" cy="250"/>
                  </a:xfrm>
                </p:grpSpPr>
                <p:sp>
                  <p:nvSpPr>
                    <p:cNvPr id="65614" name="Freeform 80"/>
                    <p:cNvSpPr/>
                    <p:nvPr/>
                  </p:nvSpPr>
                  <p:spPr>
                    <a:xfrm>
                      <a:off x="2286" y="3305"/>
                      <a:ext cx="287" cy="250"/>
                    </a:xfrm>
                    <a:custGeom>
                      <a:avLst/>
                      <a:gdLst/>
                      <a:ahLst/>
                      <a:cxnLst>
                        <a:cxn ang="0">
                          <a:pos x="24" y="1"/>
                        </a:cxn>
                        <a:cxn ang="0">
                          <a:pos x="27" y="1"/>
                        </a:cxn>
                        <a:cxn ang="0">
                          <a:pos x="29" y="2"/>
                        </a:cxn>
                        <a:cxn ang="0">
                          <a:pos x="29" y="3"/>
                        </a:cxn>
                        <a:cxn ang="0">
                          <a:pos x="29" y="3"/>
                        </a:cxn>
                        <a:cxn ang="0">
                          <a:pos x="31" y="4"/>
                        </a:cxn>
                        <a:cxn ang="0">
                          <a:pos x="35" y="5"/>
                        </a:cxn>
                        <a:cxn ang="0">
                          <a:pos x="36" y="5"/>
                        </a:cxn>
                        <a:cxn ang="0">
                          <a:pos x="36" y="6"/>
                        </a:cxn>
                        <a:cxn ang="0">
                          <a:pos x="35" y="6"/>
                        </a:cxn>
                        <a:cxn ang="0">
                          <a:pos x="33" y="7"/>
                        </a:cxn>
                        <a:cxn ang="0">
                          <a:pos x="29" y="6"/>
                        </a:cxn>
                        <a:cxn ang="0">
                          <a:pos x="27" y="6"/>
                        </a:cxn>
                        <a:cxn ang="0">
                          <a:pos x="25" y="7"/>
                        </a:cxn>
                        <a:cxn ang="0">
                          <a:pos x="22" y="6"/>
                        </a:cxn>
                        <a:cxn ang="0">
                          <a:pos x="18" y="6"/>
                        </a:cxn>
                        <a:cxn ang="0">
                          <a:pos x="17" y="7"/>
                        </a:cxn>
                        <a:cxn ang="0">
                          <a:pos x="17" y="7"/>
                        </a:cxn>
                        <a:cxn ang="0">
                          <a:pos x="20" y="7"/>
                        </a:cxn>
                        <a:cxn ang="0">
                          <a:pos x="24" y="7"/>
                        </a:cxn>
                        <a:cxn ang="0">
                          <a:pos x="24" y="8"/>
                        </a:cxn>
                        <a:cxn ang="0">
                          <a:pos x="23" y="9"/>
                        </a:cxn>
                        <a:cxn ang="0">
                          <a:pos x="22" y="9"/>
                        </a:cxn>
                        <a:cxn ang="0">
                          <a:pos x="19" y="9"/>
                        </a:cxn>
                        <a:cxn ang="0">
                          <a:pos x="11" y="8"/>
                        </a:cxn>
                        <a:cxn ang="0">
                          <a:pos x="7" y="7"/>
                        </a:cxn>
                        <a:cxn ang="0">
                          <a:pos x="7" y="7"/>
                        </a:cxn>
                        <a:cxn ang="0">
                          <a:pos x="4" y="7"/>
                        </a:cxn>
                        <a:cxn ang="0">
                          <a:pos x="2" y="7"/>
                        </a:cxn>
                        <a:cxn ang="0">
                          <a:pos x="2" y="6"/>
                        </a:cxn>
                        <a:cxn ang="0">
                          <a:pos x="1" y="5"/>
                        </a:cxn>
                        <a:cxn ang="0">
                          <a:pos x="0" y="3"/>
                        </a:cxn>
                        <a:cxn ang="0">
                          <a:pos x="1" y="2"/>
                        </a:cxn>
                        <a:cxn ang="0">
                          <a:pos x="4" y="1"/>
                        </a:cxn>
                        <a:cxn ang="0">
                          <a:pos x="9" y="0"/>
                        </a:cxn>
                        <a:cxn ang="0">
                          <a:pos x="13" y="0"/>
                        </a:cxn>
                        <a:cxn ang="0">
                          <a:pos x="18" y="0"/>
                        </a:cxn>
                        <a:cxn ang="0">
                          <a:pos x="21" y="0"/>
                        </a:cxn>
                      </a:cxnLst>
                      <a:rect l="0" t="0" r="0" b="0"/>
                      <a:pathLst>
                        <a:path w="574" h="748">
                          <a:moveTo>
                            <a:pt x="348" y="35"/>
                          </a:moveTo>
                          <a:lnTo>
                            <a:pt x="391" y="61"/>
                          </a:lnTo>
                          <a:lnTo>
                            <a:pt x="416" y="83"/>
                          </a:lnTo>
                          <a:lnTo>
                            <a:pt x="434" y="101"/>
                          </a:lnTo>
                          <a:lnTo>
                            <a:pt x="459" y="134"/>
                          </a:lnTo>
                          <a:lnTo>
                            <a:pt x="474" y="163"/>
                          </a:lnTo>
                          <a:lnTo>
                            <a:pt x="479" y="191"/>
                          </a:lnTo>
                          <a:lnTo>
                            <a:pt x="477" y="231"/>
                          </a:lnTo>
                          <a:lnTo>
                            <a:pt x="471" y="253"/>
                          </a:lnTo>
                          <a:lnTo>
                            <a:pt x="475" y="271"/>
                          </a:lnTo>
                          <a:lnTo>
                            <a:pt x="487" y="294"/>
                          </a:lnTo>
                          <a:lnTo>
                            <a:pt x="511" y="326"/>
                          </a:lnTo>
                          <a:lnTo>
                            <a:pt x="530" y="357"/>
                          </a:lnTo>
                          <a:lnTo>
                            <a:pt x="548" y="390"/>
                          </a:lnTo>
                          <a:lnTo>
                            <a:pt x="564" y="420"/>
                          </a:lnTo>
                          <a:lnTo>
                            <a:pt x="570" y="442"/>
                          </a:lnTo>
                          <a:lnTo>
                            <a:pt x="574" y="466"/>
                          </a:lnTo>
                          <a:lnTo>
                            <a:pt x="567" y="496"/>
                          </a:lnTo>
                          <a:lnTo>
                            <a:pt x="561" y="511"/>
                          </a:lnTo>
                          <a:lnTo>
                            <a:pt x="554" y="522"/>
                          </a:lnTo>
                          <a:lnTo>
                            <a:pt x="540" y="533"/>
                          </a:lnTo>
                          <a:lnTo>
                            <a:pt x="521" y="532"/>
                          </a:lnTo>
                          <a:lnTo>
                            <a:pt x="495" y="518"/>
                          </a:lnTo>
                          <a:lnTo>
                            <a:pt x="464" y="499"/>
                          </a:lnTo>
                          <a:lnTo>
                            <a:pt x="432" y="478"/>
                          </a:lnTo>
                          <a:lnTo>
                            <a:pt x="434" y="446"/>
                          </a:lnTo>
                          <a:lnTo>
                            <a:pt x="428" y="527"/>
                          </a:lnTo>
                          <a:lnTo>
                            <a:pt x="412" y="533"/>
                          </a:lnTo>
                          <a:lnTo>
                            <a:pt x="396" y="515"/>
                          </a:lnTo>
                          <a:lnTo>
                            <a:pt x="365" y="499"/>
                          </a:lnTo>
                          <a:lnTo>
                            <a:pt x="336" y="493"/>
                          </a:lnTo>
                          <a:lnTo>
                            <a:pt x="296" y="500"/>
                          </a:lnTo>
                          <a:lnTo>
                            <a:pt x="273" y="511"/>
                          </a:lnTo>
                          <a:lnTo>
                            <a:pt x="263" y="532"/>
                          </a:lnTo>
                          <a:lnTo>
                            <a:pt x="263" y="549"/>
                          </a:lnTo>
                          <a:lnTo>
                            <a:pt x="269" y="560"/>
                          </a:lnTo>
                          <a:lnTo>
                            <a:pt x="300" y="578"/>
                          </a:lnTo>
                          <a:lnTo>
                            <a:pt x="332" y="586"/>
                          </a:lnTo>
                          <a:lnTo>
                            <a:pt x="363" y="596"/>
                          </a:lnTo>
                          <a:lnTo>
                            <a:pt x="389" y="596"/>
                          </a:lnTo>
                          <a:lnTo>
                            <a:pt x="392" y="589"/>
                          </a:lnTo>
                          <a:lnTo>
                            <a:pt x="385" y="663"/>
                          </a:lnTo>
                          <a:lnTo>
                            <a:pt x="376" y="703"/>
                          </a:lnTo>
                          <a:lnTo>
                            <a:pt x="373" y="725"/>
                          </a:lnTo>
                          <a:lnTo>
                            <a:pt x="368" y="737"/>
                          </a:lnTo>
                          <a:lnTo>
                            <a:pt x="352" y="748"/>
                          </a:lnTo>
                          <a:lnTo>
                            <a:pt x="333" y="745"/>
                          </a:lnTo>
                          <a:lnTo>
                            <a:pt x="306" y="730"/>
                          </a:lnTo>
                          <a:lnTo>
                            <a:pt x="242" y="685"/>
                          </a:lnTo>
                          <a:lnTo>
                            <a:pt x="179" y="640"/>
                          </a:lnTo>
                          <a:lnTo>
                            <a:pt x="130" y="603"/>
                          </a:lnTo>
                          <a:lnTo>
                            <a:pt x="119" y="586"/>
                          </a:lnTo>
                          <a:lnTo>
                            <a:pt x="113" y="569"/>
                          </a:lnTo>
                          <a:lnTo>
                            <a:pt x="112" y="560"/>
                          </a:lnTo>
                          <a:lnTo>
                            <a:pt x="92" y="562"/>
                          </a:lnTo>
                          <a:lnTo>
                            <a:pt x="72" y="562"/>
                          </a:lnTo>
                          <a:lnTo>
                            <a:pt x="59" y="558"/>
                          </a:lnTo>
                          <a:lnTo>
                            <a:pt x="45" y="538"/>
                          </a:lnTo>
                          <a:lnTo>
                            <a:pt x="37" y="511"/>
                          </a:lnTo>
                          <a:lnTo>
                            <a:pt x="39" y="471"/>
                          </a:lnTo>
                          <a:lnTo>
                            <a:pt x="35" y="442"/>
                          </a:lnTo>
                          <a:lnTo>
                            <a:pt x="19" y="402"/>
                          </a:lnTo>
                          <a:lnTo>
                            <a:pt x="3" y="359"/>
                          </a:lnTo>
                          <a:lnTo>
                            <a:pt x="0" y="278"/>
                          </a:lnTo>
                          <a:lnTo>
                            <a:pt x="6" y="202"/>
                          </a:lnTo>
                          <a:lnTo>
                            <a:pt x="27" y="131"/>
                          </a:lnTo>
                          <a:lnTo>
                            <a:pt x="46" y="94"/>
                          </a:lnTo>
                          <a:lnTo>
                            <a:pt x="70" y="64"/>
                          </a:lnTo>
                          <a:lnTo>
                            <a:pt x="98" y="35"/>
                          </a:lnTo>
                          <a:lnTo>
                            <a:pt x="140" y="15"/>
                          </a:lnTo>
                          <a:lnTo>
                            <a:pt x="174" y="4"/>
                          </a:lnTo>
                          <a:lnTo>
                            <a:pt x="218" y="0"/>
                          </a:lnTo>
                          <a:lnTo>
                            <a:pt x="256" y="4"/>
                          </a:lnTo>
                          <a:lnTo>
                            <a:pt x="283" y="8"/>
                          </a:lnTo>
                          <a:lnTo>
                            <a:pt x="312" y="19"/>
                          </a:lnTo>
                          <a:lnTo>
                            <a:pt x="348" y="35"/>
                          </a:lnTo>
                          <a:close/>
                        </a:path>
                      </a:pathLst>
                    </a:custGeom>
                    <a:solidFill>
                      <a:srgbClr val="FF9F9F"/>
                    </a:solidFill>
                    <a:ln w="7938" cap="flat" cmpd="sng">
                      <a:solidFill>
                        <a:srgbClr val="000000"/>
                      </a:solidFill>
                      <a:prstDash val="solid"/>
                      <a:round/>
                      <a:headEnd type="none" w="med" len="med"/>
                      <a:tailEnd type="none" w="med" len="med"/>
                    </a:ln>
                  </p:spPr>
                  <p:txBody>
                    <a:bodyPr/>
                    <a:lstStyle/>
                    <a:p>
                      <a:endParaRPr lang="zh-CN" altLang="en-US"/>
                    </a:p>
                  </p:txBody>
                </p:sp>
                <p:sp>
                  <p:nvSpPr>
                    <p:cNvPr id="65615" name="Freeform 81"/>
                    <p:cNvSpPr/>
                    <p:nvPr/>
                  </p:nvSpPr>
                  <p:spPr>
                    <a:xfrm>
                      <a:off x="2416" y="3350"/>
                      <a:ext cx="67" cy="33"/>
                    </a:xfrm>
                    <a:custGeom>
                      <a:avLst/>
                      <a:gdLst/>
                      <a:ahLst/>
                      <a:cxnLst>
                        <a:cxn ang="0">
                          <a:pos x="0" y="1"/>
                        </a:cxn>
                        <a:cxn ang="0">
                          <a:pos x="2" y="0"/>
                        </a:cxn>
                        <a:cxn ang="0">
                          <a:pos x="4" y="0"/>
                        </a:cxn>
                        <a:cxn ang="0">
                          <a:pos x="6" y="0"/>
                        </a:cxn>
                        <a:cxn ang="0">
                          <a:pos x="7" y="0"/>
                        </a:cxn>
                        <a:cxn ang="0">
                          <a:pos x="7" y="0"/>
                        </a:cxn>
                        <a:cxn ang="0">
                          <a:pos x="8" y="0"/>
                        </a:cxn>
                        <a:cxn ang="0">
                          <a:pos x="8" y="0"/>
                        </a:cxn>
                        <a:cxn ang="0">
                          <a:pos x="8" y="0"/>
                        </a:cxn>
                        <a:cxn ang="0">
                          <a:pos x="7" y="0"/>
                        </a:cxn>
                        <a:cxn ang="0">
                          <a:pos x="6" y="1"/>
                        </a:cxn>
                        <a:cxn ang="0">
                          <a:pos x="4" y="1"/>
                        </a:cxn>
                        <a:cxn ang="0">
                          <a:pos x="3" y="1"/>
                        </a:cxn>
                        <a:cxn ang="0">
                          <a:pos x="2" y="1"/>
                        </a:cxn>
                        <a:cxn ang="0">
                          <a:pos x="1" y="1"/>
                        </a:cxn>
                        <a:cxn ang="0">
                          <a:pos x="0" y="1"/>
                        </a:cxn>
                        <a:cxn ang="0">
                          <a:pos x="0" y="1"/>
                        </a:cxn>
                        <a:cxn ang="0">
                          <a:pos x="0" y="1"/>
                        </a:cxn>
                      </a:cxnLst>
                      <a:rect l="0" t="0" r="0" b="0"/>
                      <a:pathLst>
                        <a:path w="136" h="99">
                          <a:moveTo>
                            <a:pt x="4" y="63"/>
                          </a:moveTo>
                          <a:lnTo>
                            <a:pt x="34" y="36"/>
                          </a:lnTo>
                          <a:lnTo>
                            <a:pt x="67" y="14"/>
                          </a:lnTo>
                          <a:lnTo>
                            <a:pt x="99" y="3"/>
                          </a:lnTo>
                          <a:lnTo>
                            <a:pt x="114" y="0"/>
                          </a:lnTo>
                          <a:lnTo>
                            <a:pt x="126" y="0"/>
                          </a:lnTo>
                          <a:lnTo>
                            <a:pt x="133" y="7"/>
                          </a:lnTo>
                          <a:lnTo>
                            <a:pt x="136" y="18"/>
                          </a:lnTo>
                          <a:lnTo>
                            <a:pt x="133" y="28"/>
                          </a:lnTo>
                          <a:lnTo>
                            <a:pt x="122" y="34"/>
                          </a:lnTo>
                          <a:lnTo>
                            <a:pt x="103" y="41"/>
                          </a:lnTo>
                          <a:lnTo>
                            <a:pt x="74" y="54"/>
                          </a:lnTo>
                          <a:lnTo>
                            <a:pt x="51" y="70"/>
                          </a:lnTo>
                          <a:lnTo>
                            <a:pt x="34" y="82"/>
                          </a:lnTo>
                          <a:lnTo>
                            <a:pt x="20" y="96"/>
                          </a:lnTo>
                          <a:lnTo>
                            <a:pt x="7" y="99"/>
                          </a:lnTo>
                          <a:lnTo>
                            <a:pt x="0" y="82"/>
                          </a:lnTo>
                          <a:lnTo>
                            <a:pt x="4" y="63"/>
                          </a:lnTo>
                          <a:close/>
                        </a:path>
                      </a:pathLst>
                    </a:custGeom>
                    <a:solidFill>
                      <a:srgbClr val="3F1F00"/>
                    </a:solidFill>
                    <a:ln w="7938" cap="flat" cmpd="sng">
                      <a:solidFill>
                        <a:srgbClr val="000000"/>
                      </a:solidFill>
                      <a:prstDash val="solid"/>
                      <a:round/>
                      <a:headEnd type="none" w="med" len="med"/>
                      <a:tailEnd type="none" w="med" len="med"/>
                    </a:ln>
                  </p:spPr>
                  <p:txBody>
                    <a:bodyPr/>
                    <a:lstStyle/>
                    <a:p>
                      <a:endParaRPr lang="zh-CN" altLang="en-US"/>
                    </a:p>
                  </p:txBody>
                </p:sp>
                <p:sp>
                  <p:nvSpPr>
                    <p:cNvPr id="65616" name="Freeform 82"/>
                    <p:cNvSpPr/>
                    <p:nvPr/>
                  </p:nvSpPr>
                  <p:spPr>
                    <a:xfrm>
                      <a:off x="2328" y="3421"/>
                      <a:ext cx="79" cy="67"/>
                    </a:xfrm>
                    <a:custGeom>
                      <a:avLst/>
                      <a:gdLst/>
                      <a:ahLst/>
                      <a:cxnLst>
                        <a:cxn ang="0">
                          <a:pos x="8" y="0"/>
                        </a:cxn>
                        <a:cxn ang="0">
                          <a:pos x="9" y="0"/>
                        </a:cxn>
                        <a:cxn ang="0">
                          <a:pos x="9" y="1"/>
                        </a:cxn>
                        <a:cxn ang="0">
                          <a:pos x="9" y="1"/>
                        </a:cxn>
                        <a:cxn ang="0">
                          <a:pos x="9" y="2"/>
                        </a:cxn>
                        <a:cxn ang="0">
                          <a:pos x="7" y="2"/>
                        </a:cxn>
                        <a:cxn ang="0">
                          <a:pos x="7" y="2"/>
                        </a:cxn>
                        <a:cxn ang="0">
                          <a:pos x="5" y="2"/>
                        </a:cxn>
                        <a:cxn ang="0">
                          <a:pos x="4" y="2"/>
                        </a:cxn>
                        <a:cxn ang="0">
                          <a:pos x="3" y="2"/>
                        </a:cxn>
                        <a:cxn ang="0">
                          <a:pos x="2" y="2"/>
                        </a:cxn>
                        <a:cxn ang="0">
                          <a:pos x="1" y="2"/>
                        </a:cxn>
                        <a:cxn ang="0">
                          <a:pos x="0" y="1"/>
                        </a:cxn>
                        <a:cxn ang="0">
                          <a:pos x="8" y="0"/>
                        </a:cxn>
                      </a:cxnLst>
                      <a:rect l="0" t="0" r="0" b="0"/>
                      <a:pathLst>
                        <a:path w="159" h="201">
                          <a:moveTo>
                            <a:pt x="143" y="0"/>
                          </a:moveTo>
                          <a:lnTo>
                            <a:pt x="151" y="39"/>
                          </a:lnTo>
                          <a:lnTo>
                            <a:pt x="157" y="71"/>
                          </a:lnTo>
                          <a:lnTo>
                            <a:pt x="159" y="111"/>
                          </a:lnTo>
                          <a:lnTo>
                            <a:pt x="151" y="145"/>
                          </a:lnTo>
                          <a:lnTo>
                            <a:pt x="121" y="122"/>
                          </a:lnTo>
                          <a:lnTo>
                            <a:pt x="120" y="177"/>
                          </a:lnTo>
                          <a:lnTo>
                            <a:pt x="88" y="156"/>
                          </a:lnTo>
                          <a:lnTo>
                            <a:pt x="78" y="201"/>
                          </a:lnTo>
                          <a:lnTo>
                            <a:pt x="52" y="192"/>
                          </a:lnTo>
                          <a:lnTo>
                            <a:pt x="35" y="174"/>
                          </a:lnTo>
                          <a:lnTo>
                            <a:pt x="19" y="148"/>
                          </a:lnTo>
                          <a:lnTo>
                            <a:pt x="0" y="108"/>
                          </a:lnTo>
                          <a:lnTo>
                            <a:pt x="143" y="0"/>
                          </a:lnTo>
                          <a:close/>
                        </a:path>
                      </a:pathLst>
                    </a:custGeom>
                    <a:solidFill>
                      <a:srgbClr val="3F1F00"/>
                    </a:solidFill>
                    <a:ln w="7938" cap="flat" cmpd="sng">
                      <a:solidFill>
                        <a:srgbClr val="000000"/>
                      </a:solidFill>
                      <a:prstDash val="solid"/>
                      <a:round/>
                      <a:headEnd type="none" w="med" len="med"/>
                      <a:tailEnd type="none" w="med" len="med"/>
                    </a:ln>
                  </p:spPr>
                  <p:txBody>
                    <a:bodyPr/>
                    <a:lstStyle/>
                    <a:p>
                      <a:endParaRPr lang="zh-CN" altLang="en-US"/>
                    </a:p>
                  </p:txBody>
                </p:sp>
              </p:grpSp>
              <p:sp>
                <p:nvSpPr>
                  <p:cNvPr id="65617" name="Arc 83"/>
                  <p:cNvSpPr/>
                  <p:nvPr/>
                </p:nvSpPr>
                <p:spPr>
                  <a:xfrm>
                    <a:off x="2301" y="3475"/>
                    <a:ext cx="35" cy="39"/>
                  </a:xfrm>
                  <a:custGeom>
                    <a:avLst/>
                    <a:gdLst/>
                    <a:ahLst/>
                    <a:cxnLst>
                      <a:cxn ang="0">
                        <a:pos x="0" y="0"/>
                      </a:cxn>
                      <a:cxn ang="0">
                        <a:pos x="0" y="0"/>
                      </a:cxn>
                      <a:cxn ang="0">
                        <a:pos x="0" y="0"/>
                      </a:cxn>
                    </a:cxnLst>
                    <a:rect l="0" t="0" r="0" b="0"/>
                    <a:pathLst>
                      <a:path w="43200" h="43200" fill="none">
                        <a:moveTo>
                          <a:pt x="43152" y="20166"/>
                        </a:moveTo>
                        <a:cubicBezTo>
                          <a:pt x="43184" y="20643"/>
                          <a:pt x="43200" y="21121"/>
                          <a:pt x="43200" y="21600"/>
                        </a:cubicBezTo>
                        <a:cubicBezTo>
                          <a:pt x="43200" y="33529"/>
                          <a:pt x="33529" y="43200"/>
                          <a:pt x="21600" y="43200"/>
                        </a:cubicBezTo>
                        <a:cubicBezTo>
                          <a:pt x="9670" y="43200"/>
                          <a:pt x="0" y="33529"/>
                          <a:pt x="0" y="21600"/>
                        </a:cubicBezTo>
                        <a:cubicBezTo>
                          <a:pt x="-1" y="9670"/>
                          <a:pt x="9670" y="0"/>
                          <a:pt x="21599" y="0"/>
                        </a:cubicBezTo>
                      </a:path>
                      <a:path w="43200" h="43200" stroke="0">
                        <a:moveTo>
                          <a:pt x="43152" y="20166"/>
                        </a:moveTo>
                        <a:cubicBezTo>
                          <a:pt x="43184" y="20643"/>
                          <a:pt x="43200" y="21121"/>
                          <a:pt x="43200" y="21600"/>
                        </a:cubicBezTo>
                        <a:cubicBezTo>
                          <a:pt x="43200" y="33529"/>
                          <a:pt x="33529" y="43200"/>
                          <a:pt x="21600" y="43200"/>
                        </a:cubicBezTo>
                        <a:cubicBezTo>
                          <a:pt x="9670" y="43200"/>
                          <a:pt x="0" y="33529"/>
                          <a:pt x="0" y="21600"/>
                        </a:cubicBezTo>
                        <a:cubicBezTo>
                          <a:pt x="-1" y="9670"/>
                          <a:pt x="9670" y="0"/>
                          <a:pt x="21599" y="0"/>
                        </a:cubicBezTo>
                        <a:lnTo>
                          <a:pt x="21600" y="21600"/>
                        </a:lnTo>
                        <a:close/>
                      </a:path>
                    </a:pathLst>
                  </a:custGeom>
                  <a:noFill/>
                  <a:ln w="31750" cap="flat" cmpd="sng">
                    <a:solidFill>
                      <a:srgbClr val="FF9F1F"/>
                    </a:solidFill>
                    <a:prstDash val="solid"/>
                    <a:round/>
                    <a:headEnd type="none" w="med" len="med"/>
                    <a:tailEnd type="none" w="med" len="med"/>
                  </a:ln>
                </p:spPr>
                <p:txBody>
                  <a:bodyPr/>
                  <a:lstStyle/>
                  <a:p>
                    <a:endParaRPr lang="zh-CN" altLang="en-US"/>
                  </a:p>
                </p:txBody>
              </p:sp>
              <p:grpSp>
                <p:nvGrpSpPr>
                  <p:cNvPr id="65618" name="Group 84"/>
                  <p:cNvGrpSpPr/>
                  <p:nvPr/>
                </p:nvGrpSpPr>
                <p:grpSpPr>
                  <a:xfrm>
                    <a:off x="2436" y="3372"/>
                    <a:ext cx="69" cy="59"/>
                    <a:chOff x="2436" y="3372"/>
                    <a:chExt cx="69" cy="59"/>
                  </a:xfrm>
                </p:grpSpPr>
                <p:sp>
                  <p:nvSpPr>
                    <p:cNvPr id="65619" name="Freeform 85"/>
                    <p:cNvSpPr/>
                    <p:nvPr/>
                  </p:nvSpPr>
                  <p:spPr>
                    <a:xfrm>
                      <a:off x="2444" y="3377"/>
                      <a:ext cx="61" cy="54"/>
                    </a:xfrm>
                    <a:custGeom>
                      <a:avLst/>
                      <a:gdLst/>
                      <a:ahLst/>
                      <a:cxnLst>
                        <a:cxn ang="0">
                          <a:pos x="7" y="0"/>
                        </a:cxn>
                        <a:cxn ang="0">
                          <a:pos x="8" y="1"/>
                        </a:cxn>
                        <a:cxn ang="0">
                          <a:pos x="8" y="1"/>
                        </a:cxn>
                        <a:cxn ang="0">
                          <a:pos x="8" y="1"/>
                        </a:cxn>
                        <a:cxn ang="0">
                          <a:pos x="8" y="1"/>
                        </a:cxn>
                        <a:cxn ang="0">
                          <a:pos x="8" y="1"/>
                        </a:cxn>
                        <a:cxn ang="0">
                          <a:pos x="7" y="2"/>
                        </a:cxn>
                        <a:cxn ang="0">
                          <a:pos x="7" y="2"/>
                        </a:cxn>
                        <a:cxn ang="0">
                          <a:pos x="6" y="2"/>
                        </a:cxn>
                        <a:cxn ang="0">
                          <a:pos x="5" y="2"/>
                        </a:cxn>
                        <a:cxn ang="0">
                          <a:pos x="4" y="2"/>
                        </a:cxn>
                        <a:cxn ang="0">
                          <a:pos x="3" y="2"/>
                        </a:cxn>
                        <a:cxn ang="0">
                          <a:pos x="2" y="2"/>
                        </a:cxn>
                        <a:cxn ang="0">
                          <a:pos x="2" y="2"/>
                        </a:cxn>
                        <a:cxn ang="0">
                          <a:pos x="1" y="2"/>
                        </a:cxn>
                        <a:cxn ang="0">
                          <a:pos x="1" y="1"/>
                        </a:cxn>
                        <a:cxn ang="0">
                          <a:pos x="0" y="1"/>
                        </a:cxn>
                        <a:cxn ang="0">
                          <a:pos x="0" y="1"/>
                        </a:cxn>
                        <a:cxn ang="0">
                          <a:pos x="1" y="1"/>
                        </a:cxn>
                        <a:cxn ang="0">
                          <a:pos x="1" y="0"/>
                        </a:cxn>
                        <a:cxn ang="0">
                          <a:pos x="1" y="0"/>
                        </a:cxn>
                        <a:cxn ang="0">
                          <a:pos x="2" y="0"/>
                        </a:cxn>
                        <a:cxn ang="0">
                          <a:pos x="3" y="0"/>
                        </a:cxn>
                        <a:cxn ang="0">
                          <a:pos x="5" y="0"/>
                        </a:cxn>
                        <a:cxn ang="0">
                          <a:pos x="6" y="0"/>
                        </a:cxn>
                        <a:cxn ang="0">
                          <a:pos x="6" y="0"/>
                        </a:cxn>
                        <a:cxn ang="0">
                          <a:pos x="7" y="0"/>
                        </a:cxn>
                      </a:cxnLst>
                      <a:rect l="0" t="0" r="0" b="0"/>
                      <a:pathLst>
                        <a:path w="122" h="163">
                          <a:moveTo>
                            <a:pt x="108" y="24"/>
                          </a:moveTo>
                          <a:lnTo>
                            <a:pt x="120" y="46"/>
                          </a:lnTo>
                          <a:lnTo>
                            <a:pt x="122" y="64"/>
                          </a:lnTo>
                          <a:lnTo>
                            <a:pt x="122" y="82"/>
                          </a:lnTo>
                          <a:lnTo>
                            <a:pt x="120" y="98"/>
                          </a:lnTo>
                          <a:lnTo>
                            <a:pt x="116" y="112"/>
                          </a:lnTo>
                          <a:lnTo>
                            <a:pt x="108" y="130"/>
                          </a:lnTo>
                          <a:lnTo>
                            <a:pt x="99" y="145"/>
                          </a:lnTo>
                          <a:lnTo>
                            <a:pt x="86" y="156"/>
                          </a:lnTo>
                          <a:lnTo>
                            <a:pt x="73" y="163"/>
                          </a:lnTo>
                          <a:lnTo>
                            <a:pt x="56" y="163"/>
                          </a:lnTo>
                          <a:lnTo>
                            <a:pt x="42" y="159"/>
                          </a:lnTo>
                          <a:lnTo>
                            <a:pt x="31" y="152"/>
                          </a:lnTo>
                          <a:lnTo>
                            <a:pt x="22" y="143"/>
                          </a:lnTo>
                          <a:lnTo>
                            <a:pt x="12" y="129"/>
                          </a:lnTo>
                          <a:lnTo>
                            <a:pt x="4" y="112"/>
                          </a:lnTo>
                          <a:lnTo>
                            <a:pt x="0" y="91"/>
                          </a:lnTo>
                          <a:lnTo>
                            <a:pt x="0" y="71"/>
                          </a:lnTo>
                          <a:lnTo>
                            <a:pt x="5" y="53"/>
                          </a:lnTo>
                          <a:lnTo>
                            <a:pt x="7" y="39"/>
                          </a:lnTo>
                          <a:lnTo>
                            <a:pt x="16" y="26"/>
                          </a:lnTo>
                          <a:lnTo>
                            <a:pt x="27" y="13"/>
                          </a:lnTo>
                          <a:lnTo>
                            <a:pt x="46" y="2"/>
                          </a:lnTo>
                          <a:lnTo>
                            <a:pt x="65" y="0"/>
                          </a:lnTo>
                          <a:lnTo>
                            <a:pt x="84" y="3"/>
                          </a:lnTo>
                          <a:lnTo>
                            <a:pt x="96" y="11"/>
                          </a:lnTo>
                          <a:lnTo>
                            <a:pt x="108" y="24"/>
                          </a:lnTo>
                          <a:close/>
                        </a:path>
                      </a:pathLst>
                    </a:custGeom>
                    <a:solidFill>
                      <a:srgbClr val="FFFFFF"/>
                    </a:solidFill>
                    <a:ln w="7938" cap="flat" cmpd="sng">
                      <a:solidFill>
                        <a:srgbClr val="000000"/>
                      </a:solidFill>
                      <a:prstDash val="solid"/>
                      <a:round/>
                      <a:headEnd type="none" w="med" len="med"/>
                      <a:tailEnd type="none" w="med" len="med"/>
                    </a:ln>
                  </p:spPr>
                  <p:txBody>
                    <a:bodyPr/>
                    <a:lstStyle/>
                    <a:p>
                      <a:endParaRPr lang="zh-CN" altLang="en-US"/>
                    </a:p>
                  </p:txBody>
                </p:sp>
                <p:sp>
                  <p:nvSpPr>
                    <p:cNvPr id="65620" name="Freeform 86"/>
                    <p:cNvSpPr/>
                    <p:nvPr/>
                  </p:nvSpPr>
                  <p:spPr>
                    <a:xfrm>
                      <a:off x="2468" y="3407"/>
                      <a:ext cx="25" cy="22"/>
                    </a:xfrm>
                    <a:custGeom>
                      <a:avLst/>
                      <a:gdLst/>
                      <a:ahLst/>
                      <a:cxnLst>
                        <a:cxn ang="0">
                          <a:pos x="3" y="0"/>
                        </a:cxn>
                        <a:cxn ang="0">
                          <a:pos x="4" y="0"/>
                        </a:cxn>
                        <a:cxn ang="0">
                          <a:pos x="4" y="0"/>
                        </a:cxn>
                        <a:cxn ang="0">
                          <a:pos x="4" y="0"/>
                        </a:cxn>
                        <a:cxn ang="0">
                          <a:pos x="4" y="0"/>
                        </a:cxn>
                        <a:cxn ang="0">
                          <a:pos x="3" y="1"/>
                        </a:cxn>
                        <a:cxn ang="0">
                          <a:pos x="3" y="1"/>
                        </a:cxn>
                        <a:cxn ang="0">
                          <a:pos x="3" y="1"/>
                        </a:cxn>
                        <a:cxn ang="0">
                          <a:pos x="3" y="1"/>
                        </a:cxn>
                        <a:cxn ang="0">
                          <a:pos x="2" y="1"/>
                        </a:cxn>
                        <a:cxn ang="0">
                          <a:pos x="2" y="1"/>
                        </a:cxn>
                        <a:cxn ang="0">
                          <a:pos x="1" y="1"/>
                        </a:cxn>
                        <a:cxn ang="0">
                          <a:pos x="1" y="1"/>
                        </a:cxn>
                        <a:cxn ang="0">
                          <a:pos x="1" y="1"/>
                        </a:cxn>
                        <a:cxn ang="0">
                          <a:pos x="1" y="1"/>
                        </a:cxn>
                        <a:cxn ang="0">
                          <a:pos x="1" y="1"/>
                        </a:cxn>
                        <a:cxn ang="0">
                          <a:pos x="0" y="0"/>
                        </a:cxn>
                        <a:cxn ang="0">
                          <a:pos x="0" y="0"/>
                        </a:cxn>
                        <a:cxn ang="0">
                          <a:pos x="1" y="0"/>
                        </a:cxn>
                        <a:cxn ang="0">
                          <a:pos x="1" y="0"/>
                        </a:cxn>
                        <a:cxn ang="0">
                          <a:pos x="1" y="0"/>
                        </a:cxn>
                        <a:cxn ang="0">
                          <a:pos x="1" y="0"/>
                        </a:cxn>
                        <a:cxn ang="0">
                          <a:pos x="2" y="0"/>
                        </a:cxn>
                        <a:cxn ang="0">
                          <a:pos x="2" y="0"/>
                        </a:cxn>
                        <a:cxn ang="0">
                          <a:pos x="3" y="0"/>
                        </a:cxn>
                        <a:cxn ang="0">
                          <a:pos x="3" y="0"/>
                        </a:cxn>
                        <a:cxn ang="0">
                          <a:pos x="3" y="0"/>
                        </a:cxn>
                      </a:cxnLst>
                      <a:rect l="0" t="0" r="0" b="0"/>
                      <a:pathLst>
                        <a:path w="49" h="66">
                          <a:moveTo>
                            <a:pt x="44" y="10"/>
                          </a:moveTo>
                          <a:lnTo>
                            <a:pt x="49" y="18"/>
                          </a:lnTo>
                          <a:lnTo>
                            <a:pt x="49" y="25"/>
                          </a:lnTo>
                          <a:lnTo>
                            <a:pt x="49" y="33"/>
                          </a:lnTo>
                          <a:lnTo>
                            <a:pt x="49" y="40"/>
                          </a:lnTo>
                          <a:lnTo>
                            <a:pt x="47" y="47"/>
                          </a:lnTo>
                          <a:lnTo>
                            <a:pt x="44" y="53"/>
                          </a:lnTo>
                          <a:lnTo>
                            <a:pt x="40" y="59"/>
                          </a:lnTo>
                          <a:lnTo>
                            <a:pt x="36" y="65"/>
                          </a:lnTo>
                          <a:lnTo>
                            <a:pt x="30" y="66"/>
                          </a:lnTo>
                          <a:lnTo>
                            <a:pt x="22" y="66"/>
                          </a:lnTo>
                          <a:lnTo>
                            <a:pt x="16" y="65"/>
                          </a:lnTo>
                          <a:lnTo>
                            <a:pt x="12" y="62"/>
                          </a:lnTo>
                          <a:lnTo>
                            <a:pt x="9" y="58"/>
                          </a:lnTo>
                          <a:lnTo>
                            <a:pt x="5" y="53"/>
                          </a:lnTo>
                          <a:lnTo>
                            <a:pt x="1" y="47"/>
                          </a:lnTo>
                          <a:lnTo>
                            <a:pt x="0" y="37"/>
                          </a:lnTo>
                          <a:lnTo>
                            <a:pt x="0" y="28"/>
                          </a:lnTo>
                          <a:lnTo>
                            <a:pt x="1" y="21"/>
                          </a:lnTo>
                          <a:lnTo>
                            <a:pt x="4" y="17"/>
                          </a:lnTo>
                          <a:lnTo>
                            <a:pt x="6" y="11"/>
                          </a:lnTo>
                          <a:lnTo>
                            <a:pt x="11" y="4"/>
                          </a:lnTo>
                          <a:lnTo>
                            <a:pt x="19" y="0"/>
                          </a:lnTo>
                          <a:lnTo>
                            <a:pt x="27" y="0"/>
                          </a:lnTo>
                          <a:lnTo>
                            <a:pt x="35" y="1"/>
                          </a:lnTo>
                          <a:lnTo>
                            <a:pt x="38" y="4"/>
                          </a:lnTo>
                          <a:lnTo>
                            <a:pt x="44" y="10"/>
                          </a:lnTo>
                          <a:close/>
                        </a:path>
                      </a:pathLst>
                    </a:custGeom>
                    <a:solidFill>
                      <a:srgbClr val="000000"/>
                    </a:solidFill>
                    <a:ln w="9525">
                      <a:noFill/>
                    </a:ln>
                  </p:spPr>
                  <p:txBody>
                    <a:bodyPr/>
                    <a:lstStyle/>
                    <a:p>
                      <a:endParaRPr lang="zh-CN" altLang="en-US"/>
                    </a:p>
                  </p:txBody>
                </p:sp>
                <p:sp>
                  <p:nvSpPr>
                    <p:cNvPr id="65621" name="Freeform 87"/>
                    <p:cNvSpPr/>
                    <p:nvPr/>
                  </p:nvSpPr>
                  <p:spPr>
                    <a:xfrm>
                      <a:off x="2436" y="3372"/>
                      <a:ext cx="66" cy="44"/>
                    </a:xfrm>
                    <a:custGeom>
                      <a:avLst/>
                      <a:gdLst/>
                      <a:ahLst/>
                      <a:cxnLst>
                        <a:cxn ang="0">
                          <a:pos x="8" y="0"/>
                        </a:cxn>
                        <a:cxn ang="0">
                          <a:pos x="7" y="0"/>
                        </a:cxn>
                        <a:cxn ang="0">
                          <a:pos x="6" y="0"/>
                        </a:cxn>
                        <a:cxn ang="0">
                          <a:pos x="5" y="0"/>
                        </a:cxn>
                        <a:cxn ang="0">
                          <a:pos x="4" y="0"/>
                        </a:cxn>
                        <a:cxn ang="0">
                          <a:pos x="3" y="0"/>
                        </a:cxn>
                        <a:cxn ang="0">
                          <a:pos x="2" y="0"/>
                        </a:cxn>
                        <a:cxn ang="0">
                          <a:pos x="1" y="0"/>
                        </a:cxn>
                        <a:cxn ang="0">
                          <a:pos x="1" y="0"/>
                        </a:cxn>
                        <a:cxn ang="0">
                          <a:pos x="1" y="1"/>
                        </a:cxn>
                        <a:cxn ang="0">
                          <a:pos x="1" y="1"/>
                        </a:cxn>
                        <a:cxn ang="0">
                          <a:pos x="1" y="1"/>
                        </a:cxn>
                        <a:cxn ang="0">
                          <a:pos x="0" y="1"/>
                        </a:cxn>
                        <a:cxn ang="0">
                          <a:pos x="0" y="1"/>
                        </a:cxn>
                        <a:cxn ang="0">
                          <a:pos x="0" y="2"/>
                        </a:cxn>
                        <a:cxn ang="0">
                          <a:pos x="8" y="0"/>
                        </a:cxn>
                      </a:cxnLst>
                      <a:rect l="0" t="0" r="0" b="0"/>
                      <a:pathLst>
                        <a:path w="132" h="134">
                          <a:moveTo>
                            <a:pt x="132" y="33"/>
                          </a:moveTo>
                          <a:lnTo>
                            <a:pt x="115" y="17"/>
                          </a:lnTo>
                          <a:lnTo>
                            <a:pt x="96" y="6"/>
                          </a:lnTo>
                          <a:lnTo>
                            <a:pt x="80" y="0"/>
                          </a:lnTo>
                          <a:lnTo>
                            <a:pt x="64" y="0"/>
                          </a:lnTo>
                          <a:lnTo>
                            <a:pt x="48" y="4"/>
                          </a:lnTo>
                          <a:lnTo>
                            <a:pt x="38" y="10"/>
                          </a:lnTo>
                          <a:lnTo>
                            <a:pt x="27" y="18"/>
                          </a:lnTo>
                          <a:lnTo>
                            <a:pt x="19" y="30"/>
                          </a:lnTo>
                          <a:lnTo>
                            <a:pt x="10" y="53"/>
                          </a:lnTo>
                          <a:lnTo>
                            <a:pt x="7" y="70"/>
                          </a:lnTo>
                          <a:lnTo>
                            <a:pt x="3" y="87"/>
                          </a:lnTo>
                          <a:lnTo>
                            <a:pt x="0" y="102"/>
                          </a:lnTo>
                          <a:lnTo>
                            <a:pt x="0" y="123"/>
                          </a:lnTo>
                          <a:lnTo>
                            <a:pt x="0" y="134"/>
                          </a:lnTo>
                          <a:lnTo>
                            <a:pt x="132" y="33"/>
                          </a:lnTo>
                          <a:close/>
                        </a:path>
                      </a:pathLst>
                    </a:custGeom>
                    <a:solidFill>
                      <a:srgbClr val="FF9F9F"/>
                    </a:solidFill>
                    <a:ln w="7938" cap="flat" cmpd="sng">
                      <a:solidFill>
                        <a:srgbClr val="000000"/>
                      </a:solidFill>
                      <a:prstDash val="solid"/>
                      <a:round/>
                      <a:headEnd type="none" w="med" len="med"/>
                      <a:tailEnd type="none" w="med" len="med"/>
                    </a:ln>
                  </p:spPr>
                  <p:txBody>
                    <a:bodyPr/>
                    <a:lstStyle/>
                    <a:p>
                      <a:endParaRPr lang="zh-CN" altLang="en-US"/>
                    </a:p>
                  </p:txBody>
                </p:sp>
              </p:grpSp>
            </p:grpSp>
          </p:grpSp>
          <p:grpSp>
            <p:nvGrpSpPr>
              <p:cNvPr id="65622" name="Group 88"/>
              <p:cNvGrpSpPr/>
              <p:nvPr/>
            </p:nvGrpSpPr>
            <p:grpSpPr>
              <a:xfrm>
                <a:off x="2060" y="3272"/>
                <a:ext cx="428" cy="531"/>
                <a:chOff x="2060" y="3272"/>
                <a:chExt cx="428" cy="531"/>
              </a:xfrm>
            </p:grpSpPr>
            <p:sp>
              <p:nvSpPr>
                <p:cNvPr id="65623" name="Freeform 89"/>
                <p:cNvSpPr/>
                <p:nvPr/>
              </p:nvSpPr>
              <p:spPr>
                <a:xfrm>
                  <a:off x="2060" y="3272"/>
                  <a:ext cx="428" cy="531"/>
                </a:xfrm>
                <a:custGeom>
                  <a:avLst/>
                  <a:gdLst/>
                  <a:ahLst/>
                  <a:cxnLst>
                    <a:cxn ang="0">
                      <a:pos x="52" y="2"/>
                    </a:cxn>
                    <a:cxn ang="0">
                      <a:pos x="53" y="2"/>
                    </a:cxn>
                    <a:cxn ang="0">
                      <a:pos x="53" y="2"/>
                    </a:cxn>
                    <a:cxn ang="0">
                      <a:pos x="52" y="1"/>
                    </a:cxn>
                    <a:cxn ang="0">
                      <a:pos x="49" y="1"/>
                    </a:cxn>
                    <a:cxn ang="0">
                      <a:pos x="45" y="0"/>
                    </a:cxn>
                    <a:cxn ang="0">
                      <a:pos x="40" y="0"/>
                    </a:cxn>
                    <a:cxn ang="0">
                      <a:pos x="37" y="0"/>
                    </a:cxn>
                    <a:cxn ang="0">
                      <a:pos x="33" y="0"/>
                    </a:cxn>
                    <a:cxn ang="0">
                      <a:pos x="30" y="0"/>
                    </a:cxn>
                    <a:cxn ang="0">
                      <a:pos x="27" y="1"/>
                    </a:cxn>
                    <a:cxn ang="0">
                      <a:pos x="24" y="1"/>
                    </a:cxn>
                    <a:cxn ang="0">
                      <a:pos x="23" y="2"/>
                    </a:cxn>
                    <a:cxn ang="0">
                      <a:pos x="20" y="3"/>
                    </a:cxn>
                    <a:cxn ang="0">
                      <a:pos x="16" y="5"/>
                    </a:cxn>
                    <a:cxn ang="0">
                      <a:pos x="15" y="6"/>
                    </a:cxn>
                    <a:cxn ang="0">
                      <a:pos x="15" y="6"/>
                    </a:cxn>
                    <a:cxn ang="0">
                      <a:pos x="16" y="8"/>
                    </a:cxn>
                    <a:cxn ang="0">
                      <a:pos x="19" y="8"/>
                    </a:cxn>
                    <a:cxn ang="0">
                      <a:pos x="19" y="10"/>
                    </a:cxn>
                    <a:cxn ang="0">
                      <a:pos x="18" y="11"/>
                    </a:cxn>
                    <a:cxn ang="0">
                      <a:pos x="15" y="13"/>
                    </a:cxn>
                    <a:cxn ang="0">
                      <a:pos x="14" y="13"/>
                    </a:cxn>
                    <a:cxn ang="0">
                      <a:pos x="8" y="15"/>
                    </a:cxn>
                    <a:cxn ang="0">
                      <a:pos x="2" y="16"/>
                    </a:cxn>
                    <a:cxn ang="0">
                      <a:pos x="1" y="16"/>
                    </a:cxn>
                    <a:cxn ang="0">
                      <a:pos x="0" y="16"/>
                    </a:cxn>
                    <a:cxn ang="0">
                      <a:pos x="7" y="16"/>
                    </a:cxn>
                    <a:cxn ang="0">
                      <a:pos x="1" y="17"/>
                    </a:cxn>
                    <a:cxn ang="0">
                      <a:pos x="0" y="18"/>
                    </a:cxn>
                    <a:cxn ang="0">
                      <a:pos x="3" y="18"/>
                    </a:cxn>
                    <a:cxn ang="0">
                      <a:pos x="7" y="17"/>
                    </a:cxn>
                    <a:cxn ang="0">
                      <a:pos x="10" y="16"/>
                    </a:cxn>
                    <a:cxn ang="0">
                      <a:pos x="5" y="18"/>
                    </a:cxn>
                    <a:cxn ang="0">
                      <a:pos x="2" y="20"/>
                    </a:cxn>
                    <a:cxn ang="0">
                      <a:pos x="8" y="18"/>
                    </a:cxn>
                    <a:cxn ang="0">
                      <a:pos x="13" y="17"/>
                    </a:cxn>
                    <a:cxn ang="0">
                      <a:pos x="13" y="18"/>
                    </a:cxn>
                    <a:cxn ang="0">
                      <a:pos x="18" y="16"/>
                    </a:cxn>
                    <a:cxn ang="0">
                      <a:pos x="22" y="14"/>
                    </a:cxn>
                    <a:cxn ang="0">
                      <a:pos x="23" y="13"/>
                    </a:cxn>
                    <a:cxn ang="0">
                      <a:pos x="25" y="11"/>
                    </a:cxn>
                    <a:cxn ang="0">
                      <a:pos x="27" y="10"/>
                    </a:cxn>
                    <a:cxn ang="0">
                      <a:pos x="28" y="9"/>
                    </a:cxn>
                    <a:cxn ang="0">
                      <a:pos x="29" y="8"/>
                    </a:cxn>
                    <a:cxn ang="0">
                      <a:pos x="30" y="8"/>
                    </a:cxn>
                    <a:cxn ang="0">
                      <a:pos x="31" y="8"/>
                    </a:cxn>
                    <a:cxn ang="0">
                      <a:pos x="33" y="8"/>
                    </a:cxn>
                    <a:cxn ang="0">
                      <a:pos x="36" y="7"/>
                    </a:cxn>
                    <a:cxn ang="0">
                      <a:pos x="38" y="7"/>
                    </a:cxn>
                    <a:cxn ang="0">
                      <a:pos x="41" y="6"/>
                    </a:cxn>
                    <a:cxn ang="0">
                      <a:pos x="45" y="5"/>
                    </a:cxn>
                    <a:cxn ang="0">
                      <a:pos x="47" y="4"/>
                    </a:cxn>
                    <a:cxn ang="0">
                      <a:pos x="51" y="3"/>
                    </a:cxn>
                    <a:cxn ang="0">
                      <a:pos x="52" y="2"/>
                    </a:cxn>
                  </a:cxnLst>
                  <a:rect l="0" t="0" r="0" b="0"/>
                  <a:pathLst>
                    <a:path w="857" h="1593">
                      <a:moveTo>
                        <a:pt x="841" y="189"/>
                      </a:moveTo>
                      <a:lnTo>
                        <a:pt x="857" y="159"/>
                      </a:lnTo>
                      <a:lnTo>
                        <a:pt x="853" y="129"/>
                      </a:lnTo>
                      <a:lnTo>
                        <a:pt x="833" y="89"/>
                      </a:lnTo>
                      <a:lnTo>
                        <a:pt x="790" y="44"/>
                      </a:lnTo>
                      <a:lnTo>
                        <a:pt x="727" y="18"/>
                      </a:lnTo>
                      <a:lnTo>
                        <a:pt x="652" y="14"/>
                      </a:lnTo>
                      <a:lnTo>
                        <a:pt x="597" y="0"/>
                      </a:lnTo>
                      <a:lnTo>
                        <a:pt x="528" y="18"/>
                      </a:lnTo>
                      <a:lnTo>
                        <a:pt x="489" y="26"/>
                      </a:lnTo>
                      <a:lnTo>
                        <a:pt x="438" y="54"/>
                      </a:lnTo>
                      <a:lnTo>
                        <a:pt x="399" y="80"/>
                      </a:lnTo>
                      <a:lnTo>
                        <a:pt x="371" y="137"/>
                      </a:lnTo>
                      <a:lnTo>
                        <a:pt x="323" y="230"/>
                      </a:lnTo>
                      <a:lnTo>
                        <a:pt x="266" y="375"/>
                      </a:lnTo>
                      <a:lnTo>
                        <a:pt x="246" y="455"/>
                      </a:lnTo>
                      <a:lnTo>
                        <a:pt x="241" y="521"/>
                      </a:lnTo>
                      <a:lnTo>
                        <a:pt x="269" y="612"/>
                      </a:lnTo>
                      <a:lnTo>
                        <a:pt x="309" y="683"/>
                      </a:lnTo>
                      <a:lnTo>
                        <a:pt x="312" y="784"/>
                      </a:lnTo>
                      <a:lnTo>
                        <a:pt x="296" y="868"/>
                      </a:lnTo>
                      <a:lnTo>
                        <a:pt x="253" y="1021"/>
                      </a:lnTo>
                      <a:lnTo>
                        <a:pt x="230" y="1061"/>
                      </a:lnTo>
                      <a:lnTo>
                        <a:pt x="131" y="1189"/>
                      </a:lnTo>
                      <a:lnTo>
                        <a:pt x="46" y="1263"/>
                      </a:lnTo>
                      <a:lnTo>
                        <a:pt x="16" y="1298"/>
                      </a:lnTo>
                      <a:lnTo>
                        <a:pt x="0" y="1334"/>
                      </a:lnTo>
                      <a:lnTo>
                        <a:pt x="112" y="1307"/>
                      </a:lnTo>
                      <a:lnTo>
                        <a:pt x="30" y="1382"/>
                      </a:lnTo>
                      <a:lnTo>
                        <a:pt x="0" y="1470"/>
                      </a:lnTo>
                      <a:lnTo>
                        <a:pt x="50" y="1439"/>
                      </a:lnTo>
                      <a:lnTo>
                        <a:pt x="124" y="1360"/>
                      </a:lnTo>
                      <a:lnTo>
                        <a:pt x="174" y="1316"/>
                      </a:lnTo>
                      <a:lnTo>
                        <a:pt x="85" y="1475"/>
                      </a:lnTo>
                      <a:lnTo>
                        <a:pt x="46" y="1593"/>
                      </a:lnTo>
                      <a:lnTo>
                        <a:pt x="135" y="1497"/>
                      </a:lnTo>
                      <a:lnTo>
                        <a:pt x="214" y="1364"/>
                      </a:lnTo>
                      <a:lnTo>
                        <a:pt x="214" y="1457"/>
                      </a:lnTo>
                      <a:lnTo>
                        <a:pt x="289" y="1289"/>
                      </a:lnTo>
                      <a:lnTo>
                        <a:pt x="359" y="1118"/>
                      </a:lnTo>
                      <a:lnTo>
                        <a:pt x="379" y="1057"/>
                      </a:lnTo>
                      <a:lnTo>
                        <a:pt x="406" y="902"/>
                      </a:lnTo>
                      <a:lnTo>
                        <a:pt x="442" y="820"/>
                      </a:lnTo>
                      <a:lnTo>
                        <a:pt x="461" y="699"/>
                      </a:lnTo>
                      <a:lnTo>
                        <a:pt x="465" y="673"/>
                      </a:lnTo>
                      <a:lnTo>
                        <a:pt x="485" y="634"/>
                      </a:lnTo>
                      <a:lnTo>
                        <a:pt x="508" y="625"/>
                      </a:lnTo>
                      <a:lnTo>
                        <a:pt x="532" y="612"/>
                      </a:lnTo>
                      <a:lnTo>
                        <a:pt x="580" y="585"/>
                      </a:lnTo>
                      <a:lnTo>
                        <a:pt x="617" y="554"/>
                      </a:lnTo>
                      <a:lnTo>
                        <a:pt x="668" y="511"/>
                      </a:lnTo>
                      <a:lnTo>
                        <a:pt x="723" y="429"/>
                      </a:lnTo>
                      <a:lnTo>
                        <a:pt x="766" y="340"/>
                      </a:lnTo>
                      <a:lnTo>
                        <a:pt x="825" y="243"/>
                      </a:lnTo>
                      <a:lnTo>
                        <a:pt x="841" y="189"/>
                      </a:lnTo>
                      <a:close/>
                    </a:path>
                  </a:pathLst>
                </a:custGeom>
                <a:solidFill>
                  <a:srgbClr val="FF00FF"/>
                </a:solidFill>
                <a:ln w="7938" cap="flat" cmpd="sng">
                  <a:solidFill>
                    <a:srgbClr val="000000"/>
                  </a:solidFill>
                  <a:prstDash val="solid"/>
                  <a:round/>
                  <a:headEnd type="none" w="med" len="med"/>
                  <a:tailEnd type="none" w="med" len="med"/>
                </a:ln>
              </p:spPr>
              <p:txBody>
                <a:bodyPr/>
                <a:lstStyle/>
                <a:p>
                  <a:endParaRPr lang="zh-CN" altLang="en-US"/>
                </a:p>
              </p:txBody>
            </p:sp>
            <p:sp>
              <p:nvSpPr>
                <p:cNvPr id="65624" name="Oval 90"/>
                <p:cNvSpPr/>
                <p:nvPr/>
              </p:nvSpPr>
              <p:spPr>
                <a:xfrm>
                  <a:off x="2201" y="3484"/>
                  <a:ext cx="96" cy="70"/>
                </a:xfrm>
                <a:prstGeom prst="ellipse">
                  <a:avLst/>
                </a:prstGeom>
                <a:solidFill>
                  <a:srgbClr val="FF00FF"/>
                </a:solidFill>
                <a:ln w="1587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625" name="Freeform 91"/>
                <p:cNvSpPr/>
                <p:nvPr/>
              </p:nvSpPr>
              <p:spPr>
                <a:xfrm>
                  <a:off x="2257" y="3282"/>
                  <a:ext cx="182" cy="197"/>
                </a:xfrm>
                <a:custGeom>
                  <a:avLst/>
                  <a:gdLst/>
                  <a:ahLst/>
                  <a:cxnLst>
                    <a:cxn ang="0">
                      <a:pos x="23" y="0"/>
                    </a:cxn>
                    <a:cxn ang="0">
                      <a:pos x="21" y="0"/>
                    </a:cxn>
                    <a:cxn ang="0">
                      <a:pos x="19" y="1"/>
                    </a:cxn>
                    <a:cxn ang="0">
                      <a:pos x="18" y="1"/>
                    </a:cxn>
                    <a:cxn ang="0">
                      <a:pos x="17" y="2"/>
                    </a:cxn>
                    <a:cxn ang="0">
                      <a:pos x="16" y="2"/>
                    </a:cxn>
                    <a:cxn ang="0">
                      <a:pos x="16" y="2"/>
                    </a:cxn>
                    <a:cxn ang="0">
                      <a:pos x="15" y="3"/>
                    </a:cxn>
                    <a:cxn ang="0">
                      <a:pos x="14" y="3"/>
                    </a:cxn>
                    <a:cxn ang="0">
                      <a:pos x="14" y="4"/>
                    </a:cxn>
                    <a:cxn ang="0">
                      <a:pos x="13" y="4"/>
                    </a:cxn>
                    <a:cxn ang="0">
                      <a:pos x="12" y="5"/>
                    </a:cxn>
                    <a:cxn ang="0">
                      <a:pos x="11" y="5"/>
                    </a:cxn>
                    <a:cxn ang="0">
                      <a:pos x="10" y="6"/>
                    </a:cxn>
                    <a:cxn ang="0">
                      <a:pos x="8" y="6"/>
                    </a:cxn>
                    <a:cxn ang="0">
                      <a:pos x="7" y="6"/>
                    </a:cxn>
                    <a:cxn ang="0">
                      <a:pos x="5" y="6"/>
                    </a:cxn>
                    <a:cxn ang="0">
                      <a:pos x="4" y="7"/>
                    </a:cxn>
                    <a:cxn ang="0">
                      <a:pos x="2" y="7"/>
                    </a:cxn>
                    <a:cxn ang="0">
                      <a:pos x="1" y="7"/>
                    </a:cxn>
                    <a:cxn ang="0">
                      <a:pos x="0" y="7"/>
                    </a:cxn>
                  </a:cxnLst>
                  <a:rect l="0" t="0" r="0" b="0"/>
                  <a:pathLst>
                    <a:path w="363" h="589">
                      <a:moveTo>
                        <a:pt x="363" y="0"/>
                      </a:moveTo>
                      <a:lnTo>
                        <a:pt x="336" y="30"/>
                      </a:lnTo>
                      <a:lnTo>
                        <a:pt x="304" y="65"/>
                      </a:lnTo>
                      <a:lnTo>
                        <a:pt x="283" y="91"/>
                      </a:lnTo>
                      <a:lnTo>
                        <a:pt x="265" y="123"/>
                      </a:lnTo>
                      <a:lnTo>
                        <a:pt x="251" y="148"/>
                      </a:lnTo>
                      <a:lnTo>
                        <a:pt x="241" y="180"/>
                      </a:lnTo>
                      <a:lnTo>
                        <a:pt x="231" y="220"/>
                      </a:lnTo>
                      <a:lnTo>
                        <a:pt x="218" y="278"/>
                      </a:lnTo>
                      <a:lnTo>
                        <a:pt x="212" y="314"/>
                      </a:lnTo>
                      <a:lnTo>
                        <a:pt x="202" y="354"/>
                      </a:lnTo>
                      <a:lnTo>
                        <a:pt x="187" y="387"/>
                      </a:lnTo>
                      <a:lnTo>
                        <a:pt x="170" y="420"/>
                      </a:lnTo>
                      <a:lnTo>
                        <a:pt x="150" y="446"/>
                      </a:lnTo>
                      <a:lnTo>
                        <a:pt x="126" y="471"/>
                      </a:lnTo>
                      <a:lnTo>
                        <a:pt x="102" y="495"/>
                      </a:lnTo>
                      <a:lnTo>
                        <a:pt x="73" y="520"/>
                      </a:lnTo>
                      <a:lnTo>
                        <a:pt x="50" y="537"/>
                      </a:lnTo>
                      <a:lnTo>
                        <a:pt x="29" y="553"/>
                      </a:lnTo>
                      <a:lnTo>
                        <a:pt x="11" y="571"/>
                      </a:lnTo>
                      <a:lnTo>
                        <a:pt x="0" y="589"/>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65626" name="Freeform 92"/>
                <p:cNvSpPr/>
                <p:nvPr/>
              </p:nvSpPr>
              <p:spPr>
                <a:xfrm>
                  <a:off x="2226" y="3275"/>
                  <a:ext cx="135" cy="202"/>
                </a:xfrm>
                <a:custGeom>
                  <a:avLst/>
                  <a:gdLst/>
                  <a:ahLst/>
                  <a:cxnLst>
                    <a:cxn ang="0">
                      <a:pos x="17" y="0"/>
                    </a:cxn>
                    <a:cxn ang="0">
                      <a:pos x="13" y="1"/>
                    </a:cxn>
                    <a:cxn ang="0">
                      <a:pos x="11" y="1"/>
                    </a:cxn>
                    <a:cxn ang="0">
                      <a:pos x="10" y="1"/>
                    </a:cxn>
                    <a:cxn ang="0">
                      <a:pos x="9" y="2"/>
                    </a:cxn>
                    <a:cxn ang="0">
                      <a:pos x="8" y="2"/>
                    </a:cxn>
                    <a:cxn ang="0">
                      <a:pos x="7" y="3"/>
                    </a:cxn>
                    <a:cxn ang="0">
                      <a:pos x="7" y="4"/>
                    </a:cxn>
                    <a:cxn ang="0">
                      <a:pos x="6" y="4"/>
                    </a:cxn>
                    <a:cxn ang="0">
                      <a:pos x="5" y="4"/>
                    </a:cxn>
                    <a:cxn ang="0">
                      <a:pos x="4" y="5"/>
                    </a:cxn>
                    <a:cxn ang="0">
                      <a:pos x="3" y="5"/>
                    </a:cxn>
                    <a:cxn ang="0">
                      <a:pos x="2" y="6"/>
                    </a:cxn>
                    <a:cxn ang="0">
                      <a:pos x="1" y="6"/>
                    </a:cxn>
                    <a:cxn ang="0">
                      <a:pos x="1" y="7"/>
                    </a:cxn>
                    <a:cxn ang="0">
                      <a:pos x="0" y="7"/>
                    </a:cxn>
                  </a:cxnLst>
                  <a:rect l="0" t="0" r="0" b="0"/>
                  <a:pathLst>
                    <a:path w="270" h="606">
                      <a:moveTo>
                        <a:pt x="270" y="0"/>
                      </a:moveTo>
                      <a:lnTo>
                        <a:pt x="213" y="45"/>
                      </a:lnTo>
                      <a:lnTo>
                        <a:pt x="186" y="76"/>
                      </a:lnTo>
                      <a:lnTo>
                        <a:pt x="165" y="109"/>
                      </a:lnTo>
                      <a:lnTo>
                        <a:pt x="150" y="142"/>
                      </a:lnTo>
                      <a:lnTo>
                        <a:pt x="137" y="181"/>
                      </a:lnTo>
                      <a:lnTo>
                        <a:pt x="123" y="242"/>
                      </a:lnTo>
                      <a:lnTo>
                        <a:pt x="116" y="284"/>
                      </a:lnTo>
                      <a:lnTo>
                        <a:pt x="102" y="323"/>
                      </a:lnTo>
                      <a:lnTo>
                        <a:pt x="83" y="363"/>
                      </a:lnTo>
                      <a:lnTo>
                        <a:pt x="67" y="401"/>
                      </a:lnTo>
                      <a:lnTo>
                        <a:pt x="53" y="428"/>
                      </a:lnTo>
                      <a:lnTo>
                        <a:pt x="39" y="471"/>
                      </a:lnTo>
                      <a:lnTo>
                        <a:pt x="23" y="511"/>
                      </a:lnTo>
                      <a:lnTo>
                        <a:pt x="7" y="562"/>
                      </a:lnTo>
                      <a:lnTo>
                        <a:pt x="0" y="606"/>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grpSp>
        </p:grpSp>
        <p:grpSp>
          <p:nvGrpSpPr>
            <p:cNvPr id="65627" name="Group 93"/>
            <p:cNvGrpSpPr/>
            <p:nvPr/>
          </p:nvGrpSpPr>
          <p:grpSpPr>
            <a:xfrm>
              <a:off x="2298" y="3546"/>
              <a:ext cx="105" cy="42"/>
              <a:chOff x="2298" y="3546"/>
              <a:chExt cx="105" cy="42"/>
            </a:xfrm>
          </p:grpSpPr>
          <p:sp>
            <p:nvSpPr>
              <p:cNvPr id="65628" name="Oval 94"/>
              <p:cNvSpPr/>
              <p:nvPr/>
            </p:nvSpPr>
            <p:spPr>
              <a:xfrm>
                <a:off x="2298" y="3546"/>
                <a:ext cx="29" cy="21"/>
              </a:xfrm>
              <a:prstGeom prst="ellipse">
                <a:avLst/>
              </a:prstGeom>
              <a:solidFill>
                <a:srgbClr val="FF9F1F"/>
              </a:solidFill>
              <a:ln w="7938"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629" name="Oval 95"/>
              <p:cNvSpPr/>
              <p:nvPr/>
            </p:nvSpPr>
            <p:spPr>
              <a:xfrm>
                <a:off x="2327" y="3558"/>
                <a:ext cx="29" cy="21"/>
              </a:xfrm>
              <a:prstGeom prst="ellipse">
                <a:avLst/>
              </a:prstGeom>
              <a:solidFill>
                <a:srgbClr val="FF9F1F"/>
              </a:solidFill>
              <a:ln w="7938"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630" name="Oval 96"/>
              <p:cNvSpPr/>
              <p:nvPr/>
            </p:nvSpPr>
            <p:spPr>
              <a:xfrm>
                <a:off x="2374" y="3552"/>
                <a:ext cx="29" cy="21"/>
              </a:xfrm>
              <a:prstGeom prst="ellipse">
                <a:avLst/>
              </a:prstGeom>
              <a:solidFill>
                <a:srgbClr val="FF9F1F"/>
              </a:solidFill>
              <a:ln w="7938"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631" name="Oval 97"/>
              <p:cNvSpPr/>
              <p:nvPr/>
            </p:nvSpPr>
            <p:spPr>
              <a:xfrm>
                <a:off x="2356" y="3567"/>
                <a:ext cx="29" cy="21"/>
              </a:xfrm>
              <a:prstGeom prst="ellipse">
                <a:avLst/>
              </a:prstGeom>
              <a:solidFill>
                <a:srgbClr val="FF9F1F"/>
              </a:solidFill>
              <a:ln w="7938"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grpSp>
      <p:sp>
        <p:nvSpPr>
          <p:cNvPr id="65634" name="Rectangle 98"/>
          <p:cNvSpPr/>
          <p:nvPr/>
        </p:nvSpPr>
        <p:spPr>
          <a:xfrm>
            <a:off x="684213" y="1604963"/>
            <a:ext cx="8459787" cy="5022850"/>
          </a:xfrm>
          <a:prstGeom prst="rect">
            <a:avLst/>
          </a:prstGeom>
          <a:noFill/>
          <a:ln w="12700">
            <a:noFill/>
          </a:ln>
        </p:spPr>
        <p:txBody>
          <a:bodyPr lIns="90488" tIns="44450" rIns="90488" bIns="44450" anchor="t"/>
          <a:lstStyle/>
          <a:p>
            <a:pPr marL="571500" indent="-571500" algn="just">
              <a:spcBef>
                <a:spcPct val="20000"/>
              </a:spcBef>
              <a:buChar char="•"/>
            </a:pPr>
            <a:endParaRPr lang="zh-CN" altLang="zh-CN" sz="3200" dirty="0">
              <a:latin typeface="Arial" panose="020B0604020202020204" pitchFamily="34" charset="0"/>
              <a:ea typeface="宋体" panose="02010600030101010101" pitchFamily="2" charset="-122"/>
            </a:endParaRPr>
          </a:p>
        </p:txBody>
      </p:sp>
      <p:sp>
        <p:nvSpPr>
          <p:cNvPr id="65635" name="Rectangle 99"/>
          <p:cNvSpPr>
            <a:spLocks noGrp="1"/>
          </p:cNvSpPr>
          <p:nvPr>
            <p:ph idx="1"/>
          </p:nvPr>
        </p:nvSpPr>
        <p:spPr>
          <a:xfrm>
            <a:off x="684213" y="1803400"/>
            <a:ext cx="8305800" cy="2590800"/>
          </a:xfrm>
          <a:ln/>
        </p:spPr>
        <p:txBody>
          <a:bodyPr wrap="square" lIns="90488" tIns="44450" rIns="90488" bIns="44450" anchor="t"/>
          <a:lstStyle/>
          <a:p>
            <a:pPr marL="571500" indent="-571500" eaLnBrk="1" hangingPunct="1"/>
            <a:r>
              <a:rPr lang="zh-CN" altLang="en-US" dirty="0">
                <a:ea typeface="黑体" panose="02010609060101010101" pitchFamily="49" charset="-122"/>
              </a:rPr>
              <a:t>一次只有一名受访者参加、针对特殊问题的调查。</a:t>
            </a:r>
          </a:p>
          <a:p>
            <a:pPr marL="571500" indent="-571500" eaLnBrk="1" hangingPunct="1"/>
            <a:r>
              <a:rPr lang="zh-CN" altLang="en-US" dirty="0">
                <a:ea typeface="黑体" panose="02010609060101010101" pitchFamily="49" charset="-122"/>
              </a:rPr>
              <a:t>适合于较隐秘的问题，如个人隐私问题；或较敏感的问题，如政治方面的问题。</a:t>
            </a:r>
          </a:p>
          <a:p>
            <a:pPr marL="571500" indent="-571500" eaLnBrk="1" hangingPunct="1"/>
            <a:r>
              <a:rPr lang="zh-CN" altLang="en-US" dirty="0">
                <a:ea typeface="黑体" panose="02010609060101010101" pitchFamily="49" charset="-122"/>
              </a:rPr>
              <a:t>侧重于定性研究。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22" presetClass="entr" presetSubtype="8" fill="hold" grpId="0" nodeType="withEffect" nodePh="1">
                                  <p:stCondLst>
                                    <p:cond delay="0"/>
                                  </p:stCondLst>
                                  <p:endCondLst>
                                    <p:cond evt="begin" delay="0">
                                      <p:tn val="8"/>
                                    </p:cond>
                                  </p:endCondLst>
                                  <p:childTnLst>
                                    <p:set>
                                      <p:cBhvr>
                                        <p:cTn id="9" dur="1" fill="hold">
                                          <p:stCondLst>
                                            <p:cond delay="0"/>
                                          </p:stCondLst>
                                        </p:cTn>
                                        <p:tgtEl>
                                          <p:spTgt spid="65634">
                                            <p:txEl>
                                              <p:pRg st="0" end="0"/>
                                            </p:txEl>
                                          </p:spTgt>
                                        </p:tgtEl>
                                        <p:attrNameLst>
                                          <p:attrName>style.visibility</p:attrName>
                                        </p:attrNameLst>
                                      </p:cBhvr>
                                      <p:to>
                                        <p:strVal val="visible"/>
                                      </p:to>
                                    </p:set>
                                    <p:animEffect transition="in" filter="wipe(left)">
                                      <p:cBhvr>
                                        <p:cTn id="10" dur="500"/>
                                        <p:tgtEl>
                                          <p:spTgt spid="6563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5635">
                                            <p:txEl>
                                              <p:pRg st="0" end="0"/>
                                            </p:txEl>
                                          </p:spTgt>
                                        </p:tgtEl>
                                        <p:attrNameLst>
                                          <p:attrName>style.visibility</p:attrName>
                                        </p:attrNameLst>
                                      </p:cBhvr>
                                      <p:to>
                                        <p:strVal val="visible"/>
                                      </p:to>
                                    </p:set>
                                    <p:animEffect transition="in" filter="wipe(left)">
                                      <p:cBhvr>
                                        <p:cTn id="13" dur="500"/>
                                        <p:tgtEl>
                                          <p:spTgt spid="65635">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5635">
                                            <p:txEl>
                                              <p:pRg st="1" end="1"/>
                                            </p:txEl>
                                          </p:spTgt>
                                        </p:tgtEl>
                                        <p:attrNameLst>
                                          <p:attrName>style.visibility</p:attrName>
                                        </p:attrNameLst>
                                      </p:cBhvr>
                                      <p:to>
                                        <p:strVal val="visible"/>
                                      </p:to>
                                    </p:set>
                                    <p:animEffect transition="in" filter="wipe(left)">
                                      <p:cBhvr>
                                        <p:cTn id="16" dur="500"/>
                                        <p:tgtEl>
                                          <p:spTgt spid="65635">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5635">
                                            <p:txEl>
                                              <p:pRg st="2" end="2"/>
                                            </p:txEl>
                                          </p:spTgt>
                                        </p:tgtEl>
                                        <p:attrNameLst>
                                          <p:attrName>style.visibility</p:attrName>
                                        </p:attrNameLst>
                                      </p:cBhvr>
                                      <p:to>
                                        <p:strVal val="visible"/>
                                      </p:to>
                                    </p:set>
                                    <p:animEffect transition="in" filter="wipe(left)">
                                      <p:cBhvr>
                                        <p:cTn id="19" dur="500"/>
                                        <p:tgtEl>
                                          <p:spTgt spid="65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4" grpId="0" build="p"/>
      <p:bldP spid="6563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62</a:t>
            </a:fld>
            <a:endParaRPr lang="en-US" altLang="zh-CN" sz="1400" dirty="0"/>
          </a:p>
        </p:txBody>
      </p:sp>
      <p:sp>
        <p:nvSpPr>
          <p:cNvPr id="66562" name="Rectangle 4"/>
          <p:cNvSpPr>
            <a:spLocks noGrp="1"/>
          </p:cNvSpPr>
          <p:nvPr>
            <p:ph type="title"/>
          </p:nvPr>
        </p:nvSpPr>
        <p:spPr>
          <a:xfrm>
            <a:off x="2339975" y="188913"/>
            <a:ext cx="4500563" cy="990600"/>
          </a:xfrm>
          <a:ln/>
        </p:spPr>
        <p:txBody>
          <a:bodyPr wrap="square" lIns="90488" tIns="44450" rIns="90488" bIns="44450" anchor="ctr" anchorCtr="1"/>
          <a:lstStyle/>
          <a:p>
            <a:pPr eaLnBrk="1" hangingPunct="1"/>
            <a:r>
              <a:rPr lang="en-US" altLang="zh-CN" b="1" dirty="0">
                <a:solidFill>
                  <a:schemeClr val="accent2"/>
                </a:solidFill>
                <a:latin typeface="黑体" panose="02010609060101010101" pitchFamily="49" charset="-122"/>
                <a:ea typeface="黑体" panose="02010609060101010101" pitchFamily="49" charset="-122"/>
              </a:rPr>
              <a:t>7. </a:t>
            </a:r>
            <a:r>
              <a:rPr lang="zh-CN" altLang="en-US" b="1" dirty="0">
                <a:solidFill>
                  <a:schemeClr val="accent2"/>
                </a:solidFill>
                <a:latin typeface="黑体" panose="02010609060101010101" pitchFamily="49" charset="-122"/>
                <a:ea typeface="黑体" panose="02010609060101010101" pitchFamily="49" charset="-122"/>
              </a:rPr>
              <a:t>观察法</a:t>
            </a:r>
          </a:p>
        </p:txBody>
      </p:sp>
      <p:sp>
        <p:nvSpPr>
          <p:cNvPr id="66565" name="Rectangle 5"/>
          <p:cNvSpPr>
            <a:spLocks noGrp="1"/>
          </p:cNvSpPr>
          <p:nvPr>
            <p:ph idx="1"/>
          </p:nvPr>
        </p:nvSpPr>
        <p:spPr>
          <a:xfrm>
            <a:off x="684213" y="1341438"/>
            <a:ext cx="7777162" cy="2366962"/>
          </a:xfrm>
          <a:ln/>
        </p:spPr>
        <p:txBody>
          <a:bodyPr wrap="square" lIns="90488" tIns="44450" rIns="90488" bIns="44450" anchor="t"/>
          <a:lstStyle/>
          <a:p>
            <a:pPr marL="571500" indent="-571500" eaLnBrk="1" hangingPunct="1"/>
            <a:r>
              <a:rPr lang="zh-CN" altLang="en-US" dirty="0">
                <a:ea typeface="黑体" panose="02010609060101010101" pitchFamily="49" charset="-122"/>
              </a:rPr>
              <a:t>就调查对象的行动和意识，调查人员边观察边记录以收集所需信息。</a:t>
            </a:r>
          </a:p>
          <a:p>
            <a:pPr marL="571500" indent="-571500" eaLnBrk="1" hangingPunct="1"/>
            <a:r>
              <a:rPr lang="zh-CN" altLang="en-US" dirty="0">
                <a:ea typeface="黑体" panose="02010609060101010101" pitchFamily="49" charset="-122"/>
              </a:rPr>
              <a:t>调查人员不是强行介入，能够在被调查者不察觉的情况下获得资料。</a:t>
            </a:r>
          </a:p>
        </p:txBody>
      </p:sp>
      <p:pic>
        <p:nvPicPr>
          <p:cNvPr id="66566" name="Picture 6" descr="电子眼"/>
          <p:cNvPicPr>
            <a:picLocks noChangeAspect="1"/>
          </p:cNvPicPr>
          <p:nvPr/>
        </p:nvPicPr>
        <p:blipFill>
          <a:blip r:embed="rId2"/>
          <a:stretch>
            <a:fillRect/>
          </a:stretch>
        </p:blipFill>
        <p:spPr>
          <a:xfrm>
            <a:off x="2195513" y="3860800"/>
            <a:ext cx="4445000" cy="23241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animEffect transition="in" filter="wipe(left)">
                                      <p:cBhvr>
                                        <p:cTn id="7" dur="500"/>
                                        <p:tgtEl>
                                          <p:spTgt spid="6656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6566"/>
                                        </p:tgtEl>
                                        <p:attrNameLst>
                                          <p:attrName>style.visibility</p:attrName>
                                        </p:attrNameLst>
                                      </p:cBhvr>
                                      <p:to>
                                        <p:strVal val="visible"/>
                                      </p:to>
                                    </p:set>
                                    <p:animEffect transition="in" filter="dissolve">
                                      <p:cBhvr>
                                        <p:cTn id="10" dur="500"/>
                                        <p:tgtEl>
                                          <p:spTgt spid="6656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6565">
                                            <p:txEl>
                                              <p:pRg st="1" end="1"/>
                                            </p:txEl>
                                          </p:spTgt>
                                        </p:tgtEl>
                                        <p:attrNameLst>
                                          <p:attrName>style.visibility</p:attrName>
                                        </p:attrNameLst>
                                      </p:cBhvr>
                                      <p:to>
                                        <p:strVal val="visible"/>
                                      </p:to>
                                    </p:set>
                                    <p:animEffect transition="in" filter="wipe(left)">
                                      <p:cBhvr>
                                        <p:cTn id="15" dur="500"/>
                                        <p:tgtEl>
                                          <p:spTgt spid="665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63</a:t>
            </a:fld>
            <a:endParaRPr lang="en-US" altLang="zh-CN" sz="1400" dirty="0"/>
          </a:p>
        </p:txBody>
      </p:sp>
      <p:sp>
        <p:nvSpPr>
          <p:cNvPr id="67586" name="Rectangle 4"/>
          <p:cNvSpPr>
            <a:spLocks noGrp="1"/>
          </p:cNvSpPr>
          <p:nvPr>
            <p:ph type="title"/>
          </p:nvPr>
        </p:nvSpPr>
        <p:spPr>
          <a:xfrm>
            <a:off x="457200" y="228600"/>
            <a:ext cx="8229600" cy="990600"/>
          </a:xfrm>
          <a:ln/>
        </p:spPr>
        <p:txBody>
          <a:bodyPr wrap="square" lIns="90488" tIns="44450" rIns="90488" bIns="44450" anchor="ctr" anchorCtr="1"/>
          <a:lstStyle/>
          <a:p>
            <a:pPr eaLnBrk="1" hangingPunct="1"/>
            <a:r>
              <a:rPr lang="en-US" altLang="zh-CN" b="1" dirty="0">
                <a:solidFill>
                  <a:schemeClr val="accent2"/>
                </a:solidFill>
                <a:latin typeface="黑体" panose="02010609060101010101" pitchFamily="49" charset="-122"/>
                <a:ea typeface="黑体" panose="02010609060101010101" pitchFamily="49" charset="-122"/>
              </a:rPr>
              <a:t>8.  </a:t>
            </a:r>
            <a:r>
              <a:rPr lang="zh-CN" altLang="en-US" b="1" dirty="0">
                <a:solidFill>
                  <a:schemeClr val="accent2"/>
                </a:solidFill>
                <a:latin typeface="黑体" panose="02010609060101010101" pitchFamily="49" charset="-122"/>
                <a:ea typeface="黑体" panose="02010609060101010101" pitchFamily="49" charset="-122"/>
              </a:rPr>
              <a:t>实验法</a:t>
            </a:r>
          </a:p>
        </p:txBody>
      </p:sp>
      <p:sp>
        <p:nvSpPr>
          <p:cNvPr id="67589" name="Rectangle 5"/>
          <p:cNvSpPr>
            <a:spLocks noGrp="1"/>
          </p:cNvSpPr>
          <p:nvPr>
            <p:ph idx="1"/>
          </p:nvPr>
        </p:nvSpPr>
        <p:spPr>
          <a:xfrm>
            <a:off x="250825" y="1268413"/>
            <a:ext cx="7129463" cy="2862262"/>
          </a:xfrm>
          <a:ln/>
        </p:spPr>
        <p:txBody>
          <a:bodyPr wrap="square" lIns="90488" tIns="44450" rIns="90488" bIns="44450" anchor="t"/>
          <a:lstStyle/>
          <a:p>
            <a:pPr eaLnBrk="1" hangingPunct="1"/>
            <a:r>
              <a:rPr lang="zh-CN" altLang="en-US" sz="2800" dirty="0">
                <a:ea typeface="黑体" panose="02010609060101010101" pitchFamily="49" charset="-122"/>
              </a:rPr>
              <a:t>在设定的特殊实验场所、特殊状态下，对调查对象进行实验以获得所需资料。</a:t>
            </a:r>
          </a:p>
          <a:p>
            <a:pPr eaLnBrk="1" hangingPunct="1"/>
            <a:r>
              <a:rPr lang="zh-CN" altLang="en-US" sz="2800" dirty="0">
                <a:ea typeface="黑体" panose="02010609060101010101" pitchFamily="49" charset="-122"/>
              </a:rPr>
              <a:t>研究在其它条件相同的条件下，所控制的一个（或一组）变量对另外一个（或一组）变量的影响。</a:t>
            </a:r>
          </a:p>
          <a:p>
            <a:pPr eaLnBrk="1" hangingPunct="1"/>
            <a:r>
              <a:rPr lang="zh-CN" altLang="en-US" sz="2800" b="1" dirty="0">
                <a:solidFill>
                  <a:schemeClr val="accent2"/>
                </a:solidFill>
                <a:ea typeface="黑体" panose="02010609060101010101" pitchFamily="49" charset="-122"/>
              </a:rPr>
              <a:t>实验是获取实验数据的重要方法</a:t>
            </a:r>
            <a:r>
              <a:rPr lang="zh-CN" altLang="en-US" sz="2800" dirty="0">
                <a:ea typeface="黑体" panose="02010609060101010101" pitchFamily="49" charset="-122"/>
              </a:rPr>
              <a:t>。实验数据是在实验中控制实验对象而搜集到的变量数。</a:t>
            </a:r>
          </a:p>
          <a:p>
            <a:pPr eaLnBrk="1" hangingPunct="1"/>
            <a:r>
              <a:rPr lang="zh-CN" altLang="en-US" sz="2800" dirty="0">
                <a:ea typeface="黑体" panose="02010609060101010101" pitchFamily="49" charset="-122"/>
              </a:rPr>
              <a:t>问题：人的意志；心理问题；道德问题；实验中的统计问题。</a:t>
            </a:r>
          </a:p>
        </p:txBody>
      </p:sp>
      <p:grpSp>
        <p:nvGrpSpPr>
          <p:cNvPr id="2" name="Group 6"/>
          <p:cNvGrpSpPr/>
          <p:nvPr/>
        </p:nvGrpSpPr>
        <p:grpSpPr>
          <a:xfrm rot="1046595">
            <a:off x="7235825" y="3141663"/>
            <a:ext cx="1628775" cy="2693987"/>
            <a:chOff x="3726" y="1884"/>
            <a:chExt cx="1274" cy="2154"/>
          </a:xfrm>
        </p:grpSpPr>
        <p:sp>
          <p:nvSpPr>
            <p:cNvPr id="3" name="Freeform 7"/>
            <p:cNvSpPr/>
            <p:nvPr/>
          </p:nvSpPr>
          <p:spPr>
            <a:xfrm>
              <a:off x="3739" y="1891"/>
              <a:ext cx="1213" cy="2106"/>
            </a:xfrm>
            <a:custGeom>
              <a:avLst/>
              <a:gdLst/>
              <a:ahLst/>
              <a:cxnLst>
                <a:cxn ang="0">
                  <a:pos x="89" y="0"/>
                </a:cxn>
                <a:cxn ang="0">
                  <a:pos x="95" y="19"/>
                </a:cxn>
                <a:cxn ang="0">
                  <a:pos x="104" y="55"/>
                </a:cxn>
                <a:cxn ang="0">
                  <a:pos x="152" y="123"/>
                </a:cxn>
                <a:cxn ang="0">
                  <a:pos x="151" y="220"/>
                </a:cxn>
                <a:cxn ang="0">
                  <a:pos x="113" y="263"/>
                </a:cxn>
                <a:cxn ang="0">
                  <a:pos x="87" y="258"/>
                </a:cxn>
                <a:cxn ang="0">
                  <a:pos x="118" y="232"/>
                </a:cxn>
                <a:cxn ang="0">
                  <a:pos x="126" y="217"/>
                </a:cxn>
                <a:cxn ang="0">
                  <a:pos x="76" y="226"/>
                </a:cxn>
                <a:cxn ang="0">
                  <a:pos x="29" y="239"/>
                </a:cxn>
                <a:cxn ang="0">
                  <a:pos x="7" y="231"/>
                </a:cxn>
                <a:cxn ang="0">
                  <a:pos x="9" y="214"/>
                </a:cxn>
                <a:cxn ang="0">
                  <a:pos x="34" y="196"/>
                </a:cxn>
                <a:cxn ang="0">
                  <a:pos x="1" y="174"/>
                </a:cxn>
                <a:cxn ang="0">
                  <a:pos x="51" y="161"/>
                </a:cxn>
                <a:cxn ang="0">
                  <a:pos x="67" y="157"/>
                </a:cxn>
                <a:cxn ang="0">
                  <a:pos x="99" y="169"/>
                </a:cxn>
                <a:cxn ang="0">
                  <a:pos x="116" y="168"/>
                </a:cxn>
                <a:cxn ang="0">
                  <a:pos x="125" y="133"/>
                </a:cxn>
                <a:cxn ang="0">
                  <a:pos x="113" y="108"/>
                </a:cxn>
                <a:cxn ang="0">
                  <a:pos x="103" y="106"/>
                </a:cxn>
                <a:cxn ang="0">
                  <a:pos x="114" y="126"/>
                </a:cxn>
                <a:cxn ang="0">
                  <a:pos x="108" y="137"/>
                </a:cxn>
                <a:cxn ang="0">
                  <a:pos x="102" y="149"/>
                </a:cxn>
                <a:cxn ang="0">
                  <a:pos x="93" y="145"/>
                </a:cxn>
                <a:cxn ang="0">
                  <a:pos x="85" y="152"/>
                </a:cxn>
                <a:cxn ang="0">
                  <a:pos x="75" y="147"/>
                </a:cxn>
                <a:cxn ang="0">
                  <a:pos x="70" y="134"/>
                </a:cxn>
                <a:cxn ang="0">
                  <a:pos x="59" y="143"/>
                </a:cxn>
                <a:cxn ang="0">
                  <a:pos x="53" y="141"/>
                </a:cxn>
                <a:cxn ang="0">
                  <a:pos x="47" y="132"/>
                </a:cxn>
                <a:cxn ang="0">
                  <a:pos x="56" y="117"/>
                </a:cxn>
                <a:cxn ang="0">
                  <a:pos x="70" y="108"/>
                </a:cxn>
                <a:cxn ang="0">
                  <a:pos x="54" y="98"/>
                </a:cxn>
                <a:cxn ang="0">
                  <a:pos x="55" y="72"/>
                </a:cxn>
                <a:cxn ang="0">
                  <a:pos x="73" y="67"/>
                </a:cxn>
                <a:cxn ang="0">
                  <a:pos x="79" y="19"/>
                </a:cxn>
                <a:cxn ang="0">
                  <a:pos x="80" y="1"/>
                </a:cxn>
              </a:cxnLst>
              <a:rect l="0" t="0" r="0" b="0"/>
              <a:pathLst>
                <a:path w="2426" h="4212">
                  <a:moveTo>
                    <a:pt x="1283" y="23"/>
                  </a:moveTo>
                  <a:lnTo>
                    <a:pt x="1437" y="0"/>
                  </a:lnTo>
                  <a:lnTo>
                    <a:pt x="1555" y="38"/>
                  </a:lnTo>
                  <a:lnTo>
                    <a:pt x="1532" y="304"/>
                  </a:lnTo>
                  <a:lnTo>
                    <a:pt x="1622" y="399"/>
                  </a:lnTo>
                  <a:lnTo>
                    <a:pt x="1665" y="886"/>
                  </a:lnTo>
                  <a:lnTo>
                    <a:pt x="2070" y="1239"/>
                  </a:lnTo>
                  <a:lnTo>
                    <a:pt x="2426" y="1979"/>
                  </a:lnTo>
                  <a:lnTo>
                    <a:pt x="2241" y="3180"/>
                  </a:lnTo>
                  <a:lnTo>
                    <a:pt x="2403" y="3534"/>
                  </a:lnTo>
                  <a:lnTo>
                    <a:pt x="2344" y="3756"/>
                  </a:lnTo>
                  <a:lnTo>
                    <a:pt x="1821" y="4212"/>
                  </a:lnTo>
                  <a:lnTo>
                    <a:pt x="1429" y="4153"/>
                  </a:lnTo>
                  <a:lnTo>
                    <a:pt x="1393" y="4117"/>
                  </a:lnTo>
                  <a:lnTo>
                    <a:pt x="1481" y="3874"/>
                  </a:lnTo>
                  <a:lnTo>
                    <a:pt x="1888" y="3712"/>
                  </a:lnTo>
                  <a:lnTo>
                    <a:pt x="2101" y="3608"/>
                  </a:lnTo>
                  <a:lnTo>
                    <a:pt x="2026" y="3475"/>
                  </a:lnTo>
                  <a:lnTo>
                    <a:pt x="1814" y="3431"/>
                  </a:lnTo>
                  <a:lnTo>
                    <a:pt x="1224" y="3631"/>
                  </a:lnTo>
                  <a:lnTo>
                    <a:pt x="796" y="3587"/>
                  </a:lnTo>
                  <a:lnTo>
                    <a:pt x="464" y="3836"/>
                  </a:lnTo>
                  <a:lnTo>
                    <a:pt x="340" y="3800"/>
                  </a:lnTo>
                  <a:lnTo>
                    <a:pt x="118" y="3697"/>
                  </a:lnTo>
                  <a:lnTo>
                    <a:pt x="74" y="3534"/>
                  </a:lnTo>
                  <a:lnTo>
                    <a:pt x="148" y="3431"/>
                  </a:lnTo>
                  <a:lnTo>
                    <a:pt x="576" y="3321"/>
                  </a:lnTo>
                  <a:lnTo>
                    <a:pt x="530" y="3136"/>
                  </a:lnTo>
                  <a:lnTo>
                    <a:pt x="0" y="2929"/>
                  </a:lnTo>
                  <a:lnTo>
                    <a:pt x="30" y="2790"/>
                  </a:lnTo>
                  <a:lnTo>
                    <a:pt x="715" y="2650"/>
                  </a:lnTo>
                  <a:lnTo>
                    <a:pt x="817" y="2576"/>
                  </a:lnTo>
                  <a:lnTo>
                    <a:pt x="973" y="2509"/>
                  </a:lnTo>
                  <a:lnTo>
                    <a:pt x="1068" y="2524"/>
                  </a:lnTo>
                  <a:lnTo>
                    <a:pt x="1186" y="2678"/>
                  </a:lnTo>
                  <a:lnTo>
                    <a:pt x="1591" y="2709"/>
                  </a:lnTo>
                  <a:lnTo>
                    <a:pt x="1717" y="2657"/>
                  </a:lnTo>
                  <a:lnTo>
                    <a:pt x="1865" y="2693"/>
                  </a:lnTo>
                  <a:lnTo>
                    <a:pt x="1945" y="2486"/>
                  </a:lnTo>
                  <a:lnTo>
                    <a:pt x="2013" y="2133"/>
                  </a:lnTo>
                  <a:lnTo>
                    <a:pt x="1945" y="1602"/>
                  </a:lnTo>
                  <a:lnTo>
                    <a:pt x="1821" y="1734"/>
                  </a:lnTo>
                  <a:lnTo>
                    <a:pt x="1755" y="1749"/>
                  </a:lnTo>
                  <a:lnTo>
                    <a:pt x="1650" y="1705"/>
                  </a:lnTo>
                  <a:lnTo>
                    <a:pt x="1570" y="1933"/>
                  </a:lnTo>
                  <a:lnTo>
                    <a:pt x="1829" y="2022"/>
                  </a:lnTo>
                  <a:lnTo>
                    <a:pt x="1791" y="2199"/>
                  </a:lnTo>
                  <a:lnTo>
                    <a:pt x="1739" y="2207"/>
                  </a:lnTo>
                  <a:lnTo>
                    <a:pt x="1732" y="2332"/>
                  </a:lnTo>
                  <a:lnTo>
                    <a:pt x="1637" y="2384"/>
                  </a:lnTo>
                  <a:lnTo>
                    <a:pt x="1570" y="2376"/>
                  </a:lnTo>
                  <a:lnTo>
                    <a:pt x="1496" y="2332"/>
                  </a:lnTo>
                  <a:lnTo>
                    <a:pt x="1488" y="2420"/>
                  </a:lnTo>
                  <a:lnTo>
                    <a:pt x="1371" y="2435"/>
                  </a:lnTo>
                  <a:lnTo>
                    <a:pt x="1268" y="2420"/>
                  </a:lnTo>
                  <a:lnTo>
                    <a:pt x="1194" y="2361"/>
                  </a:lnTo>
                  <a:lnTo>
                    <a:pt x="1194" y="2214"/>
                  </a:lnTo>
                  <a:lnTo>
                    <a:pt x="1112" y="2156"/>
                  </a:lnTo>
                  <a:lnTo>
                    <a:pt x="1083" y="2294"/>
                  </a:lnTo>
                  <a:lnTo>
                    <a:pt x="950" y="2302"/>
                  </a:lnTo>
                  <a:lnTo>
                    <a:pt x="884" y="2289"/>
                  </a:lnTo>
                  <a:lnTo>
                    <a:pt x="848" y="2258"/>
                  </a:lnTo>
                  <a:lnTo>
                    <a:pt x="870" y="2169"/>
                  </a:lnTo>
                  <a:lnTo>
                    <a:pt x="766" y="2097"/>
                  </a:lnTo>
                  <a:lnTo>
                    <a:pt x="753" y="1926"/>
                  </a:lnTo>
                  <a:lnTo>
                    <a:pt x="899" y="1874"/>
                  </a:lnTo>
                  <a:lnTo>
                    <a:pt x="1150" y="1838"/>
                  </a:lnTo>
                  <a:lnTo>
                    <a:pt x="1112" y="1734"/>
                  </a:lnTo>
                  <a:lnTo>
                    <a:pt x="943" y="1734"/>
                  </a:lnTo>
                  <a:lnTo>
                    <a:pt x="870" y="1572"/>
                  </a:lnTo>
                  <a:lnTo>
                    <a:pt x="840" y="1329"/>
                  </a:lnTo>
                  <a:lnTo>
                    <a:pt x="891" y="1167"/>
                  </a:lnTo>
                  <a:lnTo>
                    <a:pt x="988" y="1122"/>
                  </a:lnTo>
                  <a:lnTo>
                    <a:pt x="1158" y="1085"/>
                  </a:lnTo>
                  <a:lnTo>
                    <a:pt x="1165" y="340"/>
                  </a:lnTo>
                  <a:lnTo>
                    <a:pt x="1268" y="317"/>
                  </a:lnTo>
                  <a:lnTo>
                    <a:pt x="1253" y="59"/>
                  </a:lnTo>
                  <a:lnTo>
                    <a:pt x="1283" y="23"/>
                  </a:lnTo>
                  <a:close/>
                </a:path>
              </a:pathLst>
            </a:custGeom>
            <a:solidFill>
              <a:srgbClr val="FFFFFF"/>
            </a:solidFill>
            <a:ln w="9525">
              <a:noFill/>
            </a:ln>
          </p:spPr>
          <p:txBody>
            <a:bodyPr/>
            <a:lstStyle/>
            <a:p>
              <a:endParaRPr lang="zh-CN" altLang="en-US"/>
            </a:p>
          </p:txBody>
        </p:sp>
        <p:sp>
          <p:nvSpPr>
            <p:cNvPr id="67590" name="Freeform 8"/>
            <p:cNvSpPr/>
            <p:nvPr/>
          </p:nvSpPr>
          <p:spPr>
            <a:xfrm>
              <a:off x="4697" y="2788"/>
              <a:ext cx="155" cy="501"/>
            </a:xfrm>
            <a:custGeom>
              <a:avLst/>
              <a:gdLst/>
              <a:ahLst/>
              <a:cxnLst>
                <a:cxn ang="0">
                  <a:pos x="6" y="0"/>
                </a:cxn>
                <a:cxn ang="0">
                  <a:pos x="9" y="17"/>
                </a:cxn>
                <a:cxn ang="0">
                  <a:pos x="9" y="35"/>
                </a:cxn>
                <a:cxn ang="0">
                  <a:pos x="5" y="53"/>
                </a:cxn>
                <a:cxn ang="0">
                  <a:pos x="0" y="62"/>
                </a:cxn>
                <a:cxn ang="0">
                  <a:pos x="9" y="63"/>
                </a:cxn>
                <a:cxn ang="0">
                  <a:pos x="18" y="33"/>
                </a:cxn>
                <a:cxn ang="0">
                  <a:pos x="19" y="12"/>
                </a:cxn>
                <a:cxn ang="0">
                  <a:pos x="6" y="0"/>
                </a:cxn>
                <a:cxn ang="0">
                  <a:pos x="6" y="0"/>
                </a:cxn>
              </a:cxnLst>
              <a:rect l="0" t="0" r="0" b="0"/>
              <a:pathLst>
                <a:path w="310" h="1002">
                  <a:moveTo>
                    <a:pt x="110" y="0"/>
                  </a:moveTo>
                  <a:lnTo>
                    <a:pt x="141" y="272"/>
                  </a:lnTo>
                  <a:lnTo>
                    <a:pt x="133" y="554"/>
                  </a:lnTo>
                  <a:lnTo>
                    <a:pt x="74" y="848"/>
                  </a:lnTo>
                  <a:lnTo>
                    <a:pt x="0" y="989"/>
                  </a:lnTo>
                  <a:lnTo>
                    <a:pt x="133" y="1002"/>
                  </a:lnTo>
                  <a:lnTo>
                    <a:pt x="280" y="523"/>
                  </a:lnTo>
                  <a:lnTo>
                    <a:pt x="310" y="190"/>
                  </a:lnTo>
                  <a:lnTo>
                    <a:pt x="110" y="0"/>
                  </a:lnTo>
                  <a:close/>
                </a:path>
              </a:pathLst>
            </a:custGeom>
            <a:solidFill>
              <a:srgbClr val="D1BABA"/>
            </a:solidFill>
            <a:ln w="9525">
              <a:noFill/>
            </a:ln>
          </p:spPr>
          <p:txBody>
            <a:bodyPr/>
            <a:lstStyle/>
            <a:p>
              <a:endParaRPr lang="zh-CN" altLang="en-US"/>
            </a:p>
          </p:txBody>
        </p:sp>
        <p:sp>
          <p:nvSpPr>
            <p:cNvPr id="67591" name="Freeform 9"/>
            <p:cNvSpPr/>
            <p:nvPr/>
          </p:nvSpPr>
          <p:spPr>
            <a:xfrm>
              <a:off x="3787" y="3662"/>
              <a:ext cx="240" cy="147"/>
            </a:xfrm>
            <a:custGeom>
              <a:avLst/>
              <a:gdLst/>
              <a:ahLst/>
              <a:cxnLst>
                <a:cxn ang="0">
                  <a:pos x="0" y="7"/>
                </a:cxn>
                <a:cxn ang="0">
                  <a:pos x="4" y="0"/>
                </a:cxn>
                <a:cxn ang="0">
                  <a:pos x="21" y="2"/>
                </a:cxn>
                <a:cxn ang="0">
                  <a:pos x="30" y="3"/>
                </a:cxn>
                <a:cxn ang="0">
                  <a:pos x="21" y="18"/>
                </a:cxn>
                <a:cxn ang="0">
                  <a:pos x="4" y="11"/>
                </a:cxn>
                <a:cxn ang="0">
                  <a:pos x="0" y="7"/>
                </a:cxn>
                <a:cxn ang="0">
                  <a:pos x="0" y="7"/>
                </a:cxn>
              </a:cxnLst>
              <a:rect l="0" t="0" r="0" b="0"/>
              <a:pathLst>
                <a:path w="479" h="295">
                  <a:moveTo>
                    <a:pt x="0" y="126"/>
                  </a:moveTo>
                  <a:lnTo>
                    <a:pt x="51" y="0"/>
                  </a:lnTo>
                  <a:lnTo>
                    <a:pt x="330" y="46"/>
                  </a:lnTo>
                  <a:lnTo>
                    <a:pt x="479" y="59"/>
                  </a:lnTo>
                  <a:lnTo>
                    <a:pt x="330" y="295"/>
                  </a:lnTo>
                  <a:lnTo>
                    <a:pt x="64" y="185"/>
                  </a:lnTo>
                  <a:lnTo>
                    <a:pt x="0" y="126"/>
                  </a:lnTo>
                  <a:close/>
                </a:path>
              </a:pathLst>
            </a:custGeom>
            <a:solidFill>
              <a:srgbClr val="D1BABA"/>
            </a:solidFill>
            <a:ln w="9525">
              <a:noFill/>
            </a:ln>
          </p:spPr>
          <p:txBody>
            <a:bodyPr/>
            <a:lstStyle/>
            <a:p>
              <a:endParaRPr lang="zh-CN" altLang="en-US"/>
            </a:p>
          </p:txBody>
        </p:sp>
        <p:sp>
          <p:nvSpPr>
            <p:cNvPr id="67592" name="Freeform 10"/>
            <p:cNvSpPr/>
            <p:nvPr/>
          </p:nvSpPr>
          <p:spPr>
            <a:xfrm>
              <a:off x="4045" y="3511"/>
              <a:ext cx="453" cy="243"/>
            </a:xfrm>
            <a:custGeom>
              <a:avLst/>
              <a:gdLst/>
              <a:ahLst/>
              <a:cxnLst>
                <a:cxn ang="0">
                  <a:pos x="0" y="0"/>
                </a:cxn>
                <a:cxn ang="0">
                  <a:pos x="3" y="18"/>
                </a:cxn>
                <a:cxn ang="0">
                  <a:pos x="32" y="28"/>
                </a:cxn>
                <a:cxn ang="0">
                  <a:pos x="47" y="30"/>
                </a:cxn>
                <a:cxn ang="0">
                  <a:pos x="56" y="21"/>
                </a:cxn>
                <a:cxn ang="0">
                  <a:pos x="52" y="6"/>
                </a:cxn>
                <a:cxn ang="0">
                  <a:pos x="6" y="0"/>
                </a:cxn>
                <a:cxn ang="0">
                  <a:pos x="0" y="0"/>
                </a:cxn>
                <a:cxn ang="0">
                  <a:pos x="0" y="0"/>
                </a:cxn>
              </a:cxnLst>
              <a:rect l="0" t="0" r="0" b="0"/>
              <a:pathLst>
                <a:path w="907" h="487">
                  <a:moveTo>
                    <a:pt x="0" y="8"/>
                  </a:moveTo>
                  <a:lnTo>
                    <a:pt x="59" y="295"/>
                  </a:lnTo>
                  <a:lnTo>
                    <a:pt x="523" y="451"/>
                  </a:lnTo>
                  <a:lnTo>
                    <a:pt x="759" y="487"/>
                  </a:lnTo>
                  <a:lnTo>
                    <a:pt x="907" y="340"/>
                  </a:lnTo>
                  <a:lnTo>
                    <a:pt x="840" y="105"/>
                  </a:lnTo>
                  <a:lnTo>
                    <a:pt x="110" y="0"/>
                  </a:lnTo>
                  <a:lnTo>
                    <a:pt x="0" y="8"/>
                  </a:lnTo>
                  <a:close/>
                </a:path>
              </a:pathLst>
            </a:custGeom>
            <a:solidFill>
              <a:srgbClr val="FFE5E5"/>
            </a:solidFill>
            <a:ln w="9525">
              <a:noFill/>
            </a:ln>
          </p:spPr>
          <p:txBody>
            <a:bodyPr/>
            <a:lstStyle/>
            <a:p>
              <a:endParaRPr lang="zh-CN" altLang="en-US"/>
            </a:p>
          </p:txBody>
        </p:sp>
        <p:sp>
          <p:nvSpPr>
            <p:cNvPr id="67593" name="Freeform 11"/>
            <p:cNvSpPr/>
            <p:nvPr/>
          </p:nvSpPr>
          <p:spPr>
            <a:xfrm>
              <a:off x="4472" y="3820"/>
              <a:ext cx="321" cy="214"/>
            </a:xfrm>
            <a:custGeom>
              <a:avLst/>
              <a:gdLst/>
              <a:ahLst/>
              <a:cxnLst>
                <a:cxn ang="0">
                  <a:pos x="5" y="6"/>
                </a:cxn>
                <a:cxn ang="0">
                  <a:pos x="1" y="10"/>
                </a:cxn>
                <a:cxn ang="0">
                  <a:pos x="0" y="17"/>
                </a:cxn>
                <a:cxn ang="0">
                  <a:pos x="11" y="23"/>
                </a:cxn>
                <a:cxn ang="0">
                  <a:pos x="23" y="27"/>
                </a:cxn>
                <a:cxn ang="0">
                  <a:pos x="40" y="2"/>
                </a:cxn>
                <a:cxn ang="0">
                  <a:pos x="36" y="0"/>
                </a:cxn>
                <a:cxn ang="0">
                  <a:pos x="24" y="7"/>
                </a:cxn>
                <a:cxn ang="0">
                  <a:pos x="5" y="6"/>
                </a:cxn>
                <a:cxn ang="0">
                  <a:pos x="5" y="6"/>
                </a:cxn>
              </a:cxnLst>
              <a:rect l="0" t="0" r="0" b="0"/>
              <a:pathLst>
                <a:path w="642" h="427">
                  <a:moveTo>
                    <a:pt x="89" y="81"/>
                  </a:moveTo>
                  <a:lnTo>
                    <a:pt x="30" y="148"/>
                  </a:lnTo>
                  <a:lnTo>
                    <a:pt x="0" y="266"/>
                  </a:lnTo>
                  <a:lnTo>
                    <a:pt x="178" y="361"/>
                  </a:lnTo>
                  <a:lnTo>
                    <a:pt x="368" y="427"/>
                  </a:lnTo>
                  <a:lnTo>
                    <a:pt x="642" y="30"/>
                  </a:lnTo>
                  <a:lnTo>
                    <a:pt x="576" y="0"/>
                  </a:lnTo>
                  <a:lnTo>
                    <a:pt x="391" y="104"/>
                  </a:lnTo>
                  <a:lnTo>
                    <a:pt x="89" y="81"/>
                  </a:lnTo>
                  <a:close/>
                </a:path>
              </a:pathLst>
            </a:custGeom>
            <a:solidFill>
              <a:srgbClr val="D1BABA"/>
            </a:solidFill>
            <a:ln w="9525">
              <a:noFill/>
            </a:ln>
          </p:spPr>
          <p:txBody>
            <a:bodyPr/>
            <a:lstStyle/>
            <a:p>
              <a:endParaRPr lang="zh-CN" altLang="en-US"/>
            </a:p>
          </p:txBody>
        </p:sp>
        <p:sp>
          <p:nvSpPr>
            <p:cNvPr id="67594" name="Freeform 12"/>
            <p:cNvSpPr/>
            <p:nvPr/>
          </p:nvSpPr>
          <p:spPr>
            <a:xfrm>
              <a:off x="4362" y="2061"/>
              <a:ext cx="557" cy="645"/>
            </a:xfrm>
            <a:custGeom>
              <a:avLst/>
              <a:gdLst/>
              <a:ahLst/>
              <a:cxnLst>
                <a:cxn ang="0">
                  <a:pos x="27" y="38"/>
                </a:cxn>
                <a:cxn ang="0">
                  <a:pos x="41" y="46"/>
                </a:cxn>
                <a:cxn ang="0">
                  <a:pos x="70" y="77"/>
                </a:cxn>
                <a:cxn ang="0">
                  <a:pos x="61" y="56"/>
                </a:cxn>
                <a:cxn ang="0">
                  <a:pos x="48" y="40"/>
                </a:cxn>
                <a:cxn ang="0">
                  <a:pos x="36" y="33"/>
                </a:cxn>
                <a:cxn ang="0">
                  <a:pos x="24" y="30"/>
                </a:cxn>
                <a:cxn ang="0">
                  <a:pos x="20" y="3"/>
                </a:cxn>
                <a:cxn ang="0">
                  <a:pos x="12" y="0"/>
                </a:cxn>
                <a:cxn ang="0">
                  <a:pos x="1" y="3"/>
                </a:cxn>
                <a:cxn ang="0">
                  <a:pos x="1" y="9"/>
                </a:cxn>
                <a:cxn ang="0">
                  <a:pos x="2" y="18"/>
                </a:cxn>
                <a:cxn ang="0">
                  <a:pos x="0" y="27"/>
                </a:cxn>
                <a:cxn ang="0">
                  <a:pos x="2" y="45"/>
                </a:cxn>
                <a:cxn ang="0">
                  <a:pos x="5" y="56"/>
                </a:cxn>
                <a:cxn ang="0">
                  <a:pos x="1" y="67"/>
                </a:cxn>
                <a:cxn ang="0">
                  <a:pos x="9" y="80"/>
                </a:cxn>
                <a:cxn ang="0">
                  <a:pos x="15" y="50"/>
                </a:cxn>
                <a:cxn ang="0">
                  <a:pos x="21" y="44"/>
                </a:cxn>
                <a:cxn ang="0">
                  <a:pos x="27" y="38"/>
                </a:cxn>
                <a:cxn ang="0">
                  <a:pos x="27" y="38"/>
                </a:cxn>
              </a:cxnLst>
              <a:rect l="0" t="0" r="0" b="0"/>
              <a:pathLst>
                <a:path w="1114" h="1291">
                  <a:moveTo>
                    <a:pt x="435" y="620"/>
                  </a:moveTo>
                  <a:lnTo>
                    <a:pt x="671" y="745"/>
                  </a:lnTo>
                  <a:lnTo>
                    <a:pt x="1114" y="1247"/>
                  </a:lnTo>
                  <a:lnTo>
                    <a:pt x="981" y="907"/>
                  </a:lnTo>
                  <a:lnTo>
                    <a:pt x="781" y="643"/>
                  </a:lnTo>
                  <a:lnTo>
                    <a:pt x="589" y="531"/>
                  </a:lnTo>
                  <a:lnTo>
                    <a:pt x="384" y="494"/>
                  </a:lnTo>
                  <a:lnTo>
                    <a:pt x="325" y="59"/>
                  </a:lnTo>
                  <a:lnTo>
                    <a:pt x="192" y="0"/>
                  </a:lnTo>
                  <a:lnTo>
                    <a:pt x="30" y="59"/>
                  </a:lnTo>
                  <a:lnTo>
                    <a:pt x="8" y="154"/>
                  </a:lnTo>
                  <a:lnTo>
                    <a:pt x="46" y="295"/>
                  </a:lnTo>
                  <a:lnTo>
                    <a:pt x="0" y="436"/>
                  </a:lnTo>
                  <a:lnTo>
                    <a:pt x="38" y="723"/>
                  </a:lnTo>
                  <a:lnTo>
                    <a:pt x="82" y="899"/>
                  </a:lnTo>
                  <a:lnTo>
                    <a:pt x="30" y="1078"/>
                  </a:lnTo>
                  <a:lnTo>
                    <a:pt x="141" y="1291"/>
                  </a:lnTo>
                  <a:lnTo>
                    <a:pt x="243" y="804"/>
                  </a:lnTo>
                  <a:lnTo>
                    <a:pt x="346" y="715"/>
                  </a:lnTo>
                  <a:lnTo>
                    <a:pt x="435" y="620"/>
                  </a:lnTo>
                  <a:close/>
                </a:path>
              </a:pathLst>
            </a:custGeom>
            <a:solidFill>
              <a:srgbClr val="FFE5E5"/>
            </a:solidFill>
            <a:ln w="9525">
              <a:noFill/>
            </a:ln>
          </p:spPr>
          <p:txBody>
            <a:bodyPr/>
            <a:lstStyle/>
            <a:p>
              <a:endParaRPr lang="zh-CN" altLang="en-US"/>
            </a:p>
          </p:txBody>
        </p:sp>
        <p:sp>
          <p:nvSpPr>
            <p:cNvPr id="67595" name="Freeform 13"/>
            <p:cNvSpPr/>
            <p:nvPr/>
          </p:nvSpPr>
          <p:spPr>
            <a:xfrm>
              <a:off x="4557" y="2360"/>
              <a:ext cx="423" cy="1674"/>
            </a:xfrm>
            <a:custGeom>
              <a:avLst/>
              <a:gdLst/>
              <a:ahLst/>
              <a:cxnLst>
                <a:cxn ang="0">
                  <a:pos x="20" y="33"/>
                </a:cxn>
                <a:cxn ang="0">
                  <a:pos x="16" y="14"/>
                </a:cxn>
                <a:cxn ang="0">
                  <a:pos x="0" y="9"/>
                </a:cxn>
                <a:cxn ang="0">
                  <a:pos x="3" y="1"/>
                </a:cxn>
                <a:cxn ang="0">
                  <a:pos x="11" y="0"/>
                </a:cxn>
                <a:cxn ang="0">
                  <a:pos x="22" y="6"/>
                </a:cxn>
                <a:cxn ang="0">
                  <a:pos x="33" y="19"/>
                </a:cxn>
                <a:cxn ang="0">
                  <a:pos x="45" y="36"/>
                </a:cxn>
                <a:cxn ang="0">
                  <a:pos x="52" y="63"/>
                </a:cxn>
                <a:cxn ang="0">
                  <a:pos x="52" y="94"/>
                </a:cxn>
                <a:cxn ang="0">
                  <a:pos x="44" y="139"/>
                </a:cxn>
                <a:cxn ang="0">
                  <a:pos x="52" y="148"/>
                </a:cxn>
                <a:cxn ang="0">
                  <a:pos x="53" y="157"/>
                </a:cxn>
                <a:cxn ang="0">
                  <a:pos x="53" y="177"/>
                </a:cxn>
                <a:cxn ang="0">
                  <a:pos x="13" y="209"/>
                </a:cxn>
                <a:cxn ang="0">
                  <a:pos x="12" y="202"/>
                </a:cxn>
                <a:cxn ang="0">
                  <a:pos x="13" y="193"/>
                </a:cxn>
                <a:cxn ang="0">
                  <a:pos x="19" y="190"/>
                </a:cxn>
                <a:cxn ang="0">
                  <a:pos x="28" y="180"/>
                </a:cxn>
                <a:cxn ang="0">
                  <a:pos x="40" y="174"/>
                </a:cxn>
                <a:cxn ang="0">
                  <a:pos x="36" y="162"/>
                </a:cxn>
                <a:cxn ang="0">
                  <a:pos x="29" y="166"/>
                </a:cxn>
                <a:cxn ang="0">
                  <a:pos x="23" y="162"/>
                </a:cxn>
                <a:cxn ang="0">
                  <a:pos x="13" y="160"/>
                </a:cxn>
                <a:cxn ang="0">
                  <a:pos x="21" y="147"/>
                </a:cxn>
                <a:cxn ang="0">
                  <a:pos x="26" y="130"/>
                </a:cxn>
                <a:cxn ang="0">
                  <a:pos x="36" y="125"/>
                </a:cxn>
                <a:cxn ang="0">
                  <a:pos x="35" y="119"/>
                </a:cxn>
                <a:cxn ang="0">
                  <a:pos x="26" y="116"/>
                </a:cxn>
                <a:cxn ang="0">
                  <a:pos x="33" y="95"/>
                </a:cxn>
                <a:cxn ang="0">
                  <a:pos x="37" y="71"/>
                </a:cxn>
                <a:cxn ang="0">
                  <a:pos x="23" y="56"/>
                </a:cxn>
                <a:cxn ang="0">
                  <a:pos x="19" y="48"/>
                </a:cxn>
                <a:cxn ang="0">
                  <a:pos x="15" y="45"/>
                </a:cxn>
                <a:cxn ang="0">
                  <a:pos x="20" y="33"/>
                </a:cxn>
                <a:cxn ang="0">
                  <a:pos x="20" y="33"/>
                </a:cxn>
              </a:cxnLst>
              <a:rect l="0" t="0" r="0" b="0"/>
              <a:pathLst>
                <a:path w="846" h="3349">
                  <a:moveTo>
                    <a:pt x="315" y="540"/>
                  </a:moveTo>
                  <a:lnTo>
                    <a:pt x="256" y="238"/>
                  </a:lnTo>
                  <a:lnTo>
                    <a:pt x="0" y="156"/>
                  </a:lnTo>
                  <a:lnTo>
                    <a:pt x="43" y="23"/>
                  </a:lnTo>
                  <a:lnTo>
                    <a:pt x="169" y="0"/>
                  </a:lnTo>
                  <a:lnTo>
                    <a:pt x="346" y="97"/>
                  </a:lnTo>
                  <a:lnTo>
                    <a:pt x="523" y="310"/>
                  </a:lnTo>
                  <a:lnTo>
                    <a:pt x="707" y="584"/>
                  </a:lnTo>
                  <a:lnTo>
                    <a:pt x="832" y="1011"/>
                  </a:lnTo>
                  <a:lnTo>
                    <a:pt x="817" y="1506"/>
                  </a:lnTo>
                  <a:lnTo>
                    <a:pt x="699" y="2235"/>
                  </a:lnTo>
                  <a:lnTo>
                    <a:pt x="825" y="2369"/>
                  </a:lnTo>
                  <a:lnTo>
                    <a:pt x="840" y="2524"/>
                  </a:lnTo>
                  <a:lnTo>
                    <a:pt x="846" y="2842"/>
                  </a:lnTo>
                  <a:lnTo>
                    <a:pt x="197" y="3349"/>
                  </a:lnTo>
                  <a:lnTo>
                    <a:pt x="192" y="3239"/>
                  </a:lnTo>
                  <a:lnTo>
                    <a:pt x="220" y="3093"/>
                  </a:lnTo>
                  <a:lnTo>
                    <a:pt x="294" y="3047"/>
                  </a:lnTo>
                  <a:lnTo>
                    <a:pt x="448" y="2886"/>
                  </a:lnTo>
                  <a:lnTo>
                    <a:pt x="633" y="2789"/>
                  </a:lnTo>
                  <a:lnTo>
                    <a:pt x="574" y="2604"/>
                  </a:lnTo>
                  <a:lnTo>
                    <a:pt x="464" y="2671"/>
                  </a:lnTo>
                  <a:lnTo>
                    <a:pt x="367" y="2597"/>
                  </a:lnTo>
                  <a:lnTo>
                    <a:pt x="197" y="2561"/>
                  </a:lnTo>
                  <a:lnTo>
                    <a:pt x="331" y="2361"/>
                  </a:lnTo>
                  <a:lnTo>
                    <a:pt x="405" y="2089"/>
                  </a:lnTo>
                  <a:lnTo>
                    <a:pt x="574" y="2015"/>
                  </a:lnTo>
                  <a:lnTo>
                    <a:pt x="559" y="1912"/>
                  </a:lnTo>
                  <a:lnTo>
                    <a:pt x="412" y="1859"/>
                  </a:lnTo>
                  <a:lnTo>
                    <a:pt x="523" y="1521"/>
                  </a:lnTo>
                  <a:lnTo>
                    <a:pt x="589" y="1144"/>
                  </a:lnTo>
                  <a:lnTo>
                    <a:pt x="353" y="901"/>
                  </a:lnTo>
                  <a:lnTo>
                    <a:pt x="294" y="776"/>
                  </a:lnTo>
                  <a:lnTo>
                    <a:pt x="251" y="732"/>
                  </a:lnTo>
                  <a:lnTo>
                    <a:pt x="315" y="540"/>
                  </a:lnTo>
                  <a:close/>
                </a:path>
              </a:pathLst>
            </a:custGeom>
            <a:solidFill>
              <a:srgbClr val="B5A3A3"/>
            </a:solidFill>
            <a:ln w="9525">
              <a:noFill/>
            </a:ln>
          </p:spPr>
          <p:txBody>
            <a:bodyPr/>
            <a:lstStyle/>
            <a:p>
              <a:endParaRPr lang="zh-CN" altLang="en-US"/>
            </a:p>
          </p:txBody>
        </p:sp>
        <p:sp>
          <p:nvSpPr>
            <p:cNvPr id="67596" name="Freeform 14"/>
            <p:cNvSpPr/>
            <p:nvPr/>
          </p:nvSpPr>
          <p:spPr>
            <a:xfrm>
              <a:off x="4502" y="3381"/>
              <a:ext cx="405" cy="325"/>
            </a:xfrm>
            <a:custGeom>
              <a:avLst/>
              <a:gdLst/>
              <a:ahLst/>
              <a:cxnLst>
                <a:cxn ang="0">
                  <a:pos x="51" y="11"/>
                </a:cxn>
                <a:cxn ang="0">
                  <a:pos x="38" y="23"/>
                </a:cxn>
                <a:cxn ang="0">
                  <a:pos x="44" y="29"/>
                </a:cxn>
                <a:cxn ang="0">
                  <a:pos x="43" y="35"/>
                </a:cxn>
                <a:cxn ang="0">
                  <a:pos x="34" y="41"/>
                </a:cxn>
                <a:cxn ang="0">
                  <a:pos x="29" y="35"/>
                </a:cxn>
                <a:cxn ang="0">
                  <a:pos x="20" y="33"/>
                </a:cxn>
                <a:cxn ang="0">
                  <a:pos x="0" y="41"/>
                </a:cxn>
                <a:cxn ang="0">
                  <a:pos x="30" y="5"/>
                </a:cxn>
                <a:cxn ang="0">
                  <a:pos x="39" y="0"/>
                </a:cxn>
                <a:cxn ang="0">
                  <a:pos x="51" y="11"/>
                </a:cxn>
                <a:cxn ang="0">
                  <a:pos x="51" y="11"/>
                </a:cxn>
              </a:cxnLst>
              <a:rect l="0" t="0" r="0" b="0"/>
              <a:pathLst>
                <a:path w="810" h="650">
                  <a:moveTo>
                    <a:pt x="810" y="191"/>
                  </a:moveTo>
                  <a:lnTo>
                    <a:pt x="597" y="368"/>
                  </a:lnTo>
                  <a:lnTo>
                    <a:pt x="700" y="465"/>
                  </a:lnTo>
                  <a:lnTo>
                    <a:pt x="685" y="560"/>
                  </a:lnTo>
                  <a:lnTo>
                    <a:pt x="539" y="650"/>
                  </a:lnTo>
                  <a:lnTo>
                    <a:pt x="478" y="553"/>
                  </a:lnTo>
                  <a:lnTo>
                    <a:pt x="308" y="517"/>
                  </a:lnTo>
                  <a:lnTo>
                    <a:pt x="0" y="650"/>
                  </a:lnTo>
                  <a:lnTo>
                    <a:pt x="487" y="81"/>
                  </a:lnTo>
                  <a:lnTo>
                    <a:pt x="611" y="0"/>
                  </a:lnTo>
                  <a:lnTo>
                    <a:pt x="810" y="191"/>
                  </a:lnTo>
                  <a:close/>
                </a:path>
              </a:pathLst>
            </a:custGeom>
            <a:solidFill>
              <a:srgbClr val="755B5B"/>
            </a:solidFill>
            <a:ln w="9525">
              <a:noFill/>
            </a:ln>
          </p:spPr>
          <p:txBody>
            <a:bodyPr/>
            <a:lstStyle/>
            <a:p>
              <a:endParaRPr lang="zh-CN" altLang="en-US"/>
            </a:p>
          </p:txBody>
        </p:sp>
        <p:sp>
          <p:nvSpPr>
            <p:cNvPr id="67597" name="Freeform 15"/>
            <p:cNvSpPr/>
            <p:nvPr/>
          </p:nvSpPr>
          <p:spPr>
            <a:xfrm>
              <a:off x="4056" y="3242"/>
              <a:ext cx="442" cy="154"/>
            </a:xfrm>
            <a:custGeom>
              <a:avLst/>
              <a:gdLst/>
              <a:ahLst/>
              <a:cxnLst>
                <a:cxn ang="0">
                  <a:pos x="0" y="8"/>
                </a:cxn>
                <a:cxn ang="0">
                  <a:pos x="7" y="5"/>
                </a:cxn>
                <a:cxn ang="0">
                  <a:pos x="10" y="0"/>
                </a:cxn>
                <a:cxn ang="0">
                  <a:pos x="55" y="7"/>
                </a:cxn>
                <a:cxn ang="0">
                  <a:pos x="49" y="12"/>
                </a:cxn>
                <a:cxn ang="0">
                  <a:pos x="30" y="16"/>
                </a:cxn>
                <a:cxn ang="0">
                  <a:pos x="34" y="19"/>
                </a:cxn>
                <a:cxn ang="0">
                  <a:pos x="26" y="17"/>
                </a:cxn>
                <a:cxn ang="0">
                  <a:pos x="0" y="8"/>
                </a:cxn>
                <a:cxn ang="0">
                  <a:pos x="0" y="8"/>
                </a:cxn>
              </a:cxnLst>
              <a:rect l="0" t="0" r="0" b="0"/>
              <a:pathLst>
                <a:path w="884" h="310">
                  <a:moveTo>
                    <a:pt x="0" y="133"/>
                  </a:moveTo>
                  <a:lnTo>
                    <a:pt x="102" y="82"/>
                  </a:lnTo>
                  <a:lnTo>
                    <a:pt x="154" y="0"/>
                  </a:lnTo>
                  <a:lnTo>
                    <a:pt x="884" y="126"/>
                  </a:lnTo>
                  <a:lnTo>
                    <a:pt x="781" y="200"/>
                  </a:lnTo>
                  <a:lnTo>
                    <a:pt x="485" y="266"/>
                  </a:lnTo>
                  <a:lnTo>
                    <a:pt x="536" y="310"/>
                  </a:lnTo>
                  <a:lnTo>
                    <a:pt x="405" y="280"/>
                  </a:lnTo>
                  <a:lnTo>
                    <a:pt x="0" y="133"/>
                  </a:lnTo>
                  <a:close/>
                </a:path>
              </a:pathLst>
            </a:custGeom>
            <a:solidFill>
              <a:srgbClr val="D8FCFF"/>
            </a:solidFill>
            <a:ln w="9525">
              <a:noFill/>
            </a:ln>
          </p:spPr>
          <p:txBody>
            <a:bodyPr/>
            <a:lstStyle/>
            <a:p>
              <a:endParaRPr lang="zh-CN" altLang="en-US"/>
            </a:p>
          </p:txBody>
        </p:sp>
        <p:sp>
          <p:nvSpPr>
            <p:cNvPr id="67598" name="Freeform 16"/>
            <p:cNvSpPr/>
            <p:nvPr/>
          </p:nvSpPr>
          <p:spPr>
            <a:xfrm>
              <a:off x="4472" y="3312"/>
              <a:ext cx="166" cy="99"/>
            </a:xfrm>
            <a:custGeom>
              <a:avLst/>
              <a:gdLst/>
              <a:ahLst/>
              <a:cxnLst>
                <a:cxn ang="0">
                  <a:pos x="0" y="10"/>
                </a:cxn>
                <a:cxn ang="0">
                  <a:pos x="10" y="0"/>
                </a:cxn>
                <a:cxn ang="0">
                  <a:pos x="21" y="4"/>
                </a:cxn>
                <a:cxn ang="0">
                  <a:pos x="1" y="13"/>
                </a:cxn>
                <a:cxn ang="0">
                  <a:pos x="0" y="10"/>
                </a:cxn>
                <a:cxn ang="0">
                  <a:pos x="0" y="10"/>
                </a:cxn>
              </a:cxnLst>
              <a:rect l="0" t="0" r="0" b="0"/>
              <a:pathLst>
                <a:path w="332" h="197">
                  <a:moveTo>
                    <a:pt x="0" y="154"/>
                  </a:moveTo>
                  <a:lnTo>
                    <a:pt x="171" y="0"/>
                  </a:lnTo>
                  <a:lnTo>
                    <a:pt x="332" y="59"/>
                  </a:lnTo>
                  <a:lnTo>
                    <a:pt x="15" y="197"/>
                  </a:lnTo>
                  <a:lnTo>
                    <a:pt x="0" y="154"/>
                  </a:lnTo>
                  <a:close/>
                </a:path>
              </a:pathLst>
            </a:custGeom>
            <a:solidFill>
              <a:srgbClr val="D8FCFF"/>
            </a:solidFill>
            <a:ln w="9525">
              <a:noFill/>
            </a:ln>
          </p:spPr>
          <p:txBody>
            <a:bodyPr/>
            <a:lstStyle/>
            <a:p>
              <a:endParaRPr lang="zh-CN" altLang="en-US"/>
            </a:p>
          </p:txBody>
        </p:sp>
        <p:sp>
          <p:nvSpPr>
            <p:cNvPr id="67599" name="Freeform 17"/>
            <p:cNvSpPr/>
            <p:nvPr/>
          </p:nvSpPr>
          <p:spPr>
            <a:xfrm>
              <a:off x="4314" y="2046"/>
              <a:ext cx="243" cy="801"/>
            </a:xfrm>
            <a:custGeom>
              <a:avLst/>
              <a:gdLst/>
              <a:ahLst/>
              <a:cxnLst>
                <a:cxn ang="0">
                  <a:pos x="0" y="52"/>
                </a:cxn>
                <a:cxn ang="0">
                  <a:pos x="5" y="60"/>
                </a:cxn>
                <a:cxn ang="0">
                  <a:pos x="12" y="77"/>
                </a:cxn>
                <a:cxn ang="0">
                  <a:pos x="14" y="54"/>
                </a:cxn>
                <a:cxn ang="0">
                  <a:pos x="10" y="43"/>
                </a:cxn>
                <a:cxn ang="0">
                  <a:pos x="12" y="36"/>
                </a:cxn>
                <a:cxn ang="0">
                  <a:pos x="11" y="29"/>
                </a:cxn>
                <a:cxn ang="0">
                  <a:pos x="15" y="22"/>
                </a:cxn>
                <a:cxn ang="0">
                  <a:pos x="14" y="13"/>
                </a:cxn>
                <a:cxn ang="0">
                  <a:pos x="11" y="10"/>
                </a:cxn>
                <a:cxn ang="0">
                  <a:pos x="13" y="6"/>
                </a:cxn>
                <a:cxn ang="0">
                  <a:pos x="19" y="6"/>
                </a:cxn>
                <a:cxn ang="0">
                  <a:pos x="17" y="0"/>
                </a:cxn>
                <a:cxn ang="0">
                  <a:pos x="29" y="6"/>
                </a:cxn>
                <a:cxn ang="0">
                  <a:pos x="30" y="49"/>
                </a:cxn>
                <a:cxn ang="0">
                  <a:pos x="26" y="50"/>
                </a:cxn>
                <a:cxn ang="0">
                  <a:pos x="19" y="60"/>
                </a:cxn>
                <a:cxn ang="0">
                  <a:pos x="18" y="73"/>
                </a:cxn>
                <a:cxn ang="0">
                  <a:pos x="18" y="82"/>
                </a:cxn>
                <a:cxn ang="0">
                  <a:pos x="23" y="91"/>
                </a:cxn>
                <a:cxn ang="0">
                  <a:pos x="29" y="93"/>
                </a:cxn>
                <a:cxn ang="0">
                  <a:pos x="29" y="100"/>
                </a:cxn>
                <a:cxn ang="0">
                  <a:pos x="12" y="98"/>
                </a:cxn>
                <a:cxn ang="0">
                  <a:pos x="0" y="96"/>
                </a:cxn>
                <a:cxn ang="0">
                  <a:pos x="0" y="52"/>
                </a:cxn>
                <a:cxn ang="0">
                  <a:pos x="0" y="52"/>
                </a:cxn>
              </a:cxnLst>
              <a:rect l="0" t="0" r="0" b="0"/>
              <a:pathLst>
                <a:path w="487" h="1602">
                  <a:moveTo>
                    <a:pt x="8" y="842"/>
                  </a:moveTo>
                  <a:lnTo>
                    <a:pt x="95" y="975"/>
                  </a:lnTo>
                  <a:lnTo>
                    <a:pt x="192" y="1218"/>
                  </a:lnTo>
                  <a:lnTo>
                    <a:pt x="228" y="878"/>
                  </a:lnTo>
                  <a:lnTo>
                    <a:pt x="169" y="680"/>
                  </a:lnTo>
                  <a:lnTo>
                    <a:pt x="200" y="576"/>
                  </a:lnTo>
                  <a:lnTo>
                    <a:pt x="177" y="473"/>
                  </a:lnTo>
                  <a:lnTo>
                    <a:pt x="243" y="340"/>
                  </a:lnTo>
                  <a:lnTo>
                    <a:pt x="228" y="222"/>
                  </a:lnTo>
                  <a:lnTo>
                    <a:pt x="184" y="148"/>
                  </a:lnTo>
                  <a:lnTo>
                    <a:pt x="221" y="89"/>
                  </a:lnTo>
                  <a:lnTo>
                    <a:pt x="310" y="82"/>
                  </a:lnTo>
                  <a:lnTo>
                    <a:pt x="272" y="0"/>
                  </a:lnTo>
                  <a:lnTo>
                    <a:pt x="472" y="89"/>
                  </a:lnTo>
                  <a:lnTo>
                    <a:pt x="487" y="783"/>
                  </a:lnTo>
                  <a:lnTo>
                    <a:pt x="420" y="798"/>
                  </a:lnTo>
                  <a:lnTo>
                    <a:pt x="316" y="975"/>
                  </a:lnTo>
                  <a:lnTo>
                    <a:pt x="295" y="1167"/>
                  </a:lnTo>
                  <a:lnTo>
                    <a:pt x="302" y="1298"/>
                  </a:lnTo>
                  <a:lnTo>
                    <a:pt x="376" y="1454"/>
                  </a:lnTo>
                  <a:lnTo>
                    <a:pt x="472" y="1484"/>
                  </a:lnTo>
                  <a:lnTo>
                    <a:pt x="464" y="1602"/>
                  </a:lnTo>
                  <a:lnTo>
                    <a:pt x="192" y="1557"/>
                  </a:lnTo>
                  <a:lnTo>
                    <a:pt x="0" y="1528"/>
                  </a:lnTo>
                  <a:lnTo>
                    <a:pt x="8" y="842"/>
                  </a:lnTo>
                  <a:close/>
                </a:path>
              </a:pathLst>
            </a:custGeom>
            <a:solidFill>
              <a:srgbClr val="B5A3A3"/>
            </a:solidFill>
            <a:ln w="9525">
              <a:noFill/>
            </a:ln>
          </p:spPr>
          <p:txBody>
            <a:bodyPr/>
            <a:lstStyle/>
            <a:p>
              <a:endParaRPr lang="zh-CN" altLang="en-US"/>
            </a:p>
          </p:txBody>
        </p:sp>
        <p:sp>
          <p:nvSpPr>
            <p:cNvPr id="67600" name="Freeform 18"/>
            <p:cNvSpPr/>
            <p:nvPr/>
          </p:nvSpPr>
          <p:spPr>
            <a:xfrm>
              <a:off x="3949" y="3640"/>
              <a:ext cx="232" cy="184"/>
            </a:xfrm>
            <a:custGeom>
              <a:avLst/>
              <a:gdLst/>
              <a:ahLst/>
              <a:cxnLst>
                <a:cxn ang="0">
                  <a:pos x="2" y="3"/>
                </a:cxn>
                <a:cxn ang="0">
                  <a:pos x="12" y="0"/>
                </a:cxn>
                <a:cxn ang="0">
                  <a:pos x="29" y="7"/>
                </a:cxn>
                <a:cxn ang="0">
                  <a:pos x="0" y="23"/>
                </a:cxn>
                <a:cxn ang="0">
                  <a:pos x="2" y="3"/>
                </a:cxn>
                <a:cxn ang="0">
                  <a:pos x="2" y="3"/>
                </a:cxn>
              </a:cxnLst>
              <a:rect l="0" t="0" r="0" b="0"/>
              <a:pathLst>
                <a:path w="464" h="368">
                  <a:moveTo>
                    <a:pt x="30" y="58"/>
                  </a:moveTo>
                  <a:lnTo>
                    <a:pt x="184" y="0"/>
                  </a:lnTo>
                  <a:lnTo>
                    <a:pt x="464" y="117"/>
                  </a:lnTo>
                  <a:lnTo>
                    <a:pt x="0" y="368"/>
                  </a:lnTo>
                  <a:lnTo>
                    <a:pt x="30" y="58"/>
                  </a:lnTo>
                  <a:close/>
                </a:path>
              </a:pathLst>
            </a:custGeom>
            <a:solidFill>
              <a:srgbClr val="755B5B"/>
            </a:solidFill>
            <a:ln w="9525">
              <a:noFill/>
            </a:ln>
          </p:spPr>
          <p:txBody>
            <a:bodyPr/>
            <a:lstStyle/>
            <a:p>
              <a:endParaRPr lang="zh-CN" altLang="en-US"/>
            </a:p>
          </p:txBody>
        </p:sp>
        <p:sp>
          <p:nvSpPr>
            <p:cNvPr id="67601" name="Freeform 19"/>
            <p:cNvSpPr/>
            <p:nvPr/>
          </p:nvSpPr>
          <p:spPr>
            <a:xfrm>
              <a:off x="4004" y="3404"/>
              <a:ext cx="756" cy="317"/>
            </a:xfrm>
            <a:custGeom>
              <a:avLst/>
              <a:gdLst/>
              <a:ahLst/>
              <a:cxnLst>
                <a:cxn ang="0">
                  <a:pos x="0" y="7"/>
                </a:cxn>
                <a:cxn ang="0">
                  <a:pos x="5" y="17"/>
                </a:cxn>
                <a:cxn ang="0">
                  <a:pos x="18" y="20"/>
                </a:cxn>
                <a:cxn ang="0">
                  <a:pos x="34" y="24"/>
                </a:cxn>
                <a:cxn ang="0">
                  <a:pos x="47" y="30"/>
                </a:cxn>
                <a:cxn ang="0">
                  <a:pos x="53" y="30"/>
                </a:cxn>
                <a:cxn ang="0">
                  <a:pos x="53" y="39"/>
                </a:cxn>
                <a:cxn ang="0">
                  <a:pos x="59" y="40"/>
                </a:cxn>
                <a:cxn ang="0">
                  <a:pos x="82" y="30"/>
                </a:cxn>
                <a:cxn ang="0">
                  <a:pos x="95" y="0"/>
                </a:cxn>
                <a:cxn ang="0">
                  <a:pos x="53" y="20"/>
                </a:cxn>
                <a:cxn ang="0">
                  <a:pos x="12" y="8"/>
                </a:cxn>
                <a:cxn ang="0">
                  <a:pos x="0" y="7"/>
                </a:cxn>
                <a:cxn ang="0">
                  <a:pos x="0" y="7"/>
                </a:cxn>
              </a:cxnLst>
              <a:rect l="0" t="0" r="0" b="0"/>
              <a:pathLst>
                <a:path w="1512" h="633">
                  <a:moveTo>
                    <a:pt x="0" y="110"/>
                  </a:moveTo>
                  <a:lnTo>
                    <a:pt x="67" y="257"/>
                  </a:lnTo>
                  <a:lnTo>
                    <a:pt x="282" y="318"/>
                  </a:lnTo>
                  <a:lnTo>
                    <a:pt x="538" y="384"/>
                  </a:lnTo>
                  <a:lnTo>
                    <a:pt x="745" y="472"/>
                  </a:lnTo>
                  <a:lnTo>
                    <a:pt x="848" y="472"/>
                  </a:lnTo>
                  <a:lnTo>
                    <a:pt x="863" y="620"/>
                  </a:lnTo>
                  <a:lnTo>
                    <a:pt x="951" y="633"/>
                  </a:lnTo>
                  <a:lnTo>
                    <a:pt x="1304" y="472"/>
                  </a:lnTo>
                  <a:lnTo>
                    <a:pt x="1512" y="0"/>
                  </a:lnTo>
                  <a:lnTo>
                    <a:pt x="856" y="318"/>
                  </a:lnTo>
                  <a:lnTo>
                    <a:pt x="200" y="118"/>
                  </a:lnTo>
                  <a:lnTo>
                    <a:pt x="0" y="110"/>
                  </a:lnTo>
                  <a:close/>
                </a:path>
              </a:pathLst>
            </a:custGeom>
            <a:solidFill>
              <a:srgbClr val="A38C8C"/>
            </a:solidFill>
            <a:ln w="9525">
              <a:noFill/>
            </a:ln>
          </p:spPr>
          <p:txBody>
            <a:bodyPr/>
            <a:lstStyle/>
            <a:p>
              <a:endParaRPr lang="zh-CN" altLang="en-US"/>
            </a:p>
          </p:txBody>
        </p:sp>
        <p:sp>
          <p:nvSpPr>
            <p:cNvPr id="67602" name="Freeform 20"/>
            <p:cNvSpPr/>
            <p:nvPr/>
          </p:nvSpPr>
          <p:spPr>
            <a:xfrm>
              <a:off x="4402" y="1910"/>
              <a:ext cx="118" cy="133"/>
            </a:xfrm>
            <a:custGeom>
              <a:avLst/>
              <a:gdLst/>
              <a:ahLst/>
              <a:cxnLst>
                <a:cxn ang="0">
                  <a:pos x="13" y="17"/>
                </a:cxn>
                <a:cxn ang="0">
                  <a:pos x="15" y="2"/>
                </a:cxn>
                <a:cxn ang="0">
                  <a:pos x="7" y="0"/>
                </a:cxn>
                <a:cxn ang="0">
                  <a:pos x="0" y="2"/>
                </a:cxn>
                <a:cxn ang="0">
                  <a:pos x="1" y="17"/>
                </a:cxn>
                <a:cxn ang="0">
                  <a:pos x="7" y="17"/>
                </a:cxn>
                <a:cxn ang="0">
                  <a:pos x="13" y="17"/>
                </a:cxn>
                <a:cxn ang="0">
                  <a:pos x="13" y="17"/>
                </a:cxn>
              </a:cxnLst>
              <a:rect l="0" t="0" r="0" b="0"/>
              <a:pathLst>
                <a:path w="236" h="266">
                  <a:moveTo>
                    <a:pt x="205" y="266"/>
                  </a:moveTo>
                  <a:lnTo>
                    <a:pt x="236" y="36"/>
                  </a:lnTo>
                  <a:lnTo>
                    <a:pt x="110" y="0"/>
                  </a:lnTo>
                  <a:lnTo>
                    <a:pt x="0" y="36"/>
                  </a:lnTo>
                  <a:lnTo>
                    <a:pt x="15" y="259"/>
                  </a:lnTo>
                  <a:lnTo>
                    <a:pt x="125" y="259"/>
                  </a:lnTo>
                  <a:lnTo>
                    <a:pt x="205" y="266"/>
                  </a:lnTo>
                  <a:close/>
                </a:path>
              </a:pathLst>
            </a:custGeom>
            <a:solidFill>
              <a:srgbClr val="E5E5FF"/>
            </a:solidFill>
            <a:ln w="9525">
              <a:noFill/>
            </a:ln>
          </p:spPr>
          <p:txBody>
            <a:bodyPr/>
            <a:lstStyle/>
            <a:p>
              <a:endParaRPr lang="zh-CN" altLang="en-US"/>
            </a:p>
          </p:txBody>
        </p:sp>
        <p:sp>
          <p:nvSpPr>
            <p:cNvPr id="67603" name="Freeform 21"/>
            <p:cNvSpPr/>
            <p:nvPr/>
          </p:nvSpPr>
          <p:spPr>
            <a:xfrm>
              <a:off x="4189" y="2467"/>
              <a:ext cx="135" cy="291"/>
            </a:xfrm>
            <a:custGeom>
              <a:avLst/>
              <a:gdLst/>
              <a:ahLst/>
              <a:cxnLst>
                <a:cxn ang="0">
                  <a:pos x="13" y="0"/>
                </a:cxn>
                <a:cxn ang="0">
                  <a:pos x="10" y="2"/>
                </a:cxn>
                <a:cxn ang="0">
                  <a:pos x="6" y="9"/>
                </a:cxn>
                <a:cxn ang="0">
                  <a:pos x="0" y="9"/>
                </a:cxn>
                <a:cxn ang="0">
                  <a:pos x="0" y="12"/>
                </a:cxn>
                <a:cxn ang="0">
                  <a:pos x="4" y="13"/>
                </a:cxn>
                <a:cxn ang="0">
                  <a:pos x="4" y="20"/>
                </a:cxn>
                <a:cxn ang="0">
                  <a:pos x="0" y="21"/>
                </a:cxn>
                <a:cxn ang="0">
                  <a:pos x="0" y="29"/>
                </a:cxn>
                <a:cxn ang="0">
                  <a:pos x="2" y="36"/>
                </a:cxn>
                <a:cxn ang="0">
                  <a:pos x="13" y="36"/>
                </a:cxn>
                <a:cxn ang="0">
                  <a:pos x="16" y="2"/>
                </a:cxn>
                <a:cxn ang="0">
                  <a:pos x="13" y="0"/>
                </a:cxn>
                <a:cxn ang="0">
                  <a:pos x="13" y="0"/>
                </a:cxn>
              </a:cxnLst>
              <a:rect l="0" t="0" r="0" b="0"/>
              <a:pathLst>
                <a:path w="272" h="582">
                  <a:moveTo>
                    <a:pt x="221" y="0"/>
                  </a:moveTo>
                  <a:lnTo>
                    <a:pt x="162" y="44"/>
                  </a:lnTo>
                  <a:lnTo>
                    <a:pt x="103" y="141"/>
                  </a:lnTo>
                  <a:lnTo>
                    <a:pt x="15" y="154"/>
                  </a:lnTo>
                  <a:lnTo>
                    <a:pt x="0" y="200"/>
                  </a:lnTo>
                  <a:lnTo>
                    <a:pt x="67" y="213"/>
                  </a:lnTo>
                  <a:lnTo>
                    <a:pt x="74" y="331"/>
                  </a:lnTo>
                  <a:lnTo>
                    <a:pt x="0" y="346"/>
                  </a:lnTo>
                  <a:lnTo>
                    <a:pt x="0" y="464"/>
                  </a:lnTo>
                  <a:lnTo>
                    <a:pt x="44" y="582"/>
                  </a:lnTo>
                  <a:lnTo>
                    <a:pt x="213" y="582"/>
                  </a:lnTo>
                  <a:lnTo>
                    <a:pt x="272" y="44"/>
                  </a:lnTo>
                  <a:lnTo>
                    <a:pt x="221" y="0"/>
                  </a:lnTo>
                  <a:close/>
                </a:path>
              </a:pathLst>
            </a:custGeom>
            <a:solidFill>
              <a:srgbClr val="CCCCFF"/>
            </a:solidFill>
            <a:ln w="9525">
              <a:noFill/>
            </a:ln>
          </p:spPr>
          <p:txBody>
            <a:bodyPr/>
            <a:lstStyle/>
            <a:p>
              <a:endParaRPr lang="zh-CN" altLang="en-US"/>
            </a:p>
          </p:txBody>
        </p:sp>
        <p:sp>
          <p:nvSpPr>
            <p:cNvPr id="67604" name="Freeform 22"/>
            <p:cNvSpPr/>
            <p:nvPr/>
          </p:nvSpPr>
          <p:spPr>
            <a:xfrm>
              <a:off x="4479" y="2430"/>
              <a:ext cx="214" cy="351"/>
            </a:xfrm>
            <a:custGeom>
              <a:avLst/>
              <a:gdLst/>
              <a:ahLst/>
              <a:cxnLst>
                <a:cxn ang="0">
                  <a:pos x="23" y="4"/>
                </a:cxn>
                <a:cxn ang="0">
                  <a:pos x="24" y="11"/>
                </a:cxn>
                <a:cxn ang="0">
                  <a:pos x="27" y="18"/>
                </a:cxn>
                <a:cxn ang="0">
                  <a:pos x="27" y="31"/>
                </a:cxn>
                <a:cxn ang="0">
                  <a:pos x="22" y="41"/>
                </a:cxn>
                <a:cxn ang="0">
                  <a:pos x="19" y="44"/>
                </a:cxn>
                <a:cxn ang="0">
                  <a:pos x="3" y="43"/>
                </a:cxn>
                <a:cxn ang="0">
                  <a:pos x="0" y="36"/>
                </a:cxn>
                <a:cxn ang="0">
                  <a:pos x="6" y="35"/>
                </a:cxn>
                <a:cxn ang="0">
                  <a:pos x="5" y="29"/>
                </a:cxn>
                <a:cxn ang="0">
                  <a:pos x="0" y="24"/>
                </a:cxn>
                <a:cxn ang="0">
                  <a:pos x="6" y="22"/>
                </a:cxn>
                <a:cxn ang="0">
                  <a:pos x="7" y="11"/>
                </a:cxn>
                <a:cxn ang="0">
                  <a:pos x="12" y="8"/>
                </a:cxn>
                <a:cxn ang="0">
                  <a:pos x="6" y="2"/>
                </a:cxn>
                <a:cxn ang="0">
                  <a:pos x="14" y="0"/>
                </a:cxn>
                <a:cxn ang="0">
                  <a:pos x="23" y="4"/>
                </a:cxn>
                <a:cxn ang="0">
                  <a:pos x="23" y="4"/>
                </a:cxn>
              </a:cxnLst>
              <a:rect l="0" t="0" r="0" b="0"/>
              <a:pathLst>
                <a:path w="428" h="701">
                  <a:moveTo>
                    <a:pt x="353" y="59"/>
                  </a:moveTo>
                  <a:lnTo>
                    <a:pt x="376" y="161"/>
                  </a:lnTo>
                  <a:lnTo>
                    <a:pt x="428" y="287"/>
                  </a:lnTo>
                  <a:lnTo>
                    <a:pt x="428" y="486"/>
                  </a:lnTo>
                  <a:lnTo>
                    <a:pt x="340" y="656"/>
                  </a:lnTo>
                  <a:lnTo>
                    <a:pt x="289" y="701"/>
                  </a:lnTo>
                  <a:lnTo>
                    <a:pt x="45" y="686"/>
                  </a:lnTo>
                  <a:lnTo>
                    <a:pt x="0" y="568"/>
                  </a:lnTo>
                  <a:lnTo>
                    <a:pt x="89" y="545"/>
                  </a:lnTo>
                  <a:lnTo>
                    <a:pt x="74" y="458"/>
                  </a:lnTo>
                  <a:lnTo>
                    <a:pt x="0" y="376"/>
                  </a:lnTo>
                  <a:lnTo>
                    <a:pt x="82" y="340"/>
                  </a:lnTo>
                  <a:lnTo>
                    <a:pt x="125" y="169"/>
                  </a:lnTo>
                  <a:lnTo>
                    <a:pt x="177" y="118"/>
                  </a:lnTo>
                  <a:lnTo>
                    <a:pt x="89" y="30"/>
                  </a:lnTo>
                  <a:lnTo>
                    <a:pt x="236" y="0"/>
                  </a:lnTo>
                  <a:lnTo>
                    <a:pt x="353" y="59"/>
                  </a:lnTo>
                  <a:close/>
                </a:path>
              </a:pathLst>
            </a:custGeom>
            <a:solidFill>
              <a:srgbClr val="CCCCFF"/>
            </a:solidFill>
            <a:ln w="9525">
              <a:noFill/>
            </a:ln>
          </p:spPr>
          <p:txBody>
            <a:bodyPr/>
            <a:lstStyle/>
            <a:p>
              <a:endParaRPr lang="zh-CN" altLang="en-US"/>
            </a:p>
          </p:txBody>
        </p:sp>
        <p:sp>
          <p:nvSpPr>
            <p:cNvPr id="67605" name="Freeform 23"/>
            <p:cNvSpPr/>
            <p:nvPr/>
          </p:nvSpPr>
          <p:spPr>
            <a:xfrm>
              <a:off x="4122" y="2869"/>
              <a:ext cx="531" cy="206"/>
            </a:xfrm>
            <a:custGeom>
              <a:avLst/>
              <a:gdLst/>
              <a:ahLst/>
              <a:cxnLst>
                <a:cxn ang="0">
                  <a:pos x="6" y="13"/>
                </a:cxn>
                <a:cxn ang="0">
                  <a:pos x="0" y="9"/>
                </a:cxn>
                <a:cxn ang="0">
                  <a:pos x="10" y="3"/>
                </a:cxn>
                <a:cxn ang="0">
                  <a:pos x="29" y="1"/>
                </a:cxn>
                <a:cxn ang="0">
                  <a:pos x="47" y="5"/>
                </a:cxn>
                <a:cxn ang="0">
                  <a:pos x="48" y="1"/>
                </a:cxn>
                <a:cxn ang="0">
                  <a:pos x="57" y="0"/>
                </a:cxn>
                <a:cxn ang="0">
                  <a:pos x="66" y="5"/>
                </a:cxn>
                <a:cxn ang="0">
                  <a:pos x="65" y="14"/>
                </a:cxn>
                <a:cxn ang="0">
                  <a:pos x="60" y="15"/>
                </a:cxn>
                <a:cxn ang="0">
                  <a:pos x="60" y="24"/>
                </a:cxn>
                <a:cxn ang="0">
                  <a:pos x="55" y="20"/>
                </a:cxn>
                <a:cxn ang="0">
                  <a:pos x="53" y="13"/>
                </a:cxn>
                <a:cxn ang="0">
                  <a:pos x="49" y="13"/>
                </a:cxn>
                <a:cxn ang="0">
                  <a:pos x="45" y="18"/>
                </a:cxn>
                <a:cxn ang="0">
                  <a:pos x="44" y="26"/>
                </a:cxn>
                <a:cxn ang="0">
                  <a:pos x="38" y="24"/>
                </a:cxn>
                <a:cxn ang="0">
                  <a:pos x="34" y="20"/>
                </a:cxn>
                <a:cxn ang="0">
                  <a:pos x="37" y="13"/>
                </a:cxn>
                <a:cxn ang="0">
                  <a:pos x="33" y="13"/>
                </a:cxn>
                <a:cxn ang="0">
                  <a:pos x="26" y="20"/>
                </a:cxn>
                <a:cxn ang="0">
                  <a:pos x="26" y="17"/>
                </a:cxn>
                <a:cxn ang="0">
                  <a:pos x="21" y="14"/>
                </a:cxn>
                <a:cxn ang="0">
                  <a:pos x="19" y="22"/>
                </a:cxn>
                <a:cxn ang="0">
                  <a:pos x="14" y="18"/>
                </a:cxn>
                <a:cxn ang="0">
                  <a:pos x="13" y="12"/>
                </a:cxn>
                <a:cxn ang="0">
                  <a:pos x="6" y="13"/>
                </a:cxn>
                <a:cxn ang="0">
                  <a:pos x="6" y="13"/>
                </a:cxn>
              </a:cxnLst>
              <a:rect l="0" t="0" r="0" b="0"/>
              <a:pathLst>
                <a:path w="1063" h="412">
                  <a:moveTo>
                    <a:pt x="104" y="213"/>
                  </a:moveTo>
                  <a:lnTo>
                    <a:pt x="0" y="141"/>
                  </a:lnTo>
                  <a:lnTo>
                    <a:pt x="169" y="44"/>
                  </a:lnTo>
                  <a:lnTo>
                    <a:pt x="466" y="15"/>
                  </a:lnTo>
                  <a:lnTo>
                    <a:pt x="766" y="74"/>
                  </a:lnTo>
                  <a:lnTo>
                    <a:pt x="774" y="8"/>
                  </a:lnTo>
                  <a:lnTo>
                    <a:pt x="922" y="0"/>
                  </a:lnTo>
                  <a:lnTo>
                    <a:pt x="1063" y="66"/>
                  </a:lnTo>
                  <a:lnTo>
                    <a:pt x="1055" y="228"/>
                  </a:lnTo>
                  <a:lnTo>
                    <a:pt x="973" y="251"/>
                  </a:lnTo>
                  <a:lnTo>
                    <a:pt x="966" y="376"/>
                  </a:lnTo>
                  <a:lnTo>
                    <a:pt x="892" y="310"/>
                  </a:lnTo>
                  <a:lnTo>
                    <a:pt x="856" y="220"/>
                  </a:lnTo>
                  <a:lnTo>
                    <a:pt x="797" y="207"/>
                  </a:lnTo>
                  <a:lnTo>
                    <a:pt x="722" y="287"/>
                  </a:lnTo>
                  <a:lnTo>
                    <a:pt x="715" y="412"/>
                  </a:lnTo>
                  <a:lnTo>
                    <a:pt x="612" y="369"/>
                  </a:lnTo>
                  <a:lnTo>
                    <a:pt x="546" y="310"/>
                  </a:lnTo>
                  <a:lnTo>
                    <a:pt x="597" y="220"/>
                  </a:lnTo>
                  <a:lnTo>
                    <a:pt x="530" y="220"/>
                  </a:lnTo>
                  <a:lnTo>
                    <a:pt x="428" y="317"/>
                  </a:lnTo>
                  <a:lnTo>
                    <a:pt x="428" y="258"/>
                  </a:lnTo>
                  <a:lnTo>
                    <a:pt x="346" y="236"/>
                  </a:lnTo>
                  <a:lnTo>
                    <a:pt x="317" y="338"/>
                  </a:lnTo>
                  <a:lnTo>
                    <a:pt x="236" y="279"/>
                  </a:lnTo>
                  <a:lnTo>
                    <a:pt x="222" y="184"/>
                  </a:lnTo>
                  <a:lnTo>
                    <a:pt x="104" y="213"/>
                  </a:lnTo>
                  <a:close/>
                </a:path>
              </a:pathLst>
            </a:custGeom>
            <a:solidFill>
              <a:srgbClr val="33CCFF"/>
            </a:solidFill>
            <a:ln w="9525">
              <a:noFill/>
            </a:ln>
          </p:spPr>
          <p:txBody>
            <a:bodyPr/>
            <a:lstStyle/>
            <a:p>
              <a:endParaRPr lang="zh-CN" altLang="en-US"/>
            </a:p>
          </p:txBody>
        </p:sp>
        <p:sp>
          <p:nvSpPr>
            <p:cNvPr id="67606" name="Freeform 24"/>
            <p:cNvSpPr/>
            <p:nvPr/>
          </p:nvSpPr>
          <p:spPr>
            <a:xfrm>
              <a:off x="4133" y="3153"/>
              <a:ext cx="181" cy="89"/>
            </a:xfrm>
            <a:custGeom>
              <a:avLst/>
              <a:gdLst/>
              <a:ahLst/>
              <a:cxnLst>
                <a:cxn ang="0">
                  <a:pos x="0" y="12"/>
                </a:cxn>
                <a:cxn ang="0">
                  <a:pos x="9" y="4"/>
                </a:cxn>
                <a:cxn ang="0">
                  <a:pos x="18" y="0"/>
                </a:cxn>
                <a:cxn ang="0">
                  <a:pos x="23" y="6"/>
                </a:cxn>
                <a:cxn ang="0">
                  <a:pos x="22" y="9"/>
                </a:cxn>
                <a:cxn ang="0">
                  <a:pos x="17" y="6"/>
                </a:cxn>
                <a:cxn ang="0">
                  <a:pos x="9" y="8"/>
                </a:cxn>
                <a:cxn ang="0">
                  <a:pos x="0" y="12"/>
                </a:cxn>
                <a:cxn ang="0">
                  <a:pos x="0" y="12"/>
                </a:cxn>
              </a:cxnLst>
              <a:rect l="0" t="0" r="0" b="0"/>
              <a:pathLst>
                <a:path w="361" h="177">
                  <a:moveTo>
                    <a:pt x="0" y="177"/>
                  </a:moveTo>
                  <a:lnTo>
                    <a:pt x="139" y="52"/>
                  </a:lnTo>
                  <a:lnTo>
                    <a:pt x="279" y="0"/>
                  </a:lnTo>
                  <a:lnTo>
                    <a:pt x="361" y="88"/>
                  </a:lnTo>
                  <a:lnTo>
                    <a:pt x="346" y="141"/>
                  </a:lnTo>
                  <a:lnTo>
                    <a:pt x="264" y="95"/>
                  </a:lnTo>
                  <a:lnTo>
                    <a:pt x="133" y="118"/>
                  </a:lnTo>
                  <a:lnTo>
                    <a:pt x="0" y="177"/>
                  </a:lnTo>
                  <a:close/>
                </a:path>
              </a:pathLst>
            </a:custGeom>
            <a:solidFill>
              <a:srgbClr val="CCCCFF"/>
            </a:solidFill>
            <a:ln w="9525">
              <a:noFill/>
            </a:ln>
          </p:spPr>
          <p:txBody>
            <a:bodyPr/>
            <a:lstStyle/>
            <a:p>
              <a:endParaRPr lang="zh-CN" altLang="en-US"/>
            </a:p>
          </p:txBody>
        </p:sp>
        <p:sp>
          <p:nvSpPr>
            <p:cNvPr id="67607" name="Freeform 25"/>
            <p:cNvSpPr/>
            <p:nvPr/>
          </p:nvSpPr>
          <p:spPr>
            <a:xfrm>
              <a:off x="4414" y="3220"/>
              <a:ext cx="257" cy="184"/>
            </a:xfrm>
            <a:custGeom>
              <a:avLst/>
              <a:gdLst/>
              <a:ahLst/>
              <a:cxnLst>
                <a:cxn ang="0">
                  <a:pos x="0" y="21"/>
                </a:cxn>
                <a:cxn ang="0">
                  <a:pos x="11" y="14"/>
                </a:cxn>
                <a:cxn ang="0">
                  <a:pos x="16" y="8"/>
                </a:cxn>
                <a:cxn ang="0">
                  <a:pos x="22" y="3"/>
                </a:cxn>
                <a:cxn ang="0">
                  <a:pos x="18" y="1"/>
                </a:cxn>
                <a:cxn ang="0">
                  <a:pos x="26" y="0"/>
                </a:cxn>
                <a:cxn ang="0">
                  <a:pos x="30" y="0"/>
                </a:cxn>
                <a:cxn ang="0">
                  <a:pos x="32" y="5"/>
                </a:cxn>
                <a:cxn ang="0">
                  <a:pos x="26" y="4"/>
                </a:cxn>
                <a:cxn ang="0">
                  <a:pos x="20" y="8"/>
                </a:cxn>
                <a:cxn ang="0">
                  <a:pos x="14" y="15"/>
                </a:cxn>
                <a:cxn ang="0">
                  <a:pos x="10" y="20"/>
                </a:cxn>
                <a:cxn ang="0">
                  <a:pos x="4" y="23"/>
                </a:cxn>
                <a:cxn ang="0">
                  <a:pos x="0" y="21"/>
                </a:cxn>
                <a:cxn ang="0">
                  <a:pos x="0" y="21"/>
                </a:cxn>
              </a:cxnLst>
              <a:rect l="0" t="0" r="0" b="0"/>
              <a:pathLst>
                <a:path w="515" h="369">
                  <a:moveTo>
                    <a:pt x="0" y="346"/>
                  </a:moveTo>
                  <a:lnTo>
                    <a:pt x="190" y="236"/>
                  </a:lnTo>
                  <a:lnTo>
                    <a:pt x="264" y="139"/>
                  </a:lnTo>
                  <a:lnTo>
                    <a:pt x="359" y="59"/>
                  </a:lnTo>
                  <a:lnTo>
                    <a:pt x="294" y="29"/>
                  </a:lnTo>
                  <a:lnTo>
                    <a:pt x="420" y="0"/>
                  </a:lnTo>
                  <a:lnTo>
                    <a:pt x="492" y="8"/>
                  </a:lnTo>
                  <a:lnTo>
                    <a:pt x="515" y="80"/>
                  </a:lnTo>
                  <a:lnTo>
                    <a:pt x="420" y="73"/>
                  </a:lnTo>
                  <a:lnTo>
                    <a:pt x="330" y="133"/>
                  </a:lnTo>
                  <a:lnTo>
                    <a:pt x="228" y="251"/>
                  </a:lnTo>
                  <a:lnTo>
                    <a:pt x="161" y="331"/>
                  </a:lnTo>
                  <a:lnTo>
                    <a:pt x="72" y="369"/>
                  </a:lnTo>
                  <a:lnTo>
                    <a:pt x="0" y="346"/>
                  </a:lnTo>
                  <a:close/>
                </a:path>
              </a:pathLst>
            </a:custGeom>
            <a:solidFill>
              <a:srgbClr val="CCCCFF"/>
            </a:solidFill>
            <a:ln w="9525">
              <a:noFill/>
            </a:ln>
          </p:spPr>
          <p:txBody>
            <a:bodyPr/>
            <a:lstStyle/>
            <a:p>
              <a:endParaRPr lang="zh-CN" altLang="en-US"/>
            </a:p>
          </p:txBody>
        </p:sp>
        <p:sp>
          <p:nvSpPr>
            <p:cNvPr id="67608" name="Freeform 26"/>
            <p:cNvSpPr/>
            <p:nvPr/>
          </p:nvSpPr>
          <p:spPr>
            <a:xfrm>
              <a:off x="3750" y="3282"/>
              <a:ext cx="1087" cy="295"/>
            </a:xfrm>
            <a:custGeom>
              <a:avLst/>
              <a:gdLst/>
              <a:ahLst/>
              <a:cxnLst>
                <a:cxn ang="0">
                  <a:pos x="6" y="15"/>
                </a:cxn>
                <a:cxn ang="0">
                  <a:pos x="0" y="13"/>
                </a:cxn>
                <a:cxn ang="0">
                  <a:pos x="5" y="5"/>
                </a:cxn>
                <a:cxn ang="0">
                  <a:pos x="70" y="22"/>
                </a:cxn>
                <a:cxn ang="0">
                  <a:pos x="84" y="27"/>
                </a:cxn>
                <a:cxn ang="0">
                  <a:pos x="119" y="11"/>
                </a:cxn>
                <a:cxn ang="0">
                  <a:pos x="111" y="8"/>
                </a:cxn>
                <a:cxn ang="0">
                  <a:pos x="106" y="5"/>
                </a:cxn>
                <a:cxn ang="0">
                  <a:pos x="115" y="0"/>
                </a:cxn>
                <a:cxn ang="0">
                  <a:pos x="123" y="1"/>
                </a:cxn>
                <a:cxn ang="0">
                  <a:pos x="120" y="5"/>
                </a:cxn>
                <a:cxn ang="0">
                  <a:pos x="128" y="7"/>
                </a:cxn>
                <a:cxn ang="0">
                  <a:pos x="136" y="5"/>
                </a:cxn>
                <a:cxn ang="0">
                  <a:pos x="135" y="11"/>
                </a:cxn>
                <a:cxn ang="0">
                  <a:pos x="81" y="37"/>
                </a:cxn>
                <a:cxn ang="0">
                  <a:pos x="41" y="22"/>
                </a:cxn>
                <a:cxn ang="0">
                  <a:pos x="20" y="19"/>
                </a:cxn>
                <a:cxn ang="0">
                  <a:pos x="6" y="15"/>
                </a:cxn>
                <a:cxn ang="0">
                  <a:pos x="6" y="15"/>
                </a:cxn>
              </a:cxnLst>
              <a:rect l="0" t="0" r="0" b="0"/>
              <a:pathLst>
                <a:path w="2173" h="589">
                  <a:moveTo>
                    <a:pt x="95" y="228"/>
                  </a:moveTo>
                  <a:lnTo>
                    <a:pt x="0" y="198"/>
                  </a:lnTo>
                  <a:lnTo>
                    <a:pt x="74" y="80"/>
                  </a:lnTo>
                  <a:lnTo>
                    <a:pt x="1119" y="346"/>
                  </a:lnTo>
                  <a:lnTo>
                    <a:pt x="1332" y="428"/>
                  </a:lnTo>
                  <a:lnTo>
                    <a:pt x="1893" y="169"/>
                  </a:lnTo>
                  <a:lnTo>
                    <a:pt x="1775" y="118"/>
                  </a:lnTo>
                  <a:lnTo>
                    <a:pt x="1694" y="80"/>
                  </a:lnTo>
                  <a:lnTo>
                    <a:pt x="1834" y="0"/>
                  </a:lnTo>
                  <a:lnTo>
                    <a:pt x="1960" y="7"/>
                  </a:lnTo>
                  <a:lnTo>
                    <a:pt x="1908" y="72"/>
                  </a:lnTo>
                  <a:lnTo>
                    <a:pt x="2042" y="110"/>
                  </a:lnTo>
                  <a:lnTo>
                    <a:pt x="2173" y="66"/>
                  </a:lnTo>
                  <a:lnTo>
                    <a:pt x="2152" y="169"/>
                  </a:lnTo>
                  <a:lnTo>
                    <a:pt x="1296" y="589"/>
                  </a:lnTo>
                  <a:lnTo>
                    <a:pt x="655" y="346"/>
                  </a:lnTo>
                  <a:lnTo>
                    <a:pt x="317" y="294"/>
                  </a:lnTo>
                  <a:lnTo>
                    <a:pt x="95" y="228"/>
                  </a:lnTo>
                  <a:close/>
                </a:path>
              </a:pathLst>
            </a:custGeom>
            <a:solidFill>
              <a:srgbClr val="CCCCFF"/>
            </a:solidFill>
            <a:ln w="9525">
              <a:noFill/>
            </a:ln>
          </p:spPr>
          <p:txBody>
            <a:bodyPr/>
            <a:lstStyle/>
            <a:p>
              <a:endParaRPr lang="zh-CN" altLang="en-US"/>
            </a:p>
          </p:txBody>
        </p:sp>
        <p:sp>
          <p:nvSpPr>
            <p:cNvPr id="67609" name="Freeform 27"/>
            <p:cNvSpPr/>
            <p:nvPr/>
          </p:nvSpPr>
          <p:spPr>
            <a:xfrm>
              <a:off x="4263" y="3230"/>
              <a:ext cx="95" cy="45"/>
            </a:xfrm>
            <a:custGeom>
              <a:avLst/>
              <a:gdLst/>
              <a:ahLst/>
              <a:cxnLst>
                <a:cxn ang="0">
                  <a:pos x="0" y="5"/>
                </a:cxn>
                <a:cxn ang="0">
                  <a:pos x="9" y="0"/>
                </a:cxn>
                <a:cxn ang="0">
                  <a:pos x="12" y="6"/>
                </a:cxn>
                <a:cxn ang="0">
                  <a:pos x="0" y="5"/>
                </a:cxn>
                <a:cxn ang="0">
                  <a:pos x="0" y="5"/>
                </a:cxn>
              </a:cxnLst>
              <a:rect l="0" t="0" r="0" b="0"/>
              <a:pathLst>
                <a:path w="190" h="90">
                  <a:moveTo>
                    <a:pt x="0" y="67"/>
                  </a:moveTo>
                  <a:lnTo>
                    <a:pt x="139" y="0"/>
                  </a:lnTo>
                  <a:lnTo>
                    <a:pt x="190" y="90"/>
                  </a:lnTo>
                  <a:lnTo>
                    <a:pt x="0" y="67"/>
                  </a:lnTo>
                  <a:close/>
                </a:path>
              </a:pathLst>
            </a:custGeom>
            <a:solidFill>
              <a:srgbClr val="CCCCFF"/>
            </a:solidFill>
            <a:ln w="9525">
              <a:noFill/>
            </a:ln>
          </p:spPr>
          <p:txBody>
            <a:bodyPr/>
            <a:lstStyle/>
            <a:p>
              <a:endParaRPr lang="zh-CN" altLang="en-US"/>
            </a:p>
          </p:txBody>
        </p:sp>
        <p:sp>
          <p:nvSpPr>
            <p:cNvPr id="67610" name="Freeform 28"/>
            <p:cNvSpPr/>
            <p:nvPr/>
          </p:nvSpPr>
          <p:spPr>
            <a:xfrm>
              <a:off x="4163" y="3275"/>
              <a:ext cx="243" cy="106"/>
            </a:xfrm>
            <a:custGeom>
              <a:avLst/>
              <a:gdLst/>
              <a:ahLst/>
              <a:cxnLst>
                <a:cxn ang="0">
                  <a:pos x="0" y="3"/>
                </a:cxn>
                <a:cxn ang="0">
                  <a:pos x="8" y="0"/>
                </a:cxn>
                <a:cxn ang="0">
                  <a:pos x="30" y="4"/>
                </a:cxn>
                <a:cxn ang="0">
                  <a:pos x="24" y="6"/>
                </a:cxn>
                <a:cxn ang="0">
                  <a:pos x="22" y="12"/>
                </a:cxn>
                <a:cxn ang="0">
                  <a:pos x="12" y="13"/>
                </a:cxn>
                <a:cxn ang="0">
                  <a:pos x="0" y="3"/>
                </a:cxn>
                <a:cxn ang="0">
                  <a:pos x="0" y="3"/>
                </a:cxn>
              </a:cxnLst>
              <a:rect l="0" t="0" r="0" b="0"/>
              <a:pathLst>
                <a:path w="486" h="213">
                  <a:moveTo>
                    <a:pt x="0" y="59"/>
                  </a:moveTo>
                  <a:lnTo>
                    <a:pt x="125" y="0"/>
                  </a:lnTo>
                  <a:lnTo>
                    <a:pt x="486" y="74"/>
                  </a:lnTo>
                  <a:lnTo>
                    <a:pt x="376" y="110"/>
                  </a:lnTo>
                  <a:lnTo>
                    <a:pt x="346" y="199"/>
                  </a:lnTo>
                  <a:lnTo>
                    <a:pt x="192" y="213"/>
                  </a:lnTo>
                  <a:lnTo>
                    <a:pt x="0" y="59"/>
                  </a:lnTo>
                  <a:close/>
                </a:path>
              </a:pathLst>
            </a:custGeom>
            <a:solidFill>
              <a:srgbClr val="FFBFBF"/>
            </a:solidFill>
            <a:ln w="9525">
              <a:noFill/>
            </a:ln>
          </p:spPr>
          <p:txBody>
            <a:bodyPr/>
            <a:lstStyle/>
            <a:p>
              <a:endParaRPr lang="zh-CN" altLang="en-US"/>
            </a:p>
          </p:txBody>
        </p:sp>
        <p:sp>
          <p:nvSpPr>
            <p:cNvPr id="67611" name="Freeform 29"/>
            <p:cNvSpPr/>
            <p:nvPr/>
          </p:nvSpPr>
          <p:spPr>
            <a:xfrm>
              <a:off x="4575" y="2511"/>
              <a:ext cx="140" cy="254"/>
            </a:xfrm>
            <a:custGeom>
              <a:avLst/>
              <a:gdLst/>
              <a:ahLst/>
              <a:cxnLst>
                <a:cxn ang="0">
                  <a:pos x="9" y="0"/>
                </a:cxn>
                <a:cxn ang="0">
                  <a:pos x="5" y="3"/>
                </a:cxn>
                <a:cxn ang="0">
                  <a:pos x="1" y="11"/>
                </a:cxn>
                <a:cxn ang="0">
                  <a:pos x="0" y="21"/>
                </a:cxn>
                <a:cxn ang="0">
                  <a:pos x="3" y="27"/>
                </a:cxn>
                <a:cxn ang="0">
                  <a:pos x="6" y="31"/>
                </a:cxn>
                <a:cxn ang="0">
                  <a:pos x="12" y="28"/>
                </a:cxn>
                <a:cxn ang="0">
                  <a:pos x="18" y="14"/>
                </a:cxn>
                <a:cxn ang="0">
                  <a:pos x="15" y="1"/>
                </a:cxn>
                <a:cxn ang="0">
                  <a:pos x="12" y="0"/>
                </a:cxn>
                <a:cxn ang="0">
                  <a:pos x="9" y="0"/>
                </a:cxn>
                <a:cxn ang="0">
                  <a:pos x="9" y="0"/>
                </a:cxn>
              </a:cxnLst>
              <a:rect l="0" t="0" r="0" b="0"/>
              <a:pathLst>
                <a:path w="279" h="510">
                  <a:moveTo>
                    <a:pt x="141" y="8"/>
                  </a:moveTo>
                  <a:lnTo>
                    <a:pt x="66" y="54"/>
                  </a:lnTo>
                  <a:lnTo>
                    <a:pt x="15" y="179"/>
                  </a:lnTo>
                  <a:lnTo>
                    <a:pt x="0" y="341"/>
                  </a:lnTo>
                  <a:lnTo>
                    <a:pt x="36" y="443"/>
                  </a:lnTo>
                  <a:lnTo>
                    <a:pt x="82" y="510"/>
                  </a:lnTo>
                  <a:lnTo>
                    <a:pt x="184" y="451"/>
                  </a:lnTo>
                  <a:lnTo>
                    <a:pt x="279" y="238"/>
                  </a:lnTo>
                  <a:lnTo>
                    <a:pt x="236" y="31"/>
                  </a:lnTo>
                  <a:lnTo>
                    <a:pt x="184" y="0"/>
                  </a:lnTo>
                  <a:lnTo>
                    <a:pt x="141" y="8"/>
                  </a:lnTo>
                  <a:close/>
                </a:path>
              </a:pathLst>
            </a:custGeom>
            <a:solidFill>
              <a:srgbClr val="7A7AAD"/>
            </a:solidFill>
            <a:ln w="9525">
              <a:noFill/>
            </a:ln>
          </p:spPr>
          <p:txBody>
            <a:bodyPr/>
            <a:lstStyle/>
            <a:p>
              <a:endParaRPr lang="zh-CN" altLang="en-US"/>
            </a:p>
          </p:txBody>
        </p:sp>
        <p:sp>
          <p:nvSpPr>
            <p:cNvPr id="67612" name="Freeform 30"/>
            <p:cNvSpPr/>
            <p:nvPr/>
          </p:nvSpPr>
          <p:spPr>
            <a:xfrm>
              <a:off x="4251" y="2493"/>
              <a:ext cx="55" cy="265"/>
            </a:xfrm>
            <a:custGeom>
              <a:avLst/>
              <a:gdLst/>
              <a:ahLst/>
              <a:cxnLst>
                <a:cxn ang="0">
                  <a:pos x="6" y="0"/>
                </a:cxn>
                <a:cxn ang="0">
                  <a:pos x="2" y="6"/>
                </a:cxn>
                <a:cxn ang="0">
                  <a:pos x="0" y="16"/>
                </a:cxn>
                <a:cxn ang="0">
                  <a:pos x="2" y="29"/>
                </a:cxn>
                <a:cxn ang="0">
                  <a:pos x="5" y="33"/>
                </a:cxn>
                <a:cxn ang="0">
                  <a:pos x="6" y="0"/>
                </a:cxn>
                <a:cxn ang="0">
                  <a:pos x="6" y="0"/>
                </a:cxn>
              </a:cxnLst>
              <a:rect l="0" t="0" r="0" b="0"/>
              <a:pathLst>
                <a:path w="111" h="531">
                  <a:moveTo>
                    <a:pt x="111" y="0"/>
                  </a:moveTo>
                  <a:lnTo>
                    <a:pt x="37" y="103"/>
                  </a:lnTo>
                  <a:lnTo>
                    <a:pt x="0" y="259"/>
                  </a:lnTo>
                  <a:lnTo>
                    <a:pt x="37" y="472"/>
                  </a:lnTo>
                  <a:lnTo>
                    <a:pt x="88" y="531"/>
                  </a:lnTo>
                  <a:lnTo>
                    <a:pt x="111" y="0"/>
                  </a:lnTo>
                  <a:close/>
                </a:path>
              </a:pathLst>
            </a:custGeom>
            <a:solidFill>
              <a:srgbClr val="7A7AAD"/>
            </a:solidFill>
            <a:ln w="9525">
              <a:noFill/>
            </a:ln>
          </p:spPr>
          <p:txBody>
            <a:bodyPr/>
            <a:lstStyle/>
            <a:p>
              <a:endParaRPr lang="zh-CN" altLang="en-US"/>
            </a:p>
          </p:txBody>
        </p:sp>
        <p:sp>
          <p:nvSpPr>
            <p:cNvPr id="67613" name="Freeform 31"/>
            <p:cNvSpPr/>
            <p:nvPr/>
          </p:nvSpPr>
          <p:spPr>
            <a:xfrm>
              <a:off x="4432" y="3316"/>
              <a:ext cx="405" cy="247"/>
            </a:xfrm>
            <a:custGeom>
              <a:avLst/>
              <a:gdLst/>
              <a:ahLst/>
              <a:cxnLst>
                <a:cxn ang="0">
                  <a:pos x="0" y="30"/>
                </a:cxn>
                <a:cxn ang="0">
                  <a:pos x="2" y="23"/>
                </a:cxn>
                <a:cxn ang="0">
                  <a:pos x="51" y="0"/>
                </a:cxn>
                <a:cxn ang="0">
                  <a:pos x="50" y="6"/>
                </a:cxn>
                <a:cxn ang="0">
                  <a:pos x="17" y="23"/>
                </a:cxn>
                <a:cxn ang="0">
                  <a:pos x="0" y="30"/>
                </a:cxn>
                <a:cxn ang="0">
                  <a:pos x="0" y="30"/>
                </a:cxn>
              </a:cxnLst>
              <a:rect l="0" t="0" r="0" b="0"/>
              <a:pathLst>
                <a:path w="810" h="495">
                  <a:moveTo>
                    <a:pt x="0" y="495"/>
                  </a:moveTo>
                  <a:lnTo>
                    <a:pt x="23" y="369"/>
                  </a:lnTo>
                  <a:lnTo>
                    <a:pt x="810" y="0"/>
                  </a:lnTo>
                  <a:lnTo>
                    <a:pt x="789" y="103"/>
                  </a:lnTo>
                  <a:lnTo>
                    <a:pt x="258" y="369"/>
                  </a:lnTo>
                  <a:lnTo>
                    <a:pt x="0" y="495"/>
                  </a:lnTo>
                  <a:close/>
                </a:path>
              </a:pathLst>
            </a:custGeom>
            <a:solidFill>
              <a:srgbClr val="7A7AAD"/>
            </a:solidFill>
            <a:ln w="9525">
              <a:noFill/>
            </a:ln>
          </p:spPr>
          <p:txBody>
            <a:bodyPr/>
            <a:lstStyle/>
            <a:p>
              <a:endParaRPr lang="zh-CN" altLang="en-US"/>
            </a:p>
          </p:txBody>
        </p:sp>
        <p:sp>
          <p:nvSpPr>
            <p:cNvPr id="67614" name="Freeform 32"/>
            <p:cNvSpPr/>
            <p:nvPr/>
          </p:nvSpPr>
          <p:spPr>
            <a:xfrm>
              <a:off x="4424" y="1932"/>
              <a:ext cx="89" cy="111"/>
            </a:xfrm>
            <a:custGeom>
              <a:avLst/>
              <a:gdLst/>
              <a:ahLst/>
              <a:cxnLst>
                <a:cxn ang="0">
                  <a:pos x="1" y="13"/>
                </a:cxn>
                <a:cxn ang="0">
                  <a:pos x="2" y="5"/>
                </a:cxn>
                <a:cxn ang="0">
                  <a:pos x="0" y="1"/>
                </a:cxn>
                <a:cxn ang="0">
                  <a:pos x="6" y="0"/>
                </a:cxn>
                <a:cxn ang="0">
                  <a:pos x="10" y="2"/>
                </a:cxn>
                <a:cxn ang="0">
                  <a:pos x="12" y="5"/>
                </a:cxn>
                <a:cxn ang="0">
                  <a:pos x="11" y="14"/>
                </a:cxn>
                <a:cxn ang="0">
                  <a:pos x="1" y="13"/>
                </a:cxn>
                <a:cxn ang="0">
                  <a:pos x="1" y="13"/>
                </a:cxn>
              </a:cxnLst>
              <a:rect l="0" t="0" r="0" b="0"/>
              <a:pathLst>
                <a:path w="176" h="222">
                  <a:moveTo>
                    <a:pt x="15" y="207"/>
                  </a:moveTo>
                  <a:lnTo>
                    <a:pt x="22" y="74"/>
                  </a:lnTo>
                  <a:lnTo>
                    <a:pt x="0" y="7"/>
                  </a:lnTo>
                  <a:lnTo>
                    <a:pt x="95" y="0"/>
                  </a:lnTo>
                  <a:lnTo>
                    <a:pt x="155" y="23"/>
                  </a:lnTo>
                  <a:lnTo>
                    <a:pt x="176" y="66"/>
                  </a:lnTo>
                  <a:lnTo>
                    <a:pt x="161" y="222"/>
                  </a:lnTo>
                  <a:lnTo>
                    <a:pt x="15" y="207"/>
                  </a:lnTo>
                  <a:close/>
                </a:path>
              </a:pathLst>
            </a:custGeom>
            <a:solidFill>
              <a:srgbClr val="7A7AAD"/>
            </a:solidFill>
            <a:ln w="9525">
              <a:noFill/>
            </a:ln>
          </p:spPr>
          <p:txBody>
            <a:bodyPr/>
            <a:lstStyle/>
            <a:p>
              <a:endParaRPr lang="zh-CN" altLang="en-US"/>
            </a:p>
          </p:txBody>
        </p:sp>
        <p:sp>
          <p:nvSpPr>
            <p:cNvPr id="67615" name="Freeform 33"/>
            <p:cNvSpPr/>
            <p:nvPr/>
          </p:nvSpPr>
          <p:spPr>
            <a:xfrm>
              <a:off x="4432" y="2131"/>
              <a:ext cx="96" cy="402"/>
            </a:xfrm>
            <a:custGeom>
              <a:avLst/>
              <a:gdLst/>
              <a:ahLst/>
              <a:cxnLst>
                <a:cxn ang="0">
                  <a:pos x="5" y="0"/>
                </a:cxn>
                <a:cxn ang="0">
                  <a:pos x="12" y="1"/>
                </a:cxn>
                <a:cxn ang="0">
                  <a:pos x="12" y="10"/>
                </a:cxn>
                <a:cxn ang="0">
                  <a:pos x="11" y="17"/>
                </a:cxn>
                <a:cxn ang="0">
                  <a:pos x="9" y="24"/>
                </a:cxn>
                <a:cxn ang="0">
                  <a:pos x="12" y="40"/>
                </a:cxn>
                <a:cxn ang="0">
                  <a:pos x="5" y="50"/>
                </a:cxn>
                <a:cxn ang="0">
                  <a:pos x="0" y="36"/>
                </a:cxn>
                <a:cxn ang="0">
                  <a:pos x="3" y="24"/>
                </a:cxn>
                <a:cxn ang="0">
                  <a:pos x="2" y="20"/>
                </a:cxn>
                <a:cxn ang="0">
                  <a:pos x="6" y="12"/>
                </a:cxn>
                <a:cxn ang="0">
                  <a:pos x="3" y="6"/>
                </a:cxn>
                <a:cxn ang="0">
                  <a:pos x="6" y="5"/>
                </a:cxn>
                <a:cxn ang="0">
                  <a:pos x="2" y="1"/>
                </a:cxn>
                <a:cxn ang="0">
                  <a:pos x="5" y="0"/>
                </a:cxn>
                <a:cxn ang="0">
                  <a:pos x="5" y="0"/>
                </a:cxn>
              </a:cxnLst>
              <a:rect l="0" t="0" r="0" b="0"/>
              <a:pathLst>
                <a:path w="192" h="804">
                  <a:moveTo>
                    <a:pt x="80" y="0"/>
                  </a:moveTo>
                  <a:lnTo>
                    <a:pt x="177" y="13"/>
                  </a:lnTo>
                  <a:lnTo>
                    <a:pt x="192" y="154"/>
                  </a:lnTo>
                  <a:lnTo>
                    <a:pt x="169" y="258"/>
                  </a:lnTo>
                  <a:lnTo>
                    <a:pt x="133" y="382"/>
                  </a:lnTo>
                  <a:lnTo>
                    <a:pt x="184" y="627"/>
                  </a:lnTo>
                  <a:lnTo>
                    <a:pt x="80" y="804"/>
                  </a:lnTo>
                  <a:lnTo>
                    <a:pt x="0" y="566"/>
                  </a:lnTo>
                  <a:lnTo>
                    <a:pt x="59" y="382"/>
                  </a:lnTo>
                  <a:lnTo>
                    <a:pt x="30" y="310"/>
                  </a:lnTo>
                  <a:lnTo>
                    <a:pt x="110" y="177"/>
                  </a:lnTo>
                  <a:lnTo>
                    <a:pt x="59" y="110"/>
                  </a:lnTo>
                  <a:lnTo>
                    <a:pt x="95" y="66"/>
                  </a:lnTo>
                  <a:lnTo>
                    <a:pt x="30" y="13"/>
                  </a:lnTo>
                  <a:lnTo>
                    <a:pt x="80" y="0"/>
                  </a:lnTo>
                  <a:close/>
                </a:path>
              </a:pathLst>
            </a:custGeom>
            <a:solidFill>
              <a:srgbClr val="755B5B"/>
            </a:solidFill>
            <a:ln w="9525">
              <a:noFill/>
            </a:ln>
          </p:spPr>
          <p:txBody>
            <a:bodyPr/>
            <a:lstStyle/>
            <a:p>
              <a:endParaRPr lang="zh-CN" altLang="en-US"/>
            </a:p>
          </p:txBody>
        </p:sp>
        <p:sp>
          <p:nvSpPr>
            <p:cNvPr id="67616" name="Freeform 34"/>
            <p:cNvSpPr/>
            <p:nvPr/>
          </p:nvSpPr>
          <p:spPr>
            <a:xfrm>
              <a:off x="4458" y="2695"/>
              <a:ext cx="92" cy="152"/>
            </a:xfrm>
            <a:custGeom>
              <a:avLst/>
              <a:gdLst/>
              <a:ahLst/>
              <a:cxnLst>
                <a:cxn ang="0">
                  <a:pos x="0" y="0"/>
                </a:cxn>
                <a:cxn ang="0">
                  <a:pos x="0" y="19"/>
                </a:cxn>
                <a:cxn ang="0">
                  <a:pos x="11" y="19"/>
                </a:cxn>
                <a:cxn ang="0">
                  <a:pos x="11" y="11"/>
                </a:cxn>
                <a:cxn ang="0">
                  <a:pos x="5" y="10"/>
                </a:cxn>
                <a:cxn ang="0">
                  <a:pos x="0" y="0"/>
                </a:cxn>
                <a:cxn ang="0">
                  <a:pos x="0" y="0"/>
                </a:cxn>
              </a:cxnLst>
              <a:rect l="0" t="0" r="0" b="0"/>
              <a:pathLst>
                <a:path w="185" h="304">
                  <a:moveTo>
                    <a:pt x="15" y="0"/>
                  </a:moveTo>
                  <a:lnTo>
                    <a:pt x="0" y="289"/>
                  </a:lnTo>
                  <a:lnTo>
                    <a:pt x="177" y="304"/>
                  </a:lnTo>
                  <a:lnTo>
                    <a:pt x="185" y="186"/>
                  </a:lnTo>
                  <a:lnTo>
                    <a:pt x="89" y="156"/>
                  </a:lnTo>
                  <a:lnTo>
                    <a:pt x="15" y="0"/>
                  </a:lnTo>
                  <a:close/>
                </a:path>
              </a:pathLst>
            </a:custGeom>
            <a:solidFill>
              <a:srgbClr val="755B5B"/>
            </a:solidFill>
            <a:ln w="9525">
              <a:noFill/>
            </a:ln>
          </p:spPr>
          <p:txBody>
            <a:bodyPr/>
            <a:lstStyle/>
            <a:p>
              <a:endParaRPr lang="zh-CN" altLang="en-US"/>
            </a:p>
          </p:txBody>
        </p:sp>
        <p:sp>
          <p:nvSpPr>
            <p:cNvPr id="67617" name="Freeform 35"/>
            <p:cNvSpPr/>
            <p:nvPr/>
          </p:nvSpPr>
          <p:spPr>
            <a:xfrm>
              <a:off x="4683" y="2629"/>
              <a:ext cx="165" cy="288"/>
            </a:xfrm>
            <a:custGeom>
              <a:avLst/>
              <a:gdLst/>
              <a:ahLst/>
              <a:cxnLst>
                <a:cxn ang="0">
                  <a:pos x="0" y="12"/>
                </a:cxn>
                <a:cxn ang="0">
                  <a:pos x="6" y="20"/>
                </a:cxn>
                <a:cxn ang="0">
                  <a:pos x="7" y="26"/>
                </a:cxn>
                <a:cxn ang="0">
                  <a:pos x="20" y="37"/>
                </a:cxn>
                <a:cxn ang="0">
                  <a:pos x="17" y="21"/>
                </a:cxn>
                <a:cxn ang="0">
                  <a:pos x="10" y="6"/>
                </a:cxn>
                <a:cxn ang="0">
                  <a:pos x="4" y="0"/>
                </a:cxn>
                <a:cxn ang="0">
                  <a:pos x="0" y="12"/>
                </a:cxn>
                <a:cxn ang="0">
                  <a:pos x="0" y="12"/>
                </a:cxn>
              </a:cxnLst>
              <a:rect l="0" t="0" r="0" b="0"/>
              <a:pathLst>
                <a:path w="331" h="574">
                  <a:moveTo>
                    <a:pt x="0" y="192"/>
                  </a:moveTo>
                  <a:lnTo>
                    <a:pt x="102" y="310"/>
                  </a:lnTo>
                  <a:lnTo>
                    <a:pt x="125" y="405"/>
                  </a:lnTo>
                  <a:lnTo>
                    <a:pt x="331" y="574"/>
                  </a:lnTo>
                  <a:lnTo>
                    <a:pt x="287" y="323"/>
                  </a:lnTo>
                  <a:lnTo>
                    <a:pt x="169" y="95"/>
                  </a:lnTo>
                  <a:lnTo>
                    <a:pt x="64" y="0"/>
                  </a:lnTo>
                  <a:lnTo>
                    <a:pt x="0" y="192"/>
                  </a:lnTo>
                  <a:close/>
                </a:path>
              </a:pathLst>
            </a:custGeom>
            <a:solidFill>
              <a:srgbClr val="755B5B"/>
            </a:solidFill>
            <a:ln w="9525">
              <a:noFill/>
            </a:ln>
          </p:spPr>
          <p:txBody>
            <a:bodyPr/>
            <a:lstStyle/>
            <a:p>
              <a:endParaRPr lang="zh-CN" altLang="en-US"/>
            </a:p>
          </p:txBody>
        </p:sp>
        <p:sp>
          <p:nvSpPr>
            <p:cNvPr id="67618" name="Freeform 36"/>
            <p:cNvSpPr/>
            <p:nvPr/>
          </p:nvSpPr>
          <p:spPr>
            <a:xfrm>
              <a:off x="4656" y="3622"/>
              <a:ext cx="324" cy="390"/>
            </a:xfrm>
            <a:custGeom>
              <a:avLst/>
              <a:gdLst/>
              <a:ahLst/>
              <a:cxnLst>
                <a:cxn ang="0">
                  <a:pos x="40" y="0"/>
                </a:cxn>
                <a:cxn ang="0">
                  <a:pos x="33" y="10"/>
                </a:cxn>
                <a:cxn ang="0">
                  <a:pos x="19" y="21"/>
                </a:cxn>
                <a:cxn ang="0">
                  <a:pos x="7" y="28"/>
                </a:cxn>
                <a:cxn ang="0">
                  <a:pos x="1" y="35"/>
                </a:cxn>
                <a:cxn ang="0">
                  <a:pos x="0" y="48"/>
                </a:cxn>
                <a:cxn ang="0">
                  <a:pos x="11" y="40"/>
                </a:cxn>
                <a:cxn ang="0">
                  <a:pos x="32" y="28"/>
                </a:cxn>
                <a:cxn ang="0">
                  <a:pos x="40" y="19"/>
                </a:cxn>
                <a:cxn ang="0">
                  <a:pos x="40" y="0"/>
                </a:cxn>
                <a:cxn ang="0">
                  <a:pos x="40" y="0"/>
                </a:cxn>
              </a:cxnLst>
              <a:rect l="0" t="0" r="0" b="0"/>
              <a:pathLst>
                <a:path w="649" h="782">
                  <a:moveTo>
                    <a:pt x="643" y="0"/>
                  </a:moveTo>
                  <a:lnTo>
                    <a:pt x="539" y="170"/>
                  </a:lnTo>
                  <a:lnTo>
                    <a:pt x="310" y="339"/>
                  </a:lnTo>
                  <a:lnTo>
                    <a:pt x="118" y="457"/>
                  </a:lnTo>
                  <a:lnTo>
                    <a:pt x="23" y="569"/>
                  </a:lnTo>
                  <a:lnTo>
                    <a:pt x="0" y="782"/>
                  </a:lnTo>
                  <a:lnTo>
                    <a:pt x="185" y="656"/>
                  </a:lnTo>
                  <a:lnTo>
                    <a:pt x="518" y="457"/>
                  </a:lnTo>
                  <a:lnTo>
                    <a:pt x="649" y="318"/>
                  </a:lnTo>
                  <a:lnTo>
                    <a:pt x="643" y="0"/>
                  </a:lnTo>
                  <a:close/>
                </a:path>
              </a:pathLst>
            </a:custGeom>
            <a:solidFill>
              <a:srgbClr val="755B5B"/>
            </a:solidFill>
            <a:ln w="9525">
              <a:noFill/>
            </a:ln>
          </p:spPr>
          <p:txBody>
            <a:bodyPr/>
            <a:lstStyle/>
            <a:p>
              <a:endParaRPr lang="zh-CN" altLang="en-US"/>
            </a:p>
          </p:txBody>
        </p:sp>
        <p:sp>
          <p:nvSpPr>
            <p:cNvPr id="67619" name="Freeform 37"/>
            <p:cNvSpPr/>
            <p:nvPr/>
          </p:nvSpPr>
          <p:spPr>
            <a:xfrm>
              <a:off x="4369" y="1884"/>
              <a:ext cx="162" cy="53"/>
            </a:xfrm>
            <a:custGeom>
              <a:avLst/>
              <a:gdLst/>
              <a:ahLst/>
              <a:cxnLst>
                <a:cxn ang="0">
                  <a:pos x="1" y="2"/>
                </a:cxn>
                <a:cxn ang="0">
                  <a:pos x="9" y="0"/>
                </a:cxn>
                <a:cxn ang="0">
                  <a:pos x="14" y="2"/>
                </a:cxn>
                <a:cxn ang="0">
                  <a:pos x="19" y="3"/>
                </a:cxn>
                <a:cxn ang="0">
                  <a:pos x="20" y="4"/>
                </a:cxn>
                <a:cxn ang="0">
                  <a:pos x="21" y="7"/>
                </a:cxn>
                <a:cxn ang="0">
                  <a:pos x="18" y="7"/>
                </a:cxn>
                <a:cxn ang="0">
                  <a:pos x="17" y="6"/>
                </a:cxn>
                <a:cxn ang="0">
                  <a:pos x="13" y="5"/>
                </a:cxn>
                <a:cxn ang="0">
                  <a:pos x="8" y="4"/>
                </a:cxn>
                <a:cxn ang="0">
                  <a:pos x="2" y="5"/>
                </a:cxn>
                <a:cxn ang="0">
                  <a:pos x="0" y="4"/>
                </a:cxn>
                <a:cxn ang="0">
                  <a:pos x="1" y="2"/>
                </a:cxn>
                <a:cxn ang="0">
                  <a:pos x="1" y="2"/>
                </a:cxn>
              </a:cxnLst>
              <a:rect l="0" t="0" r="0" b="0"/>
              <a:pathLst>
                <a:path w="323" h="104">
                  <a:moveTo>
                    <a:pt x="14" y="32"/>
                  </a:moveTo>
                  <a:lnTo>
                    <a:pt x="131" y="0"/>
                  </a:lnTo>
                  <a:lnTo>
                    <a:pt x="213" y="21"/>
                  </a:lnTo>
                  <a:lnTo>
                    <a:pt x="293" y="42"/>
                  </a:lnTo>
                  <a:lnTo>
                    <a:pt x="318" y="62"/>
                  </a:lnTo>
                  <a:lnTo>
                    <a:pt x="323" y="99"/>
                  </a:lnTo>
                  <a:lnTo>
                    <a:pt x="287" y="104"/>
                  </a:lnTo>
                  <a:lnTo>
                    <a:pt x="266" y="91"/>
                  </a:lnTo>
                  <a:lnTo>
                    <a:pt x="204" y="72"/>
                  </a:lnTo>
                  <a:lnTo>
                    <a:pt x="128" y="57"/>
                  </a:lnTo>
                  <a:lnTo>
                    <a:pt x="25" y="68"/>
                  </a:lnTo>
                  <a:lnTo>
                    <a:pt x="0" y="55"/>
                  </a:lnTo>
                  <a:lnTo>
                    <a:pt x="14" y="32"/>
                  </a:lnTo>
                  <a:close/>
                </a:path>
              </a:pathLst>
            </a:custGeom>
            <a:solidFill>
              <a:srgbClr val="000000"/>
            </a:solidFill>
            <a:ln w="9525">
              <a:noFill/>
            </a:ln>
          </p:spPr>
          <p:txBody>
            <a:bodyPr/>
            <a:lstStyle/>
            <a:p>
              <a:endParaRPr lang="zh-CN" altLang="en-US"/>
            </a:p>
          </p:txBody>
        </p:sp>
        <p:sp>
          <p:nvSpPr>
            <p:cNvPr id="67620" name="Freeform 38"/>
            <p:cNvSpPr/>
            <p:nvPr/>
          </p:nvSpPr>
          <p:spPr>
            <a:xfrm>
              <a:off x="4492" y="1920"/>
              <a:ext cx="46" cy="151"/>
            </a:xfrm>
            <a:custGeom>
              <a:avLst/>
              <a:gdLst/>
              <a:ahLst/>
              <a:cxnLst>
                <a:cxn ang="0">
                  <a:pos x="5" y="1"/>
                </a:cxn>
                <a:cxn ang="0">
                  <a:pos x="4" y="18"/>
                </a:cxn>
                <a:cxn ang="0">
                  <a:pos x="3" y="19"/>
                </a:cxn>
                <a:cxn ang="0">
                  <a:pos x="1" y="19"/>
                </a:cxn>
                <a:cxn ang="0">
                  <a:pos x="0" y="17"/>
                </a:cxn>
                <a:cxn ang="0">
                  <a:pos x="2" y="1"/>
                </a:cxn>
                <a:cxn ang="0">
                  <a:pos x="4" y="0"/>
                </a:cxn>
                <a:cxn ang="0">
                  <a:pos x="5" y="1"/>
                </a:cxn>
                <a:cxn ang="0">
                  <a:pos x="5" y="1"/>
                </a:cxn>
              </a:cxnLst>
              <a:rect l="0" t="0" r="0" b="0"/>
              <a:pathLst>
                <a:path w="93" h="302">
                  <a:moveTo>
                    <a:pt x="93" y="29"/>
                  </a:moveTo>
                  <a:lnTo>
                    <a:pt x="72" y="274"/>
                  </a:lnTo>
                  <a:lnTo>
                    <a:pt x="55" y="298"/>
                  </a:lnTo>
                  <a:lnTo>
                    <a:pt x="28" y="302"/>
                  </a:lnTo>
                  <a:lnTo>
                    <a:pt x="0" y="259"/>
                  </a:lnTo>
                  <a:lnTo>
                    <a:pt x="39" y="25"/>
                  </a:lnTo>
                  <a:lnTo>
                    <a:pt x="68" y="0"/>
                  </a:lnTo>
                  <a:lnTo>
                    <a:pt x="93" y="29"/>
                  </a:lnTo>
                  <a:close/>
                </a:path>
              </a:pathLst>
            </a:custGeom>
            <a:solidFill>
              <a:srgbClr val="000000"/>
            </a:solidFill>
            <a:ln w="9525">
              <a:noFill/>
            </a:ln>
          </p:spPr>
          <p:txBody>
            <a:bodyPr/>
            <a:lstStyle/>
            <a:p>
              <a:endParaRPr lang="zh-CN" altLang="en-US"/>
            </a:p>
          </p:txBody>
        </p:sp>
        <p:sp>
          <p:nvSpPr>
            <p:cNvPr id="67621" name="Freeform 39"/>
            <p:cNvSpPr/>
            <p:nvPr/>
          </p:nvSpPr>
          <p:spPr>
            <a:xfrm>
              <a:off x="4329" y="2032"/>
              <a:ext cx="230" cy="62"/>
            </a:xfrm>
            <a:custGeom>
              <a:avLst/>
              <a:gdLst/>
              <a:ahLst/>
              <a:cxnLst>
                <a:cxn ang="0">
                  <a:pos x="1" y="2"/>
                </a:cxn>
                <a:cxn ang="0">
                  <a:pos x="15" y="0"/>
                </a:cxn>
                <a:cxn ang="0">
                  <a:pos x="28" y="4"/>
                </a:cxn>
                <a:cxn ang="0">
                  <a:pos x="28" y="7"/>
                </a:cxn>
                <a:cxn ang="0">
                  <a:pos x="25" y="7"/>
                </a:cxn>
                <a:cxn ang="0">
                  <a:pos x="20" y="4"/>
                </a:cxn>
                <a:cxn ang="0">
                  <a:pos x="14" y="3"/>
                </a:cxn>
                <a:cxn ang="0">
                  <a:pos x="2" y="5"/>
                </a:cxn>
                <a:cxn ang="0">
                  <a:pos x="0" y="4"/>
                </a:cxn>
                <a:cxn ang="0">
                  <a:pos x="0" y="3"/>
                </a:cxn>
                <a:cxn ang="0">
                  <a:pos x="1" y="2"/>
                </a:cxn>
                <a:cxn ang="0">
                  <a:pos x="1" y="2"/>
                </a:cxn>
              </a:cxnLst>
              <a:rect l="0" t="0" r="0" b="0"/>
              <a:pathLst>
                <a:path w="461" h="126">
                  <a:moveTo>
                    <a:pt x="21" y="36"/>
                  </a:moveTo>
                  <a:lnTo>
                    <a:pt x="249" y="0"/>
                  </a:lnTo>
                  <a:lnTo>
                    <a:pt x="453" y="71"/>
                  </a:lnTo>
                  <a:lnTo>
                    <a:pt x="461" y="120"/>
                  </a:lnTo>
                  <a:lnTo>
                    <a:pt x="411" y="126"/>
                  </a:lnTo>
                  <a:lnTo>
                    <a:pt x="324" y="78"/>
                  </a:lnTo>
                  <a:lnTo>
                    <a:pt x="234" y="63"/>
                  </a:lnTo>
                  <a:lnTo>
                    <a:pt x="35" y="92"/>
                  </a:lnTo>
                  <a:lnTo>
                    <a:pt x="0" y="71"/>
                  </a:lnTo>
                  <a:lnTo>
                    <a:pt x="2" y="50"/>
                  </a:lnTo>
                  <a:lnTo>
                    <a:pt x="21" y="36"/>
                  </a:lnTo>
                  <a:close/>
                </a:path>
              </a:pathLst>
            </a:custGeom>
            <a:solidFill>
              <a:srgbClr val="000000"/>
            </a:solidFill>
            <a:ln w="9525">
              <a:noFill/>
            </a:ln>
          </p:spPr>
          <p:txBody>
            <a:bodyPr/>
            <a:lstStyle/>
            <a:p>
              <a:endParaRPr lang="zh-CN" altLang="en-US"/>
            </a:p>
          </p:txBody>
        </p:sp>
        <p:sp>
          <p:nvSpPr>
            <p:cNvPr id="67622" name="Freeform 40"/>
            <p:cNvSpPr/>
            <p:nvPr/>
          </p:nvSpPr>
          <p:spPr>
            <a:xfrm>
              <a:off x="4530" y="2073"/>
              <a:ext cx="44" cy="377"/>
            </a:xfrm>
            <a:custGeom>
              <a:avLst/>
              <a:gdLst/>
              <a:ahLst/>
              <a:cxnLst>
                <a:cxn ang="0">
                  <a:pos x="6" y="2"/>
                </a:cxn>
                <a:cxn ang="0">
                  <a:pos x="6" y="9"/>
                </a:cxn>
                <a:cxn ang="0">
                  <a:pos x="6" y="45"/>
                </a:cxn>
                <a:cxn ang="0">
                  <a:pos x="5" y="47"/>
                </a:cxn>
                <a:cxn ang="0">
                  <a:pos x="3" y="48"/>
                </a:cxn>
                <a:cxn ang="0">
                  <a:pos x="1" y="45"/>
                </a:cxn>
                <a:cxn ang="0">
                  <a:pos x="3" y="25"/>
                </a:cxn>
                <a:cxn ang="0">
                  <a:pos x="2" y="5"/>
                </a:cxn>
                <a:cxn ang="0">
                  <a:pos x="0" y="3"/>
                </a:cxn>
                <a:cxn ang="0">
                  <a:pos x="1" y="1"/>
                </a:cxn>
                <a:cxn ang="0">
                  <a:pos x="3" y="0"/>
                </a:cxn>
                <a:cxn ang="0">
                  <a:pos x="6" y="2"/>
                </a:cxn>
                <a:cxn ang="0">
                  <a:pos x="6" y="2"/>
                </a:cxn>
              </a:cxnLst>
              <a:rect l="0" t="0" r="0" b="0"/>
              <a:pathLst>
                <a:path w="87" h="753">
                  <a:moveTo>
                    <a:pt x="87" y="32"/>
                  </a:moveTo>
                  <a:lnTo>
                    <a:pt x="87" y="139"/>
                  </a:lnTo>
                  <a:lnTo>
                    <a:pt x="83" y="718"/>
                  </a:lnTo>
                  <a:lnTo>
                    <a:pt x="66" y="745"/>
                  </a:lnTo>
                  <a:lnTo>
                    <a:pt x="38" y="753"/>
                  </a:lnTo>
                  <a:lnTo>
                    <a:pt x="5" y="715"/>
                  </a:lnTo>
                  <a:lnTo>
                    <a:pt x="34" y="393"/>
                  </a:lnTo>
                  <a:lnTo>
                    <a:pt x="26" y="65"/>
                  </a:lnTo>
                  <a:lnTo>
                    <a:pt x="0" y="36"/>
                  </a:lnTo>
                  <a:lnTo>
                    <a:pt x="13" y="9"/>
                  </a:lnTo>
                  <a:lnTo>
                    <a:pt x="43" y="0"/>
                  </a:lnTo>
                  <a:lnTo>
                    <a:pt x="87" y="32"/>
                  </a:lnTo>
                  <a:close/>
                </a:path>
              </a:pathLst>
            </a:custGeom>
            <a:solidFill>
              <a:srgbClr val="000000"/>
            </a:solidFill>
            <a:ln w="9525">
              <a:noFill/>
            </a:ln>
          </p:spPr>
          <p:txBody>
            <a:bodyPr/>
            <a:lstStyle/>
            <a:p>
              <a:endParaRPr lang="zh-CN" altLang="en-US"/>
            </a:p>
          </p:txBody>
        </p:sp>
        <p:sp>
          <p:nvSpPr>
            <p:cNvPr id="67623" name="Freeform 41"/>
            <p:cNvSpPr/>
            <p:nvPr/>
          </p:nvSpPr>
          <p:spPr>
            <a:xfrm>
              <a:off x="4439" y="2437"/>
              <a:ext cx="101" cy="350"/>
            </a:xfrm>
            <a:custGeom>
              <a:avLst/>
              <a:gdLst/>
              <a:ahLst/>
              <a:cxnLst>
                <a:cxn ang="0">
                  <a:pos x="13" y="1"/>
                </a:cxn>
                <a:cxn ang="0">
                  <a:pos x="5" y="17"/>
                </a:cxn>
                <a:cxn ang="0">
                  <a:pos x="5" y="25"/>
                </a:cxn>
                <a:cxn ang="0">
                  <a:pos x="6" y="35"/>
                </a:cxn>
                <a:cxn ang="0">
                  <a:pos x="9" y="43"/>
                </a:cxn>
                <a:cxn ang="0">
                  <a:pos x="8" y="44"/>
                </a:cxn>
                <a:cxn ang="0">
                  <a:pos x="7" y="44"/>
                </a:cxn>
                <a:cxn ang="0">
                  <a:pos x="2" y="36"/>
                </a:cxn>
                <a:cxn ang="0">
                  <a:pos x="0" y="26"/>
                </a:cxn>
                <a:cxn ang="0">
                  <a:pos x="1" y="17"/>
                </a:cxn>
                <a:cxn ang="0">
                  <a:pos x="2" y="13"/>
                </a:cxn>
                <a:cxn ang="0">
                  <a:pos x="4" y="9"/>
                </a:cxn>
                <a:cxn ang="0">
                  <a:pos x="6" y="5"/>
                </a:cxn>
                <a:cxn ang="0">
                  <a:pos x="9" y="0"/>
                </a:cxn>
                <a:cxn ang="0">
                  <a:pos x="13" y="1"/>
                </a:cxn>
                <a:cxn ang="0">
                  <a:pos x="13" y="1"/>
                </a:cxn>
              </a:cxnLst>
              <a:rect l="0" t="0" r="0" b="0"/>
              <a:pathLst>
                <a:path w="201" h="699">
                  <a:moveTo>
                    <a:pt x="201" y="9"/>
                  </a:moveTo>
                  <a:lnTo>
                    <a:pt x="78" y="266"/>
                  </a:lnTo>
                  <a:lnTo>
                    <a:pt x="66" y="399"/>
                  </a:lnTo>
                  <a:lnTo>
                    <a:pt x="93" y="546"/>
                  </a:lnTo>
                  <a:lnTo>
                    <a:pt x="133" y="673"/>
                  </a:lnTo>
                  <a:lnTo>
                    <a:pt x="125" y="699"/>
                  </a:lnTo>
                  <a:lnTo>
                    <a:pt x="99" y="692"/>
                  </a:lnTo>
                  <a:lnTo>
                    <a:pt x="30" y="565"/>
                  </a:lnTo>
                  <a:lnTo>
                    <a:pt x="0" y="409"/>
                  </a:lnTo>
                  <a:lnTo>
                    <a:pt x="9" y="270"/>
                  </a:lnTo>
                  <a:lnTo>
                    <a:pt x="30" y="203"/>
                  </a:lnTo>
                  <a:lnTo>
                    <a:pt x="59" y="137"/>
                  </a:lnTo>
                  <a:lnTo>
                    <a:pt x="95" y="68"/>
                  </a:lnTo>
                  <a:lnTo>
                    <a:pt x="143" y="0"/>
                  </a:lnTo>
                  <a:lnTo>
                    <a:pt x="201" y="9"/>
                  </a:lnTo>
                  <a:close/>
                </a:path>
              </a:pathLst>
            </a:custGeom>
            <a:solidFill>
              <a:srgbClr val="000000"/>
            </a:solidFill>
            <a:ln w="9525">
              <a:noFill/>
            </a:ln>
          </p:spPr>
          <p:txBody>
            <a:bodyPr/>
            <a:lstStyle/>
            <a:p>
              <a:endParaRPr lang="zh-CN" altLang="en-US"/>
            </a:p>
          </p:txBody>
        </p:sp>
        <p:sp>
          <p:nvSpPr>
            <p:cNvPr id="67624" name="Freeform 42"/>
            <p:cNvSpPr/>
            <p:nvPr/>
          </p:nvSpPr>
          <p:spPr>
            <a:xfrm>
              <a:off x="4229" y="2473"/>
              <a:ext cx="78" cy="304"/>
            </a:xfrm>
            <a:custGeom>
              <a:avLst/>
              <a:gdLst/>
              <a:ahLst/>
              <a:cxnLst>
                <a:cxn ang="0">
                  <a:pos x="6" y="0"/>
                </a:cxn>
                <a:cxn ang="0">
                  <a:pos x="3" y="5"/>
                </a:cxn>
                <a:cxn ang="0">
                  <a:pos x="2" y="10"/>
                </a:cxn>
                <a:cxn ang="0">
                  <a:pos x="5" y="22"/>
                </a:cxn>
                <a:cxn ang="0">
                  <a:pos x="5" y="29"/>
                </a:cxn>
                <a:cxn ang="0">
                  <a:pos x="7" y="31"/>
                </a:cxn>
                <a:cxn ang="0">
                  <a:pos x="10" y="34"/>
                </a:cxn>
                <a:cxn ang="0">
                  <a:pos x="10" y="36"/>
                </a:cxn>
                <a:cxn ang="0">
                  <a:pos x="9" y="38"/>
                </a:cxn>
                <a:cxn ang="0">
                  <a:pos x="5" y="37"/>
                </a:cxn>
                <a:cxn ang="0">
                  <a:pos x="2" y="30"/>
                </a:cxn>
                <a:cxn ang="0">
                  <a:pos x="1" y="22"/>
                </a:cxn>
                <a:cxn ang="0">
                  <a:pos x="0" y="10"/>
                </a:cxn>
                <a:cxn ang="0">
                  <a:pos x="1" y="5"/>
                </a:cxn>
                <a:cxn ang="0">
                  <a:pos x="2" y="2"/>
                </a:cxn>
                <a:cxn ang="0">
                  <a:pos x="5" y="0"/>
                </a:cxn>
                <a:cxn ang="0">
                  <a:pos x="6" y="0"/>
                </a:cxn>
                <a:cxn ang="0">
                  <a:pos x="6" y="0"/>
                </a:cxn>
              </a:cxnLst>
              <a:rect l="0" t="0" r="0" b="0"/>
              <a:pathLst>
                <a:path w="156" h="609">
                  <a:moveTo>
                    <a:pt x="104" y="12"/>
                  </a:moveTo>
                  <a:lnTo>
                    <a:pt x="55" y="88"/>
                  </a:lnTo>
                  <a:lnTo>
                    <a:pt x="47" y="168"/>
                  </a:lnTo>
                  <a:lnTo>
                    <a:pt x="72" y="356"/>
                  </a:lnTo>
                  <a:lnTo>
                    <a:pt x="91" y="464"/>
                  </a:lnTo>
                  <a:lnTo>
                    <a:pt x="114" y="510"/>
                  </a:lnTo>
                  <a:lnTo>
                    <a:pt x="146" y="557"/>
                  </a:lnTo>
                  <a:lnTo>
                    <a:pt x="156" y="586"/>
                  </a:lnTo>
                  <a:lnTo>
                    <a:pt x="140" y="609"/>
                  </a:lnTo>
                  <a:lnTo>
                    <a:pt x="89" y="603"/>
                  </a:lnTo>
                  <a:lnTo>
                    <a:pt x="32" y="487"/>
                  </a:lnTo>
                  <a:lnTo>
                    <a:pt x="17" y="354"/>
                  </a:lnTo>
                  <a:lnTo>
                    <a:pt x="0" y="160"/>
                  </a:lnTo>
                  <a:lnTo>
                    <a:pt x="15" y="80"/>
                  </a:lnTo>
                  <a:lnTo>
                    <a:pt x="38" y="40"/>
                  </a:lnTo>
                  <a:lnTo>
                    <a:pt x="72" y="0"/>
                  </a:lnTo>
                  <a:lnTo>
                    <a:pt x="104" y="12"/>
                  </a:lnTo>
                  <a:close/>
                </a:path>
              </a:pathLst>
            </a:custGeom>
            <a:solidFill>
              <a:srgbClr val="000000"/>
            </a:solidFill>
            <a:ln w="9525">
              <a:noFill/>
            </a:ln>
          </p:spPr>
          <p:txBody>
            <a:bodyPr/>
            <a:lstStyle/>
            <a:p>
              <a:endParaRPr lang="zh-CN" altLang="en-US"/>
            </a:p>
          </p:txBody>
        </p:sp>
        <p:sp>
          <p:nvSpPr>
            <p:cNvPr id="67625" name="Freeform 43"/>
            <p:cNvSpPr/>
            <p:nvPr/>
          </p:nvSpPr>
          <p:spPr>
            <a:xfrm>
              <a:off x="4203" y="2754"/>
              <a:ext cx="103" cy="29"/>
            </a:xfrm>
            <a:custGeom>
              <a:avLst/>
              <a:gdLst/>
              <a:ahLst/>
              <a:cxnLst>
                <a:cxn ang="0">
                  <a:pos x="1" y="0"/>
                </a:cxn>
                <a:cxn ang="0">
                  <a:pos x="11" y="0"/>
                </a:cxn>
                <a:cxn ang="0">
                  <a:pos x="12" y="1"/>
                </a:cxn>
                <a:cxn ang="0">
                  <a:pos x="12" y="2"/>
                </a:cxn>
                <a:cxn ang="0">
                  <a:pos x="11" y="3"/>
                </a:cxn>
                <a:cxn ang="0">
                  <a:pos x="2" y="3"/>
                </a:cxn>
                <a:cxn ang="0">
                  <a:pos x="0" y="1"/>
                </a:cxn>
                <a:cxn ang="0">
                  <a:pos x="0" y="1"/>
                </a:cxn>
                <a:cxn ang="0">
                  <a:pos x="0" y="0"/>
                </a:cxn>
                <a:cxn ang="0">
                  <a:pos x="1" y="0"/>
                </a:cxn>
                <a:cxn ang="0">
                  <a:pos x="1" y="0"/>
                </a:cxn>
              </a:cxnLst>
              <a:rect l="0" t="0" r="0" b="0"/>
              <a:pathLst>
                <a:path w="207" h="59">
                  <a:moveTo>
                    <a:pt x="22" y="2"/>
                  </a:moveTo>
                  <a:lnTo>
                    <a:pt x="180" y="0"/>
                  </a:lnTo>
                  <a:lnTo>
                    <a:pt x="207" y="28"/>
                  </a:lnTo>
                  <a:lnTo>
                    <a:pt x="201" y="47"/>
                  </a:lnTo>
                  <a:lnTo>
                    <a:pt x="180" y="57"/>
                  </a:lnTo>
                  <a:lnTo>
                    <a:pt x="43" y="59"/>
                  </a:lnTo>
                  <a:lnTo>
                    <a:pt x="1" y="30"/>
                  </a:lnTo>
                  <a:lnTo>
                    <a:pt x="0" y="19"/>
                  </a:lnTo>
                  <a:lnTo>
                    <a:pt x="1" y="9"/>
                  </a:lnTo>
                  <a:lnTo>
                    <a:pt x="22" y="2"/>
                  </a:lnTo>
                  <a:close/>
                </a:path>
              </a:pathLst>
            </a:custGeom>
            <a:solidFill>
              <a:srgbClr val="000000"/>
            </a:solidFill>
            <a:ln w="9525">
              <a:noFill/>
            </a:ln>
          </p:spPr>
          <p:txBody>
            <a:bodyPr/>
            <a:lstStyle/>
            <a:p>
              <a:endParaRPr lang="zh-CN" altLang="en-US"/>
            </a:p>
          </p:txBody>
        </p:sp>
        <p:sp>
          <p:nvSpPr>
            <p:cNvPr id="67626" name="Freeform 44"/>
            <p:cNvSpPr/>
            <p:nvPr/>
          </p:nvSpPr>
          <p:spPr>
            <a:xfrm>
              <a:off x="4155" y="2477"/>
              <a:ext cx="66" cy="304"/>
            </a:xfrm>
            <a:custGeom>
              <a:avLst/>
              <a:gdLst/>
              <a:ahLst/>
              <a:cxnLst>
                <a:cxn ang="0">
                  <a:pos x="5" y="2"/>
                </a:cxn>
                <a:cxn ang="0">
                  <a:pos x="2" y="14"/>
                </a:cxn>
                <a:cxn ang="0">
                  <a:pos x="4" y="27"/>
                </a:cxn>
                <a:cxn ang="0">
                  <a:pos x="6" y="32"/>
                </a:cxn>
                <a:cxn ang="0">
                  <a:pos x="8" y="37"/>
                </a:cxn>
                <a:cxn ang="0">
                  <a:pos x="7" y="39"/>
                </a:cxn>
                <a:cxn ang="0">
                  <a:pos x="5" y="37"/>
                </a:cxn>
                <a:cxn ang="0">
                  <a:pos x="1" y="28"/>
                </a:cxn>
                <a:cxn ang="0">
                  <a:pos x="0" y="14"/>
                </a:cxn>
                <a:cxn ang="0">
                  <a:pos x="1" y="8"/>
                </a:cxn>
                <a:cxn ang="0">
                  <a:pos x="3" y="1"/>
                </a:cxn>
                <a:cxn ang="0">
                  <a:pos x="4" y="0"/>
                </a:cxn>
                <a:cxn ang="0">
                  <a:pos x="5" y="2"/>
                </a:cxn>
                <a:cxn ang="0">
                  <a:pos x="5" y="2"/>
                </a:cxn>
              </a:cxnLst>
              <a:rect l="0" t="0" r="0" b="0"/>
              <a:pathLst>
                <a:path w="132" h="606">
                  <a:moveTo>
                    <a:pt x="90" y="23"/>
                  </a:moveTo>
                  <a:lnTo>
                    <a:pt x="44" y="220"/>
                  </a:lnTo>
                  <a:lnTo>
                    <a:pt x="65" y="428"/>
                  </a:lnTo>
                  <a:lnTo>
                    <a:pt x="96" y="502"/>
                  </a:lnTo>
                  <a:lnTo>
                    <a:pt x="132" y="576"/>
                  </a:lnTo>
                  <a:lnTo>
                    <a:pt x="122" y="606"/>
                  </a:lnTo>
                  <a:lnTo>
                    <a:pt x="82" y="583"/>
                  </a:lnTo>
                  <a:lnTo>
                    <a:pt x="12" y="437"/>
                  </a:lnTo>
                  <a:lnTo>
                    <a:pt x="0" y="218"/>
                  </a:lnTo>
                  <a:lnTo>
                    <a:pt x="16" y="123"/>
                  </a:lnTo>
                  <a:lnTo>
                    <a:pt x="54" y="9"/>
                  </a:lnTo>
                  <a:lnTo>
                    <a:pt x="78" y="0"/>
                  </a:lnTo>
                  <a:lnTo>
                    <a:pt x="90" y="23"/>
                  </a:lnTo>
                  <a:close/>
                </a:path>
              </a:pathLst>
            </a:custGeom>
            <a:solidFill>
              <a:srgbClr val="000000"/>
            </a:solidFill>
            <a:ln w="9525">
              <a:noFill/>
            </a:ln>
          </p:spPr>
          <p:txBody>
            <a:bodyPr/>
            <a:lstStyle/>
            <a:p>
              <a:endParaRPr lang="zh-CN" altLang="en-US"/>
            </a:p>
          </p:txBody>
        </p:sp>
        <p:sp>
          <p:nvSpPr>
            <p:cNvPr id="67627" name="Freeform 45"/>
            <p:cNvSpPr/>
            <p:nvPr/>
          </p:nvSpPr>
          <p:spPr>
            <a:xfrm>
              <a:off x="4295" y="2086"/>
              <a:ext cx="39" cy="743"/>
            </a:xfrm>
            <a:custGeom>
              <a:avLst/>
              <a:gdLst/>
              <a:ahLst/>
              <a:cxnLst>
                <a:cxn ang="0">
                  <a:pos x="5" y="1"/>
                </a:cxn>
                <a:cxn ang="0">
                  <a:pos x="5" y="26"/>
                </a:cxn>
                <a:cxn ang="0">
                  <a:pos x="5" y="44"/>
                </a:cxn>
                <a:cxn ang="0">
                  <a:pos x="5" y="58"/>
                </a:cxn>
                <a:cxn ang="0">
                  <a:pos x="5" y="74"/>
                </a:cxn>
                <a:cxn ang="0">
                  <a:pos x="5" y="91"/>
                </a:cxn>
                <a:cxn ang="0">
                  <a:pos x="3" y="93"/>
                </a:cxn>
                <a:cxn ang="0">
                  <a:pos x="2" y="93"/>
                </a:cxn>
                <a:cxn ang="0">
                  <a:pos x="0" y="91"/>
                </a:cxn>
                <a:cxn ang="0">
                  <a:pos x="1" y="58"/>
                </a:cxn>
                <a:cxn ang="0">
                  <a:pos x="2" y="26"/>
                </a:cxn>
                <a:cxn ang="0">
                  <a:pos x="2" y="14"/>
                </a:cxn>
                <a:cxn ang="0">
                  <a:pos x="2" y="7"/>
                </a:cxn>
                <a:cxn ang="0">
                  <a:pos x="2" y="1"/>
                </a:cxn>
                <a:cxn ang="0">
                  <a:pos x="3" y="0"/>
                </a:cxn>
                <a:cxn ang="0">
                  <a:pos x="5" y="1"/>
                </a:cxn>
                <a:cxn ang="0">
                  <a:pos x="5" y="1"/>
                </a:cxn>
              </a:cxnLst>
              <a:rect l="0" t="0" r="0" b="0"/>
              <a:pathLst>
                <a:path w="78" h="1486">
                  <a:moveTo>
                    <a:pt x="74" y="19"/>
                  </a:moveTo>
                  <a:lnTo>
                    <a:pt x="78" y="429"/>
                  </a:lnTo>
                  <a:lnTo>
                    <a:pt x="76" y="701"/>
                  </a:lnTo>
                  <a:lnTo>
                    <a:pt x="72" y="942"/>
                  </a:lnTo>
                  <a:lnTo>
                    <a:pt x="68" y="1182"/>
                  </a:lnTo>
                  <a:lnTo>
                    <a:pt x="67" y="1454"/>
                  </a:lnTo>
                  <a:lnTo>
                    <a:pt x="57" y="1479"/>
                  </a:lnTo>
                  <a:lnTo>
                    <a:pt x="34" y="1486"/>
                  </a:lnTo>
                  <a:lnTo>
                    <a:pt x="0" y="1454"/>
                  </a:lnTo>
                  <a:lnTo>
                    <a:pt x="17" y="941"/>
                  </a:lnTo>
                  <a:lnTo>
                    <a:pt x="34" y="429"/>
                  </a:lnTo>
                  <a:lnTo>
                    <a:pt x="38" y="224"/>
                  </a:lnTo>
                  <a:lnTo>
                    <a:pt x="36" y="127"/>
                  </a:lnTo>
                  <a:lnTo>
                    <a:pt x="38" y="19"/>
                  </a:lnTo>
                  <a:lnTo>
                    <a:pt x="57" y="0"/>
                  </a:lnTo>
                  <a:lnTo>
                    <a:pt x="74" y="19"/>
                  </a:lnTo>
                  <a:close/>
                </a:path>
              </a:pathLst>
            </a:custGeom>
            <a:solidFill>
              <a:srgbClr val="000000"/>
            </a:solidFill>
            <a:ln w="9525">
              <a:noFill/>
            </a:ln>
          </p:spPr>
          <p:txBody>
            <a:bodyPr/>
            <a:lstStyle/>
            <a:p>
              <a:endParaRPr lang="zh-CN" altLang="en-US"/>
            </a:p>
          </p:txBody>
        </p:sp>
        <p:sp>
          <p:nvSpPr>
            <p:cNvPr id="67628" name="Freeform 46"/>
            <p:cNvSpPr/>
            <p:nvPr/>
          </p:nvSpPr>
          <p:spPr>
            <a:xfrm>
              <a:off x="4097" y="2842"/>
              <a:ext cx="34" cy="114"/>
            </a:xfrm>
            <a:custGeom>
              <a:avLst/>
              <a:gdLst/>
              <a:ahLst/>
              <a:cxnLst>
                <a:cxn ang="0">
                  <a:pos x="5" y="2"/>
                </a:cxn>
                <a:cxn ang="0">
                  <a:pos x="5" y="13"/>
                </a:cxn>
                <a:cxn ang="0">
                  <a:pos x="4" y="14"/>
                </a:cxn>
                <a:cxn ang="0">
                  <a:pos x="3" y="14"/>
                </a:cxn>
                <a:cxn ang="0">
                  <a:pos x="1" y="13"/>
                </a:cxn>
                <a:cxn ang="0">
                  <a:pos x="0" y="3"/>
                </a:cxn>
                <a:cxn ang="0">
                  <a:pos x="1" y="1"/>
                </a:cxn>
                <a:cxn ang="0">
                  <a:pos x="2" y="0"/>
                </a:cxn>
                <a:cxn ang="0">
                  <a:pos x="5" y="2"/>
                </a:cxn>
                <a:cxn ang="0">
                  <a:pos x="5" y="2"/>
                </a:cxn>
              </a:cxnLst>
              <a:rect l="0" t="0" r="0" b="0"/>
              <a:pathLst>
                <a:path w="67" h="228">
                  <a:moveTo>
                    <a:pt x="67" y="30"/>
                  </a:moveTo>
                  <a:lnTo>
                    <a:pt x="67" y="201"/>
                  </a:lnTo>
                  <a:lnTo>
                    <a:pt x="59" y="220"/>
                  </a:lnTo>
                  <a:lnTo>
                    <a:pt x="40" y="228"/>
                  </a:lnTo>
                  <a:lnTo>
                    <a:pt x="16" y="201"/>
                  </a:lnTo>
                  <a:lnTo>
                    <a:pt x="0" y="38"/>
                  </a:lnTo>
                  <a:lnTo>
                    <a:pt x="8" y="11"/>
                  </a:lnTo>
                  <a:lnTo>
                    <a:pt x="29" y="0"/>
                  </a:lnTo>
                  <a:lnTo>
                    <a:pt x="67" y="30"/>
                  </a:lnTo>
                  <a:close/>
                </a:path>
              </a:pathLst>
            </a:custGeom>
            <a:solidFill>
              <a:srgbClr val="000000"/>
            </a:solidFill>
            <a:ln w="9525">
              <a:noFill/>
            </a:ln>
          </p:spPr>
          <p:txBody>
            <a:bodyPr/>
            <a:lstStyle/>
            <a:p>
              <a:endParaRPr lang="zh-CN" altLang="en-US"/>
            </a:p>
          </p:txBody>
        </p:sp>
        <p:sp>
          <p:nvSpPr>
            <p:cNvPr id="67629" name="Freeform 47"/>
            <p:cNvSpPr/>
            <p:nvPr/>
          </p:nvSpPr>
          <p:spPr>
            <a:xfrm>
              <a:off x="4115" y="2863"/>
              <a:ext cx="410" cy="88"/>
            </a:xfrm>
            <a:custGeom>
              <a:avLst/>
              <a:gdLst/>
              <a:ahLst/>
              <a:cxnLst>
                <a:cxn ang="0">
                  <a:pos x="0" y="9"/>
                </a:cxn>
                <a:cxn ang="0">
                  <a:pos x="4" y="6"/>
                </a:cxn>
                <a:cxn ang="0">
                  <a:pos x="9" y="3"/>
                </a:cxn>
                <a:cxn ang="0">
                  <a:pos x="26" y="0"/>
                </a:cxn>
                <a:cxn ang="0">
                  <a:pos x="51" y="4"/>
                </a:cxn>
                <a:cxn ang="0">
                  <a:pos x="52" y="5"/>
                </a:cxn>
                <a:cxn ang="0">
                  <a:pos x="50" y="6"/>
                </a:cxn>
                <a:cxn ang="0">
                  <a:pos x="38" y="5"/>
                </a:cxn>
                <a:cxn ang="0">
                  <a:pos x="26" y="5"/>
                </a:cxn>
                <a:cxn ang="0">
                  <a:pos x="10" y="7"/>
                </a:cxn>
                <a:cxn ang="0">
                  <a:pos x="2" y="12"/>
                </a:cxn>
                <a:cxn ang="0">
                  <a:pos x="0" y="12"/>
                </a:cxn>
                <a:cxn ang="0">
                  <a:pos x="0" y="9"/>
                </a:cxn>
                <a:cxn ang="0">
                  <a:pos x="0" y="9"/>
                </a:cxn>
              </a:cxnLst>
              <a:rect l="0" t="0" r="0" b="0"/>
              <a:pathLst>
                <a:path w="819" h="174">
                  <a:moveTo>
                    <a:pt x="0" y="140"/>
                  </a:moveTo>
                  <a:lnTo>
                    <a:pt x="60" y="81"/>
                  </a:lnTo>
                  <a:lnTo>
                    <a:pt x="129" y="34"/>
                  </a:lnTo>
                  <a:lnTo>
                    <a:pt x="401" y="0"/>
                  </a:lnTo>
                  <a:lnTo>
                    <a:pt x="804" y="57"/>
                  </a:lnTo>
                  <a:lnTo>
                    <a:pt x="819" y="79"/>
                  </a:lnTo>
                  <a:lnTo>
                    <a:pt x="796" y="93"/>
                  </a:lnTo>
                  <a:lnTo>
                    <a:pt x="602" y="68"/>
                  </a:lnTo>
                  <a:lnTo>
                    <a:pt x="405" y="68"/>
                  </a:lnTo>
                  <a:lnTo>
                    <a:pt x="156" y="97"/>
                  </a:lnTo>
                  <a:lnTo>
                    <a:pt x="32" y="174"/>
                  </a:lnTo>
                  <a:lnTo>
                    <a:pt x="0" y="174"/>
                  </a:lnTo>
                  <a:lnTo>
                    <a:pt x="0" y="140"/>
                  </a:lnTo>
                  <a:close/>
                </a:path>
              </a:pathLst>
            </a:custGeom>
            <a:solidFill>
              <a:srgbClr val="000000"/>
            </a:solidFill>
            <a:ln w="9525">
              <a:noFill/>
            </a:ln>
          </p:spPr>
          <p:txBody>
            <a:bodyPr/>
            <a:lstStyle/>
            <a:p>
              <a:endParaRPr lang="zh-CN" altLang="en-US"/>
            </a:p>
          </p:txBody>
        </p:sp>
        <p:sp>
          <p:nvSpPr>
            <p:cNvPr id="67630" name="Freeform 48"/>
            <p:cNvSpPr/>
            <p:nvPr/>
          </p:nvSpPr>
          <p:spPr>
            <a:xfrm>
              <a:off x="4171" y="2806"/>
              <a:ext cx="486" cy="108"/>
            </a:xfrm>
            <a:custGeom>
              <a:avLst/>
              <a:gdLst/>
              <a:ahLst/>
              <a:cxnLst>
                <a:cxn ang="0">
                  <a:pos x="1" y="2"/>
                </a:cxn>
                <a:cxn ang="0">
                  <a:pos x="18" y="0"/>
                </a:cxn>
                <a:cxn ang="0">
                  <a:pos x="35" y="2"/>
                </a:cxn>
                <a:cxn ang="0">
                  <a:pos x="49" y="4"/>
                </a:cxn>
                <a:cxn ang="0">
                  <a:pos x="61" y="10"/>
                </a:cxn>
                <a:cxn ang="0">
                  <a:pos x="61" y="13"/>
                </a:cxn>
                <a:cxn ang="0">
                  <a:pos x="58" y="14"/>
                </a:cxn>
                <a:cxn ang="0">
                  <a:pos x="53" y="10"/>
                </a:cxn>
                <a:cxn ang="0">
                  <a:pos x="47" y="8"/>
                </a:cxn>
                <a:cxn ang="0">
                  <a:pos x="35" y="5"/>
                </a:cxn>
                <a:cxn ang="0">
                  <a:pos x="18" y="3"/>
                </a:cxn>
                <a:cxn ang="0">
                  <a:pos x="2" y="5"/>
                </a:cxn>
                <a:cxn ang="0">
                  <a:pos x="0" y="4"/>
                </a:cxn>
                <a:cxn ang="0">
                  <a:pos x="1" y="2"/>
                </a:cxn>
                <a:cxn ang="0">
                  <a:pos x="1" y="2"/>
                </a:cxn>
              </a:cxnLst>
              <a:rect l="0" t="0" r="0" b="0"/>
              <a:pathLst>
                <a:path w="971" h="214">
                  <a:moveTo>
                    <a:pt x="13" y="32"/>
                  </a:moveTo>
                  <a:lnTo>
                    <a:pt x="283" y="0"/>
                  </a:lnTo>
                  <a:lnTo>
                    <a:pt x="551" y="28"/>
                  </a:lnTo>
                  <a:lnTo>
                    <a:pt x="770" y="64"/>
                  </a:lnTo>
                  <a:lnTo>
                    <a:pt x="964" y="159"/>
                  </a:lnTo>
                  <a:lnTo>
                    <a:pt x="971" y="207"/>
                  </a:lnTo>
                  <a:lnTo>
                    <a:pt x="922" y="214"/>
                  </a:lnTo>
                  <a:lnTo>
                    <a:pt x="833" y="153"/>
                  </a:lnTo>
                  <a:lnTo>
                    <a:pt x="745" y="114"/>
                  </a:lnTo>
                  <a:lnTo>
                    <a:pt x="545" y="66"/>
                  </a:lnTo>
                  <a:lnTo>
                    <a:pt x="283" y="39"/>
                  </a:lnTo>
                  <a:lnTo>
                    <a:pt x="23" y="70"/>
                  </a:lnTo>
                  <a:lnTo>
                    <a:pt x="0" y="55"/>
                  </a:lnTo>
                  <a:lnTo>
                    <a:pt x="13" y="32"/>
                  </a:lnTo>
                  <a:close/>
                </a:path>
              </a:pathLst>
            </a:custGeom>
            <a:solidFill>
              <a:srgbClr val="000000"/>
            </a:solidFill>
            <a:ln w="9525">
              <a:noFill/>
            </a:ln>
          </p:spPr>
          <p:txBody>
            <a:bodyPr/>
            <a:lstStyle/>
            <a:p>
              <a:endParaRPr lang="zh-CN" altLang="en-US"/>
            </a:p>
          </p:txBody>
        </p:sp>
        <p:sp>
          <p:nvSpPr>
            <p:cNvPr id="67631" name="Freeform 49"/>
            <p:cNvSpPr/>
            <p:nvPr/>
          </p:nvSpPr>
          <p:spPr>
            <a:xfrm>
              <a:off x="4641" y="2890"/>
              <a:ext cx="24" cy="106"/>
            </a:xfrm>
            <a:custGeom>
              <a:avLst/>
              <a:gdLst/>
              <a:ahLst/>
              <a:cxnLst>
                <a:cxn ang="0">
                  <a:pos x="3" y="1"/>
                </a:cxn>
                <a:cxn ang="0">
                  <a:pos x="3" y="11"/>
                </a:cxn>
                <a:cxn ang="0">
                  <a:pos x="2" y="13"/>
                </a:cxn>
                <a:cxn ang="0">
                  <a:pos x="1" y="12"/>
                </a:cxn>
                <a:cxn ang="0">
                  <a:pos x="0" y="6"/>
                </a:cxn>
                <a:cxn ang="0">
                  <a:pos x="1" y="1"/>
                </a:cxn>
                <a:cxn ang="0">
                  <a:pos x="2" y="0"/>
                </a:cxn>
                <a:cxn ang="0">
                  <a:pos x="3" y="1"/>
                </a:cxn>
                <a:cxn ang="0">
                  <a:pos x="3" y="1"/>
                </a:cxn>
              </a:cxnLst>
              <a:rect l="0" t="0" r="0" b="0"/>
              <a:pathLst>
                <a:path w="48" h="213">
                  <a:moveTo>
                    <a:pt x="48" y="19"/>
                  </a:moveTo>
                  <a:lnTo>
                    <a:pt x="42" y="188"/>
                  </a:lnTo>
                  <a:lnTo>
                    <a:pt x="29" y="213"/>
                  </a:lnTo>
                  <a:lnTo>
                    <a:pt x="6" y="199"/>
                  </a:lnTo>
                  <a:lnTo>
                    <a:pt x="0" y="110"/>
                  </a:lnTo>
                  <a:lnTo>
                    <a:pt x="10" y="19"/>
                  </a:lnTo>
                  <a:lnTo>
                    <a:pt x="29" y="0"/>
                  </a:lnTo>
                  <a:lnTo>
                    <a:pt x="48" y="19"/>
                  </a:lnTo>
                  <a:close/>
                </a:path>
              </a:pathLst>
            </a:custGeom>
            <a:solidFill>
              <a:srgbClr val="000000"/>
            </a:solidFill>
            <a:ln w="9525">
              <a:noFill/>
            </a:ln>
          </p:spPr>
          <p:txBody>
            <a:bodyPr/>
            <a:lstStyle/>
            <a:p>
              <a:endParaRPr lang="zh-CN" altLang="en-US"/>
            </a:p>
          </p:txBody>
        </p:sp>
        <p:sp>
          <p:nvSpPr>
            <p:cNvPr id="67632" name="Freeform 50"/>
            <p:cNvSpPr/>
            <p:nvPr/>
          </p:nvSpPr>
          <p:spPr>
            <a:xfrm>
              <a:off x="4165" y="2996"/>
              <a:ext cx="120" cy="54"/>
            </a:xfrm>
            <a:custGeom>
              <a:avLst/>
              <a:gdLst/>
              <a:ahLst/>
              <a:cxnLst>
                <a:cxn ang="0">
                  <a:pos x="8" y="3"/>
                </a:cxn>
                <a:cxn ang="0">
                  <a:pos x="4" y="3"/>
                </a:cxn>
                <a:cxn ang="0">
                  <a:pos x="1" y="3"/>
                </a:cxn>
                <a:cxn ang="0">
                  <a:pos x="2" y="4"/>
                </a:cxn>
                <a:cxn ang="0">
                  <a:pos x="3" y="5"/>
                </a:cxn>
                <a:cxn ang="0">
                  <a:pos x="13" y="5"/>
                </a:cxn>
                <a:cxn ang="0">
                  <a:pos x="15" y="6"/>
                </a:cxn>
                <a:cxn ang="0">
                  <a:pos x="14" y="7"/>
                </a:cxn>
                <a:cxn ang="0">
                  <a:pos x="3" y="7"/>
                </a:cxn>
                <a:cxn ang="0">
                  <a:pos x="0" y="5"/>
                </a:cxn>
                <a:cxn ang="0">
                  <a:pos x="0" y="2"/>
                </a:cxn>
                <a:cxn ang="0">
                  <a:pos x="4" y="0"/>
                </a:cxn>
                <a:cxn ang="0">
                  <a:pos x="8" y="1"/>
                </a:cxn>
                <a:cxn ang="0">
                  <a:pos x="9" y="2"/>
                </a:cxn>
                <a:cxn ang="0">
                  <a:pos x="8" y="3"/>
                </a:cxn>
                <a:cxn ang="0">
                  <a:pos x="8" y="3"/>
                </a:cxn>
              </a:cxnLst>
              <a:rect l="0" t="0" r="0" b="0"/>
              <a:pathLst>
                <a:path w="242" h="106">
                  <a:moveTo>
                    <a:pt x="135" y="47"/>
                  </a:moveTo>
                  <a:lnTo>
                    <a:pt x="77" y="36"/>
                  </a:lnTo>
                  <a:lnTo>
                    <a:pt x="25" y="47"/>
                  </a:lnTo>
                  <a:lnTo>
                    <a:pt x="33" y="61"/>
                  </a:lnTo>
                  <a:lnTo>
                    <a:pt x="63" y="70"/>
                  </a:lnTo>
                  <a:lnTo>
                    <a:pt x="219" y="64"/>
                  </a:lnTo>
                  <a:lnTo>
                    <a:pt x="242" y="80"/>
                  </a:lnTo>
                  <a:lnTo>
                    <a:pt x="229" y="100"/>
                  </a:lnTo>
                  <a:lnTo>
                    <a:pt x="54" y="106"/>
                  </a:lnTo>
                  <a:lnTo>
                    <a:pt x="2" y="68"/>
                  </a:lnTo>
                  <a:lnTo>
                    <a:pt x="0" y="17"/>
                  </a:lnTo>
                  <a:lnTo>
                    <a:pt x="65" y="0"/>
                  </a:lnTo>
                  <a:lnTo>
                    <a:pt x="139" y="9"/>
                  </a:lnTo>
                  <a:lnTo>
                    <a:pt x="156" y="30"/>
                  </a:lnTo>
                  <a:lnTo>
                    <a:pt x="135" y="47"/>
                  </a:lnTo>
                  <a:close/>
                </a:path>
              </a:pathLst>
            </a:custGeom>
            <a:solidFill>
              <a:srgbClr val="000000"/>
            </a:solidFill>
            <a:ln w="9525">
              <a:noFill/>
            </a:ln>
          </p:spPr>
          <p:txBody>
            <a:bodyPr/>
            <a:lstStyle/>
            <a:p>
              <a:endParaRPr lang="zh-CN" altLang="en-US"/>
            </a:p>
          </p:txBody>
        </p:sp>
        <p:sp>
          <p:nvSpPr>
            <p:cNvPr id="67633" name="Freeform 51"/>
            <p:cNvSpPr/>
            <p:nvPr/>
          </p:nvSpPr>
          <p:spPr>
            <a:xfrm>
              <a:off x="4275" y="2938"/>
              <a:ext cx="27" cy="108"/>
            </a:xfrm>
            <a:custGeom>
              <a:avLst/>
              <a:gdLst/>
              <a:ahLst/>
              <a:cxnLst>
                <a:cxn ang="0">
                  <a:pos x="4" y="2"/>
                </a:cxn>
                <a:cxn ang="0">
                  <a:pos x="3" y="13"/>
                </a:cxn>
                <a:cxn ang="0">
                  <a:pos x="2" y="14"/>
                </a:cxn>
                <a:cxn ang="0">
                  <a:pos x="0" y="13"/>
                </a:cxn>
                <a:cxn ang="0">
                  <a:pos x="1" y="2"/>
                </a:cxn>
                <a:cxn ang="0">
                  <a:pos x="3" y="0"/>
                </a:cxn>
                <a:cxn ang="0">
                  <a:pos x="4" y="2"/>
                </a:cxn>
                <a:cxn ang="0">
                  <a:pos x="4" y="2"/>
                </a:cxn>
              </a:cxnLst>
              <a:rect l="0" t="0" r="0" b="0"/>
              <a:pathLst>
                <a:path w="53" h="215">
                  <a:moveTo>
                    <a:pt x="53" y="19"/>
                  </a:moveTo>
                  <a:lnTo>
                    <a:pt x="38" y="197"/>
                  </a:lnTo>
                  <a:lnTo>
                    <a:pt x="17" y="215"/>
                  </a:lnTo>
                  <a:lnTo>
                    <a:pt x="0" y="194"/>
                  </a:lnTo>
                  <a:lnTo>
                    <a:pt x="15" y="19"/>
                  </a:lnTo>
                  <a:lnTo>
                    <a:pt x="34" y="0"/>
                  </a:lnTo>
                  <a:lnTo>
                    <a:pt x="53" y="19"/>
                  </a:lnTo>
                  <a:close/>
                </a:path>
              </a:pathLst>
            </a:custGeom>
            <a:solidFill>
              <a:srgbClr val="000000"/>
            </a:solidFill>
            <a:ln w="9525">
              <a:noFill/>
            </a:ln>
          </p:spPr>
          <p:txBody>
            <a:bodyPr/>
            <a:lstStyle/>
            <a:p>
              <a:endParaRPr lang="zh-CN" altLang="en-US"/>
            </a:p>
          </p:txBody>
        </p:sp>
        <p:sp>
          <p:nvSpPr>
            <p:cNvPr id="67634" name="Freeform 52"/>
            <p:cNvSpPr/>
            <p:nvPr/>
          </p:nvSpPr>
          <p:spPr>
            <a:xfrm>
              <a:off x="4182" y="2918"/>
              <a:ext cx="120" cy="36"/>
            </a:xfrm>
            <a:custGeom>
              <a:avLst/>
              <a:gdLst/>
              <a:ahLst/>
              <a:cxnLst>
                <a:cxn ang="0">
                  <a:pos x="14" y="5"/>
                </a:cxn>
                <a:cxn ang="0">
                  <a:pos x="8" y="3"/>
                </a:cxn>
                <a:cxn ang="0">
                  <a:pos x="2" y="5"/>
                </a:cxn>
                <a:cxn ang="0">
                  <a:pos x="0" y="4"/>
                </a:cxn>
                <a:cxn ang="0">
                  <a:pos x="1" y="2"/>
                </a:cxn>
                <a:cxn ang="0">
                  <a:pos x="8" y="0"/>
                </a:cxn>
                <a:cxn ang="0">
                  <a:pos x="15" y="3"/>
                </a:cxn>
                <a:cxn ang="0">
                  <a:pos x="15" y="5"/>
                </a:cxn>
                <a:cxn ang="0">
                  <a:pos x="14" y="5"/>
                </a:cxn>
                <a:cxn ang="0">
                  <a:pos x="14" y="5"/>
                </a:cxn>
              </a:cxnLst>
              <a:rect l="0" t="0" r="0" b="0"/>
              <a:pathLst>
                <a:path w="239" h="70">
                  <a:moveTo>
                    <a:pt x="213" y="70"/>
                  </a:moveTo>
                  <a:lnTo>
                    <a:pt x="123" y="40"/>
                  </a:lnTo>
                  <a:lnTo>
                    <a:pt x="26" y="66"/>
                  </a:lnTo>
                  <a:lnTo>
                    <a:pt x="0" y="55"/>
                  </a:lnTo>
                  <a:lnTo>
                    <a:pt x="9" y="30"/>
                  </a:lnTo>
                  <a:lnTo>
                    <a:pt x="127" y="0"/>
                  </a:lnTo>
                  <a:lnTo>
                    <a:pt x="234" y="40"/>
                  </a:lnTo>
                  <a:lnTo>
                    <a:pt x="239" y="66"/>
                  </a:lnTo>
                  <a:lnTo>
                    <a:pt x="213" y="70"/>
                  </a:lnTo>
                  <a:close/>
                </a:path>
              </a:pathLst>
            </a:custGeom>
            <a:solidFill>
              <a:srgbClr val="000000"/>
            </a:solidFill>
            <a:ln w="9525">
              <a:noFill/>
            </a:ln>
          </p:spPr>
          <p:txBody>
            <a:bodyPr/>
            <a:lstStyle/>
            <a:p>
              <a:endParaRPr lang="zh-CN" altLang="en-US"/>
            </a:p>
          </p:txBody>
        </p:sp>
        <p:sp>
          <p:nvSpPr>
            <p:cNvPr id="67635" name="Freeform 53"/>
            <p:cNvSpPr/>
            <p:nvPr/>
          </p:nvSpPr>
          <p:spPr>
            <a:xfrm>
              <a:off x="4158" y="2959"/>
              <a:ext cx="21" cy="68"/>
            </a:xfrm>
            <a:custGeom>
              <a:avLst/>
              <a:gdLst/>
              <a:ahLst/>
              <a:cxnLst>
                <a:cxn ang="0">
                  <a:pos x="3" y="1"/>
                </a:cxn>
                <a:cxn ang="0">
                  <a:pos x="3" y="8"/>
                </a:cxn>
                <a:cxn ang="0">
                  <a:pos x="1" y="9"/>
                </a:cxn>
                <a:cxn ang="0">
                  <a:pos x="0" y="8"/>
                </a:cxn>
                <a:cxn ang="0">
                  <a:pos x="1" y="2"/>
                </a:cxn>
                <a:cxn ang="0">
                  <a:pos x="1" y="0"/>
                </a:cxn>
                <a:cxn ang="0">
                  <a:pos x="3" y="1"/>
                </a:cxn>
                <a:cxn ang="0">
                  <a:pos x="3" y="1"/>
                </a:cxn>
              </a:cxnLst>
              <a:rect l="0" t="0" r="0" b="0"/>
              <a:pathLst>
                <a:path w="42" h="135">
                  <a:moveTo>
                    <a:pt x="42" y="15"/>
                  </a:moveTo>
                  <a:lnTo>
                    <a:pt x="38" y="115"/>
                  </a:lnTo>
                  <a:lnTo>
                    <a:pt x="17" y="135"/>
                  </a:lnTo>
                  <a:lnTo>
                    <a:pt x="0" y="114"/>
                  </a:lnTo>
                  <a:lnTo>
                    <a:pt x="6" y="20"/>
                  </a:lnTo>
                  <a:lnTo>
                    <a:pt x="21" y="0"/>
                  </a:lnTo>
                  <a:lnTo>
                    <a:pt x="42" y="15"/>
                  </a:lnTo>
                  <a:close/>
                </a:path>
              </a:pathLst>
            </a:custGeom>
            <a:solidFill>
              <a:srgbClr val="000000"/>
            </a:solidFill>
            <a:ln w="9525">
              <a:noFill/>
            </a:ln>
          </p:spPr>
          <p:txBody>
            <a:bodyPr/>
            <a:lstStyle/>
            <a:p>
              <a:endParaRPr lang="zh-CN" altLang="en-US"/>
            </a:p>
          </p:txBody>
        </p:sp>
        <p:sp>
          <p:nvSpPr>
            <p:cNvPr id="67636" name="Freeform 54"/>
            <p:cNvSpPr/>
            <p:nvPr/>
          </p:nvSpPr>
          <p:spPr>
            <a:xfrm>
              <a:off x="4330" y="3053"/>
              <a:ext cx="158" cy="69"/>
            </a:xfrm>
            <a:custGeom>
              <a:avLst/>
              <a:gdLst/>
              <a:ahLst/>
              <a:cxnLst>
                <a:cxn ang="0">
                  <a:pos x="11" y="3"/>
                </a:cxn>
                <a:cxn ang="0">
                  <a:pos x="5" y="3"/>
                </a:cxn>
                <a:cxn ang="0">
                  <a:pos x="2" y="4"/>
                </a:cxn>
                <a:cxn ang="0">
                  <a:pos x="3" y="4"/>
                </a:cxn>
                <a:cxn ang="0">
                  <a:pos x="7" y="6"/>
                </a:cxn>
                <a:cxn ang="0">
                  <a:pos x="19" y="5"/>
                </a:cxn>
                <a:cxn ang="0">
                  <a:pos x="20" y="6"/>
                </a:cxn>
                <a:cxn ang="0">
                  <a:pos x="20" y="7"/>
                </a:cxn>
                <a:cxn ang="0">
                  <a:pos x="13" y="9"/>
                </a:cxn>
                <a:cxn ang="0">
                  <a:pos x="7" y="8"/>
                </a:cxn>
                <a:cxn ang="0">
                  <a:pos x="2" y="7"/>
                </a:cxn>
                <a:cxn ang="0">
                  <a:pos x="0" y="4"/>
                </a:cxn>
                <a:cxn ang="0">
                  <a:pos x="1" y="1"/>
                </a:cxn>
                <a:cxn ang="0">
                  <a:pos x="5" y="0"/>
                </a:cxn>
                <a:cxn ang="0">
                  <a:pos x="12" y="1"/>
                </a:cxn>
                <a:cxn ang="0">
                  <a:pos x="13" y="2"/>
                </a:cxn>
                <a:cxn ang="0">
                  <a:pos x="11" y="3"/>
                </a:cxn>
                <a:cxn ang="0">
                  <a:pos x="11" y="3"/>
                </a:cxn>
              </a:cxnLst>
              <a:rect l="0" t="0" r="0" b="0"/>
              <a:pathLst>
                <a:path w="316" h="137">
                  <a:moveTo>
                    <a:pt x="189" y="42"/>
                  </a:moveTo>
                  <a:lnTo>
                    <a:pt x="80" y="36"/>
                  </a:lnTo>
                  <a:lnTo>
                    <a:pt x="36" y="53"/>
                  </a:lnTo>
                  <a:lnTo>
                    <a:pt x="57" y="64"/>
                  </a:lnTo>
                  <a:lnTo>
                    <a:pt x="126" y="87"/>
                  </a:lnTo>
                  <a:lnTo>
                    <a:pt x="291" y="74"/>
                  </a:lnTo>
                  <a:lnTo>
                    <a:pt x="316" y="85"/>
                  </a:lnTo>
                  <a:lnTo>
                    <a:pt x="306" y="112"/>
                  </a:lnTo>
                  <a:lnTo>
                    <a:pt x="213" y="137"/>
                  </a:lnTo>
                  <a:lnTo>
                    <a:pt x="118" y="125"/>
                  </a:lnTo>
                  <a:lnTo>
                    <a:pt x="38" y="97"/>
                  </a:lnTo>
                  <a:lnTo>
                    <a:pt x="0" y="53"/>
                  </a:lnTo>
                  <a:lnTo>
                    <a:pt x="23" y="15"/>
                  </a:lnTo>
                  <a:lnTo>
                    <a:pt x="74" y="0"/>
                  </a:lnTo>
                  <a:lnTo>
                    <a:pt x="194" y="5"/>
                  </a:lnTo>
                  <a:lnTo>
                    <a:pt x="209" y="26"/>
                  </a:lnTo>
                  <a:lnTo>
                    <a:pt x="189" y="42"/>
                  </a:lnTo>
                  <a:close/>
                </a:path>
              </a:pathLst>
            </a:custGeom>
            <a:solidFill>
              <a:srgbClr val="000000"/>
            </a:solidFill>
            <a:ln w="9525">
              <a:noFill/>
            </a:ln>
          </p:spPr>
          <p:txBody>
            <a:bodyPr/>
            <a:lstStyle/>
            <a:p>
              <a:endParaRPr lang="zh-CN" altLang="en-US"/>
            </a:p>
          </p:txBody>
        </p:sp>
        <p:sp>
          <p:nvSpPr>
            <p:cNvPr id="67637" name="Freeform 55"/>
            <p:cNvSpPr/>
            <p:nvPr/>
          </p:nvSpPr>
          <p:spPr>
            <a:xfrm>
              <a:off x="4323" y="2938"/>
              <a:ext cx="24" cy="144"/>
            </a:xfrm>
            <a:custGeom>
              <a:avLst/>
              <a:gdLst/>
              <a:ahLst/>
              <a:cxnLst>
                <a:cxn ang="0">
                  <a:pos x="3" y="2"/>
                </a:cxn>
                <a:cxn ang="0">
                  <a:pos x="2" y="17"/>
                </a:cxn>
                <a:cxn ang="0">
                  <a:pos x="1" y="18"/>
                </a:cxn>
                <a:cxn ang="0">
                  <a:pos x="0" y="17"/>
                </a:cxn>
                <a:cxn ang="0">
                  <a:pos x="0" y="2"/>
                </a:cxn>
                <a:cxn ang="0">
                  <a:pos x="1" y="0"/>
                </a:cxn>
                <a:cxn ang="0">
                  <a:pos x="3" y="2"/>
                </a:cxn>
                <a:cxn ang="0">
                  <a:pos x="3" y="2"/>
                </a:cxn>
              </a:cxnLst>
              <a:rect l="0" t="0" r="0" b="0"/>
              <a:pathLst>
                <a:path w="50" h="287">
                  <a:moveTo>
                    <a:pt x="50" y="19"/>
                  </a:moveTo>
                  <a:lnTo>
                    <a:pt x="38" y="270"/>
                  </a:lnTo>
                  <a:lnTo>
                    <a:pt x="17" y="287"/>
                  </a:lnTo>
                  <a:lnTo>
                    <a:pt x="0" y="268"/>
                  </a:lnTo>
                  <a:lnTo>
                    <a:pt x="12" y="19"/>
                  </a:lnTo>
                  <a:lnTo>
                    <a:pt x="31" y="0"/>
                  </a:lnTo>
                  <a:lnTo>
                    <a:pt x="50" y="19"/>
                  </a:lnTo>
                  <a:close/>
                </a:path>
              </a:pathLst>
            </a:custGeom>
            <a:solidFill>
              <a:srgbClr val="000000"/>
            </a:solidFill>
            <a:ln w="9525">
              <a:noFill/>
            </a:ln>
          </p:spPr>
          <p:txBody>
            <a:bodyPr/>
            <a:lstStyle/>
            <a:p>
              <a:endParaRPr lang="zh-CN" altLang="en-US"/>
            </a:p>
          </p:txBody>
        </p:sp>
        <p:sp>
          <p:nvSpPr>
            <p:cNvPr id="67638" name="Freeform 56"/>
            <p:cNvSpPr/>
            <p:nvPr/>
          </p:nvSpPr>
          <p:spPr>
            <a:xfrm>
              <a:off x="4471" y="2934"/>
              <a:ext cx="22" cy="163"/>
            </a:xfrm>
            <a:custGeom>
              <a:avLst/>
              <a:gdLst/>
              <a:ahLst/>
              <a:cxnLst>
                <a:cxn ang="0">
                  <a:pos x="3" y="1"/>
                </a:cxn>
                <a:cxn ang="0">
                  <a:pos x="3" y="19"/>
                </a:cxn>
                <a:cxn ang="0">
                  <a:pos x="2" y="20"/>
                </a:cxn>
                <a:cxn ang="0">
                  <a:pos x="1" y="19"/>
                </a:cxn>
                <a:cxn ang="0">
                  <a:pos x="0" y="1"/>
                </a:cxn>
                <a:cxn ang="0">
                  <a:pos x="2" y="0"/>
                </a:cxn>
                <a:cxn ang="0">
                  <a:pos x="3" y="1"/>
                </a:cxn>
                <a:cxn ang="0">
                  <a:pos x="3" y="1"/>
                </a:cxn>
              </a:cxnLst>
              <a:rect l="0" t="0" r="0" b="0"/>
              <a:pathLst>
                <a:path w="43" h="327">
                  <a:moveTo>
                    <a:pt x="36" y="19"/>
                  </a:moveTo>
                  <a:lnTo>
                    <a:pt x="43" y="308"/>
                  </a:lnTo>
                  <a:lnTo>
                    <a:pt x="26" y="327"/>
                  </a:lnTo>
                  <a:lnTo>
                    <a:pt x="7" y="308"/>
                  </a:lnTo>
                  <a:lnTo>
                    <a:pt x="0" y="19"/>
                  </a:lnTo>
                  <a:lnTo>
                    <a:pt x="19" y="0"/>
                  </a:lnTo>
                  <a:lnTo>
                    <a:pt x="36" y="19"/>
                  </a:lnTo>
                  <a:close/>
                </a:path>
              </a:pathLst>
            </a:custGeom>
            <a:solidFill>
              <a:srgbClr val="000000"/>
            </a:solidFill>
            <a:ln w="9525">
              <a:noFill/>
            </a:ln>
          </p:spPr>
          <p:txBody>
            <a:bodyPr/>
            <a:lstStyle/>
            <a:p>
              <a:endParaRPr lang="zh-CN" altLang="en-US"/>
            </a:p>
          </p:txBody>
        </p:sp>
        <p:sp>
          <p:nvSpPr>
            <p:cNvPr id="67639" name="Freeform 57"/>
            <p:cNvSpPr/>
            <p:nvPr/>
          </p:nvSpPr>
          <p:spPr>
            <a:xfrm>
              <a:off x="4360" y="2917"/>
              <a:ext cx="118" cy="36"/>
            </a:xfrm>
            <a:custGeom>
              <a:avLst/>
              <a:gdLst/>
              <a:ahLst/>
              <a:cxnLst>
                <a:cxn ang="0">
                  <a:pos x="0" y="2"/>
                </a:cxn>
                <a:cxn ang="0">
                  <a:pos x="7" y="0"/>
                </a:cxn>
                <a:cxn ang="0">
                  <a:pos x="14" y="3"/>
                </a:cxn>
                <a:cxn ang="0">
                  <a:pos x="14" y="4"/>
                </a:cxn>
                <a:cxn ang="0">
                  <a:pos x="13" y="5"/>
                </a:cxn>
                <a:cxn ang="0">
                  <a:pos x="7" y="3"/>
                </a:cxn>
                <a:cxn ang="0">
                  <a:pos x="1" y="4"/>
                </a:cxn>
                <a:cxn ang="0">
                  <a:pos x="0" y="4"/>
                </a:cxn>
                <a:cxn ang="0">
                  <a:pos x="0" y="2"/>
                </a:cxn>
                <a:cxn ang="0">
                  <a:pos x="0" y="2"/>
                </a:cxn>
              </a:cxnLst>
              <a:rect l="0" t="0" r="0" b="0"/>
              <a:pathLst>
                <a:path w="238" h="70">
                  <a:moveTo>
                    <a:pt x="8" y="28"/>
                  </a:moveTo>
                  <a:lnTo>
                    <a:pt x="120" y="0"/>
                  </a:lnTo>
                  <a:lnTo>
                    <a:pt x="230" y="36"/>
                  </a:lnTo>
                  <a:lnTo>
                    <a:pt x="238" y="63"/>
                  </a:lnTo>
                  <a:lnTo>
                    <a:pt x="211" y="70"/>
                  </a:lnTo>
                  <a:lnTo>
                    <a:pt x="118" y="40"/>
                  </a:lnTo>
                  <a:lnTo>
                    <a:pt x="27" y="63"/>
                  </a:lnTo>
                  <a:lnTo>
                    <a:pt x="0" y="55"/>
                  </a:lnTo>
                  <a:lnTo>
                    <a:pt x="8" y="28"/>
                  </a:lnTo>
                  <a:close/>
                </a:path>
              </a:pathLst>
            </a:custGeom>
            <a:solidFill>
              <a:srgbClr val="000000"/>
            </a:solidFill>
            <a:ln w="9525">
              <a:noFill/>
            </a:ln>
          </p:spPr>
          <p:txBody>
            <a:bodyPr/>
            <a:lstStyle/>
            <a:p>
              <a:endParaRPr lang="zh-CN" altLang="en-US"/>
            </a:p>
          </p:txBody>
        </p:sp>
        <p:sp>
          <p:nvSpPr>
            <p:cNvPr id="67640" name="Freeform 58"/>
            <p:cNvSpPr/>
            <p:nvPr/>
          </p:nvSpPr>
          <p:spPr>
            <a:xfrm>
              <a:off x="4511" y="2926"/>
              <a:ext cx="98" cy="37"/>
            </a:xfrm>
            <a:custGeom>
              <a:avLst/>
              <a:gdLst/>
              <a:ahLst/>
              <a:cxnLst>
                <a:cxn ang="0">
                  <a:pos x="2" y="0"/>
                </a:cxn>
                <a:cxn ang="0">
                  <a:pos x="13" y="2"/>
                </a:cxn>
                <a:cxn ang="0">
                  <a:pos x="13" y="5"/>
                </a:cxn>
                <a:cxn ang="0">
                  <a:pos x="11" y="5"/>
                </a:cxn>
                <a:cxn ang="0">
                  <a:pos x="7" y="2"/>
                </a:cxn>
                <a:cxn ang="0">
                  <a:pos x="2" y="2"/>
                </a:cxn>
                <a:cxn ang="0">
                  <a:pos x="0" y="1"/>
                </a:cxn>
                <a:cxn ang="0">
                  <a:pos x="2" y="0"/>
                </a:cxn>
                <a:cxn ang="0">
                  <a:pos x="2" y="0"/>
                </a:cxn>
              </a:cxnLst>
              <a:rect l="0" t="0" r="0" b="0"/>
              <a:pathLst>
                <a:path w="195" h="74">
                  <a:moveTo>
                    <a:pt x="20" y="0"/>
                  </a:moveTo>
                  <a:lnTo>
                    <a:pt x="193" y="44"/>
                  </a:lnTo>
                  <a:lnTo>
                    <a:pt x="195" y="72"/>
                  </a:lnTo>
                  <a:lnTo>
                    <a:pt x="171" y="74"/>
                  </a:lnTo>
                  <a:lnTo>
                    <a:pt x="100" y="44"/>
                  </a:lnTo>
                  <a:lnTo>
                    <a:pt x="20" y="40"/>
                  </a:lnTo>
                  <a:lnTo>
                    <a:pt x="0" y="19"/>
                  </a:lnTo>
                  <a:lnTo>
                    <a:pt x="20" y="0"/>
                  </a:lnTo>
                  <a:close/>
                </a:path>
              </a:pathLst>
            </a:custGeom>
            <a:solidFill>
              <a:srgbClr val="000000"/>
            </a:solidFill>
            <a:ln w="9525">
              <a:noFill/>
            </a:ln>
          </p:spPr>
          <p:txBody>
            <a:bodyPr/>
            <a:lstStyle/>
            <a:p>
              <a:endParaRPr lang="zh-CN" altLang="en-US"/>
            </a:p>
          </p:txBody>
        </p:sp>
        <p:sp>
          <p:nvSpPr>
            <p:cNvPr id="67641" name="Freeform 59"/>
            <p:cNvSpPr/>
            <p:nvPr/>
          </p:nvSpPr>
          <p:spPr>
            <a:xfrm>
              <a:off x="4597" y="2949"/>
              <a:ext cx="21" cy="116"/>
            </a:xfrm>
            <a:custGeom>
              <a:avLst/>
              <a:gdLst/>
              <a:ahLst/>
              <a:cxnLst>
                <a:cxn ang="0">
                  <a:pos x="3" y="1"/>
                </a:cxn>
                <a:cxn ang="0">
                  <a:pos x="3" y="7"/>
                </a:cxn>
                <a:cxn ang="0">
                  <a:pos x="3" y="14"/>
                </a:cxn>
                <a:cxn ang="0">
                  <a:pos x="2" y="15"/>
                </a:cxn>
                <a:cxn ang="0">
                  <a:pos x="1" y="14"/>
                </a:cxn>
                <a:cxn ang="0">
                  <a:pos x="1" y="7"/>
                </a:cxn>
                <a:cxn ang="0">
                  <a:pos x="0" y="2"/>
                </a:cxn>
                <a:cxn ang="0">
                  <a:pos x="1" y="0"/>
                </a:cxn>
                <a:cxn ang="0">
                  <a:pos x="3" y="1"/>
                </a:cxn>
                <a:cxn ang="0">
                  <a:pos x="3" y="1"/>
                </a:cxn>
              </a:cxnLst>
              <a:rect l="0" t="0" r="0" b="0"/>
              <a:pathLst>
                <a:path w="41" h="232">
                  <a:moveTo>
                    <a:pt x="36" y="15"/>
                  </a:moveTo>
                  <a:lnTo>
                    <a:pt x="41" y="114"/>
                  </a:lnTo>
                  <a:lnTo>
                    <a:pt x="38" y="214"/>
                  </a:lnTo>
                  <a:lnTo>
                    <a:pt x="19" y="232"/>
                  </a:lnTo>
                  <a:lnTo>
                    <a:pt x="1" y="214"/>
                  </a:lnTo>
                  <a:lnTo>
                    <a:pt x="3" y="117"/>
                  </a:lnTo>
                  <a:lnTo>
                    <a:pt x="0" y="21"/>
                  </a:lnTo>
                  <a:lnTo>
                    <a:pt x="15" y="0"/>
                  </a:lnTo>
                  <a:lnTo>
                    <a:pt x="36" y="15"/>
                  </a:lnTo>
                  <a:close/>
                </a:path>
              </a:pathLst>
            </a:custGeom>
            <a:solidFill>
              <a:srgbClr val="000000"/>
            </a:solidFill>
            <a:ln w="9525">
              <a:noFill/>
            </a:ln>
          </p:spPr>
          <p:txBody>
            <a:bodyPr/>
            <a:lstStyle/>
            <a:p>
              <a:endParaRPr lang="zh-CN" altLang="en-US"/>
            </a:p>
          </p:txBody>
        </p:sp>
        <p:sp>
          <p:nvSpPr>
            <p:cNvPr id="67642" name="Freeform 60"/>
            <p:cNvSpPr/>
            <p:nvPr/>
          </p:nvSpPr>
          <p:spPr>
            <a:xfrm>
              <a:off x="4516" y="3024"/>
              <a:ext cx="97" cy="65"/>
            </a:xfrm>
            <a:custGeom>
              <a:avLst/>
              <a:gdLst/>
              <a:ahLst/>
              <a:cxnLst>
                <a:cxn ang="0">
                  <a:pos x="1" y="0"/>
                </a:cxn>
                <a:cxn ang="0">
                  <a:pos x="8" y="0"/>
                </a:cxn>
                <a:cxn ang="0">
                  <a:pos x="12" y="5"/>
                </a:cxn>
                <a:cxn ang="0">
                  <a:pos x="11" y="6"/>
                </a:cxn>
                <a:cxn ang="0">
                  <a:pos x="5" y="8"/>
                </a:cxn>
                <a:cxn ang="0">
                  <a:pos x="1" y="7"/>
                </a:cxn>
                <a:cxn ang="0">
                  <a:pos x="0" y="6"/>
                </a:cxn>
                <a:cxn ang="0">
                  <a:pos x="1" y="5"/>
                </a:cxn>
                <a:cxn ang="0">
                  <a:pos x="5" y="6"/>
                </a:cxn>
                <a:cxn ang="0">
                  <a:pos x="9" y="4"/>
                </a:cxn>
                <a:cxn ang="0">
                  <a:pos x="8" y="3"/>
                </a:cxn>
                <a:cxn ang="0">
                  <a:pos x="6" y="2"/>
                </a:cxn>
                <a:cxn ang="0">
                  <a:pos x="1" y="2"/>
                </a:cxn>
                <a:cxn ang="0">
                  <a:pos x="0" y="1"/>
                </a:cxn>
                <a:cxn ang="0">
                  <a:pos x="1" y="0"/>
                </a:cxn>
                <a:cxn ang="0">
                  <a:pos x="1" y="0"/>
                </a:cxn>
              </a:cxnLst>
              <a:rect l="0" t="0" r="0" b="0"/>
              <a:pathLst>
                <a:path w="196" h="131">
                  <a:moveTo>
                    <a:pt x="17" y="0"/>
                  </a:moveTo>
                  <a:lnTo>
                    <a:pt x="137" y="13"/>
                  </a:lnTo>
                  <a:lnTo>
                    <a:pt x="196" y="83"/>
                  </a:lnTo>
                  <a:lnTo>
                    <a:pt x="179" y="102"/>
                  </a:lnTo>
                  <a:lnTo>
                    <a:pt x="95" y="131"/>
                  </a:lnTo>
                  <a:lnTo>
                    <a:pt x="29" y="125"/>
                  </a:lnTo>
                  <a:lnTo>
                    <a:pt x="8" y="106"/>
                  </a:lnTo>
                  <a:lnTo>
                    <a:pt x="29" y="87"/>
                  </a:lnTo>
                  <a:lnTo>
                    <a:pt x="88" y="97"/>
                  </a:lnTo>
                  <a:lnTo>
                    <a:pt x="158" y="74"/>
                  </a:lnTo>
                  <a:lnTo>
                    <a:pt x="141" y="49"/>
                  </a:lnTo>
                  <a:lnTo>
                    <a:pt x="107" y="38"/>
                  </a:lnTo>
                  <a:lnTo>
                    <a:pt x="19" y="38"/>
                  </a:lnTo>
                  <a:lnTo>
                    <a:pt x="0" y="21"/>
                  </a:lnTo>
                  <a:lnTo>
                    <a:pt x="17" y="0"/>
                  </a:lnTo>
                  <a:close/>
                </a:path>
              </a:pathLst>
            </a:custGeom>
            <a:solidFill>
              <a:srgbClr val="000000"/>
            </a:solidFill>
            <a:ln w="9525">
              <a:noFill/>
            </a:ln>
          </p:spPr>
          <p:txBody>
            <a:bodyPr/>
            <a:lstStyle/>
            <a:p>
              <a:endParaRPr lang="zh-CN" altLang="en-US"/>
            </a:p>
          </p:txBody>
        </p:sp>
        <p:sp>
          <p:nvSpPr>
            <p:cNvPr id="67643" name="Freeform 61"/>
            <p:cNvSpPr/>
            <p:nvPr/>
          </p:nvSpPr>
          <p:spPr>
            <a:xfrm>
              <a:off x="4287" y="2979"/>
              <a:ext cx="47" cy="32"/>
            </a:xfrm>
            <a:custGeom>
              <a:avLst/>
              <a:gdLst/>
              <a:ahLst/>
              <a:cxnLst>
                <a:cxn ang="0">
                  <a:pos x="3" y="0"/>
                </a:cxn>
                <a:cxn ang="0">
                  <a:pos x="5" y="1"/>
                </a:cxn>
                <a:cxn ang="0">
                  <a:pos x="6" y="3"/>
                </a:cxn>
                <a:cxn ang="0">
                  <a:pos x="6" y="4"/>
                </a:cxn>
                <a:cxn ang="0">
                  <a:pos x="5" y="4"/>
                </a:cxn>
                <a:cxn ang="0">
                  <a:pos x="1" y="4"/>
                </a:cxn>
                <a:cxn ang="0">
                  <a:pos x="0" y="2"/>
                </a:cxn>
                <a:cxn ang="0">
                  <a:pos x="3" y="0"/>
                </a:cxn>
                <a:cxn ang="0">
                  <a:pos x="3" y="0"/>
                </a:cxn>
              </a:cxnLst>
              <a:rect l="0" t="0" r="0" b="0"/>
              <a:pathLst>
                <a:path w="93" h="63">
                  <a:moveTo>
                    <a:pt x="36" y="0"/>
                  </a:moveTo>
                  <a:lnTo>
                    <a:pt x="66" y="8"/>
                  </a:lnTo>
                  <a:lnTo>
                    <a:pt x="93" y="42"/>
                  </a:lnTo>
                  <a:lnTo>
                    <a:pt x="89" y="59"/>
                  </a:lnTo>
                  <a:lnTo>
                    <a:pt x="72" y="63"/>
                  </a:lnTo>
                  <a:lnTo>
                    <a:pt x="7" y="54"/>
                  </a:lnTo>
                  <a:lnTo>
                    <a:pt x="0" y="19"/>
                  </a:lnTo>
                  <a:lnTo>
                    <a:pt x="36" y="0"/>
                  </a:lnTo>
                  <a:close/>
                </a:path>
              </a:pathLst>
            </a:custGeom>
            <a:solidFill>
              <a:srgbClr val="000000"/>
            </a:solidFill>
            <a:ln w="9525">
              <a:noFill/>
            </a:ln>
          </p:spPr>
          <p:txBody>
            <a:bodyPr/>
            <a:lstStyle/>
            <a:p>
              <a:endParaRPr lang="zh-CN" altLang="en-US"/>
            </a:p>
          </p:txBody>
        </p:sp>
        <p:sp>
          <p:nvSpPr>
            <p:cNvPr id="67644" name="Freeform 62"/>
            <p:cNvSpPr/>
            <p:nvPr/>
          </p:nvSpPr>
          <p:spPr>
            <a:xfrm>
              <a:off x="4602" y="2990"/>
              <a:ext cx="44" cy="26"/>
            </a:xfrm>
            <a:custGeom>
              <a:avLst/>
              <a:gdLst/>
              <a:ahLst/>
              <a:cxnLst>
                <a:cxn ang="0">
                  <a:pos x="1" y="0"/>
                </a:cxn>
                <a:cxn ang="0">
                  <a:pos x="3" y="0"/>
                </a:cxn>
                <a:cxn ang="0">
                  <a:pos x="6" y="1"/>
                </a:cxn>
                <a:cxn ang="0">
                  <a:pos x="3" y="2"/>
                </a:cxn>
                <a:cxn ang="0">
                  <a:pos x="1" y="3"/>
                </a:cxn>
                <a:cxn ang="0">
                  <a:pos x="0" y="1"/>
                </a:cxn>
                <a:cxn ang="0">
                  <a:pos x="1" y="0"/>
                </a:cxn>
                <a:cxn ang="0">
                  <a:pos x="1" y="0"/>
                </a:cxn>
              </a:cxnLst>
              <a:rect l="0" t="0" r="0" b="0"/>
              <a:pathLst>
                <a:path w="88" h="54">
                  <a:moveTo>
                    <a:pt x="19" y="2"/>
                  </a:moveTo>
                  <a:lnTo>
                    <a:pt x="57" y="0"/>
                  </a:lnTo>
                  <a:lnTo>
                    <a:pt x="88" y="19"/>
                  </a:lnTo>
                  <a:lnTo>
                    <a:pt x="53" y="46"/>
                  </a:lnTo>
                  <a:lnTo>
                    <a:pt x="21" y="54"/>
                  </a:lnTo>
                  <a:lnTo>
                    <a:pt x="0" y="29"/>
                  </a:lnTo>
                  <a:lnTo>
                    <a:pt x="19" y="2"/>
                  </a:lnTo>
                  <a:close/>
                </a:path>
              </a:pathLst>
            </a:custGeom>
            <a:solidFill>
              <a:srgbClr val="000000"/>
            </a:solidFill>
            <a:ln w="9525">
              <a:noFill/>
            </a:ln>
          </p:spPr>
          <p:txBody>
            <a:bodyPr/>
            <a:lstStyle/>
            <a:p>
              <a:endParaRPr lang="zh-CN" altLang="en-US"/>
            </a:p>
          </p:txBody>
        </p:sp>
        <p:sp>
          <p:nvSpPr>
            <p:cNvPr id="67645" name="Freeform 63"/>
            <p:cNvSpPr/>
            <p:nvPr/>
          </p:nvSpPr>
          <p:spPr>
            <a:xfrm>
              <a:off x="4107" y="2940"/>
              <a:ext cx="62" cy="42"/>
            </a:xfrm>
            <a:custGeom>
              <a:avLst/>
              <a:gdLst/>
              <a:ahLst/>
              <a:cxnLst>
                <a:cxn ang="0">
                  <a:pos x="4" y="0"/>
                </a:cxn>
                <a:cxn ang="0">
                  <a:pos x="8" y="3"/>
                </a:cxn>
                <a:cxn ang="0">
                  <a:pos x="8" y="5"/>
                </a:cxn>
                <a:cxn ang="0">
                  <a:pos x="7" y="6"/>
                </a:cxn>
                <a:cxn ang="0">
                  <a:pos x="1" y="3"/>
                </a:cxn>
                <a:cxn ang="0">
                  <a:pos x="0" y="2"/>
                </a:cxn>
                <a:cxn ang="0">
                  <a:pos x="1" y="0"/>
                </a:cxn>
                <a:cxn ang="0">
                  <a:pos x="4" y="0"/>
                </a:cxn>
                <a:cxn ang="0">
                  <a:pos x="4" y="0"/>
                </a:cxn>
              </a:cxnLst>
              <a:rect l="0" t="0" r="0" b="0"/>
              <a:pathLst>
                <a:path w="124" h="83">
                  <a:moveTo>
                    <a:pt x="50" y="0"/>
                  </a:moveTo>
                  <a:lnTo>
                    <a:pt x="113" y="47"/>
                  </a:lnTo>
                  <a:lnTo>
                    <a:pt x="124" y="70"/>
                  </a:lnTo>
                  <a:lnTo>
                    <a:pt x="101" y="83"/>
                  </a:lnTo>
                  <a:lnTo>
                    <a:pt x="10" y="39"/>
                  </a:lnTo>
                  <a:lnTo>
                    <a:pt x="0" y="19"/>
                  </a:lnTo>
                  <a:lnTo>
                    <a:pt x="10" y="0"/>
                  </a:lnTo>
                  <a:lnTo>
                    <a:pt x="50" y="0"/>
                  </a:lnTo>
                  <a:close/>
                </a:path>
              </a:pathLst>
            </a:custGeom>
            <a:solidFill>
              <a:srgbClr val="000000"/>
            </a:solidFill>
            <a:ln w="9525">
              <a:noFill/>
            </a:ln>
          </p:spPr>
          <p:txBody>
            <a:bodyPr/>
            <a:lstStyle/>
            <a:p>
              <a:endParaRPr lang="zh-CN" altLang="en-US"/>
            </a:p>
          </p:txBody>
        </p:sp>
        <p:sp>
          <p:nvSpPr>
            <p:cNvPr id="67646" name="Freeform 64"/>
            <p:cNvSpPr/>
            <p:nvPr/>
          </p:nvSpPr>
          <p:spPr>
            <a:xfrm>
              <a:off x="3974" y="3196"/>
              <a:ext cx="359" cy="117"/>
            </a:xfrm>
            <a:custGeom>
              <a:avLst/>
              <a:gdLst/>
              <a:ahLst/>
              <a:cxnLst>
                <a:cxn ang="0">
                  <a:pos x="42" y="7"/>
                </a:cxn>
                <a:cxn ang="0">
                  <a:pos x="38" y="4"/>
                </a:cxn>
                <a:cxn ang="0">
                  <a:pos x="34" y="3"/>
                </a:cxn>
                <a:cxn ang="0">
                  <a:pos x="24" y="6"/>
                </a:cxn>
                <a:cxn ang="0">
                  <a:pos x="15" y="13"/>
                </a:cxn>
                <a:cxn ang="0">
                  <a:pos x="8" y="15"/>
                </a:cxn>
                <a:cxn ang="0">
                  <a:pos x="1" y="15"/>
                </a:cxn>
                <a:cxn ang="0">
                  <a:pos x="0" y="14"/>
                </a:cxn>
                <a:cxn ang="0">
                  <a:pos x="1" y="13"/>
                </a:cxn>
                <a:cxn ang="0">
                  <a:pos x="14" y="11"/>
                </a:cxn>
                <a:cxn ang="0">
                  <a:pos x="18" y="7"/>
                </a:cxn>
                <a:cxn ang="0">
                  <a:pos x="23" y="4"/>
                </a:cxn>
                <a:cxn ang="0">
                  <a:pos x="29" y="1"/>
                </a:cxn>
                <a:cxn ang="0">
                  <a:pos x="35" y="0"/>
                </a:cxn>
                <a:cxn ang="0">
                  <a:pos x="40" y="2"/>
                </a:cxn>
                <a:cxn ang="0">
                  <a:pos x="44" y="5"/>
                </a:cxn>
                <a:cxn ang="0">
                  <a:pos x="44" y="7"/>
                </a:cxn>
                <a:cxn ang="0">
                  <a:pos x="42" y="7"/>
                </a:cxn>
                <a:cxn ang="0">
                  <a:pos x="42" y="7"/>
                </a:cxn>
              </a:cxnLst>
              <a:rect l="0" t="0" r="0" b="0"/>
              <a:pathLst>
                <a:path w="719" h="234">
                  <a:moveTo>
                    <a:pt x="677" y="108"/>
                  </a:moveTo>
                  <a:lnTo>
                    <a:pt x="616" y="63"/>
                  </a:lnTo>
                  <a:lnTo>
                    <a:pt x="546" y="47"/>
                  </a:lnTo>
                  <a:lnTo>
                    <a:pt x="398" y="85"/>
                  </a:lnTo>
                  <a:lnTo>
                    <a:pt x="249" y="194"/>
                  </a:lnTo>
                  <a:lnTo>
                    <a:pt x="139" y="230"/>
                  </a:lnTo>
                  <a:lnTo>
                    <a:pt x="19" y="234"/>
                  </a:lnTo>
                  <a:lnTo>
                    <a:pt x="0" y="215"/>
                  </a:lnTo>
                  <a:lnTo>
                    <a:pt x="19" y="196"/>
                  </a:lnTo>
                  <a:lnTo>
                    <a:pt x="228" y="161"/>
                  </a:lnTo>
                  <a:lnTo>
                    <a:pt x="303" y="104"/>
                  </a:lnTo>
                  <a:lnTo>
                    <a:pt x="381" y="51"/>
                  </a:lnTo>
                  <a:lnTo>
                    <a:pt x="472" y="15"/>
                  </a:lnTo>
                  <a:lnTo>
                    <a:pt x="561" y="0"/>
                  </a:lnTo>
                  <a:lnTo>
                    <a:pt x="645" y="17"/>
                  </a:lnTo>
                  <a:lnTo>
                    <a:pt x="719" y="70"/>
                  </a:lnTo>
                  <a:lnTo>
                    <a:pt x="717" y="110"/>
                  </a:lnTo>
                  <a:lnTo>
                    <a:pt x="677" y="108"/>
                  </a:lnTo>
                  <a:close/>
                </a:path>
              </a:pathLst>
            </a:custGeom>
            <a:solidFill>
              <a:srgbClr val="000000"/>
            </a:solidFill>
            <a:ln w="9525">
              <a:noFill/>
            </a:ln>
          </p:spPr>
          <p:txBody>
            <a:bodyPr/>
            <a:lstStyle/>
            <a:p>
              <a:endParaRPr lang="zh-CN" altLang="en-US"/>
            </a:p>
          </p:txBody>
        </p:sp>
        <p:sp>
          <p:nvSpPr>
            <p:cNvPr id="67647" name="Freeform 65"/>
            <p:cNvSpPr/>
            <p:nvPr/>
          </p:nvSpPr>
          <p:spPr>
            <a:xfrm>
              <a:off x="3921" y="3143"/>
              <a:ext cx="416" cy="155"/>
            </a:xfrm>
            <a:custGeom>
              <a:avLst/>
              <a:gdLst/>
              <a:ahLst/>
              <a:cxnLst>
                <a:cxn ang="0">
                  <a:pos x="2" y="19"/>
                </a:cxn>
                <a:cxn ang="0">
                  <a:pos x="0" y="18"/>
                </a:cxn>
                <a:cxn ang="0">
                  <a:pos x="1" y="17"/>
                </a:cxn>
                <a:cxn ang="0">
                  <a:pos x="8" y="15"/>
                </a:cxn>
                <a:cxn ang="0">
                  <a:pos x="15" y="14"/>
                </a:cxn>
                <a:cxn ang="0">
                  <a:pos x="20" y="11"/>
                </a:cxn>
                <a:cxn ang="0">
                  <a:pos x="23" y="10"/>
                </a:cxn>
                <a:cxn ang="0">
                  <a:pos x="25" y="6"/>
                </a:cxn>
                <a:cxn ang="0">
                  <a:pos x="28" y="5"/>
                </a:cxn>
                <a:cxn ang="0">
                  <a:pos x="31" y="2"/>
                </a:cxn>
                <a:cxn ang="0">
                  <a:pos x="38" y="0"/>
                </a:cxn>
                <a:cxn ang="0">
                  <a:pos x="47" y="1"/>
                </a:cxn>
                <a:cxn ang="0">
                  <a:pos x="52" y="9"/>
                </a:cxn>
                <a:cxn ang="0">
                  <a:pos x="52" y="10"/>
                </a:cxn>
                <a:cxn ang="0">
                  <a:pos x="51" y="11"/>
                </a:cxn>
                <a:cxn ang="0">
                  <a:pos x="48" y="10"/>
                </a:cxn>
                <a:cxn ang="0">
                  <a:pos x="47" y="6"/>
                </a:cxn>
                <a:cxn ang="0">
                  <a:pos x="45" y="5"/>
                </a:cxn>
                <a:cxn ang="0">
                  <a:pos x="42" y="2"/>
                </a:cxn>
                <a:cxn ang="0">
                  <a:pos x="39" y="2"/>
                </a:cxn>
                <a:cxn ang="0">
                  <a:pos x="32" y="5"/>
                </a:cxn>
                <a:cxn ang="0">
                  <a:pos x="27" y="9"/>
                </a:cxn>
                <a:cxn ang="0">
                  <a:pos x="21" y="13"/>
                </a:cxn>
                <a:cxn ang="0">
                  <a:pos x="19" y="15"/>
                </a:cxn>
                <a:cxn ang="0">
                  <a:pos x="15" y="17"/>
                </a:cxn>
                <a:cxn ang="0">
                  <a:pos x="8" y="19"/>
                </a:cxn>
                <a:cxn ang="0">
                  <a:pos x="4" y="18"/>
                </a:cxn>
                <a:cxn ang="0">
                  <a:pos x="3" y="19"/>
                </a:cxn>
                <a:cxn ang="0">
                  <a:pos x="2" y="19"/>
                </a:cxn>
                <a:cxn ang="0">
                  <a:pos x="2" y="19"/>
                </a:cxn>
              </a:cxnLst>
              <a:rect l="0" t="0" r="0" b="0"/>
              <a:pathLst>
                <a:path w="831" h="310">
                  <a:moveTo>
                    <a:pt x="21" y="308"/>
                  </a:moveTo>
                  <a:lnTo>
                    <a:pt x="0" y="284"/>
                  </a:lnTo>
                  <a:lnTo>
                    <a:pt x="11" y="257"/>
                  </a:lnTo>
                  <a:lnTo>
                    <a:pt x="118" y="253"/>
                  </a:lnTo>
                  <a:lnTo>
                    <a:pt x="228" y="232"/>
                  </a:lnTo>
                  <a:lnTo>
                    <a:pt x="319" y="185"/>
                  </a:lnTo>
                  <a:lnTo>
                    <a:pt x="355" y="149"/>
                  </a:lnTo>
                  <a:lnTo>
                    <a:pt x="397" y="111"/>
                  </a:lnTo>
                  <a:lnTo>
                    <a:pt x="447" y="73"/>
                  </a:lnTo>
                  <a:lnTo>
                    <a:pt x="494" y="40"/>
                  </a:lnTo>
                  <a:lnTo>
                    <a:pt x="608" y="0"/>
                  </a:lnTo>
                  <a:lnTo>
                    <a:pt x="743" y="23"/>
                  </a:lnTo>
                  <a:lnTo>
                    <a:pt x="831" y="135"/>
                  </a:lnTo>
                  <a:lnTo>
                    <a:pt x="827" y="164"/>
                  </a:lnTo>
                  <a:lnTo>
                    <a:pt x="806" y="181"/>
                  </a:lnTo>
                  <a:lnTo>
                    <a:pt x="760" y="158"/>
                  </a:lnTo>
                  <a:lnTo>
                    <a:pt x="737" y="107"/>
                  </a:lnTo>
                  <a:lnTo>
                    <a:pt x="705" y="65"/>
                  </a:lnTo>
                  <a:lnTo>
                    <a:pt x="663" y="40"/>
                  </a:lnTo>
                  <a:lnTo>
                    <a:pt x="614" y="37"/>
                  </a:lnTo>
                  <a:lnTo>
                    <a:pt x="509" y="75"/>
                  </a:lnTo>
                  <a:lnTo>
                    <a:pt x="422" y="139"/>
                  </a:lnTo>
                  <a:lnTo>
                    <a:pt x="334" y="219"/>
                  </a:lnTo>
                  <a:lnTo>
                    <a:pt x="291" y="251"/>
                  </a:lnTo>
                  <a:lnTo>
                    <a:pt x="234" y="270"/>
                  </a:lnTo>
                  <a:lnTo>
                    <a:pt x="116" y="291"/>
                  </a:lnTo>
                  <a:lnTo>
                    <a:pt x="49" y="287"/>
                  </a:lnTo>
                  <a:lnTo>
                    <a:pt x="45" y="310"/>
                  </a:lnTo>
                  <a:lnTo>
                    <a:pt x="21" y="308"/>
                  </a:lnTo>
                  <a:close/>
                </a:path>
              </a:pathLst>
            </a:custGeom>
            <a:solidFill>
              <a:srgbClr val="000000"/>
            </a:solidFill>
            <a:ln w="9525">
              <a:noFill/>
            </a:ln>
          </p:spPr>
          <p:txBody>
            <a:bodyPr/>
            <a:lstStyle/>
            <a:p>
              <a:endParaRPr lang="zh-CN" altLang="en-US"/>
            </a:p>
          </p:txBody>
        </p:sp>
        <p:sp>
          <p:nvSpPr>
            <p:cNvPr id="67648" name="Freeform 66"/>
            <p:cNvSpPr/>
            <p:nvPr/>
          </p:nvSpPr>
          <p:spPr>
            <a:xfrm>
              <a:off x="4292" y="3214"/>
              <a:ext cx="401" cy="204"/>
            </a:xfrm>
            <a:custGeom>
              <a:avLst/>
              <a:gdLst/>
              <a:ahLst/>
              <a:cxnLst>
                <a:cxn ang="0">
                  <a:pos x="47" y="8"/>
                </a:cxn>
                <a:cxn ang="0">
                  <a:pos x="46" y="4"/>
                </a:cxn>
                <a:cxn ang="0">
                  <a:pos x="42" y="2"/>
                </a:cxn>
                <a:cxn ang="0">
                  <a:pos x="35" y="3"/>
                </a:cxn>
                <a:cxn ang="0">
                  <a:pos x="29" y="7"/>
                </a:cxn>
                <a:cxn ang="0">
                  <a:pos x="24" y="14"/>
                </a:cxn>
                <a:cxn ang="0">
                  <a:pos x="19" y="17"/>
                </a:cxn>
                <a:cxn ang="0">
                  <a:pos x="14" y="19"/>
                </a:cxn>
                <a:cxn ang="0">
                  <a:pos x="3" y="20"/>
                </a:cxn>
                <a:cxn ang="0">
                  <a:pos x="7" y="22"/>
                </a:cxn>
                <a:cxn ang="0">
                  <a:pos x="14" y="23"/>
                </a:cxn>
                <a:cxn ang="0">
                  <a:pos x="15" y="24"/>
                </a:cxn>
                <a:cxn ang="0">
                  <a:pos x="14" y="25"/>
                </a:cxn>
                <a:cxn ang="0">
                  <a:pos x="7" y="25"/>
                </a:cxn>
                <a:cxn ang="0">
                  <a:pos x="3" y="23"/>
                </a:cxn>
                <a:cxn ang="0">
                  <a:pos x="0" y="20"/>
                </a:cxn>
                <a:cxn ang="0">
                  <a:pos x="0" y="18"/>
                </a:cxn>
                <a:cxn ang="0">
                  <a:pos x="12" y="17"/>
                </a:cxn>
                <a:cxn ang="0">
                  <a:pos x="23" y="12"/>
                </a:cxn>
                <a:cxn ang="0">
                  <a:pos x="27" y="6"/>
                </a:cxn>
                <a:cxn ang="0">
                  <a:pos x="30" y="3"/>
                </a:cxn>
                <a:cxn ang="0">
                  <a:pos x="34" y="1"/>
                </a:cxn>
                <a:cxn ang="0">
                  <a:pos x="42" y="0"/>
                </a:cxn>
                <a:cxn ang="0">
                  <a:pos x="47" y="2"/>
                </a:cxn>
                <a:cxn ang="0">
                  <a:pos x="50" y="8"/>
                </a:cxn>
                <a:cxn ang="0">
                  <a:pos x="49" y="9"/>
                </a:cxn>
                <a:cxn ang="0">
                  <a:pos x="47" y="8"/>
                </a:cxn>
                <a:cxn ang="0">
                  <a:pos x="47" y="8"/>
                </a:cxn>
              </a:cxnLst>
              <a:rect l="0" t="0" r="0" b="0"/>
              <a:pathLst>
                <a:path w="803" h="409">
                  <a:moveTo>
                    <a:pt x="765" y="135"/>
                  </a:moveTo>
                  <a:lnTo>
                    <a:pt x="740" y="66"/>
                  </a:lnTo>
                  <a:lnTo>
                    <a:pt x="675" y="38"/>
                  </a:lnTo>
                  <a:lnTo>
                    <a:pt x="563" y="59"/>
                  </a:lnTo>
                  <a:lnTo>
                    <a:pt x="468" y="127"/>
                  </a:lnTo>
                  <a:lnTo>
                    <a:pt x="390" y="226"/>
                  </a:lnTo>
                  <a:lnTo>
                    <a:pt x="310" y="276"/>
                  </a:lnTo>
                  <a:lnTo>
                    <a:pt x="230" y="304"/>
                  </a:lnTo>
                  <a:lnTo>
                    <a:pt x="52" y="331"/>
                  </a:lnTo>
                  <a:lnTo>
                    <a:pt x="126" y="359"/>
                  </a:lnTo>
                  <a:lnTo>
                    <a:pt x="232" y="371"/>
                  </a:lnTo>
                  <a:lnTo>
                    <a:pt x="249" y="392"/>
                  </a:lnTo>
                  <a:lnTo>
                    <a:pt x="230" y="409"/>
                  </a:lnTo>
                  <a:lnTo>
                    <a:pt x="122" y="401"/>
                  </a:lnTo>
                  <a:lnTo>
                    <a:pt x="50" y="380"/>
                  </a:lnTo>
                  <a:lnTo>
                    <a:pt x="0" y="325"/>
                  </a:lnTo>
                  <a:lnTo>
                    <a:pt x="14" y="298"/>
                  </a:lnTo>
                  <a:lnTo>
                    <a:pt x="204" y="274"/>
                  </a:lnTo>
                  <a:lnTo>
                    <a:pt x="369" y="196"/>
                  </a:lnTo>
                  <a:lnTo>
                    <a:pt x="441" y="101"/>
                  </a:lnTo>
                  <a:lnTo>
                    <a:pt x="495" y="55"/>
                  </a:lnTo>
                  <a:lnTo>
                    <a:pt x="548" y="23"/>
                  </a:lnTo>
                  <a:lnTo>
                    <a:pt x="675" y="0"/>
                  </a:lnTo>
                  <a:lnTo>
                    <a:pt x="766" y="40"/>
                  </a:lnTo>
                  <a:lnTo>
                    <a:pt x="803" y="135"/>
                  </a:lnTo>
                  <a:lnTo>
                    <a:pt x="784" y="154"/>
                  </a:lnTo>
                  <a:lnTo>
                    <a:pt x="765" y="135"/>
                  </a:lnTo>
                  <a:close/>
                </a:path>
              </a:pathLst>
            </a:custGeom>
            <a:solidFill>
              <a:srgbClr val="000000"/>
            </a:solidFill>
            <a:ln w="9525">
              <a:noFill/>
            </a:ln>
          </p:spPr>
          <p:txBody>
            <a:bodyPr/>
            <a:lstStyle/>
            <a:p>
              <a:endParaRPr lang="zh-CN" altLang="en-US"/>
            </a:p>
          </p:txBody>
        </p:sp>
        <p:sp>
          <p:nvSpPr>
            <p:cNvPr id="67649" name="Freeform 67"/>
            <p:cNvSpPr/>
            <p:nvPr/>
          </p:nvSpPr>
          <p:spPr>
            <a:xfrm>
              <a:off x="4443" y="3249"/>
              <a:ext cx="240" cy="153"/>
            </a:xfrm>
            <a:custGeom>
              <a:avLst/>
              <a:gdLst/>
              <a:ahLst/>
              <a:cxnLst>
                <a:cxn ang="0">
                  <a:pos x="1" y="17"/>
                </a:cxn>
                <a:cxn ang="0">
                  <a:pos x="8" y="13"/>
                </a:cxn>
                <a:cxn ang="0">
                  <a:pos x="13" y="9"/>
                </a:cxn>
                <a:cxn ang="0">
                  <a:pos x="16" y="5"/>
                </a:cxn>
                <a:cxn ang="0">
                  <a:pos x="21" y="1"/>
                </a:cxn>
                <a:cxn ang="0">
                  <a:pos x="25" y="0"/>
                </a:cxn>
                <a:cxn ang="0">
                  <a:pos x="29" y="1"/>
                </a:cxn>
                <a:cxn ang="0">
                  <a:pos x="30" y="2"/>
                </a:cxn>
                <a:cxn ang="0">
                  <a:pos x="30" y="3"/>
                </a:cxn>
                <a:cxn ang="0">
                  <a:pos x="30" y="5"/>
                </a:cxn>
                <a:cxn ang="0">
                  <a:pos x="27" y="5"/>
                </a:cxn>
                <a:cxn ang="0">
                  <a:pos x="27" y="5"/>
                </a:cxn>
                <a:cxn ang="0">
                  <a:pos x="23" y="3"/>
                </a:cxn>
                <a:cxn ang="0">
                  <a:pos x="20" y="5"/>
                </a:cxn>
                <a:cxn ang="0">
                  <a:pos x="15" y="10"/>
                </a:cxn>
                <a:cxn ang="0">
                  <a:pos x="12" y="13"/>
                </a:cxn>
                <a:cxn ang="0">
                  <a:pos x="9" y="15"/>
                </a:cxn>
                <a:cxn ang="0">
                  <a:pos x="6" y="18"/>
                </a:cxn>
                <a:cxn ang="0">
                  <a:pos x="2" y="19"/>
                </a:cxn>
                <a:cxn ang="0">
                  <a:pos x="0" y="19"/>
                </a:cxn>
                <a:cxn ang="0">
                  <a:pos x="1" y="17"/>
                </a:cxn>
                <a:cxn ang="0">
                  <a:pos x="1" y="17"/>
                </a:cxn>
              </a:cxnLst>
              <a:rect l="0" t="0" r="0" b="0"/>
              <a:pathLst>
                <a:path w="479" h="306">
                  <a:moveTo>
                    <a:pt x="11" y="270"/>
                  </a:moveTo>
                  <a:lnTo>
                    <a:pt x="117" y="221"/>
                  </a:lnTo>
                  <a:lnTo>
                    <a:pt x="199" y="139"/>
                  </a:lnTo>
                  <a:lnTo>
                    <a:pt x="256" y="76"/>
                  </a:lnTo>
                  <a:lnTo>
                    <a:pt x="323" y="23"/>
                  </a:lnTo>
                  <a:lnTo>
                    <a:pt x="391" y="0"/>
                  </a:lnTo>
                  <a:lnTo>
                    <a:pt x="462" y="23"/>
                  </a:lnTo>
                  <a:lnTo>
                    <a:pt x="471" y="36"/>
                  </a:lnTo>
                  <a:lnTo>
                    <a:pt x="479" y="57"/>
                  </a:lnTo>
                  <a:lnTo>
                    <a:pt x="465" y="93"/>
                  </a:lnTo>
                  <a:lnTo>
                    <a:pt x="427" y="80"/>
                  </a:lnTo>
                  <a:lnTo>
                    <a:pt x="422" y="69"/>
                  </a:lnTo>
                  <a:lnTo>
                    <a:pt x="368" y="55"/>
                  </a:lnTo>
                  <a:lnTo>
                    <a:pt x="319" y="76"/>
                  </a:lnTo>
                  <a:lnTo>
                    <a:pt x="230" y="164"/>
                  </a:lnTo>
                  <a:lnTo>
                    <a:pt x="184" y="213"/>
                  </a:lnTo>
                  <a:lnTo>
                    <a:pt x="140" y="251"/>
                  </a:lnTo>
                  <a:lnTo>
                    <a:pt x="87" y="282"/>
                  </a:lnTo>
                  <a:lnTo>
                    <a:pt x="22" y="306"/>
                  </a:lnTo>
                  <a:lnTo>
                    <a:pt x="0" y="295"/>
                  </a:lnTo>
                  <a:lnTo>
                    <a:pt x="11" y="270"/>
                  </a:lnTo>
                  <a:close/>
                </a:path>
              </a:pathLst>
            </a:custGeom>
            <a:solidFill>
              <a:srgbClr val="000000"/>
            </a:solidFill>
            <a:ln w="9525">
              <a:noFill/>
            </a:ln>
          </p:spPr>
          <p:txBody>
            <a:bodyPr/>
            <a:lstStyle/>
            <a:p>
              <a:endParaRPr lang="zh-CN" altLang="en-US"/>
            </a:p>
          </p:txBody>
        </p:sp>
        <p:sp>
          <p:nvSpPr>
            <p:cNvPr id="67650" name="Freeform 68"/>
            <p:cNvSpPr/>
            <p:nvPr/>
          </p:nvSpPr>
          <p:spPr>
            <a:xfrm>
              <a:off x="4137" y="3242"/>
              <a:ext cx="371" cy="71"/>
            </a:xfrm>
            <a:custGeom>
              <a:avLst/>
              <a:gdLst/>
              <a:ahLst/>
              <a:cxnLst>
                <a:cxn ang="0">
                  <a:pos x="1" y="0"/>
                </a:cxn>
                <a:cxn ang="0">
                  <a:pos x="9" y="2"/>
                </a:cxn>
                <a:cxn ang="0">
                  <a:pos x="37" y="6"/>
                </a:cxn>
                <a:cxn ang="0">
                  <a:pos x="46" y="7"/>
                </a:cxn>
                <a:cxn ang="0">
                  <a:pos x="46" y="8"/>
                </a:cxn>
                <a:cxn ang="0">
                  <a:pos x="45" y="9"/>
                </a:cxn>
                <a:cxn ang="0">
                  <a:pos x="37" y="8"/>
                </a:cxn>
                <a:cxn ang="0">
                  <a:pos x="9" y="4"/>
                </a:cxn>
                <a:cxn ang="0">
                  <a:pos x="1" y="3"/>
                </a:cxn>
                <a:cxn ang="0">
                  <a:pos x="0" y="1"/>
                </a:cxn>
                <a:cxn ang="0">
                  <a:pos x="1" y="0"/>
                </a:cxn>
                <a:cxn ang="0">
                  <a:pos x="1" y="0"/>
                </a:cxn>
              </a:cxnLst>
              <a:rect l="0" t="0" r="0" b="0"/>
              <a:pathLst>
                <a:path w="742" h="141">
                  <a:moveTo>
                    <a:pt x="23" y="0"/>
                  </a:moveTo>
                  <a:lnTo>
                    <a:pt x="143" y="19"/>
                  </a:lnTo>
                  <a:lnTo>
                    <a:pt x="586" y="82"/>
                  </a:lnTo>
                  <a:lnTo>
                    <a:pt x="727" y="105"/>
                  </a:lnTo>
                  <a:lnTo>
                    <a:pt x="742" y="125"/>
                  </a:lnTo>
                  <a:lnTo>
                    <a:pt x="719" y="141"/>
                  </a:lnTo>
                  <a:lnTo>
                    <a:pt x="580" y="118"/>
                  </a:lnTo>
                  <a:lnTo>
                    <a:pt x="139" y="57"/>
                  </a:lnTo>
                  <a:lnTo>
                    <a:pt x="16" y="36"/>
                  </a:lnTo>
                  <a:lnTo>
                    <a:pt x="0" y="15"/>
                  </a:lnTo>
                  <a:lnTo>
                    <a:pt x="23" y="0"/>
                  </a:lnTo>
                  <a:close/>
                </a:path>
              </a:pathLst>
            </a:custGeom>
            <a:solidFill>
              <a:srgbClr val="000000"/>
            </a:solidFill>
            <a:ln w="9525">
              <a:noFill/>
            </a:ln>
          </p:spPr>
          <p:txBody>
            <a:bodyPr/>
            <a:lstStyle/>
            <a:p>
              <a:endParaRPr lang="zh-CN" altLang="en-US"/>
            </a:p>
          </p:txBody>
        </p:sp>
        <p:sp>
          <p:nvSpPr>
            <p:cNvPr id="67651" name="Freeform 69"/>
            <p:cNvSpPr/>
            <p:nvPr/>
          </p:nvSpPr>
          <p:spPr>
            <a:xfrm>
              <a:off x="4016" y="3299"/>
              <a:ext cx="298" cy="106"/>
            </a:xfrm>
            <a:custGeom>
              <a:avLst/>
              <a:gdLst/>
              <a:ahLst/>
              <a:cxnLst>
                <a:cxn ang="0">
                  <a:pos x="2" y="0"/>
                </a:cxn>
                <a:cxn ang="0">
                  <a:pos x="11" y="3"/>
                </a:cxn>
                <a:cxn ang="0">
                  <a:pos x="19" y="6"/>
                </a:cxn>
                <a:cxn ang="0">
                  <a:pos x="27" y="8"/>
                </a:cxn>
                <a:cxn ang="0">
                  <a:pos x="37" y="11"/>
                </a:cxn>
                <a:cxn ang="0">
                  <a:pos x="38" y="12"/>
                </a:cxn>
                <a:cxn ang="0">
                  <a:pos x="36" y="13"/>
                </a:cxn>
                <a:cxn ang="0">
                  <a:pos x="19" y="8"/>
                </a:cxn>
                <a:cxn ang="0">
                  <a:pos x="11" y="5"/>
                </a:cxn>
                <a:cxn ang="0">
                  <a:pos x="1" y="2"/>
                </a:cxn>
                <a:cxn ang="0">
                  <a:pos x="0" y="0"/>
                </a:cxn>
                <a:cxn ang="0">
                  <a:pos x="2" y="0"/>
                </a:cxn>
                <a:cxn ang="0">
                  <a:pos x="2" y="0"/>
                </a:cxn>
              </a:cxnLst>
              <a:rect l="0" t="0" r="0" b="0"/>
              <a:pathLst>
                <a:path w="595" h="213">
                  <a:moveTo>
                    <a:pt x="25" y="0"/>
                  </a:moveTo>
                  <a:lnTo>
                    <a:pt x="175" y="50"/>
                  </a:lnTo>
                  <a:lnTo>
                    <a:pt x="302" y="99"/>
                  </a:lnTo>
                  <a:lnTo>
                    <a:pt x="430" y="143"/>
                  </a:lnTo>
                  <a:lnTo>
                    <a:pt x="580" y="177"/>
                  </a:lnTo>
                  <a:lnTo>
                    <a:pt x="595" y="198"/>
                  </a:lnTo>
                  <a:lnTo>
                    <a:pt x="574" y="213"/>
                  </a:lnTo>
                  <a:lnTo>
                    <a:pt x="295" y="137"/>
                  </a:lnTo>
                  <a:lnTo>
                    <a:pt x="165" y="88"/>
                  </a:lnTo>
                  <a:lnTo>
                    <a:pt x="13" y="36"/>
                  </a:lnTo>
                  <a:lnTo>
                    <a:pt x="0" y="13"/>
                  </a:lnTo>
                  <a:lnTo>
                    <a:pt x="25" y="0"/>
                  </a:lnTo>
                  <a:close/>
                </a:path>
              </a:pathLst>
            </a:custGeom>
            <a:solidFill>
              <a:srgbClr val="000000"/>
            </a:solidFill>
            <a:ln w="9525">
              <a:noFill/>
            </a:ln>
          </p:spPr>
          <p:txBody>
            <a:bodyPr/>
            <a:lstStyle/>
            <a:p>
              <a:endParaRPr lang="zh-CN" altLang="en-US"/>
            </a:p>
          </p:txBody>
        </p:sp>
        <p:sp>
          <p:nvSpPr>
            <p:cNvPr id="67652" name="Freeform 70"/>
            <p:cNvSpPr/>
            <p:nvPr/>
          </p:nvSpPr>
          <p:spPr>
            <a:xfrm>
              <a:off x="4483" y="3312"/>
              <a:ext cx="174" cy="103"/>
            </a:xfrm>
            <a:custGeom>
              <a:avLst/>
              <a:gdLst/>
              <a:ahLst/>
              <a:cxnLst>
                <a:cxn ang="0">
                  <a:pos x="11" y="0"/>
                </a:cxn>
                <a:cxn ang="0">
                  <a:pos x="21" y="2"/>
                </a:cxn>
                <a:cxn ang="0">
                  <a:pos x="22" y="3"/>
                </a:cxn>
                <a:cxn ang="0">
                  <a:pos x="21" y="4"/>
                </a:cxn>
                <a:cxn ang="0">
                  <a:pos x="13" y="8"/>
                </a:cxn>
                <a:cxn ang="0">
                  <a:pos x="5" y="11"/>
                </a:cxn>
                <a:cxn ang="0">
                  <a:pos x="3" y="12"/>
                </a:cxn>
                <a:cxn ang="0">
                  <a:pos x="0" y="12"/>
                </a:cxn>
                <a:cxn ang="0">
                  <a:pos x="1" y="9"/>
                </a:cxn>
                <a:cxn ang="0">
                  <a:pos x="3" y="8"/>
                </a:cxn>
                <a:cxn ang="0">
                  <a:pos x="18" y="3"/>
                </a:cxn>
                <a:cxn ang="0">
                  <a:pos x="11" y="2"/>
                </a:cxn>
                <a:cxn ang="0">
                  <a:pos x="10" y="0"/>
                </a:cxn>
                <a:cxn ang="0">
                  <a:pos x="11" y="0"/>
                </a:cxn>
                <a:cxn ang="0">
                  <a:pos x="11" y="0"/>
                </a:cxn>
              </a:cxnLst>
              <a:rect l="0" t="0" r="0" b="0"/>
              <a:pathLst>
                <a:path w="348" h="207">
                  <a:moveTo>
                    <a:pt x="173" y="0"/>
                  </a:moveTo>
                  <a:lnTo>
                    <a:pt x="331" y="36"/>
                  </a:lnTo>
                  <a:lnTo>
                    <a:pt x="348" y="51"/>
                  </a:lnTo>
                  <a:lnTo>
                    <a:pt x="335" y="70"/>
                  </a:lnTo>
                  <a:lnTo>
                    <a:pt x="211" y="133"/>
                  </a:lnTo>
                  <a:lnTo>
                    <a:pt x="86" y="184"/>
                  </a:lnTo>
                  <a:lnTo>
                    <a:pt x="35" y="207"/>
                  </a:lnTo>
                  <a:lnTo>
                    <a:pt x="0" y="196"/>
                  </a:lnTo>
                  <a:lnTo>
                    <a:pt x="12" y="159"/>
                  </a:lnTo>
                  <a:lnTo>
                    <a:pt x="61" y="129"/>
                  </a:lnTo>
                  <a:lnTo>
                    <a:pt x="274" y="59"/>
                  </a:lnTo>
                  <a:lnTo>
                    <a:pt x="166" y="36"/>
                  </a:lnTo>
                  <a:lnTo>
                    <a:pt x="153" y="13"/>
                  </a:lnTo>
                  <a:lnTo>
                    <a:pt x="173" y="0"/>
                  </a:lnTo>
                  <a:close/>
                </a:path>
              </a:pathLst>
            </a:custGeom>
            <a:solidFill>
              <a:srgbClr val="000000"/>
            </a:solidFill>
            <a:ln w="9525">
              <a:noFill/>
            </a:ln>
          </p:spPr>
          <p:txBody>
            <a:bodyPr/>
            <a:lstStyle/>
            <a:p>
              <a:endParaRPr lang="zh-CN" altLang="en-US"/>
            </a:p>
          </p:txBody>
        </p:sp>
        <p:sp>
          <p:nvSpPr>
            <p:cNvPr id="67653" name="Freeform 71"/>
            <p:cNvSpPr/>
            <p:nvPr/>
          </p:nvSpPr>
          <p:spPr>
            <a:xfrm>
              <a:off x="4225" y="3300"/>
              <a:ext cx="90" cy="55"/>
            </a:xfrm>
            <a:custGeom>
              <a:avLst/>
              <a:gdLst/>
              <a:ahLst/>
              <a:cxnLst>
                <a:cxn ang="0">
                  <a:pos x="9" y="3"/>
                </a:cxn>
                <a:cxn ang="0">
                  <a:pos x="5" y="2"/>
                </a:cxn>
                <a:cxn ang="0">
                  <a:pos x="2" y="3"/>
                </a:cxn>
                <a:cxn ang="0">
                  <a:pos x="4" y="5"/>
                </a:cxn>
                <a:cxn ang="0">
                  <a:pos x="9" y="5"/>
                </a:cxn>
                <a:cxn ang="0">
                  <a:pos x="11" y="5"/>
                </a:cxn>
                <a:cxn ang="0">
                  <a:pos x="10" y="7"/>
                </a:cxn>
                <a:cxn ang="0">
                  <a:pos x="4" y="7"/>
                </a:cxn>
                <a:cxn ang="0">
                  <a:pos x="0" y="3"/>
                </a:cxn>
                <a:cxn ang="0">
                  <a:pos x="1" y="1"/>
                </a:cxn>
                <a:cxn ang="0">
                  <a:pos x="3" y="0"/>
                </a:cxn>
                <a:cxn ang="0">
                  <a:pos x="10" y="1"/>
                </a:cxn>
                <a:cxn ang="0">
                  <a:pos x="11" y="2"/>
                </a:cxn>
                <a:cxn ang="0">
                  <a:pos x="9" y="3"/>
                </a:cxn>
                <a:cxn ang="0">
                  <a:pos x="9" y="3"/>
                </a:cxn>
              </a:cxnLst>
              <a:rect l="0" t="0" r="0" b="0"/>
              <a:pathLst>
                <a:path w="181" h="110">
                  <a:moveTo>
                    <a:pt x="158" y="40"/>
                  </a:moveTo>
                  <a:lnTo>
                    <a:pt x="84" y="30"/>
                  </a:lnTo>
                  <a:lnTo>
                    <a:pt x="36" y="59"/>
                  </a:lnTo>
                  <a:lnTo>
                    <a:pt x="76" y="74"/>
                  </a:lnTo>
                  <a:lnTo>
                    <a:pt x="158" y="68"/>
                  </a:lnTo>
                  <a:lnTo>
                    <a:pt x="181" y="80"/>
                  </a:lnTo>
                  <a:lnTo>
                    <a:pt x="169" y="105"/>
                  </a:lnTo>
                  <a:lnTo>
                    <a:pt x="71" y="110"/>
                  </a:lnTo>
                  <a:lnTo>
                    <a:pt x="0" y="53"/>
                  </a:lnTo>
                  <a:lnTo>
                    <a:pt x="21" y="15"/>
                  </a:lnTo>
                  <a:lnTo>
                    <a:pt x="63" y="0"/>
                  </a:lnTo>
                  <a:lnTo>
                    <a:pt x="164" y="4"/>
                  </a:lnTo>
                  <a:lnTo>
                    <a:pt x="179" y="25"/>
                  </a:lnTo>
                  <a:lnTo>
                    <a:pt x="158" y="40"/>
                  </a:lnTo>
                  <a:close/>
                </a:path>
              </a:pathLst>
            </a:custGeom>
            <a:solidFill>
              <a:srgbClr val="000000"/>
            </a:solidFill>
            <a:ln w="9525">
              <a:noFill/>
            </a:ln>
          </p:spPr>
          <p:txBody>
            <a:bodyPr/>
            <a:lstStyle/>
            <a:p>
              <a:endParaRPr lang="zh-CN" altLang="en-US"/>
            </a:p>
          </p:txBody>
        </p:sp>
        <p:sp>
          <p:nvSpPr>
            <p:cNvPr id="67654" name="Freeform 72"/>
            <p:cNvSpPr/>
            <p:nvPr/>
          </p:nvSpPr>
          <p:spPr>
            <a:xfrm>
              <a:off x="4190" y="3280"/>
              <a:ext cx="61" cy="27"/>
            </a:xfrm>
            <a:custGeom>
              <a:avLst/>
              <a:gdLst/>
              <a:ahLst/>
              <a:cxnLst>
                <a:cxn ang="0">
                  <a:pos x="7" y="3"/>
                </a:cxn>
                <a:cxn ang="0">
                  <a:pos x="2" y="2"/>
                </a:cxn>
                <a:cxn ang="0">
                  <a:pos x="0" y="1"/>
                </a:cxn>
                <a:cxn ang="0">
                  <a:pos x="2" y="0"/>
                </a:cxn>
                <a:cxn ang="0">
                  <a:pos x="7" y="1"/>
                </a:cxn>
                <a:cxn ang="0">
                  <a:pos x="8" y="2"/>
                </a:cxn>
                <a:cxn ang="0">
                  <a:pos x="7" y="3"/>
                </a:cxn>
                <a:cxn ang="0">
                  <a:pos x="7" y="3"/>
                </a:cxn>
              </a:cxnLst>
              <a:rect l="0" t="0" r="0" b="0"/>
              <a:pathLst>
                <a:path w="121" h="55">
                  <a:moveTo>
                    <a:pt x="99" y="55"/>
                  </a:moveTo>
                  <a:lnTo>
                    <a:pt x="17" y="38"/>
                  </a:lnTo>
                  <a:lnTo>
                    <a:pt x="0" y="17"/>
                  </a:lnTo>
                  <a:lnTo>
                    <a:pt x="19" y="0"/>
                  </a:lnTo>
                  <a:lnTo>
                    <a:pt x="106" y="17"/>
                  </a:lnTo>
                  <a:lnTo>
                    <a:pt x="121" y="40"/>
                  </a:lnTo>
                  <a:lnTo>
                    <a:pt x="99" y="55"/>
                  </a:lnTo>
                  <a:close/>
                </a:path>
              </a:pathLst>
            </a:custGeom>
            <a:solidFill>
              <a:srgbClr val="000000"/>
            </a:solidFill>
            <a:ln w="9525">
              <a:noFill/>
            </a:ln>
          </p:spPr>
          <p:txBody>
            <a:bodyPr/>
            <a:lstStyle/>
            <a:p>
              <a:endParaRPr lang="zh-CN" altLang="en-US"/>
            </a:p>
          </p:txBody>
        </p:sp>
        <p:sp>
          <p:nvSpPr>
            <p:cNvPr id="67655" name="Freeform 73"/>
            <p:cNvSpPr/>
            <p:nvPr/>
          </p:nvSpPr>
          <p:spPr>
            <a:xfrm>
              <a:off x="4175" y="3305"/>
              <a:ext cx="50" cy="22"/>
            </a:xfrm>
            <a:custGeom>
              <a:avLst/>
              <a:gdLst/>
              <a:ahLst/>
              <a:cxnLst>
                <a:cxn ang="0">
                  <a:pos x="5" y="3"/>
                </a:cxn>
                <a:cxn ang="0">
                  <a:pos x="2" y="3"/>
                </a:cxn>
                <a:cxn ang="0">
                  <a:pos x="0" y="1"/>
                </a:cxn>
                <a:cxn ang="0">
                  <a:pos x="2" y="0"/>
                </a:cxn>
                <a:cxn ang="0">
                  <a:pos x="6" y="1"/>
                </a:cxn>
                <a:cxn ang="0">
                  <a:pos x="7" y="1"/>
                </a:cxn>
                <a:cxn ang="0">
                  <a:pos x="5" y="3"/>
                </a:cxn>
                <a:cxn ang="0">
                  <a:pos x="5" y="3"/>
                </a:cxn>
              </a:cxnLst>
              <a:rect l="0" t="0" r="0" b="0"/>
              <a:pathLst>
                <a:path w="99" h="44">
                  <a:moveTo>
                    <a:pt x="80" y="44"/>
                  </a:moveTo>
                  <a:lnTo>
                    <a:pt x="18" y="37"/>
                  </a:lnTo>
                  <a:lnTo>
                    <a:pt x="0" y="18"/>
                  </a:lnTo>
                  <a:lnTo>
                    <a:pt x="21" y="0"/>
                  </a:lnTo>
                  <a:lnTo>
                    <a:pt x="82" y="8"/>
                  </a:lnTo>
                  <a:lnTo>
                    <a:pt x="99" y="27"/>
                  </a:lnTo>
                  <a:lnTo>
                    <a:pt x="80" y="44"/>
                  </a:lnTo>
                  <a:close/>
                </a:path>
              </a:pathLst>
            </a:custGeom>
            <a:solidFill>
              <a:srgbClr val="000000"/>
            </a:solidFill>
            <a:ln w="9525">
              <a:noFill/>
            </a:ln>
          </p:spPr>
          <p:txBody>
            <a:bodyPr/>
            <a:lstStyle/>
            <a:p>
              <a:endParaRPr lang="zh-CN" altLang="en-US"/>
            </a:p>
          </p:txBody>
        </p:sp>
        <p:sp>
          <p:nvSpPr>
            <p:cNvPr id="67656" name="Freeform 74"/>
            <p:cNvSpPr/>
            <p:nvPr/>
          </p:nvSpPr>
          <p:spPr>
            <a:xfrm>
              <a:off x="4323" y="3307"/>
              <a:ext cx="81" cy="19"/>
            </a:xfrm>
            <a:custGeom>
              <a:avLst/>
              <a:gdLst/>
              <a:ahLst/>
              <a:cxnLst>
                <a:cxn ang="0">
                  <a:pos x="1" y="0"/>
                </a:cxn>
                <a:cxn ang="0">
                  <a:pos x="9" y="0"/>
                </a:cxn>
                <a:cxn ang="0">
                  <a:pos x="10" y="1"/>
                </a:cxn>
                <a:cxn ang="0">
                  <a:pos x="9" y="2"/>
                </a:cxn>
                <a:cxn ang="0">
                  <a:pos x="1" y="2"/>
                </a:cxn>
                <a:cxn ang="0">
                  <a:pos x="0" y="1"/>
                </a:cxn>
                <a:cxn ang="0">
                  <a:pos x="1" y="0"/>
                </a:cxn>
                <a:cxn ang="0">
                  <a:pos x="1" y="0"/>
                </a:cxn>
              </a:cxnLst>
              <a:rect l="0" t="0" r="0" b="0"/>
              <a:pathLst>
                <a:path w="162" h="38">
                  <a:moveTo>
                    <a:pt x="19" y="0"/>
                  </a:moveTo>
                  <a:lnTo>
                    <a:pt x="143" y="0"/>
                  </a:lnTo>
                  <a:lnTo>
                    <a:pt x="162" y="19"/>
                  </a:lnTo>
                  <a:lnTo>
                    <a:pt x="143" y="38"/>
                  </a:lnTo>
                  <a:lnTo>
                    <a:pt x="19" y="38"/>
                  </a:lnTo>
                  <a:lnTo>
                    <a:pt x="0" y="19"/>
                  </a:lnTo>
                  <a:lnTo>
                    <a:pt x="19" y="0"/>
                  </a:lnTo>
                  <a:close/>
                </a:path>
              </a:pathLst>
            </a:custGeom>
            <a:solidFill>
              <a:srgbClr val="000000"/>
            </a:solidFill>
            <a:ln w="9525">
              <a:noFill/>
            </a:ln>
          </p:spPr>
          <p:txBody>
            <a:bodyPr/>
            <a:lstStyle/>
            <a:p>
              <a:endParaRPr lang="zh-CN" altLang="en-US"/>
            </a:p>
          </p:txBody>
        </p:sp>
        <p:sp>
          <p:nvSpPr>
            <p:cNvPr id="67657" name="Freeform 75"/>
            <p:cNvSpPr/>
            <p:nvPr/>
          </p:nvSpPr>
          <p:spPr>
            <a:xfrm>
              <a:off x="4319" y="3339"/>
              <a:ext cx="33" cy="26"/>
            </a:xfrm>
            <a:custGeom>
              <a:avLst/>
              <a:gdLst/>
              <a:ahLst/>
              <a:cxnLst>
                <a:cxn ang="0">
                  <a:pos x="1" y="0"/>
                </a:cxn>
                <a:cxn ang="0">
                  <a:pos x="3" y="2"/>
                </a:cxn>
                <a:cxn ang="0">
                  <a:pos x="4" y="3"/>
                </a:cxn>
                <a:cxn ang="0">
                  <a:pos x="2" y="4"/>
                </a:cxn>
                <a:cxn ang="0">
                  <a:pos x="0" y="2"/>
                </a:cxn>
                <a:cxn ang="0">
                  <a:pos x="0" y="1"/>
                </a:cxn>
                <a:cxn ang="0">
                  <a:pos x="1" y="0"/>
                </a:cxn>
                <a:cxn ang="0">
                  <a:pos x="1" y="0"/>
                </a:cxn>
              </a:cxnLst>
              <a:rect l="0" t="0" r="0" b="0"/>
              <a:pathLst>
                <a:path w="67" h="51">
                  <a:moveTo>
                    <a:pt x="27" y="0"/>
                  </a:moveTo>
                  <a:lnTo>
                    <a:pt x="61" y="19"/>
                  </a:lnTo>
                  <a:lnTo>
                    <a:pt x="67" y="44"/>
                  </a:lnTo>
                  <a:lnTo>
                    <a:pt x="42" y="51"/>
                  </a:lnTo>
                  <a:lnTo>
                    <a:pt x="8" y="32"/>
                  </a:lnTo>
                  <a:lnTo>
                    <a:pt x="0" y="6"/>
                  </a:lnTo>
                  <a:lnTo>
                    <a:pt x="27" y="0"/>
                  </a:lnTo>
                  <a:close/>
                </a:path>
              </a:pathLst>
            </a:custGeom>
            <a:solidFill>
              <a:srgbClr val="000000"/>
            </a:solidFill>
            <a:ln w="9525">
              <a:noFill/>
            </a:ln>
          </p:spPr>
          <p:txBody>
            <a:bodyPr/>
            <a:lstStyle/>
            <a:p>
              <a:endParaRPr lang="zh-CN" altLang="en-US"/>
            </a:p>
          </p:txBody>
        </p:sp>
        <p:sp>
          <p:nvSpPr>
            <p:cNvPr id="67658" name="Freeform 76"/>
            <p:cNvSpPr/>
            <p:nvPr/>
          </p:nvSpPr>
          <p:spPr>
            <a:xfrm>
              <a:off x="4541" y="2439"/>
              <a:ext cx="180" cy="343"/>
            </a:xfrm>
            <a:custGeom>
              <a:avLst/>
              <a:gdLst/>
              <a:ahLst/>
              <a:cxnLst>
                <a:cxn ang="0">
                  <a:pos x="7" y="9"/>
                </a:cxn>
                <a:cxn ang="0">
                  <a:pos x="3" y="16"/>
                </a:cxn>
                <a:cxn ang="0">
                  <a:pos x="3" y="23"/>
                </a:cxn>
                <a:cxn ang="0">
                  <a:pos x="3" y="34"/>
                </a:cxn>
                <a:cxn ang="0">
                  <a:pos x="5" y="38"/>
                </a:cxn>
                <a:cxn ang="0">
                  <a:pos x="6" y="40"/>
                </a:cxn>
                <a:cxn ang="0">
                  <a:pos x="9" y="41"/>
                </a:cxn>
                <a:cxn ang="0">
                  <a:pos x="11" y="40"/>
                </a:cxn>
                <a:cxn ang="0">
                  <a:pos x="14" y="37"/>
                </a:cxn>
                <a:cxn ang="0">
                  <a:pos x="19" y="25"/>
                </a:cxn>
                <a:cxn ang="0">
                  <a:pos x="18" y="16"/>
                </a:cxn>
                <a:cxn ang="0">
                  <a:pos x="17" y="12"/>
                </a:cxn>
                <a:cxn ang="0">
                  <a:pos x="13" y="8"/>
                </a:cxn>
                <a:cxn ang="0">
                  <a:pos x="11" y="6"/>
                </a:cxn>
                <a:cxn ang="0">
                  <a:pos x="10" y="4"/>
                </a:cxn>
                <a:cxn ang="0">
                  <a:pos x="10" y="1"/>
                </a:cxn>
                <a:cxn ang="0">
                  <a:pos x="12" y="0"/>
                </a:cxn>
                <a:cxn ang="0">
                  <a:pos x="18" y="5"/>
                </a:cxn>
                <a:cxn ang="0">
                  <a:pos x="23" y="15"/>
                </a:cxn>
                <a:cxn ang="0">
                  <a:pos x="23" y="20"/>
                </a:cxn>
                <a:cxn ang="0">
                  <a:pos x="23" y="26"/>
                </a:cxn>
                <a:cxn ang="0">
                  <a:pos x="21" y="33"/>
                </a:cxn>
                <a:cxn ang="0">
                  <a:pos x="19" y="36"/>
                </a:cxn>
                <a:cxn ang="0">
                  <a:pos x="17" y="39"/>
                </a:cxn>
                <a:cxn ang="0">
                  <a:pos x="14" y="41"/>
                </a:cxn>
                <a:cxn ang="0">
                  <a:pos x="12" y="43"/>
                </a:cxn>
                <a:cxn ang="0">
                  <a:pos x="7" y="43"/>
                </a:cxn>
                <a:cxn ang="0">
                  <a:pos x="3" y="40"/>
                </a:cxn>
                <a:cxn ang="0">
                  <a:pos x="1" y="35"/>
                </a:cxn>
                <a:cxn ang="0">
                  <a:pos x="0" y="23"/>
                </a:cxn>
                <a:cxn ang="0">
                  <a:pos x="1" y="15"/>
                </a:cxn>
                <a:cxn ang="0">
                  <a:pos x="3" y="11"/>
                </a:cxn>
                <a:cxn ang="0">
                  <a:pos x="6" y="8"/>
                </a:cxn>
                <a:cxn ang="0">
                  <a:pos x="7" y="8"/>
                </a:cxn>
                <a:cxn ang="0">
                  <a:pos x="7" y="9"/>
                </a:cxn>
                <a:cxn ang="0">
                  <a:pos x="7" y="9"/>
                </a:cxn>
                <a:cxn ang="0">
                  <a:pos x="7" y="9"/>
                </a:cxn>
              </a:cxnLst>
              <a:rect l="0" t="0" r="0" b="0"/>
              <a:pathLst>
                <a:path w="360" h="684">
                  <a:moveTo>
                    <a:pt x="114" y="144"/>
                  </a:moveTo>
                  <a:lnTo>
                    <a:pt x="52" y="241"/>
                  </a:lnTo>
                  <a:lnTo>
                    <a:pt x="37" y="355"/>
                  </a:lnTo>
                  <a:lnTo>
                    <a:pt x="42" y="528"/>
                  </a:lnTo>
                  <a:lnTo>
                    <a:pt x="71" y="600"/>
                  </a:lnTo>
                  <a:lnTo>
                    <a:pt x="97" y="629"/>
                  </a:lnTo>
                  <a:lnTo>
                    <a:pt x="132" y="652"/>
                  </a:lnTo>
                  <a:lnTo>
                    <a:pt x="187" y="637"/>
                  </a:lnTo>
                  <a:lnTo>
                    <a:pt x="230" y="578"/>
                  </a:lnTo>
                  <a:lnTo>
                    <a:pt x="291" y="399"/>
                  </a:lnTo>
                  <a:lnTo>
                    <a:pt x="286" y="253"/>
                  </a:lnTo>
                  <a:lnTo>
                    <a:pt x="263" y="190"/>
                  </a:lnTo>
                  <a:lnTo>
                    <a:pt x="221" y="125"/>
                  </a:lnTo>
                  <a:lnTo>
                    <a:pt x="191" y="91"/>
                  </a:lnTo>
                  <a:lnTo>
                    <a:pt x="154" y="63"/>
                  </a:lnTo>
                  <a:lnTo>
                    <a:pt x="145" y="11"/>
                  </a:lnTo>
                  <a:lnTo>
                    <a:pt x="196" y="0"/>
                  </a:lnTo>
                  <a:lnTo>
                    <a:pt x="282" y="66"/>
                  </a:lnTo>
                  <a:lnTo>
                    <a:pt x="354" y="226"/>
                  </a:lnTo>
                  <a:lnTo>
                    <a:pt x="360" y="312"/>
                  </a:lnTo>
                  <a:lnTo>
                    <a:pt x="354" y="405"/>
                  </a:lnTo>
                  <a:lnTo>
                    <a:pt x="322" y="515"/>
                  </a:lnTo>
                  <a:lnTo>
                    <a:pt x="295" y="564"/>
                  </a:lnTo>
                  <a:lnTo>
                    <a:pt x="263" y="614"/>
                  </a:lnTo>
                  <a:lnTo>
                    <a:pt x="232" y="650"/>
                  </a:lnTo>
                  <a:lnTo>
                    <a:pt x="198" y="678"/>
                  </a:lnTo>
                  <a:lnTo>
                    <a:pt x="116" y="684"/>
                  </a:lnTo>
                  <a:lnTo>
                    <a:pt x="46" y="627"/>
                  </a:lnTo>
                  <a:lnTo>
                    <a:pt x="10" y="549"/>
                  </a:lnTo>
                  <a:lnTo>
                    <a:pt x="0" y="355"/>
                  </a:lnTo>
                  <a:lnTo>
                    <a:pt x="18" y="226"/>
                  </a:lnTo>
                  <a:lnTo>
                    <a:pt x="44" y="171"/>
                  </a:lnTo>
                  <a:lnTo>
                    <a:pt x="88" y="118"/>
                  </a:lnTo>
                  <a:lnTo>
                    <a:pt x="114" y="118"/>
                  </a:lnTo>
                  <a:lnTo>
                    <a:pt x="120" y="131"/>
                  </a:lnTo>
                  <a:lnTo>
                    <a:pt x="114" y="144"/>
                  </a:lnTo>
                  <a:close/>
                </a:path>
              </a:pathLst>
            </a:custGeom>
            <a:solidFill>
              <a:srgbClr val="000000"/>
            </a:solidFill>
            <a:ln w="9525">
              <a:noFill/>
            </a:ln>
          </p:spPr>
          <p:txBody>
            <a:bodyPr/>
            <a:lstStyle/>
            <a:p>
              <a:endParaRPr lang="zh-CN" altLang="en-US"/>
            </a:p>
          </p:txBody>
        </p:sp>
        <p:sp>
          <p:nvSpPr>
            <p:cNvPr id="67659" name="Freeform 77"/>
            <p:cNvSpPr/>
            <p:nvPr/>
          </p:nvSpPr>
          <p:spPr>
            <a:xfrm>
              <a:off x="4506" y="2424"/>
              <a:ext cx="100" cy="43"/>
            </a:xfrm>
            <a:custGeom>
              <a:avLst/>
              <a:gdLst/>
              <a:ahLst/>
              <a:cxnLst>
                <a:cxn ang="0">
                  <a:pos x="2" y="1"/>
                </a:cxn>
                <a:cxn ang="0">
                  <a:pos x="7" y="1"/>
                </a:cxn>
                <a:cxn ang="0">
                  <a:pos x="11" y="0"/>
                </a:cxn>
                <a:cxn ang="0">
                  <a:pos x="13" y="1"/>
                </a:cxn>
                <a:cxn ang="0">
                  <a:pos x="13" y="3"/>
                </a:cxn>
                <a:cxn ang="0">
                  <a:pos x="12" y="3"/>
                </a:cxn>
                <a:cxn ang="0">
                  <a:pos x="9" y="5"/>
                </a:cxn>
                <a:cxn ang="0">
                  <a:pos x="3" y="5"/>
                </a:cxn>
                <a:cxn ang="0">
                  <a:pos x="0" y="3"/>
                </a:cxn>
                <a:cxn ang="0">
                  <a:pos x="1" y="1"/>
                </a:cxn>
                <a:cxn ang="0">
                  <a:pos x="2" y="1"/>
                </a:cxn>
                <a:cxn ang="0">
                  <a:pos x="2" y="1"/>
                </a:cxn>
              </a:cxnLst>
              <a:rect l="0" t="0" r="0" b="0"/>
              <a:pathLst>
                <a:path w="200" h="86">
                  <a:moveTo>
                    <a:pt x="30" y="14"/>
                  </a:moveTo>
                  <a:lnTo>
                    <a:pt x="122" y="10"/>
                  </a:lnTo>
                  <a:lnTo>
                    <a:pt x="165" y="0"/>
                  </a:lnTo>
                  <a:lnTo>
                    <a:pt x="200" y="21"/>
                  </a:lnTo>
                  <a:lnTo>
                    <a:pt x="196" y="42"/>
                  </a:lnTo>
                  <a:lnTo>
                    <a:pt x="177" y="56"/>
                  </a:lnTo>
                  <a:lnTo>
                    <a:pt x="135" y="69"/>
                  </a:lnTo>
                  <a:lnTo>
                    <a:pt x="42" y="86"/>
                  </a:lnTo>
                  <a:lnTo>
                    <a:pt x="0" y="56"/>
                  </a:lnTo>
                  <a:lnTo>
                    <a:pt x="6" y="29"/>
                  </a:lnTo>
                  <a:lnTo>
                    <a:pt x="30" y="14"/>
                  </a:lnTo>
                  <a:close/>
                </a:path>
              </a:pathLst>
            </a:custGeom>
            <a:solidFill>
              <a:srgbClr val="000000"/>
            </a:solidFill>
            <a:ln w="9525">
              <a:noFill/>
            </a:ln>
          </p:spPr>
          <p:txBody>
            <a:bodyPr/>
            <a:lstStyle/>
            <a:p>
              <a:endParaRPr lang="zh-CN" altLang="en-US"/>
            </a:p>
          </p:txBody>
        </p:sp>
        <p:sp>
          <p:nvSpPr>
            <p:cNvPr id="67660" name="Freeform 78"/>
            <p:cNvSpPr/>
            <p:nvPr/>
          </p:nvSpPr>
          <p:spPr>
            <a:xfrm>
              <a:off x="4491" y="2774"/>
              <a:ext cx="85" cy="22"/>
            </a:xfrm>
            <a:custGeom>
              <a:avLst/>
              <a:gdLst/>
              <a:ahLst/>
              <a:cxnLst>
                <a:cxn ang="0">
                  <a:pos x="1" y="0"/>
                </a:cxn>
                <a:cxn ang="0">
                  <a:pos x="9" y="1"/>
                </a:cxn>
                <a:cxn ang="0">
                  <a:pos x="10" y="1"/>
                </a:cxn>
                <a:cxn ang="0">
                  <a:pos x="9" y="3"/>
                </a:cxn>
                <a:cxn ang="0">
                  <a:pos x="1" y="3"/>
                </a:cxn>
                <a:cxn ang="0">
                  <a:pos x="0" y="1"/>
                </a:cxn>
                <a:cxn ang="0">
                  <a:pos x="1" y="0"/>
                </a:cxn>
                <a:cxn ang="0">
                  <a:pos x="1" y="0"/>
                </a:cxn>
              </a:cxnLst>
              <a:rect l="0" t="0" r="0" b="0"/>
              <a:pathLst>
                <a:path w="171" h="44">
                  <a:moveTo>
                    <a:pt x="19" y="0"/>
                  </a:moveTo>
                  <a:lnTo>
                    <a:pt x="154" y="7"/>
                  </a:lnTo>
                  <a:lnTo>
                    <a:pt x="171" y="26"/>
                  </a:lnTo>
                  <a:lnTo>
                    <a:pt x="152" y="44"/>
                  </a:lnTo>
                  <a:lnTo>
                    <a:pt x="19" y="36"/>
                  </a:lnTo>
                  <a:lnTo>
                    <a:pt x="0" y="19"/>
                  </a:lnTo>
                  <a:lnTo>
                    <a:pt x="19" y="0"/>
                  </a:lnTo>
                  <a:close/>
                </a:path>
              </a:pathLst>
            </a:custGeom>
            <a:solidFill>
              <a:srgbClr val="000000"/>
            </a:solidFill>
            <a:ln w="9525">
              <a:noFill/>
            </a:ln>
          </p:spPr>
          <p:txBody>
            <a:bodyPr/>
            <a:lstStyle/>
            <a:p>
              <a:endParaRPr lang="zh-CN" altLang="en-US"/>
            </a:p>
          </p:txBody>
        </p:sp>
        <p:sp>
          <p:nvSpPr>
            <p:cNvPr id="67661" name="Freeform 79"/>
            <p:cNvSpPr/>
            <p:nvPr/>
          </p:nvSpPr>
          <p:spPr>
            <a:xfrm>
              <a:off x="4465" y="2695"/>
              <a:ext cx="59" cy="23"/>
            </a:xfrm>
            <a:custGeom>
              <a:avLst/>
              <a:gdLst/>
              <a:ahLst/>
              <a:cxnLst>
                <a:cxn ang="0">
                  <a:pos x="2" y="0"/>
                </a:cxn>
                <a:cxn ang="0">
                  <a:pos x="7" y="1"/>
                </a:cxn>
                <a:cxn ang="0">
                  <a:pos x="7" y="1"/>
                </a:cxn>
                <a:cxn ang="0">
                  <a:pos x="7" y="3"/>
                </a:cxn>
                <a:cxn ang="0">
                  <a:pos x="2" y="3"/>
                </a:cxn>
                <a:cxn ang="0">
                  <a:pos x="0" y="1"/>
                </a:cxn>
                <a:cxn ang="0">
                  <a:pos x="2" y="0"/>
                </a:cxn>
                <a:cxn ang="0">
                  <a:pos x="2" y="0"/>
                </a:cxn>
              </a:cxnLst>
              <a:rect l="0" t="0" r="0" b="0"/>
              <a:pathLst>
                <a:path w="118" h="46">
                  <a:moveTo>
                    <a:pt x="23" y="0"/>
                  </a:moveTo>
                  <a:lnTo>
                    <a:pt x="99" y="4"/>
                  </a:lnTo>
                  <a:lnTo>
                    <a:pt x="118" y="23"/>
                  </a:lnTo>
                  <a:lnTo>
                    <a:pt x="99" y="42"/>
                  </a:lnTo>
                  <a:lnTo>
                    <a:pt x="25" y="46"/>
                  </a:lnTo>
                  <a:lnTo>
                    <a:pt x="0" y="25"/>
                  </a:lnTo>
                  <a:lnTo>
                    <a:pt x="23" y="0"/>
                  </a:lnTo>
                  <a:close/>
                </a:path>
              </a:pathLst>
            </a:custGeom>
            <a:solidFill>
              <a:srgbClr val="000000"/>
            </a:solidFill>
            <a:ln w="9525">
              <a:noFill/>
            </a:ln>
          </p:spPr>
          <p:txBody>
            <a:bodyPr/>
            <a:lstStyle/>
            <a:p>
              <a:endParaRPr lang="zh-CN" altLang="en-US"/>
            </a:p>
          </p:txBody>
        </p:sp>
        <p:sp>
          <p:nvSpPr>
            <p:cNvPr id="67662" name="Freeform 80"/>
            <p:cNvSpPr/>
            <p:nvPr/>
          </p:nvSpPr>
          <p:spPr>
            <a:xfrm>
              <a:off x="4452" y="2608"/>
              <a:ext cx="69" cy="26"/>
            </a:xfrm>
            <a:custGeom>
              <a:avLst/>
              <a:gdLst/>
              <a:ahLst/>
              <a:cxnLst>
                <a:cxn ang="0">
                  <a:pos x="1" y="0"/>
                </a:cxn>
                <a:cxn ang="0">
                  <a:pos x="7" y="0"/>
                </a:cxn>
                <a:cxn ang="0">
                  <a:pos x="9" y="1"/>
                </a:cxn>
                <a:cxn ang="0">
                  <a:pos x="7" y="2"/>
                </a:cxn>
                <a:cxn ang="0">
                  <a:pos x="1" y="3"/>
                </a:cxn>
                <a:cxn ang="0">
                  <a:pos x="0" y="1"/>
                </a:cxn>
                <a:cxn ang="0">
                  <a:pos x="1" y="0"/>
                </a:cxn>
                <a:cxn ang="0">
                  <a:pos x="1" y="0"/>
                </a:cxn>
                <a:cxn ang="0">
                  <a:pos x="1" y="0"/>
                </a:cxn>
              </a:cxnLst>
              <a:rect l="0" t="0" r="0" b="0"/>
              <a:pathLst>
                <a:path w="138" h="53">
                  <a:moveTo>
                    <a:pt x="26" y="0"/>
                  </a:moveTo>
                  <a:lnTo>
                    <a:pt x="118" y="4"/>
                  </a:lnTo>
                  <a:lnTo>
                    <a:pt x="138" y="19"/>
                  </a:lnTo>
                  <a:lnTo>
                    <a:pt x="121" y="40"/>
                  </a:lnTo>
                  <a:lnTo>
                    <a:pt x="26" y="53"/>
                  </a:lnTo>
                  <a:lnTo>
                    <a:pt x="0" y="27"/>
                  </a:lnTo>
                  <a:lnTo>
                    <a:pt x="7" y="10"/>
                  </a:lnTo>
                  <a:lnTo>
                    <a:pt x="26" y="0"/>
                  </a:lnTo>
                  <a:close/>
                </a:path>
              </a:pathLst>
            </a:custGeom>
            <a:solidFill>
              <a:srgbClr val="000000"/>
            </a:solidFill>
            <a:ln w="9525">
              <a:noFill/>
            </a:ln>
          </p:spPr>
          <p:txBody>
            <a:bodyPr/>
            <a:lstStyle/>
            <a:p>
              <a:endParaRPr lang="zh-CN" altLang="en-US"/>
            </a:p>
          </p:txBody>
        </p:sp>
        <p:sp>
          <p:nvSpPr>
            <p:cNvPr id="67663" name="Freeform 81"/>
            <p:cNvSpPr/>
            <p:nvPr/>
          </p:nvSpPr>
          <p:spPr>
            <a:xfrm>
              <a:off x="4471" y="2516"/>
              <a:ext cx="63" cy="24"/>
            </a:xfrm>
            <a:custGeom>
              <a:avLst/>
              <a:gdLst/>
              <a:ahLst/>
              <a:cxnLst>
                <a:cxn ang="0">
                  <a:pos x="2" y="1"/>
                </a:cxn>
                <a:cxn ang="0">
                  <a:pos x="7" y="0"/>
                </a:cxn>
                <a:cxn ang="0">
                  <a:pos x="8" y="2"/>
                </a:cxn>
                <a:cxn ang="0">
                  <a:pos x="7" y="3"/>
                </a:cxn>
                <a:cxn ang="0">
                  <a:pos x="2" y="3"/>
                </a:cxn>
                <a:cxn ang="0">
                  <a:pos x="0" y="2"/>
                </a:cxn>
                <a:cxn ang="0">
                  <a:pos x="2" y="1"/>
                </a:cxn>
                <a:cxn ang="0">
                  <a:pos x="2" y="1"/>
                </a:cxn>
              </a:cxnLst>
              <a:rect l="0" t="0" r="0" b="0"/>
              <a:pathLst>
                <a:path w="125" h="47">
                  <a:moveTo>
                    <a:pt x="24" y="2"/>
                  </a:moveTo>
                  <a:lnTo>
                    <a:pt x="104" y="0"/>
                  </a:lnTo>
                  <a:lnTo>
                    <a:pt x="125" y="17"/>
                  </a:lnTo>
                  <a:lnTo>
                    <a:pt x="108" y="38"/>
                  </a:lnTo>
                  <a:lnTo>
                    <a:pt x="24" y="47"/>
                  </a:lnTo>
                  <a:lnTo>
                    <a:pt x="0" y="24"/>
                  </a:lnTo>
                  <a:lnTo>
                    <a:pt x="24" y="2"/>
                  </a:lnTo>
                  <a:close/>
                </a:path>
              </a:pathLst>
            </a:custGeom>
            <a:solidFill>
              <a:srgbClr val="000000"/>
            </a:solidFill>
            <a:ln w="9525">
              <a:noFill/>
            </a:ln>
          </p:spPr>
          <p:txBody>
            <a:bodyPr/>
            <a:lstStyle/>
            <a:p>
              <a:endParaRPr lang="zh-CN" altLang="en-US"/>
            </a:p>
          </p:txBody>
        </p:sp>
        <p:sp>
          <p:nvSpPr>
            <p:cNvPr id="67664" name="Freeform 82"/>
            <p:cNvSpPr/>
            <p:nvPr/>
          </p:nvSpPr>
          <p:spPr>
            <a:xfrm>
              <a:off x="4202" y="2529"/>
              <a:ext cx="39" cy="31"/>
            </a:xfrm>
            <a:custGeom>
              <a:avLst/>
              <a:gdLst/>
              <a:ahLst/>
              <a:cxnLst>
                <a:cxn ang="0">
                  <a:pos x="0" y="1"/>
                </a:cxn>
                <a:cxn ang="0">
                  <a:pos x="1" y="0"/>
                </a:cxn>
                <a:cxn ang="0">
                  <a:pos x="2" y="0"/>
                </a:cxn>
                <a:cxn ang="0">
                  <a:pos x="5" y="1"/>
                </a:cxn>
                <a:cxn ang="0">
                  <a:pos x="3" y="2"/>
                </a:cxn>
                <a:cxn ang="0">
                  <a:pos x="1" y="3"/>
                </a:cxn>
                <a:cxn ang="0">
                  <a:pos x="1" y="3"/>
                </a:cxn>
                <a:cxn ang="0">
                  <a:pos x="0" y="1"/>
                </a:cxn>
                <a:cxn ang="0">
                  <a:pos x="0" y="1"/>
                </a:cxn>
              </a:cxnLst>
              <a:rect l="0" t="0" r="0" b="0"/>
              <a:pathLst>
                <a:path w="78" h="63">
                  <a:moveTo>
                    <a:pt x="0" y="19"/>
                  </a:moveTo>
                  <a:lnTo>
                    <a:pt x="5" y="10"/>
                  </a:lnTo>
                  <a:lnTo>
                    <a:pt x="47" y="0"/>
                  </a:lnTo>
                  <a:lnTo>
                    <a:pt x="78" y="16"/>
                  </a:lnTo>
                  <a:lnTo>
                    <a:pt x="62" y="46"/>
                  </a:lnTo>
                  <a:lnTo>
                    <a:pt x="21" y="63"/>
                  </a:lnTo>
                  <a:lnTo>
                    <a:pt x="7" y="57"/>
                  </a:lnTo>
                  <a:lnTo>
                    <a:pt x="0" y="19"/>
                  </a:lnTo>
                  <a:close/>
                </a:path>
              </a:pathLst>
            </a:custGeom>
            <a:solidFill>
              <a:srgbClr val="000000"/>
            </a:solidFill>
            <a:ln w="9525">
              <a:noFill/>
            </a:ln>
          </p:spPr>
          <p:txBody>
            <a:bodyPr/>
            <a:lstStyle/>
            <a:p>
              <a:endParaRPr lang="zh-CN" altLang="en-US"/>
            </a:p>
          </p:txBody>
        </p:sp>
        <p:sp>
          <p:nvSpPr>
            <p:cNvPr id="67665" name="Freeform 83"/>
            <p:cNvSpPr/>
            <p:nvPr/>
          </p:nvSpPr>
          <p:spPr>
            <a:xfrm>
              <a:off x="4202" y="2638"/>
              <a:ext cx="51" cy="25"/>
            </a:xfrm>
            <a:custGeom>
              <a:avLst/>
              <a:gdLst/>
              <a:ahLst/>
              <a:cxnLst>
                <a:cxn ang="0">
                  <a:pos x="2" y="1"/>
                </a:cxn>
                <a:cxn ang="0">
                  <a:pos x="5" y="0"/>
                </a:cxn>
                <a:cxn ang="0">
                  <a:pos x="6" y="2"/>
                </a:cxn>
                <a:cxn ang="0">
                  <a:pos x="6" y="3"/>
                </a:cxn>
                <a:cxn ang="0">
                  <a:pos x="2" y="4"/>
                </a:cxn>
                <a:cxn ang="0">
                  <a:pos x="0" y="2"/>
                </a:cxn>
                <a:cxn ang="0">
                  <a:pos x="2" y="1"/>
                </a:cxn>
                <a:cxn ang="0">
                  <a:pos x="2" y="1"/>
                </a:cxn>
              </a:cxnLst>
              <a:rect l="0" t="0" r="0" b="0"/>
              <a:pathLst>
                <a:path w="102" h="49">
                  <a:moveTo>
                    <a:pt x="17" y="13"/>
                  </a:moveTo>
                  <a:lnTo>
                    <a:pt x="76" y="0"/>
                  </a:lnTo>
                  <a:lnTo>
                    <a:pt x="102" y="21"/>
                  </a:lnTo>
                  <a:lnTo>
                    <a:pt x="81" y="48"/>
                  </a:lnTo>
                  <a:lnTo>
                    <a:pt x="21" y="49"/>
                  </a:lnTo>
                  <a:lnTo>
                    <a:pt x="0" y="32"/>
                  </a:lnTo>
                  <a:lnTo>
                    <a:pt x="17" y="13"/>
                  </a:lnTo>
                  <a:close/>
                </a:path>
              </a:pathLst>
            </a:custGeom>
            <a:solidFill>
              <a:srgbClr val="000000"/>
            </a:solidFill>
            <a:ln w="9525">
              <a:noFill/>
            </a:ln>
          </p:spPr>
          <p:txBody>
            <a:bodyPr/>
            <a:lstStyle/>
            <a:p>
              <a:endParaRPr lang="zh-CN" altLang="en-US"/>
            </a:p>
          </p:txBody>
        </p:sp>
        <p:sp>
          <p:nvSpPr>
            <p:cNvPr id="67666" name="Freeform 84"/>
            <p:cNvSpPr/>
            <p:nvPr/>
          </p:nvSpPr>
          <p:spPr>
            <a:xfrm>
              <a:off x="4218" y="2700"/>
              <a:ext cx="48" cy="25"/>
            </a:xfrm>
            <a:custGeom>
              <a:avLst/>
              <a:gdLst/>
              <a:ahLst/>
              <a:cxnLst>
                <a:cxn ang="0">
                  <a:pos x="0" y="0"/>
                </a:cxn>
                <a:cxn ang="0">
                  <a:pos x="4" y="0"/>
                </a:cxn>
                <a:cxn ang="0">
                  <a:pos x="6" y="0"/>
                </a:cxn>
                <a:cxn ang="0">
                  <a:pos x="5" y="2"/>
                </a:cxn>
                <a:cxn ang="0">
                  <a:pos x="1" y="3"/>
                </a:cxn>
                <a:cxn ang="0">
                  <a:pos x="0" y="2"/>
                </a:cxn>
                <a:cxn ang="0">
                  <a:pos x="0" y="0"/>
                </a:cxn>
                <a:cxn ang="0">
                  <a:pos x="0" y="0"/>
                </a:cxn>
              </a:cxnLst>
              <a:rect l="0" t="0" r="0" b="0"/>
              <a:pathLst>
                <a:path w="97" h="51">
                  <a:moveTo>
                    <a:pt x="15" y="15"/>
                  </a:moveTo>
                  <a:lnTo>
                    <a:pt x="76" y="0"/>
                  </a:lnTo>
                  <a:lnTo>
                    <a:pt x="97" y="15"/>
                  </a:lnTo>
                  <a:lnTo>
                    <a:pt x="82" y="38"/>
                  </a:lnTo>
                  <a:lnTo>
                    <a:pt x="23" y="51"/>
                  </a:lnTo>
                  <a:lnTo>
                    <a:pt x="0" y="38"/>
                  </a:lnTo>
                  <a:lnTo>
                    <a:pt x="15" y="15"/>
                  </a:lnTo>
                  <a:close/>
                </a:path>
              </a:pathLst>
            </a:custGeom>
            <a:solidFill>
              <a:srgbClr val="000000"/>
            </a:solidFill>
            <a:ln w="9525">
              <a:noFill/>
            </a:ln>
          </p:spPr>
          <p:txBody>
            <a:bodyPr/>
            <a:lstStyle/>
            <a:p>
              <a:endParaRPr lang="zh-CN" altLang="en-US"/>
            </a:p>
          </p:txBody>
        </p:sp>
        <p:sp>
          <p:nvSpPr>
            <p:cNvPr id="67667" name="Freeform 85"/>
            <p:cNvSpPr/>
            <p:nvPr/>
          </p:nvSpPr>
          <p:spPr>
            <a:xfrm>
              <a:off x="4218" y="2428"/>
              <a:ext cx="106" cy="36"/>
            </a:xfrm>
            <a:custGeom>
              <a:avLst/>
              <a:gdLst/>
              <a:ahLst/>
              <a:cxnLst>
                <a:cxn ang="0">
                  <a:pos x="0" y="2"/>
                </a:cxn>
                <a:cxn ang="0">
                  <a:pos x="11" y="0"/>
                </a:cxn>
                <a:cxn ang="0">
                  <a:pos x="13" y="1"/>
                </a:cxn>
                <a:cxn ang="0">
                  <a:pos x="11" y="3"/>
                </a:cxn>
                <a:cxn ang="0">
                  <a:pos x="1" y="5"/>
                </a:cxn>
                <a:cxn ang="0">
                  <a:pos x="0" y="3"/>
                </a:cxn>
                <a:cxn ang="0">
                  <a:pos x="0" y="2"/>
                </a:cxn>
                <a:cxn ang="0">
                  <a:pos x="0" y="2"/>
                </a:cxn>
              </a:cxnLst>
              <a:rect l="0" t="0" r="0" b="0"/>
              <a:pathLst>
                <a:path w="213" h="72">
                  <a:moveTo>
                    <a:pt x="13" y="36"/>
                  </a:moveTo>
                  <a:lnTo>
                    <a:pt x="182" y="0"/>
                  </a:lnTo>
                  <a:lnTo>
                    <a:pt x="213" y="25"/>
                  </a:lnTo>
                  <a:lnTo>
                    <a:pt x="186" y="57"/>
                  </a:lnTo>
                  <a:lnTo>
                    <a:pt x="23" y="72"/>
                  </a:lnTo>
                  <a:lnTo>
                    <a:pt x="0" y="59"/>
                  </a:lnTo>
                  <a:lnTo>
                    <a:pt x="13" y="36"/>
                  </a:lnTo>
                  <a:close/>
                </a:path>
              </a:pathLst>
            </a:custGeom>
            <a:solidFill>
              <a:srgbClr val="000000"/>
            </a:solidFill>
            <a:ln w="9525">
              <a:noFill/>
            </a:ln>
          </p:spPr>
          <p:txBody>
            <a:bodyPr/>
            <a:lstStyle/>
            <a:p>
              <a:endParaRPr lang="zh-CN" altLang="en-US"/>
            </a:p>
          </p:txBody>
        </p:sp>
        <p:sp>
          <p:nvSpPr>
            <p:cNvPr id="67668" name="Freeform 86"/>
            <p:cNvSpPr/>
            <p:nvPr/>
          </p:nvSpPr>
          <p:spPr>
            <a:xfrm>
              <a:off x="4425" y="2118"/>
              <a:ext cx="98" cy="292"/>
            </a:xfrm>
            <a:custGeom>
              <a:avLst/>
              <a:gdLst/>
              <a:ahLst/>
              <a:cxnLst>
                <a:cxn ang="0">
                  <a:pos x="3" y="0"/>
                </a:cxn>
                <a:cxn ang="0">
                  <a:pos x="5" y="0"/>
                </a:cxn>
                <a:cxn ang="0">
                  <a:pos x="10" y="1"/>
                </a:cxn>
                <a:cxn ang="0">
                  <a:pos x="12" y="6"/>
                </a:cxn>
                <a:cxn ang="0">
                  <a:pos x="12" y="9"/>
                </a:cxn>
                <a:cxn ang="0">
                  <a:pos x="10" y="9"/>
                </a:cxn>
                <a:cxn ang="0">
                  <a:pos x="11" y="13"/>
                </a:cxn>
                <a:cxn ang="0">
                  <a:pos x="10" y="18"/>
                </a:cxn>
                <a:cxn ang="0">
                  <a:pos x="7" y="21"/>
                </a:cxn>
                <a:cxn ang="0">
                  <a:pos x="6" y="24"/>
                </a:cxn>
                <a:cxn ang="0">
                  <a:pos x="7" y="26"/>
                </a:cxn>
                <a:cxn ang="0">
                  <a:pos x="8" y="30"/>
                </a:cxn>
                <a:cxn ang="0">
                  <a:pos x="7" y="35"/>
                </a:cxn>
                <a:cxn ang="0">
                  <a:pos x="6" y="37"/>
                </a:cxn>
                <a:cxn ang="0">
                  <a:pos x="5" y="37"/>
                </a:cxn>
                <a:cxn ang="0">
                  <a:pos x="3" y="34"/>
                </a:cxn>
                <a:cxn ang="0">
                  <a:pos x="3" y="28"/>
                </a:cxn>
                <a:cxn ang="0">
                  <a:pos x="1" y="25"/>
                </a:cxn>
                <a:cxn ang="0">
                  <a:pos x="0" y="24"/>
                </a:cxn>
                <a:cxn ang="0">
                  <a:pos x="3" y="18"/>
                </a:cxn>
                <a:cxn ang="0">
                  <a:pos x="6" y="13"/>
                </a:cxn>
                <a:cxn ang="0">
                  <a:pos x="3" y="11"/>
                </a:cxn>
                <a:cxn ang="0">
                  <a:pos x="3" y="9"/>
                </a:cxn>
                <a:cxn ang="0">
                  <a:pos x="9" y="5"/>
                </a:cxn>
                <a:cxn ang="0">
                  <a:pos x="9" y="5"/>
                </a:cxn>
                <a:cxn ang="0">
                  <a:pos x="9" y="3"/>
                </a:cxn>
                <a:cxn ang="0">
                  <a:pos x="5" y="2"/>
                </a:cxn>
                <a:cxn ang="0">
                  <a:pos x="3" y="3"/>
                </a:cxn>
                <a:cxn ang="0">
                  <a:pos x="2" y="1"/>
                </a:cxn>
                <a:cxn ang="0">
                  <a:pos x="2" y="1"/>
                </a:cxn>
                <a:cxn ang="0">
                  <a:pos x="3" y="0"/>
                </a:cxn>
                <a:cxn ang="0">
                  <a:pos x="3" y="0"/>
                </a:cxn>
              </a:cxnLst>
              <a:rect l="0" t="0" r="0" b="0"/>
              <a:pathLst>
                <a:path w="196" h="584">
                  <a:moveTo>
                    <a:pt x="40" y="0"/>
                  </a:moveTo>
                  <a:lnTo>
                    <a:pt x="69" y="0"/>
                  </a:lnTo>
                  <a:lnTo>
                    <a:pt x="160" y="29"/>
                  </a:lnTo>
                  <a:lnTo>
                    <a:pt x="196" y="101"/>
                  </a:lnTo>
                  <a:lnTo>
                    <a:pt x="177" y="133"/>
                  </a:lnTo>
                  <a:lnTo>
                    <a:pt x="145" y="152"/>
                  </a:lnTo>
                  <a:lnTo>
                    <a:pt x="175" y="209"/>
                  </a:lnTo>
                  <a:lnTo>
                    <a:pt x="160" y="280"/>
                  </a:lnTo>
                  <a:lnTo>
                    <a:pt x="120" y="342"/>
                  </a:lnTo>
                  <a:lnTo>
                    <a:pt x="97" y="390"/>
                  </a:lnTo>
                  <a:lnTo>
                    <a:pt x="126" y="424"/>
                  </a:lnTo>
                  <a:lnTo>
                    <a:pt x="128" y="487"/>
                  </a:lnTo>
                  <a:lnTo>
                    <a:pt x="113" y="552"/>
                  </a:lnTo>
                  <a:lnTo>
                    <a:pt x="97" y="578"/>
                  </a:lnTo>
                  <a:lnTo>
                    <a:pt x="71" y="584"/>
                  </a:lnTo>
                  <a:lnTo>
                    <a:pt x="38" y="540"/>
                  </a:lnTo>
                  <a:lnTo>
                    <a:pt x="37" y="460"/>
                  </a:lnTo>
                  <a:lnTo>
                    <a:pt x="2" y="405"/>
                  </a:lnTo>
                  <a:lnTo>
                    <a:pt x="0" y="388"/>
                  </a:lnTo>
                  <a:lnTo>
                    <a:pt x="42" y="287"/>
                  </a:lnTo>
                  <a:lnTo>
                    <a:pt x="99" y="209"/>
                  </a:lnTo>
                  <a:lnTo>
                    <a:pt x="63" y="183"/>
                  </a:lnTo>
                  <a:lnTo>
                    <a:pt x="57" y="131"/>
                  </a:lnTo>
                  <a:lnTo>
                    <a:pt x="137" y="92"/>
                  </a:lnTo>
                  <a:lnTo>
                    <a:pt x="143" y="73"/>
                  </a:lnTo>
                  <a:lnTo>
                    <a:pt x="137" y="59"/>
                  </a:lnTo>
                  <a:lnTo>
                    <a:pt x="71" y="36"/>
                  </a:lnTo>
                  <a:lnTo>
                    <a:pt x="50" y="48"/>
                  </a:lnTo>
                  <a:lnTo>
                    <a:pt x="23" y="31"/>
                  </a:lnTo>
                  <a:lnTo>
                    <a:pt x="23" y="10"/>
                  </a:lnTo>
                  <a:lnTo>
                    <a:pt x="40" y="0"/>
                  </a:lnTo>
                  <a:close/>
                </a:path>
              </a:pathLst>
            </a:custGeom>
            <a:solidFill>
              <a:srgbClr val="000000"/>
            </a:solidFill>
            <a:ln w="9525">
              <a:noFill/>
            </a:ln>
          </p:spPr>
          <p:txBody>
            <a:bodyPr/>
            <a:lstStyle/>
            <a:p>
              <a:endParaRPr lang="zh-CN" altLang="en-US"/>
            </a:p>
          </p:txBody>
        </p:sp>
        <p:sp>
          <p:nvSpPr>
            <p:cNvPr id="67669" name="Freeform 87"/>
            <p:cNvSpPr/>
            <p:nvPr/>
          </p:nvSpPr>
          <p:spPr>
            <a:xfrm>
              <a:off x="4533" y="2775"/>
              <a:ext cx="38" cy="72"/>
            </a:xfrm>
            <a:custGeom>
              <a:avLst/>
              <a:gdLst/>
              <a:ahLst/>
              <a:cxnLst>
                <a:cxn ang="0">
                  <a:pos x="5" y="1"/>
                </a:cxn>
                <a:cxn ang="0">
                  <a:pos x="5" y="6"/>
                </a:cxn>
                <a:cxn ang="0">
                  <a:pos x="3" y="9"/>
                </a:cxn>
                <a:cxn ang="0">
                  <a:pos x="2" y="9"/>
                </a:cxn>
                <a:cxn ang="0">
                  <a:pos x="0" y="7"/>
                </a:cxn>
                <a:cxn ang="0">
                  <a:pos x="0" y="1"/>
                </a:cxn>
                <a:cxn ang="0">
                  <a:pos x="2" y="0"/>
                </a:cxn>
                <a:cxn ang="0">
                  <a:pos x="5" y="1"/>
                </a:cxn>
                <a:cxn ang="0">
                  <a:pos x="5" y="1"/>
                </a:cxn>
              </a:cxnLst>
              <a:rect l="0" t="0" r="0" b="0"/>
              <a:pathLst>
                <a:path w="76" h="144">
                  <a:moveTo>
                    <a:pt x="76" y="24"/>
                  </a:moveTo>
                  <a:lnTo>
                    <a:pt x="67" y="106"/>
                  </a:lnTo>
                  <a:lnTo>
                    <a:pt x="59" y="133"/>
                  </a:lnTo>
                  <a:lnTo>
                    <a:pt x="38" y="144"/>
                  </a:lnTo>
                  <a:lnTo>
                    <a:pt x="0" y="116"/>
                  </a:lnTo>
                  <a:lnTo>
                    <a:pt x="0" y="24"/>
                  </a:lnTo>
                  <a:lnTo>
                    <a:pt x="38" y="0"/>
                  </a:lnTo>
                  <a:lnTo>
                    <a:pt x="76" y="24"/>
                  </a:lnTo>
                  <a:close/>
                </a:path>
              </a:pathLst>
            </a:custGeom>
            <a:solidFill>
              <a:srgbClr val="000000"/>
            </a:solidFill>
            <a:ln w="9525">
              <a:noFill/>
            </a:ln>
          </p:spPr>
          <p:txBody>
            <a:bodyPr/>
            <a:lstStyle/>
            <a:p>
              <a:endParaRPr lang="zh-CN" altLang="en-US"/>
            </a:p>
          </p:txBody>
        </p:sp>
        <p:sp>
          <p:nvSpPr>
            <p:cNvPr id="67670" name="Freeform 88"/>
            <p:cNvSpPr/>
            <p:nvPr/>
          </p:nvSpPr>
          <p:spPr>
            <a:xfrm>
              <a:off x="4326" y="3218"/>
              <a:ext cx="213" cy="43"/>
            </a:xfrm>
            <a:custGeom>
              <a:avLst/>
              <a:gdLst/>
              <a:ahLst/>
              <a:cxnLst>
                <a:cxn ang="0">
                  <a:pos x="2" y="0"/>
                </a:cxn>
                <a:cxn ang="0">
                  <a:pos x="21" y="2"/>
                </a:cxn>
                <a:cxn ang="0">
                  <a:pos x="27" y="3"/>
                </a:cxn>
                <a:cxn ang="0">
                  <a:pos x="27" y="5"/>
                </a:cxn>
                <a:cxn ang="0">
                  <a:pos x="24" y="6"/>
                </a:cxn>
                <a:cxn ang="0">
                  <a:pos x="21" y="5"/>
                </a:cxn>
                <a:cxn ang="0">
                  <a:pos x="2" y="3"/>
                </a:cxn>
                <a:cxn ang="0">
                  <a:pos x="0" y="1"/>
                </a:cxn>
                <a:cxn ang="0">
                  <a:pos x="2" y="0"/>
                </a:cxn>
                <a:cxn ang="0">
                  <a:pos x="2" y="0"/>
                </a:cxn>
              </a:cxnLst>
              <a:rect l="0" t="0" r="0" b="0"/>
              <a:pathLst>
                <a:path w="426" h="85">
                  <a:moveTo>
                    <a:pt x="21" y="0"/>
                  </a:moveTo>
                  <a:lnTo>
                    <a:pt x="331" y="28"/>
                  </a:lnTo>
                  <a:lnTo>
                    <a:pt x="426" y="47"/>
                  </a:lnTo>
                  <a:lnTo>
                    <a:pt x="420" y="74"/>
                  </a:lnTo>
                  <a:lnTo>
                    <a:pt x="369" y="85"/>
                  </a:lnTo>
                  <a:lnTo>
                    <a:pt x="327" y="76"/>
                  </a:lnTo>
                  <a:lnTo>
                    <a:pt x="17" y="36"/>
                  </a:lnTo>
                  <a:lnTo>
                    <a:pt x="0" y="15"/>
                  </a:lnTo>
                  <a:lnTo>
                    <a:pt x="21" y="0"/>
                  </a:lnTo>
                  <a:close/>
                </a:path>
              </a:pathLst>
            </a:custGeom>
            <a:solidFill>
              <a:srgbClr val="000000"/>
            </a:solidFill>
            <a:ln w="9525">
              <a:noFill/>
            </a:ln>
          </p:spPr>
          <p:txBody>
            <a:bodyPr/>
            <a:lstStyle/>
            <a:p>
              <a:endParaRPr lang="zh-CN" altLang="en-US"/>
            </a:p>
          </p:txBody>
        </p:sp>
        <p:sp>
          <p:nvSpPr>
            <p:cNvPr id="67671" name="Freeform 89"/>
            <p:cNvSpPr/>
            <p:nvPr/>
          </p:nvSpPr>
          <p:spPr>
            <a:xfrm>
              <a:off x="4658" y="3267"/>
              <a:ext cx="169" cy="51"/>
            </a:xfrm>
            <a:custGeom>
              <a:avLst/>
              <a:gdLst/>
              <a:ahLst/>
              <a:cxnLst>
                <a:cxn ang="0">
                  <a:pos x="1" y="0"/>
                </a:cxn>
                <a:cxn ang="0">
                  <a:pos x="10" y="1"/>
                </a:cxn>
                <a:cxn ang="0">
                  <a:pos x="12" y="2"/>
                </a:cxn>
                <a:cxn ang="0">
                  <a:pos x="21" y="4"/>
                </a:cxn>
                <a:cxn ang="0">
                  <a:pos x="20" y="7"/>
                </a:cxn>
                <a:cxn ang="0">
                  <a:pos x="18" y="7"/>
                </a:cxn>
                <a:cxn ang="0">
                  <a:pos x="12" y="5"/>
                </a:cxn>
                <a:cxn ang="0">
                  <a:pos x="9" y="4"/>
                </a:cxn>
                <a:cxn ang="0">
                  <a:pos x="0" y="3"/>
                </a:cxn>
                <a:cxn ang="0">
                  <a:pos x="0" y="1"/>
                </a:cxn>
                <a:cxn ang="0">
                  <a:pos x="1" y="0"/>
                </a:cxn>
                <a:cxn ang="0">
                  <a:pos x="1" y="0"/>
                </a:cxn>
              </a:cxnLst>
              <a:rect l="0" t="0" r="0" b="0"/>
              <a:pathLst>
                <a:path w="339" h="101">
                  <a:moveTo>
                    <a:pt x="23" y="0"/>
                  </a:moveTo>
                  <a:lnTo>
                    <a:pt x="160" y="12"/>
                  </a:lnTo>
                  <a:lnTo>
                    <a:pt x="204" y="21"/>
                  </a:lnTo>
                  <a:lnTo>
                    <a:pt x="339" y="57"/>
                  </a:lnTo>
                  <a:lnTo>
                    <a:pt x="335" y="101"/>
                  </a:lnTo>
                  <a:lnTo>
                    <a:pt x="291" y="99"/>
                  </a:lnTo>
                  <a:lnTo>
                    <a:pt x="192" y="69"/>
                  </a:lnTo>
                  <a:lnTo>
                    <a:pt x="154" y="63"/>
                  </a:lnTo>
                  <a:lnTo>
                    <a:pt x="15" y="37"/>
                  </a:lnTo>
                  <a:lnTo>
                    <a:pt x="0" y="16"/>
                  </a:lnTo>
                  <a:lnTo>
                    <a:pt x="23" y="0"/>
                  </a:lnTo>
                  <a:close/>
                </a:path>
              </a:pathLst>
            </a:custGeom>
            <a:solidFill>
              <a:srgbClr val="000000"/>
            </a:solidFill>
            <a:ln w="9525">
              <a:noFill/>
            </a:ln>
          </p:spPr>
          <p:txBody>
            <a:bodyPr/>
            <a:lstStyle/>
            <a:p>
              <a:endParaRPr lang="zh-CN" altLang="en-US"/>
            </a:p>
          </p:txBody>
        </p:sp>
        <p:sp>
          <p:nvSpPr>
            <p:cNvPr id="67672" name="Freeform 90"/>
            <p:cNvSpPr/>
            <p:nvPr/>
          </p:nvSpPr>
          <p:spPr>
            <a:xfrm>
              <a:off x="4401" y="3299"/>
              <a:ext cx="436" cy="215"/>
            </a:xfrm>
            <a:custGeom>
              <a:avLst/>
              <a:gdLst/>
              <a:ahLst/>
              <a:cxnLst>
                <a:cxn ang="0">
                  <a:pos x="53" y="3"/>
                </a:cxn>
                <a:cxn ang="0">
                  <a:pos x="41" y="8"/>
                </a:cxn>
                <a:cxn ang="0">
                  <a:pos x="30" y="13"/>
                </a:cxn>
                <a:cxn ang="0">
                  <a:pos x="22" y="16"/>
                </a:cxn>
                <a:cxn ang="0">
                  <a:pos x="16" y="19"/>
                </a:cxn>
                <a:cxn ang="0">
                  <a:pos x="9" y="23"/>
                </a:cxn>
                <a:cxn ang="0">
                  <a:pos x="2" y="26"/>
                </a:cxn>
                <a:cxn ang="0">
                  <a:pos x="0" y="26"/>
                </a:cxn>
                <a:cxn ang="0">
                  <a:pos x="0" y="24"/>
                </a:cxn>
                <a:cxn ang="0">
                  <a:pos x="8" y="20"/>
                </a:cxn>
                <a:cxn ang="0">
                  <a:pos x="14" y="17"/>
                </a:cxn>
                <a:cxn ang="0">
                  <a:pos x="21" y="14"/>
                </a:cxn>
                <a:cxn ang="0">
                  <a:pos x="29" y="11"/>
                </a:cxn>
                <a:cxn ang="0">
                  <a:pos x="40" y="5"/>
                </a:cxn>
                <a:cxn ang="0">
                  <a:pos x="45" y="2"/>
                </a:cxn>
                <a:cxn ang="0">
                  <a:pos x="51" y="0"/>
                </a:cxn>
                <a:cxn ang="0">
                  <a:pos x="54" y="1"/>
                </a:cxn>
                <a:cxn ang="0">
                  <a:pos x="54" y="2"/>
                </a:cxn>
                <a:cxn ang="0">
                  <a:pos x="53" y="3"/>
                </a:cxn>
                <a:cxn ang="0">
                  <a:pos x="53" y="3"/>
                </a:cxn>
              </a:cxnLst>
              <a:rect l="0" t="0" r="0" b="0"/>
              <a:pathLst>
                <a:path w="873" h="432">
                  <a:moveTo>
                    <a:pt x="854" y="57"/>
                  </a:moveTo>
                  <a:lnTo>
                    <a:pt x="667" y="133"/>
                  </a:lnTo>
                  <a:lnTo>
                    <a:pt x="483" y="211"/>
                  </a:lnTo>
                  <a:lnTo>
                    <a:pt x="363" y="268"/>
                  </a:lnTo>
                  <a:lnTo>
                    <a:pt x="257" y="318"/>
                  </a:lnTo>
                  <a:lnTo>
                    <a:pt x="152" y="369"/>
                  </a:lnTo>
                  <a:lnTo>
                    <a:pt x="32" y="432"/>
                  </a:lnTo>
                  <a:lnTo>
                    <a:pt x="0" y="422"/>
                  </a:lnTo>
                  <a:lnTo>
                    <a:pt x="10" y="390"/>
                  </a:lnTo>
                  <a:lnTo>
                    <a:pt x="129" y="327"/>
                  </a:lnTo>
                  <a:lnTo>
                    <a:pt x="238" y="280"/>
                  </a:lnTo>
                  <a:lnTo>
                    <a:pt x="346" y="232"/>
                  </a:lnTo>
                  <a:lnTo>
                    <a:pt x="468" y="177"/>
                  </a:lnTo>
                  <a:lnTo>
                    <a:pt x="648" y="88"/>
                  </a:lnTo>
                  <a:lnTo>
                    <a:pt x="732" y="44"/>
                  </a:lnTo>
                  <a:lnTo>
                    <a:pt x="831" y="0"/>
                  </a:lnTo>
                  <a:lnTo>
                    <a:pt x="871" y="17"/>
                  </a:lnTo>
                  <a:lnTo>
                    <a:pt x="873" y="40"/>
                  </a:lnTo>
                  <a:lnTo>
                    <a:pt x="854" y="57"/>
                  </a:lnTo>
                  <a:close/>
                </a:path>
              </a:pathLst>
            </a:custGeom>
            <a:solidFill>
              <a:srgbClr val="000000"/>
            </a:solidFill>
            <a:ln w="9525">
              <a:noFill/>
            </a:ln>
          </p:spPr>
          <p:txBody>
            <a:bodyPr/>
            <a:lstStyle/>
            <a:p>
              <a:endParaRPr lang="zh-CN" altLang="en-US"/>
            </a:p>
          </p:txBody>
        </p:sp>
        <p:sp>
          <p:nvSpPr>
            <p:cNvPr id="67673" name="Freeform 91"/>
            <p:cNvSpPr/>
            <p:nvPr/>
          </p:nvSpPr>
          <p:spPr>
            <a:xfrm>
              <a:off x="4399" y="3364"/>
              <a:ext cx="443" cy="219"/>
            </a:xfrm>
            <a:custGeom>
              <a:avLst/>
              <a:gdLst/>
              <a:ahLst/>
              <a:cxnLst>
                <a:cxn ang="0">
                  <a:pos x="55" y="3"/>
                </a:cxn>
                <a:cxn ang="0">
                  <a:pos x="46" y="7"/>
                </a:cxn>
                <a:cxn ang="0">
                  <a:pos x="38" y="11"/>
                </a:cxn>
                <a:cxn ang="0">
                  <a:pos x="29" y="15"/>
                </a:cxn>
                <a:cxn ang="0">
                  <a:pos x="20" y="19"/>
                </a:cxn>
                <a:cxn ang="0">
                  <a:pos x="12" y="23"/>
                </a:cxn>
                <a:cxn ang="0">
                  <a:pos x="7" y="26"/>
                </a:cxn>
                <a:cxn ang="0">
                  <a:pos x="3" y="28"/>
                </a:cxn>
                <a:cxn ang="0">
                  <a:pos x="1" y="27"/>
                </a:cxn>
                <a:cxn ang="0">
                  <a:pos x="0" y="25"/>
                </a:cxn>
                <a:cxn ang="0">
                  <a:pos x="2" y="24"/>
                </a:cxn>
                <a:cxn ang="0">
                  <a:pos x="10" y="20"/>
                </a:cxn>
                <a:cxn ang="0">
                  <a:pos x="19" y="15"/>
                </a:cxn>
                <a:cxn ang="0">
                  <a:pos x="28" y="11"/>
                </a:cxn>
                <a:cxn ang="0">
                  <a:pos x="36" y="8"/>
                </a:cxn>
                <a:cxn ang="0">
                  <a:pos x="45" y="5"/>
                </a:cxn>
                <a:cxn ang="0">
                  <a:pos x="54" y="0"/>
                </a:cxn>
                <a:cxn ang="0">
                  <a:pos x="55" y="1"/>
                </a:cxn>
                <a:cxn ang="0">
                  <a:pos x="55" y="3"/>
                </a:cxn>
                <a:cxn ang="0">
                  <a:pos x="55" y="3"/>
                </a:cxn>
              </a:cxnLst>
              <a:rect l="0" t="0" r="0" b="0"/>
              <a:pathLst>
                <a:path w="886" h="437">
                  <a:moveTo>
                    <a:pt x="877" y="35"/>
                  </a:moveTo>
                  <a:lnTo>
                    <a:pt x="723" y="103"/>
                  </a:lnTo>
                  <a:lnTo>
                    <a:pt x="593" y="164"/>
                  </a:lnTo>
                  <a:lnTo>
                    <a:pt x="464" y="225"/>
                  </a:lnTo>
                  <a:lnTo>
                    <a:pt x="314" y="295"/>
                  </a:lnTo>
                  <a:lnTo>
                    <a:pt x="181" y="365"/>
                  </a:lnTo>
                  <a:lnTo>
                    <a:pt x="120" y="401"/>
                  </a:lnTo>
                  <a:lnTo>
                    <a:pt x="50" y="437"/>
                  </a:lnTo>
                  <a:lnTo>
                    <a:pt x="2" y="422"/>
                  </a:lnTo>
                  <a:lnTo>
                    <a:pt x="0" y="396"/>
                  </a:lnTo>
                  <a:lnTo>
                    <a:pt x="19" y="375"/>
                  </a:lnTo>
                  <a:lnTo>
                    <a:pt x="154" y="306"/>
                  </a:lnTo>
                  <a:lnTo>
                    <a:pt x="289" y="240"/>
                  </a:lnTo>
                  <a:lnTo>
                    <a:pt x="439" y="173"/>
                  </a:lnTo>
                  <a:lnTo>
                    <a:pt x="572" y="120"/>
                  </a:lnTo>
                  <a:lnTo>
                    <a:pt x="706" y="65"/>
                  </a:lnTo>
                  <a:lnTo>
                    <a:pt x="861" y="0"/>
                  </a:lnTo>
                  <a:lnTo>
                    <a:pt x="886" y="10"/>
                  </a:lnTo>
                  <a:lnTo>
                    <a:pt x="877" y="35"/>
                  </a:lnTo>
                  <a:close/>
                </a:path>
              </a:pathLst>
            </a:custGeom>
            <a:solidFill>
              <a:srgbClr val="000000"/>
            </a:solidFill>
            <a:ln w="9525">
              <a:noFill/>
            </a:ln>
          </p:spPr>
          <p:txBody>
            <a:bodyPr/>
            <a:lstStyle/>
            <a:p>
              <a:endParaRPr lang="zh-CN" altLang="en-US"/>
            </a:p>
          </p:txBody>
        </p:sp>
        <p:sp>
          <p:nvSpPr>
            <p:cNvPr id="67674" name="Freeform 92"/>
            <p:cNvSpPr/>
            <p:nvPr/>
          </p:nvSpPr>
          <p:spPr>
            <a:xfrm>
              <a:off x="3744" y="3211"/>
              <a:ext cx="348" cy="89"/>
            </a:xfrm>
            <a:custGeom>
              <a:avLst/>
              <a:gdLst/>
              <a:ahLst/>
              <a:cxnLst>
                <a:cxn ang="0">
                  <a:pos x="42" y="3"/>
                </a:cxn>
                <a:cxn ang="0">
                  <a:pos x="11" y="9"/>
                </a:cxn>
                <a:cxn ang="0">
                  <a:pos x="1" y="12"/>
                </a:cxn>
                <a:cxn ang="0">
                  <a:pos x="0" y="11"/>
                </a:cxn>
                <a:cxn ang="0">
                  <a:pos x="0" y="9"/>
                </a:cxn>
                <a:cxn ang="0">
                  <a:pos x="11" y="6"/>
                </a:cxn>
                <a:cxn ang="0">
                  <a:pos x="26" y="3"/>
                </a:cxn>
                <a:cxn ang="0">
                  <a:pos x="42" y="0"/>
                </a:cxn>
                <a:cxn ang="0">
                  <a:pos x="43" y="1"/>
                </a:cxn>
                <a:cxn ang="0">
                  <a:pos x="42" y="3"/>
                </a:cxn>
                <a:cxn ang="0">
                  <a:pos x="42" y="3"/>
                </a:cxn>
              </a:cxnLst>
              <a:rect l="0" t="0" r="0" b="0"/>
              <a:pathLst>
                <a:path w="698" h="177">
                  <a:moveTo>
                    <a:pt x="681" y="36"/>
                  </a:moveTo>
                  <a:lnTo>
                    <a:pt x="188" y="130"/>
                  </a:lnTo>
                  <a:lnTo>
                    <a:pt x="23" y="177"/>
                  </a:lnTo>
                  <a:lnTo>
                    <a:pt x="0" y="166"/>
                  </a:lnTo>
                  <a:lnTo>
                    <a:pt x="14" y="141"/>
                  </a:lnTo>
                  <a:lnTo>
                    <a:pt x="181" y="92"/>
                  </a:lnTo>
                  <a:lnTo>
                    <a:pt x="426" y="42"/>
                  </a:lnTo>
                  <a:lnTo>
                    <a:pt x="675" y="0"/>
                  </a:lnTo>
                  <a:lnTo>
                    <a:pt x="698" y="15"/>
                  </a:lnTo>
                  <a:lnTo>
                    <a:pt x="681" y="36"/>
                  </a:lnTo>
                  <a:close/>
                </a:path>
              </a:pathLst>
            </a:custGeom>
            <a:solidFill>
              <a:srgbClr val="000000"/>
            </a:solidFill>
            <a:ln w="9525">
              <a:noFill/>
            </a:ln>
          </p:spPr>
          <p:txBody>
            <a:bodyPr/>
            <a:lstStyle/>
            <a:p>
              <a:endParaRPr lang="zh-CN" altLang="en-US"/>
            </a:p>
          </p:txBody>
        </p:sp>
        <p:sp>
          <p:nvSpPr>
            <p:cNvPr id="67675" name="Freeform 93"/>
            <p:cNvSpPr/>
            <p:nvPr/>
          </p:nvSpPr>
          <p:spPr>
            <a:xfrm>
              <a:off x="3791" y="3316"/>
              <a:ext cx="527" cy="145"/>
            </a:xfrm>
            <a:custGeom>
              <a:avLst/>
              <a:gdLst/>
              <a:ahLst/>
              <a:cxnLst>
                <a:cxn ang="0">
                  <a:pos x="1" y="0"/>
                </a:cxn>
                <a:cxn ang="0">
                  <a:pos x="19" y="3"/>
                </a:cxn>
                <a:cxn ang="0">
                  <a:pos x="38" y="7"/>
                </a:cxn>
                <a:cxn ang="0">
                  <a:pos x="54" y="12"/>
                </a:cxn>
                <a:cxn ang="0">
                  <a:pos x="65" y="15"/>
                </a:cxn>
                <a:cxn ang="0">
                  <a:pos x="66" y="17"/>
                </a:cxn>
                <a:cxn ang="0">
                  <a:pos x="65" y="18"/>
                </a:cxn>
                <a:cxn ang="0">
                  <a:pos x="53" y="15"/>
                </a:cxn>
                <a:cxn ang="0">
                  <a:pos x="45" y="13"/>
                </a:cxn>
                <a:cxn ang="0">
                  <a:pos x="37" y="10"/>
                </a:cxn>
                <a:cxn ang="0">
                  <a:pos x="19" y="6"/>
                </a:cxn>
                <a:cxn ang="0">
                  <a:pos x="1" y="2"/>
                </a:cxn>
                <a:cxn ang="0">
                  <a:pos x="0" y="1"/>
                </a:cxn>
                <a:cxn ang="0">
                  <a:pos x="1" y="0"/>
                </a:cxn>
                <a:cxn ang="0">
                  <a:pos x="1" y="0"/>
                </a:cxn>
              </a:cxnLst>
              <a:rect l="0" t="0" r="0" b="0"/>
              <a:pathLst>
                <a:path w="1054" h="291">
                  <a:moveTo>
                    <a:pt x="23" y="0"/>
                  </a:moveTo>
                  <a:lnTo>
                    <a:pt x="316" y="61"/>
                  </a:lnTo>
                  <a:lnTo>
                    <a:pt x="609" y="124"/>
                  </a:lnTo>
                  <a:lnTo>
                    <a:pt x="865" y="192"/>
                  </a:lnTo>
                  <a:lnTo>
                    <a:pt x="1038" y="255"/>
                  </a:lnTo>
                  <a:lnTo>
                    <a:pt x="1054" y="276"/>
                  </a:lnTo>
                  <a:lnTo>
                    <a:pt x="1031" y="291"/>
                  </a:lnTo>
                  <a:lnTo>
                    <a:pt x="850" y="251"/>
                  </a:lnTo>
                  <a:lnTo>
                    <a:pt x="725" y="209"/>
                  </a:lnTo>
                  <a:lnTo>
                    <a:pt x="599" y="171"/>
                  </a:lnTo>
                  <a:lnTo>
                    <a:pt x="306" y="105"/>
                  </a:lnTo>
                  <a:lnTo>
                    <a:pt x="15" y="36"/>
                  </a:lnTo>
                  <a:lnTo>
                    <a:pt x="0" y="16"/>
                  </a:lnTo>
                  <a:lnTo>
                    <a:pt x="23" y="0"/>
                  </a:lnTo>
                  <a:close/>
                </a:path>
              </a:pathLst>
            </a:custGeom>
            <a:solidFill>
              <a:srgbClr val="000000"/>
            </a:solidFill>
            <a:ln w="9525">
              <a:noFill/>
            </a:ln>
          </p:spPr>
          <p:txBody>
            <a:bodyPr/>
            <a:lstStyle/>
            <a:p>
              <a:endParaRPr lang="zh-CN" altLang="en-US"/>
            </a:p>
          </p:txBody>
        </p:sp>
        <p:sp>
          <p:nvSpPr>
            <p:cNvPr id="67676" name="Freeform 94"/>
            <p:cNvSpPr/>
            <p:nvPr/>
          </p:nvSpPr>
          <p:spPr>
            <a:xfrm>
              <a:off x="3726" y="3286"/>
              <a:ext cx="34" cy="92"/>
            </a:xfrm>
            <a:custGeom>
              <a:avLst/>
              <a:gdLst/>
              <a:ahLst/>
              <a:cxnLst>
                <a:cxn ang="0">
                  <a:pos x="5" y="1"/>
                </a:cxn>
                <a:cxn ang="0">
                  <a:pos x="4" y="10"/>
                </a:cxn>
                <a:cxn ang="0">
                  <a:pos x="2" y="11"/>
                </a:cxn>
                <a:cxn ang="0">
                  <a:pos x="0" y="9"/>
                </a:cxn>
                <a:cxn ang="0">
                  <a:pos x="2" y="1"/>
                </a:cxn>
                <a:cxn ang="0">
                  <a:pos x="3" y="0"/>
                </a:cxn>
                <a:cxn ang="0">
                  <a:pos x="5" y="1"/>
                </a:cxn>
                <a:cxn ang="0">
                  <a:pos x="5" y="1"/>
                </a:cxn>
              </a:cxnLst>
              <a:rect l="0" t="0" r="0" b="0"/>
              <a:pathLst>
                <a:path w="67" h="185">
                  <a:moveTo>
                    <a:pt x="67" y="16"/>
                  </a:moveTo>
                  <a:lnTo>
                    <a:pt x="57" y="164"/>
                  </a:lnTo>
                  <a:lnTo>
                    <a:pt x="19" y="185"/>
                  </a:lnTo>
                  <a:lnTo>
                    <a:pt x="0" y="149"/>
                  </a:lnTo>
                  <a:lnTo>
                    <a:pt x="30" y="21"/>
                  </a:lnTo>
                  <a:lnTo>
                    <a:pt x="46" y="0"/>
                  </a:lnTo>
                  <a:lnTo>
                    <a:pt x="67" y="16"/>
                  </a:lnTo>
                  <a:close/>
                </a:path>
              </a:pathLst>
            </a:custGeom>
            <a:solidFill>
              <a:srgbClr val="000000"/>
            </a:solidFill>
            <a:ln w="9525">
              <a:noFill/>
            </a:ln>
          </p:spPr>
          <p:txBody>
            <a:bodyPr/>
            <a:lstStyle/>
            <a:p>
              <a:endParaRPr lang="zh-CN" altLang="en-US"/>
            </a:p>
          </p:txBody>
        </p:sp>
        <p:sp>
          <p:nvSpPr>
            <p:cNvPr id="67677" name="Freeform 95"/>
            <p:cNvSpPr/>
            <p:nvPr/>
          </p:nvSpPr>
          <p:spPr>
            <a:xfrm>
              <a:off x="3782" y="3382"/>
              <a:ext cx="636" cy="194"/>
            </a:xfrm>
            <a:custGeom>
              <a:avLst/>
              <a:gdLst/>
              <a:ahLst/>
              <a:cxnLst>
                <a:cxn ang="0">
                  <a:pos x="2" y="0"/>
                </a:cxn>
                <a:cxn ang="0">
                  <a:pos x="5" y="2"/>
                </a:cxn>
                <a:cxn ang="0">
                  <a:pos x="24" y="6"/>
                </a:cxn>
                <a:cxn ang="0">
                  <a:pos x="51" y="12"/>
                </a:cxn>
                <a:cxn ang="0">
                  <a:pos x="56" y="13"/>
                </a:cxn>
                <a:cxn ang="0">
                  <a:pos x="72" y="19"/>
                </a:cxn>
                <a:cxn ang="0">
                  <a:pos x="80" y="21"/>
                </a:cxn>
                <a:cxn ang="0">
                  <a:pos x="80" y="24"/>
                </a:cxn>
                <a:cxn ang="0">
                  <a:pos x="77" y="24"/>
                </a:cxn>
                <a:cxn ang="0">
                  <a:pos x="71" y="23"/>
                </a:cxn>
                <a:cxn ang="0">
                  <a:pos x="55" y="18"/>
                </a:cxn>
                <a:cxn ang="0">
                  <a:pos x="50" y="15"/>
                </a:cxn>
                <a:cxn ang="0">
                  <a:pos x="38" y="12"/>
                </a:cxn>
                <a:cxn ang="0">
                  <a:pos x="24" y="9"/>
                </a:cxn>
                <a:cxn ang="0">
                  <a:pos x="5" y="3"/>
                </a:cxn>
                <a:cxn ang="0">
                  <a:pos x="1" y="3"/>
                </a:cxn>
                <a:cxn ang="0">
                  <a:pos x="0" y="2"/>
                </a:cxn>
                <a:cxn ang="0">
                  <a:pos x="1" y="1"/>
                </a:cxn>
                <a:cxn ang="0">
                  <a:pos x="2" y="0"/>
                </a:cxn>
                <a:cxn ang="0">
                  <a:pos x="2" y="0"/>
                </a:cxn>
              </a:cxnLst>
              <a:rect l="0" t="0" r="0" b="0"/>
              <a:pathLst>
                <a:path w="1272" h="388">
                  <a:moveTo>
                    <a:pt x="34" y="0"/>
                  </a:moveTo>
                  <a:lnTo>
                    <a:pt x="82" y="23"/>
                  </a:lnTo>
                  <a:lnTo>
                    <a:pt x="396" y="103"/>
                  </a:lnTo>
                  <a:lnTo>
                    <a:pt x="827" y="190"/>
                  </a:lnTo>
                  <a:lnTo>
                    <a:pt x="911" y="221"/>
                  </a:lnTo>
                  <a:lnTo>
                    <a:pt x="1152" y="295"/>
                  </a:lnTo>
                  <a:lnTo>
                    <a:pt x="1265" y="331"/>
                  </a:lnTo>
                  <a:lnTo>
                    <a:pt x="1272" y="381"/>
                  </a:lnTo>
                  <a:lnTo>
                    <a:pt x="1223" y="388"/>
                  </a:lnTo>
                  <a:lnTo>
                    <a:pt x="1135" y="362"/>
                  </a:lnTo>
                  <a:lnTo>
                    <a:pt x="892" y="280"/>
                  </a:lnTo>
                  <a:lnTo>
                    <a:pt x="808" y="244"/>
                  </a:lnTo>
                  <a:lnTo>
                    <a:pt x="601" y="183"/>
                  </a:lnTo>
                  <a:lnTo>
                    <a:pt x="388" y="139"/>
                  </a:lnTo>
                  <a:lnTo>
                    <a:pt x="72" y="59"/>
                  </a:lnTo>
                  <a:lnTo>
                    <a:pt x="19" y="56"/>
                  </a:lnTo>
                  <a:lnTo>
                    <a:pt x="0" y="21"/>
                  </a:lnTo>
                  <a:lnTo>
                    <a:pt x="12" y="2"/>
                  </a:lnTo>
                  <a:lnTo>
                    <a:pt x="34" y="0"/>
                  </a:lnTo>
                  <a:close/>
                </a:path>
              </a:pathLst>
            </a:custGeom>
            <a:solidFill>
              <a:srgbClr val="000000"/>
            </a:solidFill>
            <a:ln w="9525">
              <a:noFill/>
            </a:ln>
          </p:spPr>
          <p:txBody>
            <a:bodyPr/>
            <a:lstStyle/>
            <a:p>
              <a:endParaRPr lang="zh-CN" altLang="en-US"/>
            </a:p>
          </p:txBody>
        </p:sp>
        <p:sp>
          <p:nvSpPr>
            <p:cNvPr id="67678" name="Freeform 96"/>
            <p:cNvSpPr/>
            <p:nvPr/>
          </p:nvSpPr>
          <p:spPr>
            <a:xfrm>
              <a:off x="3991" y="3440"/>
              <a:ext cx="72" cy="225"/>
            </a:xfrm>
            <a:custGeom>
              <a:avLst/>
              <a:gdLst/>
              <a:ahLst/>
              <a:cxnLst>
                <a:cxn ang="0">
                  <a:pos x="5" y="1"/>
                </a:cxn>
                <a:cxn ang="0">
                  <a:pos x="5" y="7"/>
                </a:cxn>
                <a:cxn ang="0">
                  <a:pos x="9" y="26"/>
                </a:cxn>
                <a:cxn ang="0">
                  <a:pos x="9" y="27"/>
                </a:cxn>
                <a:cxn ang="0">
                  <a:pos x="7" y="28"/>
                </a:cxn>
                <a:cxn ang="0">
                  <a:pos x="5" y="26"/>
                </a:cxn>
                <a:cxn ang="0">
                  <a:pos x="2" y="7"/>
                </a:cxn>
                <a:cxn ang="0">
                  <a:pos x="0" y="2"/>
                </a:cxn>
                <a:cxn ang="0">
                  <a:pos x="1" y="0"/>
                </a:cxn>
                <a:cxn ang="0">
                  <a:pos x="1" y="0"/>
                </a:cxn>
                <a:cxn ang="0">
                  <a:pos x="5" y="1"/>
                </a:cxn>
                <a:cxn ang="0">
                  <a:pos x="5" y="1"/>
                </a:cxn>
              </a:cxnLst>
              <a:rect l="0" t="0" r="0" b="0"/>
              <a:pathLst>
                <a:path w="144" h="451">
                  <a:moveTo>
                    <a:pt x="68" y="27"/>
                  </a:moveTo>
                  <a:lnTo>
                    <a:pt x="68" y="113"/>
                  </a:lnTo>
                  <a:lnTo>
                    <a:pt x="144" y="419"/>
                  </a:lnTo>
                  <a:lnTo>
                    <a:pt x="138" y="441"/>
                  </a:lnTo>
                  <a:lnTo>
                    <a:pt x="121" y="451"/>
                  </a:lnTo>
                  <a:lnTo>
                    <a:pt x="89" y="428"/>
                  </a:lnTo>
                  <a:lnTo>
                    <a:pt x="32" y="120"/>
                  </a:lnTo>
                  <a:lnTo>
                    <a:pt x="0" y="40"/>
                  </a:lnTo>
                  <a:lnTo>
                    <a:pt x="5" y="12"/>
                  </a:lnTo>
                  <a:lnTo>
                    <a:pt x="28" y="0"/>
                  </a:lnTo>
                  <a:lnTo>
                    <a:pt x="68" y="27"/>
                  </a:lnTo>
                  <a:close/>
                </a:path>
              </a:pathLst>
            </a:custGeom>
            <a:solidFill>
              <a:srgbClr val="000000"/>
            </a:solidFill>
            <a:ln w="9525">
              <a:noFill/>
            </a:ln>
          </p:spPr>
          <p:txBody>
            <a:bodyPr/>
            <a:lstStyle/>
            <a:p>
              <a:endParaRPr lang="zh-CN" altLang="en-US"/>
            </a:p>
          </p:txBody>
        </p:sp>
        <p:sp>
          <p:nvSpPr>
            <p:cNvPr id="67679" name="Freeform 97"/>
            <p:cNvSpPr/>
            <p:nvPr/>
          </p:nvSpPr>
          <p:spPr>
            <a:xfrm>
              <a:off x="4068" y="3649"/>
              <a:ext cx="363" cy="125"/>
            </a:xfrm>
            <a:custGeom>
              <a:avLst/>
              <a:gdLst/>
              <a:ahLst/>
              <a:cxnLst>
                <a:cxn ang="0">
                  <a:pos x="3" y="0"/>
                </a:cxn>
                <a:cxn ang="0">
                  <a:pos x="5" y="2"/>
                </a:cxn>
                <a:cxn ang="0">
                  <a:pos x="22" y="8"/>
                </a:cxn>
                <a:cxn ang="0">
                  <a:pos x="33" y="11"/>
                </a:cxn>
                <a:cxn ang="0">
                  <a:pos x="44" y="12"/>
                </a:cxn>
                <a:cxn ang="0">
                  <a:pos x="45" y="14"/>
                </a:cxn>
                <a:cxn ang="0">
                  <a:pos x="45" y="16"/>
                </a:cxn>
                <a:cxn ang="0">
                  <a:pos x="44" y="16"/>
                </a:cxn>
                <a:cxn ang="0">
                  <a:pos x="33" y="14"/>
                </a:cxn>
                <a:cxn ang="0">
                  <a:pos x="21" y="10"/>
                </a:cxn>
                <a:cxn ang="0">
                  <a:pos x="12" y="7"/>
                </a:cxn>
                <a:cxn ang="0">
                  <a:pos x="5" y="4"/>
                </a:cxn>
                <a:cxn ang="0">
                  <a:pos x="1" y="4"/>
                </a:cxn>
                <a:cxn ang="0">
                  <a:pos x="0" y="2"/>
                </a:cxn>
                <a:cxn ang="0">
                  <a:pos x="1" y="0"/>
                </a:cxn>
                <a:cxn ang="0">
                  <a:pos x="3" y="0"/>
                </a:cxn>
                <a:cxn ang="0">
                  <a:pos x="3" y="0"/>
                </a:cxn>
              </a:cxnLst>
              <a:rect l="0" t="0" r="0" b="0"/>
              <a:pathLst>
                <a:path w="726" h="249">
                  <a:moveTo>
                    <a:pt x="34" y="0"/>
                  </a:moveTo>
                  <a:lnTo>
                    <a:pt x="77" y="20"/>
                  </a:lnTo>
                  <a:lnTo>
                    <a:pt x="346" y="119"/>
                  </a:lnTo>
                  <a:lnTo>
                    <a:pt x="522" y="165"/>
                  </a:lnTo>
                  <a:lnTo>
                    <a:pt x="697" y="188"/>
                  </a:lnTo>
                  <a:lnTo>
                    <a:pt x="726" y="220"/>
                  </a:lnTo>
                  <a:lnTo>
                    <a:pt x="716" y="241"/>
                  </a:lnTo>
                  <a:lnTo>
                    <a:pt x="694" y="249"/>
                  </a:lnTo>
                  <a:lnTo>
                    <a:pt x="513" y="212"/>
                  </a:lnTo>
                  <a:lnTo>
                    <a:pt x="334" y="155"/>
                  </a:lnTo>
                  <a:lnTo>
                    <a:pt x="201" y="102"/>
                  </a:lnTo>
                  <a:lnTo>
                    <a:pt x="68" y="57"/>
                  </a:lnTo>
                  <a:lnTo>
                    <a:pt x="19" y="53"/>
                  </a:lnTo>
                  <a:lnTo>
                    <a:pt x="0" y="19"/>
                  </a:lnTo>
                  <a:lnTo>
                    <a:pt x="11" y="0"/>
                  </a:lnTo>
                  <a:lnTo>
                    <a:pt x="34" y="0"/>
                  </a:lnTo>
                  <a:close/>
                </a:path>
              </a:pathLst>
            </a:custGeom>
            <a:solidFill>
              <a:srgbClr val="000000"/>
            </a:solidFill>
            <a:ln w="9525">
              <a:noFill/>
            </a:ln>
          </p:spPr>
          <p:txBody>
            <a:bodyPr/>
            <a:lstStyle/>
            <a:p>
              <a:endParaRPr lang="zh-CN" altLang="en-US"/>
            </a:p>
          </p:txBody>
        </p:sp>
        <p:sp>
          <p:nvSpPr>
            <p:cNvPr id="67680" name="Freeform 98"/>
            <p:cNvSpPr/>
            <p:nvPr/>
          </p:nvSpPr>
          <p:spPr>
            <a:xfrm>
              <a:off x="4413" y="3549"/>
              <a:ext cx="46" cy="116"/>
            </a:xfrm>
            <a:custGeom>
              <a:avLst/>
              <a:gdLst/>
              <a:ahLst/>
              <a:cxnLst>
                <a:cxn ang="0">
                  <a:pos x="5" y="2"/>
                </a:cxn>
                <a:cxn ang="0">
                  <a:pos x="4" y="10"/>
                </a:cxn>
                <a:cxn ang="0">
                  <a:pos x="3" y="13"/>
                </a:cxn>
                <a:cxn ang="0">
                  <a:pos x="2" y="15"/>
                </a:cxn>
                <a:cxn ang="0">
                  <a:pos x="1" y="15"/>
                </a:cxn>
                <a:cxn ang="0">
                  <a:pos x="0" y="13"/>
                </a:cxn>
                <a:cxn ang="0">
                  <a:pos x="0" y="9"/>
                </a:cxn>
                <a:cxn ang="0">
                  <a:pos x="2" y="2"/>
                </a:cxn>
                <a:cxn ang="0">
                  <a:pos x="4" y="0"/>
                </a:cxn>
                <a:cxn ang="0">
                  <a:pos x="5" y="2"/>
                </a:cxn>
                <a:cxn ang="0">
                  <a:pos x="5" y="2"/>
                </a:cxn>
              </a:cxnLst>
              <a:rect l="0" t="0" r="0" b="0"/>
              <a:pathLst>
                <a:path w="93" h="232">
                  <a:moveTo>
                    <a:pt x="93" y="30"/>
                  </a:moveTo>
                  <a:lnTo>
                    <a:pt x="70" y="150"/>
                  </a:lnTo>
                  <a:lnTo>
                    <a:pt x="61" y="205"/>
                  </a:lnTo>
                  <a:lnTo>
                    <a:pt x="47" y="226"/>
                  </a:lnTo>
                  <a:lnTo>
                    <a:pt x="26" y="232"/>
                  </a:lnTo>
                  <a:lnTo>
                    <a:pt x="0" y="198"/>
                  </a:lnTo>
                  <a:lnTo>
                    <a:pt x="5" y="137"/>
                  </a:lnTo>
                  <a:lnTo>
                    <a:pt x="45" y="17"/>
                  </a:lnTo>
                  <a:lnTo>
                    <a:pt x="76" y="0"/>
                  </a:lnTo>
                  <a:lnTo>
                    <a:pt x="93" y="30"/>
                  </a:lnTo>
                  <a:close/>
                </a:path>
              </a:pathLst>
            </a:custGeom>
            <a:solidFill>
              <a:srgbClr val="000000"/>
            </a:solidFill>
            <a:ln w="9525">
              <a:noFill/>
            </a:ln>
          </p:spPr>
          <p:txBody>
            <a:bodyPr/>
            <a:lstStyle/>
            <a:p>
              <a:endParaRPr lang="zh-CN" altLang="en-US"/>
            </a:p>
          </p:txBody>
        </p:sp>
        <p:sp>
          <p:nvSpPr>
            <p:cNvPr id="67681" name="Freeform 99"/>
            <p:cNvSpPr/>
            <p:nvPr/>
          </p:nvSpPr>
          <p:spPr>
            <a:xfrm>
              <a:off x="4666" y="3404"/>
              <a:ext cx="103" cy="205"/>
            </a:xfrm>
            <a:custGeom>
              <a:avLst/>
              <a:gdLst/>
              <a:ahLst/>
              <a:cxnLst>
                <a:cxn ang="0">
                  <a:pos x="12" y="1"/>
                </a:cxn>
                <a:cxn ang="0">
                  <a:pos x="9" y="11"/>
                </a:cxn>
                <a:cxn ang="0">
                  <a:pos x="5" y="20"/>
                </a:cxn>
                <a:cxn ang="0">
                  <a:pos x="2" y="25"/>
                </a:cxn>
                <a:cxn ang="0">
                  <a:pos x="0" y="25"/>
                </a:cxn>
                <a:cxn ang="0">
                  <a:pos x="0" y="24"/>
                </a:cxn>
                <a:cxn ang="0">
                  <a:pos x="1" y="18"/>
                </a:cxn>
                <a:cxn ang="0">
                  <a:pos x="5" y="9"/>
                </a:cxn>
                <a:cxn ang="0">
                  <a:pos x="7" y="5"/>
                </a:cxn>
                <a:cxn ang="0">
                  <a:pos x="10" y="0"/>
                </a:cxn>
                <a:cxn ang="0">
                  <a:pos x="12" y="0"/>
                </a:cxn>
                <a:cxn ang="0">
                  <a:pos x="12" y="1"/>
                </a:cxn>
                <a:cxn ang="0">
                  <a:pos x="12" y="1"/>
                </a:cxn>
              </a:cxnLst>
              <a:rect l="0" t="0" r="0" b="0"/>
              <a:pathLst>
                <a:path w="208" h="411">
                  <a:moveTo>
                    <a:pt x="208" y="25"/>
                  </a:moveTo>
                  <a:lnTo>
                    <a:pt x="147" y="179"/>
                  </a:lnTo>
                  <a:lnTo>
                    <a:pt x="92" y="321"/>
                  </a:lnTo>
                  <a:lnTo>
                    <a:pt x="35" y="401"/>
                  </a:lnTo>
                  <a:lnTo>
                    <a:pt x="10" y="411"/>
                  </a:lnTo>
                  <a:lnTo>
                    <a:pt x="0" y="386"/>
                  </a:lnTo>
                  <a:lnTo>
                    <a:pt x="29" y="291"/>
                  </a:lnTo>
                  <a:lnTo>
                    <a:pt x="82" y="154"/>
                  </a:lnTo>
                  <a:lnTo>
                    <a:pt x="128" y="84"/>
                  </a:lnTo>
                  <a:lnTo>
                    <a:pt x="170" y="12"/>
                  </a:lnTo>
                  <a:lnTo>
                    <a:pt x="194" y="0"/>
                  </a:lnTo>
                  <a:lnTo>
                    <a:pt x="208" y="25"/>
                  </a:lnTo>
                  <a:close/>
                </a:path>
              </a:pathLst>
            </a:custGeom>
            <a:solidFill>
              <a:srgbClr val="000000"/>
            </a:solidFill>
            <a:ln w="9525">
              <a:noFill/>
            </a:ln>
          </p:spPr>
          <p:txBody>
            <a:bodyPr/>
            <a:lstStyle/>
            <a:p>
              <a:endParaRPr lang="zh-CN" altLang="en-US"/>
            </a:p>
          </p:txBody>
        </p:sp>
        <p:sp>
          <p:nvSpPr>
            <p:cNvPr id="67682" name="Freeform 100"/>
            <p:cNvSpPr/>
            <p:nvPr/>
          </p:nvSpPr>
          <p:spPr>
            <a:xfrm>
              <a:off x="4421" y="3630"/>
              <a:ext cx="234" cy="136"/>
            </a:xfrm>
            <a:custGeom>
              <a:avLst/>
              <a:gdLst/>
              <a:ahLst/>
              <a:cxnLst>
                <a:cxn ang="0">
                  <a:pos x="1" y="15"/>
                </a:cxn>
                <a:cxn ang="0">
                  <a:pos x="5" y="12"/>
                </a:cxn>
                <a:cxn ang="0">
                  <a:pos x="10" y="9"/>
                </a:cxn>
                <a:cxn ang="0">
                  <a:pos x="15" y="6"/>
                </a:cxn>
                <a:cxn ang="0">
                  <a:pos x="19" y="5"/>
                </a:cxn>
                <a:cxn ang="0">
                  <a:pos x="28" y="0"/>
                </a:cxn>
                <a:cxn ang="0">
                  <a:pos x="29" y="1"/>
                </a:cxn>
                <a:cxn ang="0">
                  <a:pos x="29" y="2"/>
                </a:cxn>
                <a:cxn ang="0">
                  <a:pos x="20" y="7"/>
                </a:cxn>
                <a:cxn ang="0">
                  <a:pos x="12" y="12"/>
                </a:cxn>
                <a:cxn ang="0">
                  <a:pos x="2" y="17"/>
                </a:cxn>
                <a:cxn ang="0">
                  <a:pos x="0" y="17"/>
                </a:cxn>
                <a:cxn ang="0">
                  <a:pos x="1" y="15"/>
                </a:cxn>
                <a:cxn ang="0">
                  <a:pos x="1" y="15"/>
                </a:cxn>
              </a:cxnLst>
              <a:rect l="0" t="0" r="0" b="0"/>
              <a:pathLst>
                <a:path w="468" h="271">
                  <a:moveTo>
                    <a:pt x="6" y="239"/>
                  </a:moveTo>
                  <a:lnTo>
                    <a:pt x="80" y="186"/>
                  </a:lnTo>
                  <a:lnTo>
                    <a:pt x="156" y="136"/>
                  </a:lnTo>
                  <a:lnTo>
                    <a:pt x="228" y="96"/>
                  </a:lnTo>
                  <a:lnTo>
                    <a:pt x="296" y="66"/>
                  </a:lnTo>
                  <a:lnTo>
                    <a:pt x="441" y="0"/>
                  </a:lnTo>
                  <a:lnTo>
                    <a:pt x="468" y="7"/>
                  </a:lnTo>
                  <a:lnTo>
                    <a:pt x="460" y="32"/>
                  </a:lnTo>
                  <a:lnTo>
                    <a:pt x="317" y="106"/>
                  </a:lnTo>
                  <a:lnTo>
                    <a:pt x="182" y="182"/>
                  </a:lnTo>
                  <a:lnTo>
                    <a:pt x="26" y="271"/>
                  </a:lnTo>
                  <a:lnTo>
                    <a:pt x="0" y="266"/>
                  </a:lnTo>
                  <a:lnTo>
                    <a:pt x="6" y="239"/>
                  </a:lnTo>
                  <a:close/>
                </a:path>
              </a:pathLst>
            </a:custGeom>
            <a:solidFill>
              <a:srgbClr val="000000"/>
            </a:solidFill>
            <a:ln w="9525">
              <a:noFill/>
            </a:ln>
          </p:spPr>
          <p:txBody>
            <a:bodyPr/>
            <a:lstStyle/>
            <a:p>
              <a:endParaRPr lang="zh-CN" altLang="en-US"/>
            </a:p>
          </p:txBody>
        </p:sp>
        <p:sp>
          <p:nvSpPr>
            <p:cNvPr id="67683" name="Freeform 101"/>
            <p:cNvSpPr/>
            <p:nvPr/>
          </p:nvSpPr>
          <p:spPr>
            <a:xfrm>
              <a:off x="3799" y="3550"/>
              <a:ext cx="216" cy="73"/>
            </a:xfrm>
            <a:custGeom>
              <a:avLst/>
              <a:gdLst/>
              <a:ahLst/>
              <a:cxnLst>
                <a:cxn ang="0">
                  <a:pos x="27" y="3"/>
                </a:cxn>
                <a:cxn ang="0">
                  <a:pos x="14" y="6"/>
                </a:cxn>
                <a:cxn ang="0">
                  <a:pos x="2" y="10"/>
                </a:cxn>
                <a:cxn ang="0">
                  <a:pos x="0" y="9"/>
                </a:cxn>
                <a:cxn ang="0">
                  <a:pos x="1" y="7"/>
                </a:cxn>
                <a:cxn ang="0">
                  <a:pos x="26" y="0"/>
                </a:cxn>
                <a:cxn ang="0">
                  <a:pos x="27" y="1"/>
                </a:cxn>
                <a:cxn ang="0">
                  <a:pos x="27" y="3"/>
                </a:cxn>
                <a:cxn ang="0">
                  <a:pos x="27" y="3"/>
                </a:cxn>
              </a:cxnLst>
              <a:rect l="0" t="0" r="0" b="0"/>
              <a:pathLst>
                <a:path w="432" h="144">
                  <a:moveTo>
                    <a:pt x="419" y="36"/>
                  </a:moveTo>
                  <a:lnTo>
                    <a:pt x="221" y="95"/>
                  </a:lnTo>
                  <a:lnTo>
                    <a:pt x="23" y="144"/>
                  </a:lnTo>
                  <a:lnTo>
                    <a:pt x="0" y="129"/>
                  </a:lnTo>
                  <a:lnTo>
                    <a:pt x="16" y="106"/>
                  </a:lnTo>
                  <a:lnTo>
                    <a:pt x="409" y="0"/>
                  </a:lnTo>
                  <a:lnTo>
                    <a:pt x="432" y="13"/>
                  </a:lnTo>
                  <a:lnTo>
                    <a:pt x="419" y="36"/>
                  </a:lnTo>
                  <a:close/>
                </a:path>
              </a:pathLst>
            </a:custGeom>
            <a:solidFill>
              <a:srgbClr val="000000"/>
            </a:solidFill>
            <a:ln w="9525">
              <a:noFill/>
            </a:ln>
          </p:spPr>
          <p:txBody>
            <a:bodyPr/>
            <a:lstStyle/>
            <a:p>
              <a:endParaRPr lang="zh-CN" altLang="en-US"/>
            </a:p>
          </p:txBody>
        </p:sp>
        <p:sp>
          <p:nvSpPr>
            <p:cNvPr id="67684" name="Freeform 102"/>
            <p:cNvSpPr/>
            <p:nvPr/>
          </p:nvSpPr>
          <p:spPr>
            <a:xfrm>
              <a:off x="3774" y="3612"/>
              <a:ext cx="176" cy="210"/>
            </a:xfrm>
            <a:custGeom>
              <a:avLst/>
              <a:gdLst/>
              <a:ahLst/>
              <a:cxnLst>
                <a:cxn ang="0">
                  <a:pos x="5" y="2"/>
                </a:cxn>
                <a:cxn ang="0">
                  <a:pos x="3" y="12"/>
                </a:cxn>
                <a:cxn ang="0">
                  <a:pos x="5" y="14"/>
                </a:cxn>
                <a:cxn ang="0">
                  <a:pos x="9" y="18"/>
                </a:cxn>
                <a:cxn ang="0">
                  <a:pos x="12" y="20"/>
                </a:cxn>
                <a:cxn ang="0">
                  <a:pos x="22" y="24"/>
                </a:cxn>
                <a:cxn ang="0">
                  <a:pos x="22" y="26"/>
                </a:cxn>
                <a:cxn ang="0">
                  <a:pos x="20" y="26"/>
                </a:cxn>
                <a:cxn ang="0">
                  <a:pos x="1" y="15"/>
                </a:cxn>
                <a:cxn ang="0">
                  <a:pos x="1" y="12"/>
                </a:cxn>
                <a:cxn ang="0">
                  <a:pos x="0" y="9"/>
                </a:cxn>
                <a:cxn ang="0">
                  <a:pos x="1" y="6"/>
                </a:cxn>
                <a:cxn ang="0">
                  <a:pos x="1" y="1"/>
                </a:cxn>
                <a:cxn ang="0">
                  <a:pos x="3" y="0"/>
                </a:cxn>
                <a:cxn ang="0">
                  <a:pos x="5" y="2"/>
                </a:cxn>
                <a:cxn ang="0">
                  <a:pos x="5" y="2"/>
                </a:cxn>
              </a:cxnLst>
              <a:rect l="0" t="0" r="0" b="0"/>
              <a:pathLst>
                <a:path w="352" h="420">
                  <a:moveTo>
                    <a:pt x="68" y="25"/>
                  </a:moveTo>
                  <a:lnTo>
                    <a:pt x="46" y="183"/>
                  </a:lnTo>
                  <a:lnTo>
                    <a:pt x="68" y="236"/>
                  </a:lnTo>
                  <a:lnTo>
                    <a:pt x="135" y="284"/>
                  </a:lnTo>
                  <a:lnTo>
                    <a:pt x="203" y="312"/>
                  </a:lnTo>
                  <a:lnTo>
                    <a:pt x="346" y="375"/>
                  </a:lnTo>
                  <a:lnTo>
                    <a:pt x="352" y="415"/>
                  </a:lnTo>
                  <a:lnTo>
                    <a:pt x="314" y="420"/>
                  </a:lnTo>
                  <a:lnTo>
                    <a:pt x="8" y="255"/>
                  </a:lnTo>
                  <a:lnTo>
                    <a:pt x="4" y="183"/>
                  </a:lnTo>
                  <a:lnTo>
                    <a:pt x="0" y="137"/>
                  </a:lnTo>
                  <a:lnTo>
                    <a:pt x="4" y="95"/>
                  </a:lnTo>
                  <a:lnTo>
                    <a:pt x="30" y="12"/>
                  </a:lnTo>
                  <a:lnTo>
                    <a:pt x="57" y="0"/>
                  </a:lnTo>
                  <a:lnTo>
                    <a:pt x="68" y="25"/>
                  </a:lnTo>
                  <a:close/>
                </a:path>
              </a:pathLst>
            </a:custGeom>
            <a:solidFill>
              <a:srgbClr val="000000"/>
            </a:solidFill>
            <a:ln w="9525">
              <a:noFill/>
            </a:ln>
          </p:spPr>
          <p:txBody>
            <a:bodyPr/>
            <a:lstStyle/>
            <a:p>
              <a:endParaRPr lang="zh-CN" altLang="en-US"/>
            </a:p>
          </p:txBody>
        </p:sp>
        <p:sp>
          <p:nvSpPr>
            <p:cNvPr id="67685" name="Freeform 103"/>
            <p:cNvSpPr/>
            <p:nvPr/>
          </p:nvSpPr>
          <p:spPr>
            <a:xfrm>
              <a:off x="3951" y="3642"/>
              <a:ext cx="83" cy="147"/>
            </a:xfrm>
            <a:custGeom>
              <a:avLst/>
              <a:gdLst/>
              <a:ahLst/>
              <a:cxnLst>
                <a:cxn ang="0">
                  <a:pos x="9" y="2"/>
                </a:cxn>
                <a:cxn ang="0">
                  <a:pos x="4" y="4"/>
                </a:cxn>
                <a:cxn ang="0">
                  <a:pos x="2" y="5"/>
                </a:cxn>
                <a:cxn ang="0">
                  <a:pos x="2" y="9"/>
                </a:cxn>
                <a:cxn ang="0">
                  <a:pos x="2" y="17"/>
                </a:cxn>
                <a:cxn ang="0">
                  <a:pos x="1" y="18"/>
                </a:cxn>
                <a:cxn ang="0">
                  <a:pos x="0" y="17"/>
                </a:cxn>
                <a:cxn ang="0">
                  <a:pos x="0" y="9"/>
                </a:cxn>
                <a:cxn ang="0">
                  <a:pos x="0" y="4"/>
                </a:cxn>
                <a:cxn ang="0">
                  <a:pos x="3" y="2"/>
                </a:cxn>
                <a:cxn ang="0">
                  <a:pos x="8" y="0"/>
                </a:cxn>
                <a:cxn ang="0">
                  <a:pos x="10" y="0"/>
                </a:cxn>
                <a:cxn ang="0">
                  <a:pos x="9" y="2"/>
                </a:cxn>
                <a:cxn ang="0">
                  <a:pos x="9" y="2"/>
                </a:cxn>
              </a:cxnLst>
              <a:rect l="0" t="0" r="0" b="0"/>
              <a:pathLst>
                <a:path w="167" h="295">
                  <a:moveTo>
                    <a:pt x="156" y="36"/>
                  </a:moveTo>
                  <a:lnTo>
                    <a:pt x="64" y="78"/>
                  </a:lnTo>
                  <a:lnTo>
                    <a:pt x="34" y="88"/>
                  </a:lnTo>
                  <a:lnTo>
                    <a:pt x="42" y="149"/>
                  </a:lnTo>
                  <a:lnTo>
                    <a:pt x="43" y="276"/>
                  </a:lnTo>
                  <a:lnTo>
                    <a:pt x="26" y="295"/>
                  </a:lnTo>
                  <a:lnTo>
                    <a:pt x="5" y="278"/>
                  </a:lnTo>
                  <a:lnTo>
                    <a:pt x="0" y="149"/>
                  </a:lnTo>
                  <a:lnTo>
                    <a:pt x="0" y="71"/>
                  </a:lnTo>
                  <a:lnTo>
                    <a:pt x="51" y="42"/>
                  </a:lnTo>
                  <a:lnTo>
                    <a:pt x="140" y="0"/>
                  </a:lnTo>
                  <a:lnTo>
                    <a:pt x="167" y="10"/>
                  </a:lnTo>
                  <a:lnTo>
                    <a:pt x="156" y="36"/>
                  </a:lnTo>
                  <a:close/>
                </a:path>
              </a:pathLst>
            </a:custGeom>
            <a:solidFill>
              <a:srgbClr val="000000"/>
            </a:solidFill>
            <a:ln w="9525">
              <a:noFill/>
            </a:ln>
          </p:spPr>
          <p:txBody>
            <a:bodyPr/>
            <a:lstStyle/>
            <a:p>
              <a:endParaRPr lang="zh-CN" altLang="en-US"/>
            </a:p>
          </p:txBody>
        </p:sp>
        <p:sp>
          <p:nvSpPr>
            <p:cNvPr id="67686" name="Freeform 104"/>
            <p:cNvSpPr/>
            <p:nvPr/>
          </p:nvSpPr>
          <p:spPr>
            <a:xfrm>
              <a:off x="3833" y="3642"/>
              <a:ext cx="121" cy="43"/>
            </a:xfrm>
            <a:custGeom>
              <a:avLst/>
              <a:gdLst/>
              <a:ahLst/>
              <a:cxnLst>
                <a:cxn ang="0">
                  <a:pos x="2" y="0"/>
                </a:cxn>
                <a:cxn ang="0">
                  <a:pos x="11" y="2"/>
                </a:cxn>
                <a:cxn ang="0">
                  <a:pos x="15" y="3"/>
                </a:cxn>
                <a:cxn ang="0">
                  <a:pos x="16" y="5"/>
                </a:cxn>
                <a:cxn ang="0">
                  <a:pos x="14" y="5"/>
                </a:cxn>
                <a:cxn ang="0">
                  <a:pos x="10" y="4"/>
                </a:cxn>
                <a:cxn ang="0">
                  <a:pos x="1" y="2"/>
                </a:cxn>
                <a:cxn ang="0">
                  <a:pos x="0" y="1"/>
                </a:cxn>
                <a:cxn ang="0">
                  <a:pos x="2" y="0"/>
                </a:cxn>
                <a:cxn ang="0">
                  <a:pos x="2" y="0"/>
                </a:cxn>
              </a:cxnLst>
              <a:rect l="0" t="0" r="0" b="0"/>
              <a:pathLst>
                <a:path w="241" h="88">
                  <a:moveTo>
                    <a:pt x="23" y="0"/>
                  </a:moveTo>
                  <a:lnTo>
                    <a:pt x="167" y="35"/>
                  </a:lnTo>
                  <a:lnTo>
                    <a:pt x="238" y="57"/>
                  </a:lnTo>
                  <a:lnTo>
                    <a:pt x="241" y="84"/>
                  </a:lnTo>
                  <a:lnTo>
                    <a:pt x="215" y="88"/>
                  </a:lnTo>
                  <a:lnTo>
                    <a:pt x="160" y="73"/>
                  </a:lnTo>
                  <a:lnTo>
                    <a:pt x="15" y="38"/>
                  </a:lnTo>
                  <a:lnTo>
                    <a:pt x="0" y="17"/>
                  </a:lnTo>
                  <a:lnTo>
                    <a:pt x="23" y="0"/>
                  </a:lnTo>
                  <a:close/>
                </a:path>
              </a:pathLst>
            </a:custGeom>
            <a:solidFill>
              <a:srgbClr val="000000"/>
            </a:solidFill>
            <a:ln w="9525">
              <a:noFill/>
            </a:ln>
          </p:spPr>
          <p:txBody>
            <a:bodyPr/>
            <a:lstStyle/>
            <a:p>
              <a:endParaRPr lang="zh-CN" altLang="en-US"/>
            </a:p>
          </p:txBody>
        </p:sp>
        <p:sp>
          <p:nvSpPr>
            <p:cNvPr id="67687" name="Freeform 105"/>
            <p:cNvSpPr/>
            <p:nvPr/>
          </p:nvSpPr>
          <p:spPr>
            <a:xfrm>
              <a:off x="3959" y="3686"/>
              <a:ext cx="247" cy="145"/>
            </a:xfrm>
            <a:custGeom>
              <a:avLst/>
              <a:gdLst/>
              <a:ahLst/>
              <a:cxnLst>
                <a:cxn ang="0">
                  <a:pos x="1" y="16"/>
                </a:cxn>
                <a:cxn ang="0">
                  <a:pos x="10" y="11"/>
                </a:cxn>
                <a:cxn ang="0">
                  <a:pos x="14" y="8"/>
                </a:cxn>
                <a:cxn ang="0">
                  <a:pos x="19" y="5"/>
                </a:cxn>
                <a:cxn ang="0">
                  <a:pos x="24" y="2"/>
                </a:cxn>
                <a:cxn ang="0">
                  <a:pos x="26" y="0"/>
                </a:cxn>
                <a:cxn ang="0">
                  <a:pos x="29" y="1"/>
                </a:cxn>
                <a:cxn ang="0">
                  <a:pos x="31" y="3"/>
                </a:cxn>
                <a:cxn ang="0">
                  <a:pos x="20" y="7"/>
                </a:cxn>
                <a:cxn ang="0">
                  <a:pos x="16" y="10"/>
                </a:cxn>
                <a:cxn ang="0">
                  <a:pos x="11" y="13"/>
                </a:cxn>
                <a:cxn ang="0">
                  <a:pos x="7" y="16"/>
                </a:cxn>
                <a:cxn ang="0">
                  <a:pos x="2" y="19"/>
                </a:cxn>
                <a:cxn ang="0">
                  <a:pos x="0" y="18"/>
                </a:cxn>
                <a:cxn ang="0">
                  <a:pos x="1" y="16"/>
                </a:cxn>
                <a:cxn ang="0">
                  <a:pos x="1" y="16"/>
                </a:cxn>
              </a:cxnLst>
              <a:rect l="0" t="0" r="0" b="0"/>
              <a:pathLst>
                <a:path w="492" h="289">
                  <a:moveTo>
                    <a:pt x="11" y="252"/>
                  </a:moveTo>
                  <a:lnTo>
                    <a:pt x="158" y="169"/>
                  </a:lnTo>
                  <a:lnTo>
                    <a:pt x="220" y="119"/>
                  </a:lnTo>
                  <a:lnTo>
                    <a:pt x="294" y="68"/>
                  </a:lnTo>
                  <a:lnTo>
                    <a:pt x="374" y="22"/>
                  </a:lnTo>
                  <a:lnTo>
                    <a:pt x="407" y="0"/>
                  </a:lnTo>
                  <a:lnTo>
                    <a:pt x="460" y="15"/>
                  </a:lnTo>
                  <a:lnTo>
                    <a:pt x="492" y="38"/>
                  </a:lnTo>
                  <a:lnTo>
                    <a:pt x="315" y="104"/>
                  </a:lnTo>
                  <a:lnTo>
                    <a:pt x="241" y="157"/>
                  </a:lnTo>
                  <a:lnTo>
                    <a:pt x="175" y="205"/>
                  </a:lnTo>
                  <a:lnTo>
                    <a:pt x="108" y="249"/>
                  </a:lnTo>
                  <a:lnTo>
                    <a:pt x="25" y="289"/>
                  </a:lnTo>
                  <a:lnTo>
                    <a:pt x="0" y="277"/>
                  </a:lnTo>
                  <a:lnTo>
                    <a:pt x="11" y="252"/>
                  </a:lnTo>
                  <a:close/>
                </a:path>
              </a:pathLst>
            </a:custGeom>
            <a:solidFill>
              <a:srgbClr val="000000"/>
            </a:solidFill>
            <a:ln w="9525">
              <a:noFill/>
            </a:ln>
          </p:spPr>
          <p:txBody>
            <a:bodyPr/>
            <a:lstStyle/>
            <a:p>
              <a:endParaRPr lang="zh-CN" altLang="en-US"/>
            </a:p>
          </p:txBody>
        </p:sp>
        <p:sp>
          <p:nvSpPr>
            <p:cNvPr id="67688" name="Freeform 106"/>
            <p:cNvSpPr/>
            <p:nvPr/>
          </p:nvSpPr>
          <p:spPr>
            <a:xfrm>
              <a:off x="4465" y="3549"/>
              <a:ext cx="389" cy="297"/>
            </a:xfrm>
            <a:custGeom>
              <a:avLst/>
              <a:gdLst/>
              <a:ahLst/>
              <a:cxnLst>
                <a:cxn ang="0">
                  <a:pos x="38" y="0"/>
                </a:cxn>
                <a:cxn ang="0">
                  <a:pos x="45" y="2"/>
                </a:cxn>
                <a:cxn ang="0">
                  <a:pos x="49" y="8"/>
                </a:cxn>
                <a:cxn ang="0">
                  <a:pos x="49" y="12"/>
                </a:cxn>
                <a:cxn ang="0">
                  <a:pos x="47" y="16"/>
                </a:cxn>
                <a:cxn ang="0">
                  <a:pos x="43" y="19"/>
                </a:cxn>
                <a:cxn ang="0">
                  <a:pos x="39" y="22"/>
                </a:cxn>
                <a:cxn ang="0">
                  <a:pos x="30" y="25"/>
                </a:cxn>
                <a:cxn ang="0">
                  <a:pos x="24" y="28"/>
                </a:cxn>
                <a:cxn ang="0">
                  <a:pos x="3" y="37"/>
                </a:cxn>
                <a:cxn ang="0">
                  <a:pos x="0" y="36"/>
                </a:cxn>
                <a:cxn ang="0">
                  <a:pos x="1" y="33"/>
                </a:cxn>
                <a:cxn ang="0">
                  <a:pos x="6" y="30"/>
                </a:cxn>
                <a:cxn ang="0">
                  <a:pos x="12" y="28"/>
                </a:cxn>
                <a:cxn ang="0">
                  <a:pos x="22" y="24"/>
                </a:cxn>
                <a:cxn ang="0">
                  <a:pos x="37" y="18"/>
                </a:cxn>
                <a:cxn ang="0">
                  <a:pos x="45" y="14"/>
                </a:cxn>
                <a:cxn ang="0">
                  <a:pos x="47" y="9"/>
                </a:cxn>
                <a:cxn ang="0">
                  <a:pos x="45" y="7"/>
                </a:cxn>
                <a:cxn ang="0">
                  <a:pos x="42" y="5"/>
                </a:cxn>
                <a:cxn ang="0">
                  <a:pos x="35" y="4"/>
                </a:cxn>
                <a:cxn ang="0">
                  <a:pos x="36" y="2"/>
                </a:cxn>
                <a:cxn ang="0">
                  <a:pos x="37" y="0"/>
                </a:cxn>
                <a:cxn ang="0">
                  <a:pos x="38" y="0"/>
                </a:cxn>
                <a:cxn ang="0">
                  <a:pos x="38" y="0"/>
                </a:cxn>
              </a:cxnLst>
              <a:rect l="0" t="0" r="0" b="0"/>
              <a:pathLst>
                <a:path w="778" h="595">
                  <a:moveTo>
                    <a:pt x="607" y="0"/>
                  </a:moveTo>
                  <a:lnTo>
                    <a:pt x="713" y="38"/>
                  </a:lnTo>
                  <a:lnTo>
                    <a:pt x="774" y="141"/>
                  </a:lnTo>
                  <a:lnTo>
                    <a:pt x="778" y="207"/>
                  </a:lnTo>
                  <a:lnTo>
                    <a:pt x="742" y="264"/>
                  </a:lnTo>
                  <a:lnTo>
                    <a:pt x="679" y="312"/>
                  </a:lnTo>
                  <a:lnTo>
                    <a:pt x="613" y="354"/>
                  </a:lnTo>
                  <a:lnTo>
                    <a:pt x="495" y="409"/>
                  </a:lnTo>
                  <a:lnTo>
                    <a:pt x="373" y="456"/>
                  </a:lnTo>
                  <a:lnTo>
                    <a:pt x="42" y="595"/>
                  </a:lnTo>
                  <a:lnTo>
                    <a:pt x="0" y="582"/>
                  </a:lnTo>
                  <a:lnTo>
                    <a:pt x="14" y="540"/>
                  </a:lnTo>
                  <a:lnTo>
                    <a:pt x="101" y="494"/>
                  </a:lnTo>
                  <a:lnTo>
                    <a:pt x="179" y="458"/>
                  </a:lnTo>
                  <a:lnTo>
                    <a:pt x="352" y="394"/>
                  </a:lnTo>
                  <a:lnTo>
                    <a:pt x="580" y="297"/>
                  </a:lnTo>
                  <a:lnTo>
                    <a:pt x="706" y="224"/>
                  </a:lnTo>
                  <a:lnTo>
                    <a:pt x="740" y="154"/>
                  </a:lnTo>
                  <a:lnTo>
                    <a:pt x="709" y="112"/>
                  </a:lnTo>
                  <a:lnTo>
                    <a:pt x="666" y="87"/>
                  </a:lnTo>
                  <a:lnTo>
                    <a:pt x="555" y="76"/>
                  </a:lnTo>
                  <a:lnTo>
                    <a:pt x="561" y="38"/>
                  </a:lnTo>
                  <a:lnTo>
                    <a:pt x="584" y="11"/>
                  </a:lnTo>
                  <a:lnTo>
                    <a:pt x="607" y="0"/>
                  </a:lnTo>
                  <a:close/>
                </a:path>
              </a:pathLst>
            </a:custGeom>
            <a:solidFill>
              <a:srgbClr val="000000"/>
            </a:solidFill>
            <a:ln w="9525">
              <a:noFill/>
            </a:ln>
          </p:spPr>
          <p:txBody>
            <a:bodyPr/>
            <a:lstStyle/>
            <a:p>
              <a:endParaRPr lang="zh-CN" altLang="en-US"/>
            </a:p>
          </p:txBody>
        </p:sp>
        <p:sp>
          <p:nvSpPr>
            <p:cNvPr id="67689" name="Freeform 107"/>
            <p:cNvSpPr/>
            <p:nvPr/>
          </p:nvSpPr>
          <p:spPr>
            <a:xfrm>
              <a:off x="4521" y="3838"/>
              <a:ext cx="136" cy="40"/>
            </a:xfrm>
            <a:custGeom>
              <a:avLst/>
              <a:gdLst/>
              <a:ahLst/>
              <a:cxnLst>
                <a:cxn ang="0">
                  <a:pos x="1" y="0"/>
                </a:cxn>
                <a:cxn ang="0">
                  <a:pos x="17" y="3"/>
                </a:cxn>
                <a:cxn ang="0">
                  <a:pos x="17" y="5"/>
                </a:cxn>
                <a:cxn ang="0">
                  <a:pos x="15" y="5"/>
                </a:cxn>
                <a:cxn ang="0">
                  <a:pos x="9" y="3"/>
                </a:cxn>
                <a:cxn ang="0">
                  <a:pos x="1" y="3"/>
                </a:cxn>
                <a:cxn ang="0">
                  <a:pos x="0" y="1"/>
                </a:cxn>
                <a:cxn ang="0">
                  <a:pos x="1" y="0"/>
                </a:cxn>
                <a:cxn ang="0">
                  <a:pos x="1" y="0"/>
                </a:cxn>
              </a:cxnLst>
              <a:rect l="0" t="0" r="0" b="0"/>
              <a:pathLst>
                <a:path w="272" h="80">
                  <a:moveTo>
                    <a:pt x="19" y="0"/>
                  </a:moveTo>
                  <a:lnTo>
                    <a:pt x="265" y="47"/>
                  </a:lnTo>
                  <a:lnTo>
                    <a:pt x="272" y="74"/>
                  </a:lnTo>
                  <a:lnTo>
                    <a:pt x="246" y="80"/>
                  </a:lnTo>
                  <a:lnTo>
                    <a:pt x="135" y="44"/>
                  </a:lnTo>
                  <a:lnTo>
                    <a:pt x="18" y="38"/>
                  </a:lnTo>
                  <a:lnTo>
                    <a:pt x="0" y="17"/>
                  </a:lnTo>
                  <a:lnTo>
                    <a:pt x="19" y="0"/>
                  </a:lnTo>
                  <a:close/>
                </a:path>
              </a:pathLst>
            </a:custGeom>
            <a:solidFill>
              <a:srgbClr val="000000"/>
            </a:solidFill>
            <a:ln w="9525">
              <a:noFill/>
            </a:ln>
          </p:spPr>
          <p:txBody>
            <a:bodyPr/>
            <a:lstStyle/>
            <a:p>
              <a:endParaRPr lang="zh-CN" altLang="en-US"/>
            </a:p>
          </p:txBody>
        </p:sp>
        <p:sp>
          <p:nvSpPr>
            <p:cNvPr id="67690" name="Freeform 108"/>
            <p:cNvSpPr/>
            <p:nvPr/>
          </p:nvSpPr>
          <p:spPr>
            <a:xfrm>
              <a:off x="4440" y="3834"/>
              <a:ext cx="219" cy="203"/>
            </a:xfrm>
            <a:custGeom>
              <a:avLst/>
              <a:gdLst/>
              <a:ahLst/>
              <a:cxnLst>
                <a:cxn ang="0">
                  <a:pos x="6" y="1"/>
                </a:cxn>
                <a:cxn ang="0">
                  <a:pos x="4" y="11"/>
                </a:cxn>
                <a:cxn ang="0">
                  <a:pos x="3" y="14"/>
                </a:cxn>
                <a:cxn ang="0">
                  <a:pos x="7" y="15"/>
                </a:cxn>
                <a:cxn ang="0">
                  <a:pos x="13" y="18"/>
                </a:cxn>
                <a:cxn ang="0">
                  <a:pos x="25" y="22"/>
                </a:cxn>
                <a:cxn ang="0">
                  <a:pos x="26" y="22"/>
                </a:cxn>
                <a:cxn ang="0">
                  <a:pos x="28" y="23"/>
                </a:cxn>
                <a:cxn ang="0">
                  <a:pos x="27" y="24"/>
                </a:cxn>
                <a:cxn ang="0">
                  <a:pos x="26" y="25"/>
                </a:cxn>
                <a:cxn ang="0">
                  <a:pos x="25" y="25"/>
                </a:cxn>
                <a:cxn ang="0">
                  <a:pos x="12" y="22"/>
                </a:cxn>
                <a:cxn ang="0">
                  <a:pos x="5" y="18"/>
                </a:cxn>
                <a:cxn ang="0">
                  <a:pos x="2" y="17"/>
                </a:cxn>
                <a:cxn ang="0">
                  <a:pos x="0" y="14"/>
                </a:cxn>
                <a:cxn ang="0">
                  <a:pos x="1" y="10"/>
                </a:cxn>
                <a:cxn ang="0">
                  <a:pos x="4" y="0"/>
                </a:cxn>
                <a:cxn ang="0">
                  <a:pos x="5" y="0"/>
                </a:cxn>
                <a:cxn ang="0">
                  <a:pos x="6" y="1"/>
                </a:cxn>
                <a:cxn ang="0">
                  <a:pos x="6" y="1"/>
                </a:cxn>
              </a:cxnLst>
              <a:rect l="0" t="0" r="0" b="0"/>
              <a:pathLst>
                <a:path w="437" h="407">
                  <a:moveTo>
                    <a:pt x="87" y="27"/>
                  </a:moveTo>
                  <a:lnTo>
                    <a:pt x="49" y="177"/>
                  </a:lnTo>
                  <a:lnTo>
                    <a:pt x="42" y="238"/>
                  </a:lnTo>
                  <a:lnTo>
                    <a:pt x="103" y="251"/>
                  </a:lnTo>
                  <a:lnTo>
                    <a:pt x="205" y="301"/>
                  </a:lnTo>
                  <a:lnTo>
                    <a:pt x="397" y="354"/>
                  </a:lnTo>
                  <a:lnTo>
                    <a:pt x="411" y="352"/>
                  </a:lnTo>
                  <a:lnTo>
                    <a:pt x="437" y="379"/>
                  </a:lnTo>
                  <a:lnTo>
                    <a:pt x="431" y="399"/>
                  </a:lnTo>
                  <a:lnTo>
                    <a:pt x="411" y="407"/>
                  </a:lnTo>
                  <a:lnTo>
                    <a:pt x="392" y="405"/>
                  </a:lnTo>
                  <a:lnTo>
                    <a:pt x="188" y="354"/>
                  </a:lnTo>
                  <a:lnTo>
                    <a:pt x="78" y="301"/>
                  </a:lnTo>
                  <a:lnTo>
                    <a:pt x="19" y="276"/>
                  </a:lnTo>
                  <a:lnTo>
                    <a:pt x="0" y="230"/>
                  </a:lnTo>
                  <a:lnTo>
                    <a:pt x="11" y="171"/>
                  </a:lnTo>
                  <a:lnTo>
                    <a:pt x="53" y="10"/>
                  </a:lnTo>
                  <a:lnTo>
                    <a:pt x="78" y="0"/>
                  </a:lnTo>
                  <a:lnTo>
                    <a:pt x="87" y="27"/>
                  </a:lnTo>
                  <a:close/>
                </a:path>
              </a:pathLst>
            </a:custGeom>
            <a:solidFill>
              <a:srgbClr val="000000"/>
            </a:solidFill>
            <a:ln w="9525">
              <a:noFill/>
            </a:ln>
          </p:spPr>
          <p:txBody>
            <a:bodyPr/>
            <a:lstStyle/>
            <a:p>
              <a:endParaRPr lang="zh-CN" altLang="en-US"/>
            </a:p>
          </p:txBody>
        </p:sp>
        <p:sp>
          <p:nvSpPr>
            <p:cNvPr id="67691" name="Freeform 109"/>
            <p:cNvSpPr/>
            <p:nvPr/>
          </p:nvSpPr>
          <p:spPr>
            <a:xfrm>
              <a:off x="4710" y="3474"/>
              <a:ext cx="284" cy="385"/>
            </a:xfrm>
            <a:custGeom>
              <a:avLst/>
              <a:gdLst/>
              <a:ahLst/>
              <a:cxnLst>
                <a:cxn ang="0">
                  <a:pos x="23" y="0"/>
                </a:cxn>
                <a:cxn ang="0">
                  <a:pos x="29" y="3"/>
                </a:cxn>
                <a:cxn ang="0">
                  <a:pos x="34" y="9"/>
                </a:cxn>
                <a:cxn ang="0">
                  <a:pos x="36" y="13"/>
                </a:cxn>
                <a:cxn ang="0">
                  <a:pos x="36" y="18"/>
                </a:cxn>
                <a:cxn ang="0">
                  <a:pos x="34" y="23"/>
                </a:cxn>
                <a:cxn ang="0">
                  <a:pos x="31" y="26"/>
                </a:cxn>
                <a:cxn ang="0">
                  <a:pos x="28" y="30"/>
                </a:cxn>
                <a:cxn ang="0">
                  <a:pos x="24" y="35"/>
                </a:cxn>
                <a:cxn ang="0">
                  <a:pos x="20" y="37"/>
                </a:cxn>
                <a:cxn ang="0">
                  <a:pos x="17" y="39"/>
                </a:cxn>
                <a:cxn ang="0">
                  <a:pos x="2" y="48"/>
                </a:cxn>
                <a:cxn ang="0">
                  <a:pos x="0" y="48"/>
                </a:cxn>
                <a:cxn ang="0">
                  <a:pos x="1" y="47"/>
                </a:cxn>
                <a:cxn ang="0">
                  <a:pos x="4" y="44"/>
                </a:cxn>
                <a:cxn ang="0">
                  <a:pos x="8" y="42"/>
                </a:cxn>
                <a:cxn ang="0">
                  <a:pos x="15" y="37"/>
                </a:cxn>
                <a:cxn ang="0">
                  <a:pos x="22" y="31"/>
                </a:cxn>
                <a:cxn ang="0">
                  <a:pos x="25" y="28"/>
                </a:cxn>
                <a:cxn ang="0">
                  <a:pos x="28" y="24"/>
                </a:cxn>
                <a:cxn ang="0">
                  <a:pos x="33" y="18"/>
                </a:cxn>
                <a:cxn ang="0">
                  <a:pos x="33" y="13"/>
                </a:cxn>
                <a:cxn ang="0">
                  <a:pos x="32" y="10"/>
                </a:cxn>
                <a:cxn ang="0">
                  <a:pos x="28" y="5"/>
                </a:cxn>
                <a:cxn ang="0">
                  <a:pos x="22" y="3"/>
                </a:cxn>
                <a:cxn ang="0">
                  <a:pos x="21" y="2"/>
                </a:cxn>
                <a:cxn ang="0">
                  <a:pos x="23" y="0"/>
                </a:cxn>
                <a:cxn ang="0">
                  <a:pos x="23" y="0"/>
                </a:cxn>
              </a:cxnLst>
              <a:rect l="0" t="0" r="0" b="0"/>
              <a:pathLst>
                <a:path w="566" h="770">
                  <a:moveTo>
                    <a:pt x="352" y="0"/>
                  </a:moveTo>
                  <a:lnTo>
                    <a:pt x="460" y="44"/>
                  </a:lnTo>
                  <a:lnTo>
                    <a:pt x="538" y="135"/>
                  </a:lnTo>
                  <a:lnTo>
                    <a:pt x="566" y="209"/>
                  </a:lnTo>
                  <a:lnTo>
                    <a:pt x="563" y="283"/>
                  </a:lnTo>
                  <a:lnTo>
                    <a:pt x="532" y="355"/>
                  </a:lnTo>
                  <a:lnTo>
                    <a:pt x="483" y="422"/>
                  </a:lnTo>
                  <a:lnTo>
                    <a:pt x="435" y="485"/>
                  </a:lnTo>
                  <a:lnTo>
                    <a:pt x="372" y="545"/>
                  </a:lnTo>
                  <a:lnTo>
                    <a:pt x="319" y="589"/>
                  </a:lnTo>
                  <a:lnTo>
                    <a:pt x="260" y="623"/>
                  </a:lnTo>
                  <a:lnTo>
                    <a:pt x="26" y="770"/>
                  </a:lnTo>
                  <a:lnTo>
                    <a:pt x="0" y="768"/>
                  </a:lnTo>
                  <a:lnTo>
                    <a:pt x="2" y="741"/>
                  </a:lnTo>
                  <a:lnTo>
                    <a:pt x="61" y="695"/>
                  </a:lnTo>
                  <a:lnTo>
                    <a:pt x="114" y="659"/>
                  </a:lnTo>
                  <a:lnTo>
                    <a:pt x="228" y="578"/>
                  </a:lnTo>
                  <a:lnTo>
                    <a:pt x="338" y="509"/>
                  </a:lnTo>
                  <a:lnTo>
                    <a:pt x="393" y="452"/>
                  </a:lnTo>
                  <a:lnTo>
                    <a:pt x="443" y="388"/>
                  </a:lnTo>
                  <a:lnTo>
                    <a:pt x="517" y="275"/>
                  </a:lnTo>
                  <a:lnTo>
                    <a:pt x="526" y="216"/>
                  </a:lnTo>
                  <a:lnTo>
                    <a:pt x="506" y="156"/>
                  </a:lnTo>
                  <a:lnTo>
                    <a:pt x="439" y="76"/>
                  </a:lnTo>
                  <a:lnTo>
                    <a:pt x="348" y="38"/>
                  </a:lnTo>
                  <a:lnTo>
                    <a:pt x="331" y="17"/>
                  </a:lnTo>
                  <a:lnTo>
                    <a:pt x="352" y="0"/>
                  </a:lnTo>
                  <a:close/>
                </a:path>
              </a:pathLst>
            </a:custGeom>
            <a:solidFill>
              <a:srgbClr val="000000"/>
            </a:solidFill>
            <a:ln w="9525">
              <a:noFill/>
            </a:ln>
          </p:spPr>
          <p:txBody>
            <a:bodyPr/>
            <a:lstStyle/>
            <a:p>
              <a:endParaRPr lang="zh-CN" altLang="en-US"/>
            </a:p>
          </p:txBody>
        </p:sp>
        <p:sp>
          <p:nvSpPr>
            <p:cNvPr id="67692" name="Freeform 110"/>
            <p:cNvSpPr/>
            <p:nvPr/>
          </p:nvSpPr>
          <p:spPr>
            <a:xfrm>
              <a:off x="4642" y="3587"/>
              <a:ext cx="358" cy="451"/>
            </a:xfrm>
            <a:custGeom>
              <a:avLst/>
              <a:gdLst/>
              <a:ahLst/>
              <a:cxnLst>
                <a:cxn ang="0">
                  <a:pos x="44" y="2"/>
                </a:cxn>
                <a:cxn ang="0">
                  <a:pos x="44" y="12"/>
                </a:cxn>
                <a:cxn ang="0">
                  <a:pos x="44" y="23"/>
                </a:cxn>
                <a:cxn ang="0">
                  <a:pos x="43" y="26"/>
                </a:cxn>
                <a:cxn ang="0">
                  <a:pos x="41" y="28"/>
                </a:cxn>
                <a:cxn ang="0">
                  <a:pos x="39" y="30"/>
                </a:cxn>
                <a:cxn ang="0">
                  <a:pos x="37" y="33"/>
                </a:cxn>
                <a:cxn ang="0">
                  <a:pos x="32" y="37"/>
                </a:cxn>
                <a:cxn ang="0">
                  <a:pos x="27" y="41"/>
                </a:cxn>
                <a:cxn ang="0">
                  <a:pos x="21" y="45"/>
                </a:cxn>
                <a:cxn ang="0">
                  <a:pos x="15" y="48"/>
                </a:cxn>
                <a:cxn ang="0">
                  <a:pos x="9" y="53"/>
                </a:cxn>
                <a:cxn ang="0">
                  <a:pos x="3" y="57"/>
                </a:cxn>
                <a:cxn ang="0">
                  <a:pos x="0" y="56"/>
                </a:cxn>
                <a:cxn ang="0">
                  <a:pos x="0" y="54"/>
                </a:cxn>
                <a:cxn ang="0">
                  <a:pos x="1" y="53"/>
                </a:cxn>
                <a:cxn ang="0">
                  <a:pos x="7" y="49"/>
                </a:cxn>
                <a:cxn ang="0">
                  <a:pos x="13" y="44"/>
                </a:cxn>
                <a:cxn ang="0">
                  <a:pos x="24" y="37"/>
                </a:cxn>
                <a:cxn ang="0">
                  <a:pos x="34" y="29"/>
                </a:cxn>
                <a:cxn ang="0">
                  <a:pos x="40" y="22"/>
                </a:cxn>
                <a:cxn ang="0">
                  <a:pos x="41" y="12"/>
                </a:cxn>
                <a:cxn ang="0">
                  <a:pos x="41" y="2"/>
                </a:cxn>
                <a:cxn ang="0">
                  <a:pos x="42" y="0"/>
                </a:cxn>
                <a:cxn ang="0">
                  <a:pos x="44" y="2"/>
                </a:cxn>
                <a:cxn ang="0">
                  <a:pos x="44" y="2"/>
                </a:cxn>
              </a:cxnLst>
              <a:rect l="0" t="0" r="0" b="0"/>
              <a:pathLst>
                <a:path w="717" h="901">
                  <a:moveTo>
                    <a:pt x="705" y="17"/>
                  </a:moveTo>
                  <a:lnTo>
                    <a:pt x="717" y="188"/>
                  </a:lnTo>
                  <a:lnTo>
                    <a:pt x="707" y="355"/>
                  </a:lnTo>
                  <a:lnTo>
                    <a:pt x="690" y="405"/>
                  </a:lnTo>
                  <a:lnTo>
                    <a:pt x="665" y="443"/>
                  </a:lnTo>
                  <a:lnTo>
                    <a:pt x="635" y="479"/>
                  </a:lnTo>
                  <a:lnTo>
                    <a:pt x="597" y="513"/>
                  </a:lnTo>
                  <a:lnTo>
                    <a:pt x="521" y="584"/>
                  </a:lnTo>
                  <a:lnTo>
                    <a:pt x="433" y="644"/>
                  </a:lnTo>
                  <a:lnTo>
                    <a:pt x="346" y="711"/>
                  </a:lnTo>
                  <a:lnTo>
                    <a:pt x="255" y="768"/>
                  </a:lnTo>
                  <a:lnTo>
                    <a:pt x="156" y="836"/>
                  </a:lnTo>
                  <a:lnTo>
                    <a:pt x="55" y="901"/>
                  </a:lnTo>
                  <a:lnTo>
                    <a:pt x="4" y="884"/>
                  </a:lnTo>
                  <a:lnTo>
                    <a:pt x="0" y="857"/>
                  </a:lnTo>
                  <a:lnTo>
                    <a:pt x="19" y="834"/>
                  </a:lnTo>
                  <a:lnTo>
                    <a:pt x="118" y="770"/>
                  </a:lnTo>
                  <a:lnTo>
                    <a:pt x="215" y="703"/>
                  </a:lnTo>
                  <a:lnTo>
                    <a:pt x="390" y="584"/>
                  </a:lnTo>
                  <a:lnTo>
                    <a:pt x="549" y="464"/>
                  </a:lnTo>
                  <a:lnTo>
                    <a:pt x="652" y="344"/>
                  </a:lnTo>
                  <a:lnTo>
                    <a:pt x="669" y="182"/>
                  </a:lnTo>
                  <a:lnTo>
                    <a:pt x="667" y="17"/>
                  </a:lnTo>
                  <a:lnTo>
                    <a:pt x="686" y="0"/>
                  </a:lnTo>
                  <a:lnTo>
                    <a:pt x="705" y="17"/>
                  </a:lnTo>
                  <a:close/>
                </a:path>
              </a:pathLst>
            </a:custGeom>
            <a:solidFill>
              <a:srgbClr val="000000"/>
            </a:solidFill>
            <a:ln w="9525">
              <a:noFill/>
            </a:ln>
          </p:spPr>
          <p:txBody>
            <a:bodyPr/>
            <a:lstStyle/>
            <a:p>
              <a:endParaRPr lang="zh-CN" altLang="en-US"/>
            </a:p>
          </p:txBody>
        </p:sp>
        <p:sp>
          <p:nvSpPr>
            <p:cNvPr id="67693" name="Freeform 111"/>
            <p:cNvSpPr/>
            <p:nvPr/>
          </p:nvSpPr>
          <p:spPr>
            <a:xfrm>
              <a:off x="4628" y="3635"/>
              <a:ext cx="158" cy="63"/>
            </a:xfrm>
            <a:custGeom>
              <a:avLst/>
              <a:gdLst/>
              <a:ahLst/>
              <a:cxnLst>
                <a:cxn ang="0">
                  <a:pos x="1" y="0"/>
                </a:cxn>
                <a:cxn ang="0">
                  <a:pos x="11" y="1"/>
                </a:cxn>
                <a:cxn ang="0">
                  <a:pos x="19" y="5"/>
                </a:cxn>
                <a:cxn ang="0">
                  <a:pos x="19" y="8"/>
                </a:cxn>
                <a:cxn ang="0">
                  <a:pos x="16" y="8"/>
                </a:cxn>
                <a:cxn ang="0">
                  <a:pos x="13" y="5"/>
                </a:cxn>
                <a:cxn ang="0">
                  <a:pos x="9" y="4"/>
                </a:cxn>
                <a:cxn ang="0">
                  <a:pos x="1" y="3"/>
                </a:cxn>
                <a:cxn ang="0">
                  <a:pos x="0" y="2"/>
                </a:cxn>
                <a:cxn ang="0">
                  <a:pos x="1" y="0"/>
                </a:cxn>
                <a:cxn ang="0">
                  <a:pos x="1" y="0"/>
                </a:cxn>
              </a:cxnLst>
              <a:rect l="0" t="0" r="0" b="0"/>
              <a:pathLst>
                <a:path w="318" h="125">
                  <a:moveTo>
                    <a:pt x="18" y="0"/>
                  </a:moveTo>
                  <a:lnTo>
                    <a:pt x="185" y="6"/>
                  </a:lnTo>
                  <a:lnTo>
                    <a:pt x="318" y="80"/>
                  </a:lnTo>
                  <a:lnTo>
                    <a:pt x="314" y="125"/>
                  </a:lnTo>
                  <a:lnTo>
                    <a:pt x="268" y="124"/>
                  </a:lnTo>
                  <a:lnTo>
                    <a:pt x="215" y="76"/>
                  </a:lnTo>
                  <a:lnTo>
                    <a:pt x="156" y="51"/>
                  </a:lnTo>
                  <a:lnTo>
                    <a:pt x="18" y="38"/>
                  </a:lnTo>
                  <a:lnTo>
                    <a:pt x="0" y="19"/>
                  </a:lnTo>
                  <a:lnTo>
                    <a:pt x="18" y="0"/>
                  </a:lnTo>
                  <a:close/>
                </a:path>
              </a:pathLst>
            </a:custGeom>
            <a:solidFill>
              <a:srgbClr val="000000"/>
            </a:solidFill>
            <a:ln w="9525">
              <a:noFill/>
            </a:ln>
          </p:spPr>
          <p:txBody>
            <a:bodyPr/>
            <a:lstStyle/>
            <a:p>
              <a:endParaRPr lang="zh-CN" altLang="en-US"/>
            </a:p>
          </p:txBody>
        </p:sp>
        <p:sp>
          <p:nvSpPr>
            <p:cNvPr id="67694" name="Freeform 112"/>
            <p:cNvSpPr/>
            <p:nvPr/>
          </p:nvSpPr>
          <p:spPr>
            <a:xfrm>
              <a:off x="4570" y="2306"/>
              <a:ext cx="428" cy="1267"/>
            </a:xfrm>
            <a:custGeom>
              <a:avLst/>
              <a:gdLst/>
              <a:ahLst/>
              <a:cxnLst>
                <a:cxn ang="0">
                  <a:pos x="2" y="0"/>
                </a:cxn>
                <a:cxn ang="0">
                  <a:pos x="11" y="2"/>
                </a:cxn>
                <a:cxn ang="0">
                  <a:pos x="19" y="6"/>
                </a:cxn>
                <a:cxn ang="0">
                  <a:pos x="26" y="11"/>
                </a:cxn>
                <a:cxn ang="0">
                  <a:pos x="32" y="19"/>
                </a:cxn>
                <a:cxn ang="0">
                  <a:pos x="37" y="25"/>
                </a:cxn>
                <a:cxn ang="0">
                  <a:pos x="40" y="30"/>
                </a:cxn>
                <a:cxn ang="0">
                  <a:pos x="43" y="35"/>
                </a:cxn>
                <a:cxn ang="0">
                  <a:pos x="46" y="42"/>
                </a:cxn>
                <a:cxn ang="0">
                  <a:pos x="51" y="58"/>
                </a:cxn>
                <a:cxn ang="0">
                  <a:pos x="54" y="73"/>
                </a:cxn>
                <a:cxn ang="0">
                  <a:pos x="53" y="88"/>
                </a:cxn>
                <a:cxn ang="0">
                  <a:pos x="52" y="104"/>
                </a:cxn>
                <a:cxn ang="0">
                  <a:pos x="49" y="119"/>
                </a:cxn>
                <a:cxn ang="0">
                  <a:pos x="47" y="131"/>
                </a:cxn>
                <a:cxn ang="0">
                  <a:pos x="44" y="142"/>
                </a:cxn>
                <a:cxn ang="0">
                  <a:pos x="43" y="148"/>
                </a:cxn>
                <a:cxn ang="0">
                  <a:pos x="41" y="152"/>
                </a:cxn>
                <a:cxn ang="0">
                  <a:pos x="38" y="154"/>
                </a:cxn>
                <a:cxn ang="0">
                  <a:pos x="35" y="156"/>
                </a:cxn>
                <a:cxn ang="0">
                  <a:pos x="28" y="159"/>
                </a:cxn>
                <a:cxn ang="0">
                  <a:pos x="25" y="158"/>
                </a:cxn>
                <a:cxn ang="0">
                  <a:pos x="25" y="156"/>
                </a:cxn>
                <a:cxn ang="0">
                  <a:pos x="26" y="155"/>
                </a:cxn>
                <a:cxn ang="0">
                  <a:pos x="37" y="148"/>
                </a:cxn>
                <a:cxn ang="0">
                  <a:pos x="39" y="145"/>
                </a:cxn>
                <a:cxn ang="0">
                  <a:pos x="39" y="141"/>
                </a:cxn>
                <a:cxn ang="0">
                  <a:pos x="44" y="118"/>
                </a:cxn>
                <a:cxn ang="0">
                  <a:pos x="49" y="88"/>
                </a:cxn>
                <a:cxn ang="0">
                  <a:pos x="50" y="73"/>
                </a:cxn>
                <a:cxn ang="0">
                  <a:pos x="49" y="66"/>
                </a:cxn>
                <a:cxn ang="0">
                  <a:pos x="47" y="59"/>
                </a:cxn>
                <a:cxn ang="0">
                  <a:pos x="42" y="43"/>
                </a:cxn>
                <a:cxn ang="0">
                  <a:pos x="39" y="37"/>
                </a:cxn>
                <a:cxn ang="0">
                  <a:pos x="37" y="31"/>
                </a:cxn>
                <a:cxn ang="0">
                  <a:pos x="34" y="26"/>
                </a:cxn>
                <a:cxn ang="0">
                  <a:pos x="29" y="21"/>
                </a:cxn>
                <a:cxn ang="0">
                  <a:pos x="27" y="17"/>
                </a:cxn>
                <a:cxn ang="0">
                  <a:pos x="24" y="14"/>
                </a:cxn>
                <a:cxn ang="0">
                  <a:pos x="21" y="11"/>
                </a:cxn>
                <a:cxn ang="0">
                  <a:pos x="18" y="8"/>
                </a:cxn>
                <a:cxn ang="0">
                  <a:pos x="13" y="6"/>
                </a:cxn>
                <a:cxn ang="0">
                  <a:pos x="10" y="4"/>
                </a:cxn>
                <a:cxn ang="0">
                  <a:pos x="2" y="3"/>
                </a:cxn>
                <a:cxn ang="0">
                  <a:pos x="0" y="2"/>
                </a:cxn>
                <a:cxn ang="0">
                  <a:pos x="2" y="0"/>
                </a:cxn>
                <a:cxn ang="0">
                  <a:pos x="2" y="0"/>
                </a:cxn>
              </a:cxnLst>
              <a:rect l="0" t="0" r="0" b="0"/>
              <a:pathLst>
                <a:path w="856" h="2533">
                  <a:moveTo>
                    <a:pt x="19" y="0"/>
                  </a:moveTo>
                  <a:lnTo>
                    <a:pt x="173" y="26"/>
                  </a:lnTo>
                  <a:lnTo>
                    <a:pt x="303" y="85"/>
                  </a:lnTo>
                  <a:lnTo>
                    <a:pt x="415" y="175"/>
                  </a:lnTo>
                  <a:lnTo>
                    <a:pt x="512" y="296"/>
                  </a:lnTo>
                  <a:lnTo>
                    <a:pt x="577" y="387"/>
                  </a:lnTo>
                  <a:lnTo>
                    <a:pt x="628" y="471"/>
                  </a:lnTo>
                  <a:lnTo>
                    <a:pt x="675" y="559"/>
                  </a:lnTo>
                  <a:lnTo>
                    <a:pt x="721" y="661"/>
                  </a:lnTo>
                  <a:lnTo>
                    <a:pt x="808" y="916"/>
                  </a:lnTo>
                  <a:lnTo>
                    <a:pt x="856" y="1153"/>
                  </a:lnTo>
                  <a:lnTo>
                    <a:pt x="845" y="1401"/>
                  </a:lnTo>
                  <a:lnTo>
                    <a:pt x="820" y="1653"/>
                  </a:lnTo>
                  <a:lnTo>
                    <a:pt x="774" y="1902"/>
                  </a:lnTo>
                  <a:lnTo>
                    <a:pt x="742" y="2087"/>
                  </a:lnTo>
                  <a:lnTo>
                    <a:pt x="700" y="2267"/>
                  </a:lnTo>
                  <a:lnTo>
                    <a:pt x="687" y="2355"/>
                  </a:lnTo>
                  <a:lnTo>
                    <a:pt x="649" y="2425"/>
                  </a:lnTo>
                  <a:lnTo>
                    <a:pt x="603" y="2461"/>
                  </a:lnTo>
                  <a:lnTo>
                    <a:pt x="556" y="2486"/>
                  </a:lnTo>
                  <a:lnTo>
                    <a:pt x="451" y="2533"/>
                  </a:lnTo>
                  <a:lnTo>
                    <a:pt x="398" y="2518"/>
                  </a:lnTo>
                  <a:lnTo>
                    <a:pt x="394" y="2490"/>
                  </a:lnTo>
                  <a:lnTo>
                    <a:pt x="413" y="2465"/>
                  </a:lnTo>
                  <a:lnTo>
                    <a:pt x="592" y="2366"/>
                  </a:lnTo>
                  <a:lnTo>
                    <a:pt x="616" y="2313"/>
                  </a:lnTo>
                  <a:lnTo>
                    <a:pt x="624" y="2248"/>
                  </a:lnTo>
                  <a:lnTo>
                    <a:pt x="696" y="1887"/>
                  </a:lnTo>
                  <a:lnTo>
                    <a:pt x="769" y="1393"/>
                  </a:lnTo>
                  <a:lnTo>
                    <a:pt x="786" y="1161"/>
                  </a:lnTo>
                  <a:lnTo>
                    <a:pt x="776" y="1055"/>
                  </a:lnTo>
                  <a:lnTo>
                    <a:pt x="746" y="937"/>
                  </a:lnTo>
                  <a:lnTo>
                    <a:pt x="664" y="682"/>
                  </a:lnTo>
                  <a:lnTo>
                    <a:pt x="622" y="581"/>
                  </a:lnTo>
                  <a:lnTo>
                    <a:pt x="580" y="496"/>
                  </a:lnTo>
                  <a:lnTo>
                    <a:pt x="531" y="414"/>
                  </a:lnTo>
                  <a:lnTo>
                    <a:pt x="472" y="325"/>
                  </a:lnTo>
                  <a:lnTo>
                    <a:pt x="428" y="264"/>
                  </a:lnTo>
                  <a:lnTo>
                    <a:pt x="383" y="209"/>
                  </a:lnTo>
                  <a:lnTo>
                    <a:pt x="333" y="161"/>
                  </a:lnTo>
                  <a:lnTo>
                    <a:pt x="280" y="121"/>
                  </a:lnTo>
                  <a:lnTo>
                    <a:pt x="223" y="89"/>
                  </a:lnTo>
                  <a:lnTo>
                    <a:pt x="160" y="64"/>
                  </a:lnTo>
                  <a:lnTo>
                    <a:pt x="18" y="38"/>
                  </a:lnTo>
                  <a:lnTo>
                    <a:pt x="0" y="17"/>
                  </a:lnTo>
                  <a:lnTo>
                    <a:pt x="19" y="0"/>
                  </a:lnTo>
                  <a:close/>
                </a:path>
              </a:pathLst>
            </a:custGeom>
            <a:solidFill>
              <a:srgbClr val="000000"/>
            </a:solidFill>
            <a:ln w="9525">
              <a:noFill/>
            </a:ln>
          </p:spPr>
          <p:txBody>
            <a:bodyPr/>
            <a:lstStyle/>
            <a:p>
              <a:endParaRPr lang="zh-CN" altLang="en-US"/>
            </a:p>
          </p:txBody>
        </p:sp>
        <p:sp>
          <p:nvSpPr>
            <p:cNvPr id="67695" name="Freeform 113"/>
            <p:cNvSpPr/>
            <p:nvPr/>
          </p:nvSpPr>
          <p:spPr>
            <a:xfrm>
              <a:off x="4700" y="2606"/>
              <a:ext cx="161" cy="699"/>
            </a:xfrm>
            <a:custGeom>
              <a:avLst/>
              <a:gdLst/>
              <a:ahLst/>
              <a:cxnLst>
                <a:cxn ang="0">
                  <a:pos x="4" y="0"/>
                </a:cxn>
                <a:cxn ang="0">
                  <a:pos x="9" y="5"/>
                </a:cxn>
                <a:cxn ang="0">
                  <a:pos x="14" y="11"/>
                </a:cxn>
                <a:cxn ang="0">
                  <a:pos x="19" y="25"/>
                </a:cxn>
                <a:cxn ang="0">
                  <a:pos x="21" y="41"/>
                </a:cxn>
                <a:cxn ang="0">
                  <a:pos x="20" y="51"/>
                </a:cxn>
                <a:cxn ang="0">
                  <a:pos x="19" y="59"/>
                </a:cxn>
                <a:cxn ang="0">
                  <a:pos x="16" y="68"/>
                </a:cxn>
                <a:cxn ang="0">
                  <a:pos x="13" y="78"/>
                </a:cxn>
                <a:cxn ang="0">
                  <a:pos x="9" y="86"/>
                </a:cxn>
                <a:cxn ang="0">
                  <a:pos x="7" y="87"/>
                </a:cxn>
                <a:cxn ang="0">
                  <a:pos x="5" y="84"/>
                </a:cxn>
                <a:cxn ang="0">
                  <a:pos x="8" y="76"/>
                </a:cxn>
                <a:cxn ang="0">
                  <a:pos x="11" y="67"/>
                </a:cxn>
                <a:cxn ang="0">
                  <a:pos x="14" y="58"/>
                </a:cxn>
                <a:cxn ang="0">
                  <a:pos x="16" y="40"/>
                </a:cxn>
                <a:cxn ang="0">
                  <a:pos x="15" y="26"/>
                </a:cxn>
                <a:cxn ang="0">
                  <a:pos x="14" y="20"/>
                </a:cxn>
                <a:cxn ang="0">
                  <a:pos x="10" y="13"/>
                </a:cxn>
                <a:cxn ang="0">
                  <a:pos x="7" y="8"/>
                </a:cxn>
                <a:cxn ang="0">
                  <a:pos x="4" y="6"/>
                </a:cxn>
                <a:cxn ang="0">
                  <a:pos x="2" y="4"/>
                </a:cxn>
                <a:cxn ang="0">
                  <a:pos x="0" y="1"/>
                </a:cxn>
                <a:cxn ang="0">
                  <a:pos x="2" y="0"/>
                </a:cxn>
                <a:cxn ang="0">
                  <a:pos x="4" y="0"/>
                </a:cxn>
                <a:cxn ang="0">
                  <a:pos x="4" y="0"/>
                </a:cxn>
              </a:cxnLst>
              <a:rect l="0" t="0" r="0" b="0"/>
              <a:pathLst>
                <a:path w="321" h="1399">
                  <a:moveTo>
                    <a:pt x="53" y="2"/>
                  </a:moveTo>
                  <a:lnTo>
                    <a:pt x="144" y="80"/>
                  </a:lnTo>
                  <a:lnTo>
                    <a:pt x="211" y="187"/>
                  </a:lnTo>
                  <a:lnTo>
                    <a:pt x="304" y="411"/>
                  </a:lnTo>
                  <a:lnTo>
                    <a:pt x="321" y="656"/>
                  </a:lnTo>
                  <a:lnTo>
                    <a:pt x="312" y="818"/>
                  </a:lnTo>
                  <a:lnTo>
                    <a:pt x="289" y="957"/>
                  </a:lnTo>
                  <a:lnTo>
                    <a:pt x="251" y="1095"/>
                  </a:lnTo>
                  <a:lnTo>
                    <a:pt x="200" y="1249"/>
                  </a:lnTo>
                  <a:lnTo>
                    <a:pt x="144" y="1379"/>
                  </a:lnTo>
                  <a:lnTo>
                    <a:pt x="101" y="1399"/>
                  </a:lnTo>
                  <a:lnTo>
                    <a:pt x="80" y="1354"/>
                  </a:lnTo>
                  <a:lnTo>
                    <a:pt x="122" y="1221"/>
                  </a:lnTo>
                  <a:lnTo>
                    <a:pt x="173" y="1074"/>
                  </a:lnTo>
                  <a:lnTo>
                    <a:pt x="213" y="941"/>
                  </a:lnTo>
                  <a:lnTo>
                    <a:pt x="253" y="654"/>
                  </a:lnTo>
                  <a:lnTo>
                    <a:pt x="239" y="428"/>
                  </a:lnTo>
                  <a:lnTo>
                    <a:pt x="209" y="327"/>
                  </a:lnTo>
                  <a:lnTo>
                    <a:pt x="156" y="219"/>
                  </a:lnTo>
                  <a:lnTo>
                    <a:pt x="97" y="135"/>
                  </a:lnTo>
                  <a:lnTo>
                    <a:pt x="61" y="101"/>
                  </a:lnTo>
                  <a:lnTo>
                    <a:pt x="17" y="73"/>
                  </a:lnTo>
                  <a:lnTo>
                    <a:pt x="0" y="19"/>
                  </a:lnTo>
                  <a:lnTo>
                    <a:pt x="21" y="0"/>
                  </a:lnTo>
                  <a:lnTo>
                    <a:pt x="53" y="2"/>
                  </a:lnTo>
                  <a:close/>
                </a:path>
              </a:pathLst>
            </a:custGeom>
            <a:solidFill>
              <a:srgbClr val="000000"/>
            </a:solidFill>
            <a:ln w="9525">
              <a:noFill/>
            </a:ln>
          </p:spPr>
          <p:txBody>
            <a:bodyPr/>
            <a:lstStyle/>
            <a:p>
              <a:endParaRPr lang="zh-CN" altLang="en-US"/>
            </a:p>
          </p:txBody>
        </p:sp>
        <p:sp>
          <p:nvSpPr>
            <p:cNvPr id="67696" name="Freeform 114"/>
            <p:cNvSpPr/>
            <p:nvPr/>
          </p:nvSpPr>
          <p:spPr>
            <a:xfrm>
              <a:off x="4664" y="2722"/>
              <a:ext cx="88" cy="534"/>
            </a:xfrm>
            <a:custGeom>
              <a:avLst/>
              <a:gdLst/>
              <a:ahLst/>
              <a:cxnLst>
                <a:cxn ang="0">
                  <a:pos x="1" y="0"/>
                </a:cxn>
                <a:cxn ang="0">
                  <a:pos x="7" y="5"/>
                </a:cxn>
                <a:cxn ang="0">
                  <a:pos x="11" y="12"/>
                </a:cxn>
                <a:cxn ang="0">
                  <a:pos x="11" y="29"/>
                </a:cxn>
                <a:cxn ang="0">
                  <a:pos x="10" y="47"/>
                </a:cxn>
                <a:cxn ang="0">
                  <a:pos x="7" y="56"/>
                </a:cxn>
                <a:cxn ang="0">
                  <a:pos x="5" y="65"/>
                </a:cxn>
                <a:cxn ang="0">
                  <a:pos x="3" y="66"/>
                </a:cxn>
                <a:cxn ang="0">
                  <a:pos x="1" y="66"/>
                </a:cxn>
                <a:cxn ang="0">
                  <a:pos x="1" y="63"/>
                </a:cxn>
                <a:cxn ang="0">
                  <a:pos x="6" y="46"/>
                </a:cxn>
                <a:cxn ang="0">
                  <a:pos x="6" y="29"/>
                </a:cxn>
                <a:cxn ang="0">
                  <a:pos x="7" y="13"/>
                </a:cxn>
                <a:cxn ang="0">
                  <a:pos x="6" y="6"/>
                </a:cxn>
                <a:cxn ang="0">
                  <a:pos x="3" y="4"/>
                </a:cxn>
                <a:cxn ang="0">
                  <a:pos x="1" y="2"/>
                </a:cxn>
                <a:cxn ang="0">
                  <a:pos x="0" y="0"/>
                </a:cxn>
                <a:cxn ang="0">
                  <a:pos x="1" y="0"/>
                </a:cxn>
                <a:cxn ang="0">
                  <a:pos x="1" y="0"/>
                </a:cxn>
              </a:cxnLst>
              <a:rect l="0" t="0" r="0" b="0"/>
              <a:pathLst>
                <a:path w="176" h="1069">
                  <a:moveTo>
                    <a:pt x="24" y="0"/>
                  </a:moveTo>
                  <a:lnTo>
                    <a:pt x="121" y="84"/>
                  </a:lnTo>
                  <a:lnTo>
                    <a:pt x="165" y="196"/>
                  </a:lnTo>
                  <a:lnTo>
                    <a:pt x="176" y="472"/>
                  </a:lnTo>
                  <a:lnTo>
                    <a:pt x="156" y="763"/>
                  </a:lnTo>
                  <a:lnTo>
                    <a:pt x="125" y="896"/>
                  </a:lnTo>
                  <a:lnTo>
                    <a:pt x="76" y="1046"/>
                  </a:lnTo>
                  <a:lnTo>
                    <a:pt x="55" y="1069"/>
                  </a:lnTo>
                  <a:lnTo>
                    <a:pt x="26" y="1069"/>
                  </a:lnTo>
                  <a:lnTo>
                    <a:pt x="2" y="1017"/>
                  </a:lnTo>
                  <a:lnTo>
                    <a:pt x="83" y="749"/>
                  </a:lnTo>
                  <a:lnTo>
                    <a:pt x="108" y="472"/>
                  </a:lnTo>
                  <a:lnTo>
                    <a:pt x="116" y="217"/>
                  </a:lnTo>
                  <a:lnTo>
                    <a:pt x="89" y="111"/>
                  </a:lnTo>
                  <a:lnTo>
                    <a:pt x="57" y="69"/>
                  </a:lnTo>
                  <a:lnTo>
                    <a:pt x="7" y="33"/>
                  </a:lnTo>
                  <a:lnTo>
                    <a:pt x="0" y="8"/>
                  </a:lnTo>
                  <a:lnTo>
                    <a:pt x="24" y="0"/>
                  </a:lnTo>
                  <a:close/>
                </a:path>
              </a:pathLst>
            </a:custGeom>
            <a:solidFill>
              <a:srgbClr val="000000"/>
            </a:solidFill>
            <a:ln w="9525">
              <a:noFill/>
            </a:ln>
          </p:spPr>
          <p:txBody>
            <a:bodyPr/>
            <a:lstStyle/>
            <a:p>
              <a:endParaRPr lang="zh-CN" altLang="en-US"/>
            </a:p>
          </p:txBody>
        </p:sp>
        <p:sp>
          <p:nvSpPr>
            <p:cNvPr id="67697" name="Freeform 115"/>
            <p:cNvSpPr/>
            <p:nvPr/>
          </p:nvSpPr>
          <p:spPr>
            <a:xfrm>
              <a:off x="4365" y="1934"/>
              <a:ext cx="27" cy="132"/>
            </a:xfrm>
            <a:custGeom>
              <a:avLst/>
              <a:gdLst/>
              <a:ahLst/>
              <a:cxnLst>
                <a:cxn ang="0">
                  <a:pos x="3" y="1"/>
                </a:cxn>
                <a:cxn ang="0">
                  <a:pos x="4" y="14"/>
                </a:cxn>
                <a:cxn ang="0">
                  <a:pos x="3" y="17"/>
                </a:cxn>
                <a:cxn ang="0">
                  <a:pos x="2" y="17"/>
                </a:cxn>
                <a:cxn ang="0">
                  <a:pos x="0" y="14"/>
                </a:cxn>
                <a:cxn ang="0">
                  <a:pos x="0" y="11"/>
                </a:cxn>
                <a:cxn ang="0">
                  <a:pos x="0" y="7"/>
                </a:cxn>
                <a:cxn ang="0">
                  <a:pos x="0" y="4"/>
                </a:cxn>
                <a:cxn ang="0">
                  <a:pos x="0" y="1"/>
                </a:cxn>
                <a:cxn ang="0">
                  <a:pos x="2" y="0"/>
                </a:cxn>
                <a:cxn ang="0">
                  <a:pos x="3" y="1"/>
                </a:cxn>
                <a:cxn ang="0">
                  <a:pos x="3" y="1"/>
                </a:cxn>
              </a:cxnLst>
              <a:rect l="0" t="0" r="0" b="0"/>
              <a:pathLst>
                <a:path w="53" h="264">
                  <a:moveTo>
                    <a:pt x="36" y="19"/>
                  </a:moveTo>
                  <a:lnTo>
                    <a:pt x="53" y="237"/>
                  </a:lnTo>
                  <a:lnTo>
                    <a:pt x="45" y="258"/>
                  </a:lnTo>
                  <a:lnTo>
                    <a:pt x="26" y="264"/>
                  </a:lnTo>
                  <a:lnTo>
                    <a:pt x="0" y="237"/>
                  </a:lnTo>
                  <a:lnTo>
                    <a:pt x="0" y="178"/>
                  </a:lnTo>
                  <a:lnTo>
                    <a:pt x="0" y="127"/>
                  </a:lnTo>
                  <a:lnTo>
                    <a:pt x="0" y="76"/>
                  </a:lnTo>
                  <a:lnTo>
                    <a:pt x="0" y="19"/>
                  </a:lnTo>
                  <a:lnTo>
                    <a:pt x="17" y="0"/>
                  </a:lnTo>
                  <a:lnTo>
                    <a:pt x="36" y="19"/>
                  </a:lnTo>
                  <a:close/>
                </a:path>
              </a:pathLst>
            </a:custGeom>
            <a:solidFill>
              <a:srgbClr val="000000"/>
            </a:solidFill>
            <a:ln w="9525">
              <a:noFill/>
            </a:ln>
          </p:spPr>
          <p:txBody>
            <a:bodyPr/>
            <a:lstStyle/>
            <a:p>
              <a:endParaRPr lang="zh-CN" altLang="en-US"/>
            </a:p>
          </p:txBody>
        </p:sp>
        <p:sp>
          <p:nvSpPr>
            <p:cNvPr id="67698" name="Freeform 116"/>
            <p:cNvSpPr/>
            <p:nvPr/>
          </p:nvSpPr>
          <p:spPr>
            <a:xfrm>
              <a:off x="4430" y="1936"/>
              <a:ext cx="65" cy="123"/>
            </a:xfrm>
            <a:custGeom>
              <a:avLst/>
              <a:gdLst/>
              <a:ahLst/>
              <a:cxnLst>
                <a:cxn ang="0">
                  <a:pos x="2" y="0"/>
                </a:cxn>
                <a:cxn ang="0">
                  <a:pos x="9" y="3"/>
                </a:cxn>
                <a:cxn ang="0">
                  <a:pos x="6" y="8"/>
                </a:cxn>
                <a:cxn ang="0">
                  <a:pos x="7" y="10"/>
                </a:cxn>
                <a:cxn ang="0">
                  <a:pos x="7" y="13"/>
                </a:cxn>
                <a:cxn ang="0">
                  <a:pos x="7" y="14"/>
                </a:cxn>
                <a:cxn ang="0">
                  <a:pos x="6" y="15"/>
                </a:cxn>
                <a:cxn ang="0">
                  <a:pos x="3" y="14"/>
                </a:cxn>
                <a:cxn ang="0">
                  <a:pos x="2" y="11"/>
                </a:cxn>
                <a:cxn ang="0">
                  <a:pos x="2" y="5"/>
                </a:cxn>
                <a:cxn ang="0">
                  <a:pos x="5" y="2"/>
                </a:cxn>
                <a:cxn ang="0">
                  <a:pos x="2" y="2"/>
                </a:cxn>
                <a:cxn ang="0">
                  <a:pos x="0" y="1"/>
                </a:cxn>
                <a:cxn ang="0">
                  <a:pos x="2" y="0"/>
                </a:cxn>
                <a:cxn ang="0">
                  <a:pos x="2" y="0"/>
                </a:cxn>
              </a:cxnLst>
              <a:rect l="0" t="0" r="0" b="0"/>
              <a:pathLst>
                <a:path w="129" h="247">
                  <a:moveTo>
                    <a:pt x="19" y="0"/>
                  </a:moveTo>
                  <a:lnTo>
                    <a:pt x="129" y="52"/>
                  </a:lnTo>
                  <a:lnTo>
                    <a:pt x="89" y="133"/>
                  </a:lnTo>
                  <a:lnTo>
                    <a:pt x="103" y="164"/>
                  </a:lnTo>
                  <a:lnTo>
                    <a:pt x="105" y="211"/>
                  </a:lnTo>
                  <a:lnTo>
                    <a:pt x="99" y="236"/>
                  </a:lnTo>
                  <a:lnTo>
                    <a:pt x="82" y="247"/>
                  </a:lnTo>
                  <a:lnTo>
                    <a:pt x="46" y="227"/>
                  </a:lnTo>
                  <a:lnTo>
                    <a:pt x="27" y="183"/>
                  </a:lnTo>
                  <a:lnTo>
                    <a:pt x="30" y="82"/>
                  </a:lnTo>
                  <a:lnTo>
                    <a:pt x="74" y="38"/>
                  </a:lnTo>
                  <a:lnTo>
                    <a:pt x="19" y="38"/>
                  </a:lnTo>
                  <a:lnTo>
                    <a:pt x="0" y="19"/>
                  </a:lnTo>
                  <a:lnTo>
                    <a:pt x="19" y="0"/>
                  </a:lnTo>
                  <a:close/>
                </a:path>
              </a:pathLst>
            </a:custGeom>
            <a:solidFill>
              <a:srgbClr val="000000"/>
            </a:solidFill>
            <a:ln w="9525">
              <a:noFill/>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animEffect transition="in" filter="wipe(left)">
                                      <p:cBhvr>
                                        <p:cTn id="7" dur="500"/>
                                        <p:tgtEl>
                                          <p:spTgt spid="67589">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7589">
                                            <p:txEl>
                                              <p:pRg st="1" end="1"/>
                                            </p:txEl>
                                          </p:spTgt>
                                        </p:tgtEl>
                                        <p:attrNameLst>
                                          <p:attrName>style.visibility</p:attrName>
                                        </p:attrNameLst>
                                      </p:cBhvr>
                                      <p:to>
                                        <p:strVal val="visible"/>
                                      </p:to>
                                    </p:set>
                                    <p:animEffect transition="in" filter="wipe(left)">
                                      <p:cBhvr>
                                        <p:cTn id="14" dur="500"/>
                                        <p:tgtEl>
                                          <p:spTgt spid="6758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589">
                                            <p:txEl>
                                              <p:pRg st="2" end="2"/>
                                            </p:txEl>
                                          </p:spTgt>
                                        </p:tgtEl>
                                        <p:attrNameLst>
                                          <p:attrName>style.visibility</p:attrName>
                                        </p:attrNameLst>
                                      </p:cBhvr>
                                      <p:to>
                                        <p:strVal val="visible"/>
                                      </p:to>
                                    </p:set>
                                    <p:animEffect transition="in" filter="wipe(left)">
                                      <p:cBhvr>
                                        <p:cTn id="19" dur="500"/>
                                        <p:tgtEl>
                                          <p:spTgt spid="6758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7589">
                                            <p:txEl>
                                              <p:pRg st="3" end="3"/>
                                            </p:txEl>
                                          </p:spTgt>
                                        </p:tgtEl>
                                        <p:attrNameLst>
                                          <p:attrName>style.visibility</p:attrName>
                                        </p:attrNameLst>
                                      </p:cBhvr>
                                      <p:to>
                                        <p:strVal val="visible"/>
                                      </p:to>
                                    </p:set>
                                    <p:animEffect transition="in" filter="wipe(left)">
                                      <p:cBhvr>
                                        <p:cTn id="24" dur="500"/>
                                        <p:tgtEl>
                                          <p:spTgt spid="675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64</a:t>
            </a:fld>
            <a:endParaRPr lang="en-US" altLang="zh-CN" sz="1400" dirty="0"/>
          </a:p>
        </p:txBody>
      </p:sp>
      <p:sp>
        <p:nvSpPr>
          <p:cNvPr id="68610" name="Rectangle 2"/>
          <p:cNvSpPr>
            <a:spLocks noGrp="1"/>
          </p:cNvSpPr>
          <p:nvPr>
            <p:ph type="title"/>
          </p:nvPr>
        </p:nvSpPr>
        <p:spPr>
          <a:ln/>
        </p:spPr>
        <p:txBody>
          <a:bodyPr wrap="square" lIns="91440" tIns="45720" rIns="91440" bIns="45720" anchor="ctr"/>
          <a:lstStyle/>
          <a:p>
            <a:pPr eaLnBrk="1" hangingPunct="1"/>
            <a:r>
              <a:rPr lang="zh-CN" altLang="en-US" dirty="0">
                <a:ea typeface="黑体" panose="02010609060101010101" pitchFamily="49" charset="-122"/>
              </a:rPr>
              <a:t>数据调查方法的选择与比较</a:t>
            </a:r>
          </a:p>
        </p:txBody>
      </p:sp>
      <p:sp>
        <p:nvSpPr>
          <p:cNvPr id="68611" name="Rectangle 3"/>
          <p:cNvSpPr>
            <a:spLocks noGrp="1"/>
          </p:cNvSpPr>
          <p:nvPr>
            <p:ph idx="1"/>
          </p:nvPr>
        </p:nvSpPr>
        <p:spPr>
          <a:ln/>
        </p:spPr>
        <p:txBody>
          <a:bodyPr wrap="square" lIns="91440" tIns="45720" rIns="91440" bIns="45720" anchor="t"/>
          <a:lstStyle/>
          <a:p>
            <a:pPr eaLnBrk="1" hangingPunct="1"/>
            <a:r>
              <a:rPr lang="zh-CN" altLang="en-US" dirty="0">
                <a:ea typeface="黑体" panose="02010609060101010101" pitchFamily="49" charset="-122"/>
              </a:rPr>
              <a:t>选择依据：</a:t>
            </a:r>
          </a:p>
          <a:p>
            <a:pPr eaLnBrk="1" hangingPunct="1"/>
            <a:r>
              <a:rPr lang="zh-CN" altLang="en-US" dirty="0">
                <a:ea typeface="黑体" panose="02010609060101010101" pitchFamily="49" charset="-122"/>
              </a:rPr>
              <a:t>  抽样框中的信息；目标总体特征；调查问题的内容；有形辅助物的使用（如产品样本、广告促销演示等）；实施调查的资源；管理控制（集中调查和分散调查）；质量要求等。</a:t>
            </a:r>
          </a:p>
          <a:p>
            <a:pPr eaLnBrk="1" hangingPunct="1"/>
            <a:r>
              <a:rPr lang="zh-CN" altLang="en-US" dirty="0">
                <a:ea typeface="黑体" panose="02010609060101010101" pitchFamily="49" charset="-122"/>
              </a:rPr>
              <a:t>比较：参考教材</a:t>
            </a:r>
            <a:r>
              <a:rPr lang="en-US" altLang="zh-CN" dirty="0">
                <a:ea typeface="黑体" panose="02010609060101010101" pitchFamily="49" charset="-122"/>
              </a:rPr>
              <a:t>P27</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65</a:t>
            </a:fld>
            <a:endParaRPr lang="en-US" altLang="zh-CN" sz="1400" dirty="0"/>
          </a:p>
        </p:txBody>
      </p:sp>
      <p:sp>
        <p:nvSpPr>
          <p:cNvPr id="69634" name="Rectangle 126"/>
          <p:cNvSpPr>
            <a:spLocks noGrp="1"/>
          </p:cNvSpPr>
          <p:nvPr>
            <p:ph type="title"/>
          </p:nvPr>
        </p:nvSpPr>
        <p:spPr>
          <a:ln/>
        </p:spPr>
        <p:txBody>
          <a:bodyPr wrap="square" lIns="91440" tIns="45720" rIns="91440" bIns="45720" anchor="ctr"/>
          <a:lstStyle/>
          <a:p>
            <a:pPr eaLnBrk="1" hangingPunct="1"/>
            <a:r>
              <a:rPr lang="zh-CN" altLang="en-US" sz="3600" dirty="0">
                <a:solidFill>
                  <a:schemeClr val="accent2"/>
                </a:solidFill>
                <a:ea typeface="黑体" panose="02010609060101010101" pitchFamily="49" charset="-122"/>
              </a:rPr>
              <a:t>三种抽样方法的比较</a:t>
            </a:r>
            <a:r>
              <a:rPr lang="zh-CN" altLang="en-US" dirty="0">
                <a:solidFill>
                  <a:schemeClr val="accent2"/>
                </a:solidFill>
              </a:rPr>
              <a:t> </a:t>
            </a:r>
          </a:p>
        </p:txBody>
      </p:sp>
      <p:graphicFrame>
        <p:nvGraphicFramePr>
          <p:cNvPr id="99453" name="Group 125"/>
          <p:cNvGraphicFramePr>
            <a:graphicFrameLocks noGrp="1"/>
          </p:cNvGraphicFramePr>
          <p:nvPr>
            <p:ph idx="1"/>
          </p:nvPr>
        </p:nvGraphicFramePr>
        <p:xfrm>
          <a:off x="457200" y="1600200"/>
          <a:ext cx="8229600" cy="4525964"/>
        </p:xfrm>
        <a:graphic>
          <a:graphicData uri="http://schemas.openxmlformats.org/drawingml/2006/table">
            <a:tbl>
              <a:tblPr/>
              <a:tblGrid>
                <a:gridCol w="973138"/>
                <a:gridCol w="1655762"/>
                <a:gridCol w="2419350"/>
                <a:gridCol w="1789113"/>
                <a:gridCol w="1392237"/>
              </a:tblGrid>
              <a:tr h="523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类别</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共同点</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各自的特点</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相互联系</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适用范围</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176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简单随机抽样</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抽样过程中每个个体被抽到的可能性相等</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从总体中逐个抽取</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总体中的个体数较少</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176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系统抽样</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将总体均分成几部分，按预先制定的规则在各部分抽取</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在起始部分抽样时采用简单随机抽样</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总体中的个体数较多</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668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分层抽样</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将总体分成几层，分层进行抽样</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各层抽样时采用简单随机抽样或系统抽样</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楷体_GB2312" pitchFamily="49" charset="-122"/>
                          <a:ea typeface="黑体" panose="02010609060101010101" pitchFamily="49" charset="-122"/>
                          <a:cs typeface="Times New Roman" panose="02020603050405020304" pitchFamily="18" charset="0"/>
                        </a:rPr>
                        <a:t>总体由差异明显的几部分组成</a:t>
                      </a: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66</a:t>
            </a:fld>
            <a:endParaRPr lang="en-US" altLang="zh-CN" sz="1400" dirty="0"/>
          </a:p>
        </p:txBody>
      </p:sp>
      <p:sp>
        <p:nvSpPr>
          <p:cNvPr id="70658" name="Rectangle 4"/>
          <p:cNvSpPr>
            <a:spLocks noGrp="1"/>
          </p:cNvSpPr>
          <p:nvPr>
            <p:ph type="title"/>
          </p:nvPr>
        </p:nvSpPr>
        <p:spPr>
          <a:xfrm>
            <a:off x="381000" y="304800"/>
            <a:ext cx="8229600" cy="1143000"/>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2.3.3  </a:t>
            </a:r>
            <a:r>
              <a:rPr lang="zh-CN" altLang="en-US" b="1" dirty="0">
                <a:solidFill>
                  <a:schemeClr val="accent2"/>
                </a:solidFill>
                <a:latin typeface="黑体" panose="02010609060101010101" pitchFamily="49" charset="-122"/>
                <a:ea typeface="黑体" panose="02010609060101010101" pitchFamily="49" charset="-122"/>
              </a:rPr>
              <a:t>问卷设计</a:t>
            </a:r>
            <a:r>
              <a:rPr lang="zh-CN" altLang="en-US" dirty="0"/>
              <a:t> </a:t>
            </a:r>
          </a:p>
        </p:txBody>
      </p:sp>
      <p:sp>
        <p:nvSpPr>
          <p:cNvPr id="68613" name="Rectangle 5"/>
          <p:cNvSpPr>
            <a:spLocks noGrp="1"/>
          </p:cNvSpPr>
          <p:nvPr>
            <p:ph idx="1"/>
          </p:nvPr>
        </p:nvSpPr>
        <p:spPr>
          <a:xfrm>
            <a:off x="457200" y="1981200"/>
            <a:ext cx="8229600" cy="4530725"/>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问卷的基本结构 </a:t>
            </a:r>
          </a:p>
          <a:p>
            <a:pPr eaLnBrk="1" hangingPunct="1"/>
            <a:r>
              <a:rPr lang="zh-CN" altLang="en-US" dirty="0">
                <a:latin typeface="黑体" panose="02010609060101010101" pitchFamily="49" charset="-122"/>
                <a:ea typeface="黑体" panose="02010609060101010101" pitchFamily="49" charset="-122"/>
              </a:rPr>
              <a:t>问卷中问题的设计 </a:t>
            </a:r>
          </a:p>
          <a:p>
            <a:pPr eaLnBrk="1" hangingPunct="1"/>
            <a:r>
              <a:rPr lang="zh-CN" altLang="en-US" dirty="0">
                <a:latin typeface="黑体" panose="02010609060101010101" pitchFamily="49" charset="-122"/>
                <a:ea typeface="黑体" panose="02010609060101010101" pitchFamily="49" charset="-122"/>
              </a:rPr>
              <a:t>问卷中答案的设计 </a:t>
            </a:r>
          </a:p>
          <a:p>
            <a:pPr eaLnBrk="1" hangingPunct="1"/>
            <a:r>
              <a:rPr lang="zh-CN" altLang="en-US" dirty="0">
                <a:latin typeface="黑体" panose="02010609060101010101" pitchFamily="49" charset="-122"/>
                <a:ea typeface="黑体" panose="02010609060101010101" pitchFamily="49" charset="-122"/>
              </a:rPr>
              <a:t>问题顺序的设计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animEffect transition="in" filter="dissolve">
                                      <p:cBhvr>
                                        <p:cTn id="7" dur="500"/>
                                        <p:tgtEl>
                                          <p:spTgt spid="6861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8613">
                                            <p:txEl>
                                              <p:pRg st="1" end="1"/>
                                            </p:txEl>
                                          </p:spTgt>
                                        </p:tgtEl>
                                        <p:attrNameLst>
                                          <p:attrName>style.visibility</p:attrName>
                                        </p:attrNameLst>
                                      </p:cBhvr>
                                      <p:to>
                                        <p:strVal val="visible"/>
                                      </p:to>
                                    </p:set>
                                    <p:animEffect transition="in" filter="dissolve">
                                      <p:cBhvr>
                                        <p:cTn id="10" dur="500"/>
                                        <p:tgtEl>
                                          <p:spTgt spid="6861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8613">
                                            <p:txEl>
                                              <p:pRg st="2" end="2"/>
                                            </p:txEl>
                                          </p:spTgt>
                                        </p:tgtEl>
                                        <p:attrNameLst>
                                          <p:attrName>style.visibility</p:attrName>
                                        </p:attrNameLst>
                                      </p:cBhvr>
                                      <p:to>
                                        <p:strVal val="visible"/>
                                      </p:to>
                                    </p:set>
                                    <p:animEffect transition="in" filter="dissolve">
                                      <p:cBhvr>
                                        <p:cTn id="13" dur="500"/>
                                        <p:tgtEl>
                                          <p:spTgt spid="6861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8613">
                                            <p:txEl>
                                              <p:pRg st="3" end="3"/>
                                            </p:txEl>
                                          </p:spTgt>
                                        </p:tgtEl>
                                        <p:attrNameLst>
                                          <p:attrName>style.visibility</p:attrName>
                                        </p:attrNameLst>
                                      </p:cBhvr>
                                      <p:to>
                                        <p:strVal val="visible"/>
                                      </p:to>
                                    </p:set>
                                    <p:animEffect transition="in" filter="dissolve">
                                      <p:cBhvr>
                                        <p:cTn id="16" dur="500"/>
                                        <p:tgtEl>
                                          <p:spTgt spid="686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67</a:t>
            </a:fld>
            <a:endParaRPr lang="en-US" altLang="zh-CN" sz="1400" dirty="0"/>
          </a:p>
        </p:txBody>
      </p:sp>
      <p:sp>
        <p:nvSpPr>
          <p:cNvPr id="71682" name="Rectangle 4"/>
          <p:cNvSpPr>
            <a:spLocks noGrp="1"/>
          </p:cNvSpPr>
          <p:nvPr>
            <p:ph type="title"/>
          </p:nvPr>
        </p:nvSpPr>
        <p:spPr>
          <a:xfrm>
            <a:off x="323850" y="333375"/>
            <a:ext cx="7543800" cy="765175"/>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问卷设计的步骤</a:t>
            </a:r>
            <a:endParaRPr lang="zh-TW" altLang="en-US" b="1" dirty="0">
              <a:solidFill>
                <a:schemeClr val="accent2"/>
              </a:solidFill>
              <a:ea typeface="黑体" panose="02010609060101010101" pitchFamily="49" charset="-122"/>
            </a:endParaRPr>
          </a:p>
        </p:txBody>
      </p:sp>
      <p:sp>
        <p:nvSpPr>
          <p:cNvPr id="69637" name="Text Box 5"/>
          <p:cNvSpPr txBox="1"/>
          <p:nvPr/>
        </p:nvSpPr>
        <p:spPr>
          <a:xfrm>
            <a:off x="1231900" y="2397125"/>
            <a:ext cx="5068888" cy="528638"/>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algn="just">
              <a:spcBef>
                <a:spcPct val="50000"/>
              </a:spcBef>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根据</a:t>
            </a:r>
            <a:r>
              <a:rPr lang="zh-TW" altLang="en-US" sz="2800" dirty="0">
                <a:latin typeface="黑体" panose="02010609060101010101" pitchFamily="49" charset="-122"/>
                <a:ea typeface="黑体" panose="02010609060101010101" pitchFamily="49" charset="-122"/>
              </a:rPr>
              <a:t>研究目的建立分析架构 </a:t>
            </a:r>
            <a:endParaRPr lang="zh-CN" altLang="en-US" sz="2800" dirty="0">
              <a:latin typeface="黑体" panose="02010609060101010101" pitchFamily="49" charset="-122"/>
              <a:ea typeface="黑体" panose="02010609060101010101" pitchFamily="49" charset="-122"/>
            </a:endParaRPr>
          </a:p>
        </p:txBody>
      </p:sp>
      <p:sp>
        <p:nvSpPr>
          <p:cNvPr id="69638" name="Text Box 6"/>
          <p:cNvSpPr txBox="1"/>
          <p:nvPr/>
        </p:nvSpPr>
        <p:spPr>
          <a:xfrm>
            <a:off x="1841500" y="3082925"/>
            <a:ext cx="3262313" cy="528638"/>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algn="just">
              <a:spcBef>
                <a:spcPct val="50000"/>
              </a:spcBef>
            </a:pPr>
            <a:r>
              <a:rPr lang="en-US" altLang="zh-CN" sz="2800" dirty="0">
                <a:latin typeface="黑体" panose="02010609060101010101" pitchFamily="49" charset="-122"/>
                <a:ea typeface="黑体" panose="02010609060101010101" pitchFamily="49" charset="-122"/>
              </a:rPr>
              <a:t>2.</a:t>
            </a:r>
            <a:r>
              <a:rPr lang="zh-TW" altLang="en-US" sz="2800" dirty="0">
                <a:latin typeface="黑体" panose="02010609060101010101" pitchFamily="49" charset="-122"/>
                <a:ea typeface="黑体" panose="02010609060101010101" pitchFamily="49" charset="-122"/>
              </a:rPr>
              <a:t>决定问卷之形式 </a:t>
            </a:r>
            <a:endParaRPr lang="zh-CN" altLang="en-US" sz="2800" dirty="0">
              <a:latin typeface="黑体" panose="02010609060101010101" pitchFamily="49" charset="-122"/>
              <a:ea typeface="黑体" panose="02010609060101010101" pitchFamily="49" charset="-122"/>
            </a:endParaRPr>
          </a:p>
        </p:txBody>
      </p:sp>
      <p:sp>
        <p:nvSpPr>
          <p:cNvPr id="69639" name="Text Box 7"/>
          <p:cNvSpPr txBox="1"/>
          <p:nvPr/>
        </p:nvSpPr>
        <p:spPr>
          <a:xfrm>
            <a:off x="2451100" y="3692525"/>
            <a:ext cx="2946400" cy="528638"/>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algn="just">
              <a:spcBef>
                <a:spcPct val="50000"/>
              </a:spcBef>
            </a:pPr>
            <a:r>
              <a:rPr lang="en-US" altLang="zh-CN" sz="2800" dirty="0">
                <a:latin typeface="黑体" panose="02010609060101010101" pitchFamily="49" charset="-122"/>
                <a:ea typeface="黑体" panose="02010609060101010101" pitchFamily="49" charset="-122"/>
              </a:rPr>
              <a:t>3.</a:t>
            </a:r>
            <a:r>
              <a:rPr lang="zh-TW" altLang="en-US" sz="2800" dirty="0">
                <a:latin typeface="黑体" panose="02010609060101010101" pitchFamily="49" charset="-122"/>
                <a:ea typeface="黑体" panose="02010609060101010101" pitchFamily="49" charset="-122"/>
              </a:rPr>
              <a:t>编拟问卷初稿 </a:t>
            </a:r>
            <a:endParaRPr lang="zh-CN" altLang="en-US" sz="2800" dirty="0">
              <a:latin typeface="黑体" panose="02010609060101010101" pitchFamily="49" charset="-122"/>
              <a:ea typeface="黑体" panose="02010609060101010101" pitchFamily="49" charset="-122"/>
            </a:endParaRPr>
          </a:p>
        </p:txBody>
      </p:sp>
      <p:sp>
        <p:nvSpPr>
          <p:cNvPr id="69640" name="Text Box 8"/>
          <p:cNvSpPr txBox="1"/>
          <p:nvPr/>
        </p:nvSpPr>
        <p:spPr>
          <a:xfrm>
            <a:off x="3060700" y="4302125"/>
            <a:ext cx="5400675" cy="528638"/>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algn="just">
              <a:spcBef>
                <a:spcPct val="50000"/>
              </a:spcBef>
            </a:pPr>
            <a:r>
              <a:rPr lang="en-US" altLang="zh-CN" sz="2800" dirty="0">
                <a:latin typeface="黑体" panose="02010609060101010101" pitchFamily="49" charset="-122"/>
                <a:ea typeface="黑体" panose="02010609060101010101" pitchFamily="49" charset="-122"/>
              </a:rPr>
              <a:t>4.</a:t>
            </a:r>
            <a:r>
              <a:rPr lang="zh-TW" altLang="en-US" sz="2800" dirty="0">
                <a:latin typeface="黑体" panose="02010609060101010101" pitchFamily="49" charset="-122"/>
                <a:ea typeface="黑体" panose="02010609060101010101" pitchFamily="49" charset="-122"/>
              </a:rPr>
              <a:t>邀请专家学者检</a:t>
            </a:r>
            <a:r>
              <a:rPr lang="zh-CN" altLang="en-US" sz="2800" dirty="0">
                <a:latin typeface="黑体" panose="02010609060101010101" pitchFamily="49" charset="-122"/>
                <a:ea typeface="黑体" panose="02010609060101010101" pitchFamily="49" charset="-122"/>
              </a:rPr>
              <a:t>查</a:t>
            </a:r>
            <a:r>
              <a:rPr lang="zh-TW" altLang="en-US" sz="2800" dirty="0">
                <a:latin typeface="黑体" panose="02010609060101010101" pitchFamily="49" charset="-122"/>
                <a:ea typeface="黑体" panose="02010609060101010101" pitchFamily="49" charset="-122"/>
              </a:rPr>
              <a:t>、修订问卷 </a:t>
            </a:r>
            <a:endParaRPr lang="zh-CN" altLang="en-US" sz="2800" dirty="0">
              <a:latin typeface="黑体" panose="02010609060101010101" pitchFamily="49" charset="-122"/>
              <a:ea typeface="黑体" panose="02010609060101010101" pitchFamily="49" charset="-122"/>
            </a:endParaRPr>
          </a:p>
        </p:txBody>
      </p:sp>
      <p:sp>
        <p:nvSpPr>
          <p:cNvPr id="69641" name="Text Box 9"/>
          <p:cNvSpPr txBox="1"/>
          <p:nvPr/>
        </p:nvSpPr>
        <p:spPr>
          <a:xfrm>
            <a:off x="3670300" y="4987925"/>
            <a:ext cx="2316163" cy="528638"/>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algn="just">
              <a:spcBef>
                <a:spcPct val="50000"/>
              </a:spcBef>
            </a:pPr>
            <a:r>
              <a:rPr lang="en-US" altLang="zh-CN" sz="2800" dirty="0">
                <a:latin typeface="黑体" panose="02010609060101010101" pitchFamily="49" charset="-122"/>
                <a:ea typeface="黑体" panose="02010609060101010101" pitchFamily="49" charset="-122"/>
              </a:rPr>
              <a:t>5.</a:t>
            </a:r>
            <a:r>
              <a:rPr lang="zh-TW" altLang="en-US" sz="2800" dirty="0">
                <a:latin typeface="黑体" panose="02010609060101010101" pitchFamily="49" charset="-122"/>
                <a:ea typeface="黑体" panose="02010609060101010101" pitchFamily="49" charset="-122"/>
              </a:rPr>
              <a:t>预试问卷 </a:t>
            </a:r>
            <a:endParaRPr lang="zh-CN" altLang="en-US" sz="2800" dirty="0">
              <a:latin typeface="黑体" panose="02010609060101010101" pitchFamily="49" charset="-122"/>
              <a:ea typeface="黑体" panose="02010609060101010101" pitchFamily="49" charset="-122"/>
            </a:endParaRPr>
          </a:p>
        </p:txBody>
      </p:sp>
      <p:sp>
        <p:nvSpPr>
          <p:cNvPr id="69642" name="Text Box 10"/>
          <p:cNvSpPr txBox="1"/>
          <p:nvPr/>
        </p:nvSpPr>
        <p:spPr>
          <a:xfrm>
            <a:off x="4114800" y="5597525"/>
            <a:ext cx="4562475" cy="528638"/>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algn="just">
              <a:spcBef>
                <a:spcPct val="50000"/>
              </a:spcBef>
            </a:pPr>
            <a:r>
              <a:rPr lang="en-US" altLang="zh-CN" sz="2800" dirty="0">
                <a:latin typeface="黑体" panose="02010609060101010101" pitchFamily="49" charset="-122"/>
                <a:ea typeface="黑体" panose="02010609060101010101" pitchFamily="49" charset="-122"/>
              </a:rPr>
              <a:t>6.</a:t>
            </a:r>
            <a:r>
              <a:rPr lang="zh-TW" altLang="en-US" sz="2800" dirty="0">
                <a:latin typeface="黑体" panose="02010609060101010101" pitchFamily="49" charset="-122"/>
                <a:ea typeface="黑体" panose="02010609060101010101" pitchFamily="49" charset="-122"/>
              </a:rPr>
              <a:t>问卷定稿并订定使用说明 </a:t>
            </a:r>
            <a:endParaRPr lang="zh-CN" altLang="en-US" sz="2800" dirty="0">
              <a:latin typeface="黑体" panose="02010609060101010101" pitchFamily="49" charset="-122"/>
              <a:ea typeface="黑体" panose="02010609060101010101" pitchFamily="49" charset="-122"/>
            </a:endParaRPr>
          </a:p>
        </p:txBody>
      </p:sp>
      <p:sp>
        <p:nvSpPr>
          <p:cNvPr id="69643" name="Line 11"/>
          <p:cNvSpPr/>
          <p:nvPr/>
        </p:nvSpPr>
        <p:spPr>
          <a:xfrm>
            <a:off x="944563" y="2997200"/>
            <a:ext cx="2925762" cy="3060700"/>
          </a:xfrm>
          <a:prstGeom prst="line">
            <a:avLst/>
          </a:prstGeom>
          <a:ln w="76200" cap="flat" cmpd="sng">
            <a:solidFill>
              <a:srgbClr val="FF9933"/>
            </a:solidFill>
            <a:prstDash val="solid"/>
            <a:miter/>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dissolve">
                                      <p:cBhvr>
                                        <p:cTn id="7" dur="1000"/>
                                        <p:tgtEl>
                                          <p:spTgt spid="69637"/>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69638"/>
                                        </p:tgtEl>
                                        <p:attrNameLst>
                                          <p:attrName>style.visibility</p:attrName>
                                        </p:attrNameLst>
                                      </p:cBhvr>
                                      <p:to>
                                        <p:strVal val="visible"/>
                                      </p:to>
                                    </p:set>
                                    <p:animEffect transition="in" filter="dissolve">
                                      <p:cBhvr>
                                        <p:cTn id="11" dur="1000"/>
                                        <p:tgtEl>
                                          <p:spTgt spid="69638"/>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69639"/>
                                        </p:tgtEl>
                                        <p:attrNameLst>
                                          <p:attrName>style.visibility</p:attrName>
                                        </p:attrNameLst>
                                      </p:cBhvr>
                                      <p:to>
                                        <p:strVal val="visible"/>
                                      </p:to>
                                    </p:set>
                                    <p:animEffect transition="in" filter="dissolve">
                                      <p:cBhvr>
                                        <p:cTn id="15" dur="1000"/>
                                        <p:tgtEl>
                                          <p:spTgt spid="69639"/>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69640"/>
                                        </p:tgtEl>
                                        <p:attrNameLst>
                                          <p:attrName>style.visibility</p:attrName>
                                        </p:attrNameLst>
                                      </p:cBhvr>
                                      <p:to>
                                        <p:strVal val="visible"/>
                                      </p:to>
                                    </p:set>
                                    <p:animEffect transition="in" filter="dissolve">
                                      <p:cBhvr>
                                        <p:cTn id="19" dur="1000"/>
                                        <p:tgtEl>
                                          <p:spTgt spid="69640"/>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69641"/>
                                        </p:tgtEl>
                                        <p:attrNameLst>
                                          <p:attrName>style.visibility</p:attrName>
                                        </p:attrNameLst>
                                      </p:cBhvr>
                                      <p:to>
                                        <p:strVal val="visible"/>
                                      </p:to>
                                    </p:set>
                                    <p:animEffect transition="in" filter="dissolve">
                                      <p:cBhvr>
                                        <p:cTn id="23" dur="1000"/>
                                        <p:tgtEl>
                                          <p:spTgt spid="69641"/>
                                        </p:tgtEl>
                                      </p:cBhvr>
                                    </p:animEffec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69642"/>
                                        </p:tgtEl>
                                        <p:attrNameLst>
                                          <p:attrName>style.visibility</p:attrName>
                                        </p:attrNameLst>
                                      </p:cBhvr>
                                      <p:to>
                                        <p:strVal val="visible"/>
                                      </p:to>
                                    </p:set>
                                    <p:animEffect transition="in" filter="dissolve">
                                      <p:cBhvr>
                                        <p:cTn id="27" dur="1000"/>
                                        <p:tgtEl>
                                          <p:spTgt spid="69642"/>
                                        </p:tgtEl>
                                      </p:cBhvr>
                                    </p:animEffect>
                                  </p:childTnLst>
                                </p:cTn>
                              </p:par>
                            </p:childTnLst>
                          </p:cTn>
                        </p:par>
                        <p:par>
                          <p:cTn id="28" fill="hold">
                            <p:stCondLst>
                              <p:cond delay="6000"/>
                            </p:stCondLst>
                            <p:childTnLst>
                              <p:par>
                                <p:cTn id="29" presetID="9" presetClass="entr" presetSubtype="0" fill="hold" nodeType="afterEffect">
                                  <p:stCondLst>
                                    <p:cond delay="0"/>
                                  </p:stCondLst>
                                  <p:childTnLst>
                                    <p:set>
                                      <p:cBhvr>
                                        <p:cTn id="30" dur="1" fill="hold">
                                          <p:stCondLst>
                                            <p:cond delay="0"/>
                                          </p:stCondLst>
                                        </p:cTn>
                                        <p:tgtEl>
                                          <p:spTgt spid="69643"/>
                                        </p:tgtEl>
                                        <p:attrNameLst>
                                          <p:attrName>style.visibility</p:attrName>
                                        </p:attrNameLst>
                                      </p:cBhvr>
                                      <p:to>
                                        <p:strVal val="visible"/>
                                      </p:to>
                                    </p:set>
                                    <p:animEffect transition="in" filter="dissolve">
                                      <p:cBhvr>
                                        <p:cTn id="31" dur="1000"/>
                                        <p:tgtEl>
                                          <p:spTgt spid="69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nimBg="1"/>
      <p:bldP spid="69638" grpId="0" animBg="1"/>
      <p:bldP spid="69639" grpId="0" animBg="1"/>
      <p:bldP spid="69640" grpId="0" animBg="1"/>
      <p:bldP spid="69641" grpId="0" animBg="1"/>
      <p:bldP spid="696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68</a:t>
            </a:fld>
            <a:endParaRPr lang="en-US" altLang="zh-CN" sz="1400" dirty="0"/>
          </a:p>
        </p:txBody>
      </p:sp>
      <p:sp>
        <p:nvSpPr>
          <p:cNvPr id="72706" name="Rectangle 4"/>
          <p:cNvSpPr>
            <a:spLocks noGrp="1"/>
          </p:cNvSpPr>
          <p:nvPr>
            <p:ph type="title"/>
          </p:nvPr>
        </p:nvSpPr>
        <p:spPr>
          <a:xfrm>
            <a:off x="395288" y="333375"/>
            <a:ext cx="7543800" cy="765175"/>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1</a:t>
            </a:r>
            <a:r>
              <a:rPr lang="zh-CN" altLang="en-US" b="1" dirty="0">
                <a:solidFill>
                  <a:schemeClr val="accent2"/>
                </a:solidFill>
                <a:latin typeface="黑体" panose="02010609060101010101" pitchFamily="49" charset="-122"/>
                <a:ea typeface="黑体" panose="02010609060101010101" pitchFamily="49" charset="-122"/>
              </a:rPr>
              <a:t>、问卷的基本结构</a:t>
            </a:r>
            <a:r>
              <a:rPr lang="zh-CN" altLang="en-US" dirty="0"/>
              <a:t> </a:t>
            </a:r>
          </a:p>
        </p:txBody>
      </p:sp>
      <p:sp>
        <p:nvSpPr>
          <p:cNvPr id="70661" name="AutoShape 5"/>
          <p:cNvSpPr/>
          <p:nvPr/>
        </p:nvSpPr>
        <p:spPr>
          <a:xfrm>
            <a:off x="2700338" y="1341438"/>
            <a:ext cx="3816350" cy="685800"/>
          </a:xfrm>
          <a:prstGeom prst="roundRect">
            <a:avLst>
              <a:gd name="adj" fmla="val 16667"/>
            </a:avLst>
          </a:prstGeom>
          <a:noFill/>
          <a:ln w="12700" cap="flat" cmpd="sng">
            <a:solidFill>
              <a:srgbClr val="0000FF"/>
            </a:solidFill>
            <a:prstDash val="solid"/>
            <a:round/>
            <a:headEnd type="none" w="med" len="med"/>
            <a:tailEnd type="none" w="med" len="med"/>
          </a:ln>
        </p:spPr>
        <p:txBody>
          <a:bodyPr lIns="90488" tIns="44450" rIns="90488" bIns="44450" anchor="t"/>
          <a:lstStyle/>
          <a:p>
            <a:pPr marL="342900" indent="-342900" algn="ctr">
              <a:spcBef>
                <a:spcPct val="20000"/>
              </a:spcBef>
              <a:buClr>
                <a:schemeClr val="hlink"/>
              </a:buClr>
              <a:buSzPct val="90000"/>
              <a:buFont typeface="Wingdings" panose="05000000000000000000" pitchFamily="2" charset="2"/>
              <a:buNone/>
            </a:pPr>
            <a:r>
              <a:rPr lang="zh-CN" altLang="en-US" sz="2900" dirty="0">
                <a:latin typeface="Arial" panose="020B0604020202020204" pitchFamily="34" charset="0"/>
                <a:ea typeface="黑体" panose="02010609060101010101" pitchFamily="49" charset="-122"/>
              </a:rPr>
              <a:t>问卷的基本结构</a:t>
            </a:r>
            <a:endParaRPr lang="zh-CN" altLang="en-US" sz="3100" dirty="0">
              <a:latin typeface="Arial" panose="020B0604020202020204" pitchFamily="34" charset="0"/>
              <a:ea typeface="楷体_GB2312" pitchFamily="49" charset="-122"/>
            </a:endParaRPr>
          </a:p>
        </p:txBody>
      </p:sp>
      <p:sp>
        <p:nvSpPr>
          <p:cNvPr id="70662" name="Rectangle 6"/>
          <p:cNvSpPr/>
          <p:nvPr/>
        </p:nvSpPr>
        <p:spPr>
          <a:xfrm>
            <a:off x="566738" y="2393950"/>
            <a:ext cx="1522412" cy="1219200"/>
          </a:xfrm>
          <a:prstGeom prst="rect">
            <a:avLst/>
          </a:prstGeom>
          <a:solidFill>
            <a:srgbClr val="FFFF00"/>
          </a:solidFill>
          <a:ln w="12700" cap="flat" cmpd="sng">
            <a:solidFill>
              <a:srgbClr val="0000FF"/>
            </a:solidFill>
            <a:prstDash val="solid"/>
            <a:miter/>
            <a:headEnd type="none" w="med" len="med"/>
            <a:tailEnd type="none" w="med" len="med"/>
          </a:ln>
        </p:spPr>
        <p:txBody>
          <a:bodyPr lIns="90488" tIns="44450" rIns="90488" bIns="44450" anchor="t"/>
          <a:lstStyle/>
          <a:p>
            <a:pPr marL="342900" indent="-342900" algn="ctr">
              <a:spcBef>
                <a:spcPct val="20000"/>
              </a:spcBef>
            </a:pPr>
            <a:r>
              <a:rPr lang="zh-CN" altLang="en-US" sz="3200" dirty="0">
                <a:solidFill>
                  <a:srgbClr val="080808"/>
                </a:solidFill>
                <a:latin typeface="Arial" panose="020B0604020202020204" pitchFamily="34" charset="0"/>
                <a:ea typeface="宋体" panose="02010600030101010101" pitchFamily="2" charset="-122"/>
              </a:rPr>
              <a:t>开头</a:t>
            </a:r>
          </a:p>
          <a:p>
            <a:pPr marL="342900" indent="-342900" algn="ctr">
              <a:spcBef>
                <a:spcPct val="20000"/>
              </a:spcBef>
            </a:pPr>
            <a:r>
              <a:rPr lang="zh-CN" altLang="en-US" sz="3200" dirty="0">
                <a:solidFill>
                  <a:srgbClr val="080808"/>
                </a:solidFill>
                <a:latin typeface="Arial" panose="020B0604020202020204" pitchFamily="34" charset="0"/>
                <a:ea typeface="宋体" panose="02010600030101010101" pitchFamily="2" charset="-122"/>
              </a:rPr>
              <a:t>部分</a:t>
            </a:r>
            <a:endParaRPr lang="zh-CN" altLang="en-US" sz="3500" dirty="0">
              <a:solidFill>
                <a:srgbClr val="080808"/>
              </a:solidFill>
              <a:latin typeface="Arial" panose="020B0604020202020204" pitchFamily="34" charset="0"/>
              <a:ea typeface="宋体" panose="02010600030101010101" pitchFamily="2" charset="-122"/>
            </a:endParaRPr>
          </a:p>
        </p:txBody>
      </p:sp>
      <p:sp>
        <p:nvSpPr>
          <p:cNvPr id="70663" name="Rectangle 7"/>
          <p:cNvSpPr/>
          <p:nvPr/>
        </p:nvSpPr>
        <p:spPr>
          <a:xfrm>
            <a:off x="2457450" y="2393950"/>
            <a:ext cx="1522413" cy="1219200"/>
          </a:xfrm>
          <a:prstGeom prst="rect">
            <a:avLst/>
          </a:prstGeom>
          <a:solidFill>
            <a:srgbClr val="FFFF00"/>
          </a:solidFill>
          <a:ln w="12700">
            <a:noFill/>
          </a:ln>
        </p:spPr>
        <p:txBody>
          <a:bodyPr lIns="90488" tIns="44450" rIns="90488" bIns="44450" anchor="t"/>
          <a:lstStyle/>
          <a:p>
            <a:pPr marL="342900" indent="-342900" algn="ctr">
              <a:spcBef>
                <a:spcPct val="20000"/>
              </a:spcBef>
            </a:pPr>
            <a:r>
              <a:rPr lang="zh-CN" altLang="en-US" sz="3200" dirty="0">
                <a:solidFill>
                  <a:srgbClr val="080808"/>
                </a:solidFill>
                <a:latin typeface="Arial" panose="020B0604020202020204" pitchFamily="34" charset="0"/>
                <a:ea typeface="宋体" panose="02010600030101010101" pitchFamily="2" charset="-122"/>
              </a:rPr>
              <a:t>甄别</a:t>
            </a:r>
          </a:p>
          <a:p>
            <a:pPr marL="342900" indent="-342900" algn="ctr">
              <a:spcBef>
                <a:spcPct val="20000"/>
              </a:spcBef>
            </a:pPr>
            <a:r>
              <a:rPr lang="zh-CN" altLang="en-US" sz="3200" dirty="0">
                <a:solidFill>
                  <a:srgbClr val="080808"/>
                </a:solidFill>
                <a:latin typeface="Arial" panose="020B0604020202020204" pitchFamily="34" charset="0"/>
                <a:ea typeface="宋体" panose="02010600030101010101" pitchFamily="2" charset="-122"/>
              </a:rPr>
              <a:t>部分</a:t>
            </a:r>
            <a:endParaRPr lang="zh-CN" altLang="en-US" sz="3500" dirty="0">
              <a:solidFill>
                <a:srgbClr val="080808"/>
              </a:solidFill>
              <a:latin typeface="Arial" panose="020B0604020202020204" pitchFamily="34" charset="0"/>
              <a:ea typeface="宋体" panose="02010600030101010101" pitchFamily="2" charset="-122"/>
            </a:endParaRPr>
          </a:p>
        </p:txBody>
      </p:sp>
      <p:sp>
        <p:nvSpPr>
          <p:cNvPr id="70664" name="Rectangle 8"/>
          <p:cNvSpPr/>
          <p:nvPr/>
        </p:nvSpPr>
        <p:spPr>
          <a:xfrm>
            <a:off x="4662488" y="2393950"/>
            <a:ext cx="1522412" cy="1219200"/>
          </a:xfrm>
          <a:prstGeom prst="rect">
            <a:avLst/>
          </a:prstGeom>
          <a:solidFill>
            <a:srgbClr val="FFFF00"/>
          </a:solidFill>
          <a:ln w="12700">
            <a:noFill/>
          </a:ln>
        </p:spPr>
        <p:txBody>
          <a:bodyPr lIns="90488" tIns="44450" rIns="90488" bIns="44450" anchor="t"/>
          <a:lstStyle/>
          <a:p>
            <a:pPr marL="342900" indent="-342900" algn="ctr">
              <a:spcBef>
                <a:spcPct val="20000"/>
              </a:spcBef>
            </a:pPr>
            <a:r>
              <a:rPr lang="zh-CN" altLang="en-US" sz="3200" dirty="0">
                <a:solidFill>
                  <a:srgbClr val="080808"/>
                </a:solidFill>
                <a:latin typeface="Arial" panose="020B0604020202020204" pitchFamily="34" charset="0"/>
                <a:ea typeface="宋体" panose="02010600030101010101" pitchFamily="2" charset="-122"/>
              </a:rPr>
              <a:t>主体</a:t>
            </a:r>
          </a:p>
          <a:p>
            <a:pPr marL="342900" indent="-342900" algn="ctr">
              <a:spcBef>
                <a:spcPct val="20000"/>
              </a:spcBef>
            </a:pPr>
            <a:r>
              <a:rPr lang="zh-CN" altLang="en-US" sz="3200" dirty="0">
                <a:solidFill>
                  <a:srgbClr val="080808"/>
                </a:solidFill>
                <a:latin typeface="Arial" panose="020B0604020202020204" pitchFamily="34" charset="0"/>
                <a:ea typeface="宋体" panose="02010600030101010101" pitchFamily="2" charset="-122"/>
              </a:rPr>
              <a:t>部分</a:t>
            </a:r>
            <a:endParaRPr lang="zh-CN" altLang="en-US" sz="3500" dirty="0">
              <a:solidFill>
                <a:srgbClr val="080808"/>
              </a:solidFill>
              <a:latin typeface="Arial" panose="020B0604020202020204" pitchFamily="34" charset="0"/>
              <a:ea typeface="宋体" panose="02010600030101010101" pitchFamily="2" charset="-122"/>
            </a:endParaRPr>
          </a:p>
        </p:txBody>
      </p:sp>
      <p:sp>
        <p:nvSpPr>
          <p:cNvPr id="70665" name="Rectangle 9"/>
          <p:cNvSpPr/>
          <p:nvPr/>
        </p:nvSpPr>
        <p:spPr>
          <a:xfrm>
            <a:off x="6732588" y="2393950"/>
            <a:ext cx="1522412" cy="1219200"/>
          </a:xfrm>
          <a:prstGeom prst="rect">
            <a:avLst/>
          </a:prstGeom>
          <a:solidFill>
            <a:srgbClr val="FFFF00"/>
          </a:solidFill>
          <a:ln w="12700">
            <a:noFill/>
          </a:ln>
        </p:spPr>
        <p:txBody>
          <a:bodyPr lIns="90488" tIns="44450" rIns="90488" bIns="44450" anchor="t"/>
          <a:lstStyle/>
          <a:p>
            <a:pPr marL="342900" indent="-342900" algn="ctr">
              <a:spcBef>
                <a:spcPct val="20000"/>
              </a:spcBef>
            </a:pPr>
            <a:r>
              <a:rPr lang="zh-CN" altLang="en-US" sz="3200" dirty="0">
                <a:solidFill>
                  <a:srgbClr val="080808"/>
                </a:solidFill>
                <a:latin typeface="Arial" panose="020B0604020202020204" pitchFamily="34" charset="0"/>
                <a:ea typeface="宋体" panose="02010600030101010101" pitchFamily="2" charset="-122"/>
              </a:rPr>
              <a:t>背景</a:t>
            </a:r>
          </a:p>
          <a:p>
            <a:pPr marL="342900" indent="-342900" algn="ctr">
              <a:spcBef>
                <a:spcPct val="20000"/>
              </a:spcBef>
            </a:pPr>
            <a:r>
              <a:rPr lang="zh-CN" altLang="en-US" sz="3200" dirty="0">
                <a:solidFill>
                  <a:srgbClr val="080808"/>
                </a:solidFill>
                <a:latin typeface="Arial" panose="020B0604020202020204" pitchFamily="34" charset="0"/>
                <a:ea typeface="宋体" panose="02010600030101010101" pitchFamily="2" charset="-122"/>
              </a:rPr>
              <a:t>部分</a:t>
            </a:r>
            <a:endParaRPr lang="zh-CN" altLang="en-US" sz="3500" dirty="0">
              <a:solidFill>
                <a:srgbClr val="080808"/>
              </a:solidFill>
              <a:latin typeface="Arial" panose="020B0604020202020204" pitchFamily="34" charset="0"/>
              <a:ea typeface="宋体" panose="02010600030101010101" pitchFamily="2" charset="-122"/>
            </a:endParaRPr>
          </a:p>
        </p:txBody>
      </p:sp>
      <p:sp>
        <p:nvSpPr>
          <p:cNvPr id="70666" name="Text Box 10"/>
          <p:cNvSpPr txBox="1"/>
          <p:nvPr/>
        </p:nvSpPr>
        <p:spPr>
          <a:xfrm>
            <a:off x="522288" y="3968750"/>
            <a:ext cx="1584325" cy="1562100"/>
          </a:xfrm>
          <a:prstGeom prst="rect">
            <a:avLst/>
          </a:prstGeom>
          <a:solidFill>
            <a:srgbClr val="66FF66"/>
          </a:solidFill>
          <a:ln w="9525" cap="flat" cmpd="sng">
            <a:solidFill>
              <a:schemeClr val="accent1"/>
            </a:solidFill>
            <a:prstDash val="solid"/>
            <a:miter/>
            <a:headEnd type="none" w="med" len="med"/>
            <a:tailEnd type="none" w="med" len="med"/>
          </a:ln>
        </p:spPr>
        <p:txBody>
          <a:bodyPr lIns="36000" rIns="0" anchor="t">
            <a:spAutoFit/>
          </a:bodyPr>
          <a:lstStyle/>
          <a:p>
            <a:pPr>
              <a:spcBef>
                <a:spcPct val="50000"/>
              </a:spcBef>
            </a:pPr>
            <a:r>
              <a:rPr lang="zh-CN" altLang="en-US" sz="2400" dirty="0">
                <a:latin typeface="黑体" panose="02010609060101010101" pitchFamily="49" charset="-122"/>
                <a:ea typeface="黑体" panose="02010609060101010101" pitchFamily="49" charset="-122"/>
              </a:rPr>
              <a:t>问候语，</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填写说明，</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问卷编号</a:t>
            </a:r>
            <a:br>
              <a:rPr lang="zh-CN" altLang="en-US" sz="2400" dirty="0">
                <a:latin typeface="黑体" panose="02010609060101010101" pitchFamily="49" charset="-122"/>
                <a:ea typeface="黑体" panose="02010609060101010101" pitchFamily="49" charset="-122"/>
              </a:rPr>
            </a:br>
            <a:endParaRPr lang="zh-CN" altLang="en-US" sz="2400" dirty="0">
              <a:latin typeface="黑体" panose="02010609060101010101" pitchFamily="49" charset="-122"/>
              <a:ea typeface="黑体" panose="02010609060101010101" pitchFamily="49" charset="-122"/>
            </a:endParaRPr>
          </a:p>
        </p:txBody>
      </p:sp>
      <p:sp>
        <p:nvSpPr>
          <p:cNvPr id="70667" name="Text Box 11"/>
          <p:cNvSpPr txBox="1"/>
          <p:nvPr/>
        </p:nvSpPr>
        <p:spPr>
          <a:xfrm>
            <a:off x="2232025" y="3968750"/>
            <a:ext cx="2016125" cy="1562100"/>
          </a:xfrm>
          <a:prstGeom prst="rect">
            <a:avLst/>
          </a:prstGeom>
          <a:solidFill>
            <a:srgbClr val="66FF66"/>
          </a:solidFill>
          <a:ln w="9525" cap="flat" cmpd="sng">
            <a:solidFill>
              <a:schemeClr val="accent1"/>
            </a:solidFill>
            <a:prstDash val="solid"/>
            <a:miter/>
            <a:headEnd type="none" w="med" len="med"/>
            <a:tailEnd type="none" w="med" len="med"/>
          </a:ln>
        </p:spPr>
        <p:txBody>
          <a:bodyPr lIns="54000" rIns="0" anchor="t">
            <a:spAutoFit/>
          </a:bodyPr>
          <a:lstStyle/>
          <a:p>
            <a:pPr>
              <a:spcBef>
                <a:spcPct val="50000"/>
              </a:spcBef>
            </a:pPr>
            <a:r>
              <a:rPr lang="zh-CN" altLang="en-US" sz="2400" dirty="0">
                <a:latin typeface="黑体" panose="02010609060101010101" pitchFamily="49" charset="-122"/>
                <a:ea typeface="黑体" panose="02010609060101010101" pitchFamily="49" charset="-122"/>
              </a:rPr>
              <a:t>也称过滤，通过一些问题筛掉不符合条件的被调查者。 </a:t>
            </a:r>
          </a:p>
        </p:txBody>
      </p:sp>
      <p:sp>
        <p:nvSpPr>
          <p:cNvPr id="70668" name="Text Box 12"/>
          <p:cNvSpPr txBox="1"/>
          <p:nvPr/>
        </p:nvSpPr>
        <p:spPr>
          <a:xfrm>
            <a:off x="4392613" y="3968750"/>
            <a:ext cx="2016125" cy="1562100"/>
          </a:xfrm>
          <a:prstGeom prst="rect">
            <a:avLst/>
          </a:prstGeom>
          <a:solidFill>
            <a:srgbClr val="66FF66"/>
          </a:solidFill>
          <a:ln w="9525" cap="flat" cmpd="sng">
            <a:solidFill>
              <a:schemeClr val="accent1"/>
            </a:solidFill>
            <a:prstDash val="solid"/>
            <a:miter/>
            <a:headEnd type="none" w="med" len="med"/>
            <a:tailEnd type="none" w="med" len="med"/>
          </a:ln>
        </p:spPr>
        <p:txBody>
          <a:bodyPr lIns="54000" rIns="0" anchor="t">
            <a:spAutoFit/>
          </a:bodyPr>
          <a:lstStyle/>
          <a:p>
            <a:pPr>
              <a:spcBef>
                <a:spcPct val="50000"/>
              </a:spcBef>
            </a:pPr>
            <a:r>
              <a:rPr lang="zh-CN" altLang="en-US" sz="2400" dirty="0">
                <a:latin typeface="黑体" panose="02010609060101010101" pitchFamily="49" charset="-122"/>
                <a:ea typeface="黑体" panose="02010609060101010101" pitchFamily="49" charset="-122"/>
              </a:rPr>
              <a:t>要调查的全部问题，以及这些问题可供选择的答案。 </a:t>
            </a:r>
          </a:p>
        </p:txBody>
      </p:sp>
      <p:sp>
        <p:nvSpPr>
          <p:cNvPr id="70669" name="Text Box 13"/>
          <p:cNvSpPr txBox="1"/>
          <p:nvPr/>
        </p:nvSpPr>
        <p:spPr>
          <a:xfrm>
            <a:off x="6491288" y="3968750"/>
            <a:ext cx="2016125" cy="1562100"/>
          </a:xfrm>
          <a:prstGeom prst="rect">
            <a:avLst/>
          </a:prstGeom>
          <a:solidFill>
            <a:srgbClr val="66FF66"/>
          </a:solidFill>
          <a:ln w="9525" cap="flat" cmpd="sng">
            <a:solidFill>
              <a:schemeClr val="accent1"/>
            </a:solidFill>
            <a:prstDash val="solid"/>
            <a:miter/>
            <a:headEnd type="none" w="med" len="med"/>
            <a:tailEnd type="none" w="med" len="med"/>
          </a:ln>
        </p:spPr>
        <p:txBody>
          <a:bodyPr lIns="54000" rIns="0" anchor="t">
            <a:spAutoFit/>
          </a:bodyPr>
          <a:lstStyle/>
          <a:p>
            <a:pPr>
              <a:spcBef>
                <a:spcPct val="50000"/>
              </a:spcBef>
            </a:pPr>
            <a:r>
              <a:rPr lang="zh-CN" altLang="en-US" sz="2400" dirty="0">
                <a:latin typeface="黑体" panose="02010609060101010101" pitchFamily="49" charset="-122"/>
                <a:ea typeface="黑体" panose="02010609060101010101" pitchFamily="49" charset="-122"/>
              </a:rPr>
              <a:t>被调查者的性别</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职业</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收入</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文化程度</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婚姻状况等 </a:t>
            </a:r>
          </a:p>
        </p:txBody>
      </p:sp>
      <p:cxnSp>
        <p:nvCxnSpPr>
          <p:cNvPr id="70670" name="AutoShape 14"/>
          <p:cNvCxnSpPr>
            <a:stCxn id="70661" idx="2"/>
            <a:endCxn id="70662" idx="0"/>
          </p:cNvCxnSpPr>
          <p:nvPr/>
        </p:nvCxnSpPr>
        <p:spPr>
          <a:xfrm rot="5400000">
            <a:off x="2784475" y="569913"/>
            <a:ext cx="366713" cy="3279775"/>
          </a:xfrm>
          <a:prstGeom prst="bentConnector3">
            <a:avLst>
              <a:gd name="adj1" fmla="val 49782"/>
            </a:avLst>
          </a:prstGeom>
          <a:ln w="28575" cap="flat" cmpd="sng">
            <a:solidFill>
              <a:schemeClr val="tx2"/>
            </a:solidFill>
            <a:prstDash val="solid"/>
            <a:miter/>
            <a:headEnd type="none" w="med" len="med"/>
            <a:tailEnd type="none" w="med" len="med"/>
          </a:ln>
        </p:spPr>
      </p:cxnSp>
      <p:cxnSp>
        <p:nvCxnSpPr>
          <p:cNvPr id="70671" name="AutoShape 15"/>
          <p:cNvCxnSpPr>
            <a:stCxn id="70663" idx="0"/>
            <a:endCxn id="70661" idx="2"/>
          </p:cNvCxnSpPr>
          <p:nvPr/>
        </p:nvCxnSpPr>
        <p:spPr>
          <a:xfrm rot="-5400000">
            <a:off x="3730625" y="1516063"/>
            <a:ext cx="366713" cy="1389062"/>
          </a:xfrm>
          <a:prstGeom prst="bentConnector3">
            <a:avLst>
              <a:gd name="adj1" fmla="val 49782"/>
            </a:avLst>
          </a:prstGeom>
          <a:ln w="28575" cap="flat" cmpd="sng">
            <a:solidFill>
              <a:schemeClr val="tx2"/>
            </a:solidFill>
            <a:prstDash val="solid"/>
            <a:miter/>
            <a:headEnd type="none" w="med" len="med"/>
            <a:tailEnd type="none" w="med" len="med"/>
          </a:ln>
        </p:spPr>
      </p:cxnSp>
      <p:cxnSp>
        <p:nvCxnSpPr>
          <p:cNvPr id="70672" name="AutoShape 16"/>
          <p:cNvCxnSpPr>
            <a:stCxn id="70664" idx="0"/>
            <a:endCxn id="70661" idx="2"/>
          </p:cNvCxnSpPr>
          <p:nvPr/>
        </p:nvCxnSpPr>
        <p:spPr>
          <a:xfrm rot="5400000" flipH="1">
            <a:off x="4832350" y="1801813"/>
            <a:ext cx="366713" cy="815975"/>
          </a:xfrm>
          <a:prstGeom prst="bentConnector3">
            <a:avLst>
              <a:gd name="adj1" fmla="val 49782"/>
            </a:avLst>
          </a:prstGeom>
          <a:ln w="28575" cap="flat" cmpd="sng">
            <a:solidFill>
              <a:schemeClr val="tx2"/>
            </a:solidFill>
            <a:prstDash val="solid"/>
            <a:miter/>
            <a:headEnd type="none" w="med" len="med"/>
            <a:tailEnd type="none" w="med" len="med"/>
          </a:ln>
        </p:spPr>
      </p:cxnSp>
      <p:cxnSp>
        <p:nvCxnSpPr>
          <p:cNvPr id="70673" name="AutoShape 17"/>
          <p:cNvCxnSpPr>
            <a:stCxn id="70665" idx="0"/>
            <a:endCxn id="70661" idx="2"/>
          </p:cNvCxnSpPr>
          <p:nvPr/>
        </p:nvCxnSpPr>
        <p:spPr>
          <a:xfrm rot="5400000" flipH="1">
            <a:off x="5867400" y="766763"/>
            <a:ext cx="366713" cy="2886075"/>
          </a:xfrm>
          <a:prstGeom prst="bentConnector3">
            <a:avLst>
              <a:gd name="adj1" fmla="val 49782"/>
            </a:avLst>
          </a:prstGeom>
          <a:ln w="28575" cap="flat" cmpd="sng">
            <a:solidFill>
              <a:schemeClr val="tx2"/>
            </a:solidFill>
            <a:prstDash val="solid"/>
            <a:miter/>
            <a:headEnd type="none" w="med" len="med"/>
            <a:tailEnd type="none" w="med" len="med"/>
          </a:ln>
        </p:spPr>
      </p:cxnSp>
      <p:cxnSp>
        <p:nvCxnSpPr>
          <p:cNvPr id="70674" name="AutoShape 18"/>
          <p:cNvCxnSpPr/>
          <p:nvPr/>
        </p:nvCxnSpPr>
        <p:spPr>
          <a:xfrm flipH="1">
            <a:off x="1331913" y="3608388"/>
            <a:ext cx="14287" cy="355600"/>
          </a:xfrm>
          <a:prstGeom prst="straightConnector1">
            <a:avLst/>
          </a:prstGeom>
          <a:ln w="28575" cap="flat" cmpd="sng">
            <a:solidFill>
              <a:schemeClr val="tx2"/>
            </a:solidFill>
            <a:prstDash val="solid"/>
            <a:round/>
            <a:headEnd type="none" w="med" len="med"/>
            <a:tailEnd type="triangle" w="med" len="med"/>
          </a:ln>
        </p:spPr>
      </p:cxnSp>
      <p:cxnSp>
        <p:nvCxnSpPr>
          <p:cNvPr id="70675" name="AutoShape 19"/>
          <p:cNvCxnSpPr>
            <a:stCxn id="70663" idx="2"/>
          </p:cNvCxnSpPr>
          <p:nvPr/>
        </p:nvCxnSpPr>
        <p:spPr>
          <a:xfrm>
            <a:off x="3219450" y="3613150"/>
            <a:ext cx="3175" cy="355600"/>
          </a:xfrm>
          <a:prstGeom prst="straightConnector1">
            <a:avLst/>
          </a:prstGeom>
          <a:ln w="28575" cap="flat" cmpd="sng">
            <a:solidFill>
              <a:schemeClr val="tx2"/>
            </a:solidFill>
            <a:prstDash val="solid"/>
            <a:round/>
            <a:headEnd type="none" w="med" len="med"/>
            <a:tailEnd type="triangle" w="med" len="med"/>
          </a:ln>
        </p:spPr>
      </p:cxnSp>
      <p:cxnSp>
        <p:nvCxnSpPr>
          <p:cNvPr id="70676" name="AutoShape 20"/>
          <p:cNvCxnSpPr/>
          <p:nvPr/>
        </p:nvCxnSpPr>
        <p:spPr>
          <a:xfrm>
            <a:off x="5427663" y="3608388"/>
            <a:ext cx="0" cy="355600"/>
          </a:xfrm>
          <a:prstGeom prst="straightConnector1">
            <a:avLst/>
          </a:prstGeom>
          <a:ln w="28575" cap="flat" cmpd="sng">
            <a:solidFill>
              <a:schemeClr val="tx2"/>
            </a:solidFill>
            <a:prstDash val="solid"/>
            <a:round/>
            <a:headEnd type="none" w="med" len="med"/>
            <a:tailEnd type="triangle" w="med" len="med"/>
          </a:ln>
        </p:spPr>
      </p:cxnSp>
      <p:cxnSp>
        <p:nvCxnSpPr>
          <p:cNvPr id="70677" name="AutoShape 21"/>
          <p:cNvCxnSpPr>
            <a:stCxn id="70665" idx="2"/>
            <a:endCxn id="70669" idx="0"/>
          </p:cNvCxnSpPr>
          <p:nvPr/>
        </p:nvCxnSpPr>
        <p:spPr>
          <a:xfrm>
            <a:off x="7494588" y="3613150"/>
            <a:ext cx="4762" cy="355600"/>
          </a:xfrm>
          <a:prstGeom prst="straightConnector1">
            <a:avLst/>
          </a:prstGeom>
          <a:ln w="28575" cap="flat" cmpd="sng">
            <a:solidFill>
              <a:schemeClr val="tx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wipe(up)">
                                      <p:cBhvr>
                                        <p:cTn id="7" dur="500"/>
                                        <p:tgtEl>
                                          <p:spTgt spid="7066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0662"/>
                                        </p:tgtEl>
                                        <p:attrNameLst>
                                          <p:attrName>style.visibility</p:attrName>
                                        </p:attrNameLst>
                                      </p:cBhvr>
                                      <p:to>
                                        <p:strVal val="visible"/>
                                      </p:to>
                                    </p:set>
                                    <p:animEffect transition="in" filter="wipe(up)">
                                      <p:cBhvr>
                                        <p:cTn id="10" dur="500"/>
                                        <p:tgtEl>
                                          <p:spTgt spid="7066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0663"/>
                                        </p:tgtEl>
                                        <p:attrNameLst>
                                          <p:attrName>style.visibility</p:attrName>
                                        </p:attrNameLst>
                                      </p:cBhvr>
                                      <p:to>
                                        <p:strVal val="visible"/>
                                      </p:to>
                                    </p:set>
                                    <p:animEffect transition="in" filter="wipe(up)">
                                      <p:cBhvr>
                                        <p:cTn id="13" dur="500"/>
                                        <p:tgtEl>
                                          <p:spTgt spid="7066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0664"/>
                                        </p:tgtEl>
                                        <p:attrNameLst>
                                          <p:attrName>style.visibility</p:attrName>
                                        </p:attrNameLst>
                                      </p:cBhvr>
                                      <p:to>
                                        <p:strVal val="visible"/>
                                      </p:to>
                                    </p:set>
                                    <p:animEffect transition="in" filter="wipe(up)">
                                      <p:cBhvr>
                                        <p:cTn id="16" dur="500"/>
                                        <p:tgtEl>
                                          <p:spTgt spid="7066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70665"/>
                                        </p:tgtEl>
                                        <p:attrNameLst>
                                          <p:attrName>style.visibility</p:attrName>
                                        </p:attrNameLst>
                                      </p:cBhvr>
                                      <p:to>
                                        <p:strVal val="visible"/>
                                      </p:to>
                                    </p:set>
                                    <p:animEffect transition="in" filter="wipe(up)">
                                      <p:cBhvr>
                                        <p:cTn id="19" dur="500"/>
                                        <p:tgtEl>
                                          <p:spTgt spid="70665"/>
                                        </p:tgtEl>
                                      </p:cBhvr>
                                    </p:animEffect>
                                  </p:childTnLst>
                                </p:cTn>
                              </p:par>
                              <p:par>
                                <p:cTn id="20" presetID="22" presetClass="entr" presetSubtype="1" fill="hold" nodeType="withEffect">
                                  <p:stCondLst>
                                    <p:cond delay="0"/>
                                  </p:stCondLst>
                                  <p:childTnLst>
                                    <p:set>
                                      <p:cBhvr>
                                        <p:cTn id="21" dur="1" fill="hold">
                                          <p:stCondLst>
                                            <p:cond delay="0"/>
                                          </p:stCondLst>
                                        </p:cTn>
                                        <p:tgtEl>
                                          <p:spTgt spid="70670"/>
                                        </p:tgtEl>
                                        <p:attrNameLst>
                                          <p:attrName>style.visibility</p:attrName>
                                        </p:attrNameLst>
                                      </p:cBhvr>
                                      <p:to>
                                        <p:strVal val="visible"/>
                                      </p:to>
                                    </p:set>
                                    <p:animEffect transition="in" filter="wipe(up)">
                                      <p:cBhvr>
                                        <p:cTn id="22" dur="500"/>
                                        <p:tgtEl>
                                          <p:spTgt spid="70670"/>
                                        </p:tgtEl>
                                      </p:cBhvr>
                                    </p:animEffect>
                                  </p:childTnLst>
                                </p:cTn>
                              </p:par>
                              <p:par>
                                <p:cTn id="23" presetID="22" presetClass="entr" presetSubtype="1" fill="hold" nodeType="withEffect">
                                  <p:stCondLst>
                                    <p:cond delay="0"/>
                                  </p:stCondLst>
                                  <p:childTnLst>
                                    <p:set>
                                      <p:cBhvr>
                                        <p:cTn id="24" dur="1" fill="hold">
                                          <p:stCondLst>
                                            <p:cond delay="0"/>
                                          </p:stCondLst>
                                        </p:cTn>
                                        <p:tgtEl>
                                          <p:spTgt spid="70671"/>
                                        </p:tgtEl>
                                        <p:attrNameLst>
                                          <p:attrName>style.visibility</p:attrName>
                                        </p:attrNameLst>
                                      </p:cBhvr>
                                      <p:to>
                                        <p:strVal val="visible"/>
                                      </p:to>
                                    </p:set>
                                    <p:animEffect transition="in" filter="wipe(up)">
                                      <p:cBhvr>
                                        <p:cTn id="25" dur="500"/>
                                        <p:tgtEl>
                                          <p:spTgt spid="70671"/>
                                        </p:tgtEl>
                                      </p:cBhvr>
                                    </p:animEffect>
                                  </p:childTnLst>
                                </p:cTn>
                              </p:par>
                              <p:par>
                                <p:cTn id="26" presetID="22" presetClass="entr" presetSubtype="1" fill="hold" nodeType="withEffect">
                                  <p:stCondLst>
                                    <p:cond delay="0"/>
                                  </p:stCondLst>
                                  <p:childTnLst>
                                    <p:set>
                                      <p:cBhvr>
                                        <p:cTn id="27" dur="1" fill="hold">
                                          <p:stCondLst>
                                            <p:cond delay="0"/>
                                          </p:stCondLst>
                                        </p:cTn>
                                        <p:tgtEl>
                                          <p:spTgt spid="70672"/>
                                        </p:tgtEl>
                                        <p:attrNameLst>
                                          <p:attrName>style.visibility</p:attrName>
                                        </p:attrNameLst>
                                      </p:cBhvr>
                                      <p:to>
                                        <p:strVal val="visible"/>
                                      </p:to>
                                    </p:set>
                                    <p:animEffect transition="in" filter="wipe(up)">
                                      <p:cBhvr>
                                        <p:cTn id="28" dur="500"/>
                                        <p:tgtEl>
                                          <p:spTgt spid="70672"/>
                                        </p:tgtEl>
                                      </p:cBhvr>
                                    </p:animEffect>
                                  </p:childTnLst>
                                </p:cTn>
                              </p:par>
                              <p:par>
                                <p:cTn id="29" presetID="22" presetClass="entr" presetSubtype="1" fill="hold" nodeType="withEffect">
                                  <p:stCondLst>
                                    <p:cond delay="0"/>
                                  </p:stCondLst>
                                  <p:childTnLst>
                                    <p:set>
                                      <p:cBhvr>
                                        <p:cTn id="30" dur="1" fill="hold">
                                          <p:stCondLst>
                                            <p:cond delay="0"/>
                                          </p:stCondLst>
                                        </p:cTn>
                                        <p:tgtEl>
                                          <p:spTgt spid="70673"/>
                                        </p:tgtEl>
                                        <p:attrNameLst>
                                          <p:attrName>style.visibility</p:attrName>
                                        </p:attrNameLst>
                                      </p:cBhvr>
                                      <p:to>
                                        <p:strVal val="visible"/>
                                      </p:to>
                                    </p:set>
                                    <p:animEffect transition="in" filter="wipe(up)">
                                      <p:cBhvr>
                                        <p:cTn id="31" dur="500"/>
                                        <p:tgtEl>
                                          <p:spTgt spid="706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0674"/>
                                        </p:tgtEl>
                                        <p:attrNameLst>
                                          <p:attrName>style.visibility</p:attrName>
                                        </p:attrNameLst>
                                      </p:cBhvr>
                                      <p:to>
                                        <p:strVal val="visible"/>
                                      </p:to>
                                    </p:set>
                                    <p:animEffect transition="in" filter="wipe(up)">
                                      <p:cBhvr>
                                        <p:cTn id="36" dur="500"/>
                                        <p:tgtEl>
                                          <p:spTgt spid="7067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0666"/>
                                        </p:tgtEl>
                                        <p:attrNameLst>
                                          <p:attrName>style.visibility</p:attrName>
                                        </p:attrNameLst>
                                      </p:cBhvr>
                                      <p:to>
                                        <p:strVal val="visible"/>
                                      </p:to>
                                    </p:set>
                                    <p:animEffect transition="in" filter="wipe(up)">
                                      <p:cBhvr>
                                        <p:cTn id="39" dur="500"/>
                                        <p:tgtEl>
                                          <p:spTgt spid="7066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70675"/>
                                        </p:tgtEl>
                                        <p:attrNameLst>
                                          <p:attrName>style.visibility</p:attrName>
                                        </p:attrNameLst>
                                      </p:cBhvr>
                                      <p:to>
                                        <p:strVal val="visible"/>
                                      </p:to>
                                    </p:set>
                                    <p:animEffect transition="in" filter="wipe(up)">
                                      <p:cBhvr>
                                        <p:cTn id="44" dur="500"/>
                                        <p:tgtEl>
                                          <p:spTgt spid="7067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70667"/>
                                        </p:tgtEl>
                                        <p:attrNameLst>
                                          <p:attrName>style.visibility</p:attrName>
                                        </p:attrNameLst>
                                      </p:cBhvr>
                                      <p:to>
                                        <p:strVal val="visible"/>
                                      </p:to>
                                    </p:set>
                                    <p:animEffect transition="in" filter="wipe(up)">
                                      <p:cBhvr>
                                        <p:cTn id="47" dur="500"/>
                                        <p:tgtEl>
                                          <p:spTgt spid="706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0676"/>
                                        </p:tgtEl>
                                        <p:attrNameLst>
                                          <p:attrName>style.visibility</p:attrName>
                                        </p:attrNameLst>
                                      </p:cBhvr>
                                      <p:to>
                                        <p:strVal val="visible"/>
                                      </p:to>
                                    </p:set>
                                    <p:animEffect transition="in" filter="wipe(up)">
                                      <p:cBhvr>
                                        <p:cTn id="52" dur="500"/>
                                        <p:tgtEl>
                                          <p:spTgt spid="7067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70668"/>
                                        </p:tgtEl>
                                        <p:attrNameLst>
                                          <p:attrName>style.visibility</p:attrName>
                                        </p:attrNameLst>
                                      </p:cBhvr>
                                      <p:to>
                                        <p:strVal val="visible"/>
                                      </p:to>
                                    </p:set>
                                    <p:animEffect transition="in" filter="wipe(up)">
                                      <p:cBhvr>
                                        <p:cTn id="55" dur="500"/>
                                        <p:tgtEl>
                                          <p:spTgt spid="7066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70677"/>
                                        </p:tgtEl>
                                        <p:attrNameLst>
                                          <p:attrName>style.visibility</p:attrName>
                                        </p:attrNameLst>
                                      </p:cBhvr>
                                      <p:to>
                                        <p:strVal val="visible"/>
                                      </p:to>
                                    </p:set>
                                    <p:animEffect transition="in" filter="wipe(up)">
                                      <p:cBhvr>
                                        <p:cTn id="60" dur="500"/>
                                        <p:tgtEl>
                                          <p:spTgt spid="70677"/>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70669"/>
                                        </p:tgtEl>
                                        <p:attrNameLst>
                                          <p:attrName>style.visibility</p:attrName>
                                        </p:attrNameLst>
                                      </p:cBhvr>
                                      <p:to>
                                        <p:strVal val="visible"/>
                                      </p:to>
                                    </p:set>
                                    <p:animEffect transition="in" filter="wipe(up)">
                                      <p:cBhvr>
                                        <p:cTn id="63" dur="500"/>
                                        <p:tgtEl>
                                          <p:spTgt spid="70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nimBg="1"/>
      <p:bldP spid="70662" grpId="0" animBg="1"/>
      <p:bldP spid="70663" grpId="0" animBg="1"/>
      <p:bldP spid="70664" grpId="0" animBg="1"/>
      <p:bldP spid="70665" grpId="0" animBg="1"/>
      <p:bldP spid="70666" grpId="0" animBg="1"/>
      <p:bldP spid="70667" grpId="0" animBg="1"/>
      <p:bldP spid="70668" grpId="0" animBg="1"/>
      <p:bldP spid="7066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69</a:t>
            </a:fld>
            <a:endParaRPr lang="en-US" altLang="zh-CN" sz="1400" dirty="0"/>
          </a:p>
        </p:txBody>
      </p:sp>
      <p:sp>
        <p:nvSpPr>
          <p:cNvPr id="73730" name="Rectangle 4"/>
          <p:cNvSpPr>
            <a:spLocks noGrp="1"/>
          </p:cNvSpPr>
          <p:nvPr>
            <p:ph type="title"/>
          </p:nvPr>
        </p:nvSpPr>
        <p:spPr>
          <a:xfrm>
            <a:off x="250825" y="0"/>
            <a:ext cx="8351838" cy="692150"/>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2</a:t>
            </a:r>
            <a:r>
              <a:rPr lang="zh-CN" altLang="en-US" b="1" dirty="0">
                <a:solidFill>
                  <a:schemeClr val="accent2"/>
                </a:solidFill>
                <a:latin typeface="黑体" panose="02010609060101010101" pitchFamily="49" charset="-122"/>
                <a:ea typeface="黑体" panose="02010609060101010101" pitchFamily="49" charset="-122"/>
              </a:rPr>
              <a:t>．问卷中问题的设计</a:t>
            </a:r>
            <a:r>
              <a:rPr lang="zh-CN" altLang="en-US" dirty="0"/>
              <a:t> </a:t>
            </a:r>
          </a:p>
        </p:txBody>
      </p:sp>
      <p:sp>
        <p:nvSpPr>
          <p:cNvPr id="71685" name="Rectangle 5"/>
          <p:cNvSpPr>
            <a:spLocks noGrp="1"/>
          </p:cNvSpPr>
          <p:nvPr>
            <p:ph idx="1"/>
          </p:nvPr>
        </p:nvSpPr>
        <p:spPr>
          <a:xfrm>
            <a:off x="476250" y="773113"/>
            <a:ext cx="8229600" cy="5805487"/>
          </a:xfrm>
          <a:ln/>
        </p:spPr>
        <p:txBody>
          <a:bodyPr wrap="square" lIns="91440" tIns="45720" rIns="91440" bIns="45720" anchor="t"/>
          <a:lstStyle/>
          <a:p>
            <a:pPr eaLnBrk="1" hangingPunct="1"/>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）提问的内容尽可能短。</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问题中应该坚决摒弃多余的修饰词，提问</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的内容尽可能的短</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若问题比较复杂，应将</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其分为几个问题来问。</a:t>
            </a:r>
          </a:p>
          <a:p>
            <a:pPr eaLnBrk="1" hangingPunct="1"/>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“我国越来越多的人去国外旅游。您曾经去别的国家旅游过吗？如果去过，您也许是为了欣赏风光才去的。那么，别国的风光对您决定出国旅游有多重要？”</a:t>
            </a:r>
          </a:p>
          <a:p>
            <a:pPr eaLnBrk="1" hangingPunct="1"/>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    </a:t>
            </a:r>
          </a:p>
          <a:p>
            <a:pPr eaLnBrk="1" hangingPunct="1"/>
            <a:r>
              <a:rPr lang="en-US" altLang="zh-CN" sz="2400" dirty="0">
                <a:latin typeface="黑体" panose="02010609060101010101" pitchFamily="49" charset="-122"/>
                <a:ea typeface="黑体" panose="02010609060101010101" pitchFamily="49" charset="-122"/>
              </a:rPr>
              <a:t>Q1:</a:t>
            </a:r>
            <a:r>
              <a:rPr lang="zh-CN" altLang="en-US" sz="2400" dirty="0">
                <a:latin typeface="黑体" panose="02010609060101010101" pitchFamily="49" charset="-122"/>
                <a:ea typeface="黑体" panose="02010609060101010101" pitchFamily="49" charset="-122"/>
              </a:rPr>
              <a:t>您出国旅游过吗？</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、是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、否（终止访问）</a:t>
            </a:r>
          </a:p>
          <a:p>
            <a:pPr eaLnBrk="1" hangingPunct="1"/>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Q2</a:t>
            </a:r>
            <a:r>
              <a:rPr lang="zh-CN" altLang="en-US" sz="2400" dirty="0">
                <a:latin typeface="黑体" panose="02010609060101010101" pitchFamily="49" charset="-122"/>
                <a:ea typeface="黑体" panose="02010609060101010101" pitchFamily="49" charset="-122"/>
              </a:rPr>
              <a:t>：那里的风光对您决定去旅游有多重要？</a:t>
            </a:r>
          </a:p>
        </p:txBody>
      </p:sp>
      <p:sp>
        <p:nvSpPr>
          <p:cNvPr id="71687" name="AutoShape 7"/>
          <p:cNvSpPr/>
          <p:nvPr/>
        </p:nvSpPr>
        <p:spPr>
          <a:xfrm>
            <a:off x="4356100" y="4365625"/>
            <a:ext cx="360363" cy="271463"/>
          </a:xfrm>
          <a:prstGeom prst="downArrow">
            <a:avLst>
              <a:gd name="adj1" fmla="val 50000"/>
              <a:gd name="adj2" fmla="val 25000"/>
            </a:avLst>
          </a:prstGeom>
          <a:solidFill>
            <a:srgbClr val="FF9933"/>
          </a:solidFill>
          <a:ln w="19050" cap="flat" cmpd="sng">
            <a:solidFill>
              <a:srgbClr val="0000FF"/>
            </a:solidFill>
            <a:prstDash val="solid"/>
            <a:miter/>
            <a:headEnd type="none" w="med" len="med"/>
            <a:tailEnd type="none" w="med" len="med"/>
          </a:ln>
        </p:spPr>
        <p:txBody>
          <a:bodyPr wrap="none"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
        <p:nvSpPr>
          <p:cNvPr id="71688" name="Rectangle 8"/>
          <p:cNvSpPr/>
          <p:nvPr/>
        </p:nvSpPr>
        <p:spPr>
          <a:xfrm>
            <a:off x="611188" y="4652963"/>
            <a:ext cx="7991475" cy="1125537"/>
          </a:xfrm>
          <a:prstGeom prst="rect">
            <a:avLst/>
          </a:prstGeom>
          <a:noFill/>
          <a:ln w="19050" cap="flat" cmpd="sng">
            <a:solidFill>
              <a:schemeClr val="folHlink"/>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
        <p:nvSpPr>
          <p:cNvPr id="73734" name="Rectangle 9"/>
          <p:cNvSpPr/>
          <p:nvPr/>
        </p:nvSpPr>
        <p:spPr>
          <a:xfrm>
            <a:off x="539750" y="2708275"/>
            <a:ext cx="7704138" cy="1584325"/>
          </a:xfrm>
          <a:prstGeom prst="rect">
            <a:avLst/>
          </a:prstGeom>
          <a:noFill/>
          <a:ln w="9525" cap="flat" cmpd="sng">
            <a:solidFill>
              <a:schemeClr val="folHlink"/>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animEffect transition="in" filter="dissolve">
                                      <p:cBhvr>
                                        <p:cTn id="7" dur="500"/>
                                        <p:tgtEl>
                                          <p:spTgt spid="716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685">
                                            <p:txEl>
                                              <p:pRg st="2" end="2"/>
                                            </p:txEl>
                                          </p:spTgt>
                                        </p:tgtEl>
                                        <p:attrNameLst>
                                          <p:attrName>style.visibility</p:attrName>
                                        </p:attrNameLst>
                                      </p:cBhvr>
                                      <p:to>
                                        <p:strVal val="visible"/>
                                      </p:to>
                                    </p:set>
                                    <p:animEffect transition="in" filter="dissolve">
                                      <p:cBhvr>
                                        <p:cTn id="12" dur="500"/>
                                        <p:tgtEl>
                                          <p:spTgt spid="716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687"/>
                                        </p:tgtEl>
                                        <p:attrNameLst>
                                          <p:attrName>style.visibility</p:attrName>
                                        </p:attrNameLst>
                                      </p:cBhvr>
                                      <p:to>
                                        <p:strVal val="visible"/>
                                      </p:to>
                                    </p:set>
                                    <p:animEffect transition="in" filter="wipe(up)">
                                      <p:cBhvr>
                                        <p:cTn id="17" dur="500"/>
                                        <p:tgtEl>
                                          <p:spTgt spid="71687"/>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71685">
                                            <p:txEl>
                                              <p:pRg st="4" end="4"/>
                                            </p:txEl>
                                          </p:spTgt>
                                        </p:tgtEl>
                                        <p:attrNameLst>
                                          <p:attrName>style.visibility</p:attrName>
                                        </p:attrNameLst>
                                      </p:cBhvr>
                                      <p:to>
                                        <p:strVal val="visible"/>
                                      </p:to>
                                    </p:set>
                                    <p:animEffect transition="in" filter="dissolve">
                                      <p:cBhvr>
                                        <p:cTn id="21" dur="500"/>
                                        <p:tgtEl>
                                          <p:spTgt spid="71685">
                                            <p:txEl>
                                              <p:pRg st="4" end="4"/>
                                            </p:txEl>
                                          </p:spTgt>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71685">
                                            <p:txEl>
                                              <p:pRg st="5" end="5"/>
                                            </p:txEl>
                                          </p:spTgt>
                                        </p:tgtEl>
                                        <p:attrNameLst>
                                          <p:attrName>style.visibility</p:attrName>
                                        </p:attrNameLst>
                                      </p:cBhvr>
                                      <p:to>
                                        <p:strVal val="visible"/>
                                      </p:to>
                                    </p:set>
                                    <p:animEffect transition="in" filter="dissolve">
                                      <p:cBhvr>
                                        <p:cTn id="25" dur="500"/>
                                        <p:tgtEl>
                                          <p:spTgt spid="71685">
                                            <p:txEl>
                                              <p:pRg st="5" end="5"/>
                                            </p:txEl>
                                          </p:spTgt>
                                        </p:tgtEl>
                                      </p:cBhvr>
                                    </p:animEffect>
                                  </p:childTnLst>
                                </p:cTn>
                              </p:par>
                            </p:childTnLst>
                          </p:cTn>
                        </p:par>
                        <p:par>
                          <p:cTn id="26" fill="hold">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71685">
                                            <p:txEl>
                                              <p:pRg st="6" end="6"/>
                                            </p:txEl>
                                          </p:spTgt>
                                        </p:tgtEl>
                                        <p:attrNameLst>
                                          <p:attrName>style.visibility</p:attrName>
                                        </p:attrNameLst>
                                      </p:cBhvr>
                                      <p:to>
                                        <p:strVal val="visible"/>
                                      </p:to>
                                    </p:set>
                                    <p:animEffect transition="in" filter="dissolve">
                                      <p:cBhvr>
                                        <p:cTn id="29" dur="500"/>
                                        <p:tgtEl>
                                          <p:spTgt spid="7168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1688"/>
                                        </p:tgtEl>
                                        <p:attrNameLst>
                                          <p:attrName>style.visibility</p:attrName>
                                        </p:attrNameLst>
                                      </p:cBhvr>
                                      <p:to>
                                        <p:strVal val="visible"/>
                                      </p:to>
                                    </p:set>
                                    <p:animEffect transition="in" filter="dissolve">
                                      <p:cBhvr>
                                        <p:cTn id="32"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P spid="71687" grpId="0" animBg="1"/>
      <p:bldP spid="716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a:t>
            </a:fld>
            <a:endParaRPr lang="en-US" altLang="zh-CN" sz="1400" dirty="0"/>
          </a:p>
        </p:txBody>
      </p:sp>
      <p:sp>
        <p:nvSpPr>
          <p:cNvPr id="10242"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en-US" altLang="zh-CN" dirty="0">
                <a:solidFill>
                  <a:schemeClr val="accent2"/>
                </a:solidFill>
                <a:latin typeface="黑体" panose="02010609060101010101" pitchFamily="49" charset="-122"/>
                <a:ea typeface="黑体" panose="02010609060101010101" pitchFamily="49" charset="-122"/>
              </a:rPr>
              <a:t>2.1.2   </a:t>
            </a:r>
            <a:r>
              <a:rPr lang="zh-CN" altLang="en-US" dirty="0">
                <a:solidFill>
                  <a:schemeClr val="accent2"/>
                </a:solidFill>
                <a:latin typeface="黑体" panose="02010609060101010101" pitchFamily="49" charset="-122"/>
                <a:ea typeface="黑体" panose="02010609060101010101" pitchFamily="49" charset="-122"/>
              </a:rPr>
              <a:t>常用的统计调查方式</a:t>
            </a:r>
          </a:p>
        </p:txBody>
      </p:sp>
      <p:sp>
        <p:nvSpPr>
          <p:cNvPr id="12293" name="Rectangle 5"/>
          <p:cNvSpPr/>
          <p:nvPr/>
        </p:nvSpPr>
        <p:spPr>
          <a:xfrm>
            <a:off x="468313" y="1628775"/>
            <a:ext cx="8229600" cy="4530725"/>
          </a:xfrm>
          <a:prstGeom prst="rect">
            <a:avLst/>
          </a:prstGeom>
          <a:noFill/>
          <a:ln w="9525">
            <a:noFill/>
          </a:ln>
        </p:spPr>
        <p:txBody>
          <a:bodyPr anchor="t"/>
          <a:lstStyle/>
          <a:p>
            <a:pPr marL="342900" indent="-342900">
              <a:spcBef>
                <a:spcPct val="20000"/>
              </a:spcBef>
              <a:buChar char="•"/>
            </a:pPr>
            <a:r>
              <a:rPr lang="zh-CN" altLang="en-US" sz="3200" dirty="0">
                <a:latin typeface="Arial" panose="020B0604020202020204" pitchFamily="34" charset="0"/>
                <a:ea typeface="黑体" panose="02010609060101010101" pitchFamily="49" charset="-122"/>
              </a:rPr>
              <a:t>统计调查是社会经济数据的主要来源。</a:t>
            </a:r>
            <a:br>
              <a:rPr lang="zh-CN" altLang="en-US" sz="3200" dirty="0">
                <a:latin typeface="Arial" panose="020B0604020202020204" pitchFamily="34" charset="0"/>
                <a:ea typeface="黑体" panose="02010609060101010101" pitchFamily="49" charset="-122"/>
              </a:rPr>
            </a:br>
            <a:r>
              <a:rPr lang="zh-CN" altLang="en-US" sz="3200" dirty="0">
                <a:latin typeface="Arial" panose="020B0604020202020204" pitchFamily="34" charset="0"/>
                <a:ea typeface="黑体" panose="02010609060101010101" pitchFamily="49" charset="-122"/>
              </a:rPr>
              <a:t>实际中常用的统计调查方式主要有</a:t>
            </a:r>
          </a:p>
          <a:p>
            <a:pPr marL="742950" lvl="1" indent="-285750" eaLnBrk="1" hangingPunct="1">
              <a:spcBef>
                <a:spcPct val="20000"/>
              </a:spcBef>
              <a:buChar char="–"/>
            </a:pPr>
            <a:r>
              <a:rPr lang="zh-CN" altLang="en-US" sz="2800" dirty="0">
                <a:solidFill>
                  <a:schemeClr val="tx2"/>
                </a:solidFill>
                <a:latin typeface="Arial" panose="020B0604020202020204" pitchFamily="34" charset="0"/>
                <a:ea typeface="黑体" panose="02010609060101010101" pitchFamily="49" charset="-122"/>
              </a:rPr>
              <a:t>普查</a:t>
            </a:r>
          </a:p>
          <a:p>
            <a:pPr marL="742950" lvl="1" indent="-285750" eaLnBrk="1" hangingPunct="1">
              <a:spcBef>
                <a:spcPct val="20000"/>
              </a:spcBef>
              <a:buChar char="–"/>
            </a:pPr>
            <a:r>
              <a:rPr lang="zh-CN" altLang="en-US" sz="2800" dirty="0">
                <a:solidFill>
                  <a:schemeClr val="tx2"/>
                </a:solidFill>
                <a:latin typeface="Arial" panose="020B0604020202020204" pitchFamily="34" charset="0"/>
                <a:ea typeface="黑体" panose="02010609060101010101" pitchFamily="49" charset="-122"/>
              </a:rPr>
              <a:t>抽样调查</a:t>
            </a:r>
          </a:p>
          <a:p>
            <a:pPr marL="742950" lvl="1" indent="-285750" eaLnBrk="1" hangingPunct="1">
              <a:spcBef>
                <a:spcPct val="20000"/>
              </a:spcBef>
              <a:buChar char="–"/>
            </a:pPr>
            <a:r>
              <a:rPr lang="zh-CN" altLang="en-US" sz="2800" dirty="0">
                <a:solidFill>
                  <a:schemeClr val="tx2"/>
                </a:solidFill>
                <a:latin typeface="Arial" panose="020B0604020202020204" pitchFamily="34" charset="0"/>
                <a:ea typeface="黑体" panose="02010609060101010101" pitchFamily="49" charset="-122"/>
              </a:rPr>
              <a:t>统计报表</a:t>
            </a:r>
          </a:p>
          <a:p>
            <a:pPr marL="342900" indent="-342900">
              <a:spcBef>
                <a:spcPct val="20000"/>
              </a:spcBef>
            </a:pPr>
            <a:endParaRPr lang="zh-CN" altLang="en-US" sz="3200" dirty="0">
              <a:latin typeface="Arial" panose="020B0604020202020204" pitchFamily="34" charset="0"/>
              <a:ea typeface="黑体" panose="02010609060101010101" pitchFamily="49" charset="-122"/>
            </a:endParaRPr>
          </a:p>
          <a:p>
            <a:pPr marL="342900" indent="-342900">
              <a:spcBef>
                <a:spcPct val="20000"/>
              </a:spcBef>
              <a:buChar char="•"/>
            </a:pPr>
            <a:endParaRPr lang="en-US" altLang="zh-CN"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dissolve">
                                      <p:cBhvr>
                                        <p:cTn id="7" dur="500"/>
                                        <p:tgtEl>
                                          <p:spTgt spid="1229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293">
                                            <p:txEl>
                                              <p:pRg st="1" end="1"/>
                                            </p:txEl>
                                          </p:spTgt>
                                        </p:tgtEl>
                                        <p:attrNameLst>
                                          <p:attrName>style.visibility</p:attrName>
                                        </p:attrNameLst>
                                      </p:cBhvr>
                                      <p:to>
                                        <p:strVal val="visible"/>
                                      </p:to>
                                    </p:set>
                                    <p:animEffect transition="in" filter="dissolve">
                                      <p:cBhvr>
                                        <p:cTn id="10" dur="500"/>
                                        <p:tgtEl>
                                          <p:spTgt spid="1229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293">
                                            <p:txEl>
                                              <p:pRg st="2" end="2"/>
                                            </p:txEl>
                                          </p:spTgt>
                                        </p:tgtEl>
                                        <p:attrNameLst>
                                          <p:attrName>style.visibility</p:attrName>
                                        </p:attrNameLst>
                                      </p:cBhvr>
                                      <p:to>
                                        <p:strVal val="visible"/>
                                      </p:to>
                                    </p:set>
                                    <p:animEffect transition="in" filter="dissolve">
                                      <p:cBhvr>
                                        <p:cTn id="13" dur="500"/>
                                        <p:tgtEl>
                                          <p:spTgt spid="1229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293">
                                            <p:txEl>
                                              <p:pRg st="3" end="3"/>
                                            </p:txEl>
                                          </p:spTgt>
                                        </p:tgtEl>
                                        <p:attrNameLst>
                                          <p:attrName>style.visibility</p:attrName>
                                        </p:attrNameLst>
                                      </p:cBhvr>
                                      <p:to>
                                        <p:strVal val="visible"/>
                                      </p:to>
                                    </p:set>
                                    <p:animEffect transition="in" filter="dissolve">
                                      <p:cBhvr>
                                        <p:cTn id="16" dur="500"/>
                                        <p:tgtEl>
                                          <p:spTgt spid="122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70</a:t>
            </a:fld>
            <a:endParaRPr lang="en-US" altLang="zh-CN" sz="1400" dirty="0"/>
          </a:p>
        </p:txBody>
      </p:sp>
      <p:sp>
        <p:nvSpPr>
          <p:cNvPr id="74754" name="Rectangle 4"/>
          <p:cNvSpPr>
            <a:spLocks noGrp="1"/>
          </p:cNvSpPr>
          <p:nvPr>
            <p:ph type="title"/>
          </p:nvPr>
        </p:nvSpPr>
        <p:spPr>
          <a:xfrm>
            <a:off x="250825" y="0"/>
            <a:ext cx="7993063" cy="714375"/>
          </a:xfrm>
          <a:ln/>
        </p:spPr>
        <p:txBody>
          <a:bodyPr wrap="square" lIns="91440" tIns="45720" rIns="91440" bIns="45720" anchor="b"/>
          <a:lstStyle/>
          <a:p>
            <a:pPr eaLnBrk="1" hangingPunct="1"/>
            <a:r>
              <a:rPr lang="zh-CN" altLang="en-US" sz="3200" b="1" dirty="0">
                <a:solidFill>
                  <a:schemeClr val="accent2"/>
                </a:solidFill>
                <a:latin typeface="黑体" panose="02010609060101010101" pitchFamily="49" charset="-122"/>
                <a:ea typeface="黑体" panose="02010609060101010101" pitchFamily="49" charset="-122"/>
              </a:rPr>
              <a:t>（</a:t>
            </a:r>
            <a:r>
              <a:rPr lang="en-US" altLang="zh-CN" sz="3200" b="1" dirty="0">
                <a:solidFill>
                  <a:schemeClr val="accent2"/>
                </a:solidFill>
                <a:latin typeface="黑体" panose="02010609060101010101" pitchFamily="49" charset="-122"/>
                <a:ea typeface="黑体" panose="02010609060101010101" pitchFamily="49" charset="-122"/>
              </a:rPr>
              <a:t>2</a:t>
            </a:r>
            <a:r>
              <a:rPr lang="zh-CN" altLang="en-US" sz="3200" b="1" dirty="0">
                <a:solidFill>
                  <a:schemeClr val="accent2"/>
                </a:solidFill>
                <a:latin typeface="黑体" panose="02010609060101010101" pitchFamily="49" charset="-122"/>
                <a:ea typeface="黑体" panose="02010609060101010101" pitchFamily="49" charset="-122"/>
              </a:rPr>
              <a:t>）用词要确切通俗，避免不具体的问题</a:t>
            </a:r>
          </a:p>
        </p:txBody>
      </p:sp>
      <p:sp>
        <p:nvSpPr>
          <p:cNvPr id="72709" name="Rectangle 5"/>
          <p:cNvSpPr>
            <a:spLocks noGrp="1"/>
          </p:cNvSpPr>
          <p:nvPr>
            <p:ph idx="1"/>
          </p:nvPr>
        </p:nvSpPr>
        <p:spPr>
          <a:xfrm>
            <a:off x="250825" y="765175"/>
            <a:ext cx="8512175" cy="5310188"/>
          </a:xfrm>
          <a:ln/>
        </p:spPr>
        <p:txBody>
          <a:bodyPr wrap="square" lIns="91440" tIns="45720" rIns="91440" bIns="45720" anchor="t"/>
          <a:lstStyle/>
          <a:p>
            <a:pPr eaLnBrk="1" hangingPunct="1"/>
            <a:r>
              <a:rPr lang="en-US" altLang="zh-CN" sz="2800" dirty="0"/>
              <a:t>  </a:t>
            </a:r>
            <a:r>
              <a:rPr lang="zh-CN" altLang="en-US" sz="2800" dirty="0"/>
              <a:t>问卷中的用词要确切、通俗，应容易被人理</a:t>
            </a:r>
            <a:br>
              <a:rPr lang="zh-CN" altLang="en-US" sz="2800" dirty="0"/>
            </a:br>
            <a:r>
              <a:rPr lang="zh-CN" altLang="en-US" sz="2800" dirty="0"/>
              <a:t>解，应避免使用过于专业的术语（例如严重急性呼吸系統綜合症）；设计的问题要适合所有被调查者；提问目的要明确，避免模棱两可。</a:t>
            </a:r>
          </a:p>
          <a:p>
            <a:pPr eaLnBrk="1" hangingPunct="1"/>
            <a:r>
              <a:rPr lang="zh-CN" altLang="en-US" sz="2800" dirty="0"/>
              <a:t>  </a:t>
            </a:r>
            <a:r>
              <a:rPr lang="en-US" altLang="zh-CN" sz="2800" b="1" dirty="0"/>
              <a:t>Q</a:t>
            </a:r>
            <a:r>
              <a:rPr lang="zh-CN" altLang="en-US" sz="2800" b="1" dirty="0"/>
              <a:t>：您对本餐厅是否满意？</a:t>
            </a:r>
          </a:p>
          <a:p>
            <a:pPr eaLnBrk="1" hangingPunct="1"/>
            <a:r>
              <a:rPr lang="zh-CN" altLang="en-US" sz="2800" b="1" dirty="0"/>
              <a:t>     □</a:t>
            </a:r>
            <a:r>
              <a:rPr lang="en-US" altLang="zh-CN" sz="2800" b="1" dirty="0"/>
              <a:t>1.</a:t>
            </a:r>
            <a:r>
              <a:rPr lang="zh-CN" altLang="en-US" sz="2800" b="1" dirty="0"/>
              <a:t>满意     □</a:t>
            </a:r>
            <a:r>
              <a:rPr lang="en-US" altLang="zh-CN" sz="2800" b="1" dirty="0"/>
              <a:t>2.</a:t>
            </a:r>
            <a:r>
              <a:rPr lang="zh-CN" altLang="en-US" sz="2800" b="1" dirty="0"/>
              <a:t>一般     □</a:t>
            </a:r>
            <a:r>
              <a:rPr lang="en-US" altLang="zh-CN" sz="2800" b="1" dirty="0"/>
              <a:t>3.</a:t>
            </a:r>
            <a:r>
              <a:rPr lang="zh-CN" altLang="en-US" sz="2800" b="1" dirty="0"/>
              <a:t>不满意</a:t>
            </a:r>
          </a:p>
          <a:p>
            <a:pPr eaLnBrk="1" hangingPunct="1"/>
            <a:endParaRPr lang="zh-CN" altLang="en-US" sz="2800" b="1" dirty="0"/>
          </a:p>
          <a:p>
            <a:pPr eaLnBrk="1" hangingPunct="1"/>
            <a:r>
              <a:rPr lang="zh-CN" altLang="en-US" sz="2800" b="1" dirty="0">
                <a:solidFill>
                  <a:srgbClr val="FF0000"/>
                </a:solidFill>
              </a:rPr>
              <a:t>                                                   </a:t>
            </a:r>
            <a:r>
              <a:rPr lang="zh-CN" altLang="en-US" sz="2400" b="1" dirty="0">
                <a:solidFill>
                  <a:srgbClr val="FF0000"/>
                </a:solidFill>
              </a:rPr>
              <a:t>满意  一般  不满意</a:t>
            </a:r>
          </a:p>
          <a:p>
            <a:pPr eaLnBrk="1" hangingPunct="1"/>
            <a:r>
              <a:rPr lang="en-US" altLang="zh-CN" sz="2400" b="1" dirty="0">
                <a:solidFill>
                  <a:srgbClr val="FF0000"/>
                </a:solidFill>
              </a:rPr>
              <a:t>Q1</a:t>
            </a:r>
            <a:r>
              <a:rPr lang="zh-CN" altLang="en-US" sz="2400" b="1" dirty="0">
                <a:solidFill>
                  <a:srgbClr val="FF0000"/>
                </a:solidFill>
              </a:rPr>
              <a:t>：您对本餐厅饭菜质量是否满意？  □        □      □</a:t>
            </a:r>
          </a:p>
          <a:p>
            <a:pPr eaLnBrk="1" hangingPunct="1"/>
            <a:r>
              <a:rPr lang="en-US" altLang="zh-CN" sz="2400" b="1" dirty="0">
                <a:solidFill>
                  <a:srgbClr val="FF0000"/>
                </a:solidFill>
              </a:rPr>
              <a:t>Q2</a:t>
            </a:r>
            <a:r>
              <a:rPr lang="zh-CN" altLang="en-US" sz="2400" b="1" dirty="0">
                <a:solidFill>
                  <a:srgbClr val="FF0000"/>
                </a:solidFill>
              </a:rPr>
              <a:t>：您对本餐厅环境设施是否满意？  □        □      □</a:t>
            </a:r>
          </a:p>
          <a:p>
            <a:pPr eaLnBrk="1" hangingPunct="1"/>
            <a:r>
              <a:rPr lang="en-US" altLang="zh-CN" sz="2400" b="1" dirty="0">
                <a:solidFill>
                  <a:srgbClr val="FF0000"/>
                </a:solidFill>
              </a:rPr>
              <a:t>Q3</a:t>
            </a:r>
            <a:r>
              <a:rPr lang="zh-CN" altLang="en-US" sz="2400" b="1" dirty="0">
                <a:solidFill>
                  <a:srgbClr val="FF0000"/>
                </a:solidFill>
              </a:rPr>
              <a:t>：您对本餐厅服务态度是否满意？  □        □     □</a:t>
            </a:r>
          </a:p>
        </p:txBody>
      </p:sp>
      <p:sp>
        <p:nvSpPr>
          <p:cNvPr id="72710" name="Rectangle 6"/>
          <p:cNvSpPr/>
          <p:nvPr/>
        </p:nvSpPr>
        <p:spPr>
          <a:xfrm>
            <a:off x="522288" y="2619375"/>
            <a:ext cx="7291387" cy="1214438"/>
          </a:xfrm>
          <a:prstGeom prst="rect">
            <a:avLst/>
          </a:prstGeom>
          <a:noFill/>
          <a:ln w="19050" cap="flat" cmpd="sng">
            <a:solidFill>
              <a:srgbClr val="FF9933"/>
            </a:solidFill>
            <a:prstDash val="solid"/>
            <a:miter/>
            <a:headEnd type="none" w="med" len="med"/>
            <a:tailEnd type="none" w="med" len="med"/>
          </a:ln>
        </p:spPr>
        <p:txBody>
          <a:bodyPr wrap="none"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
        <p:nvSpPr>
          <p:cNvPr id="72711" name="Rectangle 7"/>
          <p:cNvSpPr/>
          <p:nvPr/>
        </p:nvSpPr>
        <p:spPr>
          <a:xfrm>
            <a:off x="206375" y="4014788"/>
            <a:ext cx="8235950" cy="2249487"/>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72719" name="Group 15"/>
          <p:cNvGraphicFramePr>
            <a:graphicFrameLocks noGrp="1"/>
          </p:cNvGraphicFramePr>
          <p:nvPr/>
        </p:nvGraphicFramePr>
        <p:xfrm>
          <a:off x="5003800" y="2565400"/>
          <a:ext cx="2876550" cy="518160"/>
        </p:xfrm>
        <a:graphic>
          <a:graphicData uri="http://schemas.openxmlformats.org/drawingml/2006/table">
            <a:tbl>
              <a:tblPr/>
              <a:tblGrid>
                <a:gridCol w="2876550"/>
              </a:tblGrid>
              <a:tr h="180975">
                <a:tc>
                  <a:txBody>
                    <a:bodyPr/>
                    <a:lstStyle/>
                    <a:p>
                      <a:pPr marL="0" marR="0" lvl="0" indent="0" algn="r" defTabSz="914400" rtl="0" eaLnBrk="1" fontAlgn="t" latinLnBrk="0" hangingPunct="1">
                        <a:lnSpc>
                          <a:spcPct val="100000"/>
                        </a:lnSpc>
                        <a:spcBef>
                          <a:spcPct val="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2709">
                                            <p:txEl>
                                              <p:pRg st="0" end="0"/>
                                            </p:txEl>
                                          </p:spTgt>
                                        </p:tgtEl>
                                        <p:attrNameLst>
                                          <p:attrName>style.visibility</p:attrName>
                                        </p:attrNameLst>
                                      </p:cBhvr>
                                      <p:to>
                                        <p:strVal val="visible"/>
                                      </p:to>
                                    </p:set>
                                    <p:animEffect transition="in" filter="dissolve">
                                      <p:cBhvr>
                                        <p:cTn id="7" dur="500"/>
                                        <p:tgtEl>
                                          <p:spTgt spid="727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709">
                                            <p:txEl>
                                              <p:pRg st="1" end="1"/>
                                            </p:txEl>
                                          </p:spTgt>
                                        </p:tgtEl>
                                        <p:attrNameLst>
                                          <p:attrName>style.visibility</p:attrName>
                                        </p:attrNameLst>
                                      </p:cBhvr>
                                      <p:to>
                                        <p:strVal val="visible"/>
                                      </p:to>
                                    </p:set>
                                    <p:animEffect transition="in" filter="dissolve">
                                      <p:cBhvr>
                                        <p:cTn id="12" dur="500"/>
                                        <p:tgtEl>
                                          <p:spTgt spid="7270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2709">
                                            <p:txEl>
                                              <p:pRg st="2" end="2"/>
                                            </p:txEl>
                                          </p:spTgt>
                                        </p:tgtEl>
                                        <p:attrNameLst>
                                          <p:attrName>style.visibility</p:attrName>
                                        </p:attrNameLst>
                                      </p:cBhvr>
                                      <p:to>
                                        <p:strVal val="visible"/>
                                      </p:to>
                                    </p:set>
                                    <p:animEffect transition="in" filter="dissolve">
                                      <p:cBhvr>
                                        <p:cTn id="15" dur="500"/>
                                        <p:tgtEl>
                                          <p:spTgt spid="7270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2710"/>
                                        </p:tgtEl>
                                        <p:attrNameLst>
                                          <p:attrName>style.visibility</p:attrName>
                                        </p:attrNameLst>
                                      </p:cBhvr>
                                      <p:to>
                                        <p:strVal val="visible"/>
                                      </p:to>
                                    </p:set>
                                    <p:animEffect transition="in" filter="dissolve">
                                      <p:cBhvr>
                                        <p:cTn id="18" dur="500"/>
                                        <p:tgtEl>
                                          <p:spTgt spid="727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2709">
                                            <p:txEl>
                                              <p:pRg st="4" end="4"/>
                                            </p:txEl>
                                          </p:spTgt>
                                        </p:tgtEl>
                                        <p:attrNameLst>
                                          <p:attrName>style.visibility</p:attrName>
                                        </p:attrNameLst>
                                      </p:cBhvr>
                                      <p:to>
                                        <p:strVal val="visible"/>
                                      </p:to>
                                    </p:set>
                                    <p:animEffect transition="in" filter="dissolve">
                                      <p:cBhvr>
                                        <p:cTn id="23" dur="500"/>
                                        <p:tgtEl>
                                          <p:spTgt spid="7270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709">
                                            <p:txEl>
                                              <p:pRg st="5" end="5"/>
                                            </p:txEl>
                                          </p:spTgt>
                                        </p:tgtEl>
                                        <p:attrNameLst>
                                          <p:attrName>style.visibility</p:attrName>
                                        </p:attrNameLst>
                                      </p:cBhvr>
                                      <p:to>
                                        <p:strVal val="visible"/>
                                      </p:to>
                                    </p:set>
                                    <p:animEffect transition="in" filter="dissolve">
                                      <p:cBhvr>
                                        <p:cTn id="26" dur="500"/>
                                        <p:tgtEl>
                                          <p:spTgt spid="7270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709">
                                            <p:txEl>
                                              <p:pRg st="6" end="6"/>
                                            </p:txEl>
                                          </p:spTgt>
                                        </p:tgtEl>
                                        <p:attrNameLst>
                                          <p:attrName>style.visibility</p:attrName>
                                        </p:attrNameLst>
                                      </p:cBhvr>
                                      <p:to>
                                        <p:strVal val="visible"/>
                                      </p:to>
                                    </p:set>
                                    <p:animEffect transition="in" filter="dissolve">
                                      <p:cBhvr>
                                        <p:cTn id="29" dur="500"/>
                                        <p:tgtEl>
                                          <p:spTgt spid="7270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2709">
                                            <p:txEl>
                                              <p:pRg st="7" end="7"/>
                                            </p:txEl>
                                          </p:spTgt>
                                        </p:tgtEl>
                                        <p:attrNameLst>
                                          <p:attrName>style.visibility</p:attrName>
                                        </p:attrNameLst>
                                      </p:cBhvr>
                                      <p:to>
                                        <p:strVal val="visible"/>
                                      </p:to>
                                    </p:set>
                                    <p:animEffect transition="in" filter="dissolve">
                                      <p:cBhvr>
                                        <p:cTn id="32" dur="500"/>
                                        <p:tgtEl>
                                          <p:spTgt spid="72709">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2711"/>
                                        </p:tgtEl>
                                        <p:attrNameLst>
                                          <p:attrName>style.visibility</p:attrName>
                                        </p:attrNameLst>
                                      </p:cBhvr>
                                      <p:to>
                                        <p:strVal val="visible"/>
                                      </p:to>
                                    </p:set>
                                    <p:animEffect transition="in" filter="dissolve">
                                      <p:cBhvr>
                                        <p:cTn id="35" dur="500"/>
                                        <p:tgtEl>
                                          <p:spTgt spid="7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build="p"/>
      <p:bldP spid="72710" grpId="0" animBg="1"/>
      <p:bldP spid="727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71</a:t>
            </a:fld>
            <a:endParaRPr lang="en-US" altLang="zh-CN" sz="1400" dirty="0"/>
          </a:p>
        </p:txBody>
      </p:sp>
      <p:sp>
        <p:nvSpPr>
          <p:cNvPr id="75778" name="Rectangle 4"/>
          <p:cNvSpPr>
            <a:spLocks noGrp="1"/>
          </p:cNvSpPr>
          <p:nvPr>
            <p:ph type="title"/>
          </p:nvPr>
        </p:nvSpPr>
        <p:spPr>
          <a:xfrm>
            <a:off x="395288" y="836613"/>
            <a:ext cx="7543800" cy="765175"/>
          </a:xfrm>
          <a:ln/>
        </p:spPr>
        <p:txBody>
          <a:bodyPr wrap="square" lIns="91440" tIns="45720" rIns="91440" bIns="45720" anchor="b"/>
          <a:lstStyle/>
          <a:p>
            <a:pPr eaLnBrk="1" hangingPunct="1"/>
            <a:r>
              <a:rPr lang="zh-CN" altLang="en-US" sz="4000" b="1" dirty="0">
                <a:solidFill>
                  <a:schemeClr val="accent2"/>
                </a:solidFill>
                <a:latin typeface="黑体" panose="02010609060101010101" pitchFamily="49" charset="-122"/>
                <a:ea typeface="黑体" panose="02010609060101010101" pitchFamily="49" charset="-122"/>
              </a:rPr>
              <a:t>（</a:t>
            </a:r>
            <a:r>
              <a:rPr lang="en-US" altLang="zh-CN" sz="4000" b="1" dirty="0">
                <a:solidFill>
                  <a:schemeClr val="accent2"/>
                </a:solidFill>
                <a:latin typeface="黑体" panose="02010609060101010101" pitchFamily="49" charset="-122"/>
                <a:ea typeface="黑体" panose="02010609060101010101" pitchFamily="49" charset="-122"/>
              </a:rPr>
              <a:t>3</a:t>
            </a:r>
            <a:r>
              <a:rPr lang="zh-CN" altLang="en-US" sz="4000" b="1" dirty="0">
                <a:solidFill>
                  <a:schemeClr val="accent2"/>
                </a:solidFill>
                <a:latin typeface="黑体" panose="02010609060101010101" pitchFamily="49" charset="-122"/>
                <a:ea typeface="黑体" panose="02010609060101010101" pitchFamily="49" charset="-122"/>
              </a:rPr>
              <a:t>）一项提问只包含一项内容</a:t>
            </a:r>
          </a:p>
        </p:txBody>
      </p:sp>
      <p:sp>
        <p:nvSpPr>
          <p:cNvPr id="73733" name="Rectangle 5"/>
          <p:cNvSpPr/>
          <p:nvPr/>
        </p:nvSpPr>
        <p:spPr>
          <a:xfrm>
            <a:off x="0" y="2970213"/>
            <a:ext cx="8229600" cy="4411662"/>
          </a:xfrm>
          <a:prstGeom prst="rect">
            <a:avLst/>
          </a:prstGeom>
          <a:noFill/>
          <a:ln w="9525">
            <a:noFill/>
          </a:ln>
        </p:spPr>
        <p:txBody>
          <a:bodyPr anchor="t"/>
          <a:lstStyle/>
          <a:p>
            <a:pPr marL="342900" indent="-342900">
              <a:spcBef>
                <a:spcPct val="20000"/>
              </a:spcBef>
              <a:buChar char="•"/>
            </a:pP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一个问句最好只问一个要点。一个问句中如果包含过多询问内容，会使被调查者无从答起，给统计处理也带来困难。</a:t>
            </a:r>
          </a:p>
          <a:p>
            <a:pPr marL="342900" indent="-342900">
              <a:spcBef>
                <a:spcPct val="20000"/>
              </a:spcBef>
            </a:pPr>
            <a:endParaRPr lang="zh-CN" altLang="en-US" sz="3200" dirty="0">
              <a:latin typeface="黑体" panose="02010609060101010101" pitchFamily="49" charset="-122"/>
              <a:ea typeface="黑体" panose="02010609060101010101" pitchFamily="49" charset="-122"/>
            </a:endParaRPr>
          </a:p>
          <a:p>
            <a:pPr marL="342900" indent="-342900">
              <a:spcBef>
                <a:spcPct val="20000"/>
              </a:spcBef>
            </a:pPr>
            <a:r>
              <a:rPr lang="zh-CN" altLang="en-US" sz="3200" dirty="0">
                <a:solidFill>
                  <a:schemeClr val="tx2"/>
                </a:solidFill>
                <a:latin typeface="黑体" panose="02010609060101010101" pitchFamily="49" charset="-122"/>
                <a:ea typeface="黑体" panose="02010609060101010101" pitchFamily="49" charset="-122"/>
              </a:rPr>
              <a:t>       你经常看电影和电视吗？</a:t>
            </a:r>
          </a:p>
          <a:p>
            <a:pPr marL="342900" indent="-342900">
              <a:spcBef>
                <a:spcPct val="20000"/>
              </a:spcBef>
            </a:pPr>
            <a:endParaRPr lang="zh-CN" altLang="en-US" sz="3200" dirty="0">
              <a:solidFill>
                <a:srgbClr val="FFFF00"/>
              </a:solidFill>
              <a:latin typeface="黑体" panose="02010609060101010101" pitchFamily="49" charset="-122"/>
              <a:ea typeface="黑体" panose="02010609060101010101" pitchFamily="49" charset="-122"/>
            </a:endParaRPr>
          </a:p>
          <a:p>
            <a:pPr marL="342900" indent="-342900">
              <a:spcBef>
                <a:spcPct val="20000"/>
              </a:spcBef>
            </a:pPr>
            <a:endParaRPr lang="zh-CN" altLang="en-US" sz="3200" dirty="0">
              <a:solidFill>
                <a:srgbClr val="FFFF00"/>
              </a:solidFill>
              <a:latin typeface="黑体" panose="02010609060101010101" pitchFamily="49" charset="-122"/>
              <a:ea typeface="黑体" panose="02010609060101010101" pitchFamily="49" charset="-122"/>
            </a:endParaRPr>
          </a:p>
          <a:p>
            <a:pPr marL="342900" indent="-342900">
              <a:spcBef>
                <a:spcPct val="20000"/>
              </a:spcBef>
            </a:pPr>
            <a:endParaRPr lang="en-US" altLang="zh-CN" sz="3200" dirty="0">
              <a:solidFill>
                <a:srgbClr val="FFFF00"/>
              </a:solidFill>
              <a:latin typeface="黑体" panose="02010609060101010101" pitchFamily="49" charset="-122"/>
              <a:ea typeface="黑体" panose="02010609060101010101" pitchFamily="49" charset="-122"/>
            </a:endParaRPr>
          </a:p>
        </p:txBody>
      </p:sp>
      <p:sp>
        <p:nvSpPr>
          <p:cNvPr id="73734" name="Rectangle 6"/>
          <p:cNvSpPr/>
          <p:nvPr/>
        </p:nvSpPr>
        <p:spPr>
          <a:xfrm>
            <a:off x="1042988" y="4697413"/>
            <a:ext cx="4824412" cy="1081087"/>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animEffect transition="in" filter="dissolve">
                                      <p:cBhvr>
                                        <p:cTn id="7" dur="500"/>
                                        <p:tgtEl>
                                          <p:spTgt spid="737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733">
                                            <p:txEl>
                                              <p:pRg st="2" end="2"/>
                                            </p:txEl>
                                          </p:spTgt>
                                        </p:tgtEl>
                                        <p:attrNameLst>
                                          <p:attrName>style.visibility</p:attrName>
                                        </p:attrNameLst>
                                      </p:cBhvr>
                                      <p:to>
                                        <p:strVal val="visible"/>
                                      </p:to>
                                    </p:set>
                                    <p:animEffect transition="in" filter="dissolve">
                                      <p:cBhvr>
                                        <p:cTn id="12" dur="500"/>
                                        <p:tgtEl>
                                          <p:spTgt spid="7373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3734"/>
                                        </p:tgtEl>
                                        <p:attrNameLst>
                                          <p:attrName>style.visibility</p:attrName>
                                        </p:attrNameLst>
                                      </p:cBhvr>
                                      <p:to>
                                        <p:strVal val="visible"/>
                                      </p:to>
                                    </p:set>
                                    <p:animEffect transition="in" filter="dissolve">
                                      <p:cBhvr>
                                        <p:cTn id="15" dur="500"/>
                                        <p:tgtEl>
                                          <p:spTgt spid="7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p:bldP spid="7373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72</a:t>
            </a:fld>
            <a:endParaRPr lang="en-US" altLang="zh-CN" sz="1400" dirty="0"/>
          </a:p>
        </p:txBody>
      </p:sp>
      <p:sp>
        <p:nvSpPr>
          <p:cNvPr id="76802"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a:t>
            </a:r>
            <a:r>
              <a:rPr lang="en-US" altLang="zh-CN" b="1" dirty="0">
                <a:solidFill>
                  <a:schemeClr val="accent2"/>
                </a:solidFill>
                <a:latin typeface="黑体" panose="02010609060101010101" pitchFamily="49" charset="-122"/>
                <a:ea typeface="黑体" panose="02010609060101010101" pitchFamily="49" charset="-122"/>
              </a:rPr>
              <a:t>4</a:t>
            </a:r>
            <a:r>
              <a:rPr lang="zh-CN" altLang="en-US" b="1" dirty="0">
                <a:solidFill>
                  <a:schemeClr val="accent2"/>
                </a:solidFill>
                <a:latin typeface="黑体" panose="02010609060101010101" pitchFamily="49" charset="-122"/>
                <a:ea typeface="黑体" panose="02010609060101010101" pitchFamily="49" charset="-122"/>
              </a:rPr>
              <a:t>）避免诱导性提问</a:t>
            </a:r>
            <a:r>
              <a:rPr lang="zh-CN" altLang="en-US" dirty="0"/>
              <a:t> </a:t>
            </a:r>
          </a:p>
        </p:txBody>
      </p:sp>
      <p:sp>
        <p:nvSpPr>
          <p:cNvPr id="74757" name="Rectangle 5"/>
          <p:cNvSpPr>
            <a:spLocks noGrp="1"/>
          </p:cNvSpPr>
          <p:nvPr>
            <p:ph idx="1"/>
          </p:nvPr>
        </p:nvSpPr>
        <p:spPr>
          <a:xfrm>
            <a:off x="341313" y="1268413"/>
            <a:ext cx="8229600" cy="4530725"/>
          </a:xfrm>
          <a:ln/>
        </p:spPr>
        <p:txBody>
          <a:bodyPr wrap="square" lIns="91440" tIns="45720" rIns="91440" bIns="45720" anchor="t"/>
          <a:lstStyle/>
          <a:p>
            <a:pPr eaLnBrk="1" hangingPunct="1"/>
            <a:r>
              <a:rPr lang="zh-CN" altLang="en-US" dirty="0"/>
              <a:t>应避免诱导性、暗示性的提问。诱导性</a:t>
            </a:r>
            <a:br>
              <a:rPr lang="zh-CN" altLang="en-US" dirty="0"/>
            </a:br>
            <a:r>
              <a:rPr lang="zh-CN" altLang="en-US" dirty="0"/>
              <a:t>提问会导致两个不良后果：</a:t>
            </a:r>
          </a:p>
          <a:p>
            <a:pPr lvl="1" eaLnBrk="1" hangingPunct="1"/>
            <a:r>
              <a:rPr lang="zh-CN" altLang="en-US" dirty="0"/>
              <a:t>被调查者不加考虑就同意所诱导问题中暗示的结论；</a:t>
            </a:r>
          </a:p>
          <a:p>
            <a:pPr lvl="1" eaLnBrk="1" hangingPunct="1"/>
            <a:r>
              <a:rPr lang="zh-CN" altLang="en-US" dirty="0"/>
              <a:t>由于诱导性提问大多是引用权威或大多数人的态度</a:t>
            </a:r>
            <a:r>
              <a:rPr lang="en-US" altLang="zh-CN" dirty="0"/>
              <a:t>,</a:t>
            </a:r>
            <a:r>
              <a:rPr lang="zh-CN" altLang="en-US" dirty="0"/>
              <a:t>被调查者就会产生心理上的顺向反应。 </a:t>
            </a:r>
          </a:p>
          <a:p>
            <a:pPr lvl="1" eaLnBrk="1" hangingPunct="1"/>
            <a:endParaRPr lang="zh-CN" altLang="en-US" dirty="0"/>
          </a:p>
          <a:p>
            <a:pPr eaLnBrk="1" hangingPunct="1"/>
            <a:r>
              <a:rPr lang="zh-CN" altLang="en-US" dirty="0"/>
              <a:t>“绝大多数饮用过光明奶的人都认为它口味纯正，您认为是这样吗</a:t>
            </a:r>
            <a:r>
              <a:rPr lang="en-US" altLang="zh-CN" dirty="0"/>
              <a:t>?” </a:t>
            </a:r>
          </a:p>
        </p:txBody>
      </p:sp>
      <p:sp>
        <p:nvSpPr>
          <p:cNvPr id="74758" name="Rectangle 6"/>
          <p:cNvSpPr/>
          <p:nvPr/>
        </p:nvSpPr>
        <p:spPr>
          <a:xfrm>
            <a:off x="417513" y="4805363"/>
            <a:ext cx="7993062" cy="935037"/>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4757">
                                            <p:txEl>
                                              <p:pRg st="0" end="0"/>
                                            </p:txEl>
                                          </p:spTgt>
                                        </p:tgtEl>
                                        <p:attrNameLst>
                                          <p:attrName>style.visibility</p:attrName>
                                        </p:attrNameLst>
                                      </p:cBhvr>
                                      <p:to>
                                        <p:strVal val="visible"/>
                                      </p:to>
                                    </p:set>
                                    <p:animEffect transition="in" filter="dissolve">
                                      <p:cBhvr>
                                        <p:cTn id="7" dur="500"/>
                                        <p:tgtEl>
                                          <p:spTgt spid="7475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4757">
                                            <p:txEl>
                                              <p:pRg st="1" end="1"/>
                                            </p:txEl>
                                          </p:spTgt>
                                        </p:tgtEl>
                                        <p:attrNameLst>
                                          <p:attrName>style.visibility</p:attrName>
                                        </p:attrNameLst>
                                      </p:cBhvr>
                                      <p:to>
                                        <p:strVal val="visible"/>
                                      </p:to>
                                    </p:set>
                                    <p:animEffect transition="in" filter="dissolve">
                                      <p:cBhvr>
                                        <p:cTn id="10" dur="500"/>
                                        <p:tgtEl>
                                          <p:spTgt spid="7475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4757">
                                            <p:txEl>
                                              <p:pRg st="2" end="2"/>
                                            </p:txEl>
                                          </p:spTgt>
                                        </p:tgtEl>
                                        <p:attrNameLst>
                                          <p:attrName>style.visibility</p:attrName>
                                        </p:attrNameLst>
                                      </p:cBhvr>
                                      <p:to>
                                        <p:strVal val="visible"/>
                                      </p:to>
                                    </p:set>
                                    <p:animEffect transition="in" filter="dissolve">
                                      <p:cBhvr>
                                        <p:cTn id="13" dur="500"/>
                                        <p:tgtEl>
                                          <p:spTgt spid="7475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4757">
                                            <p:txEl>
                                              <p:pRg st="4" end="4"/>
                                            </p:txEl>
                                          </p:spTgt>
                                        </p:tgtEl>
                                        <p:attrNameLst>
                                          <p:attrName>style.visibility</p:attrName>
                                        </p:attrNameLst>
                                      </p:cBhvr>
                                      <p:to>
                                        <p:strVal val="visible"/>
                                      </p:to>
                                    </p:set>
                                    <p:animEffect transition="in" filter="dissolve">
                                      <p:cBhvr>
                                        <p:cTn id="18" dur="500"/>
                                        <p:tgtEl>
                                          <p:spTgt spid="74757">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4758"/>
                                        </p:tgtEl>
                                        <p:attrNameLst>
                                          <p:attrName>style.visibility</p:attrName>
                                        </p:attrNameLst>
                                      </p:cBhvr>
                                      <p:to>
                                        <p:strVal val="visible"/>
                                      </p:to>
                                    </p:set>
                                    <p:animEffect transition="in" filter="dissolve">
                                      <p:cBhvr>
                                        <p:cTn id="21"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uild="p"/>
      <p:bldP spid="7475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73</a:t>
            </a:fld>
            <a:endParaRPr lang="en-US" altLang="zh-CN" sz="1400" dirty="0"/>
          </a:p>
        </p:txBody>
      </p:sp>
      <p:sp>
        <p:nvSpPr>
          <p:cNvPr id="77826" name="Rectangle 4"/>
          <p:cNvSpPr>
            <a:spLocks noGrp="1"/>
          </p:cNvSpPr>
          <p:nvPr>
            <p:ph type="title"/>
          </p:nvPr>
        </p:nvSpPr>
        <p:spPr>
          <a:xfrm>
            <a:off x="468313" y="188913"/>
            <a:ext cx="8229600" cy="719137"/>
          </a:xfrm>
          <a:ln/>
        </p:spPr>
        <p:txBody>
          <a:bodyPr wrap="square" lIns="91440" tIns="45720" rIns="91440" bIns="45720" anchor="b"/>
          <a:lstStyle/>
          <a:p>
            <a:pPr eaLnBrk="1" hangingPunct="1"/>
            <a:r>
              <a:rPr lang="zh-CN" altLang="en-US" sz="4000" b="1" dirty="0">
                <a:solidFill>
                  <a:schemeClr val="accent2"/>
                </a:solidFill>
                <a:latin typeface="黑体" panose="02010609060101010101" pitchFamily="49" charset="-122"/>
                <a:ea typeface="黑体" panose="02010609060101010101" pitchFamily="49" charset="-122"/>
              </a:rPr>
              <a:t>（</a:t>
            </a:r>
            <a:r>
              <a:rPr lang="en-US" altLang="zh-CN" sz="4000" b="1" dirty="0">
                <a:solidFill>
                  <a:schemeClr val="accent2"/>
                </a:solidFill>
                <a:latin typeface="黑体" panose="02010609060101010101" pitchFamily="49" charset="-122"/>
                <a:ea typeface="黑体" panose="02010609060101010101" pitchFamily="49" charset="-122"/>
              </a:rPr>
              <a:t>5</a:t>
            </a:r>
            <a:r>
              <a:rPr lang="zh-CN" altLang="en-US" sz="4000" b="1" dirty="0">
                <a:solidFill>
                  <a:schemeClr val="accent2"/>
                </a:solidFill>
                <a:latin typeface="黑体" panose="02010609060101010101" pitchFamily="49" charset="-122"/>
                <a:ea typeface="黑体" panose="02010609060101010101" pitchFamily="49" charset="-122"/>
              </a:rPr>
              <a:t>）避免否定形式的提问</a:t>
            </a:r>
          </a:p>
        </p:txBody>
      </p:sp>
      <p:sp>
        <p:nvSpPr>
          <p:cNvPr id="75781" name="Rectangle 5"/>
          <p:cNvSpPr>
            <a:spLocks noGrp="1"/>
          </p:cNvSpPr>
          <p:nvPr>
            <p:ph idx="1"/>
          </p:nvPr>
        </p:nvSpPr>
        <p:spPr>
          <a:xfrm>
            <a:off x="457200" y="1600200"/>
            <a:ext cx="8362950" cy="5086350"/>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否定式的提问会影响到被调查者的思维，</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或容易造成相反意愿的回答。</a:t>
            </a:r>
          </a:p>
          <a:p>
            <a:pPr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Q</a:t>
            </a:r>
            <a:r>
              <a:rPr lang="zh-CN" altLang="en-US" dirty="0">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您不认为听到国歌不立正不是不对的吗</a:t>
            </a:r>
            <a:r>
              <a:rPr lang="zh-CN" altLang="en-US" dirty="0">
                <a:latin typeface="黑体" panose="02010609060101010101" pitchFamily="49" charset="-122"/>
                <a:ea typeface="黑体" panose="02010609060101010101" pitchFamily="49" charset="-122"/>
              </a:rPr>
              <a:t>？</a:t>
            </a:r>
          </a:p>
          <a:p>
            <a:pPr eaLnBrk="1" hangingPunct="1"/>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是</a:t>
            </a:r>
          </a:p>
          <a:p>
            <a:pPr eaLnBrk="1" hangingPunct="1"/>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不是</a:t>
            </a:r>
          </a:p>
        </p:txBody>
      </p:sp>
      <p:sp>
        <p:nvSpPr>
          <p:cNvPr id="75782" name="Rectangle 6"/>
          <p:cNvSpPr/>
          <p:nvPr/>
        </p:nvSpPr>
        <p:spPr>
          <a:xfrm>
            <a:off x="476250" y="2889250"/>
            <a:ext cx="8199438" cy="2627313"/>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animEffect transition="in" filter="dissolve">
                                      <p:cBhvr>
                                        <p:cTn id="7" dur="500"/>
                                        <p:tgtEl>
                                          <p:spTgt spid="757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81">
                                            <p:txEl>
                                              <p:pRg st="2" end="2"/>
                                            </p:txEl>
                                          </p:spTgt>
                                        </p:tgtEl>
                                        <p:attrNameLst>
                                          <p:attrName>style.visibility</p:attrName>
                                        </p:attrNameLst>
                                      </p:cBhvr>
                                      <p:to>
                                        <p:strVal val="visible"/>
                                      </p:to>
                                    </p:set>
                                    <p:animEffect transition="in" filter="dissolve">
                                      <p:cBhvr>
                                        <p:cTn id="12" dur="500"/>
                                        <p:tgtEl>
                                          <p:spTgt spid="75781">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5781">
                                            <p:txEl>
                                              <p:pRg st="3" end="3"/>
                                            </p:txEl>
                                          </p:spTgt>
                                        </p:tgtEl>
                                        <p:attrNameLst>
                                          <p:attrName>style.visibility</p:attrName>
                                        </p:attrNameLst>
                                      </p:cBhvr>
                                      <p:to>
                                        <p:strVal val="visible"/>
                                      </p:to>
                                    </p:set>
                                    <p:animEffect transition="in" filter="dissolve">
                                      <p:cBhvr>
                                        <p:cTn id="15" dur="500"/>
                                        <p:tgtEl>
                                          <p:spTgt spid="75781">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5781">
                                            <p:txEl>
                                              <p:pRg st="4" end="4"/>
                                            </p:txEl>
                                          </p:spTgt>
                                        </p:tgtEl>
                                        <p:attrNameLst>
                                          <p:attrName>style.visibility</p:attrName>
                                        </p:attrNameLst>
                                      </p:cBhvr>
                                      <p:to>
                                        <p:strVal val="visible"/>
                                      </p:to>
                                    </p:set>
                                    <p:animEffect transition="in" filter="dissolve">
                                      <p:cBhvr>
                                        <p:cTn id="18" dur="500"/>
                                        <p:tgtEl>
                                          <p:spTgt spid="75781">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5782"/>
                                        </p:tgtEl>
                                        <p:attrNameLst>
                                          <p:attrName>style.visibility</p:attrName>
                                        </p:attrNameLst>
                                      </p:cBhvr>
                                      <p:to>
                                        <p:strVal val="visible"/>
                                      </p:to>
                                    </p:set>
                                    <p:animEffect transition="in" filter="dissolve">
                                      <p:cBhvr>
                                        <p:cTn id="21"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build="p"/>
      <p:bldP spid="7578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74</a:t>
            </a:fld>
            <a:endParaRPr lang="en-US" altLang="zh-CN" sz="1400" dirty="0"/>
          </a:p>
        </p:txBody>
      </p:sp>
      <p:sp>
        <p:nvSpPr>
          <p:cNvPr id="78850"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a:t>
            </a:r>
            <a:r>
              <a:rPr lang="en-US" altLang="zh-CN" b="1" dirty="0">
                <a:solidFill>
                  <a:schemeClr val="accent2"/>
                </a:solidFill>
                <a:latin typeface="黑体" panose="02010609060101010101" pitchFamily="49" charset="-122"/>
                <a:ea typeface="黑体" panose="02010609060101010101" pitchFamily="49" charset="-122"/>
              </a:rPr>
              <a:t>6</a:t>
            </a:r>
            <a:r>
              <a:rPr lang="zh-CN" altLang="en-US" b="1" dirty="0">
                <a:solidFill>
                  <a:schemeClr val="accent2"/>
                </a:solidFill>
                <a:latin typeface="黑体" panose="02010609060101010101" pitchFamily="49" charset="-122"/>
                <a:ea typeface="黑体" panose="02010609060101010101" pitchFamily="49" charset="-122"/>
              </a:rPr>
              <a:t>）避免敏感性问题</a:t>
            </a:r>
          </a:p>
        </p:txBody>
      </p:sp>
      <p:sp>
        <p:nvSpPr>
          <p:cNvPr id="76805" name="Rectangle 5"/>
          <p:cNvSpPr>
            <a:spLocks noGrp="1"/>
          </p:cNvSpPr>
          <p:nvPr>
            <p:ph idx="1"/>
          </p:nvPr>
        </p:nvSpPr>
        <p:spPr>
          <a:xfrm>
            <a:off x="250825" y="1125538"/>
            <a:ext cx="8229600" cy="4530725"/>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敏感性问题是指与个人或单位的隐私或私人利益有关而不便向外界透露的问题。</a:t>
            </a:r>
          </a:p>
          <a:p>
            <a:pPr eaLnBrk="1" hangingPunct="1"/>
            <a:r>
              <a:rPr lang="zh-CN" altLang="en-US" dirty="0">
                <a:latin typeface="黑体" panose="02010609060101010101" pitchFamily="49" charset="-122"/>
                <a:ea typeface="黑体" panose="02010609060101010101" pitchFamily="49" charset="-122"/>
              </a:rPr>
              <a:t>问卷中要尽量避免提问敏感性问题或容易引起人们反感的问题，对敏感性问题的调查应当在提问的方式上进行推敲，尽量采用间接询问的方式，用语也要特别婉转，以降低问题的敏感程度。</a:t>
            </a:r>
          </a:p>
          <a:p>
            <a:pPr eaLnBrk="1" hangingPunct="1"/>
            <a:r>
              <a:rPr lang="zh-CN" altLang="en-US" dirty="0">
                <a:latin typeface="黑体" panose="02010609060101010101" pitchFamily="49" charset="-122"/>
                <a:ea typeface="黑体" panose="02010609060101010101" pitchFamily="49" charset="-122"/>
              </a:rPr>
              <a:t>      你是否在考试中作过弊？</a:t>
            </a:r>
          </a:p>
          <a:p>
            <a:pPr eaLnBrk="1" hangingPunct="1"/>
            <a:r>
              <a:rPr lang="zh-CN" altLang="en-US" dirty="0">
                <a:latin typeface="黑体" panose="02010609060101010101" pitchFamily="49" charset="-122"/>
                <a:ea typeface="黑体" panose="02010609060101010101" pitchFamily="49" charset="-122"/>
              </a:rPr>
              <a:t>      您是否有酒后驾车行为？ </a:t>
            </a:r>
          </a:p>
        </p:txBody>
      </p:sp>
      <p:sp>
        <p:nvSpPr>
          <p:cNvPr id="76806" name="Rectangle 6"/>
          <p:cNvSpPr/>
          <p:nvPr/>
        </p:nvSpPr>
        <p:spPr>
          <a:xfrm>
            <a:off x="1042988" y="4724400"/>
            <a:ext cx="5689600" cy="1485900"/>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animEffect transition="in" filter="dissolve">
                                      <p:cBhvr>
                                        <p:cTn id="7" dur="500"/>
                                        <p:tgtEl>
                                          <p:spTgt spid="7680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805">
                                            <p:txEl>
                                              <p:pRg st="1" end="1"/>
                                            </p:txEl>
                                          </p:spTgt>
                                        </p:tgtEl>
                                        <p:attrNameLst>
                                          <p:attrName>style.visibility</p:attrName>
                                        </p:attrNameLst>
                                      </p:cBhvr>
                                      <p:to>
                                        <p:strVal val="visible"/>
                                      </p:to>
                                    </p:set>
                                    <p:animEffect transition="in" filter="dissolve">
                                      <p:cBhvr>
                                        <p:cTn id="10" dur="500"/>
                                        <p:tgtEl>
                                          <p:spTgt spid="7680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6805">
                                            <p:txEl>
                                              <p:pRg st="2" end="2"/>
                                            </p:txEl>
                                          </p:spTgt>
                                        </p:tgtEl>
                                        <p:attrNameLst>
                                          <p:attrName>style.visibility</p:attrName>
                                        </p:attrNameLst>
                                      </p:cBhvr>
                                      <p:to>
                                        <p:strVal val="visible"/>
                                      </p:to>
                                    </p:set>
                                    <p:animEffect transition="in" filter="dissolve">
                                      <p:cBhvr>
                                        <p:cTn id="15" dur="500"/>
                                        <p:tgtEl>
                                          <p:spTgt spid="7680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6805">
                                            <p:txEl>
                                              <p:pRg st="3" end="3"/>
                                            </p:txEl>
                                          </p:spTgt>
                                        </p:tgtEl>
                                        <p:attrNameLst>
                                          <p:attrName>style.visibility</p:attrName>
                                        </p:attrNameLst>
                                      </p:cBhvr>
                                      <p:to>
                                        <p:strVal val="visible"/>
                                      </p:to>
                                    </p:set>
                                    <p:animEffect transition="in" filter="dissolve">
                                      <p:cBhvr>
                                        <p:cTn id="18" dur="500"/>
                                        <p:tgtEl>
                                          <p:spTgt spid="7680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6806"/>
                                        </p:tgtEl>
                                        <p:attrNameLst>
                                          <p:attrName>style.visibility</p:attrName>
                                        </p:attrNameLst>
                                      </p:cBhvr>
                                      <p:to>
                                        <p:strVal val="visible"/>
                                      </p:to>
                                    </p:set>
                                    <p:animEffect transition="in" filter="dissolve">
                                      <p:cBhvr>
                                        <p:cTn id="21"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p:bldP spid="7680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75</a:t>
            </a:fld>
            <a:endParaRPr lang="en-US" altLang="zh-CN" sz="1400" dirty="0"/>
          </a:p>
        </p:txBody>
      </p:sp>
      <p:sp>
        <p:nvSpPr>
          <p:cNvPr id="79874" name="Rectangle 4"/>
          <p:cNvSpPr>
            <a:spLocks noGrp="1"/>
          </p:cNvSpPr>
          <p:nvPr>
            <p:ph type="title"/>
          </p:nvPr>
        </p:nvSpPr>
        <p:spPr>
          <a:xfrm>
            <a:off x="395288" y="333375"/>
            <a:ext cx="7543800" cy="765175"/>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3</a:t>
            </a:r>
            <a:r>
              <a:rPr lang="zh-CN" altLang="en-US" b="1" dirty="0">
                <a:solidFill>
                  <a:schemeClr val="accent2"/>
                </a:solidFill>
                <a:latin typeface="黑体" panose="02010609060101010101" pitchFamily="49" charset="-122"/>
                <a:ea typeface="黑体" panose="02010609060101010101" pitchFamily="49" charset="-122"/>
              </a:rPr>
              <a:t>．问卷中答案的设计</a:t>
            </a:r>
            <a:r>
              <a:rPr lang="zh-CN" altLang="en-US" dirty="0"/>
              <a:t> </a:t>
            </a:r>
          </a:p>
        </p:txBody>
      </p:sp>
      <p:sp>
        <p:nvSpPr>
          <p:cNvPr id="77829" name="Rectangle 5"/>
          <p:cNvSpPr>
            <a:spLocks noGrp="1"/>
          </p:cNvSpPr>
          <p:nvPr>
            <p:ph idx="1"/>
          </p:nvPr>
        </p:nvSpPr>
        <p:spPr>
          <a:xfrm>
            <a:off x="457200" y="2052638"/>
            <a:ext cx="8229600" cy="4411662"/>
          </a:xfrm>
          <a:ln/>
        </p:spPr>
        <p:txBody>
          <a:bodyPr wrap="square" lIns="91440" tIns="45720" rIns="91440" bIns="45720" anchor="t"/>
          <a:lstStyle/>
          <a:p>
            <a:pPr eaLnBrk="1" hangingPunct="1"/>
            <a:r>
              <a:rPr lang="zh-CN" altLang="en-US" dirty="0">
                <a:solidFill>
                  <a:srgbClr val="FF0000"/>
                </a:solidFill>
                <a:latin typeface="黑体" panose="02010609060101010101" pitchFamily="49" charset="-122"/>
                <a:ea typeface="黑体" panose="02010609060101010101" pitchFamily="49" charset="-122"/>
              </a:rPr>
              <a:t>开放性问题</a:t>
            </a:r>
            <a:r>
              <a:rPr lang="zh-CN" altLang="en-US" dirty="0">
                <a:latin typeface="黑体" panose="02010609060101010101" pitchFamily="49" charset="-122"/>
                <a:ea typeface="黑体" panose="02010609060101010101" pitchFamily="49" charset="-122"/>
              </a:rPr>
              <a:t>是指对问题的回答未提供任何具体的答案，由被调查者根据自己的想法自由做出回答，属于自由回答型。 </a:t>
            </a:r>
          </a:p>
          <a:p>
            <a:pPr eaLnBrk="1" hangingPunct="1"/>
            <a:r>
              <a:rPr lang="zh-CN" altLang="en-US" dirty="0">
                <a:solidFill>
                  <a:srgbClr val="FF0000"/>
                </a:solidFill>
                <a:latin typeface="黑体" panose="02010609060101010101" pitchFamily="49" charset="-122"/>
                <a:ea typeface="黑体" panose="02010609060101010101" pitchFamily="49" charset="-122"/>
              </a:rPr>
              <a:t>封闭型问题</a:t>
            </a:r>
            <a:r>
              <a:rPr lang="zh-CN" altLang="en-US" dirty="0">
                <a:latin typeface="黑体" panose="02010609060101010101" pitchFamily="49" charset="-122"/>
                <a:ea typeface="黑体" panose="02010609060101010101" pitchFamily="49" charset="-122"/>
              </a:rPr>
              <a:t>是指对问题事先设计出了各种可能的答案，由被调查者从中选择。 </a:t>
            </a:r>
          </a:p>
          <a:p>
            <a:pPr eaLnBrk="1" hangingPunct="1"/>
            <a:r>
              <a:rPr lang="zh-CN" altLang="en-US" dirty="0">
                <a:latin typeface="黑体" panose="02010609060101010101" pitchFamily="49" charset="-122"/>
                <a:ea typeface="黑体" panose="02010609060101010101" pitchFamily="49" charset="-122"/>
              </a:rPr>
              <a:t>封闭型问题答案的设计方法主要有：两项选择法、多项选择法、顺序选择法、评定尺度法、双向列联法等。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7829">
                                            <p:txEl>
                                              <p:pRg st="0" end="0"/>
                                            </p:txEl>
                                          </p:spTgt>
                                        </p:tgtEl>
                                        <p:attrNameLst>
                                          <p:attrName>style.visibility</p:attrName>
                                        </p:attrNameLst>
                                      </p:cBhvr>
                                      <p:to>
                                        <p:strVal val="visible"/>
                                      </p:to>
                                    </p:set>
                                    <p:animEffect transition="in" filter="dissolve">
                                      <p:cBhvr>
                                        <p:cTn id="7" dur="500"/>
                                        <p:tgtEl>
                                          <p:spTgt spid="778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829">
                                            <p:txEl>
                                              <p:pRg st="1" end="1"/>
                                            </p:txEl>
                                          </p:spTgt>
                                        </p:tgtEl>
                                        <p:attrNameLst>
                                          <p:attrName>style.visibility</p:attrName>
                                        </p:attrNameLst>
                                      </p:cBhvr>
                                      <p:to>
                                        <p:strVal val="visible"/>
                                      </p:to>
                                    </p:set>
                                    <p:animEffect transition="in" filter="dissolve">
                                      <p:cBhvr>
                                        <p:cTn id="12" dur="500"/>
                                        <p:tgtEl>
                                          <p:spTgt spid="778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829">
                                            <p:txEl>
                                              <p:pRg st="2" end="2"/>
                                            </p:txEl>
                                          </p:spTgt>
                                        </p:tgtEl>
                                        <p:attrNameLst>
                                          <p:attrName>style.visibility</p:attrName>
                                        </p:attrNameLst>
                                      </p:cBhvr>
                                      <p:to>
                                        <p:strVal val="visible"/>
                                      </p:to>
                                    </p:set>
                                    <p:animEffect transition="in" filter="dissolve">
                                      <p:cBhvr>
                                        <p:cTn id="17" dur="500"/>
                                        <p:tgtEl>
                                          <p:spTgt spid="778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76</a:t>
            </a:fld>
            <a:endParaRPr lang="en-US" altLang="zh-CN" sz="1400" dirty="0"/>
          </a:p>
        </p:txBody>
      </p:sp>
      <p:sp>
        <p:nvSpPr>
          <p:cNvPr id="80898" name="Rectangle 4"/>
          <p:cNvSpPr>
            <a:spLocks noGrp="1"/>
          </p:cNvSpPr>
          <p:nvPr>
            <p:ph type="title"/>
          </p:nvPr>
        </p:nvSpPr>
        <p:spPr>
          <a:xfrm>
            <a:off x="468313" y="549275"/>
            <a:ext cx="7543800" cy="765175"/>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a:t>
            </a:r>
            <a:r>
              <a:rPr lang="en-US" altLang="zh-CN" dirty="0">
                <a:solidFill>
                  <a:schemeClr val="accent2"/>
                </a:solidFill>
                <a:latin typeface="黑体" panose="02010609060101010101" pitchFamily="49" charset="-122"/>
                <a:ea typeface="黑体" panose="02010609060101010101" pitchFamily="49" charset="-122"/>
              </a:rPr>
              <a:t>1</a:t>
            </a:r>
            <a:r>
              <a:rPr lang="zh-CN" altLang="en-US" dirty="0">
                <a:solidFill>
                  <a:schemeClr val="accent2"/>
                </a:solidFill>
                <a:latin typeface="黑体" panose="02010609060101010101" pitchFamily="49" charset="-122"/>
                <a:ea typeface="黑体" panose="02010609060101010101" pitchFamily="49" charset="-122"/>
              </a:rPr>
              <a:t>）、二项选择法</a:t>
            </a:r>
          </a:p>
        </p:txBody>
      </p:sp>
      <p:sp>
        <p:nvSpPr>
          <p:cNvPr id="78853" name="Rectangle 5"/>
          <p:cNvSpPr>
            <a:spLocks noGrp="1"/>
          </p:cNvSpPr>
          <p:nvPr>
            <p:ph idx="1"/>
          </p:nvPr>
        </p:nvSpPr>
        <p:spPr>
          <a:xfrm>
            <a:off x="530225" y="2268538"/>
            <a:ext cx="8229600" cy="4411662"/>
          </a:xfrm>
          <a:ln/>
        </p:spPr>
        <p:txBody>
          <a:bodyPr wrap="square" lIns="91440" tIns="45720" rIns="91440" bIns="45720" anchor="t"/>
          <a:lstStyle/>
          <a:p>
            <a:pPr eaLnBrk="1" hangingPunct="1"/>
            <a:r>
              <a:rPr lang="zh-CN" altLang="en-US" dirty="0"/>
              <a:t>二项选择法也称二分法，即提出的问题只有两种答案：“是”或“否”，“有”或“无”等。这两种答案是对立的、排斥的，被调查者的回答非此即彼，不能有更多的选择。如： </a:t>
            </a:r>
          </a:p>
          <a:p>
            <a:pPr eaLnBrk="1" hangingPunct="1"/>
            <a:endParaRPr lang="zh-CN" altLang="en-US" dirty="0"/>
          </a:p>
          <a:p>
            <a:pPr eaLnBrk="1" hangingPunct="1"/>
            <a:r>
              <a:rPr lang="zh-CN" altLang="en-US" dirty="0"/>
              <a:t>          您是否购买了笔记本电脑</a:t>
            </a:r>
            <a:r>
              <a:rPr lang="en-US" altLang="zh-CN" dirty="0"/>
              <a:t>? </a:t>
            </a:r>
          </a:p>
          <a:p>
            <a:pPr eaLnBrk="1" hangingPunct="1"/>
            <a:r>
              <a:rPr lang="en-US" altLang="zh-CN" dirty="0"/>
              <a:t>           A</a:t>
            </a:r>
            <a:r>
              <a:rPr lang="zh-CN" altLang="en-US" dirty="0"/>
              <a:t>、是   　</a:t>
            </a:r>
            <a:r>
              <a:rPr lang="en-US" altLang="zh-CN" dirty="0"/>
              <a:t>B</a:t>
            </a:r>
            <a:r>
              <a:rPr lang="zh-CN" altLang="en-US" dirty="0"/>
              <a:t>、否 </a:t>
            </a:r>
          </a:p>
        </p:txBody>
      </p:sp>
      <p:sp>
        <p:nvSpPr>
          <p:cNvPr id="78854" name="Rectangle 6"/>
          <p:cNvSpPr/>
          <p:nvPr/>
        </p:nvSpPr>
        <p:spPr>
          <a:xfrm>
            <a:off x="2052638" y="4779963"/>
            <a:ext cx="5238750" cy="1209675"/>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pPr algn="ctr"/>
            <a:endParaRPr lang="en-US" altLang="zh-CN" dirty="0">
              <a:latin typeface="Arial" panose="020B0604020202020204" pitchFamily="34" charset="0"/>
              <a:ea typeface="黑体" panose="02010609060101010101" pitchFamily="49" charset="-122"/>
            </a:endParaRPr>
          </a:p>
          <a:p>
            <a:pPr algn="ctr"/>
            <a:endParaRPr lang="en-US" altLang="zh-CN" dirty="0">
              <a:latin typeface="Arial" panose="020B0604020202020204" pitchFamily="34" charset="0"/>
              <a:ea typeface="黑体" panose="02010609060101010101" pitchFamily="49" charset="-122"/>
            </a:endParaRPr>
          </a:p>
          <a:p>
            <a:pPr algn="ctr"/>
            <a:endParaRPr lang="en-US" altLang="zh-CN" dirty="0">
              <a:latin typeface="Arial" panose="020B0604020202020204" pitchFamily="34" charset="0"/>
              <a:ea typeface="黑体" panose="02010609060101010101" pitchFamily="49" charset="-122"/>
            </a:endParaRPr>
          </a:p>
          <a:p>
            <a:pPr algn="ctr"/>
            <a:endParaRPr lang="en-US" altLang="zh-CN"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8853">
                                            <p:txEl>
                                              <p:pRg st="0" end="0"/>
                                            </p:txEl>
                                          </p:spTgt>
                                        </p:tgtEl>
                                        <p:attrNameLst>
                                          <p:attrName>style.visibility</p:attrName>
                                        </p:attrNameLst>
                                      </p:cBhvr>
                                      <p:to>
                                        <p:strVal val="visible"/>
                                      </p:to>
                                    </p:set>
                                    <p:animEffect transition="in" filter="dissolve">
                                      <p:cBhvr>
                                        <p:cTn id="7" dur="500"/>
                                        <p:tgtEl>
                                          <p:spTgt spid="788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853">
                                            <p:txEl>
                                              <p:pRg st="2" end="2"/>
                                            </p:txEl>
                                          </p:spTgt>
                                        </p:tgtEl>
                                        <p:attrNameLst>
                                          <p:attrName>style.visibility</p:attrName>
                                        </p:attrNameLst>
                                      </p:cBhvr>
                                      <p:to>
                                        <p:strVal val="visible"/>
                                      </p:to>
                                    </p:set>
                                    <p:animEffect transition="in" filter="dissolve">
                                      <p:cBhvr>
                                        <p:cTn id="12" dur="500"/>
                                        <p:tgtEl>
                                          <p:spTgt spid="7885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8853">
                                            <p:txEl>
                                              <p:pRg st="3" end="3"/>
                                            </p:txEl>
                                          </p:spTgt>
                                        </p:tgtEl>
                                        <p:attrNameLst>
                                          <p:attrName>style.visibility</p:attrName>
                                        </p:attrNameLst>
                                      </p:cBhvr>
                                      <p:to>
                                        <p:strVal val="visible"/>
                                      </p:to>
                                    </p:set>
                                    <p:animEffect transition="in" filter="dissolve">
                                      <p:cBhvr>
                                        <p:cTn id="15" dur="500"/>
                                        <p:tgtEl>
                                          <p:spTgt spid="7885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8854"/>
                                        </p:tgtEl>
                                        <p:attrNameLst>
                                          <p:attrName>style.visibility</p:attrName>
                                        </p:attrNameLst>
                                      </p:cBhvr>
                                      <p:to>
                                        <p:strVal val="visible"/>
                                      </p:to>
                                    </p:set>
                                    <p:animEffect transition="in" filter="dissolve">
                                      <p:cBhvr>
                                        <p:cTn id="18"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uild="p"/>
      <p:bldP spid="7885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77</a:t>
            </a:fld>
            <a:endParaRPr lang="en-US" altLang="zh-CN" sz="1400" dirty="0"/>
          </a:p>
        </p:txBody>
      </p:sp>
      <p:sp>
        <p:nvSpPr>
          <p:cNvPr id="81922" name="Rectangle 4"/>
          <p:cNvSpPr>
            <a:spLocks noGrp="1"/>
          </p:cNvSpPr>
          <p:nvPr>
            <p:ph type="title"/>
          </p:nvPr>
        </p:nvSpPr>
        <p:spPr>
          <a:xfrm>
            <a:off x="539750" y="260350"/>
            <a:ext cx="7543800" cy="714375"/>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a:t>
            </a:r>
            <a:r>
              <a:rPr lang="en-US" altLang="zh-CN" dirty="0">
                <a:solidFill>
                  <a:schemeClr val="accent2"/>
                </a:solidFill>
                <a:latin typeface="黑体" panose="02010609060101010101" pitchFamily="49" charset="-122"/>
                <a:ea typeface="黑体" panose="02010609060101010101" pitchFamily="49" charset="-122"/>
              </a:rPr>
              <a:t>2</a:t>
            </a:r>
            <a:r>
              <a:rPr lang="zh-CN" altLang="en-US" dirty="0">
                <a:solidFill>
                  <a:schemeClr val="accent2"/>
                </a:solidFill>
                <a:latin typeface="黑体" panose="02010609060101010101" pitchFamily="49" charset="-122"/>
                <a:ea typeface="黑体" panose="02010609060101010101" pitchFamily="49" charset="-122"/>
              </a:rPr>
              <a:t>）、多项选择法</a:t>
            </a:r>
          </a:p>
        </p:txBody>
      </p:sp>
      <p:sp>
        <p:nvSpPr>
          <p:cNvPr id="79877" name="Rectangle 5"/>
          <p:cNvSpPr>
            <a:spLocks noGrp="1"/>
          </p:cNvSpPr>
          <p:nvPr>
            <p:ph idx="1"/>
          </p:nvPr>
        </p:nvSpPr>
        <p:spPr>
          <a:xfrm>
            <a:off x="539750" y="981075"/>
            <a:ext cx="7596188" cy="5221288"/>
          </a:xfrm>
          <a:ln/>
        </p:spPr>
        <p:txBody>
          <a:bodyPr wrap="square" lIns="91440" tIns="45720" rIns="91440" bIns="45720" anchor="t"/>
          <a:lstStyle/>
          <a:p>
            <a:pPr eaLnBrk="1" hangingPunct="1"/>
            <a:r>
              <a:rPr lang="en-US" altLang="zh-CN" dirty="0"/>
              <a:t>     </a:t>
            </a:r>
            <a:r>
              <a:rPr lang="zh-CN" altLang="en-US" dirty="0"/>
              <a:t>有些问题还需要采用选择多个答案，以统计出多个答案的重要性及差别。</a:t>
            </a:r>
          </a:p>
          <a:p>
            <a:pPr eaLnBrk="1" hangingPunct="1"/>
            <a:endParaRPr lang="zh-CN" altLang="en-US" dirty="0"/>
          </a:p>
          <a:p>
            <a:pPr eaLnBrk="1" hangingPunct="1"/>
            <a:r>
              <a:rPr lang="zh-CN" altLang="en-US" dirty="0"/>
              <a:t> </a:t>
            </a:r>
            <a:r>
              <a:rPr lang="en-US" altLang="zh-CN" dirty="0"/>
              <a:t>Q1</a:t>
            </a:r>
            <a:r>
              <a:rPr lang="zh-CN" altLang="en-US" dirty="0"/>
              <a:t>您购买山地自行车的原因是（）（可多选） </a:t>
            </a:r>
          </a:p>
          <a:p>
            <a:pPr eaLnBrk="1" hangingPunct="1"/>
            <a:r>
              <a:rPr lang="en-US" altLang="zh-CN" dirty="0"/>
              <a:t>A</a:t>
            </a:r>
            <a:r>
              <a:rPr lang="zh-CN" altLang="en-US" dirty="0"/>
              <a:t>、经济条件许可</a:t>
            </a:r>
            <a:br>
              <a:rPr lang="zh-CN" altLang="en-US" dirty="0"/>
            </a:br>
            <a:r>
              <a:rPr lang="en-US" altLang="zh-CN" dirty="0"/>
              <a:t>B</a:t>
            </a:r>
            <a:r>
              <a:rPr lang="zh-CN" altLang="en-US" dirty="0"/>
              <a:t>、用于代步工具  </a:t>
            </a:r>
            <a:br>
              <a:rPr lang="zh-CN" altLang="en-US" dirty="0"/>
            </a:br>
            <a:r>
              <a:rPr lang="en-US" altLang="zh-CN" dirty="0"/>
              <a:t>C</a:t>
            </a:r>
            <a:r>
              <a:rPr lang="zh-CN" altLang="en-US" dirty="0"/>
              <a:t>、便于郊外旅游，锻炼身体</a:t>
            </a:r>
            <a:br>
              <a:rPr lang="zh-CN" altLang="en-US" dirty="0"/>
            </a:br>
            <a:r>
              <a:rPr lang="en-US" altLang="zh-CN" dirty="0"/>
              <a:t>D</a:t>
            </a:r>
            <a:r>
              <a:rPr lang="zh-CN" altLang="en-US" dirty="0"/>
              <a:t>、别人有你也想有，赶时髦  </a:t>
            </a:r>
            <a:br>
              <a:rPr lang="zh-CN" altLang="en-US" dirty="0"/>
            </a:br>
            <a:r>
              <a:rPr lang="en-US" altLang="zh-CN" dirty="0"/>
              <a:t>E</a:t>
            </a:r>
            <a:r>
              <a:rPr lang="zh-CN" altLang="en-US" dirty="0"/>
              <a:t>、作为礼物送给亲人朋友 </a:t>
            </a:r>
            <a:br>
              <a:rPr lang="zh-CN" altLang="en-US" dirty="0"/>
            </a:br>
            <a:r>
              <a:rPr lang="en-US" altLang="zh-CN" dirty="0"/>
              <a:t>F</a:t>
            </a:r>
            <a:r>
              <a:rPr lang="zh-CN" altLang="en-US" dirty="0"/>
              <a:t>、其它  </a:t>
            </a:r>
          </a:p>
        </p:txBody>
      </p:sp>
      <p:sp>
        <p:nvSpPr>
          <p:cNvPr id="79878" name="Rectangle 6"/>
          <p:cNvSpPr/>
          <p:nvPr/>
        </p:nvSpPr>
        <p:spPr>
          <a:xfrm>
            <a:off x="539750" y="2565400"/>
            <a:ext cx="8353425" cy="4103688"/>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9877">
                                            <p:txEl>
                                              <p:pRg st="0" end="0"/>
                                            </p:txEl>
                                          </p:spTgt>
                                        </p:tgtEl>
                                        <p:attrNameLst>
                                          <p:attrName>style.visibility</p:attrName>
                                        </p:attrNameLst>
                                      </p:cBhvr>
                                      <p:to>
                                        <p:strVal val="visible"/>
                                      </p:to>
                                    </p:set>
                                    <p:animEffect transition="in" filter="dissolve">
                                      <p:cBhvr>
                                        <p:cTn id="7" dur="500"/>
                                        <p:tgtEl>
                                          <p:spTgt spid="798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877">
                                            <p:txEl>
                                              <p:pRg st="2" end="2"/>
                                            </p:txEl>
                                          </p:spTgt>
                                        </p:tgtEl>
                                        <p:attrNameLst>
                                          <p:attrName>style.visibility</p:attrName>
                                        </p:attrNameLst>
                                      </p:cBhvr>
                                      <p:to>
                                        <p:strVal val="visible"/>
                                      </p:to>
                                    </p:set>
                                    <p:animEffect transition="in" filter="dissolve">
                                      <p:cBhvr>
                                        <p:cTn id="12" dur="500"/>
                                        <p:tgtEl>
                                          <p:spTgt spid="79877">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9877">
                                            <p:txEl>
                                              <p:pRg st="3" end="3"/>
                                            </p:txEl>
                                          </p:spTgt>
                                        </p:tgtEl>
                                        <p:attrNameLst>
                                          <p:attrName>style.visibility</p:attrName>
                                        </p:attrNameLst>
                                      </p:cBhvr>
                                      <p:to>
                                        <p:strVal val="visible"/>
                                      </p:to>
                                    </p:set>
                                    <p:animEffect transition="in" filter="dissolve">
                                      <p:cBhvr>
                                        <p:cTn id="15" dur="500"/>
                                        <p:tgtEl>
                                          <p:spTgt spid="79877">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9878"/>
                                        </p:tgtEl>
                                        <p:attrNameLst>
                                          <p:attrName>style.visibility</p:attrName>
                                        </p:attrNameLst>
                                      </p:cBhvr>
                                      <p:to>
                                        <p:strVal val="visible"/>
                                      </p:to>
                                    </p:set>
                                    <p:animEffect transition="in" filter="dissolve">
                                      <p:cBhvr>
                                        <p:cTn id="18" dur="5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build="p"/>
      <p:bldP spid="7987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78</a:t>
            </a:fld>
            <a:endParaRPr lang="en-US" altLang="zh-CN" sz="1400" dirty="0"/>
          </a:p>
        </p:txBody>
      </p:sp>
      <p:sp>
        <p:nvSpPr>
          <p:cNvPr id="82946"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a:t>
            </a:r>
            <a:r>
              <a:rPr lang="en-US" altLang="zh-CN" dirty="0">
                <a:solidFill>
                  <a:schemeClr val="accent2"/>
                </a:solidFill>
                <a:latin typeface="黑体" panose="02010609060101010101" pitchFamily="49" charset="-122"/>
                <a:ea typeface="黑体" panose="02010609060101010101" pitchFamily="49" charset="-122"/>
              </a:rPr>
              <a:t>3</a:t>
            </a:r>
            <a:r>
              <a:rPr lang="zh-CN" altLang="en-US" dirty="0">
                <a:solidFill>
                  <a:schemeClr val="accent2"/>
                </a:solidFill>
                <a:latin typeface="黑体" panose="02010609060101010101" pitchFamily="49" charset="-122"/>
                <a:ea typeface="黑体" panose="02010609060101010101" pitchFamily="49" charset="-122"/>
              </a:rPr>
              <a:t>）、顺序选择法</a:t>
            </a:r>
          </a:p>
        </p:txBody>
      </p:sp>
      <p:sp>
        <p:nvSpPr>
          <p:cNvPr id="80901" name="Rectangle 5"/>
          <p:cNvSpPr/>
          <p:nvPr/>
        </p:nvSpPr>
        <p:spPr>
          <a:xfrm>
            <a:off x="914400" y="1341438"/>
            <a:ext cx="8229600" cy="4905375"/>
          </a:xfrm>
          <a:prstGeom prst="rect">
            <a:avLst/>
          </a:prstGeom>
          <a:noFill/>
          <a:ln w="9525">
            <a:noFill/>
          </a:ln>
        </p:spPr>
        <p:txBody>
          <a:bodyPr anchor="t"/>
          <a:lstStyle/>
          <a:p>
            <a:pPr marL="342900" indent="-342900">
              <a:spcBef>
                <a:spcPct val="20000"/>
              </a:spcBef>
              <a:buChar char="•"/>
            </a:pPr>
            <a:r>
              <a:rPr lang="zh-CN" altLang="en-US" sz="2800" dirty="0">
                <a:latin typeface="宋体" panose="02010600030101010101" pitchFamily="2" charset="-122"/>
                <a:ea typeface="宋体" panose="02010600030101010101" pitchFamily="2" charset="-122"/>
              </a:rPr>
              <a:t>顺序选择法的问题是列出若干个答案，</a:t>
            </a:r>
            <a:br>
              <a:rPr lang="zh-CN" altLang="en-US" sz="2800" dirty="0">
                <a:latin typeface="宋体" panose="02010600030101010101" pitchFamily="2" charset="-122"/>
                <a:ea typeface="宋体" panose="02010600030101010101" pitchFamily="2" charset="-122"/>
              </a:rPr>
            </a:br>
            <a:r>
              <a:rPr lang="zh-CN" altLang="en-US" sz="2800" dirty="0">
                <a:latin typeface="宋体" panose="02010600030101010101" pitchFamily="2" charset="-122"/>
                <a:ea typeface="宋体" panose="02010600030101010101" pitchFamily="2" charset="-122"/>
              </a:rPr>
              <a:t>要求被调查者按其重要性或记忆的先后顺序将它们一一排列。</a:t>
            </a:r>
          </a:p>
          <a:p>
            <a:pPr marL="342900" indent="-342900">
              <a:spcBef>
                <a:spcPct val="20000"/>
              </a:spcBef>
              <a:buChar char="•"/>
            </a:pPr>
            <a:endParaRPr lang="zh-CN" altLang="en-US" sz="2800" dirty="0">
              <a:latin typeface="宋体" panose="02010600030101010101" pitchFamily="2" charset="-122"/>
              <a:ea typeface="宋体" panose="02010600030101010101" pitchFamily="2" charset="-122"/>
            </a:endParaRPr>
          </a:p>
          <a:p>
            <a:pPr marL="342900" indent="-342900">
              <a:spcBef>
                <a:spcPct val="20000"/>
              </a:spcBef>
            </a:pPr>
            <a:r>
              <a:rPr lang="zh-CN" altLang="en-US" sz="2800" dirty="0">
                <a:latin typeface="Arial" panose="020B0604020202020204" pitchFamily="34" charset="0"/>
                <a:ea typeface="宋体" panose="02010600030101010101" pitchFamily="2" charset="-122"/>
              </a:rPr>
              <a:t> </a:t>
            </a:r>
            <a:r>
              <a:rPr lang="en-US" altLang="zh-CN" sz="2800" dirty="0">
                <a:latin typeface="黑体" panose="02010609060101010101" pitchFamily="49" charset="-122"/>
                <a:ea typeface="宋体" panose="02010600030101010101" pitchFamily="2" charset="-122"/>
              </a:rPr>
              <a:t>Q: </a:t>
            </a:r>
            <a:r>
              <a:rPr lang="zh-CN" altLang="en-US" sz="2800" dirty="0">
                <a:latin typeface="黑体" panose="02010609060101010101" pitchFamily="49" charset="-122"/>
                <a:ea typeface="宋体" panose="02010600030101010101" pitchFamily="2" charset="-122"/>
              </a:rPr>
              <a:t>您在找工作的过程中遇到的主要问题是        （请您依次排序）（     ）       </a:t>
            </a:r>
          </a:p>
          <a:p>
            <a:pPr marL="1143000" lvl="2" indent="-228600" eaLnBrk="1" hangingPunct="1">
              <a:spcBef>
                <a:spcPct val="20000"/>
              </a:spcBef>
            </a:pPr>
            <a:endParaRPr lang="zh-CN" altLang="en-US" sz="2000" dirty="0">
              <a:latin typeface="黑体" panose="02010609060101010101" pitchFamily="49" charset="-122"/>
              <a:ea typeface="宋体" panose="02010600030101010101" pitchFamily="2" charset="-122"/>
            </a:endParaRPr>
          </a:p>
          <a:p>
            <a:pPr marL="1143000" lvl="2" indent="-228600" eaLnBrk="1" hangingPunct="1">
              <a:spcBef>
                <a:spcPct val="20000"/>
              </a:spcBef>
            </a:pPr>
            <a:r>
              <a:rPr lang="en-US" altLang="zh-CN" sz="2000" dirty="0">
                <a:latin typeface="黑体" panose="02010609060101010101" pitchFamily="49" charset="-122"/>
                <a:ea typeface="宋体" panose="02010600030101010101" pitchFamily="2" charset="-122"/>
              </a:rPr>
              <a:t>A </a:t>
            </a:r>
            <a:r>
              <a:rPr lang="zh-CN" altLang="en-US" sz="2000" dirty="0">
                <a:latin typeface="黑体" panose="02010609060101010101" pitchFamily="49" charset="-122"/>
                <a:ea typeface="宋体" panose="02010600030101010101" pitchFamily="2" charset="-122"/>
              </a:rPr>
              <a:t>专业不对口   </a:t>
            </a:r>
            <a:r>
              <a:rPr lang="en-US" altLang="zh-CN" sz="2000" dirty="0">
                <a:latin typeface="黑体" panose="02010609060101010101" pitchFamily="49" charset="-122"/>
                <a:ea typeface="宋体" panose="02010600030101010101" pitchFamily="2" charset="-122"/>
              </a:rPr>
              <a:t>B </a:t>
            </a:r>
            <a:r>
              <a:rPr lang="zh-CN" altLang="en-US" sz="2000" dirty="0">
                <a:latin typeface="黑体" panose="02010609060101010101" pitchFamily="49" charset="-122"/>
                <a:ea typeface="宋体" panose="02010600030101010101" pitchFamily="2" charset="-122"/>
              </a:rPr>
              <a:t>没有本地户口  </a:t>
            </a:r>
            <a:r>
              <a:rPr lang="en-US" altLang="zh-CN" sz="2000" dirty="0">
                <a:latin typeface="黑体" panose="02010609060101010101" pitchFamily="49" charset="-122"/>
                <a:ea typeface="宋体" panose="02010600030101010101" pitchFamily="2" charset="-122"/>
              </a:rPr>
              <a:t>C </a:t>
            </a:r>
            <a:r>
              <a:rPr lang="zh-CN" altLang="en-US" sz="2000" dirty="0">
                <a:latin typeface="黑体" panose="02010609060101010101" pitchFamily="49" charset="-122"/>
                <a:ea typeface="宋体" panose="02010600030101010101" pitchFamily="2" charset="-122"/>
              </a:rPr>
              <a:t>缺乏社会关系      </a:t>
            </a:r>
          </a:p>
          <a:p>
            <a:pPr marL="1143000" lvl="2" indent="-228600" eaLnBrk="1" hangingPunct="1">
              <a:spcBef>
                <a:spcPct val="20000"/>
              </a:spcBef>
            </a:pPr>
            <a:r>
              <a:rPr lang="en-US" altLang="zh-CN" sz="2000" dirty="0">
                <a:latin typeface="黑体" panose="02010609060101010101" pitchFamily="49" charset="-122"/>
                <a:ea typeface="宋体" panose="02010600030101010101" pitchFamily="2" charset="-122"/>
              </a:rPr>
              <a:t>D </a:t>
            </a:r>
            <a:r>
              <a:rPr lang="zh-CN" altLang="en-US" sz="2000" dirty="0">
                <a:latin typeface="黑体" panose="02010609060101010101" pitchFamily="49" charset="-122"/>
                <a:ea typeface="宋体" panose="02010600030101010101" pitchFamily="2" charset="-122"/>
              </a:rPr>
              <a:t>招聘信息不足 </a:t>
            </a:r>
            <a:r>
              <a:rPr lang="en-US" altLang="zh-CN" sz="2000" dirty="0">
                <a:latin typeface="黑体" panose="02010609060101010101" pitchFamily="49" charset="-122"/>
                <a:ea typeface="宋体" panose="02010600030101010101" pitchFamily="2" charset="-122"/>
              </a:rPr>
              <a:t>E  </a:t>
            </a:r>
            <a:r>
              <a:rPr lang="zh-CN" altLang="en-US" sz="2000" dirty="0">
                <a:latin typeface="黑体" panose="02010609060101010101" pitchFamily="49" charset="-122"/>
                <a:ea typeface="宋体" panose="02010600030101010101" pitchFamily="2" charset="-122"/>
              </a:rPr>
              <a:t>性别歧视     </a:t>
            </a:r>
            <a:r>
              <a:rPr lang="en-US" altLang="zh-CN" sz="2000" dirty="0">
                <a:latin typeface="黑体" panose="02010609060101010101" pitchFamily="49" charset="-122"/>
                <a:ea typeface="宋体" panose="02010600030101010101" pitchFamily="2" charset="-122"/>
              </a:rPr>
              <a:t>F </a:t>
            </a:r>
            <a:r>
              <a:rPr lang="zh-CN" altLang="en-US" sz="2000" dirty="0">
                <a:latin typeface="黑体" panose="02010609060101010101" pitchFamily="49" charset="-122"/>
                <a:ea typeface="宋体" panose="02010600030101010101" pitchFamily="2" charset="-122"/>
              </a:rPr>
              <a:t>其他</a:t>
            </a:r>
            <a:r>
              <a:rPr lang="zh-CN" altLang="en-US" sz="2000" dirty="0">
                <a:solidFill>
                  <a:srgbClr val="0000FF"/>
                </a:solidFill>
                <a:latin typeface="仿宋_GB2312" pitchFamily="49" charset="-122"/>
                <a:ea typeface="仿宋_GB2312" pitchFamily="49" charset="-122"/>
              </a:rPr>
              <a:t> </a:t>
            </a:r>
          </a:p>
        </p:txBody>
      </p:sp>
      <p:sp>
        <p:nvSpPr>
          <p:cNvPr id="80902" name="Rectangle 6"/>
          <p:cNvSpPr/>
          <p:nvPr/>
        </p:nvSpPr>
        <p:spPr>
          <a:xfrm>
            <a:off x="385763" y="2798763"/>
            <a:ext cx="8235950" cy="3509962"/>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0901">
                                            <p:txEl>
                                              <p:pRg st="0" end="0"/>
                                            </p:txEl>
                                          </p:spTgt>
                                        </p:tgtEl>
                                        <p:attrNameLst>
                                          <p:attrName>style.visibility</p:attrName>
                                        </p:attrNameLst>
                                      </p:cBhvr>
                                      <p:to>
                                        <p:strVal val="visible"/>
                                      </p:to>
                                    </p:set>
                                    <p:animEffect transition="in" filter="dissolve">
                                      <p:cBhvr>
                                        <p:cTn id="7" dur="500"/>
                                        <p:tgtEl>
                                          <p:spTgt spid="809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0901">
                                            <p:txEl>
                                              <p:pRg st="2" end="2"/>
                                            </p:txEl>
                                          </p:spTgt>
                                        </p:tgtEl>
                                        <p:attrNameLst>
                                          <p:attrName>style.visibility</p:attrName>
                                        </p:attrNameLst>
                                      </p:cBhvr>
                                      <p:to>
                                        <p:strVal val="visible"/>
                                      </p:to>
                                    </p:set>
                                    <p:animEffect transition="in" filter="dissolve">
                                      <p:cBhvr>
                                        <p:cTn id="12" dur="500"/>
                                        <p:tgtEl>
                                          <p:spTgt spid="80901">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0901">
                                            <p:txEl>
                                              <p:pRg st="4" end="4"/>
                                            </p:txEl>
                                          </p:spTgt>
                                        </p:tgtEl>
                                        <p:attrNameLst>
                                          <p:attrName>style.visibility</p:attrName>
                                        </p:attrNameLst>
                                      </p:cBhvr>
                                      <p:to>
                                        <p:strVal val="visible"/>
                                      </p:to>
                                    </p:set>
                                    <p:animEffect transition="in" filter="dissolve">
                                      <p:cBhvr>
                                        <p:cTn id="15" dur="500"/>
                                        <p:tgtEl>
                                          <p:spTgt spid="80901">
                                            <p:txEl>
                                              <p:pRg st="4" end="4"/>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0901">
                                            <p:txEl>
                                              <p:pRg st="5" end="5"/>
                                            </p:txEl>
                                          </p:spTgt>
                                        </p:tgtEl>
                                        <p:attrNameLst>
                                          <p:attrName>style.visibility</p:attrName>
                                        </p:attrNameLst>
                                      </p:cBhvr>
                                      <p:to>
                                        <p:strVal val="visible"/>
                                      </p:to>
                                    </p:set>
                                    <p:animEffect transition="in" filter="dissolve">
                                      <p:cBhvr>
                                        <p:cTn id="18" dur="500"/>
                                        <p:tgtEl>
                                          <p:spTgt spid="80901">
                                            <p:txEl>
                                              <p:pRg st="5" end="5"/>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0902"/>
                                        </p:tgtEl>
                                        <p:attrNameLst>
                                          <p:attrName>style.visibility</p:attrName>
                                        </p:attrNameLst>
                                      </p:cBhvr>
                                      <p:to>
                                        <p:strVal val="visible"/>
                                      </p:to>
                                    </p:set>
                                    <p:animEffect transition="in" filter="dissolve">
                                      <p:cBhvr>
                                        <p:cTn id="21" dur="500"/>
                                        <p:tgtEl>
                                          <p:spTgt spid="80902"/>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80902"/>
                                        </p:tgtEl>
                                        <p:attrNameLst>
                                          <p:attrName>style.visibility</p:attrName>
                                        </p:attrNameLst>
                                      </p:cBhvr>
                                      <p:to>
                                        <p:strVal val="visible"/>
                                      </p:to>
                                    </p:set>
                                    <p:animEffect transition="in" filter="dissolve">
                                      <p:cBhvr>
                                        <p:cTn id="24" dur="5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build="p"/>
      <p:bldP spid="80902" grpId="0" animBg="1"/>
      <p:bldP spid="80902"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79</a:t>
            </a:fld>
            <a:endParaRPr lang="en-US" altLang="zh-CN" sz="1400" dirty="0"/>
          </a:p>
        </p:txBody>
      </p:sp>
      <p:sp>
        <p:nvSpPr>
          <p:cNvPr id="83970" name="Rectangle 4"/>
          <p:cNvSpPr>
            <a:spLocks noGrp="1"/>
          </p:cNvSpPr>
          <p:nvPr>
            <p:ph type="title"/>
          </p:nvPr>
        </p:nvSpPr>
        <p:spPr>
          <a:xfrm>
            <a:off x="395288" y="0"/>
            <a:ext cx="7543800" cy="765175"/>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a:t>
            </a:r>
            <a:r>
              <a:rPr lang="en-US" altLang="zh-CN" b="1" dirty="0">
                <a:solidFill>
                  <a:schemeClr val="accent2"/>
                </a:solidFill>
                <a:latin typeface="黑体" panose="02010609060101010101" pitchFamily="49" charset="-122"/>
                <a:ea typeface="黑体" panose="02010609060101010101" pitchFamily="49" charset="-122"/>
              </a:rPr>
              <a:t>4</a:t>
            </a:r>
            <a:r>
              <a:rPr lang="zh-CN" altLang="en-US" b="1" dirty="0">
                <a:solidFill>
                  <a:schemeClr val="accent2"/>
                </a:solidFill>
                <a:latin typeface="黑体" panose="02010609060101010101" pitchFamily="49" charset="-122"/>
                <a:ea typeface="黑体" panose="02010609060101010101" pitchFamily="49" charset="-122"/>
              </a:rPr>
              <a:t>）、评定尺度法</a:t>
            </a:r>
          </a:p>
        </p:txBody>
      </p:sp>
      <p:sp>
        <p:nvSpPr>
          <p:cNvPr id="81925" name="Rectangle 5"/>
          <p:cNvSpPr>
            <a:spLocks noGrp="1"/>
          </p:cNvSpPr>
          <p:nvPr>
            <p:ph idx="1"/>
          </p:nvPr>
        </p:nvSpPr>
        <p:spPr>
          <a:xfrm>
            <a:off x="457200" y="1719263"/>
            <a:ext cx="8686800" cy="4411662"/>
          </a:xfrm>
          <a:ln/>
        </p:spPr>
        <p:txBody>
          <a:bodyPr wrap="square" lIns="91440" tIns="45720" rIns="91440" bIns="45720" anchor="t"/>
          <a:lstStyle/>
          <a:p>
            <a:pPr eaLnBrk="1" hangingPunct="1"/>
            <a:r>
              <a:rPr lang="zh-CN" altLang="en-US" dirty="0"/>
              <a:t>评定尺度法也称量表法，量表是一种工具，</a:t>
            </a:r>
            <a:br>
              <a:rPr lang="zh-CN" altLang="en-US" dirty="0"/>
            </a:br>
            <a:r>
              <a:rPr lang="zh-CN" altLang="en-US" dirty="0"/>
              <a:t>是将一些主观的、抽象的概念定量化。</a:t>
            </a:r>
          </a:p>
          <a:p>
            <a:pPr eaLnBrk="1" hangingPunct="1"/>
            <a:endParaRPr lang="zh-CN" altLang="en-US" dirty="0"/>
          </a:p>
          <a:p>
            <a:pPr eaLnBrk="1" hangingPunct="1"/>
            <a:r>
              <a:rPr lang="zh-CN" altLang="en-US" dirty="0"/>
              <a:t> </a:t>
            </a:r>
            <a:r>
              <a:rPr lang="en-US" altLang="zh-CN" dirty="0"/>
              <a:t>Q</a:t>
            </a:r>
            <a:r>
              <a:rPr lang="zh-CN" altLang="en-US" dirty="0"/>
              <a:t>：您对我校教学评估体系总体感觉如何？</a:t>
            </a:r>
          </a:p>
          <a:p>
            <a:pPr eaLnBrk="1" hangingPunct="1"/>
            <a:r>
              <a:rPr lang="zh-CN" altLang="en-US" dirty="0"/>
              <a:t>       </a:t>
            </a:r>
            <a:r>
              <a:rPr lang="en-US" altLang="zh-CN" dirty="0"/>
              <a:t>A</a:t>
            </a:r>
            <a:r>
              <a:rPr lang="zh-CN" altLang="en-US" dirty="0"/>
              <a:t>、非常满意  </a:t>
            </a:r>
            <a:r>
              <a:rPr lang="en-US" altLang="zh-CN" dirty="0"/>
              <a:t>B</a:t>
            </a:r>
            <a:r>
              <a:rPr lang="zh-CN" altLang="en-US" dirty="0"/>
              <a:t>、比较满意  </a:t>
            </a:r>
          </a:p>
          <a:p>
            <a:pPr eaLnBrk="1" hangingPunct="1"/>
            <a:r>
              <a:rPr lang="zh-CN" altLang="en-US" dirty="0"/>
              <a:t>       </a:t>
            </a:r>
            <a:r>
              <a:rPr lang="en-US" altLang="zh-CN" dirty="0"/>
              <a:t>C</a:t>
            </a:r>
            <a:r>
              <a:rPr lang="zh-CN" altLang="en-US" dirty="0"/>
              <a:t>、一般      </a:t>
            </a:r>
            <a:r>
              <a:rPr lang="en-US" altLang="zh-CN" dirty="0"/>
              <a:t>D</a:t>
            </a:r>
            <a:r>
              <a:rPr lang="zh-CN" altLang="en-US" dirty="0"/>
              <a:t>、不太满意 </a:t>
            </a:r>
            <a:br>
              <a:rPr lang="zh-CN" altLang="en-US" dirty="0"/>
            </a:br>
            <a:r>
              <a:rPr lang="zh-CN" altLang="en-US" dirty="0"/>
              <a:t>        </a:t>
            </a:r>
            <a:r>
              <a:rPr lang="en-US" altLang="zh-CN" dirty="0"/>
              <a:t>E</a:t>
            </a:r>
            <a:r>
              <a:rPr lang="zh-CN" altLang="en-US" dirty="0"/>
              <a:t>、非常不满意</a:t>
            </a:r>
          </a:p>
          <a:p>
            <a:pPr eaLnBrk="1" hangingPunct="1">
              <a:buNone/>
            </a:pPr>
            <a:r>
              <a:rPr lang="zh-CN" altLang="en-US" dirty="0"/>
              <a:t> </a:t>
            </a:r>
          </a:p>
        </p:txBody>
      </p:sp>
      <p:sp>
        <p:nvSpPr>
          <p:cNvPr id="81926" name="Rectangle 6"/>
          <p:cNvSpPr/>
          <p:nvPr/>
        </p:nvSpPr>
        <p:spPr>
          <a:xfrm>
            <a:off x="522288" y="2843213"/>
            <a:ext cx="7794625" cy="2817812"/>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animEffect transition="in" filter="dissolve">
                                      <p:cBhvr>
                                        <p:cTn id="7" dur="500"/>
                                        <p:tgtEl>
                                          <p:spTgt spid="819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25">
                                            <p:txEl>
                                              <p:pRg st="2" end="2"/>
                                            </p:txEl>
                                          </p:spTgt>
                                        </p:tgtEl>
                                        <p:attrNameLst>
                                          <p:attrName>style.visibility</p:attrName>
                                        </p:attrNameLst>
                                      </p:cBhvr>
                                      <p:to>
                                        <p:strVal val="visible"/>
                                      </p:to>
                                    </p:set>
                                    <p:animEffect transition="in" filter="dissolve">
                                      <p:cBhvr>
                                        <p:cTn id="12" dur="500"/>
                                        <p:tgtEl>
                                          <p:spTgt spid="81925">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925">
                                            <p:txEl>
                                              <p:pRg st="3" end="3"/>
                                            </p:txEl>
                                          </p:spTgt>
                                        </p:tgtEl>
                                        <p:attrNameLst>
                                          <p:attrName>style.visibility</p:attrName>
                                        </p:attrNameLst>
                                      </p:cBhvr>
                                      <p:to>
                                        <p:strVal val="visible"/>
                                      </p:to>
                                    </p:set>
                                    <p:animEffect transition="in" filter="dissolve">
                                      <p:cBhvr>
                                        <p:cTn id="15" dur="500"/>
                                        <p:tgtEl>
                                          <p:spTgt spid="81925">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1925">
                                            <p:txEl>
                                              <p:pRg st="4" end="4"/>
                                            </p:txEl>
                                          </p:spTgt>
                                        </p:tgtEl>
                                        <p:attrNameLst>
                                          <p:attrName>style.visibility</p:attrName>
                                        </p:attrNameLst>
                                      </p:cBhvr>
                                      <p:to>
                                        <p:strVal val="visible"/>
                                      </p:to>
                                    </p:set>
                                    <p:animEffect transition="in" filter="dissolve">
                                      <p:cBhvr>
                                        <p:cTn id="18" dur="500"/>
                                        <p:tgtEl>
                                          <p:spTgt spid="81925">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1925">
                                            <p:txEl>
                                              <p:pRg st="5" end="5"/>
                                            </p:txEl>
                                          </p:spTgt>
                                        </p:tgtEl>
                                        <p:attrNameLst>
                                          <p:attrName>style.visibility</p:attrName>
                                        </p:attrNameLst>
                                      </p:cBhvr>
                                      <p:to>
                                        <p:strVal val="visible"/>
                                      </p:to>
                                    </p:set>
                                    <p:animEffect transition="in" filter="dissolve">
                                      <p:cBhvr>
                                        <p:cTn id="21" dur="500"/>
                                        <p:tgtEl>
                                          <p:spTgt spid="81925">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1926"/>
                                        </p:tgtEl>
                                        <p:attrNameLst>
                                          <p:attrName>style.visibility</p:attrName>
                                        </p:attrNameLst>
                                      </p:cBhvr>
                                      <p:to>
                                        <p:strVal val="visible"/>
                                      </p:to>
                                    </p:set>
                                    <p:animEffect transition="in" filter="dissolve">
                                      <p:cBhvr>
                                        <p:cTn id="24"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build="p"/>
      <p:bldP spid="819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a:t>
            </a:fld>
            <a:endParaRPr lang="en-US" altLang="zh-CN" sz="1400" dirty="0"/>
          </a:p>
        </p:txBody>
      </p:sp>
      <p:sp>
        <p:nvSpPr>
          <p:cNvPr id="11266" name="Rectangle 4"/>
          <p:cNvSpPr>
            <a:spLocks noGrp="1"/>
          </p:cNvSpPr>
          <p:nvPr>
            <p:ph type="title"/>
          </p:nvPr>
        </p:nvSpPr>
        <p:spPr>
          <a:xfrm>
            <a:off x="1187450" y="260350"/>
            <a:ext cx="5543550" cy="571500"/>
          </a:xfrm>
          <a:ln/>
        </p:spPr>
        <p:txBody>
          <a:bodyPr wrap="square" lIns="91440" tIns="45720" rIns="91440" bIns="45720" anchor="b"/>
          <a:lstStyle/>
          <a:p>
            <a:pPr eaLnBrk="1" hangingPunct="1"/>
            <a:r>
              <a:rPr lang="en-US" altLang="zh-CN" b="1" dirty="0">
                <a:solidFill>
                  <a:schemeClr val="accent2"/>
                </a:solidFill>
              </a:rPr>
              <a:t>1</a:t>
            </a:r>
            <a:r>
              <a:rPr lang="zh-CN" altLang="en-US" b="1" dirty="0">
                <a:solidFill>
                  <a:schemeClr val="accent2"/>
                </a:solidFill>
              </a:rPr>
              <a:t>．普查（</a:t>
            </a:r>
            <a:r>
              <a:rPr lang="en-US" altLang="zh-CN" b="1" dirty="0">
                <a:solidFill>
                  <a:schemeClr val="accent2"/>
                </a:solidFill>
              </a:rPr>
              <a:t>Census)</a:t>
            </a:r>
            <a:r>
              <a:rPr lang="en-US" altLang="zh-CN" dirty="0"/>
              <a:t> </a:t>
            </a:r>
          </a:p>
        </p:txBody>
      </p:sp>
      <p:sp>
        <p:nvSpPr>
          <p:cNvPr id="13317" name="Rectangle 5"/>
          <p:cNvSpPr>
            <a:spLocks noGrp="1"/>
          </p:cNvSpPr>
          <p:nvPr>
            <p:ph idx="1"/>
          </p:nvPr>
        </p:nvSpPr>
        <p:spPr>
          <a:xfrm>
            <a:off x="0" y="981075"/>
            <a:ext cx="8820150" cy="4968875"/>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普查是为某一特定目的而专门组织的一次性全面调查。</a:t>
            </a:r>
            <a:r>
              <a:rPr lang="zh-CN" altLang="en-US" sz="2400" dirty="0">
                <a:latin typeface="黑体" panose="02010609060101010101" pitchFamily="49" charset="-122"/>
                <a:ea typeface="黑体" panose="02010609060101010101" pitchFamily="49" charset="-122"/>
              </a:rPr>
              <a:t>如人口、工业、农业、第三产业、环境</a:t>
            </a:r>
          </a:p>
          <a:p>
            <a:pPr eaLnBrk="1" hangingPunct="1"/>
            <a:r>
              <a:rPr lang="zh-CN" altLang="en-US" dirty="0">
                <a:latin typeface="黑体" panose="02010609060101010101" pitchFamily="49" charset="-122"/>
                <a:ea typeface="黑体" panose="02010609060101010101" pitchFamily="49" charset="-122"/>
              </a:rPr>
              <a:t>特点：</a:t>
            </a:r>
          </a:p>
          <a:p>
            <a:pPr lvl="1" eaLnBrk="1" hangingPunct="1"/>
            <a:r>
              <a:rPr lang="zh-CN" altLang="en-US" sz="2400" dirty="0">
                <a:solidFill>
                  <a:schemeClr val="accent2"/>
                </a:solidFill>
                <a:latin typeface="黑体" panose="02010609060101010101" pitchFamily="49" charset="-122"/>
                <a:ea typeface="黑体" panose="02010609060101010101" pitchFamily="49" charset="-122"/>
              </a:rPr>
              <a:t>普查通常是一次性的或周期性的</a:t>
            </a:r>
            <a:r>
              <a:rPr lang="zh-CN" altLang="en-US" sz="2400" dirty="0">
                <a:latin typeface="黑体" panose="02010609060101010101" pitchFamily="49" charset="-122"/>
                <a:ea typeface="黑体" panose="02010609060101010101" pitchFamily="49" charset="-122"/>
              </a:rPr>
              <a:t>。例如国务院规定每</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年进行一次人口普查。</a:t>
            </a:r>
          </a:p>
          <a:p>
            <a:pPr lvl="1" eaLnBrk="1" hangingPunct="1"/>
            <a:r>
              <a:rPr lang="zh-CN" altLang="en-US" sz="2400" dirty="0">
                <a:solidFill>
                  <a:schemeClr val="accent2"/>
                </a:solidFill>
                <a:latin typeface="黑体" panose="02010609060101010101" pitchFamily="49" charset="-122"/>
                <a:ea typeface="黑体" panose="02010609060101010101" pitchFamily="49" charset="-122"/>
              </a:rPr>
              <a:t>普查一般需要规定统一的标准时点</a:t>
            </a:r>
            <a:r>
              <a:rPr lang="zh-CN" altLang="en-US" sz="24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例如，第</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次人口普查的标准时间为</a:t>
            </a:r>
            <a:r>
              <a:rPr lang="en-US" altLang="zh-CN" sz="2000" dirty="0">
                <a:latin typeface="黑体" panose="02010609060101010101" pitchFamily="49" charset="-122"/>
                <a:ea typeface="黑体" panose="02010609060101010101" pitchFamily="49" charset="-122"/>
              </a:rPr>
              <a:t>2010</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11</a:t>
            </a:r>
            <a:r>
              <a:rPr lang="zh-CN" altLang="en-US" sz="2000" dirty="0">
                <a:latin typeface="黑体" panose="02010609060101010101" pitchFamily="49" charset="-122"/>
                <a:ea typeface="黑体" panose="02010609060101010101" pitchFamily="49" charset="-122"/>
              </a:rPr>
              <a:t>月</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日</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时。</a:t>
            </a:r>
            <a:r>
              <a:rPr lang="en-US" altLang="zh-CN" sz="2000" dirty="0">
                <a:latin typeface="黑体" panose="02010609060101010101" pitchFamily="49" charset="-122"/>
                <a:ea typeface="黑体" panose="02010609060101010101" pitchFamily="49" charset="-122"/>
              </a:rPr>
              <a:t>.</a:t>
            </a:r>
          </a:p>
          <a:p>
            <a:pPr lvl="1" eaLnBrk="1" hangingPunct="1"/>
            <a:endParaRPr lang="zh-CN" altLang="en-US" sz="2000" dirty="0">
              <a:latin typeface="黑体" panose="02010609060101010101" pitchFamily="49" charset="-122"/>
              <a:ea typeface="黑体" panose="02010609060101010101" pitchFamily="49" charset="-122"/>
            </a:endParaRPr>
          </a:p>
          <a:p>
            <a:pPr lvl="1" eaLnBrk="1" hangingPunct="1"/>
            <a:r>
              <a:rPr lang="zh-CN" altLang="en-US" sz="2400" dirty="0">
                <a:solidFill>
                  <a:schemeClr val="accent2"/>
                </a:solidFill>
                <a:latin typeface="黑体" panose="02010609060101010101" pitchFamily="49" charset="-122"/>
                <a:ea typeface="黑体" panose="02010609060101010101" pitchFamily="49" charset="-122"/>
              </a:rPr>
              <a:t>普查一般需要统一期限和项目</a:t>
            </a:r>
            <a:r>
              <a:rPr lang="zh-CN" altLang="en-US" sz="2400" dirty="0">
                <a:latin typeface="黑体" panose="02010609060101010101" pitchFamily="49" charset="-122"/>
                <a:ea typeface="黑体" panose="02010609060101010101" pitchFamily="49" charset="-122"/>
              </a:rPr>
              <a:t>：减少差错，易于汇总比较。</a:t>
            </a:r>
          </a:p>
          <a:p>
            <a:pPr lvl="1" eaLnBrk="1" hangingPunct="1"/>
            <a:r>
              <a:rPr lang="zh-CN" altLang="en-US" sz="2400" dirty="0">
                <a:solidFill>
                  <a:schemeClr val="accent2"/>
                </a:solidFill>
                <a:latin typeface="黑体" panose="02010609060101010101" pitchFamily="49" charset="-122"/>
                <a:ea typeface="黑体" panose="02010609060101010101" pitchFamily="49" charset="-122"/>
              </a:rPr>
              <a:t>普查数据的准确性、标准化程度均较高</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p>
          <a:p>
            <a:pPr lvl="1" eaLnBrk="1" hangingPunct="1"/>
            <a:r>
              <a:rPr lang="zh-CN" altLang="en-US" sz="2400" dirty="0">
                <a:solidFill>
                  <a:schemeClr val="accent2"/>
                </a:solidFill>
                <a:latin typeface="黑体" panose="02010609060101010101" pitchFamily="49" charset="-122"/>
                <a:ea typeface="黑体" panose="02010609060101010101" pitchFamily="49" charset="-122"/>
              </a:rPr>
              <a:t>普查的调查项目较少，适用范围较狭窄，调查资料缺乏深度。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dissolve">
                                      <p:cBhvr>
                                        <p:cTn id="7" dur="500"/>
                                        <p:tgtEl>
                                          <p:spTgt spid="13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7">
                                            <p:txEl>
                                              <p:pRg st="1" end="1"/>
                                            </p:txEl>
                                          </p:spTgt>
                                        </p:tgtEl>
                                        <p:attrNameLst>
                                          <p:attrName>style.visibility</p:attrName>
                                        </p:attrNameLst>
                                      </p:cBhvr>
                                      <p:to>
                                        <p:strVal val="visible"/>
                                      </p:to>
                                    </p:set>
                                    <p:animEffect transition="in" filter="dissolve">
                                      <p:cBhvr>
                                        <p:cTn id="12" dur="500"/>
                                        <p:tgtEl>
                                          <p:spTgt spid="1331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animEffect transition="in" filter="dissolve">
                                      <p:cBhvr>
                                        <p:cTn id="15" dur="500"/>
                                        <p:tgtEl>
                                          <p:spTgt spid="1331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317">
                                            <p:txEl>
                                              <p:pRg st="3" end="3"/>
                                            </p:txEl>
                                          </p:spTgt>
                                        </p:tgtEl>
                                        <p:attrNameLst>
                                          <p:attrName>style.visibility</p:attrName>
                                        </p:attrNameLst>
                                      </p:cBhvr>
                                      <p:to>
                                        <p:strVal val="visible"/>
                                      </p:to>
                                    </p:set>
                                    <p:animEffect transition="in" filter="dissolve">
                                      <p:cBhvr>
                                        <p:cTn id="18" dur="500"/>
                                        <p:tgtEl>
                                          <p:spTgt spid="1331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317">
                                            <p:txEl>
                                              <p:pRg st="5" end="5"/>
                                            </p:txEl>
                                          </p:spTgt>
                                        </p:tgtEl>
                                        <p:attrNameLst>
                                          <p:attrName>style.visibility</p:attrName>
                                        </p:attrNameLst>
                                      </p:cBhvr>
                                      <p:to>
                                        <p:strVal val="visible"/>
                                      </p:to>
                                    </p:set>
                                    <p:animEffect transition="in" filter="dissolve">
                                      <p:cBhvr>
                                        <p:cTn id="21" dur="500"/>
                                        <p:tgtEl>
                                          <p:spTgt spid="13317">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317">
                                            <p:txEl>
                                              <p:pRg st="6" end="6"/>
                                            </p:txEl>
                                          </p:spTgt>
                                        </p:tgtEl>
                                        <p:attrNameLst>
                                          <p:attrName>style.visibility</p:attrName>
                                        </p:attrNameLst>
                                      </p:cBhvr>
                                      <p:to>
                                        <p:strVal val="visible"/>
                                      </p:to>
                                    </p:set>
                                    <p:animEffect transition="in" filter="dissolve">
                                      <p:cBhvr>
                                        <p:cTn id="24" dur="500"/>
                                        <p:tgtEl>
                                          <p:spTgt spid="13317">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317">
                                            <p:txEl>
                                              <p:pRg st="7" end="7"/>
                                            </p:txEl>
                                          </p:spTgt>
                                        </p:tgtEl>
                                        <p:attrNameLst>
                                          <p:attrName>style.visibility</p:attrName>
                                        </p:attrNameLst>
                                      </p:cBhvr>
                                      <p:to>
                                        <p:strVal val="visible"/>
                                      </p:to>
                                    </p:set>
                                    <p:animEffect transition="in" filter="dissolve">
                                      <p:cBhvr>
                                        <p:cTn id="27" dur="500"/>
                                        <p:tgtEl>
                                          <p:spTgt spid="133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80</a:t>
            </a:fld>
            <a:endParaRPr lang="en-US" altLang="zh-CN" sz="1400" dirty="0"/>
          </a:p>
        </p:txBody>
      </p:sp>
      <p:sp>
        <p:nvSpPr>
          <p:cNvPr id="84994" name="Rectangle 4"/>
          <p:cNvSpPr>
            <a:spLocks noGrp="1"/>
          </p:cNvSpPr>
          <p:nvPr>
            <p:ph type="title"/>
          </p:nvPr>
        </p:nvSpPr>
        <p:spPr>
          <a:xfrm>
            <a:off x="395288" y="260350"/>
            <a:ext cx="7543800" cy="714375"/>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a:t>
            </a:r>
            <a:r>
              <a:rPr lang="en-US" altLang="zh-CN" dirty="0">
                <a:solidFill>
                  <a:schemeClr val="accent2"/>
                </a:solidFill>
                <a:latin typeface="黑体" panose="02010609060101010101" pitchFamily="49" charset="-122"/>
                <a:ea typeface="黑体" panose="02010609060101010101" pitchFamily="49" charset="-122"/>
              </a:rPr>
              <a:t>5</a:t>
            </a:r>
            <a:r>
              <a:rPr lang="zh-CN" altLang="en-US" dirty="0">
                <a:solidFill>
                  <a:schemeClr val="accent2"/>
                </a:solidFill>
                <a:latin typeface="黑体" panose="02010609060101010101" pitchFamily="49" charset="-122"/>
                <a:ea typeface="黑体" panose="02010609060101010101" pitchFamily="49" charset="-122"/>
              </a:rPr>
              <a:t>）、双项列联法</a:t>
            </a:r>
          </a:p>
        </p:txBody>
      </p:sp>
      <p:sp>
        <p:nvSpPr>
          <p:cNvPr id="82949" name="Rectangle 5"/>
          <p:cNvSpPr>
            <a:spLocks noGrp="1"/>
          </p:cNvSpPr>
          <p:nvPr>
            <p:ph idx="1"/>
          </p:nvPr>
        </p:nvSpPr>
        <p:spPr>
          <a:xfrm>
            <a:off x="457200" y="1133475"/>
            <a:ext cx="8229600" cy="990600"/>
          </a:xfrm>
          <a:ln/>
        </p:spPr>
        <p:txBody>
          <a:bodyPr wrap="square" lIns="91440" tIns="45720" rIns="91440" bIns="45720" anchor="t"/>
          <a:lstStyle/>
          <a:p>
            <a:pPr eaLnBrk="1" hangingPunct="1">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将两种不同的问题综合一起，通常用表格</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的形式来表现，可以节省问卷的篇幅。</a:t>
            </a:r>
          </a:p>
        </p:txBody>
      </p:sp>
      <p:graphicFrame>
        <p:nvGraphicFramePr>
          <p:cNvPr id="82950" name="Group 6"/>
          <p:cNvGraphicFramePr>
            <a:graphicFrameLocks noGrp="1"/>
          </p:cNvGraphicFramePr>
          <p:nvPr/>
        </p:nvGraphicFramePr>
        <p:xfrm>
          <a:off x="790575" y="2924175"/>
          <a:ext cx="7467600" cy="3200400"/>
        </p:xfrm>
        <a:graphic>
          <a:graphicData uri="http://schemas.openxmlformats.org/drawingml/2006/table">
            <a:tbl>
              <a:tblPr/>
              <a:tblGrid>
                <a:gridCol w="2895600"/>
                <a:gridCol w="1524000"/>
                <a:gridCol w="1524000"/>
                <a:gridCol w="1524000"/>
              </a:tblGrid>
              <a:tr h="1714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神龙富康</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捷</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达</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桑塔纳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1.  </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耗油量低</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2.  </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外观大方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3.  </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乘坐舒适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4.  </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整车价格合理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5.  </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驾驶容易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6.  </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制动性好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92" name="Rectangle 48"/>
          <p:cNvSpPr/>
          <p:nvPr/>
        </p:nvSpPr>
        <p:spPr>
          <a:xfrm>
            <a:off x="1042988" y="2276475"/>
            <a:ext cx="6553200" cy="549275"/>
          </a:xfrm>
          <a:prstGeom prst="rect">
            <a:avLst/>
          </a:prstGeom>
          <a:noFill/>
          <a:ln w="9525">
            <a:noFill/>
          </a:ln>
        </p:spPr>
        <p:txBody>
          <a:bodyPr anchor="t">
            <a:spAutoFit/>
          </a:bodyPr>
          <a:lstStyle/>
          <a:p>
            <a:r>
              <a:rPr lang="en-US" altLang="zh-CN" sz="3000" dirty="0">
                <a:latin typeface="黑体" panose="02010609060101010101" pitchFamily="49" charset="-122"/>
                <a:ea typeface="黑体" panose="02010609060101010101" pitchFamily="49" charset="-122"/>
              </a:rPr>
              <a:t>Q</a:t>
            </a:r>
            <a:r>
              <a:rPr lang="zh-CN" altLang="en-US" sz="3000" dirty="0">
                <a:latin typeface="黑体" panose="02010609060101010101" pitchFamily="49" charset="-122"/>
                <a:ea typeface="黑体" panose="02010609060101010101" pitchFamily="49" charset="-122"/>
              </a:rPr>
              <a:t>：请在您赞同项目的空格内划</a:t>
            </a:r>
            <a:r>
              <a:rPr lang="zh-CN" altLang="en-US" sz="3000" dirty="0">
                <a:latin typeface="Times New Roman" panose="02020603050405020304" pitchFamily="18" charset="0"/>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a:t>
            </a:r>
            <a:r>
              <a:rPr lang="zh-CN" altLang="en-US" sz="3000" dirty="0">
                <a:latin typeface="Times New Roman" panose="02020603050405020304" pitchFamily="18" charset="0"/>
                <a:ea typeface="黑体" panose="02010609060101010101" pitchFamily="49" charset="-122"/>
              </a:rPr>
              <a:t>”</a:t>
            </a:r>
            <a:r>
              <a:rPr lang="zh-CN" altLang="en-US" sz="3000" dirty="0">
                <a:solidFill>
                  <a:srgbClr val="FFFF00"/>
                </a:solidFill>
                <a:latin typeface="仿宋_GB2312" pitchFamily="49" charset="-122"/>
                <a:ea typeface="仿宋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2949">
                                            <p:txEl>
                                              <p:pRg st="0" end="0"/>
                                            </p:txEl>
                                          </p:spTgt>
                                        </p:tgtEl>
                                        <p:attrNameLst>
                                          <p:attrName>style.visibility</p:attrName>
                                        </p:attrNameLst>
                                      </p:cBhvr>
                                      <p:to>
                                        <p:strVal val="visible"/>
                                      </p:to>
                                    </p:set>
                                    <p:animEffect transition="in" filter="dissolve">
                                      <p:cBhvr>
                                        <p:cTn id="7" dur="500"/>
                                        <p:tgtEl>
                                          <p:spTgt spid="829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992"/>
                                        </p:tgtEl>
                                        <p:attrNameLst>
                                          <p:attrName>style.visibility</p:attrName>
                                        </p:attrNameLst>
                                      </p:cBhvr>
                                      <p:to>
                                        <p:strVal val="visible"/>
                                      </p:to>
                                    </p:set>
                                    <p:animEffect transition="in" filter="dissolve">
                                      <p:cBhvr>
                                        <p:cTn id="12" dur="500"/>
                                        <p:tgtEl>
                                          <p:spTgt spid="82992"/>
                                        </p:tgtEl>
                                      </p:cBhvr>
                                    </p:animEffect>
                                  </p:childTnLst>
                                </p:cTn>
                              </p:par>
                              <p:par>
                                <p:cTn id="13" presetID="9" presetClass="entr" presetSubtype="0" fill="hold" nodeType="withEffect">
                                  <p:stCondLst>
                                    <p:cond delay="0"/>
                                  </p:stCondLst>
                                  <p:childTnLst>
                                    <p:set>
                                      <p:cBhvr>
                                        <p:cTn id="14" dur="1" fill="hold">
                                          <p:stCondLst>
                                            <p:cond delay="0"/>
                                          </p:stCondLst>
                                        </p:cTn>
                                        <p:tgtEl>
                                          <p:spTgt spid="82950"/>
                                        </p:tgtEl>
                                        <p:attrNameLst>
                                          <p:attrName>style.visibility</p:attrName>
                                        </p:attrNameLst>
                                      </p:cBhvr>
                                      <p:to>
                                        <p:strVal val="visible"/>
                                      </p:to>
                                    </p:set>
                                    <p:animEffect transition="in" filter="dissolve">
                                      <p:cBhvr>
                                        <p:cTn id="15"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build="p"/>
      <p:bldP spid="8299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81</a:t>
            </a:fld>
            <a:endParaRPr lang="en-US" altLang="zh-CN" sz="1400" dirty="0"/>
          </a:p>
        </p:txBody>
      </p:sp>
      <p:sp>
        <p:nvSpPr>
          <p:cNvPr id="86018" name="Rectangle 4"/>
          <p:cNvSpPr>
            <a:spLocks noGrp="1"/>
          </p:cNvSpPr>
          <p:nvPr>
            <p:ph type="title"/>
          </p:nvPr>
        </p:nvSpPr>
        <p:spPr>
          <a:xfrm>
            <a:off x="395288" y="404813"/>
            <a:ext cx="7543800" cy="765175"/>
          </a:xfrm>
          <a:ln/>
        </p:spPr>
        <p:txBody>
          <a:bodyPr wrap="square" lIns="91440" tIns="45720" rIns="91440" bIns="45720" anchor="b"/>
          <a:lstStyle/>
          <a:p>
            <a:pPr eaLnBrk="1" hangingPunct="1"/>
            <a:r>
              <a:rPr lang="zh-CN" altLang="en-US" b="1" dirty="0">
                <a:solidFill>
                  <a:schemeClr val="accent2"/>
                </a:solidFill>
                <a:ea typeface="黑体" panose="02010609060101010101" pitchFamily="49" charset="-122"/>
              </a:rPr>
              <a:t>设计问题答案时的注意事项</a:t>
            </a:r>
          </a:p>
        </p:txBody>
      </p:sp>
      <p:sp>
        <p:nvSpPr>
          <p:cNvPr id="83973" name="Rectangle 5"/>
          <p:cNvSpPr>
            <a:spLocks noGrp="1"/>
          </p:cNvSpPr>
          <p:nvPr>
            <p:ph idx="1"/>
          </p:nvPr>
        </p:nvSpPr>
        <p:spPr>
          <a:xfrm>
            <a:off x="457200" y="2124075"/>
            <a:ext cx="8229600" cy="4411663"/>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答案要穷尽。</a:t>
            </a:r>
            <a:endParaRPr lang="zh-CN" altLang="en-US" u="sng"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答案要互斥。</a:t>
            </a:r>
          </a:p>
          <a:p>
            <a:pPr eaLnBrk="1" hangingPunct="1"/>
            <a:endParaRPr lang="zh-CN" altLang="en-US" dirty="0">
              <a:latin typeface="黑体" panose="02010609060101010101" pitchFamily="49" charset="-122"/>
              <a:ea typeface="黑体" panose="02010609060101010101" pitchFamily="49" charset="-122"/>
            </a:endParaRPr>
          </a:p>
          <a:p>
            <a:pPr eaLnBrk="1" hangingPunct="1"/>
            <a:r>
              <a:rPr lang="zh-CN" altLang="en-US" dirty="0">
                <a:latin typeface="黑体" panose="02010609060101010101" pitchFamily="49" charset="-122"/>
                <a:ea typeface="黑体" panose="02010609060101010101" pitchFamily="49" charset="-122"/>
              </a:rPr>
              <a:t>您上月的支出中花费最多的是：</a:t>
            </a:r>
          </a:p>
          <a:p>
            <a:pPr lvl="1" eaLnBrk="1" hangingPunct="1"/>
            <a:r>
              <a:rPr lang="en-US" altLang="zh-CN" dirty="0">
                <a:latin typeface="黑体" panose="02010609060101010101" pitchFamily="49" charset="-122"/>
                <a:ea typeface="黑体" panose="02010609060101010101" pitchFamily="49" charset="-122"/>
              </a:rPr>
              <a:t>A </a:t>
            </a:r>
            <a:r>
              <a:rPr lang="zh-CN" altLang="en-US" dirty="0">
                <a:latin typeface="黑体" panose="02010609060101010101" pitchFamily="49" charset="-122"/>
                <a:ea typeface="黑体" panose="02010609060101010101" pitchFamily="49" charset="-122"/>
              </a:rPr>
              <a:t>食品   </a:t>
            </a:r>
            <a:r>
              <a:rPr lang="en-US" altLang="zh-CN" dirty="0">
                <a:latin typeface="黑体" panose="02010609060101010101" pitchFamily="49" charset="-122"/>
                <a:ea typeface="黑体" panose="02010609060101010101" pitchFamily="49" charset="-122"/>
              </a:rPr>
              <a:t>B </a:t>
            </a:r>
            <a:r>
              <a:rPr lang="zh-CN" altLang="en-US" dirty="0">
                <a:latin typeface="黑体" panose="02010609060101010101" pitchFamily="49" charset="-122"/>
                <a:ea typeface="黑体" panose="02010609060101010101" pitchFamily="49" charset="-122"/>
              </a:rPr>
              <a:t>服装    </a:t>
            </a:r>
            <a:r>
              <a:rPr lang="en-US" altLang="zh-CN" dirty="0">
                <a:latin typeface="黑体" panose="02010609060101010101" pitchFamily="49" charset="-122"/>
                <a:ea typeface="黑体" panose="02010609060101010101" pitchFamily="49" charset="-122"/>
              </a:rPr>
              <a:t>C </a:t>
            </a:r>
            <a:r>
              <a:rPr lang="zh-CN" altLang="en-US" dirty="0">
                <a:latin typeface="黑体" panose="02010609060101010101" pitchFamily="49" charset="-122"/>
                <a:ea typeface="黑体" panose="02010609060101010101" pitchFamily="49" charset="-122"/>
              </a:rPr>
              <a:t>书籍    </a:t>
            </a:r>
            <a:r>
              <a:rPr lang="en-US" altLang="zh-CN" dirty="0">
                <a:latin typeface="黑体" panose="02010609060101010101" pitchFamily="49" charset="-122"/>
                <a:ea typeface="黑体" panose="02010609060101010101" pitchFamily="49" charset="-122"/>
              </a:rPr>
              <a:t>D </a:t>
            </a:r>
            <a:r>
              <a:rPr lang="zh-CN" altLang="en-US" dirty="0">
                <a:latin typeface="黑体" panose="02010609060101010101" pitchFamily="49" charset="-122"/>
                <a:ea typeface="黑体" panose="02010609060101010101" pitchFamily="49" charset="-122"/>
              </a:rPr>
              <a:t>饮料   </a:t>
            </a:r>
          </a:p>
          <a:p>
            <a:pPr lvl="1" eaLnBrk="1" hangingPunct="1"/>
            <a:r>
              <a:rPr lang="en-US" altLang="zh-CN" u="sng" dirty="0">
                <a:latin typeface="黑体" panose="02010609060101010101" pitchFamily="49" charset="-122"/>
                <a:ea typeface="黑体" panose="02010609060101010101" pitchFamily="49" charset="-122"/>
              </a:rPr>
              <a:t>E </a:t>
            </a:r>
            <a:r>
              <a:rPr lang="zh-CN" altLang="en-US" u="sng" dirty="0">
                <a:latin typeface="黑体" panose="02010609060101010101" pitchFamily="49" charset="-122"/>
                <a:ea typeface="黑体" panose="02010609060101010101" pitchFamily="49" charset="-122"/>
              </a:rPr>
              <a:t>其它</a:t>
            </a:r>
            <a:endParaRPr lang="zh-CN" altLang="en-US" dirty="0">
              <a:latin typeface="黑体" panose="02010609060101010101" pitchFamily="49" charset="-122"/>
              <a:ea typeface="黑体" panose="02010609060101010101" pitchFamily="49" charset="-122"/>
            </a:endParaRPr>
          </a:p>
          <a:p>
            <a:pPr eaLnBrk="1" hangingPunct="1"/>
            <a:endParaRPr lang="zh-CN" altLang="en-US" dirty="0">
              <a:latin typeface="黑体" panose="02010609060101010101" pitchFamily="49" charset="-122"/>
              <a:ea typeface="黑体" panose="02010609060101010101" pitchFamily="49" charset="-122"/>
            </a:endParaRPr>
          </a:p>
          <a:p>
            <a:pPr eaLnBrk="1" hangingPunct="1"/>
            <a:endParaRPr lang="en-US" altLang="zh-CN" sz="3600" dirty="0">
              <a:latin typeface="黑体" panose="02010609060101010101" pitchFamily="49" charset="-122"/>
              <a:ea typeface="黑体" panose="02010609060101010101" pitchFamily="49" charset="-122"/>
            </a:endParaRPr>
          </a:p>
        </p:txBody>
      </p:sp>
      <p:sp>
        <p:nvSpPr>
          <p:cNvPr id="83974" name="Rectangle 6"/>
          <p:cNvSpPr/>
          <p:nvPr/>
        </p:nvSpPr>
        <p:spPr>
          <a:xfrm>
            <a:off x="431800" y="3656013"/>
            <a:ext cx="7885113" cy="2308225"/>
          </a:xfrm>
          <a:prstGeom prst="rect">
            <a:avLst/>
          </a:prstGeom>
          <a:noFill/>
          <a:ln w="19050" cap="flat" cmpd="sng">
            <a:solidFill>
              <a:srgbClr val="FF9933"/>
            </a:solidFill>
            <a:prstDash val="solid"/>
            <a:miter/>
            <a:headEnd type="none" w="med" len="med"/>
            <a:tailEnd type="none" w="med" len="med"/>
          </a:ln>
        </p:spPr>
        <p:txBody>
          <a:bodyPr lIns="90000" tIns="46800" rIns="90000" bIns="46800" anchor="ctr">
            <a:spAutoFit/>
          </a:bodyPr>
          <a:lstStyle/>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animEffect transition="in" filter="dissolve">
                                      <p:cBhvr>
                                        <p:cTn id="7" dur="500"/>
                                        <p:tgtEl>
                                          <p:spTgt spid="8397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73">
                                            <p:txEl>
                                              <p:pRg st="1" end="1"/>
                                            </p:txEl>
                                          </p:spTgt>
                                        </p:tgtEl>
                                        <p:attrNameLst>
                                          <p:attrName>style.visibility</p:attrName>
                                        </p:attrNameLst>
                                      </p:cBhvr>
                                      <p:to>
                                        <p:strVal val="visible"/>
                                      </p:to>
                                    </p:set>
                                    <p:animEffect transition="in" filter="dissolve">
                                      <p:cBhvr>
                                        <p:cTn id="10" dur="500"/>
                                        <p:tgtEl>
                                          <p:spTgt spid="8397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3973">
                                            <p:txEl>
                                              <p:pRg st="3" end="3"/>
                                            </p:txEl>
                                          </p:spTgt>
                                        </p:tgtEl>
                                        <p:attrNameLst>
                                          <p:attrName>style.visibility</p:attrName>
                                        </p:attrNameLst>
                                      </p:cBhvr>
                                      <p:to>
                                        <p:strVal val="visible"/>
                                      </p:to>
                                    </p:set>
                                    <p:animEffect transition="in" filter="dissolve">
                                      <p:cBhvr>
                                        <p:cTn id="15" dur="500"/>
                                        <p:tgtEl>
                                          <p:spTgt spid="8397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3973">
                                            <p:txEl>
                                              <p:pRg st="4" end="4"/>
                                            </p:txEl>
                                          </p:spTgt>
                                        </p:tgtEl>
                                        <p:attrNameLst>
                                          <p:attrName>style.visibility</p:attrName>
                                        </p:attrNameLst>
                                      </p:cBhvr>
                                      <p:to>
                                        <p:strVal val="visible"/>
                                      </p:to>
                                    </p:set>
                                    <p:animEffect transition="in" filter="dissolve">
                                      <p:cBhvr>
                                        <p:cTn id="18" dur="500"/>
                                        <p:tgtEl>
                                          <p:spTgt spid="8397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974"/>
                                        </p:tgtEl>
                                        <p:attrNameLst>
                                          <p:attrName>style.visibility</p:attrName>
                                        </p:attrNameLst>
                                      </p:cBhvr>
                                      <p:to>
                                        <p:strVal val="visible"/>
                                      </p:to>
                                    </p:set>
                                    <p:animEffect transition="in" filter="dissolve">
                                      <p:cBhvr>
                                        <p:cTn id="21" dur="500"/>
                                        <p:tgtEl>
                                          <p:spTgt spid="8397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3973">
                                            <p:txEl>
                                              <p:pRg st="5" end="5"/>
                                            </p:txEl>
                                          </p:spTgt>
                                        </p:tgtEl>
                                        <p:attrNameLst>
                                          <p:attrName>style.visibility</p:attrName>
                                        </p:attrNameLst>
                                      </p:cBhvr>
                                      <p:to>
                                        <p:strVal val="visible"/>
                                      </p:to>
                                    </p:set>
                                    <p:animEffect transition="in" filter="dissolve">
                                      <p:cBhvr>
                                        <p:cTn id="26" dur="500"/>
                                        <p:tgtEl>
                                          <p:spTgt spid="839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P spid="8397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82</a:t>
            </a:fld>
            <a:endParaRPr lang="en-US" altLang="zh-CN" sz="1400" dirty="0"/>
          </a:p>
        </p:txBody>
      </p:sp>
      <p:sp>
        <p:nvSpPr>
          <p:cNvPr id="87042" name="Rectangle 4"/>
          <p:cNvSpPr>
            <a:spLocks noGrp="1"/>
          </p:cNvSpPr>
          <p:nvPr>
            <p:ph type="title"/>
          </p:nvPr>
        </p:nvSpPr>
        <p:spPr>
          <a:xfrm>
            <a:off x="431800" y="188913"/>
            <a:ext cx="8229600" cy="1143000"/>
          </a:xfrm>
          <a:ln/>
        </p:spPr>
        <p:txBody>
          <a:bodyPr wrap="square" lIns="91440" tIns="45720" rIns="91440" bIns="45720" anchor="b"/>
          <a:lstStyle/>
          <a:p>
            <a:pPr eaLnBrk="1" hangingPunct="1"/>
            <a:r>
              <a:rPr lang="en-US" altLang="zh-CN" b="1" dirty="0">
                <a:solidFill>
                  <a:schemeClr val="accent2"/>
                </a:solidFill>
                <a:latin typeface="黑体" panose="02010609060101010101" pitchFamily="49" charset="-122"/>
                <a:ea typeface="黑体" panose="02010609060101010101" pitchFamily="49" charset="-122"/>
              </a:rPr>
              <a:t>4</a:t>
            </a:r>
            <a:r>
              <a:rPr lang="zh-CN" altLang="en-US" b="1" dirty="0">
                <a:solidFill>
                  <a:schemeClr val="accent2"/>
                </a:solidFill>
                <a:latin typeface="黑体" panose="02010609060101010101" pitchFamily="49" charset="-122"/>
                <a:ea typeface="黑体" panose="02010609060101010101" pitchFamily="49" charset="-122"/>
              </a:rPr>
              <a:t>．设计问题顺序应注意的问题</a:t>
            </a:r>
          </a:p>
        </p:txBody>
      </p:sp>
      <p:sp>
        <p:nvSpPr>
          <p:cNvPr id="84997" name="Rectangle 5"/>
          <p:cNvSpPr>
            <a:spLocks noGrp="1"/>
          </p:cNvSpPr>
          <p:nvPr>
            <p:ph idx="1"/>
          </p:nvPr>
        </p:nvSpPr>
        <p:spPr>
          <a:xfrm>
            <a:off x="468313" y="2060575"/>
            <a:ext cx="8229600" cy="4411663"/>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）问题的安排应具有逻辑性；</a:t>
            </a:r>
          </a:p>
          <a:p>
            <a:pPr eaLnBrk="1" hangingPunct="1"/>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）问题的安排应先易后难、由浅入深；</a:t>
            </a:r>
          </a:p>
          <a:p>
            <a:pPr eaLnBrk="1" hangingPunct="1"/>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）问卷主体部分的问题通常按过滤性、热身性、容易性、困难性的顺序进行排列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4997">
                                            <p:txEl>
                                              <p:pRg st="0" end="0"/>
                                            </p:txEl>
                                          </p:spTgt>
                                        </p:tgtEl>
                                        <p:attrNameLst>
                                          <p:attrName>style.visibility</p:attrName>
                                        </p:attrNameLst>
                                      </p:cBhvr>
                                      <p:to>
                                        <p:strVal val="visible"/>
                                      </p:to>
                                    </p:set>
                                    <p:animEffect transition="in" filter="dissolve">
                                      <p:cBhvr>
                                        <p:cTn id="7" dur="500"/>
                                        <p:tgtEl>
                                          <p:spTgt spid="8499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4997">
                                            <p:txEl>
                                              <p:pRg st="1" end="1"/>
                                            </p:txEl>
                                          </p:spTgt>
                                        </p:tgtEl>
                                        <p:attrNameLst>
                                          <p:attrName>style.visibility</p:attrName>
                                        </p:attrNameLst>
                                      </p:cBhvr>
                                      <p:to>
                                        <p:strVal val="visible"/>
                                      </p:to>
                                    </p:set>
                                    <p:animEffect transition="in" filter="dissolve">
                                      <p:cBhvr>
                                        <p:cTn id="10" dur="500"/>
                                        <p:tgtEl>
                                          <p:spTgt spid="8499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4997">
                                            <p:txEl>
                                              <p:pRg st="2" end="2"/>
                                            </p:txEl>
                                          </p:spTgt>
                                        </p:tgtEl>
                                        <p:attrNameLst>
                                          <p:attrName>style.visibility</p:attrName>
                                        </p:attrNameLst>
                                      </p:cBhvr>
                                      <p:to>
                                        <p:strVal val="visible"/>
                                      </p:to>
                                    </p:set>
                                    <p:animEffect transition="in" filter="dissolve">
                                      <p:cBhvr>
                                        <p:cTn id="13" dur="500"/>
                                        <p:tgtEl>
                                          <p:spTgt spid="849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83</a:t>
            </a:fld>
            <a:endParaRPr lang="en-US" altLang="zh-CN" sz="1400" dirty="0"/>
          </a:p>
        </p:txBody>
      </p:sp>
      <p:sp>
        <p:nvSpPr>
          <p:cNvPr id="88066" name="Rectangle 8"/>
          <p:cNvSpPr>
            <a:spLocks noGrp="1"/>
          </p:cNvSpPr>
          <p:nvPr>
            <p:ph type="title"/>
          </p:nvPr>
        </p:nvSpPr>
        <p:spPr>
          <a:xfrm>
            <a:off x="468313" y="620713"/>
            <a:ext cx="7543800" cy="482600"/>
          </a:xfrm>
          <a:ln/>
        </p:spPr>
        <p:txBody>
          <a:bodyPr wrap="square" lIns="91440" tIns="45720" rIns="91440" bIns="45720" anchor="b"/>
          <a:lstStyle/>
          <a:p>
            <a:pPr eaLnBrk="1" hangingPunct="1"/>
            <a:r>
              <a:rPr lang="zh-CN" altLang="en-US" b="1" dirty="0">
                <a:solidFill>
                  <a:schemeClr val="accent2"/>
                </a:solidFill>
                <a:latin typeface="黑体" panose="02010609060101010101" pitchFamily="49" charset="-122"/>
                <a:ea typeface="黑体" panose="02010609060101010101" pitchFamily="49" charset="-122"/>
              </a:rPr>
              <a:t>小   结</a:t>
            </a:r>
            <a:r>
              <a:rPr lang="zh-CN" altLang="en-US" dirty="0">
                <a:solidFill>
                  <a:schemeClr val="accent2"/>
                </a:solidFill>
                <a:latin typeface="黑体" panose="02010609060101010101" pitchFamily="49" charset="-122"/>
                <a:ea typeface="黑体" panose="02010609060101010101" pitchFamily="49" charset="-122"/>
              </a:rPr>
              <a:t> （</a:t>
            </a:r>
            <a:r>
              <a:rPr lang="en-US" altLang="zh-CN" dirty="0">
                <a:solidFill>
                  <a:schemeClr val="accent2"/>
                </a:solidFill>
                <a:latin typeface="黑体" panose="02010609060101010101" pitchFamily="49" charset="-122"/>
                <a:ea typeface="黑体" panose="02010609060101010101" pitchFamily="49" charset="-122"/>
              </a:rPr>
              <a:t>1</a:t>
            </a:r>
            <a:r>
              <a:rPr lang="zh-CN" altLang="en-US" dirty="0">
                <a:solidFill>
                  <a:schemeClr val="accent2"/>
                </a:solidFill>
                <a:latin typeface="黑体" panose="02010609060101010101" pitchFamily="49" charset="-122"/>
                <a:ea typeface="黑体" panose="02010609060101010101" pitchFamily="49" charset="-122"/>
              </a:rPr>
              <a:t>）</a:t>
            </a:r>
          </a:p>
        </p:txBody>
      </p:sp>
      <p:sp>
        <p:nvSpPr>
          <p:cNvPr id="86025" name="Rectangle 9"/>
          <p:cNvSpPr>
            <a:spLocks noGrp="1"/>
          </p:cNvSpPr>
          <p:nvPr>
            <p:ph idx="1"/>
          </p:nvPr>
        </p:nvSpPr>
        <p:spPr>
          <a:xfrm>
            <a:off x="468313" y="1484313"/>
            <a:ext cx="8235950" cy="4384675"/>
          </a:xfrm>
          <a:ln/>
        </p:spPr>
        <p:txBody>
          <a:bodyPr wrap="square" lIns="91440" tIns="45720" rIns="91440" bIns="45720" anchor="t"/>
          <a:lstStyle/>
          <a:p>
            <a:pPr eaLnBrk="1" hangingPunct="1"/>
            <a:r>
              <a:rPr lang="zh-CN" altLang="en-US" dirty="0">
                <a:latin typeface="黑体" panose="02010609060101010101" pitchFamily="49" charset="-122"/>
                <a:ea typeface="黑体" panose="02010609060101010101" pitchFamily="49" charset="-122"/>
              </a:rPr>
              <a:t>对使用者来说，数据的来源包括一手数据和二手数据。 </a:t>
            </a:r>
          </a:p>
          <a:p>
            <a:pPr eaLnBrk="1" hangingPunct="1"/>
            <a:r>
              <a:rPr lang="zh-CN" altLang="en-US" dirty="0">
                <a:solidFill>
                  <a:srgbClr val="0070C0"/>
                </a:solidFill>
                <a:latin typeface="黑体" panose="02010609060101010101" pitchFamily="49" charset="-122"/>
                <a:ea typeface="黑体" panose="02010609060101010101" pitchFamily="49" charset="-122"/>
              </a:rPr>
              <a:t>实际中常用的统计调查方式主要有抽样调查、普查和统计报表。</a:t>
            </a:r>
          </a:p>
          <a:p>
            <a:pPr eaLnBrk="1" hangingPunct="1"/>
            <a:r>
              <a:rPr lang="zh-CN" altLang="en-US" dirty="0">
                <a:latin typeface="黑体" panose="02010609060101010101" pitchFamily="49" charset="-122"/>
                <a:ea typeface="黑体" panose="02010609060101010101" pitchFamily="49" charset="-122"/>
              </a:rPr>
              <a:t>常用的概率抽样方法包括：简单随机抽样、系统抽样、分层抽样、整群抽样、多阶段抽样等。</a:t>
            </a:r>
          </a:p>
          <a:p>
            <a:pPr eaLnBrk="1" hangingPunct="1"/>
            <a:r>
              <a:rPr lang="zh-CN" altLang="en-US" dirty="0">
                <a:solidFill>
                  <a:srgbClr val="0070C0"/>
                </a:solidFill>
                <a:latin typeface="黑体" panose="02010609060101010101" pitchFamily="49" charset="-122"/>
                <a:ea typeface="黑体" panose="02010609060101010101" pitchFamily="49" charset="-122"/>
              </a:rPr>
              <a:t>常用的非概率抽样方法有：方便抽样、判断抽样、配额抽样和雪球抽样。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6025">
                                            <p:txEl>
                                              <p:pRg st="0" end="0"/>
                                            </p:txEl>
                                          </p:spTgt>
                                        </p:tgtEl>
                                        <p:attrNameLst>
                                          <p:attrName>style.visibility</p:attrName>
                                        </p:attrNameLst>
                                      </p:cBhvr>
                                      <p:to>
                                        <p:strVal val="visible"/>
                                      </p:to>
                                    </p:set>
                                    <p:animEffect transition="in" filter="dissolve">
                                      <p:cBhvr>
                                        <p:cTn id="7" dur="500"/>
                                        <p:tgtEl>
                                          <p:spTgt spid="860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25">
                                            <p:txEl>
                                              <p:pRg st="1" end="1"/>
                                            </p:txEl>
                                          </p:spTgt>
                                        </p:tgtEl>
                                        <p:attrNameLst>
                                          <p:attrName>style.visibility</p:attrName>
                                        </p:attrNameLst>
                                      </p:cBhvr>
                                      <p:to>
                                        <p:strVal val="visible"/>
                                      </p:to>
                                    </p:set>
                                    <p:animEffect transition="in" filter="dissolve">
                                      <p:cBhvr>
                                        <p:cTn id="12" dur="500"/>
                                        <p:tgtEl>
                                          <p:spTgt spid="860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025">
                                            <p:txEl>
                                              <p:pRg st="2" end="2"/>
                                            </p:txEl>
                                          </p:spTgt>
                                        </p:tgtEl>
                                        <p:attrNameLst>
                                          <p:attrName>style.visibility</p:attrName>
                                        </p:attrNameLst>
                                      </p:cBhvr>
                                      <p:to>
                                        <p:strVal val="visible"/>
                                      </p:to>
                                    </p:set>
                                    <p:animEffect transition="in" filter="dissolve">
                                      <p:cBhvr>
                                        <p:cTn id="17" dur="500"/>
                                        <p:tgtEl>
                                          <p:spTgt spid="860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6025">
                                            <p:txEl>
                                              <p:pRg st="3" end="3"/>
                                            </p:txEl>
                                          </p:spTgt>
                                        </p:tgtEl>
                                        <p:attrNameLst>
                                          <p:attrName>style.visibility</p:attrName>
                                        </p:attrNameLst>
                                      </p:cBhvr>
                                      <p:to>
                                        <p:strVal val="visible"/>
                                      </p:to>
                                    </p:set>
                                    <p:animEffect transition="in" filter="dissolve">
                                      <p:cBhvr>
                                        <p:cTn id="22" dur="500"/>
                                        <p:tgtEl>
                                          <p:spTgt spid="860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84</a:t>
            </a:fld>
            <a:endParaRPr lang="en-US" altLang="zh-CN" sz="1400" dirty="0"/>
          </a:p>
        </p:txBody>
      </p:sp>
      <p:sp>
        <p:nvSpPr>
          <p:cNvPr id="89090" name="Rectangle 4"/>
          <p:cNvSpPr>
            <a:spLocks noGrp="1"/>
          </p:cNvSpPr>
          <p:nvPr>
            <p:ph type="title"/>
          </p:nvPr>
        </p:nvSpPr>
        <p:spPr>
          <a:xfrm>
            <a:off x="755650" y="404813"/>
            <a:ext cx="7543800" cy="714375"/>
          </a:xfrm>
          <a:ln/>
        </p:spPr>
        <p:txBody>
          <a:bodyPr wrap="square" lIns="91440" tIns="45720" rIns="91440" bIns="45720" anchor="b"/>
          <a:lstStyle/>
          <a:p>
            <a:pPr eaLnBrk="1" hangingPunct="1"/>
            <a:r>
              <a:rPr lang="zh-CN" altLang="en-US" dirty="0">
                <a:solidFill>
                  <a:schemeClr val="accent2"/>
                </a:solidFill>
                <a:latin typeface="黑体" panose="02010609060101010101" pitchFamily="49" charset="-122"/>
                <a:ea typeface="黑体" panose="02010609060101010101" pitchFamily="49" charset="-122"/>
              </a:rPr>
              <a:t>小  结（</a:t>
            </a:r>
            <a:r>
              <a:rPr lang="en-US" altLang="zh-CN" dirty="0">
                <a:solidFill>
                  <a:schemeClr val="accent2"/>
                </a:solidFill>
                <a:latin typeface="黑体" panose="02010609060101010101" pitchFamily="49" charset="-122"/>
                <a:ea typeface="黑体" panose="02010609060101010101" pitchFamily="49" charset="-122"/>
              </a:rPr>
              <a:t>2</a:t>
            </a:r>
            <a:r>
              <a:rPr lang="zh-CN" altLang="en-US" dirty="0">
                <a:solidFill>
                  <a:schemeClr val="accent2"/>
                </a:solidFill>
                <a:latin typeface="黑体" panose="02010609060101010101" pitchFamily="49" charset="-122"/>
                <a:ea typeface="黑体" panose="02010609060101010101" pitchFamily="49" charset="-122"/>
              </a:rPr>
              <a:t>）</a:t>
            </a:r>
          </a:p>
        </p:txBody>
      </p:sp>
      <p:sp>
        <p:nvSpPr>
          <p:cNvPr id="87045" name="Rectangle 5"/>
          <p:cNvSpPr>
            <a:spLocks noGrp="1"/>
          </p:cNvSpPr>
          <p:nvPr>
            <p:ph idx="1"/>
          </p:nvPr>
        </p:nvSpPr>
        <p:spPr>
          <a:xfrm>
            <a:off x="539750" y="1557338"/>
            <a:ext cx="8229600" cy="4032250"/>
          </a:xfrm>
          <a:ln/>
        </p:spPr>
        <p:txBody>
          <a:bodyPr wrap="square" lIns="91440" tIns="45720" rIns="91440" bIns="45720" anchor="t"/>
          <a:lstStyle/>
          <a:p>
            <a:pPr eaLnBrk="1" hangingPunct="1"/>
            <a:r>
              <a:rPr lang="zh-CN" altLang="en-US" dirty="0">
                <a:ea typeface="黑体" panose="02010609060101010101" pitchFamily="49" charset="-122"/>
              </a:rPr>
              <a:t>抽样调查中的误差包括抽样误差和非抽样误差两部分。</a:t>
            </a:r>
          </a:p>
          <a:p>
            <a:pPr eaLnBrk="1" hangingPunct="1"/>
            <a:r>
              <a:rPr lang="zh-CN" altLang="en-US" dirty="0">
                <a:solidFill>
                  <a:srgbClr val="0070C0"/>
                </a:solidFill>
                <a:ea typeface="黑体" panose="02010609060101010101" pitchFamily="49" charset="-122"/>
              </a:rPr>
              <a:t>非抽样误差主要包括抽样框误差、无回答误差和计量误差。</a:t>
            </a:r>
          </a:p>
          <a:p>
            <a:pPr eaLnBrk="1" hangingPunct="1"/>
            <a:r>
              <a:rPr lang="zh-CN" altLang="en-US" dirty="0">
                <a:ea typeface="黑体" panose="02010609060101010101" pitchFamily="49" charset="-122"/>
              </a:rPr>
              <a:t>数据收集方法主要包括访问调查、邮寄调查、电话调查、电脑辅助调查、座谈会、个别深访、直接观察等。</a:t>
            </a:r>
          </a:p>
          <a:p>
            <a:pPr eaLnBrk="1" hangingPunct="1"/>
            <a:r>
              <a:rPr lang="zh-CN" altLang="en-US" dirty="0">
                <a:solidFill>
                  <a:srgbClr val="0070C0"/>
                </a:solidFill>
                <a:ea typeface="黑体" panose="02010609060101010101" pitchFamily="49" charset="-122"/>
              </a:rPr>
              <a:t>调查方案设计的好坏直接影响到调查数据的质量。问卷设计是科学与艺术的结合</a:t>
            </a:r>
            <a:r>
              <a:rPr lang="zh-CN" altLang="en-US" dirty="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7045">
                                            <p:txEl>
                                              <p:pRg st="0" end="0"/>
                                            </p:txEl>
                                          </p:spTgt>
                                        </p:tgtEl>
                                        <p:attrNameLst>
                                          <p:attrName>style.visibility</p:attrName>
                                        </p:attrNameLst>
                                      </p:cBhvr>
                                      <p:to>
                                        <p:strVal val="visible"/>
                                      </p:to>
                                    </p:set>
                                    <p:animEffect transition="in" filter="dissolve">
                                      <p:cBhvr>
                                        <p:cTn id="7" dur="500"/>
                                        <p:tgtEl>
                                          <p:spTgt spid="870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7045">
                                            <p:txEl>
                                              <p:pRg st="1" end="1"/>
                                            </p:txEl>
                                          </p:spTgt>
                                        </p:tgtEl>
                                        <p:attrNameLst>
                                          <p:attrName>style.visibility</p:attrName>
                                        </p:attrNameLst>
                                      </p:cBhvr>
                                      <p:to>
                                        <p:strVal val="visible"/>
                                      </p:to>
                                    </p:set>
                                    <p:animEffect transition="in" filter="dissolve">
                                      <p:cBhvr>
                                        <p:cTn id="12" dur="500"/>
                                        <p:tgtEl>
                                          <p:spTgt spid="870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045">
                                            <p:txEl>
                                              <p:pRg st="2" end="2"/>
                                            </p:txEl>
                                          </p:spTgt>
                                        </p:tgtEl>
                                        <p:attrNameLst>
                                          <p:attrName>style.visibility</p:attrName>
                                        </p:attrNameLst>
                                      </p:cBhvr>
                                      <p:to>
                                        <p:strVal val="visible"/>
                                      </p:to>
                                    </p:set>
                                    <p:animEffect transition="in" filter="dissolve">
                                      <p:cBhvr>
                                        <p:cTn id="17" dur="500"/>
                                        <p:tgtEl>
                                          <p:spTgt spid="870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7045">
                                            <p:txEl>
                                              <p:pRg st="3" end="3"/>
                                            </p:txEl>
                                          </p:spTgt>
                                        </p:tgtEl>
                                        <p:attrNameLst>
                                          <p:attrName>style.visibility</p:attrName>
                                        </p:attrNameLst>
                                      </p:cBhvr>
                                      <p:to>
                                        <p:strVal val="visible"/>
                                      </p:to>
                                    </p:set>
                                    <p:animEffect transition="in" filter="dissolve">
                                      <p:cBhvr>
                                        <p:cTn id="22" dur="500"/>
                                        <p:tgtEl>
                                          <p:spTgt spid="870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85</a:t>
            </a:fld>
            <a:endParaRPr lang="en-US" altLang="zh-CN" sz="1400" dirty="0"/>
          </a:p>
        </p:txBody>
      </p:sp>
      <p:sp>
        <p:nvSpPr>
          <p:cNvPr id="90114" name="Rectangle 2"/>
          <p:cNvSpPr>
            <a:spLocks noGrp="1"/>
          </p:cNvSpPr>
          <p:nvPr>
            <p:ph type="title"/>
          </p:nvPr>
        </p:nvSpPr>
        <p:spPr>
          <a:xfrm>
            <a:off x="457200" y="274638"/>
            <a:ext cx="8229600" cy="346075"/>
          </a:xfrm>
          <a:ln/>
        </p:spPr>
        <p:txBody>
          <a:bodyPr wrap="square" lIns="91440" tIns="45720" rIns="91440" bIns="45720" anchor="ctr"/>
          <a:lstStyle/>
          <a:p>
            <a:pPr eaLnBrk="1" hangingPunct="1"/>
            <a:r>
              <a:rPr lang="zh-CN" altLang="en-US" sz="4000" dirty="0"/>
              <a:t>练习</a:t>
            </a:r>
            <a:r>
              <a:rPr lang="en-US" altLang="zh-CN" sz="4000" dirty="0"/>
              <a:t>2</a:t>
            </a:r>
            <a:r>
              <a:rPr lang="en-US" altLang="zh-CN" sz="2800" dirty="0"/>
              <a:t>—</a:t>
            </a:r>
            <a:r>
              <a:rPr lang="zh-CN" altLang="en-US" sz="2800" dirty="0"/>
              <a:t>选择填空</a:t>
            </a:r>
          </a:p>
        </p:txBody>
      </p:sp>
      <p:sp>
        <p:nvSpPr>
          <p:cNvPr id="90115" name="Rectangle 3"/>
          <p:cNvSpPr>
            <a:spLocks noGrp="1"/>
          </p:cNvSpPr>
          <p:nvPr>
            <p:ph idx="1"/>
          </p:nvPr>
        </p:nvSpPr>
        <p:spPr>
          <a:xfrm>
            <a:off x="395288" y="765175"/>
            <a:ext cx="8569325" cy="5543550"/>
          </a:xfrm>
          <a:ln/>
        </p:spPr>
        <p:txBody>
          <a:bodyPr wrap="square" lIns="91440" tIns="45720" rIns="91440" bIns="45720" anchor="t"/>
          <a:lstStyle/>
          <a:p>
            <a:pPr eaLnBrk="1" hangingPunct="1">
              <a:buNone/>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某市</a:t>
            </a:r>
            <a:r>
              <a:rPr lang="en-US" altLang="zh-CN" sz="2000" dirty="0">
                <a:latin typeface="黑体" panose="02010609060101010101" pitchFamily="49" charset="-122"/>
                <a:ea typeface="黑体" panose="02010609060101010101" pitchFamily="49" charset="-122"/>
              </a:rPr>
              <a:t>2007</a:t>
            </a:r>
            <a:r>
              <a:rPr lang="zh-CN" altLang="en-US" sz="2000" dirty="0">
                <a:latin typeface="黑体" panose="02010609060101010101" pitchFamily="49" charset="-122"/>
                <a:ea typeface="黑体" panose="02010609060101010101" pitchFamily="49" charset="-122"/>
              </a:rPr>
              <a:t>年社会商品零售总额统计年报的报送时间为</a:t>
            </a:r>
            <a:r>
              <a:rPr lang="en-US" altLang="zh-CN" sz="2000" dirty="0">
                <a:latin typeface="黑体" panose="02010609060101010101" pitchFamily="49" charset="-122"/>
                <a:ea typeface="黑体" panose="02010609060101010101" pitchFamily="49" charset="-122"/>
              </a:rPr>
              <a:t>2008.1.31</a:t>
            </a:r>
            <a:r>
              <a:rPr lang="zh-CN" altLang="en-US" sz="2000" dirty="0">
                <a:latin typeface="黑体" panose="02010609060101010101" pitchFamily="49" charset="-122"/>
                <a:ea typeface="黑体" panose="02010609060101010101" pitchFamily="49" charset="-122"/>
              </a:rPr>
              <a:t>前，则调查时间为：</a:t>
            </a:r>
            <a:r>
              <a:rPr lang="en-US" altLang="zh-CN" sz="2000" dirty="0">
                <a:latin typeface="黑体" panose="02010609060101010101" pitchFamily="49" charset="-122"/>
                <a:ea typeface="黑体" panose="02010609060101010101" pitchFamily="49" charset="-122"/>
              </a:rPr>
              <a:t>A.1</a:t>
            </a:r>
            <a:r>
              <a:rPr lang="zh-CN" altLang="en-US" sz="2000" dirty="0">
                <a:latin typeface="黑体" panose="02010609060101010101" pitchFamily="49" charset="-122"/>
                <a:ea typeface="黑体" panose="02010609060101010101" pitchFamily="49" charset="-122"/>
              </a:rPr>
              <a:t>天，</a:t>
            </a:r>
            <a:r>
              <a:rPr lang="en-US" altLang="zh-CN" sz="2000" dirty="0">
                <a:latin typeface="黑体" panose="02010609060101010101" pitchFamily="49" charset="-122"/>
                <a:ea typeface="黑体" panose="02010609060101010101" pitchFamily="49" charset="-122"/>
              </a:rPr>
              <a:t>B.1</a:t>
            </a:r>
            <a:r>
              <a:rPr lang="zh-CN" altLang="en-US" sz="2000" dirty="0">
                <a:latin typeface="黑体" panose="02010609060101010101" pitchFamily="49" charset="-122"/>
                <a:ea typeface="黑体" panose="02010609060101010101" pitchFamily="49" charset="-122"/>
              </a:rPr>
              <a:t>月，</a:t>
            </a:r>
            <a:r>
              <a:rPr lang="en-US" altLang="zh-CN" sz="2000" dirty="0">
                <a:latin typeface="黑体" panose="02010609060101010101" pitchFamily="49" charset="-122"/>
                <a:ea typeface="黑体" panose="02010609060101010101" pitchFamily="49" charset="-122"/>
              </a:rPr>
              <a:t>C.1</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D.1</a:t>
            </a:r>
            <a:r>
              <a:rPr lang="zh-CN" altLang="en-US" sz="2000" dirty="0">
                <a:latin typeface="黑体" panose="02010609060101010101" pitchFamily="49" charset="-122"/>
                <a:ea typeface="黑体" panose="02010609060101010101" pitchFamily="49" charset="-122"/>
              </a:rPr>
              <a:t>年零</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月</a:t>
            </a:r>
          </a:p>
          <a:p>
            <a:pPr eaLnBrk="1" hangingPunct="1">
              <a:buNone/>
            </a:pPr>
            <a:r>
              <a:rPr lang="en-US" altLang="zh-CN" sz="2000" dirty="0">
                <a:latin typeface="黑体" panose="02010609060101010101" pitchFamily="49" charset="-122"/>
                <a:ea typeface="黑体" panose="02010609060101010101" pitchFamily="49" charset="-122"/>
              </a:rPr>
              <a:t>2</a:t>
            </a:r>
            <a:r>
              <a:rPr lang="en-US" altLang="zh-CN" sz="2000" dirty="0">
                <a:solidFill>
                  <a:srgbClr val="FF0066"/>
                </a:solidFill>
                <a:latin typeface="黑体" panose="02010609060101010101" pitchFamily="49" charset="-122"/>
                <a:ea typeface="黑体" panose="02010609060101010101" pitchFamily="49" charset="-122"/>
              </a:rPr>
              <a:t>.</a:t>
            </a:r>
            <a:r>
              <a:rPr lang="zh-CN" altLang="en-US" sz="2000" dirty="0">
                <a:solidFill>
                  <a:srgbClr val="FF0066"/>
                </a:solidFill>
                <a:latin typeface="黑体" panose="02010609060101010101" pitchFamily="49" charset="-122"/>
                <a:ea typeface="黑体" panose="02010609060101010101" pitchFamily="49" charset="-122"/>
              </a:rPr>
              <a:t>啤酒厂对连续生产的啤酒进行质量检验和控制，一般采用：</a:t>
            </a:r>
            <a:r>
              <a:rPr lang="en-US" altLang="zh-CN" sz="2000" dirty="0">
                <a:solidFill>
                  <a:srgbClr val="FF0066"/>
                </a:solidFill>
                <a:latin typeface="黑体" panose="02010609060101010101" pitchFamily="49" charset="-122"/>
                <a:ea typeface="黑体" panose="02010609060101010101" pitchFamily="49" charset="-122"/>
              </a:rPr>
              <a:t>A.</a:t>
            </a:r>
            <a:r>
              <a:rPr lang="zh-CN" altLang="en-US" sz="2000" dirty="0">
                <a:solidFill>
                  <a:srgbClr val="FF0066"/>
                </a:solidFill>
                <a:latin typeface="黑体" panose="02010609060101010101" pitchFamily="49" charset="-122"/>
                <a:ea typeface="黑体" panose="02010609060101010101" pitchFamily="49" charset="-122"/>
              </a:rPr>
              <a:t>全面调查</a:t>
            </a:r>
            <a:r>
              <a:rPr lang="en-US" altLang="zh-CN" sz="2000" dirty="0">
                <a:solidFill>
                  <a:srgbClr val="FF0066"/>
                </a:solidFill>
                <a:latin typeface="黑体" panose="02010609060101010101" pitchFamily="49" charset="-122"/>
                <a:ea typeface="黑体" panose="02010609060101010101" pitchFamily="49" charset="-122"/>
              </a:rPr>
              <a:t>B.</a:t>
            </a:r>
            <a:r>
              <a:rPr lang="zh-CN" altLang="en-US" sz="2000" dirty="0">
                <a:solidFill>
                  <a:srgbClr val="FF0066"/>
                </a:solidFill>
                <a:latin typeface="黑体" panose="02010609060101010101" pitchFamily="49" charset="-122"/>
                <a:ea typeface="黑体" panose="02010609060101010101" pitchFamily="49" charset="-122"/>
              </a:rPr>
              <a:t>抽样调查</a:t>
            </a:r>
            <a:r>
              <a:rPr lang="en-US" altLang="zh-CN" sz="2000" dirty="0">
                <a:solidFill>
                  <a:srgbClr val="FF0066"/>
                </a:solidFill>
                <a:latin typeface="黑体" panose="02010609060101010101" pitchFamily="49" charset="-122"/>
                <a:ea typeface="黑体" panose="02010609060101010101" pitchFamily="49" charset="-122"/>
              </a:rPr>
              <a:t>C.</a:t>
            </a:r>
            <a:r>
              <a:rPr lang="zh-CN" altLang="en-US" sz="2000" dirty="0">
                <a:solidFill>
                  <a:srgbClr val="FF0066"/>
                </a:solidFill>
                <a:latin typeface="黑体" panose="02010609060101010101" pitchFamily="49" charset="-122"/>
                <a:ea typeface="黑体" panose="02010609060101010101" pitchFamily="49" charset="-122"/>
              </a:rPr>
              <a:t>重点调查，</a:t>
            </a:r>
            <a:r>
              <a:rPr lang="en-US" altLang="zh-CN" sz="2000" dirty="0">
                <a:solidFill>
                  <a:srgbClr val="FF0066"/>
                </a:solidFill>
                <a:latin typeface="黑体" panose="02010609060101010101" pitchFamily="49" charset="-122"/>
                <a:ea typeface="黑体" panose="02010609060101010101" pitchFamily="49" charset="-122"/>
              </a:rPr>
              <a:t>D.</a:t>
            </a:r>
            <a:r>
              <a:rPr lang="zh-CN" altLang="en-US" sz="2000" dirty="0">
                <a:solidFill>
                  <a:srgbClr val="FF0066"/>
                </a:solidFill>
                <a:latin typeface="黑体" panose="02010609060101010101" pitchFamily="49" charset="-122"/>
                <a:ea typeface="黑体" panose="02010609060101010101" pitchFamily="49" charset="-122"/>
              </a:rPr>
              <a:t>典型调查</a:t>
            </a:r>
          </a:p>
          <a:p>
            <a:pPr eaLnBrk="1" hangingPunct="1">
              <a:buNone/>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通过对大庆、胜利、辽河油田调查，了解我国石油生产情况。这种调查属于（）：</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典型调查，</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重点调查，</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抽样调查，</a:t>
            </a:r>
            <a:r>
              <a:rPr lang="en-US" altLang="zh-CN" sz="2000" dirty="0">
                <a:latin typeface="黑体" panose="02010609060101010101" pitchFamily="49" charset="-122"/>
                <a:ea typeface="黑体" panose="02010609060101010101" pitchFamily="49" charset="-122"/>
              </a:rPr>
              <a:t>D.</a:t>
            </a:r>
            <a:r>
              <a:rPr lang="zh-CN" altLang="en-US" sz="2000" dirty="0">
                <a:latin typeface="黑体" panose="02010609060101010101" pitchFamily="49" charset="-122"/>
                <a:ea typeface="黑体" panose="02010609060101010101" pitchFamily="49" charset="-122"/>
              </a:rPr>
              <a:t>普查</a:t>
            </a:r>
          </a:p>
          <a:p>
            <a:pPr eaLnBrk="1" hangingPunct="1">
              <a:buNone/>
            </a:pPr>
            <a:r>
              <a:rPr lang="en-US" altLang="zh-CN" sz="2000" dirty="0">
                <a:latin typeface="黑体" panose="02010609060101010101" pitchFamily="49" charset="-122"/>
                <a:ea typeface="黑体" panose="02010609060101010101" pitchFamily="49" charset="-122"/>
              </a:rPr>
              <a:t>4.</a:t>
            </a:r>
            <a:r>
              <a:rPr lang="zh-CN" altLang="en-US" sz="2000" dirty="0">
                <a:solidFill>
                  <a:srgbClr val="FF0066"/>
                </a:solidFill>
                <a:latin typeface="黑体" panose="02010609060101010101" pitchFamily="49" charset="-122"/>
                <a:ea typeface="黑体" panose="02010609060101010101" pitchFamily="49" charset="-122"/>
              </a:rPr>
              <a:t>人口普查是（）：</a:t>
            </a:r>
            <a:r>
              <a:rPr lang="en-US" altLang="zh-CN" sz="2000" dirty="0">
                <a:solidFill>
                  <a:srgbClr val="FF0066"/>
                </a:solidFill>
                <a:latin typeface="黑体" panose="02010609060101010101" pitchFamily="49" charset="-122"/>
                <a:ea typeface="黑体" panose="02010609060101010101" pitchFamily="49" charset="-122"/>
              </a:rPr>
              <a:t>A.</a:t>
            </a:r>
            <a:r>
              <a:rPr lang="zh-CN" altLang="en-US" sz="2000" dirty="0">
                <a:solidFill>
                  <a:srgbClr val="FF0066"/>
                </a:solidFill>
                <a:latin typeface="黑体" panose="02010609060101010101" pitchFamily="49" charset="-122"/>
                <a:ea typeface="黑体" panose="02010609060101010101" pitchFamily="49" charset="-122"/>
              </a:rPr>
              <a:t>重点调查，</a:t>
            </a:r>
            <a:r>
              <a:rPr lang="en-US" altLang="zh-CN" sz="2000" dirty="0">
                <a:solidFill>
                  <a:srgbClr val="FF0066"/>
                </a:solidFill>
                <a:latin typeface="黑体" panose="02010609060101010101" pitchFamily="49" charset="-122"/>
                <a:ea typeface="黑体" panose="02010609060101010101" pitchFamily="49" charset="-122"/>
              </a:rPr>
              <a:t>B.</a:t>
            </a:r>
            <a:r>
              <a:rPr lang="zh-CN" altLang="en-US" sz="2000" dirty="0">
                <a:solidFill>
                  <a:srgbClr val="FF0066"/>
                </a:solidFill>
                <a:latin typeface="黑体" panose="02010609060101010101" pitchFamily="49" charset="-122"/>
                <a:ea typeface="黑体" panose="02010609060101010101" pitchFamily="49" charset="-122"/>
              </a:rPr>
              <a:t>典型调查，</a:t>
            </a:r>
            <a:r>
              <a:rPr lang="en-US" altLang="zh-CN" sz="2000" dirty="0">
                <a:solidFill>
                  <a:srgbClr val="FF0066"/>
                </a:solidFill>
                <a:latin typeface="黑体" panose="02010609060101010101" pitchFamily="49" charset="-122"/>
                <a:ea typeface="黑体" panose="02010609060101010101" pitchFamily="49" charset="-122"/>
              </a:rPr>
              <a:t>C.</a:t>
            </a:r>
            <a:r>
              <a:rPr lang="zh-CN" altLang="en-US" sz="2000" dirty="0">
                <a:solidFill>
                  <a:srgbClr val="FF0066"/>
                </a:solidFill>
                <a:latin typeface="黑体" panose="02010609060101010101" pitchFamily="49" charset="-122"/>
                <a:ea typeface="黑体" panose="02010609060101010101" pitchFamily="49" charset="-122"/>
              </a:rPr>
              <a:t>一次性调查，</a:t>
            </a:r>
            <a:r>
              <a:rPr lang="en-US" altLang="zh-CN" sz="2000" dirty="0">
                <a:solidFill>
                  <a:srgbClr val="FF0066"/>
                </a:solidFill>
                <a:latin typeface="黑体" panose="02010609060101010101" pitchFamily="49" charset="-122"/>
                <a:ea typeface="黑体" panose="02010609060101010101" pitchFamily="49" charset="-122"/>
              </a:rPr>
              <a:t>D.</a:t>
            </a:r>
            <a:r>
              <a:rPr lang="zh-CN" altLang="en-US" sz="2000" dirty="0">
                <a:solidFill>
                  <a:srgbClr val="FF0066"/>
                </a:solidFill>
                <a:latin typeface="黑体" panose="02010609060101010101" pitchFamily="49" charset="-122"/>
                <a:ea typeface="黑体" panose="02010609060101010101" pitchFamily="49" charset="-122"/>
              </a:rPr>
              <a:t>经常性督查</a:t>
            </a:r>
          </a:p>
          <a:p>
            <a:pPr eaLnBrk="1" hangingPunct="1">
              <a:buNone/>
            </a:pP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人口普查规定标准时间是为了（）：</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确定调查实现，</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确定调查单位，</a:t>
            </a:r>
            <a:r>
              <a:rPr lang="en-US" altLang="zh-CN" sz="2000" dirty="0">
                <a:latin typeface="黑体" panose="02010609060101010101" pitchFamily="49" charset="-122"/>
                <a:ea typeface="黑体" panose="02010609060101010101" pitchFamily="49" charset="-122"/>
              </a:rPr>
              <a:t>C.</a:t>
            </a:r>
            <a:r>
              <a:rPr lang="zh-CN" altLang="en-US" sz="2000" dirty="0">
                <a:latin typeface="黑体" panose="02010609060101010101" pitchFamily="49" charset="-122"/>
                <a:ea typeface="黑体" panose="02010609060101010101" pitchFamily="49" charset="-122"/>
              </a:rPr>
              <a:t>避免登记重复与遗漏，</a:t>
            </a:r>
            <a:r>
              <a:rPr lang="en-US" altLang="zh-CN" sz="2000" dirty="0">
                <a:latin typeface="黑体" panose="02010609060101010101" pitchFamily="49" charset="-122"/>
                <a:ea typeface="黑体" panose="02010609060101010101" pitchFamily="49" charset="-122"/>
              </a:rPr>
              <a:t>D.</a:t>
            </a:r>
            <a:r>
              <a:rPr lang="zh-CN" altLang="en-US" sz="2000" dirty="0">
                <a:latin typeface="黑体" panose="02010609060101010101" pitchFamily="49" charset="-122"/>
                <a:ea typeface="黑体" panose="02010609060101010101" pitchFamily="49" charset="-122"/>
              </a:rPr>
              <a:t>确定调查对象。</a:t>
            </a:r>
          </a:p>
          <a:p>
            <a:pPr eaLnBrk="1" hangingPunct="1">
              <a:buNone/>
            </a:pPr>
            <a:r>
              <a:rPr lang="en-US" altLang="zh-CN" sz="2000" dirty="0">
                <a:solidFill>
                  <a:srgbClr val="FF0066"/>
                </a:solidFill>
                <a:latin typeface="黑体" panose="02010609060101010101" pitchFamily="49" charset="-122"/>
                <a:ea typeface="黑体" panose="02010609060101010101" pitchFamily="49" charset="-122"/>
              </a:rPr>
              <a:t>6.</a:t>
            </a:r>
            <a:r>
              <a:rPr lang="zh-CN" altLang="en-US" sz="2000" dirty="0">
                <a:solidFill>
                  <a:srgbClr val="FF0066"/>
                </a:solidFill>
                <a:latin typeface="黑体" panose="02010609060101010101" pitchFamily="49" charset="-122"/>
                <a:ea typeface="黑体" panose="02010609060101010101" pitchFamily="49" charset="-122"/>
              </a:rPr>
              <a:t>重点调查中的重点单位是指（）：</a:t>
            </a:r>
          </a:p>
          <a:p>
            <a:pPr eaLnBrk="1" hangingPunct="1">
              <a:buNone/>
            </a:pPr>
            <a:r>
              <a:rPr lang="zh-CN" altLang="en-US" sz="2000" dirty="0">
                <a:solidFill>
                  <a:srgbClr val="FF0066"/>
                </a:solidFill>
                <a:latin typeface="黑体" panose="02010609060101010101" pitchFamily="49" charset="-122"/>
                <a:ea typeface="黑体" panose="02010609060101010101" pitchFamily="49" charset="-122"/>
              </a:rPr>
              <a:t>    </a:t>
            </a:r>
            <a:r>
              <a:rPr lang="en-US" altLang="zh-CN" sz="2000" dirty="0">
                <a:solidFill>
                  <a:srgbClr val="FF0066"/>
                </a:solidFill>
                <a:latin typeface="黑体" panose="02010609060101010101" pitchFamily="49" charset="-122"/>
                <a:ea typeface="黑体" panose="02010609060101010101" pitchFamily="49" charset="-122"/>
              </a:rPr>
              <a:t>A.</a:t>
            </a:r>
            <a:r>
              <a:rPr lang="zh-CN" altLang="en-US" sz="2000" dirty="0">
                <a:solidFill>
                  <a:srgbClr val="FF0066"/>
                </a:solidFill>
                <a:latin typeface="黑体" panose="02010609060101010101" pitchFamily="49" charset="-122"/>
                <a:ea typeface="黑体" panose="02010609060101010101" pitchFamily="49" charset="-122"/>
              </a:rPr>
              <a:t>标志值在总体标志值中占有很大比重的单位；</a:t>
            </a:r>
            <a:r>
              <a:rPr lang="en-US" altLang="zh-CN" sz="2000" dirty="0">
                <a:solidFill>
                  <a:srgbClr val="FF0066"/>
                </a:solidFill>
                <a:latin typeface="黑体" panose="02010609060101010101" pitchFamily="49" charset="-122"/>
                <a:ea typeface="黑体" panose="02010609060101010101" pitchFamily="49" charset="-122"/>
              </a:rPr>
              <a:t>B.</a:t>
            </a:r>
            <a:r>
              <a:rPr lang="zh-CN" altLang="en-US" sz="2000" dirty="0">
                <a:solidFill>
                  <a:srgbClr val="FF0066"/>
                </a:solidFill>
                <a:latin typeface="黑体" panose="02010609060101010101" pitchFamily="49" charset="-122"/>
                <a:ea typeface="黑体" panose="02010609060101010101" pitchFamily="49" charset="-122"/>
              </a:rPr>
              <a:t>具有典型意义或代表性的单位；</a:t>
            </a:r>
            <a:r>
              <a:rPr lang="en-US" altLang="zh-CN" sz="2000" dirty="0">
                <a:solidFill>
                  <a:srgbClr val="FF0066"/>
                </a:solidFill>
                <a:latin typeface="黑体" panose="02010609060101010101" pitchFamily="49" charset="-122"/>
                <a:ea typeface="黑体" panose="02010609060101010101" pitchFamily="49" charset="-122"/>
              </a:rPr>
              <a:t>C.</a:t>
            </a:r>
            <a:r>
              <a:rPr lang="zh-CN" altLang="en-US" sz="2000" dirty="0">
                <a:solidFill>
                  <a:srgbClr val="FF0066"/>
                </a:solidFill>
                <a:latin typeface="黑体" panose="02010609060101010101" pitchFamily="49" charset="-122"/>
                <a:ea typeface="黑体" panose="02010609060101010101" pitchFamily="49" charset="-122"/>
              </a:rPr>
              <a:t>那些具有反映事务属性差异的品质标志单位；</a:t>
            </a:r>
            <a:r>
              <a:rPr lang="en-US" altLang="zh-CN" sz="2000" dirty="0">
                <a:solidFill>
                  <a:srgbClr val="FF0066"/>
                </a:solidFill>
                <a:latin typeface="黑体" panose="02010609060101010101" pitchFamily="49" charset="-122"/>
                <a:ea typeface="黑体" panose="02010609060101010101" pitchFamily="49" charset="-122"/>
              </a:rPr>
              <a:t>D.</a:t>
            </a:r>
            <a:r>
              <a:rPr lang="zh-CN" altLang="en-US" sz="2000" dirty="0">
                <a:solidFill>
                  <a:srgbClr val="FF0066"/>
                </a:solidFill>
                <a:latin typeface="黑体" panose="02010609060101010101" pitchFamily="49" charset="-122"/>
                <a:ea typeface="黑体" panose="02010609060101010101" pitchFamily="49" charset="-122"/>
              </a:rPr>
              <a:t>能用以推算总体标志总量的单位。</a:t>
            </a:r>
          </a:p>
          <a:p>
            <a:pPr eaLnBrk="1" hangingPunct="1"/>
            <a:endParaRPr lang="zh-CN" altLang="en-US" sz="2000" dirty="0">
              <a:latin typeface="黑体" panose="02010609060101010101" pitchFamily="49" charset="-122"/>
              <a:ea typeface="黑体" panose="02010609060101010101" pitchFamily="49" charset="-122"/>
            </a:endParaRPr>
          </a:p>
          <a:p>
            <a:pPr eaLnBrk="1" hangingPunct="1"/>
            <a:r>
              <a:rPr lang="en-US" altLang="zh-CN" sz="2000" dirty="0">
                <a:latin typeface="黑体" panose="02010609060101010101" pitchFamily="49" charset="-122"/>
                <a:ea typeface="黑体" panose="02010609060101010101" pitchFamily="49" charset="-122"/>
              </a:rPr>
              <a:t>CBBCCA</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86</a:t>
            </a:fld>
            <a:endParaRPr lang="en-US" altLang="zh-CN" sz="1400" dirty="0"/>
          </a:p>
        </p:txBody>
      </p:sp>
      <p:sp>
        <p:nvSpPr>
          <p:cNvPr id="91138" name="Rectangle 3"/>
          <p:cNvSpPr>
            <a:spLocks noGrp="1"/>
          </p:cNvSpPr>
          <p:nvPr>
            <p:ph idx="1"/>
          </p:nvPr>
        </p:nvSpPr>
        <p:spPr>
          <a:xfrm>
            <a:off x="457200" y="260350"/>
            <a:ext cx="8229600" cy="5865813"/>
          </a:xfrm>
          <a:ln/>
        </p:spPr>
        <p:txBody>
          <a:bodyPr wrap="square" lIns="91440" tIns="45720" rIns="91440" bIns="45720" anchor="t"/>
          <a:lstStyle/>
          <a:p>
            <a:pPr eaLnBrk="1" hangingPunct="1"/>
            <a:r>
              <a:rPr lang="zh-CN" altLang="en-US" sz="2400" dirty="0">
                <a:latin typeface="黑体" panose="02010609060101010101" pitchFamily="49" charset="-122"/>
                <a:ea typeface="黑体" panose="02010609060101010101" pitchFamily="49" charset="-122"/>
              </a:rPr>
              <a:t>普查是一种（）</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非全面调查；</a:t>
            </a:r>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专门调查；</a:t>
            </a:r>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全面调查；</a:t>
            </a:r>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一次性调查；</a:t>
            </a:r>
            <a:r>
              <a:rPr lang="en-US" altLang="zh-CN" sz="2400" dirty="0">
                <a:latin typeface="黑体" panose="02010609060101010101" pitchFamily="49" charset="-122"/>
                <a:ea typeface="黑体" panose="02010609060101010101" pitchFamily="49" charset="-122"/>
              </a:rPr>
              <a:t>E.</a:t>
            </a:r>
            <a:r>
              <a:rPr lang="zh-CN" altLang="en-US" sz="2400" dirty="0">
                <a:latin typeface="黑体" panose="02010609060101010101" pitchFamily="49" charset="-122"/>
                <a:ea typeface="黑体" panose="02010609060101010101" pitchFamily="49" charset="-122"/>
              </a:rPr>
              <a:t>经常性调查</a:t>
            </a:r>
          </a:p>
          <a:p>
            <a:pPr eaLnBrk="1" hangingPunct="1"/>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下列调查中，调查单位和填报单位不一致的是（）：</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A.</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企业设备调查；</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B.</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人口普查；</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C.</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工业企业现状调查；</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D.</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某产品销售普情况的调查；</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E.</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商品价格水平调查</a:t>
            </a:r>
          </a:p>
          <a:p>
            <a:pPr eaLnBrk="1" hangingPunct="1"/>
            <a:r>
              <a:rPr lang="zh-CN" altLang="en-US" sz="2400" dirty="0">
                <a:latin typeface="黑体" panose="02010609060101010101" pitchFamily="49" charset="-122"/>
                <a:ea typeface="黑体" panose="02010609060101010101" pitchFamily="49" charset="-122"/>
              </a:rPr>
              <a:t>下列属于非全面调查的有（）：</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普查；</a:t>
            </a:r>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重点调查；</a:t>
            </a:r>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典型调查；</a:t>
            </a:r>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抽样调查；</a:t>
            </a:r>
            <a:r>
              <a:rPr lang="en-US" altLang="zh-CN" sz="2400" dirty="0">
                <a:latin typeface="黑体" panose="02010609060101010101" pitchFamily="49" charset="-122"/>
                <a:ea typeface="黑体" panose="02010609060101010101" pitchFamily="49" charset="-122"/>
              </a:rPr>
              <a:t>E.</a:t>
            </a:r>
            <a:r>
              <a:rPr lang="zh-CN" altLang="en-US" sz="2400" dirty="0">
                <a:latin typeface="黑体" panose="02010609060101010101" pitchFamily="49" charset="-122"/>
                <a:ea typeface="黑体" panose="02010609060101010101" pitchFamily="49" charset="-122"/>
              </a:rPr>
              <a:t>统计报表</a:t>
            </a:r>
          </a:p>
          <a:p>
            <a:pPr eaLnBrk="1" hangingPunct="1"/>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对某地区高校进行办学质量评估，该地区每一所高校属于（）：</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A.</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调查对象；</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B.</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调查单位；</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C.</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填报单位；</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D.</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典型单位；</a:t>
            </a:r>
            <a:r>
              <a:rPr lang="en-US" altLang="zh-CN" sz="2400" dirty="0">
                <a:solidFill>
                  <a:schemeClr val="accent6">
                    <a:lumMod val="60000"/>
                    <a:lumOff val="40000"/>
                  </a:schemeClr>
                </a:solidFill>
                <a:latin typeface="黑体" panose="02010609060101010101" pitchFamily="49" charset="-122"/>
                <a:ea typeface="黑体" panose="02010609060101010101" pitchFamily="49" charset="-122"/>
              </a:rPr>
              <a:t>E.</a:t>
            </a:r>
            <a:r>
              <a:rPr lang="zh-CN" altLang="en-US" sz="2400" dirty="0">
                <a:solidFill>
                  <a:schemeClr val="accent6">
                    <a:lumMod val="60000"/>
                    <a:lumOff val="40000"/>
                  </a:schemeClr>
                </a:solidFill>
                <a:latin typeface="黑体" panose="02010609060101010101" pitchFamily="49" charset="-122"/>
                <a:ea typeface="黑体" panose="02010609060101010101" pitchFamily="49" charset="-122"/>
              </a:rPr>
              <a:t>重点单位</a:t>
            </a:r>
          </a:p>
          <a:p>
            <a:pPr eaLnBrk="1" hangingPunct="1"/>
            <a:endParaRPr lang="zh-CN" altLang="en-US" sz="2400" dirty="0">
              <a:solidFill>
                <a:schemeClr val="accent6">
                  <a:lumMod val="60000"/>
                  <a:lumOff val="40000"/>
                </a:schemeClr>
              </a:solidFill>
              <a:latin typeface="黑体" panose="02010609060101010101" pitchFamily="49" charset="-122"/>
              <a:ea typeface="黑体" panose="02010609060101010101" pitchFamily="49" charset="-122"/>
            </a:endParaRPr>
          </a:p>
          <a:p>
            <a:pPr eaLnBrk="1" hangingPunct="1"/>
            <a:r>
              <a:rPr lang="en-US" altLang="zh-CN" sz="2400" dirty="0">
                <a:latin typeface="黑体" panose="02010609060101010101" pitchFamily="49" charset="-122"/>
                <a:ea typeface="黑体" panose="02010609060101010101" pitchFamily="49" charset="-122"/>
              </a:rPr>
              <a:t>BCD;ABDE;BCD;BC</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87</a:t>
            </a:fld>
            <a:endParaRPr lang="en-US" altLang="zh-CN" sz="1400" dirty="0"/>
          </a:p>
        </p:txBody>
      </p:sp>
      <p:sp>
        <p:nvSpPr>
          <p:cNvPr id="92162" name="Rectangle 2"/>
          <p:cNvSpPr>
            <a:spLocks noGrp="1"/>
          </p:cNvSpPr>
          <p:nvPr>
            <p:ph type="title"/>
          </p:nvPr>
        </p:nvSpPr>
        <p:spPr>
          <a:ln/>
        </p:spPr>
        <p:txBody>
          <a:bodyPr wrap="square" lIns="91440" tIns="45720" rIns="91440" bIns="45720" anchor="ctr"/>
          <a:lstStyle/>
          <a:p>
            <a:pPr eaLnBrk="1" hangingPunct="1"/>
            <a:r>
              <a:rPr lang="zh-CN" altLang="en-US" dirty="0"/>
              <a:t>练习</a:t>
            </a:r>
            <a:r>
              <a:rPr lang="en-US" altLang="zh-CN" dirty="0"/>
              <a:t>2---</a:t>
            </a:r>
            <a:r>
              <a:rPr lang="zh-CN" altLang="en-US" sz="3200" dirty="0"/>
              <a:t>判断对错</a:t>
            </a:r>
          </a:p>
        </p:txBody>
      </p:sp>
      <p:sp>
        <p:nvSpPr>
          <p:cNvPr id="92163" name="Rectangle 3"/>
          <p:cNvSpPr>
            <a:spLocks noGrp="1"/>
          </p:cNvSpPr>
          <p:nvPr>
            <p:ph idx="1"/>
          </p:nvPr>
        </p:nvSpPr>
        <p:spPr>
          <a:xfrm>
            <a:off x="0" y="1600200"/>
            <a:ext cx="9144000" cy="4525963"/>
          </a:xfrm>
          <a:ln/>
        </p:spPr>
        <p:txBody>
          <a:bodyPr wrap="square" lIns="91440" tIns="45720" rIns="91440" bIns="45720" anchor="t"/>
          <a:lstStyle/>
          <a:p>
            <a:pPr eaLnBrk="1" hangingPunct="1">
              <a:lnSpc>
                <a:spcPct val="90000"/>
              </a:lnSpc>
              <a:buNone/>
            </a:pPr>
            <a:r>
              <a:rPr lang="en-US" altLang="zh-CN" sz="2400" dirty="0"/>
              <a:t>1.</a:t>
            </a:r>
            <a:r>
              <a:rPr lang="zh-CN" altLang="en-US" sz="2400" dirty="0"/>
              <a:t>重点调查是在调查对象中选择一部分样本进行的一种全面调查（）。</a:t>
            </a:r>
          </a:p>
          <a:p>
            <a:pPr eaLnBrk="1" hangingPunct="1">
              <a:lnSpc>
                <a:spcPct val="90000"/>
              </a:lnSpc>
              <a:buNone/>
            </a:pPr>
            <a:r>
              <a:rPr lang="en-US" altLang="zh-CN" sz="2400" dirty="0">
                <a:solidFill>
                  <a:schemeClr val="accent6">
                    <a:lumMod val="60000"/>
                    <a:lumOff val="40000"/>
                  </a:schemeClr>
                </a:solidFill>
              </a:rPr>
              <a:t>2.</a:t>
            </a:r>
            <a:r>
              <a:rPr lang="zh-CN" altLang="en-US" sz="2400" dirty="0">
                <a:solidFill>
                  <a:schemeClr val="accent6">
                    <a:lumMod val="60000"/>
                    <a:lumOff val="40000"/>
                  </a:schemeClr>
                </a:solidFill>
              </a:rPr>
              <a:t>多种调查方式结合运用，会造成重复劳动，不应提倡（）。</a:t>
            </a:r>
          </a:p>
          <a:p>
            <a:pPr eaLnBrk="1" hangingPunct="1">
              <a:lnSpc>
                <a:spcPct val="90000"/>
              </a:lnSpc>
              <a:buNone/>
            </a:pPr>
            <a:r>
              <a:rPr lang="en-US" altLang="zh-CN" sz="2400" dirty="0"/>
              <a:t>3.</a:t>
            </a:r>
            <a:r>
              <a:rPr lang="zh-CN" altLang="en-US" sz="2400" dirty="0"/>
              <a:t>全面调查和非全面调查是以调查组织规模的大小来划分的（）。</a:t>
            </a:r>
          </a:p>
          <a:p>
            <a:pPr eaLnBrk="1" hangingPunct="1">
              <a:lnSpc>
                <a:spcPct val="90000"/>
              </a:lnSpc>
              <a:buNone/>
            </a:pPr>
            <a:r>
              <a:rPr lang="en-US" altLang="zh-CN" sz="2400" dirty="0"/>
              <a:t>4.</a:t>
            </a:r>
            <a:r>
              <a:rPr lang="zh-CN" altLang="en-US" sz="2400" dirty="0">
                <a:solidFill>
                  <a:schemeClr val="accent6">
                    <a:lumMod val="60000"/>
                    <a:lumOff val="40000"/>
                  </a:schemeClr>
                </a:solidFill>
              </a:rPr>
              <a:t>在统计调查中，调查单位与填报单位有时不一致（）。</a:t>
            </a:r>
          </a:p>
          <a:p>
            <a:pPr eaLnBrk="1" hangingPunct="1">
              <a:lnSpc>
                <a:spcPct val="90000"/>
              </a:lnSpc>
              <a:buNone/>
            </a:pPr>
            <a:endParaRPr lang="zh-CN" altLang="en-US" sz="2400" dirty="0">
              <a:solidFill>
                <a:schemeClr val="accent6">
                  <a:lumMod val="60000"/>
                  <a:lumOff val="40000"/>
                </a:schemeClr>
              </a:solidFill>
            </a:endParaRPr>
          </a:p>
          <a:p>
            <a:pPr eaLnBrk="1" hangingPunct="1">
              <a:lnSpc>
                <a:spcPct val="90000"/>
              </a:lnSpc>
              <a:buNone/>
            </a:pPr>
            <a:endParaRPr lang="zh-CN" altLang="en-US" sz="2400" dirty="0"/>
          </a:p>
          <a:p>
            <a:pPr eaLnBrk="1" hangingPunct="1">
              <a:lnSpc>
                <a:spcPct val="90000"/>
              </a:lnSpc>
              <a:buNone/>
            </a:pPr>
            <a:endParaRPr lang="zh-CN" altLang="en-US" sz="2400" dirty="0"/>
          </a:p>
          <a:p>
            <a:pPr eaLnBrk="1" hangingPunct="1">
              <a:lnSpc>
                <a:spcPct val="90000"/>
              </a:lnSpc>
              <a:buNone/>
            </a:pPr>
            <a:endParaRPr lang="zh-CN" altLang="en-US" sz="2400" dirty="0"/>
          </a:p>
          <a:p>
            <a:pPr eaLnBrk="1" hangingPunct="1">
              <a:lnSpc>
                <a:spcPct val="90000"/>
              </a:lnSpc>
              <a:buNone/>
            </a:pPr>
            <a:endParaRPr lang="zh-CN" altLang="en-US" sz="2400" dirty="0"/>
          </a:p>
          <a:p>
            <a:pPr eaLnBrk="1" hangingPunct="1">
              <a:lnSpc>
                <a:spcPct val="90000"/>
              </a:lnSpc>
              <a:buNone/>
            </a:pPr>
            <a:r>
              <a:rPr lang="en-US" altLang="zh-CN" sz="2000" dirty="0"/>
              <a:t>WWWR</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88</a:t>
            </a:fld>
            <a:endParaRPr lang="en-US" altLang="zh-CN" sz="1400" dirty="0"/>
          </a:p>
        </p:txBody>
      </p:sp>
      <p:sp>
        <p:nvSpPr>
          <p:cNvPr id="93186" name="Rectangle 2"/>
          <p:cNvSpPr>
            <a:spLocks noGrp="1"/>
          </p:cNvSpPr>
          <p:nvPr>
            <p:ph type="title"/>
          </p:nvPr>
        </p:nvSpPr>
        <p:spPr>
          <a:ln/>
        </p:spPr>
        <p:txBody>
          <a:bodyPr wrap="square" lIns="91440" tIns="45720" rIns="91440" bIns="45720" anchor="ctr"/>
          <a:lstStyle/>
          <a:p>
            <a:pPr eaLnBrk="1" hangingPunct="1"/>
            <a:r>
              <a:rPr lang="zh-CN" altLang="en-US" dirty="0">
                <a:solidFill>
                  <a:srgbClr val="0033CC"/>
                </a:solidFill>
                <a:ea typeface="黑体" panose="02010609060101010101" pitchFamily="49" charset="-122"/>
              </a:rPr>
              <a:t>练习</a:t>
            </a:r>
            <a:r>
              <a:rPr lang="en-US" altLang="zh-CN" dirty="0">
                <a:solidFill>
                  <a:srgbClr val="0033CC"/>
                </a:solidFill>
                <a:ea typeface="黑体" panose="02010609060101010101" pitchFamily="49" charset="-122"/>
              </a:rPr>
              <a:t>2--</a:t>
            </a:r>
            <a:r>
              <a:rPr lang="zh-CN" altLang="en-US" sz="2800" dirty="0">
                <a:solidFill>
                  <a:srgbClr val="0033CC"/>
                </a:solidFill>
                <a:ea typeface="黑体" panose="02010609060101010101" pitchFamily="49" charset="-122"/>
              </a:rPr>
              <a:t>填空</a:t>
            </a:r>
          </a:p>
        </p:txBody>
      </p:sp>
      <p:sp>
        <p:nvSpPr>
          <p:cNvPr id="93187" name="Rectangle 3"/>
          <p:cNvSpPr>
            <a:spLocks noGrp="1"/>
          </p:cNvSpPr>
          <p:nvPr>
            <p:ph idx="1"/>
          </p:nvPr>
        </p:nvSpPr>
        <p:spPr>
          <a:xfrm>
            <a:off x="0" y="1700213"/>
            <a:ext cx="8686800" cy="4525962"/>
          </a:xfrm>
          <a:ln/>
        </p:spPr>
        <p:txBody>
          <a:bodyPr wrap="square" lIns="91440" tIns="45720" rIns="91440" bIns="45720" anchor="t"/>
          <a:lstStyle/>
          <a:p>
            <a:pPr eaLnBrk="1" hangingPunct="1">
              <a:lnSpc>
                <a:spcPct val="80000"/>
              </a:lnSpc>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依据对事物计量的精确程度，可以将所采用的计量尺度由低级到高级，由粗略到精确分为</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个层次</a:t>
            </a:r>
            <a:r>
              <a:rPr lang="zh-CN" altLang="en-US" sz="2400" dirty="0">
                <a:latin typeface="黑体" panose="02010609060101010101" pitchFamily="49" charset="-122"/>
                <a:ea typeface="黑体" panose="02010609060101010101" pitchFamily="49" charset="-122"/>
                <a:sym typeface="Wingdings" panose="05000000000000000000" pitchFamily="2" charset="2"/>
              </a:rPr>
              <a:t>（）（）（）（）。</a:t>
            </a:r>
          </a:p>
          <a:p>
            <a:pPr eaLnBrk="1" hangingPunct="1">
              <a:lnSpc>
                <a:spcPct val="80000"/>
              </a:lnSpc>
              <a:buNone/>
            </a:pPr>
            <a:r>
              <a:rPr lang="en-US" altLang="zh-CN" sz="2400" b="1" dirty="0">
                <a:solidFill>
                  <a:srgbClr val="0070C0"/>
                </a:solidFill>
                <a:latin typeface="黑体" panose="02010609060101010101" pitchFamily="49" charset="-122"/>
                <a:ea typeface="黑体" panose="02010609060101010101" pitchFamily="49" charset="-122"/>
                <a:sym typeface="Wingdings" panose="05000000000000000000" pitchFamily="2" charset="2"/>
              </a:rPr>
              <a:t>2.</a:t>
            </a:r>
            <a:r>
              <a:rPr lang="zh-CN" altLang="en-US" sz="2400" b="1" dirty="0">
                <a:solidFill>
                  <a:srgbClr val="0070C0"/>
                </a:solidFill>
                <a:latin typeface="黑体" panose="02010609060101010101" pitchFamily="49" charset="-122"/>
                <a:ea typeface="黑体" panose="02010609060101010101" pitchFamily="49" charset="-122"/>
                <a:sym typeface="Wingdings" panose="05000000000000000000" pitchFamily="2" charset="2"/>
              </a:rPr>
              <a:t>统计调查的基本要求为（）（）（）。</a:t>
            </a:r>
          </a:p>
          <a:p>
            <a:pPr eaLnBrk="1" hangingPunct="1">
              <a:lnSpc>
                <a:spcPct val="80000"/>
              </a:lnSpc>
              <a:buNone/>
            </a:pPr>
            <a:r>
              <a:rPr lang="en-US" altLang="zh-CN" sz="2400" dirty="0">
                <a:latin typeface="黑体" panose="02010609060101010101" pitchFamily="49" charset="-122"/>
                <a:ea typeface="黑体" panose="02010609060101010101" pitchFamily="49" charset="-122"/>
                <a:sym typeface="Wingdings" panose="05000000000000000000" pitchFamily="2" charset="2"/>
              </a:rPr>
              <a:t>3.</a:t>
            </a:r>
            <a:r>
              <a:rPr lang="zh-CN" altLang="en-US" sz="2400" dirty="0">
                <a:latin typeface="黑体" panose="02010609060101010101" pitchFamily="49" charset="-122"/>
                <a:ea typeface="黑体" panose="02010609060101010101" pitchFamily="49" charset="-122"/>
                <a:sym typeface="Wingdings" panose="05000000000000000000" pitchFamily="2" charset="2"/>
              </a:rPr>
              <a:t>按照调查对象包括范围不同，统计调查可以分为（）（）。</a:t>
            </a:r>
          </a:p>
          <a:p>
            <a:pPr eaLnBrk="1" hangingPunct="1">
              <a:lnSpc>
                <a:spcPct val="80000"/>
              </a:lnSpc>
              <a:buNone/>
            </a:pPr>
            <a:r>
              <a:rPr lang="en-US" altLang="zh-CN" sz="2400" dirty="0">
                <a:solidFill>
                  <a:srgbClr val="0070C0"/>
                </a:solidFill>
                <a:latin typeface="黑体" panose="02010609060101010101" pitchFamily="49" charset="-122"/>
                <a:ea typeface="黑体" panose="02010609060101010101" pitchFamily="49" charset="-122"/>
                <a:sym typeface="Wingdings" panose="05000000000000000000" pitchFamily="2" charset="2"/>
              </a:rPr>
              <a:t>4.</a:t>
            </a:r>
            <a:r>
              <a:rPr lang="zh-CN" altLang="en-US" sz="2400" dirty="0">
                <a:solidFill>
                  <a:srgbClr val="0070C0"/>
                </a:solidFill>
                <a:latin typeface="黑体" panose="02010609060101010101" pitchFamily="49" charset="-122"/>
                <a:ea typeface="黑体" panose="02010609060101010101" pitchFamily="49" charset="-122"/>
                <a:sym typeface="Wingdings" panose="05000000000000000000" pitchFamily="2" charset="2"/>
              </a:rPr>
              <a:t>按问卷的问题是否有规定的备选答案，可将问卷分为（）（）和（） </a:t>
            </a:r>
            <a:r>
              <a:rPr lang="zh-CN" altLang="en-US" sz="2400" dirty="0">
                <a:latin typeface="黑体" panose="02010609060101010101" pitchFamily="49" charset="-122"/>
                <a:ea typeface="黑体" panose="02010609060101010101" pitchFamily="49" charset="-122"/>
                <a:sym typeface="Wingdings" panose="05000000000000000000" pitchFamily="2" charset="2"/>
              </a:rPr>
              <a:t>。</a:t>
            </a:r>
          </a:p>
          <a:p>
            <a:pPr eaLnBrk="1" hangingPunct="1">
              <a:lnSpc>
                <a:spcPct val="80000"/>
              </a:lnSpc>
              <a:buNone/>
            </a:pPr>
            <a:r>
              <a:rPr lang="en-US" altLang="zh-CN" sz="2400" dirty="0">
                <a:latin typeface="黑体" panose="02010609060101010101" pitchFamily="49" charset="-122"/>
                <a:ea typeface="黑体" panose="02010609060101010101" pitchFamily="49" charset="-122"/>
                <a:sym typeface="Wingdings" panose="05000000000000000000" pitchFamily="2" charset="2"/>
              </a:rPr>
              <a:t>5.</a:t>
            </a:r>
            <a:r>
              <a:rPr lang="zh-CN" altLang="en-US" sz="2400" dirty="0">
                <a:latin typeface="黑体" panose="02010609060101010101" pitchFamily="49" charset="-122"/>
                <a:ea typeface="黑体" panose="02010609060101010101" pitchFamily="49" charset="-122"/>
                <a:sym typeface="Wingdings" panose="05000000000000000000" pitchFamily="2" charset="2"/>
              </a:rPr>
              <a:t>按照误差产生的原因不同，可将其分为（）误差和（）误差。</a:t>
            </a:r>
          </a:p>
          <a:p>
            <a:pPr eaLnBrk="1" hangingPunct="1">
              <a:lnSpc>
                <a:spcPct val="80000"/>
              </a:lnSpc>
            </a:pPr>
            <a:endParaRPr lang="zh-CN" altLang="en-US" sz="1000" dirty="0">
              <a:latin typeface="黑体" panose="02010609060101010101" pitchFamily="49" charset="-122"/>
              <a:ea typeface="黑体" panose="02010609060101010101" pitchFamily="49" charset="-122"/>
            </a:endParaRPr>
          </a:p>
          <a:p>
            <a:pPr eaLnBrk="1" hangingPunct="1">
              <a:lnSpc>
                <a:spcPct val="80000"/>
              </a:lnSpc>
            </a:pPr>
            <a:endParaRPr lang="zh-CN" altLang="en-US" sz="1000" dirty="0">
              <a:latin typeface="黑体" panose="02010609060101010101" pitchFamily="49" charset="-122"/>
              <a:ea typeface="黑体" panose="02010609060101010101" pitchFamily="49" charset="-122"/>
            </a:endParaRPr>
          </a:p>
          <a:p>
            <a:pPr eaLnBrk="1" hangingPunct="1">
              <a:lnSpc>
                <a:spcPct val="80000"/>
              </a:lnSpc>
            </a:pPr>
            <a:r>
              <a:rPr lang="zh-CN" altLang="en-US" sz="1000" dirty="0">
                <a:latin typeface="黑体" panose="02010609060101010101" pitchFamily="49" charset="-122"/>
                <a:ea typeface="黑体" panose="02010609060101010101" pitchFamily="49" charset="-122"/>
              </a:rPr>
              <a:t>定类、定序、定距、定比；</a:t>
            </a:r>
          </a:p>
          <a:p>
            <a:pPr eaLnBrk="1" hangingPunct="1">
              <a:lnSpc>
                <a:spcPct val="80000"/>
              </a:lnSpc>
            </a:pPr>
            <a:r>
              <a:rPr lang="zh-CN" altLang="en-US" sz="1000" dirty="0">
                <a:latin typeface="黑体" panose="02010609060101010101" pitchFamily="49" charset="-122"/>
                <a:ea typeface="黑体" panose="02010609060101010101" pitchFamily="49" charset="-122"/>
              </a:rPr>
              <a:t>准确、及时、全面；</a:t>
            </a:r>
          </a:p>
          <a:p>
            <a:pPr eaLnBrk="1" hangingPunct="1">
              <a:lnSpc>
                <a:spcPct val="80000"/>
              </a:lnSpc>
            </a:pPr>
            <a:r>
              <a:rPr lang="zh-CN" altLang="en-US" sz="1000" dirty="0">
                <a:latin typeface="黑体" panose="02010609060101010101" pitchFamily="49" charset="-122"/>
                <a:ea typeface="黑体" panose="02010609060101010101" pitchFamily="49" charset="-122"/>
              </a:rPr>
              <a:t>全面调查、非全面调查；</a:t>
            </a:r>
          </a:p>
          <a:p>
            <a:pPr eaLnBrk="1" hangingPunct="1">
              <a:lnSpc>
                <a:spcPct val="80000"/>
              </a:lnSpc>
            </a:pPr>
            <a:r>
              <a:rPr lang="zh-CN" altLang="en-US" sz="1000" dirty="0">
                <a:latin typeface="黑体" panose="02010609060101010101" pitchFamily="49" charset="-122"/>
                <a:ea typeface="黑体" panose="02010609060101010101" pitchFamily="49" charset="-122"/>
              </a:rPr>
              <a:t>封闭式、开放式、复合式；</a:t>
            </a:r>
          </a:p>
          <a:p>
            <a:pPr eaLnBrk="1" hangingPunct="1">
              <a:lnSpc>
                <a:spcPct val="80000"/>
              </a:lnSpc>
            </a:pPr>
            <a:r>
              <a:rPr lang="zh-CN" altLang="en-US" sz="1000" dirty="0">
                <a:latin typeface="黑体" panose="02010609060101010101" pitchFamily="49" charset="-122"/>
                <a:ea typeface="黑体" panose="02010609060101010101" pitchFamily="49" charset="-122"/>
              </a:rPr>
              <a:t>登记性、代表性。</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p:cNvSpPr>
          <p:nvPr>
            <p:ph type="sldNum" sz="quarter" idx="12"/>
          </p:nvPr>
        </p:nvSpPr>
        <p:spPr>
          <a:ln/>
        </p:spPr>
        <p:txBody>
          <a:bodyPr wrap="square" lIns="91440" tIns="45720" rIns="91440" bIns="45720" anchor="t"/>
          <a:lstStyle/>
          <a:p>
            <a:pPr algn="r"/>
            <a:fld id="{9A0DB2DC-4C9A-4742-B13C-FB6460FD3503}" type="slidenum">
              <a:rPr lang="en-US" altLang="zh-CN" sz="1400" dirty="0"/>
              <a:pPr algn="r"/>
              <a:t>9</a:t>
            </a:fld>
            <a:endParaRPr lang="en-US" altLang="zh-CN" sz="1400" dirty="0"/>
          </a:p>
        </p:txBody>
      </p:sp>
      <p:sp>
        <p:nvSpPr>
          <p:cNvPr id="12290" name="Rectangle 4"/>
          <p:cNvSpPr>
            <a:spLocks noGrp="1"/>
          </p:cNvSpPr>
          <p:nvPr>
            <p:ph type="title"/>
          </p:nvPr>
        </p:nvSpPr>
        <p:spPr>
          <a:xfrm>
            <a:off x="611188" y="476250"/>
            <a:ext cx="7543800" cy="765175"/>
          </a:xfrm>
          <a:ln/>
        </p:spPr>
        <p:txBody>
          <a:bodyPr wrap="square" lIns="91440" tIns="45720" rIns="91440" bIns="45720" anchor="b"/>
          <a:lstStyle/>
          <a:p>
            <a:pPr eaLnBrk="1" hangingPunct="1"/>
            <a:r>
              <a:rPr lang="en-US" altLang="zh-CN" b="1" dirty="0">
                <a:solidFill>
                  <a:schemeClr val="accent2"/>
                </a:solidFill>
              </a:rPr>
              <a:t>2.</a:t>
            </a:r>
            <a:r>
              <a:rPr lang="zh-CN" altLang="en-US" b="1" dirty="0">
                <a:solidFill>
                  <a:schemeClr val="accent2"/>
                </a:solidFill>
              </a:rPr>
              <a:t>抽样调查</a:t>
            </a:r>
            <a:r>
              <a:rPr lang="en-US" altLang="zh-CN" b="1" dirty="0">
                <a:solidFill>
                  <a:schemeClr val="accent2"/>
                </a:solidFill>
              </a:rPr>
              <a:t>(</a:t>
            </a:r>
            <a:r>
              <a:rPr lang="en-US" altLang="zh-CN" sz="2800" b="1" dirty="0">
                <a:solidFill>
                  <a:schemeClr val="accent2"/>
                </a:solidFill>
              </a:rPr>
              <a:t>Sampling Survey</a:t>
            </a:r>
            <a:r>
              <a:rPr lang="en-US" altLang="zh-CN" b="1" dirty="0">
                <a:solidFill>
                  <a:schemeClr val="accent2"/>
                </a:solidFill>
              </a:rPr>
              <a:t>)</a:t>
            </a:r>
            <a:r>
              <a:rPr lang="en-US" altLang="zh-CN" dirty="0"/>
              <a:t> </a:t>
            </a:r>
          </a:p>
        </p:txBody>
      </p:sp>
      <p:sp>
        <p:nvSpPr>
          <p:cNvPr id="14341" name="Rectangle 5"/>
          <p:cNvSpPr>
            <a:spLocks noGrp="1"/>
          </p:cNvSpPr>
          <p:nvPr>
            <p:ph idx="1"/>
          </p:nvPr>
        </p:nvSpPr>
        <p:spPr>
          <a:xfrm>
            <a:off x="395288" y="1484313"/>
            <a:ext cx="8569325" cy="5113337"/>
          </a:xfrm>
          <a:ln/>
        </p:spPr>
        <p:txBody>
          <a:bodyPr wrap="square" lIns="91440" tIns="45720" rIns="91440" bIns="45720" anchor="t"/>
          <a:lstStyle/>
          <a:p>
            <a:pPr eaLnBrk="1" hangingPunct="1"/>
            <a:r>
              <a:rPr lang="zh-CN" altLang="en-US" dirty="0">
                <a:ea typeface="黑体" panose="02010609060101010101" pitchFamily="49" charset="-122"/>
              </a:rPr>
              <a:t>抽样调查：</a:t>
            </a:r>
            <a:r>
              <a:rPr lang="zh-CN" altLang="en-US" sz="2800" dirty="0">
                <a:ea typeface="黑体" panose="02010609060101010101" pitchFamily="49" charset="-122"/>
              </a:rPr>
              <a:t>是一种非全面调查，它是按照一定程序从总体中抽选一部分单位（样本）进行调查或观察，并以此对总体参数做出推断的调查方法。</a:t>
            </a:r>
          </a:p>
          <a:p>
            <a:pPr eaLnBrk="1" hangingPunct="1"/>
            <a:endParaRPr lang="zh-CN" altLang="en-US" dirty="0">
              <a:ea typeface="黑体" panose="02010609060101010101" pitchFamily="49" charset="-122"/>
            </a:endParaRPr>
          </a:p>
          <a:p>
            <a:pPr lvl="1" eaLnBrk="1" hangingPunct="1"/>
            <a:r>
              <a:rPr lang="zh-CN" altLang="en-US" dirty="0">
                <a:ea typeface="黑体" panose="02010609060101010101" pitchFamily="49" charset="-122"/>
              </a:rPr>
              <a:t>抽样不过是一种方法、手段，其主要目的仍然在于推断总体的信息。</a:t>
            </a:r>
          </a:p>
          <a:p>
            <a:pPr lvl="1" eaLnBrk="1" hangingPunct="1"/>
            <a:endParaRPr lang="zh-CN" altLang="en-US" dirty="0">
              <a:ea typeface="黑体" panose="02010609060101010101" pitchFamily="49" charset="-122"/>
            </a:endParaRPr>
          </a:p>
          <a:p>
            <a:pPr lvl="1" eaLnBrk="1" hangingPunct="1"/>
            <a:r>
              <a:rPr lang="zh-CN" altLang="en-US" dirty="0">
                <a:ea typeface="黑体" panose="02010609060101010101" pitchFamily="49" charset="-122"/>
              </a:rPr>
              <a:t>可以单独使用，也可用来对普查数据进行评价、修正或补充。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dissolve">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41">
                                            <p:txEl>
                                              <p:pRg st="2" end="2"/>
                                            </p:txEl>
                                          </p:spTgt>
                                        </p:tgtEl>
                                        <p:attrNameLst>
                                          <p:attrName>style.visibility</p:attrName>
                                        </p:attrNameLst>
                                      </p:cBhvr>
                                      <p:to>
                                        <p:strVal val="visible"/>
                                      </p:to>
                                    </p:set>
                                    <p:animEffect transition="in" filter="dissolve">
                                      <p:cBhvr>
                                        <p:cTn id="12" dur="500"/>
                                        <p:tgtEl>
                                          <p:spTgt spid="143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41">
                                            <p:txEl>
                                              <p:pRg st="4" end="4"/>
                                            </p:txEl>
                                          </p:spTgt>
                                        </p:tgtEl>
                                        <p:attrNameLst>
                                          <p:attrName>style.visibility</p:attrName>
                                        </p:attrNameLst>
                                      </p:cBhvr>
                                      <p:to>
                                        <p:strVal val="visible"/>
                                      </p:to>
                                    </p:set>
                                    <p:animEffect transition="in" filter="dissolve">
                                      <p:cBhvr>
                                        <p:cTn id="17" dur="500"/>
                                        <p:tgtEl>
                                          <p:spTgt spid="143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5488</Words>
  <Application>WPS 演示</Application>
  <PresentationFormat>全屏显示(4:3)</PresentationFormat>
  <Paragraphs>704</Paragraphs>
  <Slides>88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默认设计模板</vt:lpstr>
      <vt:lpstr>Microsoft Equation 3.0</vt:lpstr>
      <vt:lpstr>第2章  数据的收集</vt:lpstr>
      <vt:lpstr>幻灯片 2</vt:lpstr>
      <vt:lpstr>2.1   数据来源</vt:lpstr>
      <vt:lpstr>2.1.1   一手数据和二手数据</vt:lpstr>
      <vt:lpstr>二手数据的来源</vt:lpstr>
      <vt:lpstr>使用二手数据需要注意的问题</vt:lpstr>
      <vt:lpstr>2.1.2   常用的统计调查方式</vt:lpstr>
      <vt:lpstr>1．普查（Census) </vt:lpstr>
      <vt:lpstr>2.抽样调查(Sampling Survey) </vt:lpstr>
      <vt:lpstr>概率抽样和非概率抽样</vt:lpstr>
      <vt:lpstr>概率抽样中的随机原则 </vt:lpstr>
      <vt:lpstr>抽样调查的特点</vt:lpstr>
      <vt:lpstr>3. 统计报表</vt:lpstr>
      <vt:lpstr>幻灯片 14</vt:lpstr>
      <vt:lpstr>抽样调查方法的分类</vt:lpstr>
      <vt:lpstr>抽样单元和抽样框</vt:lpstr>
      <vt:lpstr>（1）简单随机抽样 （Simple   Random  Sampling）</vt:lpstr>
      <vt:lpstr>有放回抽样和无放回抽样</vt:lpstr>
      <vt:lpstr>有放回抽样和无放回抽样</vt:lpstr>
      <vt:lpstr>抽选样本单位的方法</vt:lpstr>
      <vt:lpstr>随机数表举例</vt:lpstr>
      <vt:lpstr>简单随机抽样最适用的场合</vt:lpstr>
      <vt:lpstr>（2）系统抽样 (Systematic Sampling)</vt:lpstr>
      <vt:lpstr>等距抽样的特点</vt:lpstr>
      <vt:lpstr>等距抽样的特点</vt:lpstr>
      <vt:lpstr>（3）分层抽样 Stratified Sampling</vt:lpstr>
      <vt:lpstr>分层抽样的特点</vt:lpstr>
      <vt:lpstr>按比例分层抽样和不按比例分层抽样</vt:lpstr>
      <vt:lpstr>不按比例分层抽样（不等概率抽样）的例子</vt:lpstr>
      <vt:lpstr>（4）整群抽样  Cluster Sampling</vt:lpstr>
      <vt:lpstr>整群抽样的特点</vt:lpstr>
      <vt:lpstr>（5）多阶段抽样</vt:lpstr>
      <vt:lpstr>多阶段抽样的特点</vt:lpstr>
      <vt:lpstr>非概率抽样</vt:lpstr>
      <vt:lpstr>方便抽样Convenience sampling </vt:lpstr>
      <vt:lpstr>判断抽样 Judgment Sampling</vt:lpstr>
      <vt:lpstr>配额抽样Quota sampling </vt:lpstr>
      <vt:lpstr>雪球抽样 Snowball Sampling </vt:lpstr>
      <vt:lpstr>自愿样本</vt:lpstr>
      <vt:lpstr>抽样调查中的误差</vt:lpstr>
      <vt:lpstr>误差与抽样误差</vt:lpstr>
      <vt:lpstr>非抽样误差（Nonsampling error）</vt:lpstr>
      <vt:lpstr>抽样框误差( sampling frame error , Coverage Error)</vt:lpstr>
      <vt:lpstr>无回答误差 Nonresponse Error</vt:lpstr>
      <vt:lpstr>计量误差  Measurement Error</vt:lpstr>
      <vt:lpstr>误差的控制</vt:lpstr>
      <vt:lpstr>2.3 调查设计</vt:lpstr>
      <vt:lpstr>2.3.1 调查方案的主要内容</vt:lpstr>
      <vt:lpstr>1、调查目的和调查对象</vt:lpstr>
      <vt:lpstr>例子</vt:lpstr>
      <vt:lpstr>2、调查内容</vt:lpstr>
      <vt:lpstr>3、调查时间及其他问题</vt:lpstr>
      <vt:lpstr>2.3.2 数据调查方法</vt:lpstr>
      <vt:lpstr>数据调查方法的分类</vt:lpstr>
      <vt:lpstr>1. 访问调查</vt:lpstr>
      <vt:lpstr>访问调查中的注意事项</vt:lpstr>
      <vt:lpstr>2.  邮寄调查 </vt:lpstr>
      <vt:lpstr>3.  电话调查 </vt:lpstr>
      <vt:lpstr>4. 电脑辅助调查 </vt:lpstr>
      <vt:lpstr>5.座谈会 </vt:lpstr>
      <vt:lpstr>6.  个别深度访问 </vt:lpstr>
      <vt:lpstr>7. 观察法</vt:lpstr>
      <vt:lpstr>8.  实验法</vt:lpstr>
      <vt:lpstr>数据调查方法的选择与比较</vt:lpstr>
      <vt:lpstr>三种抽样方法的比较 </vt:lpstr>
      <vt:lpstr>2.3.3  问卷设计 </vt:lpstr>
      <vt:lpstr>问卷设计的步骤</vt:lpstr>
      <vt:lpstr>1、问卷的基本结构 </vt:lpstr>
      <vt:lpstr>2．问卷中问题的设计 </vt:lpstr>
      <vt:lpstr>（2）用词要确切通俗，避免不具体的问题</vt:lpstr>
      <vt:lpstr>（3）一项提问只包含一项内容</vt:lpstr>
      <vt:lpstr>（4）避免诱导性提问 </vt:lpstr>
      <vt:lpstr>（5）避免否定形式的提问</vt:lpstr>
      <vt:lpstr>（6）避免敏感性问题</vt:lpstr>
      <vt:lpstr>3．问卷中答案的设计 </vt:lpstr>
      <vt:lpstr>（1）、二项选择法</vt:lpstr>
      <vt:lpstr>（2）、多项选择法</vt:lpstr>
      <vt:lpstr>（3）、顺序选择法</vt:lpstr>
      <vt:lpstr>（4）、评定尺度法</vt:lpstr>
      <vt:lpstr>（5）、双项列联法</vt:lpstr>
      <vt:lpstr>设计问题答案时的注意事项</vt:lpstr>
      <vt:lpstr>4．设计问题顺序应注意的问题</vt:lpstr>
      <vt:lpstr>小   结 （1）</vt:lpstr>
      <vt:lpstr>小  结（2）</vt:lpstr>
      <vt:lpstr>练习2—选择填空</vt:lpstr>
      <vt:lpstr>幻灯片 86</vt:lpstr>
      <vt:lpstr>练习2---判断对错</vt:lpstr>
      <vt:lpstr>练习2--填空</vt:lpstr>
    </vt:vector>
  </TitlesOfParts>
  <Company>jhfcz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数据的来源</dc:title>
  <dc:creator>asus</dc:creator>
  <cp:lastModifiedBy>jh</cp:lastModifiedBy>
  <cp:revision>251</cp:revision>
  <dcterms:created xsi:type="dcterms:W3CDTF">2006-09-14T03:01:13Z</dcterms:created>
  <dcterms:modified xsi:type="dcterms:W3CDTF">2018-09-20T08:06:15Z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