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54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543" r:id="rId91"/>
    <p:sldId id="345" r:id="rId92"/>
    <p:sldId id="346" r:id="rId93"/>
    <p:sldId id="597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993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</a:t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11</a:t>
            </a:fld>
            <a:endParaRPr lang="en-US" altLang="zh-CN" sz="1200" dirty="0"/>
          </a:p>
        </p:txBody>
      </p:sp>
      <p:sp>
        <p:nvSpPr>
          <p:cNvPr id="35842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3584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12</a:t>
            </a:fld>
            <a:endParaRPr lang="en-US" altLang="zh-CN" sz="1200" dirty="0"/>
          </a:p>
        </p:txBody>
      </p:sp>
      <p:sp>
        <p:nvSpPr>
          <p:cNvPr id="3789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3789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13</a:t>
            </a:fld>
            <a:endParaRPr lang="en-US" altLang="zh-CN" sz="1200" dirty="0"/>
          </a:p>
        </p:txBody>
      </p:sp>
      <p:sp>
        <p:nvSpPr>
          <p:cNvPr id="3993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3993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16</a:t>
            </a:fld>
            <a:endParaRPr lang="en-US" altLang="zh-CN" sz="1200" dirty="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17</a:t>
            </a:fld>
            <a:endParaRPr lang="en-US" altLang="zh-CN" sz="1200" dirty="0"/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18</a:t>
            </a:fld>
            <a:endParaRPr lang="en-US" altLang="zh-CN" sz="1200" dirty="0"/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19</a:t>
            </a:fld>
            <a:endParaRPr lang="en-US" altLang="zh-CN" sz="1200" dirty="0"/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20</a:t>
            </a:fld>
            <a:endParaRPr lang="en-US" altLang="zh-CN" sz="1200" dirty="0"/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21</a:t>
            </a:fld>
            <a:endParaRPr lang="en-US" altLang="zh-CN" sz="1200" dirty="0"/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22</a:t>
            </a:fld>
            <a:endParaRPr lang="en-US" altLang="zh-CN" sz="1200" dirty="0"/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</a:t>
            </a:fld>
            <a:endParaRPr lang="en-US" altLang="zh-CN" sz="1200" dirty="0"/>
          </a:p>
        </p:txBody>
      </p:sp>
      <p:sp>
        <p:nvSpPr>
          <p:cNvPr id="1945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945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23</a:t>
            </a:fld>
            <a:endParaRPr lang="en-US" altLang="zh-CN" sz="1200" dirty="0"/>
          </a:p>
        </p:txBody>
      </p:sp>
      <p:sp>
        <p:nvSpPr>
          <p:cNvPr id="5837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5837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24</a:t>
            </a:fld>
            <a:endParaRPr lang="en-US" altLang="zh-CN" sz="1200" dirty="0"/>
          </a:p>
        </p:txBody>
      </p:sp>
      <p:sp>
        <p:nvSpPr>
          <p:cNvPr id="6041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6041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25</a:t>
            </a:fld>
            <a:endParaRPr lang="en-US" altLang="zh-CN" sz="1200" dirty="0"/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26</a:t>
            </a:fld>
            <a:endParaRPr lang="en-US" altLang="zh-CN" sz="1200" dirty="0"/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27</a:t>
            </a:fld>
            <a:endParaRPr lang="en-US" altLang="zh-CN" sz="1200" dirty="0"/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28</a:t>
            </a:fld>
            <a:endParaRPr lang="en-US" altLang="zh-CN" sz="1200" dirty="0"/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29</a:t>
            </a:fld>
            <a:endParaRPr lang="en-US" altLang="zh-CN" sz="1200" dirty="0"/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30</a:t>
            </a:fld>
            <a:endParaRPr lang="en-US" altLang="zh-CN" sz="1200" dirty="0"/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31</a:t>
            </a:fld>
            <a:endParaRPr lang="en-US" altLang="zh-CN" sz="1200" dirty="0"/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32</a:t>
            </a:fld>
            <a:endParaRPr lang="en-US" altLang="zh-CN" sz="1200" dirty="0"/>
          </a:p>
        </p:txBody>
      </p:sp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</a:t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33</a:t>
            </a:fld>
            <a:endParaRPr lang="en-US" altLang="zh-CN" sz="1200" dirty="0"/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34</a:t>
            </a:fld>
            <a:endParaRPr lang="en-US" altLang="zh-CN" sz="1200" dirty="0"/>
          </a:p>
        </p:txBody>
      </p:sp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35</a:t>
            </a:fld>
            <a:endParaRPr lang="en-US" altLang="zh-CN" sz="1200" dirty="0"/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36</a:t>
            </a:fld>
            <a:endParaRPr lang="en-US" altLang="zh-CN" sz="1200" dirty="0"/>
          </a:p>
        </p:txBody>
      </p:sp>
      <p:sp>
        <p:nvSpPr>
          <p:cNvPr id="84994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8499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37</a:t>
            </a:fld>
            <a:endParaRPr lang="en-US" altLang="zh-CN" sz="1200" dirty="0"/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39</a:t>
            </a:fld>
            <a:endParaRPr lang="en-US" altLang="zh-CN" sz="1200" dirty="0"/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/>
          </p:cNvSpPr>
          <p:nvPr>
            <p:ph type="body"/>
          </p:nvPr>
        </p:nvSpPr>
        <p:spPr>
          <a:xfrm>
            <a:off x="687388" y="4344988"/>
            <a:ext cx="5483225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b="1" dirty="0"/>
              <a:t>Location (Position)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</a:t>
            </a:r>
            <a:r>
              <a:rPr lang="en-US" altLang="zh-CN" b="1" dirty="0"/>
              <a:t>where</a:t>
            </a:r>
            <a:r>
              <a:rPr lang="en-US" altLang="zh-CN" dirty="0"/>
              <a:t> values are </a:t>
            </a:r>
            <a:r>
              <a:rPr lang="en-US" altLang="zh-CN" b="1" dirty="0"/>
              <a:t>concentrated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Variation (Dispersion)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the extent to which values </a:t>
            </a:r>
            <a:r>
              <a:rPr lang="en-US" altLang="zh-CN" b="1" dirty="0"/>
              <a:t>vary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Shape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extent to which values are </a:t>
            </a:r>
            <a:r>
              <a:rPr lang="en-US" altLang="zh-CN" b="1" dirty="0"/>
              <a:t>symmetrically distributed</a:t>
            </a:r>
            <a:r>
              <a:rPr lang="en-US" altLang="zh-CN" dirty="0"/>
              <a:t>.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40</a:t>
            </a:fld>
            <a:endParaRPr lang="en-US" altLang="zh-CN" sz="1200" dirty="0"/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41</a:t>
            </a:fld>
            <a:endParaRPr lang="en-US" altLang="zh-CN" sz="1200" dirty="0"/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42</a:t>
            </a:fld>
            <a:endParaRPr lang="en-US" altLang="zh-CN" sz="1200" dirty="0"/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43</a:t>
            </a:fld>
            <a:endParaRPr lang="en-US" altLang="zh-CN" sz="1200" dirty="0"/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</a:t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2059" tIns="46030" rIns="92059" bIns="46030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23555" name="Rectangle 3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44</a:t>
            </a:fld>
            <a:endParaRPr lang="en-US" altLang="zh-CN" sz="1200" dirty="0"/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45</a:t>
            </a:fld>
            <a:endParaRPr lang="en-US" altLang="zh-CN" sz="1200" dirty="0"/>
          </a:p>
        </p:txBody>
      </p:sp>
      <p:sp>
        <p:nvSpPr>
          <p:cNvPr id="102402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0240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46</a:t>
            </a:fld>
            <a:endParaRPr lang="en-US" altLang="zh-CN" sz="1200" dirty="0"/>
          </a:p>
        </p:txBody>
      </p:sp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47</a:t>
            </a:fld>
            <a:endParaRPr lang="en-US" altLang="zh-CN" sz="1200" dirty="0"/>
          </a:p>
        </p:txBody>
      </p:sp>
      <p:sp>
        <p:nvSpPr>
          <p:cNvPr id="10649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0649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48</a:t>
            </a:fld>
            <a:endParaRPr lang="en-US" altLang="zh-CN" sz="1200" dirty="0"/>
          </a:p>
        </p:txBody>
      </p:sp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49</a:t>
            </a:fld>
            <a:endParaRPr lang="en-US" altLang="zh-CN" sz="1200" dirty="0"/>
          </a:p>
        </p:txBody>
      </p:sp>
      <p:sp>
        <p:nvSpPr>
          <p:cNvPr id="110594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1059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50</a:t>
            </a:fld>
            <a:endParaRPr lang="en-US" altLang="zh-CN" sz="1200" dirty="0"/>
          </a:p>
        </p:txBody>
      </p:sp>
      <p:sp>
        <p:nvSpPr>
          <p:cNvPr id="112642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r>
              <a:rPr lang="en-US" altLang="zh-CN" b="1" dirty="0"/>
              <a:t>Shape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extent to which values are </a:t>
            </a:r>
            <a:r>
              <a:rPr lang="en-US" altLang="zh-CN" b="1" dirty="0"/>
              <a:t>symmetrically distributed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Kurtosis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The extent to which a distribution is </a:t>
            </a:r>
            <a:r>
              <a:rPr lang="en-US" altLang="zh-CN" b="1" dirty="0"/>
              <a:t>peaked (flatter or taller)</a:t>
            </a:r>
            <a:r>
              <a:rPr lang="en-US" altLang="zh-CN" dirty="0"/>
              <a:t>.</a:t>
            </a:r>
          </a:p>
          <a:p>
            <a:pPr lvl="1" indent="0" eaLnBrk="1" hangingPunct="1"/>
            <a:r>
              <a:rPr lang="en-US" altLang="zh-CN" dirty="0"/>
              <a:t>For example, a distribution could be more peaked than a normal distribution (still may be </a:t>
            </a:r>
            <a:r>
              <a:rPr lang="zh-CN" altLang="en-US" dirty="0"/>
              <a:t>慴</a:t>
            </a:r>
            <a:r>
              <a:rPr lang="en-US" altLang="zh-CN" dirty="0"/>
              <a:t>ell-shaped). If values are </a:t>
            </a:r>
            <a:r>
              <a:rPr lang="en-US" altLang="zh-CN" b="1" dirty="0"/>
              <a:t>negative</a:t>
            </a:r>
            <a:r>
              <a:rPr lang="en-US" altLang="zh-CN" dirty="0"/>
              <a:t>, then distribution is </a:t>
            </a:r>
            <a:r>
              <a:rPr lang="en-US" altLang="zh-CN" b="1" dirty="0"/>
              <a:t>less peaked</a:t>
            </a:r>
            <a:r>
              <a:rPr lang="en-US" altLang="zh-CN" dirty="0"/>
              <a:t> than a normal distribution.</a:t>
            </a:r>
          </a:p>
          <a:p>
            <a:pPr lvl="0" eaLnBrk="1" hangingPunct="1"/>
            <a:r>
              <a:rPr lang="en-US" altLang="zh-CN" b="1" dirty="0"/>
              <a:t>Skew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The extent to which a distribution is </a:t>
            </a:r>
            <a:r>
              <a:rPr lang="en-US" altLang="zh-CN" b="1" dirty="0"/>
              <a:t>symmetric</a:t>
            </a:r>
            <a:r>
              <a:rPr lang="en-US" altLang="zh-CN" dirty="0"/>
              <a:t> or has a </a:t>
            </a:r>
            <a:r>
              <a:rPr lang="en-US" altLang="zh-CN" b="1" dirty="0"/>
              <a:t>tail</a:t>
            </a:r>
            <a:r>
              <a:rPr lang="en-US" altLang="zh-CN" dirty="0"/>
              <a:t>. Values are 0 if normal distribution. If the values are </a:t>
            </a:r>
            <a:r>
              <a:rPr lang="en-US" altLang="zh-CN" b="1" dirty="0"/>
              <a:t>negative</a:t>
            </a:r>
            <a:r>
              <a:rPr lang="en-US" altLang="zh-CN" dirty="0"/>
              <a:t>, then negative or </a:t>
            </a:r>
            <a:r>
              <a:rPr lang="en-US" altLang="zh-CN" b="1" dirty="0"/>
              <a:t>left-skewed</a:t>
            </a:r>
            <a:r>
              <a:rPr lang="en-US" altLang="zh-CN" dirty="0"/>
              <a:t>.</a:t>
            </a:r>
          </a:p>
          <a:p>
            <a:pPr lvl="0" eaLnBrk="1" hangingPunct="1"/>
            <a:endParaRPr lang="en-US" altLang="zh-CN" dirty="0"/>
          </a:p>
        </p:txBody>
      </p:sp>
      <p:sp>
        <p:nvSpPr>
          <p:cNvPr id="11264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51</a:t>
            </a:fld>
            <a:endParaRPr lang="en-US" altLang="zh-CN" sz="1200" dirty="0"/>
          </a:p>
        </p:txBody>
      </p:sp>
      <p:sp>
        <p:nvSpPr>
          <p:cNvPr id="11469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1469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52</a:t>
            </a:fld>
            <a:endParaRPr lang="en-US" altLang="zh-CN" sz="1200" dirty="0"/>
          </a:p>
        </p:txBody>
      </p:sp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/>
          </p:cNvSpPr>
          <p:nvPr>
            <p:ph type="body"/>
          </p:nvPr>
        </p:nvSpPr>
        <p:spPr>
          <a:xfrm>
            <a:off x="687388" y="4344988"/>
            <a:ext cx="5483225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53</a:t>
            </a:fld>
            <a:endParaRPr lang="en-US" altLang="zh-CN" sz="1200" dirty="0"/>
          </a:p>
        </p:txBody>
      </p:sp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</a:t>
            </a:fld>
            <a:endParaRPr lang="en-US" altLang="zh-CN" sz="1200" dirty="0"/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54</a:t>
            </a:fld>
            <a:endParaRPr lang="en-US" altLang="zh-CN" sz="1200" dirty="0"/>
          </a:p>
        </p:txBody>
      </p:sp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55</a:t>
            </a:fld>
            <a:endParaRPr lang="en-US" altLang="zh-CN" sz="1200" dirty="0"/>
          </a:p>
        </p:txBody>
      </p:sp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56</a:t>
            </a:fld>
            <a:endParaRPr lang="en-US" altLang="zh-CN" sz="1200" dirty="0"/>
          </a:p>
        </p:txBody>
      </p:sp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57</a:t>
            </a:fld>
            <a:endParaRPr lang="en-US" altLang="zh-CN" sz="1200" dirty="0"/>
          </a:p>
        </p:txBody>
      </p:sp>
      <p:sp>
        <p:nvSpPr>
          <p:cNvPr id="126978" name="Rectangle 2"/>
          <p:cNvSpPr>
            <a:spLocks noGrp="1"/>
          </p:cNvSpPr>
          <p:nvPr>
            <p:ph type="body"/>
          </p:nvPr>
        </p:nvSpPr>
        <p:spPr>
          <a:xfrm>
            <a:off x="914400" y="3275013"/>
            <a:ext cx="5029200" cy="5183187"/>
          </a:xfrm>
          <a:ln/>
        </p:spPr>
        <p:txBody>
          <a:bodyPr wrap="square" lIns="90514" tIns="44463" rIns="90514" bIns="4446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2697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58</a:t>
            </a:fld>
            <a:endParaRPr lang="en-US" altLang="zh-CN" sz="1200" dirty="0"/>
          </a:p>
        </p:txBody>
      </p:sp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59</a:t>
            </a:fld>
            <a:endParaRPr lang="en-US" altLang="zh-CN" sz="1200" dirty="0"/>
          </a:p>
        </p:txBody>
      </p:sp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60</a:t>
            </a:fld>
            <a:endParaRPr lang="en-US" altLang="zh-CN" sz="1200" dirty="0"/>
          </a:p>
        </p:txBody>
      </p:sp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61</a:t>
            </a:fld>
            <a:endParaRPr lang="en-US" altLang="zh-CN" sz="1200" dirty="0"/>
          </a:p>
        </p:txBody>
      </p:sp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62</a:t>
            </a:fld>
            <a:endParaRPr lang="en-US" altLang="zh-CN" sz="1200" dirty="0"/>
          </a:p>
        </p:txBody>
      </p:sp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63</a:t>
            </a:fld>
            <a:endParaRPr lang="en-US" altLang="zh-CN" sz="1200" dirty="0"/>
          </a:p>
        </p:txBody>
      </p:sp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</a:t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2765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64</a:t>
            </a:fld>
            <a:endParaRPr lang="en-US" altLang="zh-CN" sz="1200" dirty="0"/>
          </a:p>
        </p:txBody>
      </p:sp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65</a:t>
            </a:fld>
            <a:endParaRPr lang="en-US" altLang="zh-CN" sz="1200" dirty="0"/>
          </a:p>
        </p:txBody>
      </p:sp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66</a:t>
            </a:fld>
            <a:endParaRPr lang="en-US" altLang="zh-CN" sz="1200" dirty="0"/>
          </a:p>
        </p:txBody>
      </p:sp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67</a:t>
            </a:fld>
            <a:endParaRPr lang="en-US" altLang="zh-CN" sz="1200" dirty="0"/>
          </a:p>
        </p:txBody>
      </p:sp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68</a:t>
            </a:fld>
            <a:endParaRPr lang="en-US" altLang="zh-CN" sz="1200" dirty="0"/>
          </a:p>
        </p:txBody>
      </p:sp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69</a:t>
            </a:fld>
            <a:endParaRPr lang="en-US" altLang="zh-CN" sz="1200" dirty="0"/>
          </a:p>
        </p:txBody>
      </p:sp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/>
          </p:cNvSpPr>
          <p:nvPr>
            <p:ph type="body"/>
          </p:nvPr>
        </p:nvSpPr>
        <p:spPr>
          <a:xfrm>
            <a:off x="687388" y="4344988"/>
            <a:ext cx="5483225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b="1" dirty="0"/>
              <a:t>Location (Position)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</a:t>
            </a:r>
            <a:r>
              <a:rPr lang="en-US" altLang="zh-CN" b="1" dirty="0"/>
              <a:t>where</a:t>
            </a:r>
            <a:r>
              <a:rPr lang="en-US" altLang="zh-CN" dirty="0"/>
              <a:t> values are </a:t>
            </a:r>
            <a:r>
              <a:rPr lang="en-US" altLang="zh-CN" b="1" dirty="0"/>
              <a:t>concentrated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Variation (Dispersion)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the extent to which values </a:t>
            </a:r>
            <a:r>
              <a:rPr lang="en-US" altLang="zh-CN" b="1" dirty="0"/>
              <a:t>vary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Shape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extent to which values are </a:t>
            </a:r>
            <a:r>
              <a:rPr lang="en-US" altLang="zh-CN" b="1" dirty="0"/>
              <a:t>symmetrically distributed</a:t>
            </a:r>
            <a:r>
              <a:rPr lang="en-US" altLang="zh-CN" dirty="0"/>
              <a:t>.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70</a:t>
            </a:fld>
            <a:endParaRPr lang="en-US" altLang="zh-CN" sz="1200" dirty="0"/>
          </a:p>
        </p:txBody>
      </p:sp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71</a:t>
            </a:fld>
            <a:endParaRPr lang="en-US" altLang="zh-CN" sz="1200" dirty="0"/>
          </a:p>
        </p:txBody>
      </p:sp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72</a:t>
            </a:fld>
            <a:endParaRPr lang="en-US" altLang="zh-CN" sz="1200" dirty="0"/>
          </a:p>
        </p:txBody>
      </p:sp>
      <p:sp>
        <p:nvSpPr>
          <p:cNvPr id="15769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5769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73</a:t>
            </a:fld>
            <a:endParaRPr lang="en-US" altLang="zh-CN" sz="1200" dirty="0"/>
          </a:p>
        </p:txBody>
      </p:sp>
      <p:sp>
        <p:nvSpPr>
          <p:cNvPr id="159746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5974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</a:t>
            </a:fld>
            <a:endParaRPr lang="en-US" altLang="zh-CN" sz="1200" dirty="0"/>
          </a:p>
        </p:txBody>
      </p:sp>
      <p:sp>
        <p:nvSpPr>
          <p:cNvPr id="2969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2969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74</a:t>
            </a:fld>
            <a:endParaRPr lang="en-US" altLang="zh-CN" sz="1200" dirty="0"/>
          </a:p>
        </p:txBody>
      </p:sp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75</a:t>
            </a:fld>
            <a:endParaRPr lang="en-US" altLang="zh-CN" sz="1200" dirty="0"/>
          </a:p>
        </p:txBody>
      </p:sp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76</a:t>
            </a:fld>
            <a:endParaRPr lang="en-US" altLang="zh-CN" sz="1200" dirty="0"/>
          </a:p>
        </p:txBody>
      </p:sp>
      <p:sp>
        <p:nvSpPr>
          <p:cNvPr id="16589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6589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77</a:t>
            </a:fld>
            <a:endParaRPr lang="en-US" altLang="zh-CN" sz="1200" dirty="0"/>
          </a:p>
        </p:txBody>
      </p:sp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78</a:t>
            </a:fld>
            <a:endParaRPr lang="en-US" altLang="zh-CN" sz="1200" dirty="0"/>
          </a:p>
        </p:txBody>
      </p:sp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/>
          </p:cNvSpPr>
          <p:nvPr>
            <p:ph type="body"/>
          </p:nvPr>
        </p:nvSpPr>
        <p:spPr>
          <a:xfrm>
            <a:off x="687388" y="4344988"/>
            <a:ext cx="5483225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b="1" dirty="0"/>
              <a:t>Location (Position)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</a:t>
            </a:r>
            <a:r>
              <a:rPr lang="en-US" altLang="zh-CN" b="1" dirty="0"/>
              <a:t>where</a:t>
            </a:r>
            <a:r>
              <a:rPr lang="en-US" altLang="zh-CN" dirty="0"/>
              <a:t> values are </a:t>
            </a:r>
            <a:r>
              <a:rPr lang="en-US" altLang="zh-CN" b="1" dirty="0"/>
              <a:t>concentrated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Variation (Dispersion)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the extent to which values </a:t>
            </a:r>
            <a:r>
              <a:rPr lang="en-US" altLang="zh-CN" b="1" dirty="0"/>
              <a:t>vary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Shape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extent to which values are </a:t>
            </a:r>
            <a:r>
              <a:rPr lang="en-US" altLang="zh-CN" b="1" dirty="0"/>
              <a:t>symmetrically distributed</a:t>
            </a:r>
            <a:r>
              <a:rPr lang="en-US" altLang="zh-CN" dirty="0"/>
              <a:t>.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79</a:t>
            </a:fld>
            <a:endParaRPr lang="en-US" altLang="zh-CN" sz="1200" dirty="0"/>
          </a:p>
        </p:txBody>
      </p:sp>
      <p:sp>
        <p:nvSpPr>
          <p:cNvPr id="172034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r>
              <a:rPr lang="en-US" altLang="zh-CN" b="1" dirty="0"/>
              <a:t>Location (Position)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</a:t>
            </a:r>
            <a:r>
              <a:rPr lang="en-US" altLang="zh-CN" b="1" dirty="0"/>
              <a:t>where</a:t>
            </a:r>
            <a:r>
              <a:rPr lang="en-US" altLang="zh-CN" dirty="0"/>
              <a:t> values are </a:t>
            </a:r>
            <a:r>
              <a:rPr lang="en-US" altLang="zh-CN" b="1" dirty="0"/>
              <a:t>concentrated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Variation (Dispersion)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the extent to which values </a:t>
            </a:r>
            <a:r>
              <a:rPr lang="en-US" altLang="zh-CN" b="1" dirty="0"/>
              <a:t>vary</a:t>
            </a:r>
            <a:r>
              <a:rPr lang="en-US" altLang="zh-CN" dirty="0"/>
              <a:t>.</a:t>
            </a:r>
          </a:p>
          <a:p>
            <a:pPr lvl="0" eaLnBrk="1" hangingPunct="1"/>
            <a:r>
              <a:rPr lang="en-US" altLang="zh-CN" b="1" dirty="0"/>
              <a:t>Shape</a:t>
            </a:r>
            <a:endParaRPr lang="en-US" altLang="zh-CN" dirty="0"/>
          </a:p>
          <a:p>
            <a:pPr lvl="1" indent="0" eaLnBrk="1" hangingPunct="1"/>
            <a:r>
              <a:rPr lang="en-US" altLang="zh-CN" dirty="0"/>
              <a:t>Concerned with extent to which values are </a:t>
            </a:r>
            <a:r>
              <a:rPr lang="en-US" altLang="zh-CN" b="1" dirty="0"/>
              <a:t>symmetrically distributed</a:t>
            </a:r>
            <a:r>
              <a:rPr lang="en-US" altLang="zh-CN" dirty="0"/>
              <a:t>.</a:t>
            </a:r>
          </a:p>
          <a:p>
            <a:pPr lvl="0" eaLnBrk="1" hangingPunct="1"/>
            <a:endParaRPr lang="en-US" altLang="zh-CN" dirty="0"/>
          </a:p>
        </p:txBody>
      </p:sp>
      <p:sp>
        <p:nvSpPr>
          <p:cNvPr id="17203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80</a:t>
            </a:fld>
            <a:endParaRPr lang="en-US" altLang="zh-CN" sz="1200" dirty="0"/>
          </a:p>
        </p:txBody>
      </p:sp>
      <p:sp>
        <p:nvSpPr>
          <p:cNvPr id="174082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7408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81</a:t>
            </a:fld>
            <a:endParaRPr lang="en-US" altLang="zh-CN" sz="1200" dirty="0"/>
          </a:p>
        </p:txBody>
      </p:sp>
      <p:sp>
        <p:nvSpPr>
          <p:cNvPr id="17613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7613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82</a:t>
            </a:fld>
            <a:endParaRPr lang="en-US" altLang="zh-CN" sz="1200" dirty="0"/>
          </a:p>
        </p:txBody>
      </p:sp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83</a:t>
            </a:fld>
            <a:endParaRPr lang="en-US" altLang="zh-CN" sz="1200" dirty="0"/>
          </a:p>
        </p:txBody>
      </p:sp>
      <p:sp>
        <p:nvSpPr>
          <p:cNvPr id="180226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8022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9</a:t>
            </a:fld>
            <a:endParaRPr lang="en-US" altLang="zh-CN" sz="1200" dirty="0"/>
          </a:p>
        </p:txBody>
      </p:sp>
      <p:sp>
        <p:nvSpPr>
          <p:cNvPr id="31746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3174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84</a:t>
            </a:fld>
            <a:endParaRPr lang="en-US" altLang="zh-CN" sz="1200" dirty="0"/>
          </a:p>
        </p:txBody>
      </p:sp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85</a:t>
            </a:fld>
            <a:endParaRPr lang="en-US" altLang="zh-CN" sz="1200" dirty="0"/>
          </a:p>
        </p:txBody>
      </p:sp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86</a:t>
            </a:fld>
            <a:endParaRPr lang="en-US" altLang="zh-CN" sz="1200" dirty="0"/>
          </a:p>
        </p:txBody>
      </p:sp>
      <p:sp>
        <p:nvSpPr>
          <p:cNvPr id="186370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8637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87</a:t>
            </a:fld>
            <a:endParaRPr lang="en-US" altLang="zh-CN" sz="1200" dirty="0"/>
          </a:p>
        </p:txBody>
      </p:sp>
      <p:sp>
        <p:nvSpPr>
          <p:cNvPr id="188418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8841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88</a:t>
            </a:fld>
            <a:endParaRPr lang="en-US" altLang="zh-CN" sz="1200" dirty="0"/>
          </a:p>
        </p:txBody>
      </p:sp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91</a:t>
            </a:fld>
            <a:endParaRPr lang="en-US" altLang="zh-CN" sz="1200" dirty="0"/>
          </a:p>
        </p:txBody>
      </p:sp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92</a:t>
            </a:fld>
            <a:endParaRPr lang="en-US" altLang="zh-CN" sz="1200" dirty="0"/>
          </a:p>
        </p:txBody>
      </p:sp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/>
          </p:cNvSpPr>
          <p:nvPr>
            <p:ph type="body"/>
          </p:nvPr>
        </p:nvSpPr>
        <p:spPr>
          <a:xfrm>
            <a:off x="911225" y="4344988"/>
            <a:ext cx="5035550" cy="411321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/>
              <a:pPr lvl="0" indent="0" algn="r"/>
              <a:t>10</a:t>
            </a:fld>
            <a:endParaRPr lang="en-US" altLang="zh-CN" sz="1200" dirty="0"/>
          </a:p>
        </p:txBody>
      </p:sp>
      <p:sp>
        <p:nvSpPr>
          <p:cNvPr id="33794" name="Rectangle 2"/>
          <p:cNvSpPr>
            <a:spLocks noGrp="1"/>
          </p:cNvSpPr>
          <p:nvPr>
            <p:ph type="body"/>
          </p:nvPr>
        </p:nvSpPr>
        <p:spPr>
          <a:xfrm>
            <a:off x="911225" y="3275013"/>
            <a:ext cx="5035550" cy="5183187"/>
          </a:xfrm>
          <a:ln/>
        </p:spPr>
        <p:txBody>
          <a:bodyPr wrap="square" lIns="90474" tIns="44443" rIns="90474" bIns="44443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3379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916113" y="693738"/>
            <a:ext cx="3028950" cy="2271712"/>
          </a:xfrm>
          <a:ln w="12700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0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9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0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1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2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</a:t>
            </a:fld>
            <a:endParaRPr lang="en-US" altLang="zh-CN" sz="1400" dirty="0"/>
          </a:p>
        </p:txBody>
      </p:sp>
      <p:sp>
        <p:nvSpPr>
          <p:cNvPr id="3074" name="Rectangle 4"/>
          <p:cNvSpPr>
            <a:spLocks noGrp="1"/>
          </p:cNvSpPr>
          <p:nvPr>
            <p:ph type="ctrTitle"/>
          </p:nvPr>
        </p:nvSpPr>
        <p:spPr>
          <a:xfrm>
            <a:off x="1258888" y="476250"/>
            <a:ext cx="6696075" cy="1828800"/>
          </a:xfrm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数据的描述 </a:t>
            </a:r>
          </a:p>
        </p:txBody>
      </p:sp>
      <p:sp>
        <p:nvSpPr>
          <p:cNvPr id="2053" name="Rectangle 5"/>
          <p:cNvSpPr>
            <a:spLocks noGrp="1"/>
          </p:cNvSpPr>
          <p:nvPr>
            <p:ph type="subTitle" idx="1"/>
          </p:nvPr>
        </p:nvSpPr>
        <p:spPr>
          <a:xfrm>
            <a:off x="1835150" y="3141663"/>
            <a:ext cx="6121400" cy="2952750"/>
          </a:xfrm>
          <a:ln/>
        </p:spPr>
        <p:txBody>
          <a:bodyPr wrap="square" lIns="91440" tIns="45720" rIns="91440" bIns="45720" anchor="t"/>
          <a:lstStyle/>
          <a:p>
            <a:pPr marL="990600" lvl="1" indent="-533400" eaLnBrk="1" hangingPunct="1"/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统计图与统计表</a:t>
            </a:r>
          </a:p>
          <a:p>
            <a:pPr marL="990600" lvl="1" indent="-533400" eaLnBrk="1" hangingPunct="1"/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数据集中趋势的数值描述</a:t>
            </a:r>
          </a:p>
          <a:p>
            <a:pPr marL="990600" lvl="1" indent="-533400" eaLnBrk="1" hangingPunct="1"/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数据离散程度的数值描述</a:t>
            </a:r>
          </a:p>
          <a:p>
            <a:pPr marL="990600" lvl="1" indent="-533400" eaLnBrk="1" hangingPunct="1"/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数据分布的形态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10</a:t>
            </a:fld>
            <a:endParaRPr lang="en-US" altLang="zh-CN" sz="1400" dirty="0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06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组距分组中的基本概念</a:t>
            </a:r>
            <a:endParaRPr lang="zh-CN" altLang="en-US" sz="4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8066087" cy="4751387"/>
          </a:xfrm>
          <a:ln/>
        </p:spPr>
        <p:txBody>
          <a:bodyPr wrap="square" lIns="90488" tIns="44450" rIns="90488" bIns="44450" anchor="t"/>
          <a:lstStyle/>
          <a:p>
            <a:pPr marL="571500" indent="-571500"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、下    限：一个组的最小可能值</a:t>
            </a:r>
          </a:p>
          <a:p>
            <a:pPr marL="571500" indent="-571500" eaLnBrk="1" hangingPunct="1">
              <a:spcBef>
                <a:spcPct val="24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、上    限：一个组的最大可能值</a:t>
            </a:r>
          </a:p>
          <a:p>
            <a:pPr marL="571500" indent="-571500" eaLnBrk="1" hangingPunct="1">
              <a:spcBef>
                <a:spcPct val="24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、组    距：上限与下限之差</a:t>
            </a:r>
          </a:p>
          <a:p>
            <a:pPr marL="571500" indent="-571500" eaLnBrk="1" hangingPunct="1">
              <a:spcBef>
                <a:spcPct val="24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、组中值：下限与上限之间的中点值，（下限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上限）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571500" indent="-571500" eaLnBrk="1" hangingPunct="1">
              <a:spcBef>
                <a:spcPct val="24000"/>
              </a:spcBef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>
              <a:spcBef>
                <a:spcPct val="24000"/>
              </a:spcBef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>
              <a:spcBef>
                <a:spcPct val="24000"/>
              </a:spcBef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611188" y="4365625"/>
            <a:ext cx="5581650" cy="15811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开口组的组中值可以按以下方法计算：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缺下限：上限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邻组组距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</a:p>
          <a:p>
            <a:pPr lvl="1" indent="0" eaLnBrk="1" hangingPunct="1"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缺上限：下限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邻组组距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</a:p>
        </p:txBody>
      </p:sp>
      <p:sp>
        <p:nvSpPr>
          <p:cNvPr id="20485" name="AutoShape 5"/>
          <p:cNvSpPr/>
          <p:nvPr/>
        </p:nvSpPr>
        <p:spPr>
          <a:xfrm>
            <a:off x="6588760" y="4437063"/>
            <a:ext cx="2016125" cy="1657350"/>
          </a:xfrm>
          <a:prstGeom prst="wedgeRoundRectCallout">
            <a:avLst>
              <a:gd name="adj1" fmla="val -70630"/>
              <a:gd name="adj2" fmla="val 21361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但许多作者认为无法计算开口组的上限或下限。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11</a:t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39750" y="333375"/>
            <a:ext cx="8229600" cy="9906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等距分组表：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上下组限间断</a:t>
            </a:r>
          </a:p>
        </p:txBody>
      </p:sp>
      <p:graphicFrame>
        <p:nvGraphicFramePr>
          <p:cNvPr id="44036" name="表格 44035"/>
          <p:cNvGraphicFramePr/>
          <p:nvPr/>
        </p:nvGraphicFramePr>
        <p:xfrm>
          <a:off x="900113" y="1628775"/>
          <a:ext cx="7467600" cy="4529138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522288"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某车间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名工人日加工零件数分组表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按零件数分组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频数（人）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频率（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8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105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130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12</a:t>
            </a:fld>
            <a:endParaRPr lang="en-US" altLang="zh-CN" sz="1400" dirty="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8675687" cy="7874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等距分组表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（上下组限重叠，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上组限不在内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45060" name="表格 45059"/>
          <p:cNvGraphicFramePr/>
          <p:nvPr/>
        </p:nvGraphicFramePr>
        <p:xfrm>
          <a:off x="900113" y="1268413"/>
          <a:ext cx="7467600" cy="4608513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93713"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某车间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名工人日加工零件数分组表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按零件数分组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频数（人）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频率（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130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 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13</a:t>
            </a:fld>
            <a:endParaRPr lang="en-US" altLang="zh-CN" sz="1400" dirty="0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43800" cy="663575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等距分组表：（使用开口组）</a:t>
            </a:r>
          </a:p>
        </p:txBody>
      </p:sp>
      <p:graphicFrame>
        <p:nvGraphicFramePr>
          <p:cNvPr id="46084" name="表格 46083"/>
          <p:cNvGraphicFramePr/>
          <p:nvPr/>
        </p:nvGraphicFramePr>
        <p:xfrm>
          <a:off x="827088" y="1412875"/>
          <a:ext cx="7467600" cy="463550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503238"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某车间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名工人日加工零件数分组表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按零件数分组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频数（人）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频率（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817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  <a:r>
                        <a:rPr lang="zh-CN" altLang="en-US" sz="2400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以下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110~115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115~120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120~125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125~130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130~135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</a:t>
                      </a:r>
                      <a:r>
                        <a:rPr lang="zh-CN" altLang="en-US" sz="2400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以上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14</a:t>
            </a:fld>
            <a:endParaRPr lang="en-US" altLang="zh-CN" sz="1400" dirty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424863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列联表（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Contingency table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805362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如果对数据同时根据两个变量分组，汇总得到的结果称为列联表。列联表反映的是两个变量的联合分布，可以用来分析两关变量之间的关系。也称为交叉分组表（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Cross tabulation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列联表一般根据两个定性变量进行编制，如果是定量变量则需要先对单个变量进行分组。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列联表中的数字为交叉单元格中的频数或频率。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以列联表为基础可以对两个变量之间的关系进行多种统计检验。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15</a:t>
            </a:fld>
            <a:endParaRPr lang="en-US" altLang="zh-CN" sz="1400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列联表举例</a:t>
            </a:r>
          </a:p>
        </p:txBody>
      </p:sp>
      <p:sp>
        <p:nvSpPr>
          <p:cNvPr id="48132" name="AutoShape 3"/>
          <p:cNvSpPr>
            <a:spLocks noGrp="1"/>
          </p:cNvSpPr>
          <p:nvPr>
            <p:ph idx="1"/>
          </p:nvPr>
        </p:nvSpPr>
        <p:spPr>
          <a:xfrm>
            <a:off x="3203575" y="1628775"/>
            <a:ext cx="4321175" cy="431800"/>
          </a:xfrm>
          <a:prstGeom prst="wedgeRectCallout">
            <a:avLst>
              <a:gd name="adj1" fmla="val -57495"/>
              <a:gd name="adj2" fmla="val 538972"/>
            </a:avLst>
          </a:prstGeom>
          <a:ln>
            <a:solidFill>
              <a:srgbClr val="0000FF">
                <a:alpha val="100000"/>
              </a:srgbClr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fontAlgn="base" hangingPunct="1">
              <a:buNone/>
            </a:pPr>
            <a:r>
              <a:rPr lang="zh-CN" altLang="en-US" sz="2400" strike="noStrike" noProof="1"/>
              <a:t>市场营销专业的男生有</a:t>
            </a:r>
            <a:r>
              <a:rPr lang="en-US" altLang="zh-CN" sz="2400" strike="noStrike" noProof="1"/>
              <a:t>10</a:t>
            </a:r>
            <a:r>
              <a:rPr lang="zh-CN" altLang="en-US" sz="2400" strike="noStrike" noProof="1"/>
              <a:t>人。</a:t>
            </a:r>
          </a:p>
          <a:p>
            <a:pPr eaLnBrk="1" fontAlgn="base" hangingPunct="1">
              <a:buNone/>
            </a:pPr>
            <a:endParaRPr lang="en-US" altLang="zh-CN" sz="2400" strike="noStrike" noProof="1"/>
          </a:p>
        </p:txBody>
      </p:sp>
      <p:graphicFrame>
        <p:nvGraphicFramePr>
          <p:cNvPr id="29700" name="Group 4"/>
          <p:cNvGraphicFramePr>
            <a:graphicFrameLocks noGrp="1"/>
          </p:cNvGraphicFramePr>
          <p:nvPr>
            <p:ph idx="1"/>
          </p:nvPr>
        </p:nvGraphicFramePr>
        <p:xfrm>
          <a:off x="323850" y="2781300"/>
          <a:ext cx="8229600" cy="3190240"/>
        </p:xfrm>
        <a:graphic>
          <a:graphicData uri="http://schemas.openxmlformats.org/drawingml/2006/table">
            <a:tbl>
              <a:tblPr/>
              <a:tblGrid>
                <a:gridCol w="1162050"/>
                <a:gridCol w="2632075"/>
                <a:gridCol w="2859088"/>
                <a:gridCol w="1576387"/>
              </a:tblGrid>
              <a:tr h="1085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市场营销专业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统计学专业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男生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女生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16</a:t>
            </a:fld>
            <a:endParaRPr lang="en-US" altLang="zh-CN" sz="1400" dirty="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3.1.3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常用统计图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（参见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教材第三章）</a:t>
            </a:r>
          </a:p>
        </p:txBody>
      </p:sp>
      <p:grpSp>
        <p:nvGrpSpPr>
          <p:cNvPr id="43011" name="Group 25"/>
          <p:cNvGrpSpPr/>
          <p:nvPr/>
        </p:nvGrpSpPr>
        <p:grpSpPr>
          <a:xfrm>
            <a:off x="971550" y="1412875"/>
            <a:ext cx="7645400" cy="4681538"/>
            <a:chOff x="612" y="890"/>
            <a:chExt cx="4816" cy="2949"/>
          </a:xfrm>
        </p:grpSpPr>
        <p:sp>
          <p:nvSpPr>
            <p:cNvPr id="43012" name="_s1038"/>
            <p:cNvSpPr/>
            <p:nvPr/>
          </p:nvSpPr>
          <p:spPr>
            <a:xfrm>
              <a:off x="1878" y="890"/>
              <a:ext cx="1210" cy="51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1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数据类型</a:t>
              </a:r>
            </a:p>
          </p:txBody>
        </p:sp>
        <p:sp>
          <p:nvSpPr>
            <p:cNvPr id="43013" name="_s1039"/>
            <p:cNvSpPr/>
            <p:nvPr/>
          </p:nvSpPr>
          <p:spPr>
            <a:xfrm>
              <a:off x="612" y="1779"/>
              <a:ext cx="1332" cy="475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定性数据</a:t>
              </a:r>
            </a:p>
          </p:txBody>
        </p:sp>
        <p:sp>
          <p:nvSpPr>
            <p:cNvPr id="43014" name="_s1040"/>
            <p:cNvSpPr/>
            <p:nvPr/>
          </p:nvSpPr>
          <p:spPr>
            <a:xfrm>
              <a:off x="2844" y="1779"/>
              <a:ext cx="1338" cy="519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accent2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定量数据</a:t>
              </a:r>
            </a:p>
          </p:txBody>
        </p:sp>
        <p:sp>
          <p:nvSpPr>
            <p:cNvPr id="43015" name="_s1041"/>
            <p:cNvSpPr/>
            <p:nvPr/>
          </p:nvSpPr>
          <p:spPr>
            <a:xfrm>
              <a:off x="612" y="2737"/>
              <a:ext cx="397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条形图</a:t>
              </a:r>
            </a:p>
          </p:txBody>
        </p:sp>
        <p:sp>
          <p:nvSpPr>
            <p:cNvPr id="43016" name="_s1042"/>
            <p:cNvSpPr/>
            <p:nvPr/>
          </p:nvSpPr>
          <p:spPr>
            <a:xfrm>
              <a:off x="1528" y="2737"/>
              <a:ext cx="416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饼   图</a:t>
              </a:r>
            </a:p>
          </p:txBody>
        </p:sp>
        <p:cxnSp>
          <p:nvCxnSpPr>
            <p:cNvPr id="43017" name="_s1034"/>
            <p:cNvCxnSpPr>
              <a:stCxn id="43016" idx="0"/>
              <a:endCxn id="43013" idx="3"/>
            </p:cNvCxnSpPr>
            <p:nvPr/>
          </p:nvCxnSpPr>
          <p:spPr>
            <a:xfrm rot="5400000" flipH="1">
              <a:off x="1262" y="2241"/>
              <a:ext cx="483" cy="502"/>
            </a:xfrm>
            <a:prstGeom prst="bentConnector3">
              <a:avLst>
                <a:gd name="adj1" fmla="val 49866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18" name="_s1035"/>
            <p:cNvCxnSpPr>
              <a:stCxn id="43015" idx="0"/>
              <a:endCxn id="43013" idx="3"/>
            </p:cNvCxnSpPr>
            <p:nvPr/>
          </p:nvCxnSpPr>
          <p:spPr>
            <a:xfrm rot="-5400000">
              <a:off x="799" y="2280"/>
              <a:ext cx="483" cy="424"/>
            </a:xfrm>
            <a:prstGeom prst="bentConnector3">
              <a:avLst>
                <a:gd name="adj1" fmla="val 49866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19" name="_s1036"/>
            <p:cNvCxnSpPr>
              <a:stCxn id="43014" idx="0"/>
              <a:endCxn id="43012" idx="3"/>
            </p:cNvCxnSpPr>
            <p:nvPr/>
          </p:nvCxnSpPr>
          <p:spPr>
            <a:xfrm rot="5400000" flipH="1">
              <a:off x="2811" y="1054"/>
              <a:ext cx="374" cy="1076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20" name="_s1037"/>
            <p:cNvCxnSpPr>
              <a:stCxn id="43013" idx="1"/>
              <a:endCxn id="43012" idx="3"/>
            </p:cNvCxnSpPr>
            <p:nvPr/>
          </p:nvCxnSpPr>
          <p:spPr>
            <a:xfrm rot="-5400000">
              <a:off x="1642" y="1012"/>
              <a:ext cx="425" cy="1204"/>
            </a:xfrm>
            <a:prstGeom prst="bentConnector3">
              <a:avLst>
                <a:gd name="adj1" fmla="val 56000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3021" name="_s1042"/>
            <p:cNvSpPr/>
            <p:nvPr/>
          </p:nvSpPr>
          <p:spPr>
            <a:xfrm>
              <a:off x="2253" y="2713"/>
              <a:ext cx="416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线  图</a:t>
              </a:r>
            </a:p>
          </p:txBody>
        </p:sp>
        <p:sp>
          <p:nvSpPr>
            <p:cNvPr id="43022" name="_s1042"/>
            <p:cNvSpPr/>
            <p:nvPr/>
          </p:nvSpPr>
          <p:spPr>
            <a:xfrm>
              <a:off x="4287" y="2713"/>
              <a:ext cx="416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茎叶图</a:t>
              </a:r>
            </a:p>
          </p:txBody>
        </p:sp>
        <p:sp>
          <p:nvSpPr>
            <p:cNvPr id="43023" name="_s1042"/>
            <p:cNvSpPr/>
            <p:nvPr/>
          </p:nvSpPr>
          <p:spPr>
            <a:xfrm>
              <a:off x="3642" y="2713"/>
              <a:ext cx="416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箱线图</a:t>
              </a:r>
            </a:p>
          </p:txBody>
        </p:sp>
        <p:sp>
          <p:nvSpPr>
            <p:cNvPr id="43024" name="_s1042"/>
            <p:cNvSpPr/>
            <p:nvPr/>
          </p:nvSpPr>
          <p:spPr>
            <a:xfrm>
              <a:off x="2949" y="2713"/>
              <a:ext cx="415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直方图</a:t>
              </a:r>
            </a:p>
          </p:txBody>
        </p:sp>
        <p:cxnSp>
          <p:nvCxnSpPr>
            <p:cNvPr id="43025" name="AutoShape 17"/>
            <p:cNvCxnSpPr>
              <a:stCxn id="43014" idx="3"/>
              <a:endCxn id="43021" idx="0"/>
            </p:cNvCxnSpPr>
            <p:nvPr/>
          </p:nvCxnSpPr>
          <p:spPr>
            <a:xfrm rot="5400000">
              <a:off x="2779" y="2002"/>
              <a:ext cx="415" cy="1007"/>
            </a:xfrm>
            <a:prstGeom prst="bentConnector3">
              <a:avLst>
                <a:gd name="adj1" fmla="val 49843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26" name="AutoShape 18"/>
            <p:cNvCxnSpPr>
              <a:stCxn id="43014" idx="3"/>
              <a:endCxn id="43014" idx="3"/>
            </p:cNvCxnSpPr>
            <p:nvPr/>
          </p:nvCxnSpPr>
          <p:spPr>
            <a:xfrm rot="-5400000" flipH="1">
              <a:off x="3486" y="2295"/>
              <a:ext cx="2" cy="1"/>
            </a:xfrm>
            <a:prstGeom prst="bentConnector3">
              <a:avLst>
                <a:gd name="adj1" fmla="val 14400005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27" name="AutoShape 19"/>
            <p:cNvCxnSpPr>
              <a:stCxn id="43014" idx="3"/>
              <a:endCxn id="43024" idx="1"/>
            </p:cNvCxnSpPr>
            <p:nvPr/>
          </p:nvCxnSpPr>
          <p:spPr>
            <a:xfrm rot="5400000">
              <a:off x="3078" y="2355"/>
              <a:ext cx="469" cy="355"/>
            </a:xfrm>
            <a:prstGeom prst="bentConnector3">
              <a:avLst>
                <a:gd name="adj1" fmla="val 44134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28" name="AutoShape 20"/>
            <p:cNvCxnSpPr>
              <a:stCxn id="43014" idx="3"/>
              <a:endCxn id="43023" idx="0"/>
            </p:cNvCxnSpPr>
            <p:nvPr/>
          </p:nvCxnSpPr>
          <p:spPr>
            <a:xfrm rot="-5400000" flipH="1">
              <a:off x="3470" y="2311"/>
              <a:ext cx="415" cy="382"/>
            </a:xfrm>
            <a:prstGeom prst="bentConnector3">
              <a:avLst>
                <a:gd name="adj1" fmla="val 49843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029" name="AutoShape 21"/>
            <p:cNvCxnSpPr>
              <a:stCxn id="43014" idx="3"/>
              <a:endCxn id="43022" idx="0"/>
            </p:cNvCxnSpPr>
            <p:nvPr/>
          </p:nvCxnSpPr>
          <p:spPr>
            <a:xfrm rot="-5400000" flipH="1">
              <a:off x="3790" y="1986"/>
              <a:ext cx="415" cy="1032"/>
            </a:xfrm>
            <a:prstGeom prst="bentConnector3">
              <a:avLst>
                <a:gd name="adj1" fmla="val 49880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3030" name="_s1042"/>
            <p:cNvSpPr/>
            <p:nvPr/>
          </p:nvSpPr>
          <p:spPr>
            <a:xfrm>
              <a:off x="5012" y="2704"/>
              <a:ext cx="416" cy="110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lIns="24107" tIns="12536" rIns="24107" bIns="12536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    它</a:t>
              </a:r>
            </a:p>
          </p:txBody>
        </p:sp>
        <p:sp>
          <p:nvSpPr>
            <p:cNvPr id="43031" name="Freeform 23"/>
            <p:cNvSpPr/>
            <p:nvPr/>
          </p:nvSpPr>
          <p:spPr>
            <a:xfrm>
              <a:off x="4505" y="2502"/>
              <a:ext cx="748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48" y="0"/>
                </a:cxn>
              </a:cxnLst>
              <a:rect l="0" t="0" r="0" b="0"/>
              <a:pathLst>
                <a:path w="748" h="8">
                  <a:moveTo>
                    <a:pt x="0" y="8"/>
                  </a:moveTo>
                  <a:lnTo>
                    <a:pt x="748" y="0"/>
                  </a:lnTo>
                </a:path>
              </a:pathLst>
            </a:custGeom>
            <a:noFill/>
            <a:ln w="28575" cap="flat" cmpd="sng">
              <a:solidFill>
                <a:srgbClr val="F993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4"/>
            <p:cNvSpPr/>
            <p:nvPr/>
          </p:nvSpPr>
          <p:spPr>
            <a:xfrm>
              <a:off x="5239" y="2523"/>
              <a:ext cx="0" cy="181"/>
            </a:xfrm>
            <a:prstGeom prst="line">
              <a:avLst/>
            </a:prstGeom>
            <a:ln w="28575" cap="flat" cmpd="sng">
              <a:solidFill>
                <a:srgbClr val="F9935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17</a:t>
            </a:fld>
            <a:endParaRPr lang="en-US" altLang="zh-CN" sz="1400" dirty="0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323850" y="404813"/>
            <a:ext cx="7543800" cy="433387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条形图（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Bar Chart)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用宽度相同的条形高度或长短来表示数据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变动的图形，条形的排列可以横排，也可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以纵排。条形图有单式、复式等形式。</a:t>
            </a: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3"/>
          <a:srcRect l="2769" t="4289" r="2608" b="3271"/>
          <a:stretch>
            <a:fillRect/>
          </a:stretch>
        </p:blipFill>
        <p:spPr>
          <a:xfrm>
            <a:off x="2339975" y="2754313"/>
            <a:ext cx="5040313" cy="299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Rectangle 5"/>
          <p:cNvSpPr/>
          <p:nvPr/>
        </p:nvSpPr>
        <p:spPr>
          <a:xfrm>
            <a:off x="2371725" y="5713413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年我国就业人员情况（万人）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18</a:t>
            </a:fld>
            <a:endParaRPr lang="en-US" altLang="zh-CN" sz="1400" dirty="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5778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圆形图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(Pie Chart)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14922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也叫饼图，它是用圆形及圆内扇形的面积</a:t>
            </a:r>
            <a:br>
              <a:rPr lang="zh-CN" altLang="en-US" sz="2800" b="1" dirty="0"/>
            </a:br>
            <a:r>
              <a:rPr lang="zh-CN" altLang="en-US" sz="2800" b="1" dirty="0"/>
              <a:t>来表示数值大小的图形。主要用于总体内</a:t>
            </a:r>
            <a:br>
              <a:rPr lang="zh-CN" altLang="en-US" sz="2800" b="1" dirty="0"/>
            </a:br>
            <a:r>
              <a:rPr lang="zh-CN" altLang="en-US" sz="2800" b="1" dirty="0"/>
              <a:t>部的结构，各组成部分所占比例等。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3"/>
          <a:srcRect l="12674" t="11652" r="16663" b="17183"/>
          <a:stretch>
            <a:fillRect/>
          </a:stretch>
        </p:blipFill>
        <p:spPr>
          <a:xfrm>
            <a:off x="2339975" y="2492375"/>
            <a:ext cx="4365625" cy="33226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4821" name="Rectangle 5"/>
          <p:cNvSpPr/>
          <p:nvPr/>
        </p:nvSpPr>
        <p:spPr>
          <a:xfrm>
            <a:off x="2339975" y="5859463"/>
            <a:ext cx="449897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年我国国内生产总值中各产业比重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19</a:t>
            </a:fld>
            <a:endParaRPr lang="en-US" altLang="zh-CN" sz="1400" dirty="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直方图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(Histogram)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395288" y="1746250"/>
            <a:ext cx="8208962" cy="51117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用来反映数量变量的分布状况。在统计分组的基础上，用横轴表示数据分组，纵轴表示频数或频率，各组与相应的频数就形成了一个矩形，即直方图。</a:t>
            </a:r>
          </a:p>
          <a:p>
            <a:pPr eaLnBrk="1" hangingPunct="1"/>
            <a:r>
              <a:rPr lang="zh-CN" altLang="en-US" sz="3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对不等距分组：纵轴必须表示为频数密度</a:t>
            </a:r>
          </a:p>
          <a:p>
            <a:pPr lvl="1"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频数密度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频数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组距 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面积之和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总频数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手工绘制直方图时需要先对数据进行分组；用统计软件作直方图时统计软件可以自动进行分组。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</a:t>
            </a:fld>
            <a:endParaRPr lang="en-US" altLang="zh-CN" sz="1400" dirty="0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477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本章要回答的问题</a:t>
            </a: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530225" y="1978025"/>
            <a:ext cx="7920038" cy="3906838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常用的统计图表有哪些？如何绘制和解释其含义？</a:t>
            </a:r>
          </a:p>
          <a:p>
            <a:pPr eaLnBrk="1" hangingPunct="1"/>
            <a:r>
              <a:rPr lang="zh-CN" altLang="en-US" dirty="0"/>
              <a:t>通常使用哪些数值指标描述数据的特征？如何计算？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20</a:t>
            </a:fld>
            <a:endParaRPr lang="en-US" altLang="zh-CN" sz="1400" dirty="0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1979613" y="333375"/>
            <a:ext cx="6129337" cy="2698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直方图（等距分组）</a:t>
            </a:r>
          </a:p>
        </p:txBody>
      </p:sp>
      <p:sp>
        <p:nvSpPr>
          <p:cNvPr id="51203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611188" y="1052513"/>
            <a:ext cx="3135312" cy="10064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某会计师事务所对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家公司进行年终审计所需时间（天）的频数分布表</a:t>
            </a:r>
          </a:p>
        </p:txBody>
      </p:sp>
      <p:graphicFrame>
        <p:nvGraphicFramePr>
          <p:cNvPr id="53254" name="表格 53253"/>
          <p:cNvGraphicFramePr/>
          <p:nvPr/>
        </p:nvGraphicFramePr>
        <p:xfrm>
          <a:off x="539750" y="2060575"/>
          <a:ext cx="3527425" cy="4021138"/>
        </p:xfrm>
        <a:graphic>
          <a:graphicData uri="http://schemas.openxmlformats.org/drawingml/2006/table">
            <a:tbl>
              <a:tblPr/>
              <a:tblGrid>
                <a:gridCol w="2620963"/>
                <a:gridCol w="906462"/>
              </a:tblGrid>
              <a:tr h="5207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审计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（天）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频数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10-15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15-20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20-25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25-30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30-35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955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349500"/>
            <a:ext cx="4564063" cy="3275013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21</a:t>
            </a:fld>
            <a:endParaRPr lang="en-US" altLang="zh-CN" sz="1400" dirty="0"/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979613" y="549275"/>
            <a:ext cx="5619750" cy="2286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直方图（不等距分组）</a:t>
            </a:r>
          </a:p>
        </p:txBody>
      </p:sp>
      <p:sp>
        <p:nvSpPr>
          <p:cNvPr id="53251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395288" y="1196975"/>
            <a:ext cx="3529012" cy="10064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某会计师事务所对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家公司进行年终审计所需时间（天）的频数分布表</a:t>
            </a:r>
          </a:p>
        </p:txBody>
      </p:sp>
      <p:graphicFrame>
        <p:nvGraphicFramePr>
          <p:cNvPr id="54278" name="表格 54277"/>
          <p:cNvGraphicFramePr/>
          <p:nvPr/>
        </p:nvGraphicFramePr>
        <p:xfrm>
          <a:off x="684213" y="2276475"/>
          <a:ext cx="3286125" cy="3868738"/>
        </p:xfrm>
        <a:graphic>
          <a:graphicData uri="http://schemas.openxmlformats.org/drawingml/2006/table">
            <a:tbl>
              <a:tblPr/>
              <a:tblGrid>
                <a:gridCol w="1485900"/>
                <a:gridCol w="854075"/>
                <a:gridCol w="946150"/>
              </a:tblGrid>
              <a:tr h="94773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审计时间（天）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频数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频数密度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10-15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15-20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20-25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25-35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283" name="Group 59"/>
          <p:cNvGrpSpPr/>
          <p:nvPr/>
        </p:nvGrpSpPr>
        <p:grpSpPr>
          <a:xfrm>
            <a:off x="3941763" y="1914525"/>
            <a:ext cx="5011737" cy="3476625"/>
            <a:chOff x="2597" y="1366"/>
            <a:chExt cx="2665" cy="1747"/>
          </a:xfrm>
        </p:grpSpPr>
        <p:pic>
          <p:nvPicPr>
            <p:cNvPr id="53284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7" y="1366"/>
              <a:ext cx="2665" cy="1747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53285" name="Line 61"/>
            <p:cNvSpPr/>
            <p:nvPr/>
          </p:nvSpPr>
          <p:spPr>
            <a:xfrm>
              <a:off x="4487" y="2443"/>
              <a:ext cx="0" cy="108"/>
            </a:xfrm>
            <a:prstGeom prst="line">
              <a:avLst/>
            </a:prstGeom>
            <a:ln w="38100" cap="flat" cmpd="sng">
              <a:solidFill>
                <a:srgbClr val="FF99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86" name="Line 62"/>
            <p:cNvSpPr/>
            <p:nvPr/>
          </p:nvSpPr>
          <p:spPr>
            <a:xfrm>
              <a:off x="4415" y="2550"/>
              <a:ext cx="151" cy="0"/>
            </a:xfrm>
            <a:prstGeom prst="line">
              <a:avLst/>
            </a:prstGeom>
            <a:ln w="76200" cap="flat" cmpd="sng">
              <a:solidFill>
                <a:srgbClr val="FF99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22</a:t>
            </a:fld>
            <a:endParaRPr lang="en-US" altLang="zh-CN" sz="1400" dirty="0"/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323850" y="404813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直方图与条形图的异同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411662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都是用来反映数据的分布状况，适用于不同类型的数据。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条形图是用条形的高度表示各类别频数的多少，其宽度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表示类别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则是固定的。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直方图是用面积表示各组频数的多少，矩形的高度表示每一组的频数或百分比，宽度则表示各组的组距，其高度与宽度均有意义。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直方图的各矩形通常是连续排列，条形图则是分开排列。</a:t>
            </a:r>
          </a:p>
          <a:p>
            <a:pPr eaLnBrk="1" hangingPunct="1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23</a:t>
            </a:fld>
            <a:endParaRPr lang="en-US" altLang="zh-CN" sz="1400" dirty="0"/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0" y="476250"/>
            <a:ext cx="8229600" cy="684213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折线图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(Frequency polygon)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9339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折线图也称频数多边形图是在直方图的基</a:t>
            </a:r>
            <a:b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础上，把直方图顶部的中点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组中值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用直线</a:t>
            </a:r>
            <a:b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连接起来，再把原来的直方图抹掉。</a:t>
            </a:r>
          </a:p>
          <a:p>
            <a:pPr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折线图的两个终点要与横轴相交，具体的做法是第一个矩形的顶部中点通过竖边中点（即该组频数一半的位置）连接到横轴，最后一个矩形顶部中点与其竖边中点连接到横轴。</a:t>
            </a:r>
          </a:p>
          <a:p>
            <a:pPr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组数越多，组据就越小，折线图就越光滑，逐渐形成一条平滑的曲线，这就是</a:t>
            </a:r>
            <a:r>
              <a:rPr lang="zh-CN" altLang="en-US" sz="3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频数分布曲线。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24</a:t>
            </a:fld>
            <a:endParaRPr lang="en-US" altLang="zh-CN" sz="1400" dirty="0"/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296863" y="323850"/>
            <a:ext cx="8229600" cy="9906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审计时间的折线图</a:t>
            </a:r>
            <a:endParaRPr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7107" name="Object 3"/>
          <p:cNvGraphicFramePr>
            <a:graphicFrameLocks/>
          </p:cNvGraphicFramePr>
          <p:nvPr/>
        </p:nvGraphicFramePr>
        <p:xfrm>
          <a:off x="1196975" y="1689100"/>
          <a:ext cx="6661150" cy="4152900"/>
        </p:xfrm>
        <a:graphic>
          <a:graphicData uri="http://schemas.openxmlformats.org/presentationml/2006/ole">
            <p:oleObj spid="_x0000_s46081" r:id="rId4" imgW="4200449" imgH="2600478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7107" grpId="0" bld="series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25</a:t>
            </a:fld>
            <a:endParaRPr lang="en-US" altLang="zh-CN" sz="1400" dirty="0"/>
          </a:p>
        </p:txBody>
      </p:sp>
      <p:sp>
        <p:nvSpPr>
          <p:cNvPr id="49154" name="Rectangle 2"/>
          <p:cNvSpPr>
            <a:spLocks noGrp="1"/>
          </p:cNvSpPr>
          <p:nvPr>
            <p:ph idx="1"/>
          </p:nvPr>
        </p:nvSpPr>
        <p:spPr>
          <a:xfrm>
            <a:off x="323850" y="1125538"/>
            <a:ext cx="8135938" cy="5399087"/>
          </a:xfrm>
          <a:ln/>
        </p:spPr>
        <p:txBody>
          <a:bodyPr wrap="square" lIns="91440" tIns="45720" rIns="91440" bIns="45720" anchor="t"/>
          <a:lstStyle/>
          <a:p>
            <a:pPr marL="320675" indent="-320675" defTabSz="852805" eaLnBrk="1" hangingPunct="1">
              <a:lnSpc>
                <a:spcPct val="90000"/>
              </a:lnSpc>
            </a:pPr>
            <a:r>
              <a:rPr lang="zh-CN" altLang="en-US" sz="2800" dirty="0"/>
              <a:t>主要用于显示未分组的原始数据的分布。由“茎”</a:t>
            </a:r>
            <a:br>
              <a:rPr lang="zh-CN" altLang="en-US" sz="2800" dirty="0"/>
            </a:br>
            <a:r>
              <a:rPr lang="zh-CN" altLang="en-US" sz="2800" dirty="0"/>
              <a:t>和“叶”两部分构成，其图形是由数字组成的。</a:t>
            </a:r>
          </a:p>
          <a:p>
            <a:pPr marL="320675" indent="-320675" defTabSz="852805" eaLnBrk="1" hangingPunct="1">
              <a:lnSpc>
                <a:spcPct val="90000"/>
              </a:lnSpc>
            </a:pPr>
            <a:r>
              <a:rPr lang="zh-CN" altLang="en-US" sz="2800" dirty="0"/>
              <a:t>通常以数据的高位数值作树茎，低位数字作树叶，树叶上只保留一位数字。</a:t>
            </a:r>
          </a:p>
          <a:p>
            <a:pPr marL="320675" indent="-320675" defTabSz="852805" eaLnBrk="1" hangingPunct="1">
              <a:lnSpc>
                <a:spcPct val="90000"/>
              </a:lnSpc>
            </a:pPr>
            <a:r>
              <a:rPr lang="zh-CN" altLang="en-US" sz="2800" dirty="0"/>
              <a:t>树叶的竖列要对齐，以计算各组的次数。</a:t>
            </a:r>
          </a:p>
          <a:p>
            <a:pPr marL="320675" indent="-320675" defTabSz="852805" eaLnBrk="1" hangingPunct="1">
              <a:lnSpc>
                <a:spcPct val="90000"/>
              </a:lnSpc>
            </a:pPr>
            <a:endParaRPr lang="zh-CN" altLang="en-US" sz="2800" dirty="0"/>
          </a:p>
          <a:p>
            <a:pPr marL="320675" indent="-320675" defTabSz="852805" eaLnBrk="1" hangingPunct="1">
              <a:lnSpc>
                <a:spcPct val="90000"/>
              </a:lnSpc>
              <a:buNone/>
            </a:pPr>
            <a:r>
              <a:rPr lang="zh-CN" altLang="en-US" sz="2800" dirty="0"/>
              <a:t>原始数据：</a:t>
            </a:r>
            <a:r>
              <a:rPr lang="zh-CN" altLang="en-US" sz="2800" dirty="0">
                <a:latin typeface="Times New Roman" panose="02020603050405020304" pitchFamily="18" charset="0"/>
              </a:rPr>
              <a:t/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24, 26, 24, 21, 27, 27, 30, 41, 32, 38</a:t>
            </a:r>
          </a:p>
          <a:p>
            <a:pPr marL="320675" indent="-320675" defTabSz="852805" eaLnBrk="1" hangingPunct="1">
              <a:lnSpc>
                <a:spcPct val="90000"/>
              </a:lnSpc>
              <a:buNone/>
            </a:pPr>
            <a:r>
              <a:rPr lang="zh-CN" altLang="en-US" sz="2800" dirty="0"/>
              <a:t>从小到大排序后的数据：</a:t>
            </a:r>
            <a:r>
              <a:rPr lang="zh-CN" altLang="en-US" sz="2800" b="1" dirty="0">
                <a:latin typeface="Times New Roman" panose="02020603050405020304" pitchFamily="18" charset="0"/>
              </a:rPr>
              <a:t/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21, 24, 24, 26, 27, 27, </a:t>
            </a:r>
            <a:r>
              <a:rPr lang="en-US" altLang="zh-CN" sz="2800" b="1" dirty="0">
                <a:latin typeface="Times New Roman" panose="02020603050405020304" pitchFamily="18" charset="0"/>
              </a:rPr>
              <a:t>30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32, 38, 41</a:t>
            </a:r>
          </a:p>
          <a:p>
            <a:pPr marL="320675" indent="-320675" defTabSz="852805" eaLnBrk="1" hangingPunct="1">
              <a:lnSpc>
                <a:spcPct val="90000"/>
              </a:lnSpc>
              <a:buNone/>
            </a:pPr>
            <a:r>
              <a:rPr lang="zh-CN" altLang="en-US" sz="2800" dirty="0"/>
              <a:t>茎叶图</a:t>
            </a:r>
            <a:r>
              <a:rPr lang="en-US" altLang="zh-CN" sz="2800" dirty="0"/>
              <a:t>:</a:t>
            </a:r>
          </a:p>
        </p:txBody>
      </p:sp>
      <p:sp>
        <p:nvSpPr>
          <p:cNvPr id="61443" name="Rectangle 3"/>
          <p:cNvSpPr/>
          <p:nvPr/>
        </p:nvSpPr>
        <p:spPr>
          <a:xfrm>
            <a:off x="6553200" y="3800475"/>
            <a:ext cx="1916113" cy="228282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Line 4"/>
          <p:cNvSpPr/>
          <p:nvPr/>
        </p:nvSpPr>
        <p:spPr>
          <a:xfrm>
            <a:off x="7000875" y="4202113"/>
            <a:ext cx="0" cy="1595437"/>
          </a:xfrm>
          <a:prstGeom prst="line">
            <a:avLst/>
          </a:prstGeom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45" name="Rectangle 5"/>
          <p:cNvSpPr/>
          <p:nvPr/>
        </p:nvSpPr>
        <p:spPr>
          <a:xfrm>
            <a:off x="6675438" y="4651375"/>
            <a:ext cx="1774825" cy="363538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0 2 8</a:t>
            </a:r>
          </a:p>
        </p:txBody>
      </p:sp>
      <p:sp>
        <p:nvSpPr>
          <p:cNvPr id="61446" name="Rectangle 6"/>
          <p:cNvSpPr/>
          <p:nvPr/>
        </p:nvSpPr>
        <p:spPr>
          <a:xfrm>
            <a:off x="6675438" y="5221288"/>
            <a:ext cx="1200150" cy="393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47" name="Rectangle 7"/>
          <p:cNvSpPr/>
          <p:nvPr/>
        </p:nvSpPr>
        <p:spPr>
          <a:xfrm>
            <a:off x="6675438" y="4202113"/>
            <a:ext cx="2484437" cy="3667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1 4 4 6 7 7</a:t>
            </a:r>
          </a:p>
        </p:txBody>
      </p:sp>
      <p:grpSp>
        <p:nvGrpSpPr>
          <p:cNvPr id="61448" name="Group 8"/>
          <p:cNvGrpSpPr/>
          <p:nvPr/>
        </p:nvGrpSpPr>
        <p:grpSpPr>
          <a:xfrm>
            <a:off x="7950200" y="5016500"/>
            <a:ext cx="141288" cy="920750"/>
            <a:chOff x="5178" y="3212"/>
            <a:chExt cx="106" cy="620"/>
          </a:xfrm>
        </p:grpSpPr>
        <p:sp>
          <p:nvSpPr>
            <p:cNvPr id="61449" name="Freeform 9"/>
            <p:cNvSpPr/>
            <p:nvPr/>
          </p:nvSpPr>
          <p:spPr>
            <a:xfrm>
              <a:off x="5178" y="3212"/>
              <a:ext cx="106" cy="132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65" y="106"/>
                </a:cxn>
                <a:cxn ang="0">
                  <a:pos x="294" y="154"/>
                </a:cxn>
                <a:cxn ang="0">
                  <a:pos x="326" y="195"/>
                </a:cxn>
                <a:cxn ang="0">
                  <a:pos x="354" y="229"/>
                </a:cxn>
                <a:cxn ang="0">
                  <a:pos x="375" y="255"/>
                </a:cxn>
                <a:cxn ang="0">
                  <a:pos x="397" y="283"/>
                </a:cxn>
                <a:cxn ang="0">
                  <a:pos x="412" y="312"/>
                </a:cxn>
                <a:cxn ang="0">
                  <a:pos x="421" y="336"/>
                </a:cxn>
                <a:cxn ang="0">
                  <a:pos x="426" y="366"/>
                </a:cxn>
                <a:cxn ang="0">
                  <a:pos x="423" y="398"/>
                </a:cxn>
                <a:cxn ang="0">
                  <a:pos x="413" y="428"/>
                </a:cxn>
                <a:cxn ang="0">
                  <a:pos x="397" y="457"/>
                </a:cxn>
                <a:cxn ang="0">
                  <a:pos x="378" y="478"/>
                </a:cxn>
                <a:cxn ang="0">
                  <a:pos x="359" y="494"/>
                </a:cxn>
                <a:cxn ang="0">
                  <a:pos x="329" y="511"/>
                </a:cxn>
                <a:cxn ang="0">
                  <a:pos x="288" y="523"/>
                </a:cxn>
                <a:cxn ang="0">
                  <a:pos x="256" y="526"/>
                </a:cxn>
                <a:cxn ang="0">
                  <a:pos x="182" y="526"/>
                </a:cxn>
                <a:cxn ang="0">
                  <a:pos x="138" y="524"/>
                </a:cxn>
                <a:cxn ang="0">
                  <a:pos x="103" y="513"/>
                </a:cxn>
                <a:cxn ang="0">
                  <a:pos x="71" y="497"/>
                </a:cxn>
                <a:cxn ang="0">
                  <a:pos x="42" y="473"/>
                </a:cxn>
                <a:cxn ang="0">
                  <a:pos x="20" y="441"/>
                </a:cxn>
                <a:cxn ang="0">
                  <a:pos x="6" y="411"/>
                </a:cxn>
                <a:cxn ang="0">
                  <a:pos x="0" y="371"/>
                </a:cxn>
                <a:cxn ang="0">
                  <a:pos x="1" y="342"/>
                </a:cxn>
                <a:cxn ang="0">
                  <a:pos x="14" y="307"/>
                </a:cxn>
                <a:cxn ang="0">
                  <a:pos x="35" y="272"/>
                </a:cxn>
                <a:cxn ang="0">
                  <a:pos x="62" y="239"/>
                </a:cxn>
                <a:cxn ang="0">
                  <a:pos x="92" y="205"/>
                </a:cxn>
                <a:cxn ang="0">
                  <a:pos x="129" y="157"/>
                </a:cxn>
                <a:cxn ang="0">
                  <a:pos x="157" y="108"/>
                </a:cxn>
                <a:cxn ang="0">
                  <a:pos x="214" y="0"/>
                </a:cxn>
              </a:cxnLst>
              <a:rect l="0" t="0" r="0" b="0"/>
              <a:pathLst>
                <a:path w="426" h="526">
                  <a:moveTo>
                    <a:pt x="214" y="0"/>
                  </a:moveTo>
                  <a:lnTo>
                    <a:pt x="265" y="106"/>
                  </a:lnTo>
                  <a:lnTo>
                    <a:pt x="294" y="154"/>
                  </a:lnTo>
                  <a:lnTo>
                    <a:pt x="326" y="195"/>
                  </a:lnTo>
                  <a:lnTo>
                    <a:pt x="354" y="229"/>
                  </a:lnTo>
                  <a:lnTo>
                    <a:pt x="375" y="255"/>
                  </a:lnTo>
                  <a:lnTo>
                    <a:pt x="397" y="283"/>
                  </a:lnTo>
                  <a:lnTo>
                    <a:pt x="412" y="312"/>
                  </a:lnTo>
                  <a:lnTo>
                    <a:pt x="421" y="336"/>
                  </a:lnTo>
                  <a:lnTo>
                    <a:pt x="426" y="366"/>
                  </a:lnTo>
                  <a:lnTo>
                    <a:pt x="423" y="398"/>
                  </a:lnTo>
                  <a:lnTo>
                    <a:pt x="413" y="428"/>
                  </a:lnTo>
                  <a:lnTo>
                    <a:pt x="397" y="457"/>
                  </a:lnTo>
                  <a:lnTo>
                    <a:pt x="378" y="478"/>
                  </a:lnTo>
                  <a:lnTo>
                    <a:pt x="359" y="494"/>
                  </a:lnTo>
                  <a:lnTo>
                    <a:pt x="329" y="511"/>
                  </a:lnTo>
                  <a:lnTo>
                    <a:pt x="288" y="523"/>
                  </a:lnTo>
                  <a:lnTo>
                    <a:pt x="256" y="526"/>
                  </a:lnTo>
                  <a:lnTo>
                    <a:pt x="182" y="526"/>
                  </a:lnTo>
                  <a:lnTo>
                    <a:pt x="138" y="524"/>
                  </a:lnTo>
                  <a:lnTo>
                    <a:pt x="103" y="513"/>
                  </a:lnTo>
                  <a:lnTo>
                    <a:pt x="71" y="497"/>
                  </a:lnTo>
                  <a:lnTo>
                    <a:pt x="42" y="473"/>
                  </a:lnTo>
                  <a:lnTo>
                    <a:pt x="20" y="441"/>
                  </a:lnTo>
                  <a:lnTo>
                    <a:pt x="6" y="411"/>
                  </a:lnTo>
                  <a:lnTo>
                    <a:pt x="0" y="371"/>
                  </a:lnTo>
                  <a:lnTo>
                    <a:pt x="1" y="342"/>
                  </a:lnTo>
                  <a:lnTo>
                    <a:pt x="14" y="307"/>
                  </a:lnTo>
                  <a:lnTo>
                    <a:pt x="35" y="272"/>
                  </a:lnTo>
                  <a:lnTo>
                    <a:pt x="62" y="239"/>
                  </a:lnTo>
                  <a:lnTo>
                    <a:pt x="92" y="205"/>
                  </a:lnTo>
                  <a:lnTo>
                    <a:pt x="129" y="157"/>
                  </a:lnTo>
                  <a:lnTo>
                    <a:pt x="157" y="10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10"/>
            <p:cNvSpPr/>
            <p:nvPr/>
          </p:nvSpPr>
          <p:spPr>
            <a:xfrm>
              <a:off x="5232" y="3216"/>
              <a:ext cx="1" cy="616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51" name="Group 11"/>
          <p:cNvGrpSpPr/>
          <p:nvPr/>
        </p:nvGrpSpPr>
        <p:grpSpPr>
          <a:xfrm>
            <a:off x="7642225" y="5607050"/>
            <a:ext cx="379413" cy="161925"/>
            <a:chOff x="4946" y="3610"/>
            <a:chExt cx="285" cy="108"/>
          </a:xfrm>
        </p:grpSpPr>
        <p:sp>
          <p:nvSpPr>
            <p:cNvPr id="61452" name="Freeform 12"/>
            <p:cNvSpPr/>
            <p:nvPr/>
          </p:nvSpPr>
          <p:spPr>
            <a:xfrm>
              <a:off x="5075" y="3634"/>
              <a:ext cx="156" cy="54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3" y="0"/>
                </a:cxn>
                <a:cxn ang="0">
                  <a:pos x="273" y="8"/>
                </a:cxn>
                <a:cxn ang="0">
                  <a:pos x="328" y="14"/>
                </a:cxn>
                <a:cxn ang="0">
                  <a:pos x="388" y="33"/>
                </a:cxn>
                <a:cxn ang="0">
                  <a:pos x="430" y="52"/>
                </a:cxn>
                <a:cxn ang="0">
                  <a:pos x="478" y="75"/>
                </a:cxn>
                <a:cxn ang="0">
                  <a:pos x="516" y="94"/>
                </a:cxn>
                <a:cxn ang="0">
                  <a:pos x="558" y="135"/>
                </a:cxn>
                <a:cxn ang="0">
                  <a:pos x="586" y="170"/>
                </a:cxn>
                <a:cxn ang="0">
                  <a:pos x="625" y="215"/>
                </a:cxn>
              </a:cxnLst>
              <a:rect l="0" t="0" r="0" b="0"/>
              <a:pathLst>
                <a:path w="625" h="215">
                  <a:moveTo>
                    <a:pt x="0" y="77"/>
                  </a:moveTo>
                  <a:lnTo>
                    <a:pt x="213" y="0"/>
                  </a:lnTo>
                  <a:lnTo>
                    <a:pt x="273" y="8"/>
                  </a:lnTo>
                  <a:lnTo>
                    <a:pt x="328" y="14"/>
                  </a:lnTo>
                  <a:lnTo>
                    <a:pt x="388" y="33"/>
                  </a:lnTo>
                  <a:lnTo>
                    <a:pt x="430" y="52"/>
                  </a:lnTo>
                  <a:lnTo>
                    <a:pt x="478" y="75"/>
                  </a:lnTo>
                  <a:lnTo>
                    <a:pt x="516" y="94"/>
                  </a:lnTo>
                  <a:lnTo>
                    <a:pt x="558" y="135"/>
                  </a:lnTo>
                  <a:lnTo>
                    <a:pt x="586" y="170"/>
                  </a:lnTo>
                  <a:lnTo>
                    <a:pt x="625" y="215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53" name="Group 13"/>
            <p:cNvGrpSpPr/>
            <p:nvPr/>
          </p:nvGrpSpPr>
          <p:grpSpPr>
            <a:xfrm>
              <a:off x="4946" y="3610"/>
              <a:ext cx="149" cy="108"/>
              <a:chOff x="4946" y="3610"/>
              <a:chExt cx="149" cy="108"/>
            </a:xfrm>
          </p:grpSpPr>
          <p:sp>
            <p:nvSpPr>
              <p:cNvPr id="61454" name="Freeform 14"/>
              <p:cNvSpPr/>
              <p:nvPr/>
            </p:nvSpPr>
            <p:spPr>
              <a:xfrm>
                <a:off x="4946" y="3610"/>
                <a:ext cx="149" cy="108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19" y="381"/>
                  </a:cxn>
                  <a:cxn ang="0">
                    <a:pos x="181" y="389"/>
                  </a:cxn>
                  <a:cxn ang="0">
                    <a:pos x="244" y="401"/>
                  </a:cxn>
                  <a:cxn ang="0">
                    <a:pos x="314" y="416"/>
                  </a:cxn>
                  <a:cxn ang="0">
                    <a:pos x="369" y="428"/>
                  </a:cxn>
                  <a:cxn ang="0">
                    <a:pos x="407" y="431"/>
                  </a:cxn>
                  <a:cxn ang="0">
                    <a:pos x="443" y="431"/>
                  </a:cxn>
                  <a:cxn ang="0">
                    <a:pos x="479" y="425"/>
                  </a:cxn>
                  <a:cxn ang="0">
                    <a:pos x="511" y="410"/>
                  </a:cxn>
                  <a:cxn ang="0">
                    <a:pos x="531" y="398"/>
                  </a:cxn>
                  <a:cxn ang="0">
                    <a:pos x="550" y="378"/>
                  </a:cxn>
                  <a:cxn ang="0">
                    <a:pos x="563" y="363"/>
                  </a:cxn>
                  <a:cxn ang="0">
                    <a:pos x="579" y="343"/>
                  </a:cxn>
                  <a:cxn ang="0">
                    <a:pos x="586" y="323"/>
                  </a:cxn>
                  <a:cxn ang="0">
                    <a:pos x="591" y="295"/>
                  </a:cxn>
                  <a:cxn ang="0">
                    <a:pos x="595" y="251"/>
                  </a:cxn>
                  <a:cxn ang="0">
                    <a:pos x="587" y="211"/>
                  </a:cxn>
                  <a:cxn ang="0">
                    <a:pos x="528" y="94"/>
                  </a:cxn>
                  <a:cxn ang="0">
                    <a:pos x="500" y="67"/>
                  </a:cxn>
                  <a:cxn ang="0">
                    <a:pos x="479" y="49"/>
                  </a:cxn>
                  <a:cxn ang="0">
                    <a:pos x="455" y="32"/>
                  </a:cxn>
                  <a:cxn ang="0">
                    <a:pos x="429" y="21"/>
                  </a:cxn>
                  <a:cxn ang="0">
                    <a:pos x="401" y="9"/>
                  </a:cxn>
                  <a:cxn ang="0">
                    <a:pos x="373" y="4"/>
                  </a:cxn>
                  <a:cxn ang="0">
                    <a:pos x="343" y="0"/>
                  </a:cxn>
                  <a:cxn ang="0">
                    <a:pos x="317" y="3"/>
                  </a:cxn>
                  <a:cxn ang="0">
                    <a:pos x="293" y="7"/>
                  </a:cxn>
                  <a:cxn ang="0">
                    <a:pos x="266" y="21"/>
                  </a:cxn>
                  <a:cxn ang="0">
                    <a:pos x="244" y="39"/>
                  </a:cxn>
                  <a:cxn ang="0">
                    <a:pos x="225" y="59"/>
                  </a:cxn>
                  <a:cxn ang="0">
                    <a:pos x="208" y="83"/>
                  </a:cxn>
                  <a:cxn ang="0">
                    <a:pos x="181" y="129"/>
                  </a:cxn>
                  <a:cxn ang="0">
                    <a:pos x="157" y="172"/>
                  </a:cxn>
                  <a:cxn ang="0">
                    <a:pos x="126" y="225"/>
                  </a:cxn>
                  <a:cxn ang="0">
                    <a:pos x="90" y="271"/>
                  </a:cxn>
                  <a:cxn ang="0">
                    <a:pos x="0" y="378"/>
                  </a:cxn>
                </a:cxnLst>
                <a:rect l="0" t="0" r="0" b="0"/>
                <a:pathLst>
                  <a:path w="595" h="431">
                    <a:moveTo>
                      <a:pt x="0" y="378"/>
                    </a:moveTo>
                    <a:lnTo>
                      <a:pt x="119" y="381"/>
                    </a:lnTo>
                    <a:lnTo>
                      <a:pt x="181" y="389"/>
                    </a:lnTo>
                    <a:lnTo>
                      <a:pt x="244" y="401"/>
                    </a:lnTo>
                    <a:lnTo>
                      <a:pt x="314" y="416"/>
                    </a:lnTo>
                    <a:lnTo>
                      <a:pt x="369" y="428"/>
                    </a:lnTo>
                    <a:lnTo>
                      <a:pt x="407" y="431"/>
                    </a:lnTo>
                    <a:lnTo>
                      <a:pt x="443" y="431"/>
                    </a:lnTo>
                    <a:lnTo>
                      <a:pt x="479" y="425"/>
                    </a:lnTo>
                    <a:lnTo>
                      <a:pt x="511" y="410"/>
                    </a:lnTo>
                    <a:lnTo>
                      <a:pt x="531" y="398"/>
                    </a:lnTo>
                    <a:lnTo>
                      <a:pt x="550" y="378"/>
                    </a:lnTo>
                    <a:lnTo>
                      <a:pt x="563" y="363"/>
                    </a:lnTo>
                    <a:lnTo>
                      <a:pt x="579" y="343"/>
                    </a:lnTo>
                    <a:lnTo>
                      <a:pt x="586" y="323"/>
                    </a:lnTo>
                    <a:lnTo>
                      <a:pt x="591" y="295"/>
                    </a:lnTo>
                    <a:lnTo>
                      <a:pt x="595" y="251"/>
                    </a:lnTo>
                    <a:lnTo>
                      <a:pt x="587" y="211"/>
                    </a:lnTo>
                    <a:lnTo>
                      <a:pt x="528" y="94"/>
                    </a:lnTo>
                    <a:lnTo>
                      <a:pt x="500" y="67"/>
                    </a:lnTo>
                    <a:lnTo>
                      <a:pt x="479" y="49"/>
                    </a:lnTo>
                    <a:lnTo>
                      <a:pt x="455" y="32"/>
                    </a:lnTo>
                    <a:lnTo>
                      <a:pt x="429" y="21"/>
                    </a:lnTo>
                    <a:lnTo>
                      <a:pt x="401" y="9"/>
                    </a:lnTo>
                    <a:lnTo>
                      <a:pt x="373" y="4"/>
                    </a:lnTo>
                    <a:lnTo>
                      <a:pt x="343" y="0"/>
                    </a:lnTo>
                    <a:lnTo>
                      <a:pt x="317" y="3"/>
                    </a:lnTo>
                    <a:lnTo>
                      <a:pt x="293" y="7"/>
                    </a:lnTo>
                    <a:lnTo>
                      <a:pt x="266" y="21"/>
                    </a:lnTo>
                    <a:lnTo>
                      <a:pt x="244" y="39"/>
                    </a:lnTo>
                    <a:lnTo>
                      <a:pt x="225" y="59"/>
                    </a:lnTo>
                    <a:lnTo>
                      <a:pt x="208" y="83"/>
                    </a:lnTo>
                    <a:lnTo>
                      <a:pt x="181" y="129"/>
                    </a:lnTo>
                    <a:lnTo>
                      <a:pt x="157" y="172"/>
                    </a:lnTo>
                    <a:lnTo>
                      <a:pt x="126" y="225"/>
                    </a:lnTo>
                    <a:lnTo>
                      <a:pt x="90" y="271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00FF00"/>
              </a:solidFill>
              <a:ln w="317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5" name="Line 15"/>
              <p:cNvSpPr/>
              <p:nvPr/>
            </p:nvSpPr>
            <p:spPr>
              <a:xfrm flipV="1">
                <a:off x="4947" y="3650"/>
                <a:ext cx="139" cy="54"/>
              </a:xfrm>
              <a:prstGeom prst="line">
                <a:avLst/>
              </a:prstGeom>
              <a:ln w="3175" cap="flat" cmpd="sng">
                <a:solidFill>
                  <a:srgbClr val="006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1456" name="Group 16"/>
          <p:cNvGrpSpPr/>
          <p:nvPr/>
        </p:nvGrpSpPr>
        <p:grpSpPr>
          <a:xfrm>
            <a:off x="7799388" y="5651500"/>
            <a:ext cx="133350" cy="171450"/>
            <a:chOff x="5065" y="3639"/>
            <a:chExt cx="100" cy="116"/>
          </a:xfrm>
        </p:grpSpPr>
        <p:sp>
          <p:nvSpPr>
            <p:cNvPr id="61457" name="Freeform 17"/>
            <p:cNvSpPr/>
            <p:nvPr/>
          </p:nvSpPr>
          <p:spPr>
            <a:xfrm>
              <a:off x="5065" y="3639"/>
              <a:ext cx="100" cy="116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348" y="63"/>
                </a:cxn>
                <a:cxn ang="0">
                  <a:pos x="373" y="90"/>
                </a:cxn>
                <a:cxn ang="0">
                  <a:pos x="387" y="121"/>
                </a:cxn>
                <a:cxn ang="0">
                  <a:pos x="399" y="149"/>
                </a:cxn>
                <a:cxn ang="0">
                  <a:pos x="403" y="179"/>
                </a:cxn>
                <a:cxn ang="0">
                  <a:pos x="402" y="216"/>
                </a:cxn>
                <a:cxn ang="0">
                  <a:pos x="396" y="245"/>
                </a:cxn>
                <a:cxn ang="0">
                  <a:pos x="387" y="268"/>
                </a:cxn>
                <a:cxn ang="0">
                  <a:pos x="368" y="290"/>
                </a:cxn>
                <a:cxn ang="0">
                  <a:pos x="348" y="306"/>
                </a:cxn>
                <a:cxn ang="0">
                  <a:pos x="326" y="320"/>
                </a:cxn>
                <a:cxn ang="0">
                  <a:pos x="303" y="331"/>
                </a:cxn>
                <a:cxn ang="0">
                  <a:pos x="258" y="345"/>
                </a:cxn>
                <a:cxn ang="0">
                  <a:pos x="194" y="366"/>
                </a:cxn>
                <a:cxn ang="0">
                  <a:pos x="157" y="379"/>
                </a:cxn>
                <a:cxn ang="0">
                  <a:pos x="118" y="398"/>
                </a:cxn>
                <a:cxn ang="0">
                  <a:pos x="4" y="465"/>
                </a:cxn>
                <a:cxn ang="0">
                  <a:pos x="15" y="354"/>
                </a:cxn>
                <a:cxn ang="0">
                  <a:pos x="16" y="299"/>
                </a:cxn>
                <a:cxn ang="0">
                  <a:pos x="15" y="256"/>
                </a:cxn>
                <a:cxn ang="0">
                  <a:pos x="9" y="213"/>
                </a:cxn>
                <a:cxn ang="0">
                  <a:pos x="6" y="181"/>
                </a:cxn>
                <a:cxn ang="0">
                  <a:pos x="2" y="143"/>
                </a:cxn>
                <a:cxn ang="0">
                  <a:pos x="0" y="114"/>
                </a:cxn>
                <a:cxn ang="0">
                  <a:pos x="6" y="83"/>
                </a:cxn>
                <a:cxn ang="0">
                  <a:pos x="15" y="57"/>
                </a:cxn>
                <a:cxn ang="0">
                  <a:pos x="29" y="34"/>
                </a:cxn>
                <a:cxn ang="0">
                  <a:pos x="55" y="10"/>
                </a:cxn>
                <a:cxn ang="0">
                  <a:pos x="258" y="0"/>
                </a:cxn>
              </a:cxnLst>
              <a:rect l="0" t="0" r="0" b="0"/>
              <a:pathLst>
                <a:path w="403" h="465">
                  <a:moveTo>
                    <a:pt x="258" y="0"/>
                  </a:moveTo>
                  <a:lnTo>
                    <a:pt x="348" y="63"/>
                  </a:lnTo>
                  <a:lnTo>
                    <a:pt x="373" y="90"/>
                  </a:lnTo>
                  <a:lnTo>
                    <a:pt x="387" y="121"/>
                  </a:lnTo>
                  <a:lnTo>
                    <a:pt x="399" y="149"/>
                  </a:lnTo>
                  <a:lnTo>
                    <a:pt x="403" y="179"/>
                  </a:lnTo>
                  <a:lnTo>
                    <a:pt x="402" y="216"/>
                  </a:lnTo>
                  <a:lnTo>
                    <a:pt x="396" y="245"/>
                  </a:lnTo>
                  <a:lnTo>
                    <a:pt x="387" y="268"/>
                  </a:lnTo>
                  <a:lnTo>
                    <a:pt x="368" y="290"/>
                  </a:lnTo>
                  <a:lnTo>
                    <a:pt x="348" y="306"/>
                  </a:lnTo>
                  <a:lnTo>
                    <a:pt x="326" y="320"/>
                  </a:lnTo>
                  <a:lnTo>
                    <a:pt x="303" y="331"/>
                  </a:lnTo>
                  <a:lnTo>
                    <a:pt x="258" y="345"/>
                  </a:lnTo>
                  <a:lnTo>
                    <a:pt x="194" y="366"/>
                  </a:lnTo>
                  <a:lnTo>
                    <a:pt x="157" y="379"/>
                  </a:lnTo>
                  <a:lnTo>
                    <a:pt x="118" y="398"/>
                  </a:lnTo>
                  <a:lnTo>
                    <a:pt x="4" y="465"/>
                  </a:lnTo>
                  <a:lnTo>
                    <a:pt x="15" y="354"/>
                  </a:lnTo>
                  <a:lnTo>
                    <a:pt x="16" y="299"/>
                  </a:lnTo>
                  <a:lnTo>
                    <a:pt x="15" y="256"/>
                  </a:lnTo>
                  <a:lnTo>
                    <a:pt x="9" y="213"/>
                  </a:lnTo>
                  <a:lnTo>
                    <a:pt x="6" y="181"/>
                  </a:lnTo>
                  <a:lnTo>
                    <a:pt x="2" y="143"/>
                  </a:lnTo>
                  <a:lnTo>
                    <a:pt x="0" y="114"/>
                  </a:lnTo>
                  <a:lnTo>
                    <a:pt x="6" y="83"/>
                  </a:lnTo>
                  <a:lnTo>
                    <a:pt x="15" y="57"/>
                  </a:lnTo>
                  <a:lnTo>
                    <a:pt x="29" y="34"/>
                  </a:lnTo>
                  <a:lnTo>
                    <a:pt x="55" y="1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8"/>
            <p:cNvSpPr/>
            <p:nvPr/>
          </p:nvSpPr>
          <p:spPr>
            <a:xfrm flipH="1">
              <a:off x="5067" y="3645"/>
              <a:ext cx="69" cy="109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59" name="Group 19"/>
          <p:cNvGrpSpPr/>
          <p:nvPr/>
        </p:nvGrpSpPr>
        <p:grpSpPr>
          <a:xfrm>
            <a:off x="7773988" y="5578475"/>
            <a:ext cx="117475" cy="107950"/>
            <a:chOff x="5045" y="3590"/>
            <a:chExt cx="89" cy="73"/>
          </a:xfrm>
        </p:grpSpPr>
        <p:sp>
          <p:nvSpPr>
            <p:cNvPr id="61460" name="Freeform 20"/>
            <p:cNvSpPr/>
            <p:nvPr/>
          </p:nvSpPr>
          <p:spPr>
            <a:xfrm>
              <a:off x="5045" y="3590"/>
              <a:ext cx="89" cy="7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71" y="34"/>
                </a:cxn>
                <a:cxn ang="0">
                  <a:pos x="108" y="28"/>
                </a:cxn>
                <a:cxn ang="0">
                  <a:pos x="146" y="20"/>
                </a:cxn>
                <a:cxn ang="0">
                  <a:pos x="187" y="9"/>
                </a:cxn>
                <a:cxn ang="0">
                  <a:pos x="221" y="2"/>
                </a:cxn>
                <a:cxn ang="0">
                  <a:pos x="243" y="0"/>
                </a:cxn>
                <a:cxn ang="0">
                  <a:pos x="265" y="0"/>
                </a:cxn>
                <a:cxn ang="0">
                  <a:pos x="287" y="4"/>
                </a:cxn>
                <a:cxn ang="0">
                  <a:pos x="305" y="15"/>
                </a:cxn>
                <a:cxn ang="0">
                  <a:pos x="318" y="22"/>
                </a:cxn>
                <a:cxn ang="0">
                  <a:pos x="330" y="36"/>
                </a:cxn>
                <a:cxn ang="0">
                  <a:pos x="337" y="45"/>
                </a:cxn>
                <a:cxn ang="0">
                  <a:pos x="346" y="59"/>
                </a:cxn>
                <a:cxn ang="0">
                  <a:pos x="351" y="73"/>
                </a:cxn>
                <a:cxn ang="0">
                  <a:pos x="354" y="92"/>
                </a:cxn>
                <a:cxn ang="0">
                  <a:pos x="355" y="121"/>
                </a:cxn>
                <a:cxn ang="0">
                  <a:pos x="352" y="149"/>
                </a:cxn>
                <a:cxn ang="0">
                  <a:pos x="316" y="228"/>
                </a:cxn>
                <a:cxn ang="0">
                  <a:pos x="299" y="246"/>
                </a:cxn>
                <a:cxn ang="0">
                  <a:pos x="287" y="259"/>
                </a:cxn>
                <a:cxn ang="0">
                  <a:pos x="272" y="271"/>
                </a:cxn>
                <a:cxn ang="0">
                  <a:pos x="256" y="278"/>
                </a:cxn>
                <a:cxn ang="0">
                  <a:pos x="240" y="286"/>
                </a:cxn>
                <a:cxn ang="0">
                  <a:pos x="223" y="290"/>
                </a:cxn>
                <a:cxn ang="0">
                  <a:pos x="205" y="292"/>
                </a:cxn>
                <a:cxn ang="0">
                  <a:pos x="190" y="291"/>
                </a:cxn>
                <a:cxn ang="0">
                  <a:pos x="175" y="288"/>
                </a:cxn>
                <a:cxn ang="0">
                  <a:pos x="158" y="278"/>
                </a:cxn>
                <a:cxn ang="0">
                  <a:pos x="146" y="267"/>
                </a:cxn>
                <a:cxn ang="0">
                  <a:pos x="135" y="252"/>
                </a:cxn>
                <a:cxn ang="0">
                  <a:pos x="124" y="236"/>
                </a:cxn>
                <a:cxn ang="0">
                  <a:pos x="108" y="205"/>
                </a:cxn>
                <a:cxn ang="0">
                  <a:pos x="93" y="176"/>
                </a:cxn>
                <a:cxn ang="0">
                  <a:pos x="75" y="139"/>
                </a:cxn>
                <a:cxn ang="0">
                  <a:pos x="54" y="108"/>
                </a:cxn>
                <a:cxn ang="0">
                  <a:pos x="0" y="36"/>
                </a:cxn>
              </a:cxnLst>
              <a:rect l="0" t="0" r="0" b="0"/>
              <a:pathLst>
                <a:path w="355" h="292">
                  <a:moveTo>
                    <a:pt x="0" y="36"/>
                  </a:moveTo>
                  <a:lnTo>
                    <a:pt x="71" y="34"/>
                  </a:lnTo>
                  <a:lnTo>
                    <a:pt x="108" y="28"/>
                  </a:lnTo>
                  <a:lnTo>
                    <a:pt x="146" y="20"/>
                  </a:lnTo>
                  <a:lnTo>
                    <a:pt x="187" y="9"/>
                  </a:lnTo>
                  <a:lnTo>
                    <a:pt x="221" y="2"/>
                  </a:lnTo>
                  <a:lnTo>
                    <a:pt x="243" y="0"/>
                  </a:lnTo>
                  <a:lnTo>
                    <a:pt x="265" y="0"/>
                  </a:lnTo>
                  <a:lnTo>
                    <a:pt x="287" y="4"/>
                  </a:lnTo>
                  <a:lnTo>
                    <a:pt x="305" y="15"/>
                  </a:lnTo>
                  <a:lnTo>
                    <a:pt x="318" y="22"/>
                  </a:lnTo>
                  <a:lnTo>
                    <a:pt x="330" y="36"/>
                  </a:lnTo>
                  <a:lnTo>
                    <a:pt x="337" y="45"/>
                  </a:lnTo>
                  <a:lnTo>
                    <a:pt x="346" y="59"/>
                  </a:lnTo>
                  <a:lnTo>
                    <a:pt x="351" y="73"/>
                  </a:lnTo>
                  <a:lnTo>
                    <a:pt x="354" y="92"/>
                  </a:lnTo>
                  <a:lnTo>
                    <a:pt x="355" y="121"/>
                  </a:lnTo>
                  <a:lnTo>
                    <a:pt x="352" y="149"/>
                  </a:lnTo>
                  <a:lnTo>
                    <a:pt x="316" y="228"/>
                  </a:lnTo>
                  <a:lnTo>
                    <a:pt x="299" y="246"/>
                  </a:lnTo>
                  <a:lnTo>
                    <a:pt x="287" y="259"/>
                  </a:lnTo>
                  <a:lnTo>
                    <a:pt x="272" y="271"/>
                  </a:lnTo>
                  <a:lnTo>
                    <a:pt x="256" y="278"/>
                  </a:lnTo>
                  <a:lnTo>
                    <a:pt x="240" y="286"/>
                  </a:lnTo>
                  <a:lnTo>
                    <a:pt x="223" y="290"/>
                  </a:lnTo>
                  <a:lnTo>
                    <a:pt x="205" y="292"/>
                  </a:lnTo>
                  <a:lnTo>
                    <a:pt x="190" y="291"/>
                  </a:lnTo>
                  <a:lnTo>
                    <a:pt x="175" y="288"/>
                  </a:lnTo>
                  <a:lnTo>
                    <a:pt x="158" y="278"/>
                  </a:lnTo>
                  <a:lnTo>
                    <a:pt x="146" y="267"/>
                  </a:lnTo>
                  <a:lnTo>
                    <a:pt x="135" y="252"/>
                  </a:lnTo>
                  <a:lnTo>
                    <a:pt x="124" y="236"/>
                  </a:lnTo>
                  <a:lnTo>
                    <a:pt x="108" y="205"/>
                  </a:lnTo>
                  <a:lnTo>
                    <a:pt x="93" y="176"/>
                  </a:lnTo>
                  <a:lnTo>
                    <a:pt x="75" y="139"/>
                  </a:lnTo>
                  <a:lnTo>
                    <a:pt x="54" y="10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21"/>
            <p:cNvSpPr/>
            <p:nvPr/>
          </p:nvSpPr>
          <p:spPr>
            <a:xfrm>
              <a:off x="5046" y="3599"/>
              <a:ext cx="83" cy="37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62" name="Group 22"/>
          <p:cNvGrpSpPr/>
          <p:nvPr/>
        </p:nvGrpSpPr>
        <p:grpSpPr>
          <a:xfrm>
            <a:off x="7826375" y="5211763"/>
            <a:ext cx="195263" cy="149225"/>
            <a:chOff x="5085" y="3344"/>
            <a:chExt cx="147" cy="100"/>
          </a:xfrm>
        </p:grpSpPr>
        <p:sp>
          <p:nvSpPr>
            <p:cNvPr id="61463" name="Freeform 23"/>
            <p:cNvSpPr/>
            <p:nvPr/>
          </p:nvSpPr>
          <p:spPr>
            <a:xfrm>
              <a:off x="5085" y="3344"/>
              <a:ext cx="120" cy="99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6" y="46"/>
                </a:cxn>
                <a:cxn ang="0">
                  <a:pos x="146" y="39"/>
                </a:cxn>
                <a:cxn ang="0">
                  <a:pos x="197" y="28"/>
                </a:cxn>
                <a:cxn ang="0">
                  <a:pos x="253" y="14"/>
                </a:cxn>
                <a:cxn ang="0">
                  <a:pos x="297" y="3"/>
                </a:cxn>
                <a:cxn ang="0">
                  <a:pos x="328" y="0"/>
                </a:cxn>
                <a:cxn ang="0">
                  <a:pos x="357" y="0"/>
                </a:cxn>
                <a:cxn ang="0">
                  <a:pos x="386" y="6"/>
                </a:cxn>
                <a:cxn ang="0">
                  <a:pos x="411" y="20"/>
                </a:cxn>
                <a:cxn ang="0">
                  <a:pos x="427" y="31"/>
                </a:cxn>
                <a:cxn ang="0">
                  <a:pos x="443" y="49"/>
                </a:cxn>
                <a:cxn ang="0">
                  <a:pos x="453" y="63"/>
                </a:cxn>
                <a:cxn ang="0">
                  <a:pos x="466" y="81"/>
                </a:cxn>
                <a:cxn ang="0">
                  <a:pos x="472" y="99"/>
                </a:cxn>
                <a:cxn ang="0">
                  <a:pos x="476" y="124"/>
                </a:cxn>
                <a:cxn ang="0">
                  <a:pos x="478" y="164"/>
                </a:cxn>
                <a:cxn ang="0">
                  <a:pos x="473" y="201"/>
                </a:cxn>
                <a:cxn ang="0">
                  <a:pos x="425" y="307"/>
                </a:cxn>
                <a:cxn ang="0">
                  <a:pos x="403" y="332"/>
                </a:cxn>
                <a:cxn ang="0">
                  <a:pos x="386" y="349"/>
                </a:cxn>
                <a:cxn ang="0">
                  <a:pos x="367" y="364"/>
                </a:cxn>
                <a:cxn ang="0">
                  <a:pos x="345" y="374"/>
                </a:cxn>
                <a:cxn ang="0">
                  <a:pos x="323" y="385"/>
                </a:cxn>
                <a:cxn ang="0">
                  <a:pos x="301" y="390"/>
                </a:cxn>
                <a:cxn ang="0">
                  <a:pos x="277" y="394"/>
                </a:cxn>
                <a:cxn ang="0">
                  <a:pos x="256" y="391"/>
                </a:cxn>
                <a:cxn ang="0">
                  <a:pos x="237" y="387"/>
                </a:cxn>
                <a:cxn ang="0">
                  <a:pos x="214" y="374"/>
                </a:cxn>
                <a:cxn ang="0">
                  <a:pos x="197" y="358"/>
                </a:cxn>
                <a:cxn ang="0">
                  <a:pos x="182" y="339"/>
                </a:cxn>
                <a:cxn ang="0">
                  <a:pos x="169" y="317"/>
                </a:cxn>
                <a:cxn ang="0">
                  <a:pos x="146" y="276"/>
                </a:cxn>
                <a:cxn ang="0">
                  <a:pos x="127" y="237"/>
                </a:cxn>
                <a:cxn ang="0">
                  <a:pos x="103" y="188"/>
                </a:cxn>
                <a:cxn ang="0">
                  <a:pos x="74" y="147"/>
                </a:cxn>
                <a:cxn ang="0">
                  <a:pos x="0" y="49"/>
                </a:cxn>
              </a:cxnLst>
              <a:rect l="0" t="0" r="0" b="0"/>
              <a:pathLst>
                <a:path w="478" h="394">
                  <a:moveTo>
                    <a:pt x="0" y="49"/>
                  </a:moveTo>
                  <a:lnTo>
                    <a:pt x="96" y="46"/>
                  </a:lnTo>
                  <a:lnTo>
                    <a:pt x="146" y="39"/>
                  </a:lnTo>
                  <a:lnTo>
                    <a:pt x="197" y="28"/>
                  </a:lnTo>
                  <a:lnTo>
                    <a:pt x="253" y="14"/>
                  </a:lnTo>
                  <a:lnTo>
                    <a:pt x="297" y="3"/>
                  </a:lnTo>
                  <a:lnTo>
                    <a:pt x="328" y="0"/>
                  </a:lnTo>
                  <a:lnTo>
                    <a:pt x="357" y="0"/>
                  </a:lnTo>
                  <a:lnTo>
                    <a:pt x="386" y="6"/>
                  </a:lnTo>
                  <a:lnTo>
                    <a:pt x="411" y="20"/>
                  </a:lnTo>
                  <a:lnTo>
                    <a:pt x="427" y="31"/>
                  </a:lnTo>
                  <a:lnTo>
                    <a:pt x="443" y="49"/>
                  </a:lnTo>
                  <a:lnTo>
                    <a:pt x="453" y="63"/>
                  </a:lnTo>
                  <a:lnTo>
                    <a:pt x="466" y="81"/>
                  </a:lnTo>
                  <a:lnTo>
                    <a:pt x="472" y="99"/>
                  </a:lnTo>
                  <a:lnTo>
                    <a:pt x="476" y="124"/>
                  </a:lnTo>
                  <a:lnTo>
                    <a:pt x="478" y="164"/>
                  </a:lnTo>
                  <a:lnTo>
                    <a:pt x="473" y="201"/>
                  </a:lnTo>
                  <a:lnTo>
                    <a:pt x="425" y="307"/>
                  </a:lnTo>
                  <a:lnTo>
                    <a:pt x="403" y="332"/>
                  </a:lnTo>
                  <a:lnTo>
                    <a:pt x="386" y="349"/>
                  </a:lnTo>
                  <a:lnTo>
                    <a:pt x="367" y="364"/>
                  </a:lnTo>
                  <a:lnTo>
                    <a:pt x="345" y="374"/>
                  </a:lnTo>
                  <a:lnTo>
                    <a:pt x="323" y="385"/>
                  </a:lnTo>
                  <a:lnTo>
                    <a:pt x="301" y="390"/>
                  </a:lnTo>
                  <a:lnTo>
                    <a:pt x="277" y="394"/>
                  </a:lnTo>
                  <a:lnTo>
                    <a:pt x="256" y="391"/>
                  </a:lnTo>
                  <a:lnTo>
                    <a:pt x="237" y="387"/>
                  </a:lnTo>
                  <a:lnTo>
                    <a:pt x="214" y="374"/>
                  </a:lnTo>
                  <a:lnTo>
                    <a:pt x="197" y="358"/>
                  </a:lnTo>
                  <a:lnTo>
                    <a:pt x="182" y="339"/>
                  </a:lnTo>
                  <a:lnTo>
                    <a:pt x="169" y="317"/>
                  </a:lnTo>
                  <a:lnTo>
                    <a:pt x="146" y="276"/>
                  </a:lnTo>
                  <a:lnTo>
                    <a:pt x="127" y="237"/>
                  </a:lnTo>
                  <a:lnTo>
                    <a:pt x="103" y="188"/>
                  </a:lnTo>
                  <a:lnTo>
                    <a:pt x="74" y="14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Freeform 24"/>
            <p:cNvSpPr/>
            <p:nvPr/>
          </p:nvSpPr>
          <p:spPr>
            <a:xfrm>
              <a:off x="5086" y="3357"/>
              <a:ext cx="146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201"/>
                </a:cxn>
                <a:cxn ang="0">
                  <a:pos x="493" y="230"/>
                </a:cxn>
                <a:cxn ang="0">
                  <a:pos x="513" y="248"/>
                </a:cxn>
                <a:cxn ang="0">
                  <a:pos x="525" y="263"/>
                </a:cxn>
                <a:cxn ang="0">
                  <a:pos x="541" y="282"/>
                </a:cxn>
                <a:cxn ang="0">
                  <a:pos x="556" y="303"/>
                </a:cxn>
                <a:cxn ang="0">
                  <a:pos x="572" y="328"/>
                </a:cxn>
                <a:cxn ang="0">
                  <a:pos x="585" y="350"/>
                </a:cxn>
              </a:cxnLst>
              <a:rect l="0" t="0" r="0" b="0"/>
              <a:pathLst>
                <a:path w="585" h="350">
                  <a:moveTo>
                    <a:pt x="0" y="0"/>
                  </a:moveTo>
                  <a:lnTo>
                    <a:pt x="454" y="201"/>
                  </a:lnTo>
                  <a:lnTo>
                    <a:pt x="493" y="230"/>
                  </a:lnTo>
                  <a:lnTo>
                    <a:pt x="513" y="248"/>
                  </a:lnTo>
                  <a:lnTo>
                    <a:pt x="525" y="263"/>
                  </a:lnTo>
                  <a:lnTo>
                    <a:pt x="541" y="282"/>
                  </a:lnTo>
                  <a:lnTo>
                    <a:pt x="556" y="303"/>
                  </a:lnTo>
                  <a:lnTo>
                    <a:pt x="572" y="328"/>
                  </a:lnTo>
                  <a:lnTo>
                    <a:pt x="585" y="350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65" name="Group 25"/>
          <p:cNvGrpSpPr/>
          <p:nvPr/>
        </p:nvGrpSpPr>
        <p:grpSpPr>
          <a:xfrm>
            <a:off x="7794625" y="5383213"/>
            <a:ext cx="160338" cy="146050"/>
            <a:chOff x="5061" y="3459"/>
            <a:chExt cx="120" cy="98"/>
          </a:xfrm>
        </p:grpSpPr>
        <p:sp>
          <p:nvSpPr>
            <p:cNvPr id="61466" name="Freeform 26"/>
            <p:cNvSpPr/>
            <p:nvPr/>
          </p:nvSpPr>
          <p:spPr>
            <a:xfrm>
              <a:off x="5061" y="3459"/>
              <a:ext cx="120" cy="9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5" y="46"/>
                </a:cxn>
                <a:cxn ang="0">
                  <a:pos x="145" y="40"/>
                </a:cxn>
                <a:cxn ang="0">
                  <a:pos x="196" y="28"/>
                </a:cxn>
                <a:cxn ang="0">
                  <a:pos x="252" y="14"/>
                </a:cxn>
                <a:cxn ang="0">
                  <a:pos x="297" y="4"/>
                </a:cxn>
                <a:cxn ang="0">
                  <a:pos x="327" y="0"/>
                </a:cxn>
                <a:cxn ang="0">
                  <a:pos x="356" y="0"/>
                </a:cxn>
                <a:cxn ang="0">
                  <a:pos x="385" y="7"/>
                </a:cxn>
                <a:cxn ang="0">
                  <a:pos x="411" y="21"/>
                </a:cxn>
                <a:cxn ang="0">
                  <a:pos x="426" y="31"/>
                </a:cxn>
                <a:cxn ang="0">
                  <a:pos x="442" y="49"/>
                </a:cxn>
                <a:cxn ang="0">
                  <a:pos x="452" y="63"/>
                </a:cxn>
                <a:cxn ang="0">
                  <a:pos x="465" y="81"/>
                </a:cxn>
                <a:cxn ang="0">
                  <a:pos x="471" y="99"/>
                </a:cxn>
                <a:cxn ang="0">
                  <a:pos x="475" y="125"/>
                </a:cxn>
                <a:cxn ang="0">
                  <a:pos x="478" y="164"/>
                </a:cxn>
                <a:cxn ang="0">
                  <a:pos x="472" y="201"/>
                </a:cxn>
                <a:cxn ang="0">
                  <a:pos x="424" y="308"/>
                </a:cxn>
                <a:cxn ang="0">
                  <a:pos x="402" y="332"/>
                </a:cxn>
                <a:cxn ang="0">
                  <a:pos x="385" y="349"/>
                </a:cxn>
                <a:cxn ang="0">
                  <a:pos x="366" y="364"/>
                </a:cxn>
                <a:cxn ang="0">
                  <a:pos x="344" y="375"/>
                </a:cxn>
                <a:cxn ang="0">
                  <a:pos x="322" y="385"/>
                </a:cxn>
                <a:cxn ang="0">
                  <a:pos x="300" y="391"/>
                </a:cxn>
                <a:cxn ang="0">
                  <a:pos x="276" y="394"/>
                </a:cxn>
                <a:cxn ang="0">
                  <a:pos x="255" y="392"/>
                </a:cxn>
                <a:cxn ang="0">
                  <a:pos x="236" y="388"/>
                </a:cxn>
                <a:cxn ang="0">
                  <a:pos x="214" y="375"/>
                </a:cxn>
                <a:cxn ang="0">
                  <a:pos x="196" y="359"/>
                </a:cxn>
                <a:cxn ang="0">
                  <a:pos x="182" y="340"/>
                </a:cxn>
                <a:cxn ang="0">
                  <a:pos x="168" y="317"/>
                </a:cxn>
                <a:cxn ang="0">
                  <a:pos x="145" y="276"/>
                </a:cxn>
                <a:cxn ang="0">
                  <a:pos x="126" y="238"/>
                </a:cxn>
                <a:cxn ang="0">
                  <a:pos x="102" y="189"/>
                </a:cxn>
                <a:cxn ang="0">
                  <a:pos x="73" y="147"/>
                </a:cxn>
                <a:cxn ang="0">
                  <a:pos x="0" y="49"/>
                </a:cxn>
              </a:cxnLst>
              <a:rect l="0" t="0" r="0" b="0"/>
              <a:pathLst>
                <a:path w="478" h="394">
                  <a:moveTo>
                    <a:pt x="0" y="49"/>
                  </a:moveTo>
                  <a:lnTo>
                    <a:pt x="95" y="46"/>
                  </a:lnTo>
                  <a:lnTo>
                    <a:pt x="145" y="40"/>
                  </a:lnTo>
                  <a:lnTo>
                    <a:pt x="196" y="28"/>
                  </a:lnTo>
                  <a:lnTo>
                    <a:pt x="252" y="14"/>
                  </a:lnTo>
                  <a:lnTo>
                    <a:pt x="297" y="4"/>
                  </a:lnTo>
                  <a:lnTo>
                    <a:pt x="327" y="0"/>
                  </a:lnTo>
                  <a:lnTo>
                    <a:pt x="356" y="0"/>
                  </a:lnTo>
                  <a:lnTo>
                    <a:pt x="385" y="7"/>
                  </a:lnTo>
                  <a:lnTo>
                    <a:pt x="411" y="21"/>
                  </a:lnTo>
                  <a:lnTo>
                    <a:pt x="426" y="31"/>
                  </a:lnTo>
                  <a:lnTo>
                    <a:pt x="442" y="49"/>
                  </a:lnTo>
                  <a:lnTo>
                    <a:pt x="452" y="63"/>
                  </a:lnTo>
                  <a:lnTo>
                    <a:pt x="465" y="81"/>
                  </a:lnTo>
                  <a:lnTo>
                    <a:pt x="471" y="99"/>
                  </a:lnTo>
                  <a:lnTo>
                    <a:pt x="475" y="125"/>
                  </a:lnTo>
                  <a:lnTo>
                    <a:pt x="478" y="164"/>
                  </a:lnTo>
                  <a:lnTo>
                    <a:pt x="472" y="201"/>
                  </a:lnTo>
                  <a:lnTo>
                    <a:pt x="424" y="308"/>
                  </a:lnTo>
                  <a:lnTo>
                    <a:pt x="402" y="332"/>
                  </a:lnTo>
                  <a:lnTo>
                    <a:pt x="385" y="349"/>
                  </a:lnTo>
                  <a:lnTo>
                    <a:pt x="366" y="364"/>
                  </a:lnTo>
                  <a:lnTo>
                    <a:pt x="344" y="375"/>
                  </a:lnTo>
                  <a:lnTo>
                    <a:pt x="322" y="385"/>
                  </a:lnTo>
                  <a:lnTo>
                    <a:pt x="300" y="391"/>
                  </a:lnTo>
                  <a:lnTo>
                    <a:pt x="276" y="394"/>
                  </a:lnTo>
                  <a:lnTo>
                    <a:pt x="255" y="392"/>
                  </a:lnTo>
                  <a:lnTo>
                    <a:pt x="236" y="388"/>
                  </a:lnTo>
                  <a:lnTo>
                    <a:pt x="214" y="375"/>
                  </a:lnTo>
                  <a:lnTo>
                    <a:pt x="196" y="359"/>
                  </a:lnTo>
                  <a:lnTo>
                    <a:pt x="182" y="340"/>
                  </a:lnTo>
                  <a:lnTo>
                    <a:pt x="168" y="317"/>
                  </a:lnTo>
                  <a:lnTo>
                    <a:pt x="145" y="276"/>
                  </a:lnTo>
                  <a:lnTo>
                    <a:pt x="126" y="238"/>
                  </a:lnTo>
                  <a:lnTo>
                    <a:pt x="102" y="189"/>
                  </a:lnTo>
                  <a:lnTo>
                    <a:pt x="73" y="14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27"/>
            <p:cNvSpPr/>
            <p:nvPr/>
          </p:nvSpPr>
          <p:spPr>
            <a:xfrm>
              <a:off x="5062" y="3472"/>
              <a:ext cx="111" cy="49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68" name="Group 28"/>
          <p:cNvGrpSpPr/>
          <p:nvPr/>
        </p:nvGrpSpPr>
        <p:grpSpPr>
          <a:xfrm>
            <a:off x="7796213" y="5421313"/>
            <a:ext cx="225425" cy="146050"/>
            <a:chOff x="5062" y="3485"/>
            <a:chExt cx="170" cy="98"/>
          </a:xfrm>
        </p:grpSpPr>
        <p:sp>
          <p:nvSpPr>
            <p:cNvPr id="61469" name="Freeform 29"/>
            <p:cNvSpPr/>
            <p:nvPr/>
          </p:nvSpPr>
          <p:spPr>
            <a:xfrm>
              <a:off x="5169" y="3521"/>
              <a:ext cx="63" cy="4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2" y="0"/>
                </a:cxn>
                <a:cxn ang="0">
                  <a:pos x="93" y="2"/>
                </a:cxn>
                <a:cxn ang="0">
                  <a:pos x="114" y="8"/>
                </a:cxn>
                <a:cxn ang="0">
                  <a:pos x="133" y="15"/>
                </a:cxn>
                <a:cxn ang="0">
                  <a:pos x="152" y="24"/>
                </a:cxn>
                <a:cxn ang="0">
                  <a:pos x="167" y="33"/>
                </a:cxn>
                <a:cxn ang="0">
                  <a:pos x="181" y="46"/>
                </a:cxn>
                <a:cxn ang="0">
                  <a:pos x="193" y="57"/>
                </a:cxn>
                <a:cxn ang="0">
                  <a:pos x="205" y="70"/>
                </a:cxn>
                <a:cxn ang="0">
                  <a:pos x="218" y="91"/>
                </a:cxn>
                <a:cxn ang="0">
                  <a:pos x="229" y="108"/>
                </a:cxn>
                <a:cxn ang="0">
                  <a:pos x="241" y="134"/>
                </a:cxn>
                <a:cxn ang="0">
                  <a:pos x="253" y="166"/>
                </a:cxn>
              </a:cxnLst>
              <a:rect l="0" t="0" r="0" b="0"/>
              <a:pathLst>
                <a:path w="253" h="166">
                  <a:moveTo>
                    <a:pt x="0" y="12"/>
                  </a:moveTo>
                  <a:lnTo>
                    <a:pt x="72" y="0"/>
                  </a:lnTo>
                  <a:lnTo>
                    <a:pt x="93" y="2"/>
                  </a:lnTo>
                  <a:lnTo>
                    <a:pt x="114" y="8"/>
                  </a:lnTo>
                  <a:lnTo>
                    <a:pt x="133" y="15"/>
                  </a:lnTo>
                  <a:lnTo>
                    <a:pt x="152" y="24"/>
                  </a:lnTo>
                  <a:lnTo>
                    <a:pt x="167" y="33"/>
                  </a:lnTo>
                  <a:lnTo>
                    <a:pt x="181" y="46"/>
                  </a:lnTo>
                  <a:lnTo>
                    <a:pt x="193" y="57"/>
                  </a:lnTo>
                  <a:lnTo>
                    <a:pt x="205" y="70"/>
                  </a:lnTo>
                  <a:lnTo>
                    <a:pt x="218" y="91"/>
                  </a:lnTo>
                  <a:lnTo>
                    <a:pt x="229" y="108"/>
                  </a:lnTo>
                  <a:lnTo>
                    <a:pt x="241" y="134"/>
                  </a:lnTo>
                  <a:lnTo>
                    <a:pt x="253" y="166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70" name="Group 30"/>
            <p:cNvGrpSpPr/>
            <p:nvPr/>
          </p:nvGrpSpPr>
          <p:grpSpPr>
            <a:xfrm>
              <a:off x="5062" y="3485"/>
              <a:ext cx="120" cy="98"/>
              <a:chOff x="5062" y="3485"/>
              <a:chExt cx="120" cy="98"/>
            </a:xfrm>
          </p:grpSpPr>
          <p:sp>
            <p:nvSpPr>
              <p:cNvPr id="61471" name="Freeform 31"/>
              <p:cNvSpPr/>
              <p:nvPr/>
            </p:nvSpPr>
            <p:spPr>
              <a:xfrm>
                <a:off x="5062" y="3485"/>
                <a:ext cx="120" cy="98"/>
              </a:xfrm>
              <a:custGeom>
                <a:avLst/>
                <a:gdLst/>
                <a:ahLst/>
                <a:cxnLst>
                  <a:cxn ang="0">
                    <a:pos x="0" y="344"/>
                  </a:cxn>
                  <a:cxn ang="0">
                    <a:pos x="96" y="347"/>
                  </a:cxn>
                  <a:cxn ang="0">
                    <a:pos x="146" y="354"/>
                  </a:cxn>
                  <a:cxn ang="0">
                    <a:pos x="197" y="365"/>
                  </a:cxn>
                  <a:cxn ang="0">
                    <a:pos x="252" y="379"/>
                  </a:cxn>
                  <a:cxn ang="0">
                    <a:pos x="297" y="390"/>
                  </a:cxn>
                  <a:cxn ang="0">
                    <a:pos x="328" y="393"/>
                  </a:cxn>
                  <a:cxn ang="0">
                    <a:pos x="356" y="393"/>
                  </a:cxn>
                  <a:cxn ang="0">
                    <a:pos x="385" y="387"/>
                  </a:cxn>
                  <a:cxn ang="0">
                    <a:pos x="411" y="373"/>
                  </a:cxn>
                  <a:cxn ang="0">
                    <a:pos x="427" y="362"/>
                  </a:cxn>
                  <a:cxn ang="0">
                    <a:pos x="443" y="344"/>
                  </a:cxn>
                  <a:cxn ang="0">
                    <a:pos x="452" y="330"/>
                  </a:cxn>
                  <a:cxn ang="0">
                    <a:pos x="465" y="312"/>
                  </a:cxn>
                  <a:cxn ang="0">
                    <a:pos x="471" y="294"/>
                  </a:cxn>
                  <a:cxn ang="0">
                    <a:pos x="476" y="269"/>
                  </a:cxn>
                  <a:cxn ang="0">
                    <a:pos x="478" y="229"/>
                  </a:cxn>
                  <a:cxn ang="0">
                    <a:pos x="472" y="192"/>
                  </a:cxn>
                  <a:cxn ang="0">
                    <a:pos x="425" y="86"/>
                  </a:cxn>
                  <a:cxn ang="0">
                    <a:pos x="402" y="61"/>
                  </a:cxn>
                  <a:cxn ang="0">
                    <a:pos x="385" y="44"/>
                  </a:cxn>
                  <a:cxn ang="0">
                    <a:pos x="366" y="29"/>
                  </a:cxn>
                  <a:cxn ang="0">
                    <a:pos x="345" y="19"/>
                  </a:cxn>
                  <a:cxn ang="0">
                    <a:pos x="322" y="8"/>
                  </a:cxn>
                  <a:cxn ang="0">
                    <a:pos x="300" y="3"/>
                  </a:cxn>
                  <a:cxn ang="0">
                    <a:pos x="277" y="0"/>
                  </a:cxn>
                  <a:cxn ang="0">
                    <a:pos x="255" y="2"/>
                  </a:cxn>
                  <a:cxn ang="0">
                    <a:pos x="236" y="6"/>
                  </a:cxn>
                  <a:cxn ang="0">
                    <a:pos x="214" y="19"/>
                  </a:cxn>
                  <a:cxn ang="0">
                    <a:pos x="197" y="35"/>
                  </a:cxn>
                  <a:cxn ang="0">
                    <a:pos x="182" y="54"/>
                  </a:cxn>
                  <a:cxn ang="0">
                    <a:pos x="168" y="76"/>
                  </a:cxn>
                  <a:cxn ang="0">
                    <a:pos x="146" y="118"/>
                  </a:cxn>
                  <a:cxn ang="0">
                    <a:pos x="126" y="156"/>
                  </a:cxn>
                  <a:cxn ang="0">
                    <a:pos x="102" y="205"/>
                  </a:cxn>
                  <a:cxn ang="0">
                    <a:pos x="73" y="246"/>
                  </a:cxn>
                  <a:cxn ang="0">
                    <a:pos x="0" y="344"/>
                  </a:cxn>
                </a:cxnLst>
                <a:rect l="0" t="0" r="0" b="0"/>
                <a:pathLst>
                  <a:path w="478" h="393">
                    <a:moveTo>
                      <a:pt x="0" y="344"/>
                    </a:moveTo>
                    <a:lnTo>
                      <a:pt x="96" y="347"/>
                    </a:lnTo>
                    <a:lnTo>
                      <a:pt x="146" y="354"/>
                    </a:lnTo>
                    <a:lnTo>
                      <a:pt x="197" y="365"/>
                    </a:lnTo>
                    <a:lnTo>
                      <a:pt x="252" y="379"/>
                    </a:lnTo>
                    <a:lnTo>
                      <a:pt x="297" y="390"/>
                    </a:lnTo>
                    <a:lnTo>
                      <a:pt x="328" y="393"/>
                    </a:lnTo>
                    <a:lnTo>
                      <a:pt x="356" y="393"/>
                    </a:lnTo>
                    <a:lnTo>
                      <a:pt x="385" y="387"/>
                    </a:lnTo>
                    <a:lnTo>
                      <a:pt x="411" y="373"/>
                    </a:lnTo>
                    <a:lnTo>
                      <a:pt x="427" y="362"/>
                    </a:lnTo>
                    <a:lnTo>
                      <a:pt x="443" y="344"/>
                    </a:lnTo>
                    <a:lnTo>
                      <a:pt x="452" y="330"/>
                    </a:lnTo>
                    <a:lnTo>
                      <a:pt x="465" y="312"/>
                    </a:lnTo>
                    <a:lnTo>
                      <a:pt x="471" y="294"/>
                    </a:lnTo>
                    <a:lnTo>
                      <a:pt x="476" y="269"/>
                    </a:lnTo>
                    <a:lnTo>
                      <a:pt x="478" y="229"/>
                    </a:lnTo>
                    <a:lnTo>
                      <a:pt x="472" y="192"/>
                    </a:lnTo>
                    <a:lnTo>
                      <a:pt x="425" y="86"/>
                    </a:lnTo>
                    <a:lnTo>
                      <a:pt x="402" y="61"/>
                    </a:lnTo>
                    <a:lnTo>
                      <a:pt x="385" y="44"/>
                    </a:lnTo>
                    <a:lnTo>
                      <a:pt x="366" y="29"/>
                    </a:lnTo>
                    <a:lnTo>
                      <a:pt x="345" y="19"/>
                    </a:lnTo>
                    <a:lnTo>
                      <a:pt x="322" y="8"/>
                    </a:lnTo>
                    <a:lnTo>
                      <a:pt x="300" y="3"/>
                    </a:lnTo>
                    <a:lnTo>
                      <a:pt x="277" y="0"/>
                    </a:lnTo>
                    <a:lnTo>
                      <a:pt x="255" y="2"/>
                    </a:lnTo>
                    <a:lnTo>
                      <a:pt x="236" y="6"/>
                    </a:lnTo>
                    <a:lnTo>
                      <a:pt x="214" y="19"/>
                    </a:lnTo>
                    <a:lnTo>
                      <a:pt x="197" y="35"/>
                    </a:lnTo>
                    <a:lnTo>
                      <a:pt x="182" y="54"/>
                    </a:lnTo>
                    <a:lnTo>
                      <a:pt x="168" y="76"/>
                    </a:lnTo>
                    <a:lnTo>
                      <a:pt x="146" y="118"/>
                    </a:lnTo>
                    <a:lnTo>
                      <a:pt x="126" y="156"/>
                    </a:lnTo>
                    <a:lnTo>
                      <a:pt x="102" y="205"/>
                    </a:lnTo>
                    <a:lnTo>
                      <a:pt x="73" y="246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FF00"/>
              </a:solidFill>
              <a:ln w="317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2" name="Line 32"/>
              <p:cNvSpPr/>
              <p:nvPr/>
            </p:nvSpPr>
            <p:spPr>
              <a:xfrm flipV="1">
                <a:off x="5063" y="3521"/>
                <a:ext cx="111" cy="49"/>
              </a:xfrm>
              <a:prstGeom prst="line">
                <a:avLst/>
              </a:prstGeom>
              <a:ln w="3175" cap="flat" cmpd="sng">
                <a:solidFill>
                  <a:srgbClr val="006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1473" name="Group 33"/>
          <p:cNvGrpSpPr/>
          <p:nvPr/>
        </p:nvGrpSpPr>
        <p:grpSpPr>
          <a:xfrm>
            <a:off x="8023225" y="5607050"/>
            <a:ext cx="379413" cy="160338"/>
            <a:chOff x="5233" y="3610"/>
            <a:chExt cx="285" cy="107"/>
          </a:xfrm>
        </p:grpSpPr>
        <p:sp>
          <p:nvSpPr>
            <p:cNvPr id="61474" name="Freeform 34"/>
            <p:cNvSpPr/>
            <p:nvPr/>
          </p:nvSpPr>
          <p:spPr>
            <a:xfrm>
              <a:off x="5233" y="3636"/>
              <a:ext cx="161" cy="52"/>
            </a:xfrm>
            <a:custGeom>
              <a:avLst/>
              <a:gdLst/>
              <a:ahLst/>
              <a:cxnLst>
                <a:cxn ang="0">
                  <a:pos x="646" y="78"/>
                </a:cxn>
                <a:cxn ang="0">
                  <a:pos x="399" y="2"/>
                </a:cxn>
                <a:cxn ang="0">
                  <a:pos x="352" y="0"/>
                </a:cxn>
                <a:cxn ang="0">
                  <a:pos x="297" y="6"/>
                </a:cxn>
                <a:cxn ang="0">
                  <a:pos x="237" y="25"/>
                </a:cxn>
                <a:cxn ang="0">
                  <a:pos x="195" y="44"/>
                </a:cxn>
                <a:cxn ang="0">
                  <a:pos x="147" y="67"/>
                </a:cxn>
                <a:cxn ang="0">
                  <a:pos x="109" y="86"/>
                </a:cxn>
                <a:cxn ang="0">
                  <a:pos x="67" y="127"/>
                </a:cxn>
                <a:cxn ang="0">
                  <a:pos x="39" y="162"/>
                </a:cxn>
                <a:cxn ang="0">
                  <a:pos x="0" y="207"/>
                </a:cxn>
              </a:cxnLst>
              <a:rect l="0" t="0" r="0" b="0"/>
              <a:pathLst>
                <a:path w="646" h="207">
                  <a:moveTo>
                    <a:pt x="646" y="78"/>
                  </a:moveTo>
                  <a:lnTo>
                    <a:pt x="399" y="2"/>
                  </a:lnTo>
                  <a:lnTo>
                    <a:pt x="352" y="0"/>
                  </a:lnTo>
                  <a:lnTo>
                    <a:pt x="297" y="6"/>
                  </a:lnTo>
                  <a:lnTo>
                    <a:pt x="237" y="25"/>
                  </a:lnTo>
                  <a:lnTo>
                    <a:pt x="195" y="44"/>
                  </a:lnTo>
                  <a:lnTo>
                    <a:pt x="147" y="67"/>
                  </a:lnTo>
                  <a:lnTo>
                    <a:pt x="109" y="86"/>
                  </a:lnTo>
                  <a:lnTo>
                    <a:pt x="67" y="127"/>
                  </a:lnTo>
                  <a:lnTo>
                    <a:pt x="39" y="162"/>
                  </a:lnTo>
                  <a:lnTo>
                    <a:pt x="0" y="207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75" name="Group 35"/>
            <p:cNvGrpSpPr/>
            <p:nvPr/>
          </p:nvGrpSpPr>
          <p:grpSpPr>
            <a:xfrm>
              <a:off x="5369" y="3610"/>
              <a:ext cx="149" cy="107"/>
              <a:chOff x="5369" y="3610"/>
              <a:chExt cx="149" cy="107"/>
            </a:xfrm>
          </p:grpSpPr>
          <p:sp>
            <p:nvSpPr>
              <p:cNvPr id="61476" name="Freeform 36"/>
              <p:cNvSpPr/>
              <p:nvPr/>
            </p:nvSpPr>
            <p:spPr>
              <a:xfrm>
                <a:off x="5369" y="3610"/>
                <a:ext cx="149" cy="107"/>
              </a:xfrm>
              <a:custGeom>
                <a:avLst/>
                <a:gdLst/>
                <a:ahLst/>
                <a:cxnLst>
                  <a:cxn ang="0">
                    <a:pos x="595" y="378"/>
                  </a:cxn>
                  <a:cxn ang="0">
                    <a:pos x="476" y="381"/>
                  </a:cxn>
                  <a:cxn ang="0">
                    <a:pos x="414" y="389"/>
                  </a:cxn>
                  <a:cxn ang="0">
                    <a:pos x="351" y="401"/>
                  </a:cxn>
                  <a:cxn ang="0">
                    <a:pos x="281" y="416"/>
                  </a:cxn>
                  <a:cxn ang="0">
                    <a:pos x="226" y="428"/>
                  </a:cxn>
                  <a:cxn ang="0">
                    <a:pos x="188" y="431"/>
                  </a:cxn>
                  <a:cxn ang="0">
                    <a:pos x="152" y="431"/>
                  </a:cxn>
                  <a:cxn ang="0">
                    <a:pos x="116" y="425"/>
                  </a:cxn>
                  <a:cxn ang="0">
                    <a:pos x="84" y="410"/>
                  </a:cxn>
                  <a:cxn ang="0">
                    <a:pos x="64" y="398"/>
                  </a:cxn>
                  <a:cxn ang="0">
                    <a:pos x="45" y="378"/>
                  </a:cxn>
                  <a:cxn ang="0">
                    <a:pos x="32" y="363"/>
                  </a:cxn>
                  <a:cxn ang="0">
                    <a:pos x="16" y="343"/>
                  </a:cxn>
                  <a:cxn ang="0">
                    <a:pos x="9" y="323"/>
                  </a:cxn>
                  <a:cxn ang="0">
                    <a:pos x="4" y="295"/>
                  </a:cxn>
                  <a:cxn ang="0">
                    <a:pos x="0" y="251"/>
                  </a:cxn>
                  <a:cxn ang="0">
                    <a:pos x="8" y="211"/>
                  </a:cxn>
                  <a:cxn ang="0">
                    <a:pos x="67" y="94"/>
                  </a:cxn>
                  <a:cxn ang="0">
                    <a:pos x="95" y="67"/>
                  </a:cxn>
                  <a:cxn ang="0">
                    <a:pos x="116" y="49"/>
                  </a:cxn>
                  <a:cxn ang="0">
                    <a:pos x="140" y="32"/>
                  </a:cxn>
                  <a:cxn ang="0">
                    <a:pos x="166" y="21"/>
                  </a:cxn>
                  <a:cxn ang="0">
                    <a:pos x="194" y="9"/>
                  </a:cxn>
                  <a:cxn ang="0">
                    <a:pos x="222" y="4"/>
                  </a:cxn>
                  <a:cxn ang="0">
                    <a:pos x="252" y="0"/>
                  </a:cxn>
                  <a:cxn ang="0">
                    <a:pos x="278" y="3"/>
                  </a:cxn>
                  <a:cxn ang="0">
                    <a:pos x="302" y="7"/>
                  </a:cxn>
                  <a:cxn ang="0">
                    <a:pos x="329" y="21"/>
                  </a:cxn>
                  <a:cxn ang="0">
                    <a:pos x="351" y="39"/>
                  </a:cxn>
                  <a:cxn ang="0">
                    <a:pos x="370" y="59"/>
                  </a:cxn>
                  <a:cxn ang="0">
                    <a:pos x="387" y="83"/>
                  </a:cxn>
                  <a:cxn ang="0">
                    <a:pos x="414" y="129"/>
                  </a:cxn>
                  <a:cxn ang="0">
                    <a:pos x="438" y="172"/>
                  </a:cxn>
                  <a:cxn ang="0">
                    <a:pos x="469" y="225"/>
                  </a:cxn>
                  <a:cxn ang="0">
                    <a:pos x="505" y="271"/>
                  </a:cxn>
                  <a:cxn ang="0">
                    <a:pos x="595" y="378"/>
                  </a:cxn>
                </a:cxnLst>
                <a:rect l="0" t="0" r="0" b="0"/>
                <a:pathLst>
                  <a:path w="595" h="431">
                    <a:moveTo>
                      <a:pt x="595" y="378"/>
                    </a:moveTo>
                    <a:lnTo>
                      <a:pt x="476" y="381"/>
                    </a:lnTo>
                    <a:lnTo>
                      <a:pt x="414" y="389"/>
                    </a:lnTo>
                    <a:lnTo>
                      <a:pt x="351" y="401"/>
                    </a:lnTo>
                    <a:lnTo>
                      <a:pt x="281" y="416"/>
                    </a:lnTo>
                    <a:lnTo>
                      <a:pt x="226" y="428"/>
                    </a:lnTo>
                    <a:lnTo>
                      <a:pt x="188" y="431"/>
                    </a:lnTo>
                    <a:lnTo>
                      <a:pt x="152" y="431"/>
                    </a:lnTo>
                    <a:lnTo>
                      <a:pt x="116" y="425"/>
                    </a:lnTo>
                    <a:lnTo>
                      <a:pt x="84" y="410"/>
                    </a:lnTo>
                    <a:lnTo>
                      <a:pt x="64" y="398"/>
                    </a:lnTo>
                    <a:lnTo>
                      <a:pt x="45" y="378"/>
                    </a:lnTo>
                    <a:lnTo>
                      <a:pt x="32" y="363"/>
                    </a:lnTo>
                    <a:lnTo>
                      <a:pt x="16" y="343"/>
                    </a:lnTo>
                    <a:lnTo>
                      <a:pt x="9" y="323"/>
                    </a:lnTo>
                    <a:lnTo>
                      <a:pt x="4" y="295"/>
                    </a:lnTo>
                    <a:lnTo>
                      <a:pt x="0" y="251"/>
                    </a:lnTo>
                    <a:lnTo>
                      <a:pt x="8" y="211"/>
                    </a:lnTo>
                    <a:lnTo>
                      <a:pt x="67" y="94"/>
                    </a:lnTo>
                    <a:lnTo>
                      <a:pt x="95" y="67"/>
                    </a:lnTo>
                    <a:lnTo>
                      <a:pt x="116" y="49"/>
                    </a:lnTo>
                    <a:lnTo>
                      <a:pt x="140" y="32"/>
                    </a:lnTo>
                    <a:lnTo>
                      <a:pt x="166" y="21"/>
                    </a:lnTo>
                    <a:lnTo>
                      <a:pt x="194" y="9"/>
                    </a:lnTo>
                    <a:lnTo>
                      <a:pt x="222" y="4"/>
                    </a:lnTo>
                    <a:lnTo>
                      <a:pt x="252" y="0"/>
                    </a:lnTo>
                    <a:lnTo>
                      <a:pt x="278" y="3"/>
                    </a:lnTo>
                    <a:lnTo>
                      <a:pt x="302" y="7"/>
                    </a:lnTo>
                    <a:lnTo>
                      <a:pt x="329" y="21"/>
                    </a:lnTo>
                    <a:lnTo>
                      <a:pt x="351" y="39"/>
                    </a:lnTo>
                    <a:lnTo>
                      <a:pt x="370" y="59"/>
                    </a:lnTo>
                    <a:lnTo>
                      <a:pt x="387" y="83"/>
                    </a:lnTo>
                    <a:lnTo>
                      <a:pt x="414" y="129"/>
                    </a:lnTo>
                    <a:lnTo>
                      <a:pt x="438" y="172"/>
                    </a:lnTo>
                    <a:lnTo>
                      <a:pt x="469" y="225"/>
                    </a:lnTo>
                    <a:lnTo>
                      <a:pt x="505" y="271"/>
                    </a:lnTo>
                    <a:lnTo>
                      <a:pt x="595" y="378"/>
                    </a:lnTo>
                    <a:close/>
                  </a:path>
                </a:pathLst>
              </a:custGeom>
              <a:solidFill>
                <a:srgbClr val="00FF00"/>
              </a:solidFill>
              <a:ln w="317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7" name="Line 37"/>
              <p:cNvSpPr/>
              <p:nvPr/>
            </p:nvSpPr>
            <p:spPr>
              <a:xfrm flipH="1" flipV="1">
                <a:off x="5378" y="3649"/>
                <a:ext cx="139" cy="54"/>
              </a:xfrm>
              <a:prstGeom prst="line">
                <a:avLst/>
              </a:prstGeom>
              <a:ln w="3175" cap="flat" cmpd="sng">
                <a:solidFill>
                  <a:srgbClr val="006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1478" name="Group 38"/>
          <p:cNvGrpSpPr/>
          <p:nvPr/>
        </p:nvGrpSpPr>
        <p:grpSpPr>
          <a:xfrm>
            <a:off x="8112125" y="5651500"/>
            <a:ext cx="131763" cy="171450"/>
            <a:chOff x="5299" y="3639"/>
            <a:chExt cx="100" cy="116"/>
          </a:xfrm>
        </p:grpSpPr>
        <p:sp>
          <p:nvSpPr>
            <p:cNvPr id="61479" name="Freeform 39"/>
            <p:cNvSpPr/>
            <p:nvPr/>
          </p:nvSpPr>
          <p:spPr>
            <a:xfrm>
              <a:off x="5299" y="3639"/>
              <a:ext cx="100" cy="116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55" y="63"/>
                </a:cxn>
                <a:cxn ang="0">
                  <a:pos x="30" y="90"/>
                </a:cxn>
                <a:cxn ang="0">
                  <a:pos x="16" y="121"/>
                </a:cxn>
                <a:cxn ang="0">
                  <a:pos x="4" y="149"/>
                </a:cxn>
                <a:cxn ang="0">
                  <a:pos x="0" y="179"/>
                </a:cxn>
                <a:cxn ang="0">
                  <a:pos x="1" y="216"/>
                </a:cxn>
                <a:cxn ang="0">
                  <a:pos x="7" y="245"/>
                </a:cxn>
                <a:cxn ang="0">
                  <a:pos x="16" y="268"/>
                </a:cxn>
                <a:cxn ang="0">
                  <a:pos x="35" y="290"/>
                </a:cxn>
                <a:cxn ang="0">
                  <a:pos x="55" y="306"/>
                </a:cxn>
                <a:cxn ang="0">
                  <a:pos x="77" y="319"/>
                </a:cxn>
                <a:cxn ang="0">
                  <a:pos x="100" y="331"/>
                </a:cxn>
                <a:cxn ang="0">
                  <a:pos x="145" y="345"/>
                </a:cxn>
                <a:cxn ang="0">
                  <a:pos x="209" y="366"/>
                </a:cxn>
                <a:cxn ang="0">
                  <a:pos x="246" y="379"/>
                </a:cxn>
                <a:cxn ang="0">
                  <a:pos x="285" y="398"/>
                </a:cxn>
                <a:cxn ang="0">
                  <a:pos x="399" y="465"/>
                </a:cxn>
                <a:cxn ang="0">
                  <a:pos x="388" y="353"/>
                </a:cxn>
                <a:cxn ang="0">
                  <a:pos x="387" y="299"/>
                </a:cxn>
                <a:cxn ang="0">
                  <a:pos x="388" y="256"/>
                </a:cxn>
                <a:cxn ang="0">
                  <a:pos x="394" y="213"/>
                </a:cxn>
                <a:cxn ang="0">
                  <a:pos x="397" y="181"/>
                </a:cxn>
                <a:cxn ang="0">
                  <a:pos x="401" y="143"/>
                </a:cxn>
                <a:cxn ang="0">
                  <a:pos x="403" y="114"/>
                </a:cxn>
                <a:cxn ang="0">
                  <a:pos x="397" y="83"/>
                </a:cxn>
                <a:cxn ang="0">
                  <a:pos x="388" y="57"/>
                </a:cxn>
                <a:cxn ang="0">
                  <a:pos x="374" y="34"/>
                </a:cxn>
                <a:cxn ang="0">
                  <a:pos x="348" y="10"/>
                </a:cxn>
                <a:cxn ang="0">
                  <a:pos x="145" y="0"/>
                </a:cxn>
              </a:cxnLst>
              <a:rect l="0" t="0" r="0" b="0"/>
              <a:pathLst>
                <a:path w="403" h="465">
                  <a:moveTo>
                    <a:pt x="145" y="0"/>
                  </a:moveTo>
                  <a:lnTo>
                    <a:pt x="55" y="63"/>
                  </a:lnTo>
                  <a:lnTo>
                    <a:pt x="30" y="90"/>
                  </a:lnTo>
                  <a:lnTo>
                    <a:pt x="16" y="121"/>
                  </a:lnTo>
                  <a:lnTo>
                    <a:pt x="4" y="149"/>
                  </a:lnTo>
                  <a:lnTo>
                    <a:pt x="0" y="179"/>
                  </a:lnTo>
                  <a:lnTo>
                    <a:pt x="1" y="216"/>
                  </a:lnTo>
                  <a:lnTo>
                    <a:pt x="7" y="245"/>
                  </a:lnTo>
                  <a:lnTo>
                    <a:pt x="16" y="268"/>
                  </a:lnTo>
                  <a:lnTo>
                    <a:pt x="35" y="290"/>
                  </a:lnTo>
                  <a:lnTo>
                    <a:pt x="55" y="306"/>
                  </a:lnTo>
                  <a:lnTo>
                    <a:pt x="77" y="319"/>
                  </a:lnTo>
                  <a:lnTo>
                    <a:pt x="100" y="331"/>
                  </a:lnTo>
                  <a:lnTo>
                    <a:pt x="145" y="345"/>
                  </a:lnTo>
                  <a:lnTo>
                    <a:pt x="209" y="366"/>
                  </a:lnTo>
                  <a:lnTo>
                    <a:pt x="246" y="379"/>
                  </a:lnTo>
                  <a:lnTo>
                    <a:pt x="285" y="398"/>
                  </a:lnTo>
                  <a:lnTo>
                    <a:pt x="399" y="465"/>
                  </a:lnTo>
                  <a:lnTo>
                    <a:pt x="388" y="353"/>
                  </a:lnTo>
                  <a:lnTo>
                    <a:pt x="387" y="299"/>
                  </a:lnTo>
                  <a:lnTo>
                    <a:pt x="388" y="256"/>
                  </a:lnTo>
                  <a:lnTo>
                    <a:pt x="394" y="213"/>
                  </a:lnTo>
                  <a:lnTo>
                    <a:pt x="397" y="181"/>
                  </a:lnTo>
                  <a:lnTo>
                    <a:pt x="401" y="143"/>
                  </a:lnTo>
                  <a:lnTo>
                    <a:pt x="403" y="114"/>
                  </a:lnTo>
                  <a:lnTo>
                    <a:pt x="397" y="83"/>
                  </a:lnTo>
                  <a:lnTo>
                    <a:pt x="388" y="57"/>
                  </a:lnTo>
                  <a:lnTo>
                    <a:pt x="374" y="34"/>
                  </a:lnTo>
                  <a:lnTo>
                    <a:pt x="348" y="1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0" name="Line 40"/>
            <p:cNvSpPr/>
            <p:nvPr/>
          </p:nvSpPr>
          <p:spPr>
            <a:xfrm>
              <a:off x="5328" y="3644"/>
              <a:ext cx="69" cy="109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81" name="Group 41"/>
          <p:cNvGrpSpPr/>
          <p:nvPr/>
        </p:nvGrpSpPr>
        <p:grpSpPr>
          <a:xfrm>
            <a:off x="8153400" y="5576888"/>
            <a:ext cx="117475" cy="109537"/>
            <a:chOff x="5330" y="3589"/>
            <a:chExt cx="89" cy="74"/>
          </a:xfrm>
        </p:grpSpPr>
        <p:sp>
          <p:nvSpPr>
            <p:cNvPr id="61482" name="Freeform 42"/>
            <p:cNvSpPr/>
            <p:nvPr/>
          </p:nvSpPr>
          <p:spPr>
            <a:xfrm>
              <a:off x="5330" y="3589"/>
              <a:ext cx="89" cy="74"/>
            </a:xfrm>
            <a:custGeom>
              <a:avLst/>
              <a:gdLst/>
              <a:ahLst/>
              <a:cxnLst>
                <a:cxn ang="0">
                  <a:pos x="355" y="36"/>
                </a:cxn>
                <a:cxn ang="0">
                  <a:pos x="284" y="34"/>
                </a:cxn>
                <a:cxn ang="0">
                  <a:pos x="247" y="28"/>
                </a:cxn>
                <a:cxn ang="0">
                  <a:pos x="209" y="20"/>
                </a:cxn>
                <a:cxn ang="0">
                  <a:pos x="168" y="9"/>
                </a:cxn>
                <a:cxn ang="0">
                  <a:pos x="134" y="2"/>
                </a:cxn>
                <a:cxn ang="0">
                  <a:pos x="112" y="0"/>
                </a:cxn>
                <a:cxn ang="0">
                  <a:pos x="90" y="0"/>
                </a:cxn>
                <a:cxn ang="0">
                  <a:pos x="68" y="4"/>
                </a:cxn>
                <a:cxn ang="0">
                  <a:pos x="50" y="14"/>
                </a:cxn>
                <a:cxn ang="0">
                  <a:pos x="37" y="22"/>
                </a:cxn>
                <a:cxn ang="0">
                  <a:pos x="25" y="36"/>
                </a:cxn>
                <a:cxn ang="0">
                  <a:pos x="18" y="45"/>
                </a:cxn>
                <a:cxn ang="0">
                  <a:pos x="9" y="59"/>
                </a:cxn>
                <a:cxn ang="0">
                  <a:pos x="4" y="73"/>
                </a:cxn>
                <a:cxn ang="0">
                  <a:pos x="1" y="92"/>
                </a:cxn>
                <a:cxn ang="0">
                  <a:pos x="0" y="121"/>
                </a:cxn>
                <a:cxn ang="0">
                  <a:pos x="3" y="148"/>
                </a:cxn>
                <a:cxn ang="0">
                  <a:pos x="39" y="228"/>
                </a:cxn>
                <a:cxn ang="0">
                  <a:pos x="56" y="246"/>
                </a:cxn>
                <a:cxn ang="0">
                  <a:pos x="68" y="259"/>
                </a:cxn>
                <a:cxn ang="0">
                  <a:pos x="83" y="271"/>
                </a:cxn>
                <a:cxn ang="0">
                  <a:pos x="99" y="278"/>
                </a:cxn>
                <a:cxn ang="0">
                  <a:pos x="115" y="286"/>
                </a:cxn>
                <a:cxn ang="0">
                  <a:pos x="132" y="290"/>
                </a:cxn>
                <a:cxn ang="0">
                  <a:pos x="150" y="292"/>
                </a:cxn>
                <a:cxn ang="0">
                  <a:pos x="165" y="291"/>
                </a:cxn>
                <a:cxn ang="0">
                  <a:pos x="180" y="288"/>
                </a:cxn>
                <a:cxn ang="0">
                  <a:pos x="197" y="278"/>
                </a:cxn>
                <a:cxn ang="0">
                  <a:pos x="209" y="267"/>
                </a:cxn>
                <a:cxn ang="0">
                  <a:pos x="220" y="252"/>
                </a:cxn>
                <a:cxn ang="0">
                  <a:pos x="231" y="236"/>
                </a:cxn>
                <a:cxn ang="0">
                  <a:pos x="247" y="205"/>
                </a:cxn>
                <a:cxn ang="0">
                  <a:pos x="262" y="176"/>
                </a:cxn>
                <a:cxn ang="0">
                  <a:pos x="280" y="139"/>
                </a:cxn>
                <a:cxn ang="0">
                  <a:pos x="301" y="108"/>
                </a:cxn>
                <a:cxn ang="0">
                  <a:pos x="355" y="36"/>
                </a:cxn>
              </a:cxnLst>
              <a:rect l="0" t="0" r="0" b="0"/>
              <a:pathLst>
                <a:path w="355" h="292">
                  <a:moveTo>
                    <a:pt x="355" y="36"/>
                  </a:moveTo>
                  <a:lnTo>
                    <a:pt x="284" y="34"/>
                  </a:lnTo>
                  <a:lnTo>
                    <a:pt x="247" y="28"/>
                  </a:lnTo>
                  <a:lnTo>
                    <a:pt x="209" y="20"/>
                  </a:lnTo>
                  <a:lnTo>
                    <a:pt x="168" y="9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90" y="0"/>
                  </a:lnTo>
                  <a:lnTo>
                    <a:pt x="68" y="4"/>
                  </a:lnTo>
                  <a:lnTo>
                    <a:pt x="50" y="14"/>
                  </a:lnTo>
                  <a:lnTo>
                    <a:pt x="37" y="22"/>
                  </a:lnTo>
                  <a:lnTo>
                    <a:pt x="25" y="36"/>
                  </a:lnTo>
                  <a:lnTo>
                    <a:pt x="18" y="45"/>
                  </a:lnTo>
                  <a:lnTo>
                    <a:pt x="9" y="59"/>
                  </a:lnTo>
                  <a:lnTo>
                    <a:pt x="4" y="73"/>
                  </a:lnTo>
                  <a:lnTo>
                    <a:pt x="1" y="92"/>
                  </a:lnTo>
                  <a:lnTo>
                    <a:pt x="0" y="121"/>
                  </a:lnTo>
                  <a:lnTo>
                    <a:pt x="3" y="148"/>
                  </a:lnTo>
                  <a:lnTo>
                    <a:pt x="39" y="228"/>
                  </a:lnTo>
                  <a:lnTo>
                    <a:pt x="56" y="246"/>
                  </a:lnTo>
                  <a:lnTo>
                    <a:pt x="68" y="259"/>
                  </a:lnTo>
                  <a:lnTo>
                    <a:pt x="83" y="271"/>
                  </a:lnTo>
                  <a:lnTo>
                    <a:pt x="99" y="278"/>
                  </a:lnTo>
                  <a:lnTo>
                    <a:pt x="115" y="286"/>
                  </a:lnTo>
                  <a:lnTo>
                    <a:pt x="132" y="290"/>
                  </a:lnTo>
                  <a:lnTo>
                    <a:pt x="150" y="292"/>
                  </a:lnTo>
                  <a:lnTo>
                    <a:pt x="165" y="291"/>
                  </a:lnTo>
                  <a:lnTo>
                    <a:pt x="180" y="288"/>
                  </a:lnTo>
                  <a:lnTo>
                    <a:pt x="197" y="278"/>
                  </a:lnTo>
                  <a:lnTo>
                    <a:pt x="209" y="267"/>
                  </a:lnTo>
                  <a:lnTo>
                    <a:pt x="220" y="252"/>
                  </a:lnTo>
                  <a:lnTo>
                    <a:pt x="231" y="236"/>
                  </a:lnTo>
                  <a:lnTo>
                    <a:pt x="247" y="205"/>
                  </a:lnTo>
                  <a:lnTo>
                    <a:pt x="262" y="176"/>
                  </a:lnTo>
                  <a:lnTo>
                    <a:pt x="280" y="139"/>
                  </a:lnTo>
                  <a:lnTo>
                    <a:pt x="301" y="108"/>
                  </a:lnTo>
                  <a:lnTo>
                    <a:pt x="355" y="36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43"/>
            <p:cNvSpPr/>
            <p:nvPr/>
          </p:nvSpPr>
          <p:spPr>
            <a:xfrm flipH="1">
              <a:off x="5335" y="3599"/>
              <a:ext cx="83" cy="36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84" name="Group 44"/>
          <p:cNvGrpSpPr/>
          <p:nvPr/>
        </p:nvGrpSpPr>
        <p:grpSpPr>
          <a:xfrm>
            <a:off x="8021638" y="5211763"/>
            <a:ext cx="196850" cy="149225"/>
            <a:chOff x="5232" y="3344"/>
            <a:chExt cx="147" cy="100"/>
          </a:xfrm>
        </p:grpSpPr>
        <p:sp>
          <p:nvSpPr>
            <p:cNvPr id="61485" name="Freeform 45"/>
            <p:cNvSpPr/>
            <p:nvPr/>
          </p:nvSpPr>
          <p:spPr>
            <a:xfrm>
              <a:off x="5259" y="3344"/>
              <a:ext cx="120" cy="98"/>
            </a:xfrm>
            <a:custGeom>
              <a:avLst/>
              <a:gdLst/>
              <a:ahLst/>
              <a:cxnLst>
                <a:cxn ang="0">
                  <a:pos x="478" y="49"/>
                </a:cxn>
                <a:cxn ang="0">
                  <a:pos x="382" y="46"/>
                </a:cxn>
                <a:cxn ang="0">
                  <a:pos x="332" y="39"/>
                </a:cxn>
                <a:cxn ang="0">
                  <a:pos x="281" y="28"/>
                </a:cxn>
                <a:cxn ang="0">
                  <a:pos x="225" y="14"/>
                </a:cxn>
                <a:cxn ang="0">
                  <a:pos x="181" y="3"/>
                </a:cxn>
                <a:cxn ang="0">
                  <a:pos x="150" y="0"/>
                </a:cxn>
                <a:cxn ang="0">
                  <a:pos x="121" y="0"/>
                </a:cxn>
                <a:cxn ang="0">
                  <a:pos x="92" y="6"/>
                </a:cxn>
                <a:cxn ang="0">
                  <a:pos x="67" y="20"/>
                </a:cxn>
                <a:cxn ang="0">
                  <a:pos x="51" y="31"/>
                </a:cxn>
                <a:cxn ang="0">
                  <a:pos x="35" y="49"/>
                </a:cxn>
                <a:cxn ang="0">
                  <a:pos x="25" y="63"/>
                </a:cxn>
                <a:cxn ang="0">
                  <a:pos x="12" y="81"/>
                </a:cxn>
                <a:cxn ang="0">
                  <a:pos x="6" y="99"/>
                </a:cxn>
                <a:cxn ang="0">
                  <a:pos x="2" y="124"/>
                </a:cxn>
                <a:cxn ang="0">
                  <a:pos x="0" y="164"/>
                </a:cxn>
                <a:cxn ang="0">
                  <a:pos x="5" y="201"/>
                </a:cxn>
                <a:cxn ang="0">
                  <a:pos x="53" y="307"/>
                </a:cxn>
                <a:cxn ang="0">
                  <a:pos x="75" y="332"/>
                </a:cxn>
                <a:cxn ang="0">
                  <a:pos x="92" y="349"/>
                </a:cxn>
                <a:cxn ang="0">
                  <a:pos x="111" y="364"/>
                </a:cxn>
                <a:cxn ang="0">
                  <a:pos x="133" y="374"/>
                </a:cxn>
                <a:cxn ang="0">
                  <a:pos x="155" y="385"/>
                </a:cxn>
                <a:cxn ang="0">
                  <a:pos x="177" y="390"/>
                </a:cxn>
                <a:cxn ang="0">
                  <a:pos x="201" y="393"/>
                </a:cxn>
                <a:cxn ang="0">
                  <a:pos x="222" y="391"/>
                </a:cxn>
                <a:cxn ang="0">
                  <a:pos x="241" y="387"/>
                </a:cxn>
                <a:cxn ang="0">
                  <a:pos x="264" y="374"/>
                </a:cxn>
                <a:cxn ang="0">
                  <a:pos x="281" y="358"/>
                </a:cxn>
                <a:cxn ang="0">
                  <a:pos x="296" y="339"/>
                </a:cxn>
                <a:cxn ang="0">
                  <a:pos x="309" y="317"/>
                </a:cxn>
                <a:cxn ang="0">
                  <a:pos x="332" y="275"/>
                </a:cxn>
                <a:cxn ang="0">
                  <a:pos x="351" y="237"/>
                </a:cxn>
                <a:cxn ang="0">
                  <a:pos x="375" y="188"/>
                </a:cxn>
                <a:cxn ang="0">
                  <a:pos x="404" y="147"/>
                </a:cxn>
                <a:cxn ang="0">
                  <a:pos x="478" y="49"/>
                </a:cxn>
              </a:cxnLst>
              <a:rect l="0" t="0" r="0" b="0"/>
              <a:pathLst>
                <a:path w="478" h="393">
                  <a:moveTo>
                    <a:pt x="478" y="49"/>
                  </a:moveTo>
                  <a:lnTo>
                    <a:pt x="382" y="46"/>
                  </a:lnTo>
                  <a:lnTo>
                    <a:pt x="332" y="39"/>
                  </a:lnTo>
                  <a:lnTo>
                    <a:pt x="281" y="28"/>
                  </a:lnTo>
                  <a:lnTo>
                    <a:pt x="225" y="14"/>
                  </a:lnTo>
                  <a:lnTo>
                    <a:pt x="181" y="3"/>
                  </a:lnTo>
                  <a:lnTo>
                    <a:pt x="150" y="0"/>
                  </a:lnTo>
                  <a:lnTo>
                    <a:pt x="121" y="0"/>
                  </a:lnTo>
                  <a:lnTo>
                    <a:pt x="92" y="6"/>
                  </a:lnTo>
                  <a:lnTo>
                    <a:pt x="67" y="20"/>
                  </a:lnTo>
                  <a:lnTo>
                    <a:pt x="51" y="31"/>
                  </a:lnTo>
                  <a:lnTo>
                    <a:pt x="35" y="49"/>
                  </a:lnTo>
                  <a:lnTo>
                    <a:pt x="25" y="63"/>
                  </a:lnTo>
                  <a:lnTo>
                    <a:pt x="12" y="81"/>
                  </a:lnTo>
                  <a:lnTo>
                    <a:pt x="6" y="99"/>
                  </a:lnTo>
                  <a:lnTo>
                    <a:pt x="2" y="124"/>
                  </a:lnTo>
                  <a:lnTo>
                    <a:pt x="0" y="164"/>
                  </a:lnTo>
                  <a:lnTo>
                    <a:pt x="5" y="201"/>
                  </a:lnTo>
                  <a:lnTo>
                    <a:pt x="53" y="307"/>
                  </a:lnTo>
                  <a:lnTo>
                    <a:pt x="75" y="332"/>
                  </a:lnTo>
                  <a:lnTo>
                    <a:pt x="92" y="349"/>
                  </a:lnTo>
                  <a:lnTo>
                    <a:pt x="111" y="364"/>
                  </a:lnTo>
                  <a:lnTo>
                    <a:pt x="133" y="374"/>
                  </a:lnTo>
                  <a:lnTo>
                    <a:pt x="155" y="385"/>
                  </a:lnTo>
                  <a:lnTo>
                    <a:pt x="177" y="390"/>
                  </a:lnTo>
                  <a:lnTo>
                    <a:pt x="201" y="393"/>
                  </a:lnTo>
                  <a:lnTo>
                    <a:pt x="222" y="391"/>
                  </a:lnTo>
                  <a:lnTo>
                    <a:pt x="241" y="387"/>
                  </a:lnTo>
                  <a:lnTo>
                    <a:pt x="264" y="374"/>
                  </a:lnTo>
                  <a:lnTo>
                    <a:pt x="281" y="358"/>
                  </a:lnTo>
                  <a:lnTo>
                    <a:pt x="296" y="339"/>
                  </a:lnTo>
                  <a:lnTo>
                    <a:pt x="309" y="317"/>
                  </a:lnTo>
                  <a:lnTo>
                    <a:pt x="332" y="275"/>
                  </a:lnTo>
                  <a:lnTo>
                    <a:pt x="351" y="237"/>
                  </a:lnTo>
                  <a:lnTo>
                    <a:pt x="375" y="188"/>
                  </a:lnTo>
                  <a:lnTo>
                    <a:pt x="404" y="147"/>
                  </a:lnTo>
                  <a:lnTo>
                    <a:pt x="478" y="49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6" name="Freeform 46"/>
            <p:cNvSpPr/>
            <p:nvPr/>
          </p:nvSpPr>
          <p:spPr>
            <a:xfrm>
              <a:off x="5232" y="3357"/>
              <a:ext cx="146" cy="87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131" y="201"/>
                </a:cxn>
                <a:cxn ang="0">
                  <a:pos x="92" y="230"/>
                </a:cxn>
                <a:cxn ang="0">
                  <a:pos x="72" y="248"/>
                </a:cxn>
                <a:cxn ang="0">
                  <a:pos x="60" y="263"/>
                </a:cxn>
                <a:cxn ang="0">
                  <a:pos x="44" y="282"/>
                </a:cxn>
                <a:cxn ang="0">
                  <a:pos x="29" y="303"/>
                </a:cxn>
                <a:cxn ang="0">
                  <a:pos x="13" y="328"/>
                </a:cxn>
                <a:cxn ang="0">
                  <a:pos x="0" y="350"/>
                </a:cxn>
              </a:cxnLst>
              <a:rect l="0" t="0" r="0" b="0"/>
              <a:pathLst>
                <a:path w="585" h="350">
                  <a:moveTo>
                    <a:pt x="585" y="0"/>
                  </a:moveTo>
                  <a:lnTo>
                    <a:pt x="131" y="201"/>
                  </a:lnTo>
                  <a:lnTo>
                    <a:pt x="92" y="230"/>
                  </a:lnTo>
                  <a:lnTo>
                    <a:pt x="72" y="248"/>
                  </a:lnTo>
                  <a:lnTo>
                    <a:pt x="60" y="263"/>
                  </a:lnTo>
                  <a:lnTo>
                    <a:pt x="44" y="282"/>
                  </a:lnTo>
                  <a:lnTo>
                    <a:pt x="29" y="303"/>
                  </a:lnTo>
                  <a:lnTo>
                    <a:pt x="13" y="328"/>
                  </a:lnTo>
                  <a:lnTo>
                    <a:pt x="0" y="350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87" name="Group 47"/>
          <p:cNvGrpSpPr/>
          <p:nvPr/>
        </p:nvGrpSpPr>
        <p:grpSpPr>
          <a:xfrm>
            <a:off x="8089900" y="5383213"/>
            <a:ext cx="160338" cy="146050"/>
            <a:chOff x="5283" y="3459"/>
            <a:chExt cx="120" cy="98"/>
          </a:xfrm>
        </p:grpSpPr>
        <p:sp>
          <p:nvSpPr>
            <p:cNvPr id="61488" name="Freeform 48"/>
            <p:cNvSpPr/>
            <p:nvPr/>
          </p:nvSpPr>
          <p:spPr>
            <a:xfrm>
              <a:off x="5283" y="3459"/>
              <a:ext cx="120" cy="98"/>
            </a:xfrm>
            <a:custGeom>
              <a:avLst/>
              <a:gdLst/>
              <a:ahLst/>
              <a:cxnLst>
                <a:cxn ang="0">
                  <a:pos x="478" y="49"/>
                </a:cxn>
                <a:cxn ang="0">
                  <a:pos x="383" y="46"/>
                </a:cxn>
                <a:cxn ang="0">
                  <a:pos x="333" y="40"/>
                </a:cxn>
                <a:cxn ang="0">
                  <a:pos x="282" y="28"/>
                </a:cxn>
                <a:cxn ang="0">
                  <a:pos x="226" y="14"/>
                </a:cxn>
                <a:cxn ang="0">
                  <a:pos x="181" y="4"/>
                </a:cxn>
                <a:cxn ang="0">
                  <a:pos x="151" y="0"/>
                </a:cxn>
                <a:cxn ang="0">
                  <a:pos x="122" y="0"/>
                </a:cxn>
                <a:cxn ang="0">
                  <a:pos x="93" y="7"/>
                </a:cxn>
                <a:cxn ang="0">
                  <a:pos x="67" y="21"/>
                </a:cxn>
                <a:cxn ang="0">
                  <a:pos x="52" y="31"/>
                </a:cxn>
                <a:cxn ang="0">
                  <a:pos x="36" y="49"/>
                </a:cxn>
                <a:cxn ang="0">
                  <a:pos x="26" y="63"/>
                </a:cxn>
                <a:cxn ang="0">
                  <a:pos x="13" y="81"/>
                </a:cxn>
                <a:cxn ang="0">
                  <a:pos x="7" y="99"/>
                </a:cxn>
                <a:cxn ang="0">
                  <a:pos x="3" y="125"/>
                </a:cxn>
                <a:cxn ang="0">
                  <a:pos x="0" y="164"/>
                </a:cxn>
                <a:cxn ang="0">
                  <a:pos x="6" y="201"/>
                </a:cxn>
                <a:cxn ang="0">
                  <a:pos x="54" y="308"/>
                </a:cxn>
                <a:cxn ang="0">
                  <a:pos x="76" y="332"/>
                </a:cxn>
                <a:cxn ang="0">
                  <a:pos x="93" y="349"/>
                </a:cxn>
                <a:cxn ang="0">
                  <a:pos x="112" y="364"/>
                </a:cxn>
                <a:cxn ang="0">
                  <a:pos x="134" y="375"/>
                </a:cxn>
                <a:cxn ang="0">
                  <a:pos x="156" y="385"/>
                </a:cxn>
                <a:cxn ang="0">
                  <a:pos x="178" y="391"/>
                </a:cxn>
                <a:cxn ang="0">
                  <a:pos x="202" y="394"/>
                </a:cxn>
                <a:cxn ang="0">
                  <a:pos x="223" y="392"/>
                </a:cxn>
                <a:cxn ang="0">
                  <a:pos x="242" y="388"/>
                </a:cxn>
                <a:cxn ang="0">
                  <a:pos x="264" y="375"/>
                </a:cxn>
                <a:cxn ang="0">
                  <a:pos x="282" y="359"/>
                </a:cxn>
                <a:cxn ang="0">
                  <a:pos x="296" y="340"/>
                </a:cxn>
                <a:cxn ang="0">
                  <a:pos x="310" y="317"/>
                </a:cxn>
                <a:cxn ang="0">
                  <a:pos x="333" y="276"/>
                </a:cxn>
                <a:cxn ang="0">
                  <a:pos x="352" y="238"/>
                </a:cxn>
                <a:cxn ang="0">
                  <a:pos x="376" y="189"/>
                </a:cxn>
                <a:cxn ang="0">
                  <a:pos x="405" y="147"/>
                </a:cxn>
                <a:cxn ang="0">
                  <a:pos x="478" y="49"/>
                </a:cxn>
              </a:cxnLst>
              <a:rect l="0" t="0" r="0" b="0"/>
              <a:pathLst>
                <a:path w="478" h="394">
                  <a:moveTo>
                    <a:pt x="478" y="49"/>
                  </a:moveTo>
                  <a:lnTo>
                    <a:pt x="383" y="46"/>
                  </a:lnTo>
                  <a:lnTo>
                    <a:pt x="333" y="40"/>
                  </a:lnTo>
                  <a:lnTo>
                    <a:pt x="282" y="28"/>
                  </a:lnTo>
                  <a:lnTo>
                    <a:pt x="226" y="14"/>
                  </a:lnTo>
                  <a:lnTo>
                    <a:pt x="181" y="4"/>
                  </a:lnTo>
                  <a:lnTo>
                    <a:pt x="151" y="0"/>
                  </a:lnTo>
                  <a:lnTo>
                    <a:pt x="122" y="0"/>
                  </a:lnTo>
                  <a:lnTo>
                    <a:pt x="93" y="7"/>
                  </a:lnTo>
                  <a:lnTo>
                    <a:pt x="67" y="21"/>
                  </a:lnTo>
                  <a:lnTo>
                    <a:pt x="52" y="31"/>
                  </a:lnTo>
                  <a:lnTo>
                    <a:pt x="36" y="49"/>
                  </a:lnTo>
                  <a:lnTo>
                    <a:pt x="26" y="63"/>
                  </a:lnTo>
                  <a:lnTo>
                    <a:pt x="13" y="81"/>
                  </a:lnTo>
                  <a:lnTo>
                    <a:pt x="7" y="99"/>
                  </a:lnTo>
                  <a:lnTo>
                    <a:pt x="3" y="125"/>
                  </a:lnTo>
                  <a:lnTo>
                    <a:pt x="0" y="164"/>
                  </a:lnTo>
                  <a:lnTo>
                    <a:pt x="6" y="201"/>
                  </a:lnTo>
                  <a:lnTo>
                    <a:pt x="54" y="308"/>
                  </a:lnTo>
                  <a:lnTo>
                    <a:pt x="76" y="332"/>
                  </a:lnTo>
                  <a:lnTo>
                    <a:pt x="93" y="349"/>
                  </a:lnTo>
                  <a:lnTo>
                    <a:pt x="112" y="364"/>
                  </a:lnTo>
                  <a:lnTo>
                    <a:pt x="134" y="375"/>
                  </a:lnTo>
                  <a:lnTo>
                    <a:pt x="156" y="385"/>
                  </a:lnTo>
                  <a:lnTo>
                    <a:pt x="178" y="391"/>
                  </a:lnTo>
                  <a:lnTo>
                    <a:pt x="202" y="394"/>
                  </a:lnTo>
                  <a:lnTo>
                    <a:pt x="223" y="392"/>
                  </a:lnTo>
                  <a:lnTo>
                    <a:pt x="242" y="388"/>
                  </a:lnTo>
                  <a:lnTo>
                    <a:pt x="264" y="375"/>
                  </a:lnTo>
                  <a:lnTo>
                    <a:pt x="282" y="359"/>
                  </a:lnTo>
                  <a:lnTo>
                    <a:pt x="296" y="340"/>
                  </a:lnTo>
                  <a:lnTo>
                    <a:pt x="310" y="317"/>
                  </a:lnTo>
                  <a:lnTo>
                    <a:pt x="333" y="276"/>
                  </a:lnTo>
                  <a:lnTo>
                    <a:pt x="352" y="238"/>
                  </a:lnTo>
                  <a:lnTo>
                    <a:pt x="376" y="189"/>
                  </a:lnTo>
                  <a:lnTo>
                    <a:pt x="405" y="147"/>
                  </a:lnTo>
                  <a:lnTo>
                    <a:pt x="478" y="49"/>
                  </a:lnTo>
                  <a:close/>
                </a:path>
              </a:pathLst>
            </a:custGeom>
            <a:solidFill>
              <a:srgbClr val="00FF00"/>
            </a:solidFill>
            <a:ln w="3175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9" name="Line 49"/>
            <p:cNvSpPr/>
            <p:nvPr/>
          </p:nvSpPr>
          <p:spPr>
            <a:xfrm flipH="1">
              <a:off x="5291" y="3472"/>
              <a:ext cx="111" cy="49"/>
            </a:xfrm>
            <a:prstGeom prst="line">
              <a:avLst/>
            </a:prstGeom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490" name="Group 50"/>
          <p:cNvGrpSpPr/>
          <p:nvPr/>
        </p:nvGrpSpPr>
        <p:grpSpPr>
          <a:xfrm>
            <a:off x="8021638" y="5419725"/>
            <a:ext cx="227012" cy="147638"/>
            <a:chOff x="5232" y="3484"/>
            <a:chExt cx="170" cy="99"/>
          </a:xfrm>
        </p:grpSpPr>
        <p:sp>
          <p:nvSpPr>
            <p:cNvPr id="61491" name="Freeform 51"/>
            <p:cNvSpPr/>
            <p:nvPr/>
          </p:nvSpPr>
          <p:spPr>
            <a:xfrm>
              <a:off x="5232" y="3521"/>
              <a:ext cx="62" cy="41"/>
            </a:xfrm>
            <a:custGeom>
              <a:avLst/>
              <a:gdLst/>
              <a:ahLst/>
              <a:cxnLst>
                <a:cxn ang="0">
                  <a:pos x="249" y="13"/>
                </a:cxn>
                <a:cxn ang="0">
                  <a:pos x="181" y="0"/>
                </a:cxn>
                <a:cxn ang="0">
                  <a:pos x="160" y="2"/>
                </a:cxn>
                <a:cxn ang="0">
                  <a:pos x="139" y="8"/>
                </a:cxn>
                <a:cxn ang="0">
                  <a:pos x="120" y="15"/>
                </a:cxn>
                <a:cxn ang="0">
                  <a:pos x="101" y="24"/>
                </a:cxn>
                <a:cxn ang="0">
                  <a:pos x="86" y="33"/>
                </a:cxn>
                <a:cxn ang="0">
                  <a:pos x="72" y="46"/>
                </a:cxn>
                <a:cxn ang="0">
                  <a:pos x="60" y="57"/>
                </a:cxn>
                <a:cxn ang="0">
                  <a:pos x="48" y="70"/>
                </a:cxn>
                <a:cxn ang="0">
                  <a:pos x="35" y="91"/>
                </a:cxn>
                <a:cxn ang="0">
                  <a:pos x="24" y="108"/>
                </a:cxn>
                <a:cxn ang="0">
                  <a:pos x="12" y="134"/>
                </a:cxn>
                <a:cxn ang="0">
                  <a:pos x="0" y="166"/>
                </a:cxn>
              </a:cxnLst>
              <a:rect l="0" t="0" r="0" b="0"/>
              <a:pathLst>
                <a:path w="249" h="166">
                  <a:moveTo>
                    <a:pt x="249" y="13"/>
                  </a:moveTo>
                  <a:lnTo>
                    <a:pt x="181" y="0"/>
                  </a:lnTo>
                  <a:lnTo>
                    <a:pt x="160" y="2"/>
                  </a:lnTo>
                  <a:lnTo>
                    <a:pt x="139" y="8"/>
                  </a:lnTo>
                  <a:lnTo>
                    <a:pt x="120" y="15"/>
                  </a:lnTo>
                  <a:lnTo>
                    <a:pt x="101" y="24"/>
                  </a:lnTo>
                  <a:lnTo>
                    <a:pt x="86" y="33"/>
                  </a:lnTo>
                  <a:lnTo>
                    <a:pt x="72" y="46"/>
                  </a:lnTo>
                  <a:lnTo>
                    <a:pt x="60" y="57"/>
                  </a:lnTo>
                  <a:lnTo>
                    <a:pt x="48" y="70"/>
                  </a:lnTo>
                  <a:lnTo>
                    <a:pt x="35" y="91"/>
                  </a:lnTo>
                  <a:lnTo>
                    <a:pt x="24" y="108"/>
                  </a:lnTo>
                  <a:lnTo>
                    <a:pt x="12" y="134"/>
                  </a:lnTo>
                  <a:lnTo>
                    <a:pt x="0" y="166"/>
                  </a:lnTo>
                </a:path>
              </a:pathLst>
            </a:custGeom>
            <a:noFill/>
            <a:ln w="3175" cap="flat" cmpd="sng">
              <a:solidFill>
                <a:srgbClr val="006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92" name="Group 52"/>
            <p:cNvGrpSpPr/>
            <p:nvPr/>
          </p:nvGrpSpPr>
          <p:grpSpPr>
            <a:xfrm>
              <a:off x="5282" y="3484"/>
              <a:ext cx="120" cy="99"/>
              <a:chOff x="5282" y="3484"/>
              <a:chExt cx="120" cy="99"/>
            </a:xfrm>
          </p:grpSpPr>
          <p:sp>
            <p:nvSpPr>
              <p:cNvPr id="61493" name="Freeform 53"/>
              <p:cNvSpPr/>
              <p:nvPr/>
            </p:nvSpPr>
            <p:spPr>
              <a:xfrm>
                <a:off x="5282" y="3484"/>
                <a:ext cx="120" cy="99"/>
              </a:xfrm>
              <a:custGeom>
                <a:avLst/>
                <a:gdLst/>
                <a:ahLst/>
                <a:cxnLst>
                  <a:cxn ang="0">
                    <a:pos x="478" y="344"/>
                  </a:cxn>
                  <a:cxn ang="0">
                    <a:pos x="382" y="347"/>
                  </a:cxn>
                  <a:cxn ang="0">
                    <a:pos x="332" y="354"/>
                  </a:cxn>
                  <a:cxn ang="0">
                    <a:pos x="281" y="365"/>
                  </a:cxn>
                  <a:cxn ang="0">
                    <a:pos x="226" y="379"/>
                  </a:cxn>
                  <a:cxn ang="0">
                    <a:pos x="181" y="390"/>
                  </a:cxn>
                  <a:cxn ang="0">
                    <a:pos x="150" y="393"/>
                  </a:cxn>
                  <a:cxn ang="0">
                    <a:pos x="122" y="393"/>
                  </a:cxn>
                  <a:cxn ang="0">
                    <a:pos x="93" y="387"/>
                  </a:cxn>
                  <a:cxn ang="0">
                    <a:pos x="67" y="373"/>
                  </a:cxn>
                  <a:cxn ang="0">
                    <a:pos x="51" y="362"/>
                  </a:cxn>
                  <a:cxn ang="0">
                    <a:pos x="35" y="344"/>
                  </a:cxn>
                  <a:cxn ang="0">
                    <a:pos x="26" y="330"/>
                  </a:cxn>
                  <a:cxn ang="0">
                    <a:pos x="13" y="312"/>
                  </a:cxn>
                  <a:cxn ang="0">
                    <a:pos x="7" y="294"/>
                  </a:cxn>
                  <a:cxn ang="0">
                    <a:pos x="2" y="269"/>
                  </a:cxn>
                  <a:cxn ang="0">
                    <a:pos x="0" y="229"/>
                  </a:cxn>
                  <a:cxn ang="0">
                    <a:pos x="6" y="192"/>
                  </a:cxn>
                  <a:cxn ang="0">
                    <a:pos x="53" y="86"/>
                  </a:cxn>
                  <a:cxn ang="0">
                    <a:pos x="76" y="61"/>
                  </a:cxn>
                  <a:cxn ang="0">
                    <a:pos x="93" y="44"/>
                  </a:cxn>
                  <a:cxn ang="0">
                    <a:pos x="112" y="29"/>
                  </a:cxn>
                  <a:cxn ang="0">
                    <a:pos x="133" y="19"/>
                  </a:cxn>
                  <a:cxn ang="0">
                    <a:pos x="156" y="8"/>
                  </a:cxn>
                  <a:cxn ang="0">
                    <a:pos x="178" y="3"/>
                  </a:cxn>
                  <a:cxn ang="0">
                    <a:pos x="201" y="0"/>
                  </a:cxn>
                  <a:cxn ang="0">
                    <a:pos x="223" y="2"/>
                  </a:cxn>
                  <a:cxn ang="0">
                    <a:pos x="242" y="6"/>
                  </a:cxn>
                  <a:cxn ang="0">
                    <a:pos x="264" y="19"/>
                  </a:cxn>
                  <a:cxn ang="0">
                    <a:pos x="281" y="35"/>
                  </a:cxn>
                  <a:cxn ang="0">
                    <a:pos x="296" y="54"/>
                  </a:cxn>
                  <a:cxn ang="0">
                    <a:pos x="310" y="76"/>
                  </a:cxn>
                  <a:cxn ang="0">
                    <a:pos x="332" y="118"/>
                  </a:cxn>
                  <a:cxn ang="0">
                    <a:pos x="352" y="156"/>
                  </a:cxn>
                  <a:cxn ang="0">
                    <a:pos x="376" y="205"/>
                  </a:cxn>
                  <a:cxn ang="0">
                    <a:pos x="405" y="246"/>
                  </a:cxn>
                  <a:cxn ang="0">
                    <a:pos x="478" y="344"/>
                  </a:cxn>
                </a:cxnLst>
                <a:rect l="0" t="0" r="0" b="0"/>
                <a:pathLst>
                  <a:path w="478" h="393">
                    <a:moveTo>
                      <a:pt x="478" y="344"/>
                    </a:moveTo>
                    <a:lnTo>
                      <a:pt x="382" y="347"/>
                    </a:lnTo>
                    <a:lnTo>
                      <a:pt x="332" y="354"/>
                    </a:lnTo>
                    <a:lnTo>
                      <a:pt x="281" y="365"/>
                    </a:lnTo>
                    <a:lnTo>
                      <a:pt x="226" y="379"/>
                    </a:lnTo>
                    <a:lnTo>
                      <a:pt x="181" y="390"/>
                    </a:lnTo>
                    <a:lnTo>
                      <a:pt x="150" y="393"/>
                    </a:lnTo>
                    <a:lnTo>
                      <a:pt x="122" y="393"/>
                    </a:lnTo>
                    <a:lnTo>
                      <a:pt x="93" y="387"/>
                    </a:lnTo>
                    <a:lnTo>
                      <a:pt x="67" y="373"/>
                    </a:lnTo>
                    <a:lnTo>
                      <a:pt x="51" y="362"/>
                    </a:lnTo>
                    <a:lnTo>
                      <a:pt x="35" y="344"/>
                    </a:lnTo>
                    <a:lnTo>
                      <a:pt x="26" y="330"/>
                    </a:lnTo>
                    <a:lnTo>
                      <a:pt x="13" y="312"/>
                    </a:lnTo>
                    <a:lnTo>
                      <a:pt x="7" y="294"/>
                    </a:lnTo>
                    <a:lnTo>
                      <a:pt x="2" y="269"/>
                    </a:lnTo>
                    <a:lnTo>
                      <a:pt x="0" y="229"/>
                    </a:lnTo>
                    <a:lnTo>
                      <a:pt x="6" y="192"/>
                    </a:lnTo>
                    <a:lnTo>
                      <a:pt x="53" y="86"/>
                    </a:lnTo>
                    <a:lnTo>
                      <a:pt x="76" y="61"/>
                    </a:lnTo>
                    <a:lnTo>
                      <a:pt x="93" y="44"/>
                    </a:lnTo>
                    <a:lnTo>
                      <a:pt x="112" y="29"/>
                    </a:lnTo>
                    <a:lnTo>
                      <a:pt x="133" y="19"/>
                    </a:lnTo>
                    <a:lnTo>
                      <a:pt x="156" y="8"/>
                    </a:lnTo>
                    <a:lnTo>
                      <a:pt x="178" y="3"/>
                    </a:lnTo>
                    <a:lnTo>
                      <a:pt x="201" y="0"/>
                    </a:lnTo>
                    <a:lnTo>
                      <a:pt x="223" y="2"/>
                    </a:lnTo>
                    <a:lnTo>
                      <a:pt x="242" y="6"/>
                    </a:lnTo>
                    <a:lnTo>
                      <a:pt x="264" y="19"/>
                    </a:lnTo>
                    <a:lnTo>
                      <a:pt x="281" y="35"/>
                    </a:lnTo>
                    <a:lnTo>
                      <a:pt x="296" y="54"/>
                    </a:lnTo>
                    <a:lnTo>
                      <a:pt x="310" y="76"/>
                    </a:lnTo>
                    <a:lnTo>
                      <a:pt x="332" y="118"/>
                    </a:lnTo>
                    <a:lnTo>
                      <a:pt x="352" y="156"/>
                    </a:lnTo>
                    <a:lnTo>
                      <a:pt x="376" y="205"/>
                    </a:lnTo>
                    <a:lnTo>
                      <a:pt x="405" y="246"/>
                    </a:lnTo>
                    <a:lnTo>
                      <a:pt x="478" y="344"/>
                    </a:lnTo>
                    <a:close/>
                  </a:path>
                </a:pathLst>
              </a:custGeom>
              <a:solidFill>
                <a:srgbClr val="00FF00"/>
              </a:solidFill>
              <a:ln w="317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4" name="Line 54"/>
              <p:cNvSpPr/>
              <p:nvPr/>
            </p:nvSpPr>
            <p:spPr>
              <a:xfrm flipH="1" flipV="1">
                <a:off x="5290" y="3521"/>
                <a:ext cx="111" cy="49"/>
              </a:xfrm>
              <a:prstGeom prst="line">
                <a:avLst/>
              </a:prstGeom>
              <a:ln w="3175" cap="flat" cmpd="sng">
                <a:solidFill>
                  <a:srgbClr val="006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9207" name="Oval 55"/>
          <p:cNvSpPr/>
          <p:nvPr/>
        </p:nvSpPr>
        <p:spPr>
          <a:xfrm>
            <a:off x="4487863" y="5038725"/>
            <a:ext cx="479425" cy="381000"/>
          </a:xfrm>
          <a:prstGeom prst="ellipse">
            <a:avLst/>
          </a:prstGeom>
          <a:solidFill>
            <a:srgbClr val="00ECD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6" name="Rectangle 56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17563"/>
          </a:xfrm>
          <a:ln/>
        </p:spPr>
        <p:txBody>
          <a:bodyPr wrap="square" lIns="91440" tIns="45720" rIns="91440" bIns="45720" anchor="ctr"/>
          <a:lstStyle/>
          <a:p>
            <a:pPr defTabSz="852805" eaLnBrk="1" hangingPunct="1">
              <a:lnSpc>
                <a:spcPct val="1100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茎叶图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Stem-and-Leaf   Display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9209" name="Rectangle 57"/>
          <p:cNvSpPr/>
          <p:nvPr/>
        </p:nvSpPr>
        <p:spPr>
          <a:xfrm>
            <a:off x="4449763" y="4984750"/>
            <a:ext cx="569912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9210" name="Freeform 58"/>
          <p:cNvSpPr/>
          <p:nvPr/>
        </p:nvSpPr>
        <p:spPr>
          <a:xfrm>
            <a:off x="4643438" y="4959350"/>
            <a:ext cx="2133600" cy="701675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89" y="438"/>
              </a:cxn>
              <a:cxn ang="0">
                <a:pos x="1189" y="252"/>
              </a:cxn>
              <a:cxn ang="0">
                <a:pos x="1559" y="0"/>
              </a:cxn>
            </a:cxnLst>
            <a:rect l="0" t="0" r="0" b="0"/>
            <a:pathLst>
              <a:path w="1559" h="442">
                <a:moveTo>
                  <a:pt x="0" y="227"/>
                </a:moveTo>
                <a:cubicBezTo>
                  <a:pt x="82" y="262"/>
                  <a:pt x="291" y="434"/>
                  <a:pt x="489" y="438"/>
                </a:cubicBezTo>
                <a:cubicBezTo>
                  <a:pt x="687" y="442"/>
                  <a:pt x="1011" y="325"/>
                  <a:pt x="1189" y="252"/>
                </a:cubicBezTo>
                <a:cubicBezTo>
                  <a:pt x="1367" y="179"/>
                  <a:pt x="1482" y="52"/>
                  <a:pt x="1559" y="0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11" name="Freeform 59"/>
          <p:cNvSpPr/>
          <p:nvPr/>
        </p:nvSpPr>
        <p:spPr>
          <a:xfrm>
            <a:off x="4859338" y="5013325"/>
            <a:ext cx="2305050" cy="623888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382" y="309"/>
              </a:cxn>
              <a:cxn ang="0">
                <a:pos x="1105" y="283"/>
              </a:cxn>
              <a:cxn ang="0">
                <a:pos x="1729" y="0"/>
              </a:cxn>
            </a:cxnLst>
            <a:rect l="0" t="0" r="0" b="0"/>
            <a:pathLst>
              <a:path w="1729" h="342">
                <a:moveTo>
                  <a:pt x="0" y="85"/>
                </a:moveTo>
                <a:cubicBezTo>
                  <a:pt x="64" y="122"/>
                  <a:pt x="198" y="276"/>
                  <a:pt x="382" y="309"/>
                </a:cubicBezTo>
                <a:cubicBezTo>
                  <a:pt x="566" y="342"/>
                  <a:pt x="881" y="334"/>
                  <a:pt x="1105" y="283"/>
                </a:cubicBezTo>
                <a:cubicBezTo>
                  <a:pt x="1329" y="232"/>
                  <a:pt x="1625" y="47"/>
                  <a:pt x="1729" y="0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  <p:bldP spid="49207" grpId="0" animBg="1"/>
      <p:bldP spid="49209" grpId="0"/>
      <p:bldP spid="49210" grpId="0" animBg="1"/>
      <p:bldP spid="492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26</a:t>
            </a:fld>
            <a:endParaRPr lang="en-US" altLang="zh-CN" sz="1400" dirty="0"/>
          </a:p>
        </p:txBody>
      </p:sp>
      <p:sp>
        <p:nvSpPr>
          <p:cNvPr id="51202" name="Rectangle 2"/>
          <p:cNvSpPr>
            <a:spLocks noGrp="1"/>
          </p:cNvSpPr>
          <p:nvPr>
            <p:ph idx="1"/>
          </p:nvPr>
        </p:nvSpPr>
        <p:spPr>
          <a:xfrm>
            <a:off x="296863" y="1763713"/>
            <a:ext cx="3556000" cy="387032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40</a:t>
            </a:r>
            <a:r>
              <a:rPr lang="zh-CN" altLang="en-US" sz="2800" dirty="0"/>
              <a:t>名教师的年龄的数据：</a:t>
            </a:r>
            <a:r>
              <a:rPr lang="en-US" altLang="zh-CN" sz="2800" dirty="0"/>
              <a:t>40</a:t>
            </a:r>
            <a:r>
              <a:rPr lang="zh-CN" altLang="en-US" sz="2800" dirty="0"/>
              <a:t>，</a:t>
            </a:r>
            <a:r>
              <a:rPr lang="en-US" altLang="zh-CN" sz="2800" dirty="0"/>
              <a:t>41</a:t>
            </a:r>
            <a:r>
              <a:rPr lang="zh-CN" altLang="en-US" sz="2800" dirty="0"/>
              <a:t>，</a:t>
            </a:r>
            <a:r>
              <a:rPr lang="en-US" altLang="zh-CN" sz="2800" dirty="0"/>
              <a:t>48</a:t>
            </a:r>
            <a:r>
              <a:rPr lang="zh-CN" altLang="en-US" sz="2800" dirty="0"/>
              <a:t>，</a:t>
            </a:r>
            <a:r>
              <a:rPr lang="en-US" altLang="zh-CN" sz="2800" dirty="0"/>
              <a:t>51</a:t>
            </a:r>
            <a:r>
              <a:rPr lang="zh-CN" altLang="en-US" sz="2800" dirty="0"/>
              <a:t>，</a:t>
            </a:r>
            <a:r>
              <a:rPr lang="en-US" altLang="zh-CN" sz="2800" dirty="0"/>
              <a:t>37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  <a:r>
              <a:rPr lang="zh-CN" altLang="en-US" sz="2800" dirty="0"/>
              <a:t>，</a:t>
            </a:r>
            <a:r>
              <a:rPr lang="en-US" altLang="zh-CN" sz="2800" dirty="0"/>
              <a:t>36</a:t>
            </a:r>
            <a:r>
              <a:rPr lang="zh-CN" altLang="en-US" sz="2800" dirty="0"/>
              <a:t>，</a:t>
            </a:r>
            <a:r>
              <a:rPr lang="en-US" altLang="zh-CN" sz="2800" dirty="0"/>
              <a:t>50</a:t>
            </a:r>
            <a:r>
              <a:rPr lang="zh-CN" altLang="en-US" sz="2800" dirty="0"/>
              <a:t>，</a:t>
            </a:r>
            <a:r>
              <a:rPr lang="en-US" altLang="zh-CN" sz="2800" dirty="0"/>
              <a:t>33</a:t>
            </a:r>
            <a:r>
              <a:rPr lang="zh-CN" altLang="en-US" sz="2800" dirty="0"/>
              <a:t>，</a:t>
            </a:r>
            <a:r>
              <a:rPr lang="en-US" altLang="zh-CN" sz="2800" dirty="0"/>
              <a:t>42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33</a:t>
            </a:r>
            <a:r>
              <a:rPr lang="zh-CN" altLang="en-US" sz="2800" dirty="0"/>
              <a:t>，</a:t>
            </a:r>
            <a:r>
              <a:rPr lang="en-US" altLang="zh-CN" sz="2800" dirty="0"/>
              <a:t>36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，</a:t>
            </a:r>
            <a:r>
              <a:rPr lang="en-US" altLang="zh-CN" sz="2800" dirty="0"/>
              <a:t>34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36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，</a:t>
            </a:r>
            <a:r>
              <a:rPr lang="en-US" altLang="zh-CN" sz="2800" dirty="0"/>
              <a:t>34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  <a:r>
              <a:rPr lang="zh-CN" altLang="en-US" sz="2800" dirty="0"/>
              <a:t>，</a:t>
            </a:r>
            <a:r>
              <a:rPr lang="en-US" altLang="zh-CN" sz="2800" dirty="0"/>
              <a:t>40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43</a:t>
            </a:r>
            <a:r>
              <a:rPr lang="zh-CN" altLang="en-US" sz="2800" dirty="0"/>
              <a:t>，</a:t>
            </a:r>
            <a:r>
              <a:rPr lang="en-US" altLang="zh-CN" sz="2800" dirty="0"/>
              <a:t>45</a:t>
            </a:r>
            <a:r>
              <a:rPr lang="zh-CN" altLang="en-US" sz="2800" dirty="0"/>
              <a:t>，</a:t>
            </a:r>
            <a:r>
              <a:rPr lang="en-US" altLang="zh-CN" sz="2800" dirty="0"/>
              <a:t>39</a:t>
            </a:r>
            <a:r>
              <a:rPr lang="zh-CN" altLang="en-US" sz="2800" dirty="0"/>
              <a:t>，</a:t>
            </a:r>
            <a:r>
              <a:rPr lang="en-US" altLang="zh-CN" sz="2800" dirty="0"/>
              <a:t>42</a:t>
            </a:r>
            <a:r>
              <a:rPr lang="zh-CN" altLang="en-US" sz="2800" dirty="0"/>
              <a:t>，</a:t>
            </a:r>
            <a:r>
              <a:rPr lang="en-US" altLang="zh-CN" sz="2800" dirty="0"/>
              <a:t>41</a:t>
            </a:r>
            <a:r>
              <a:rPr lang="zh-CN" altLang="en-US" sz="2800" dirty="0"/>
              <a:t>，</a:t>
            </a:r>
            <a:r>
              <a:rPr lang="en-US" altLang="zh-CN" sz="2800" dirty="0"/>
              <a:t>48</a:t>
            </a:r>
            <a:r>
              <a:rPr lang="zh-CN" altLang="en-US" sz="2800" dirty="0"/>
              <a:t>，</a:t>
            </a:r>
            <a:r>
              <a:rPr lang="en-US" altLang="zh-CN" sz="2800" dirty="0"/>
              <a:t>55</a:t>
            </a:r>
            <a:r>
              <a:rPr lang="zh-CN" altLang="en-US" sz="2800" dirty="0"/>
              <a:t>，</a:t>
            </a:r>
            <a:r>
              <a:rPr lang="en-US" altLang="zh-CN" sz="2800" dirty="0"/>
              <a:t>43</a:t>
            </a:r>
            <a:r>
              <a:rPr lang="zh-CN" altLang="en-US" sz="2800" dirty="0"/>
              <a:t>，</a:t>
            </a:r>
            <a:r>
              <a:rPr lang="en-US" altLang="zh-CN" sz="2800" dirty="0"/>
              <a:t>42</a:t>
            </a:r>
            <a:r>
              <a:rPr lang="zh-CN" altLang="en-US" sz="2800" dirty="0"/>
              <a:t>，</a:t>
            </a:r>
            <a:r>
              <a:rPr lang="en-US" altLang="zh-CN" sz="2800" dirty="0"/>
              <a:t>42</a:t>
            </a:r>
            <a:r>
              <a:rPr lang="zh-CN" altLang="en-US" sz="2800" dirty="0"/>
              <a:t>，</a:t>
            </a:r>
            <a:r>
              <a:rPr lang="en-US" altLang="zh-CN" sz="2800" dirty="0"/>
              <a:t>51</a:t>
            </a:r>
            <a:r>
              <a:rPr lang="zh-CN" altLang="en-US" sz="2800" dirty="0"/>
              <a:t>，</a:t>
            </a:r>
            <a:r>
              <a:rPr lang="en-US" altLang="zh-CN" sz="2800" dirty="0"/>
              <a:t>52</a:t>
            </a:r>
            <a:r>
              <a:rPr lang="zh-CN" altLang="en-US" sz="2800" dirty="0"/>
              <a:t>，</a:t>
            </a:r>
            <a:r>
              <a:rPr lang="en-US" altLang="zh-CN" sz="2800" dirty="0"/>
              <a:t>64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4117975" y="1412875"/>
            <a:ext cx="4122738" cy="4854575"/>
            <a:chOff x="2440" y="527"/>
            <a:chExt cx="2738" cy="3332"/>
          </a:xfrm>
        </p:grpSpPr>
        <p:grpSp>
          <p:nvGrpSpPr>
            <p:cNvPr id="63492" name="Group 4"/>
            <p:cNvGrpSpPr/>
            <p:nvPr/>
          </p:nvGrpSpPr>
          <p:grpSpPr>
            <a:xfrm>
              <a:off x="2440" y="527"/>
              <a:ext cx="2406" cy="567"/>
              <a:chOff x="2440" y="527"/>
              <a:chExt cx="2406" cy="567"/>
            </a:xfrm>
          </p:grpSpPr>
          <p:sp>
            <p:nvSpPr>
              <p:cNvPr id="63493" name="Rectangle 5"/>
              <p:cNvSpPr/>
              <p:nvPr/>
            </p:nvSpPr>
            <p:spPr>
              <a:xfrm>
                <a:off x="2688" y="572"/>
                <a:ext cx="47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Stem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4" name="Rectangle 6"/>
              <p:cNvSpPr/>
              <p:nvPr/>
            </p:nvSpPr>
            <p:spPr>
              <a:xfrm>
                <a:off x="3197" y="527"/>
                <a:ext cx="6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-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5" name="Rectangle 7"/>
              <p:cNvSpPr/>
              <p:nvPr/>
            </p:nvSpPr>
            <p:spPr>
              <a:xfrm>
                <a:off x="3326" y="572"/>
                <a:ext cx="3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and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6" name="Rectangle 8"/>
              <p:cNvSpPr/>
              <p:nvPr/>
            </p:nvSpPr>
            <p:spPr>
              <a:xfrm>
                <a:off x="3741" y="572"/>
                <a:ext cx="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-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7" name="Rectangle 9"/>
              <p:cNvSpPr/>
              <p:nvPr/>
            </p:nvSpPr>
            <p:spPr>
              <a:xfrm>
                <a:off x="3949" y="572"/>
                <a:ext cx="7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Leaf Plot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8" name="Rectangle 10"/>
              <p:cNvSpPr/>
              <p:nvPr/>
            </p:nvSpPr>
            <p:spPr>
              <a:xfrm>
                <a:off x="3944" y="593"/>
                <a:ext cx="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9" name="Rectangle 11"/>
              <p:cNvSpPr/>
              <p:nvPr/>
            </p:nvSpPr>
            <p:spPr>
              <a:xfrm>
                <a:off x="2440" y="843"/>
                <a:ext cx="240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Frequency    Stem &amp;  Leaf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0" name="Rectangle 12"/>
              <p:cNvSpPr/>
              <p:nvPr/>
            </p:nvSpPr>
            <p:spPr>
              <a:xfrm>
                <a:off x="4555" y="843"/>
                <a:ext cx="5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501" name="Rectangle 13"/>
            <p:cNvSpPr/>
            <p:nvPr/>
          </p:nvSpPr>
          <p:spPr>
            <a:xfrm>
              <a:off x="2716" y="1253"/>
              <a:ext cx="1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2" name="Rectangle 14"/>
            <p:cNvSpPr/>
            <p:nvPr/>
          </p:nvSpPr>
          <p:spPr>
            <a:xfrm>
              <a:off x="2920" y="1253"/>
              <a:ext cx="1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3" name="Rectangle 15"/>
            <p:cNvSpPr/>
            <p:nvPr/>
          </p:nvSpPr>
          <p:spPr>
            <a:xfrm>
              <a:off x="2987" y="1253"/>
              <a:ext cx="3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9.00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4" name="Rectangle 16"/>
            <p:cNvSpPr/>
            <p:nvPr/>
          </p:nvSpPr>
          <p:spPr>
            <a:xfrm>
              <a:off x="3200" y="1253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5" name="Rectangle 17"/>
            <p:cNvSpPr/>
            <p:nvPr/>
          </p:nvSpPr>
          <p:spPr>
            <a:xfrm>
              <a:off x="3515" y="1253"/>
              <a:ext cx="13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677888999</a:t>
              </a:r>
              <a:endPara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6" name="Rectangle 18"/>
            <p:cNvSpPr/>
            <p:nvPr/>
          </p:nvSpPr>
          <p:spPr>
            <a:xfrm>
              <a:off x="4629" y="1253"/>
              <a:ext cx="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Rectangle 19"/>
            <p:cNvSpPr/>
            <p:nvPr/>
          </p:nvSpPr>
          <p:spPr>
            <a:xfrm>
              <a:off x="2692" y="1502"/>
              <a:ext cx="27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8" name="Rectangle 20"/>
            <p:cNvSpPr/>
            <p:nvPr/>
          </p:nvSpPr>
          <p:spPr>
            <a:xfrm>
              <a:off x="2987" y="1502"/>
              <a:ext cx="39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4.00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9" name="Rectangle 21"/>
            <p:cNvSpPr/>
            <p:nvPr/>
          </p:nvSpPr>
          <p:spPr>
            <a:xfrm>
              <a:off x="3200" y="1502"/>
              <a:ext cx="44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0" name="Rectangle 22"/>
            <p:cNvSpPr/>
            <p:nvPr/>
          </p:nvSpPr>
          <p:spPr>
            <a:xfrm>
              <a:off x="3526" y="1504"/>
              <a:ext cx="78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3344</a:t>
              </a:r>
            </a:p>
          </p:txBody>
        </p:sp>
        <p:sp>
          <p:nvSpPr>
            <p:cNvPr id="63511" name="Rectangle 23"/>
            <p:cNvSpPr/>
            <p:nvPr/>
          </p:nvSpPr>
          <p:spPr>
            <a:xfrm>
              <a:off x="4309" y="1502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2" name="Rectangle 24"/>
            <p:cNvSpPr/>
            <p:nvPr/>
          </p:nvSpPr>
          <p:spPr>
            <a:xfrm>
              <a:off x="2692" y="1752"/>
              <a:ext cx="2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3" name="Rectangle 25"/>
            <p:cNvSpPr/>
            <p:nvPr/>
          </p:nvSpPr>
          <p:spPr>
            <a:xfrm>
              <a:off x="2987" y="1752"/>
              <a:ext cx="3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8.00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4" name="Rectangle 26"/>
            <p:cNvSpPr/>
            <p:nvPr/>
          </p:nvSpPr>
          <p:spPr>
            <a:xfrm>
              <a:off x="3200" y="1752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5" name="Rectangle 27"/>
            <p:cNvSpPr/>
            <p:nvPr/>
          </p:nvSpPr>
          <p:spPr>
            <a:xfrm>
              <a:off x="3514" y="1752"/>
              <a:ext cx="12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55566679</a:t>
              </a:r>
            </a:p>
          </p:txBody>
        </p:sp>
        <p:sp>
          <p:nvSpPr>
            <p:cNvPr id="63516" name="Rectangle 28"/>
            <p:cNvSpPr/>
            <p:nvPr/>
          </p:nvSpPr>
          <p:spPr>
            <a:xfrm>
              <a:off x="4565" y="1752"/>
              <a:ext cx="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7" name="Rectangle 29"/>
            <p:cNvSpPr/>
            <p:nvPr/>
          </p:nvSpPr>
          <p:spPr>
            <a:xfrm>
              <a:off x="2741" y="2001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8" name="Rectangle 30"/>
            <p:cNvSpPr/>
            <p:nvPr/>
          </p:nvSpPr>
          <p:spPr>
            <a:xfrm>
              <a:off x="2805" y="2001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9" name="Rectangle 31"/>
            <p:cNvSpPr/>
            <p:nvPr/>
          </p:nvSpPr>
          <p:spPr>
            <a:xfrm>
              <a:off x="2775" y="2002"/>
              <a:ext cx="21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0" name="Rectangle 32"/>
            <p:cNvSpPr/>
            <p:nvPr/>
          </p:nvSpPr>
          <p:spPr>
            <a:xfrm>
              <a:off x="2980" y="2002"/>
              <a:ext cx="39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1" name="Rectangle 33"/>
            <p:cNvSpPr/>
            <p:nvPr/>
          </p:nvSpPr>
          <p:spPr>
            <a:xfrm>
              <a:off x="3200" y="2001"/>
              <a:ext cx="44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2" name="Rectangle 34"/>
            <p:cNvSpPr/>
            <p:nvPr/>
          </p:nvSpPr>
          <p:spPr>
            <a:xfrm>
              <a:off x="3526" y="2001"/>
              <a:ext cx="146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 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0011222233</a:t>
              </a:r>
            </a:p>
          </p:txBody>
        </p:sp>
        <p:sp>
          <p:nvSpPr>
            <p:cNvPr id="63523" name="Rectangle 35"/>
            <p:cNvSpPr/>
            <p:nvPr/>
          </p:nvSpPr>
          <p:spPr>
            <a:xfrm>
              <a:off x="4693" y="2001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4" name="Rectangle 36"/>
            <p:cNvSpPr/>
            <p:nvPr/>
          </p:nvSpPr>
          <p:spPr>
            <a:xfrm>
              <a:off x="2831" y="2251"/>
              <a:ext cx="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5" name="Rectangle 37"/>
            <p:cNvSpPr/>
            <p:nvPr/>
          </p:nvSpPr>
          <p:spPr>
            <a:xfrm>
              <a:off x="2987" y="2251"/>
              <a:ext cx="3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6" name="Rectangle 38"/>
            <p:cNvSpPr/>
            <p:nvPr/>
          </p:nvSpPr>
          <p:spPr>
            <a:xfrm>
              <a:off x="3200" y="2251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7" name="Rectangle 39"/>
            <p:cNvSpPr/>
            <p:nvPr/>
          </p:nvSpPr>
          <p:spPr>
            <a:xfrm>
              <a:off x="3539" y="2251"/>
              <a:ext cx="67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588</a:t>
              </a:r>
            </a:p>
          </p:txBody>
        </p:sp>
        <p:sp>
          <p:nvSpPr>
            <p:cNvPr id="63528" name="Rectangle 40"/>
            <p:cNvSpPr/>
            <p:nvPr/>
          </p:nvSpPr>
          <p:spPr>
            <a:xfrm>
              <a:off x="4245" y="2251"/>
              <a:ext cx="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29" name="Rectangle 41"/>
            <p:cNvSpPr/>
            <p:nvPr/>
          </p:nvSpPr>
          <p:spPr>
            <a:xfrm>
              <a:off x="2692" y="2501"/>
              <a:ext cx="27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0" name="Rectangle 42"/>
            <p:cNvSpPr/>
            <p:nvPr/>
          </p:nvSpPr>
          <p:spPr>
            <a:xfrm>
              <a:off x="2987" y="2501"/>
              <a:ext cx="39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4.00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1" name="Rectangle 43"/>
            <p:cNvSpPr/>
            <p:nvPr/>
          </p:nvSpPr>
          <p:spPr>
            <a:xfrm>
              <a:off x="3200" y="2501"/>
              <a:ext cx="44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2" name="Rectangle 44"/>
            <p:cNvSpPr/>
            <p:nvPr/>
          </p:nvSpPr>
          <p:spPr>
            <a:xfrm>
              <a:off x="3550" y="2501"/>
              <a:ext cx="78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0112</a:t>
              </a:r>
            </a:p>
          </p:txBody>
        </p:sp>
        <p:sp>
          <p:nvSpPr>
            <p:cNvPr id="63533" name="Rectangle 45"/>
            <p:cNvSpPr/>
            <p:nvPr/>
          </p:nvSpPr>
          <p:spPr>
            <a:xfrm>
              <a:off x="4309" y="2501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4" name="Rectangle 46"/>
            <p:cNvSpPr/>
            <p:nvPr/>
          </p:nvSpPr>
          <p:spPr>
            <a:xfrm>
              <a:off x="2692" y="2750"/>
              <a:ext cx="2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5" name="Rectangle 47"/>
            <p:cNvSpPr/>
            <p:nvPr/>
          </p:nvSpPr>
          <p:spPr>
            <a:xfrm>
              <a:off x="2987" y="2750"/>
              <a:ext cx="3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1.00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6" name="Rectangle 48"/>
            <p:cNvSpPr/>
            <p:nvPr/>
          </p:nvSpPr>
          <p:spPr>
            <a:xfrm>
              <a:off x="3200" y="2750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7" name="Rectangle 49"/>
            <p:cNvSpPr/>
            <p:nvPr/>
          </p:nvSpPr>
          <p:spPr>
            <a:xfrm>
              <a:off x="3562" y="2750"/>
              <a:ext cx="4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. 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3538" name="Rectangle 50"/>
            <p:cNvSpPr/>
            <p:nvPr/>
          </p:nvSpPr>
          <p:spPr>
            <a:xfrm>
              <a:off x="4117" y="2750"/>
              <a:ext cx="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39" name="Rectangle 51"/>
            <p:cNvSpPr/>
            <p:nvPr/>
          </p:nvSpPr>
          <p:spPr>
            <a:xfrm>
              <a:off x="2692" y="3000"/>
              <a:ext cx="27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40" name="Rectangle 52"/>
            <p:cNvSpPr/>
            <p:nvPr/>
          </p:nvSpPr>
          <p:spPr>
            <a:xfrm>
              <a:off x="2974" y="3000"/>
              <a:ext cx="45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1.00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41" name="Rectangle 53"/>
            <p:cNvSpPr/>
            <p:nvPr/>
          </p:nvSpPr>
          <p:spPr>
            <a:xfrm>
              <a:off x="3503" y="3000"/>
              <a:ext cx="16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Extremes    (&gt;=64)</a:t>
              </a:r>
              <a:endPara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42" name="Rectangle 54"/>
            <p:cNvSpPr/>
            <p:nvPr/>
          </p:nvSpPr>
          <p:spPr>
            <a:xfrm>
              <a:off x="4415" y="3000"/>
              <a:ext cx="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3543" name="Group 55"/>
            <p:cNvGrpSpPr/>
            <p:nvPr/>
          </p:nvGrpSpPr>
          <p:grpSpPr>
            <a:xfrm>
              <a:off x="2461" y="3359"/>
              <a:ext cx="2181" cy="500"/>
              <a:chOff x="2506" y="3226"/>
              <a:chExt cx="2181" cy="500"/>
            </a:xfrm>
          </p:grpSpPr>
          <p:sp>
            <p:nvSpPr>
              <p:cNvPr id="63544" name="Rectangle 56"/>
              <p:cNvSpPr/>
              <p:nvPr/>
            </p:nvSpPr>
            <p:spPr>
              <a:xfrm>
                <a:off x="2585" y="3226"/>
                <a:ext cx="1901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Stem width:     10.00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5" name="Rectangle 57"/>
              <p:cNvSpPr/>
              <p:nvPr/>
            </p:nvSpPr>
            <p:spPr>
              <a:xfrm>
                <a:off x="4255" y="3226"/>
                <a:ext cx="111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6" name="Rectangle 58"/>
              <p:cNvSpPr/>
              <p:nvPr/>
            </p:nvSpPr>
            <p:spPr>
              <a:xfrm>
                <a:off x="4395" y="3226"/>
                <a:ext cx="5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7" name="Rectangle 59"/>
              <p:cNvSpPr/>
              <p:nvPr/>
            </p:nvSpPr>
            <p:spPr>
              <a:xfrm>
                <a:off x="2506" y="3475"/>
                <a:ext cx="2181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Each leaf:       1 case(s)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8" name="Rectangle 60"/>
              <p:cNvSpPr/>
              <p:nvPr/>
            </p:nvSpPr>
            <p:spPr>
              <a:xfrm>
                <a:off x="4451" y="3475"/>
                <a:ext cx="5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3549" name="Rectangle 6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817563"/>
          </a:xfrm>
          <a:ln/>
        </p:spPr>
        <p:txBody>
          <a:bodyPr wrap="square" lIns="91440" tIns="45720" rIns="91440" bIns="45720" anchor="ctr"/>
          <a:lstStyle/>
          <a:p>
            <a:pPr defTabSz="852805" eaLnBrk="1" hangingPunct="1">
              <a:lnSpc>
                <a:spcPct val="110000"/>
              </a:lnSpc>
            </a:pPr>
            <a:r>
              <a:rPr lang="en-US" altLang="zh-CN" sz="4000" b="1" dirty="0"/>
              <a:t>SPSS Statistics</a:t>
            </a:r>
            <a:r>
              <a:rPr lang="zh-CN" altLang="en-US" sz="4000" b="1" dirty="0"/>
              <a:t>生成的一个茎叶图</a:t>
            </a:r>
            <a:endParaRPr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27</a:t>
            </a:fld>
            <a:endParaRPr lang="en-US" altLang="zh-CN" sz="1400" dirty="0"/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线图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(Line Chart)</a:t>
            </a:r>
            <a:r>
              <a:rPr lang="en-US" altLang="zh-CN" dirty="0"/>
              <a:t> 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7308850" cy="147637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利用线形的升降起伏来表现描述的变量在一段时期内的变动情况，主要用于显示时间数列的数据。</a:t>
            </a:r>
          </a:p>
        </p:txBody>
      </p:sp>
      <p:pic>
        <p:nvPicPr>
          <p:cNvPr id="53252" name="Picture 4"/>
          <p:cNvPicPr>
            <a:picLocks noChangeAspect="1"/>
          </p:cNvPicPr>
          <p:nvPr/>
        </p:nvPicPr>
        <p:blipFill>
          <a:blip r:embed="rId3"/>
          <a:srcRect l="1723" t="2740" r="2499" b="4012"/>
          <a:stretch>
            <a:fillRect/>
          </a:stretch>
        </p:blipFill>
        <p:spPr>
          <a:xfrm>
            <a:off x="1835150" y="2708275"/>
            <a:ext cx="5473700" cy="30257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3253" name="Rectangle 5"/>
          <p:cNvSpPr/>
          <p:nvPr/>
        </p:nvSpPr>
        <p:spPr>
          <a:xfrm>
            <a:off x="1782763" y="5932488"/>
            <a:ext cx="576897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1996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-2003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年城乡居民人民币储蓄存款年底余额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32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28</a:t>
            </a:fld>
            <a:endParaRPr lang="en-US" altLang="zh-CN" sz="1400" dirty="0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3.1.4 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绘制统计图时的注意事项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7786688" cy="4332287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、通过选择恰当的图形类型、刻度、长宽比例等，使图形能够准确反映数据中包含的信息。</a:t>
            </a:r>
          </a:p>
          <a:p>
            <a:pPr lvl="1" algn="just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时间一般绘在横轴，指标数据绘在纵轴。</a:t>
            </a:r>
          </a:p>
          <a:p>
            <a:pPr lvl="1" algn="just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长宽比例要适当  ，其长宽比例大致为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一般情况下，纵轴数据下端应从“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开始。数据与“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之间的间距过大时，可以采取折断的符号将纵轴折断。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411413" y="4581525"/>
            <a:ext cx="3586162" cy="1735138"/>
            <a:chOff x="1666" y="2704"/>
            <a:chExt cx="2433" cy="1100"/>
          </a:xfrm>
        </p:grpSpPr>
        <p:sp>
          <p:nvSpPr>
            <p:cNvPr id="67589" name="Line 5"/>
            <p:cNvSpPr/>
            <p:nvPr/>
          </p:nvSpPr>
          <p:spPr>
            <a:xfrm flipH="1">
              <a:off x="1746" y="2704"/>
              <a:ext cx="5" cy="8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67590" name="Line 6"/>
            <p:cNvSpPr/>
            <p:nvPr/>
          </p:nvSpPr>
          <p:spPr>
            <a:xfrm>
              <a:off x="1751" y="3804"/>
              <a:ext cx="23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591" name="Line 7"/>
            <p:cNvSpPr/>
            <p:nvPr/>
          </p:nvSpPr>
          <p:spPr>
            <a:xfrm>
              <a:off x="1746" y="3464"/>
              <a:ext cx="1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2" name="Line 8"/>
            <p:cNvSpPr/>
            <p:nvPr/>
          </p:nvSpPr>
          <p:spPr>
            <a:xfrm>
              <a:off x="1751" y="304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3" name="Line 9"/>
            <p:cNvSpPr/>
            <p:nvPr/>
          </p:nvSpPr>
          <p:spPr>
            <a:xfrm flipV="1">
              <a:off x="1991" y="3184"/>
              <a:ext cx="528" cy="144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4" name="Line 10"/>
            <p:cNvSpPr/>
            <p:nvPr/>
          </p:nvSpPr>
          <p:spPr>
            <a:xfrm flipV="1">
              <a:off x="2519" y="2992"/>
              <a:ext cx="336" cy="19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5" name="Line 11"/>
            <p:cNvSpPr/>
            <p:nvPr/>
          </p:nvSpPr>
          <p:spPr>
            <a:xfrm flipV="1">
              <a:off x="2855" y="2800"/>
              <a:ext cx="96" cy="19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6" name="Line 12"/>
            <p:cNvSpPr/>
            <p:nvPr/>
          </p:nvSpPr>
          <p:spPr>
            <a:xfrm>
              <a:off x="2951" y="2800"/>
              <a:ext cx="384" cy="28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7" name="Line 13"/>
            <p:cNvSpPr/>
            <p:nvPr/>
          </p:nvSpPr>
          <p:spPr>
            <a:xfrm flipV="1">
              <a:off x="3335" y="2848"/>
              <a:ext cx="576" cy="24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598" name="Line 14"/>
            <p:cNvSpPr/>
            <p:nvPr/>
          </p:nvSpPr>
          <p:spPr>
            <a:xfrm flipH="1">
              <a:off x="1746" y="3577"/>
              <a:ext cx="5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9" name="Freeform 15"/>
            <p:cNvSpPr/>
            <p:nvPr/>
          </p:nvSpPr>
          <p:spPr>
            <a:xfrm>
              <a:off x="1666" y="3536"/>
              <a:ext cx="151" cy="19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97" y="35"/>
                </a:cxn>
                <a:cxn ang="0">
                  <a:pos x="71" y="44"/>
                </a:cxn>
                <a:cxn ang="0">
                  <a:pos x="18" y="80"/>
                </a:cxn>
                <a:cxn ang="0">
                  <a:pos x="133" y="124"/>
                </a:cxn>
                <a:cxn ang="0">
                  <a:pos x="53" y="168"/>
                </a:cxn>
                <a:cxn ang="0">
                  <a:pos x="0" y="195"/>
                </a:cxn>
              </a:cxnLst>
              <a:rect l="0" t="0" r="0" b="0"/>
              <a:pathLst>
                <a:path w="151" h="195">
                  <a:moveTo>
                    <a:pt x="151" y="0"/>
                  </a:moveTo>
                  <a:cubicBezTo>
                    <a:pt x="133" y="12"/>
                    <a:pt x="117" y="28"/>
                    <a:pt x="97" y="35"/>
                  </a:cubicBezTo>
                  <a:cubicBezTo>
                    <a:pt x="88" y="38"/>
                    <a:pt x="79" y="39"/>
                    <a:pt x="71" y="44"/>
                  </a:cubicBezTo>
                  <a:cubicBezTo>
                    <a:pt x="52" y="55"/>
                    <a:pt x="18" y="80"/>
                    <a:pt x="18" y="80"/>
                  </a:cubicBezTo>
                  <a:cubicBezTo>
                    <a:pt x="56" y="118"/>
                    <a:pt x="83" y="111"/>
                    <a:pt x="133" y="124"/>
                  </a:cubicBezTo>
                  <a:cubicBezTo>
                    <a:pt x="71" y="145"/>
                    <a:pt x="98" y="155"/>
                    <a:pt x="53" y="168"/>
                  </a:cubicBezTo>
                  <a:cubicBezTo>
                    <a:pt x="62" y="177"/>
                    <a:pt x="31" y="195"/>
                    <a:pt x="0" y="195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16"/>
            <p:cNvSpPr/>
            <p:nvPr/>
          </p:nvSpPr>
          <p:spPr>
            <a:xfrm flipH="1">
              <a:off x="1746" y="3722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29</a:t>
            </a:fld>
            <a:endParaRPr lang="en-US" altLang="zh-CN" sz="1400" dirty="0"/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绘制统计图时的注意事项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7921625" cy="3798887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、图形要尽量简明。图形应该突出所要传达的信息，不必要的标签、背景、网格线、等会分散读者的注意力。</a:t>
            </a: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、图形应该有清楚的标题和必要的说明，明确图形的含义、计量单位、坐标轴代表的变量、资料来源等等。</a:t>
            </a: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、反复加工和修改是获得优秀统计图形的重要步骤。统计软件给出的统计图形没有多少可以不加修改而直接应用。</a:t>
            </a:r>
          </a:p>
          <a:p>
            <a:pPr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</a:t>
            </a:fld>
            <a:endParaRPr lang="en-US" altLang="zh-CN" sz="1400" dirty="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0" y="549275"/>
            <a:ext cx="8229600" cy="1052513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 3.1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统计图与统计表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绘制统计图一般都需要先对数据进行统计分组，在得到的频数分布表的基础上制图。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30</a:t>
            </a:fld>
            <a:endParaRPr lang="en-US" altLang="zh-CN" sz="1400" dirty="0"/>
          </a:p>
        </p:txBody>
      </p:sp>
      <p:sp>
        <p:nvSpPr>
          <p:cNvPr id="59394" name="Text Box 2"/>
          <p:cNvSpPr txBox="1"/>
          <p:nvPr/>
        </p:nvSpPr>
        <p:spPr>
          <a:xfrm>
            <a:off x="179388" y="1196975"/>
            <a:ext cx="3024187" cy="4572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下图增长速度惊人。</a:t>
            </a:r>
          </a:p>
        </p:txBody>
      </p:sp>
      <p:sp>
        <p:nvSpPr>
          <p:cNvPr id="59395" name="Rectangle 3"/>
          <p:cNvSpPr/>
          <p:nvPr/>
        </p:nvSpPr>
        <p:spPr>
          <a:xfrm>
            <a:off x="4646613" y="2890838"/>
            <a:ext cx="29241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上图增长速度缓慢。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716463" y="3357563"/>
            <a:ext cx="1800225" cy="519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sz="2800" kern="1200" cap="none" spc="0" normalizeH="0" baseline="0" noProof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8" y="1304925"/>
            <a:ext cx="4711700" cy="1366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2060575"/>
            <a:ext cx="2455862" cy="403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7" name="Rectangle 7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56832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不恰当的统计图形举例：纵横比例</a:t>
            </a:r>
          </a:p>
        </p:txBody>
      </p:sp>
      <p:pic>
        <p:nvPicPr>
          <p:cNvPr id="5940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313" y="3357563"/>
            <a:ext cx="4410075" cy="28003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31</a:t>
            </a:fld>
            <a:endParaRPr lang="en-US" altLang="zh-CN" sz="1400" dirty="0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331913" y="4778375"/>
            <a:ext cx="7366000" cy="13731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不必要的三维效果：三维图形可能比二维图形更能吸引读者的注意，但只能用来反映变化的趋势，不能用来进行精确的比较。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716463" y="3357563"/>
            <a:ext cx="1800225" cy="519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sz="2800" kern="1200" cap="none" spc="0" normalizeH="0" baseline="0" noProof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2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80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不恰当的统计图形举例：三维效果</a:t>
            </a:r>
          </a:p>
        </p:txBody>
      </p:sp>
      <p:pic>
        <p:nvPicPr>
          <p:cNvPr id="7373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558925"/>
            <a:ext cx="4248150" cy="289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1558925"/>
            <a:ext cx="4221162" cy="2887663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32</a:t>
            </a:fld>
            <a:endParaRPr lang="en-US" altLang="zh-CN" sz="1400" dirty="0"/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不恰当的统计图形举例</a:t>
            </a:r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：图形类型</a:t>
            </a:r>
          </a:p>
        </p:txBody>
      </p:sp>
      <p:sp>
        <p:nvSpPr>
          <p:cNvPr id="75779" name="Rectangle 3"/>
          <p:cNvSpPr/>
          <p:nvPr/>
        </p:nvSpPr>
        <p:spPr>
          <a:xfrm>
            <a:off x="1430338" y="3259138"/>
            <a:ext cx="1939925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1960: $1.00</a:t>
            </a:r>
          </a:p>
        </p:txBody>
      </p:sp>
      <p:sp>
        <p:nvSpPr>
          <p:cNvPr id="75780" name="Rectangle 4"/>
          <p:cNvSpPr/>
          <p:nvPr/>
        </p:nvSpPr>
        <p:spPr>
          <a:xfrm>
            <a:off x="1582738" y="3754438"/>
            <a:ext cx="1939925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1970: $1.60</a:t>
            </a:r>
          </a:p>
        </p:txBody>
      </p:sp>
      <p:sp>
        <p:nvSpPr>
          <p:cNvPr id="75781" name="Rectangle 5"/>
          <p:cNvSpPr/>
          <p:nvPr/>
        </p:nvSpPr>
        <p:spPr>
          <a:xfrm>
            <a:off x="1887538" y="4402138"/>
            <a:ext cx="1939925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1980: $3.10</a:t>
            </a:r>
          </a:p>
        </p:txBody>
      </p:sp>
      <p:sp>
        <p:nvSpPr>
          <p:cNvPr id="75782" name="Rectangle 6"/>
          <p:cNvSpPr/>
          <p:nvPr/>
        </p:nvSpPr>
        <p:spPr>
          <a:xfrm>
            <a:off x="2344738" y="5267325"/>
            <a:ext cx="1939925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1990: $3.80</a:t>
            </a:r>
          </a:p>
        </p:txBody>
      </p:sp>
      <p:sp>
        <p:nvSpPr>
          <p:cNvPr id="75783" name="Rectangle 7"/>
          <p:cNvSpPr/>
          <p:nvPr/>
        </p:nvSpPr>
        <p:spPr>
          <a:xfrm>
            <a:off x="973138" y="2725738"/>
            <a:ext cx="2779712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Minimum Wage</a:t>
            </a:r>
          </a:p>
        </p:txBody>
      </p:sp>
      <p:sp>
        <p:nvSpPr>
          <p:cNvPr id="75784" name="Freeform 8"/>
          <p:cNvSpPr/>
          <p:nvPr/>
        </p:nvSpPr>
        <p:spPr>
          <a:xfrm>
            <a:off x="304800" y="1905000"/>
            <a:ext cx="685800" cy="609600"/>
          </a:xfrm>
          <a:custGeom>
            <a:avLst/>
            <a:gdLst/>
            <a:ahLst/>
            <a:cxnLst>
              <a:cxn ang="0">
                <a:pos x="427" y="230"/>
              </a:cxn>
              <a:cxn ang="0">
                <a:pos x="404" y="283"/>
              </a:cxn>
              <a:cxn ang="0">
                <a:pos x="367" y="328"/>
              </a:cxn>
              <a:cxn ang="0">
                <a:pos x="318" y="360"/>
              </a:cxn>
              <a:cxn ang="0">
                <a:pos x="259" y="380"/>
              </a:cxn>
              <a:cxn ang="0">
                <a:pos x="194" y="383"/>
              </a:cxn>
              <a:cxn ang="0">
                <a:pos x="132" y="369"/>
              </a:cxn>
              <a:cxn ang="0">
                <a:pos x="79" y="340"/>
              </a:cxn>
              <a:cxn ang="0">
                <a:pos x="37" y="299"/>
              </a:cxn>
              <a:cxn ang="0">
                <a:pos x="10" y="249"/>
              </a:cxn>
              <a:cxn ang="0">
                <a:pos x="0" y="192"/>
              </a:cxn>
              <a:cxn ang="0">
                <a:pos x="17" y="118"/>
              </a:cxn>
              <a:cxn ang="0">
                <a:pos x="50" y="70"/>
              </a:cxn>
              <a:cxn ang="0">
                <a:pos x="95" y="33"/>
              </a:cxn>
              <a:cxn ang="0">
                <a:pos x="152" y="9"/>
              </a:cxn>
              <a:cxn ang="0">
                <a:pos x="215" y="0"/>
              </a:cxn>
              <a:cxn ang="0">
                <a:pos x="280" y="9"/>
              </a:cxn>
              <a:cxn ang="0">
                <a:pos x="335" y="33"/>
              </a:cxn>
              <a:cxn ang="0">
                <a:pos x="381" y="70"/>
              </a:cxn>
              <a:cxn ang="0">
                <a:pos x="414" y="118"/>
              </a:cxn>
              <a:cxn ang="0">
                <a:pos x="431" y="192"/>
              </a:cxn>
              <a:cxn ang="0">
                <a:pos x="387" y="161"/>
              </a:cxn>
              <a:cxn ang="0">
                <a:pos x="369" y="118"/>
              </a:cxn>
              <a:cxn ang="0">
                <a:pos x="339" y="82"/>
              </a:cxn>
              <a:cxn ang="0">
                <a:pos x="298" y="55"/>
              </a:cxn>
              <a:cxn ang="0">
                <a:pos x="251" y="39"/>
              </a:cxn>
              <a:cxn ang="0">
                <a:pos x="198" y="37"/>
              </a:cxn>
              <a:cxn ang="0">
                <a:pos x="148" y="49"/>
              </a:cxn>
              <a:cxn ang="0">
                <a:pos x="105" y="72"/>
              </a:cxn>
              <a:cxn ang="0">
                <a:pos x="338" y="302"/>
              </a:cxn>
              <a:cxn ang="0">
                <a:pos x="63" y="118"/>
              </a:cxn>
              <a:cxn ang="0">
                <a:pos x="45" y="161"/>
              </a:cxn>
              <a:cxn ang="0">
                <a:pos x="42" y="207"/>
              </a:cxn>
              <a:cxn ang="0">
                <a:pos x="55" y="252"/>
              </a:cxn>
              <a:cxn ang="0">
                <a:pos x="81" y="290"/>
              </a:cxn>
              <a:cxn ang="0">
                <a:pos x="118" y="321"/>
              </a:cxn>
              <a:cxn ang="0">
                <a:pos x="164" y="341"/>
              </a:cxn>
              <a:cxn ang="0">
                <a:pos x="216" y="347"/>
              </a:cxn>
              <a:cxn ang="0">
                <a:pos x="268" y="341"/>
              </a:cxn>
              <a:cxn ang="0">
                <a:pos x="313" y="321"/>
              </a:cxn>
              <a:cxn ang="0">
                <a:pos x="350" y="290"/>
              </a:cxn>
              <a:cxn ang="0">
                <a:pos x="376" y="252"/>
              </a:cxn>
              <a:cxn ang="0">
                <a:pos x="389" y="207"/>
              </a:cxn>
              <a:cxn ang="0">
                <a:pos x="431" y="196"/>
              </a:cxn>
            </a:cxnLst>
            <a:rect l="0" t="0" r="0" b="0"/>
            <a:pathLst>
              <a:path w="432" h="384">
                <a:moveTo>
                  <a:pt x="431" y="196"/>
                </a:moveTo>
                <a:lnTo>
                  <a:pt x="430" y="211"/>
                </a:lnTo>
                <a:lnTo>
                  <a:pt x="427" y="230"/>
                </a:lnTo>
                <a:lnTo>
                  <a:pt x="421" y="249"/>
                </a:lnTo>
                <a:lnTo>
                  <a:pt x="414" y="266"/>
                </a:lnTo>
                <a:lnTo>
                  <a:pt x="404" y="283"/>
                </a:lnTo>
                <a:lnTo>
                  <a:pt x="394" y="299"/>
                </a:lnTo>
                <a:lnTo>
                  <a:pt x="381" y="314"/>
                </a:lnTo>
                <a:lnTo>
                  <a:pt x="367" y="328"/>
                </a:lnTo>
                <a:lnTo>
                  <a:pt x="352" y="340"/>
                </a:lnTo>
                <a:lnTo>
                  <a:pt x="335" y="351"/>
                </a:lnTo>
                <a:lnTo>
                  <a:pt x="318" y="360"/>
                </a:lnTo>
                <a:lnTo>
                  <a:pt x="299" y="369"/>
                </a:lnTo>
                <a:lnTo>
                  <a:pt x="280" y="375"/>
                </a:lnTo>
                <a:lnTo>
                  <a:pt x="259" y="380"/>
                </a:lnTo>
                <a:lnTo>
                  <a:pt x="238" y="383"/>
                </a:lnTo>
                <a:lnTo>
                  <a:pt x="215" y="383"/>
                </a:lnTo>
                <a:lnTo>
                  <a:pt x="194" y="383"/>
                </a:lnTo>
                <a:lnTo>
                  <a:pt x="172" y="380"/>
                </a:lnTo>
                <a:lnTo>
                  <a:pt x="152" y="375"/>
                </a:lnTo>
                <a:lnTo>
                  <a:pt x="132" y="369"/>
                </a:lnTo>
                <a:lnTo>
                  <a:pt x="114" y="360"/>
                </a:lnTo>
                <a:lnTo>
                  <a:pt x="95" y="351"/>
                </a:lnTo>
                <a:lnTo>
                  <a:pt x="79" y="340"/>
                </a:lnTo>
                <a:lnTo>
                  <a:pt x="64" y="328"/>
                </a:lnTo>
                <a:lnTo>
                  <a:pt x="50" y="314"/>
                </a:lnTo>
                <a:lnTo>
                  <a:pt x="37" y="299"/>
                </a:lnTo>
                <a:lnTo>
                  <a:pt x="26" y="283"/>
                </a:lnTo>
                <a:lnTo>
                  <a:pt x="17" y="266"/>
                </a:lnTo>
                <a:lnTo>
                  <a:pt x="10" y="249"/>
                </a:lnTo>
                <a:lnTo>
                  <a:pt x="5" y="230"/>
                </a:lnTo>
                <a:lnTo>
                  <a:pt x="2" y="211"/>
                </a:lnTo>
                <a:lnTo>
                  <a:pt x="0" y="192"/>
                </a:lnTo>
                <a:lnTo>
                  <a:pt x="2" y="173"/>
                </a:lnTo>
                <a:lnTo>
                  <a:pt x="10" y="135"/>
                </a:lnTo>
                <a:lnTo>
                  <a:pt x="17" y="118"/>
                </a:lnTo>
                <a:lnTo>
                  <a:pt x="26" y="101"/>
                </a:lnTo>
                <a:lnTo>
                  <a:pt x="37" y="85"/>
                </a:lnTo>
                <a:lnTo>
                  <a:pt x="50" y="70"/>
                </a:lnTo>
                <a:lnTo>
                  <a:pt x="64" y="56"/>
                </a:lnTo>
                <a:lnTo>
                  <a:pt x="79" y="44"/>
                </a:lnTo>
                <a:lnTo>
                  <a:pt x="95" y="33"/>
                </a:lnTo>
                <a:lnTo>
                  <a:pt x="114" y="23"/>
                </a:lnTo>
                <a:lnTo>
                  <a:pt x="132" y="15"/>
                </a:lnTo>
                <a:lnTo>
                  <a:pt x="152" y="9"/>
                </a:lnTo>
                <a:lnTo>
                  <a:pt x="172" y="4"/>
                </a:lnTo>
                <a:lnTo>
                  <a:pt x="194" y="1"/>
                </a:lnTo>
                <a:lnTo>
                  <a:pt x="215" y="0"/>
                </a:lnTo>
                <a:lnTo>
                  <a:pt x="238" y="1"/>
                </a:lnTo>
                <a:lnTo>
                  <a:pt x="259" y="4"/>
                </a:lnTo>
                <a:lnTo>
                  <a:pt x="280" y="9"/>
                </a:lnTo>
                <a:lnTo>
                  <a:pt x="299" y="15"/>
                </a:lnTo>
                <a:lnTo>
                  <a:pt x="318" y="23"/>
                </a:lnTo>
                <a:lnTo>
                  <a:pt x="335" y="33"/>
                </a:lnTo>
                <a:lnTo>
                  <a:pt x="352" y="44"/>
                </a:lnTo>
                <a:lnTo>
                  <a:pt x="367" y="56"/>
                </a:lnTo>
                <a:lnTo>
                  <a:pt x="381" y="70"/>
                </a:lnTo>
                <a:lnTo>
                  <a:pt x="394" y="85"/>
                </a:lnTo>
                <a:lnTo>
                  <a:pt x="404" y="101"/>
                </a:lnTo>
                <a:lnTo>
                  <a:pt x="414" y="118"/>
                </a:lnTo>
                <a:lnTo>
                  <a:pt x="421" y="135"/>
                </a:lnTo>
                <a:lnTo>
                  <a:pt x="427" y="154"/>
                </a:lnTo>
                <a:lnTo>
                  <a:pt x="431" y="192"/>
                </a:lnTo>
                <a:lnTo>
                  <a:pt x="390" y="192"/>
                </a:lnTo>
                <a:lnTo>
                  <a:pt x="389" y="176"/>
                </a:lnTo>
                <a:lnTo>
                  <a:pt x="387" y="161"/>
                </a:lnTo>
                <a:lnTo>
                  <a:pt x="382" y="146"/>
                </a:lnTo>
                <a:lnTo>
                  <a:pt x="376" y="132"/>
                </a:lnTo>
                <a:lnTo>
                  <a:pt x="369" y="118"/>
                </a:lnTo>
                <a:lnTo>
                  <a:pt x="360" y="105"/>
                </a:lnTo>
                <a:lnTo>
                  <a:pt x="350" y="93"/>
                </a:lnTo>
                <a:lnTo>
                  <a:pt x="339" y="82"/>
                </a:lnTo>
                <a:lnTo>
                  <a:pt x="326" y="72"/>
                </a:lnTo>
                <a:lnTo>
                  <a:pt x="313" y="63"/>
                </a:lnTo>
                <a:lnTo>
                  <a:pt x="298" y="55"/>
                </a:lnTo>
                <a:lnTo>
                  <a:pt x="284" y="49"/>
                </a:lnTo>
                <a:lnTo>
                  <a:pt x="268" y="43"/>
                </a:lnTo>
                <a:lnTo>
                  <a:pt x="251" y="39"/>
                </a:lnTo>
                <a:lnTo>
                  <a:pt x="234" y="37"/>
                </a:lnTo>
                <a:lnTo>
                  <a:pt x="216" y="36"/>
                </a:lnTo>
                <a:lnTo>
                  <a:pt x="198" y="37"/>
                </a:lnTo>
                <a:lnTo>
                  <a:pt x="181" y="39"/>
                </a:lnTo>
                <a:lnTo>
                  <a:pt x="164" y="43"/>
                </a:lnTo>
                <a:lnTo>
                  <a:pt x="148" y="49"/>
                </a:lnTo>
                <a:lnTo>
                  <a:pt x="133" y="55"/>
                </a:lnTo>
                <a:lnTo>
                  <a:pt x="118" y="63"/>
                </a:lnTo>
                <a:lnTo>
                  <a:pt x="105" y="72"/>
                </a:lnTo>
                <a:lnTo>
                  <a:pt x="360" y="279"/>
                </a:lnTo>
                <a:lnTo>
                  <a:pt x="350" y="290"/>
                </a:lnTo>
                <a:lnTo>
                  <a:pt x="338" y="302"/>
                </a:lnTo>
                <a:lnTo>
                  <a:pt x="326" y="311"/>
                </a:lnTo>
                <a:lnTo>
                  <a:pt x="71" y="105"/>
                </a:lnTo>
                <a:lnTo>
                  <a:pt x="63" y="118"/>
                </a:lnTo>
                <a:lnTo>
                  <a:pt x="55" y="132"/>
                </a:lnTo>
                <a:lnTo>
                  <a:pt x="49" y="146"/>
                </a:lnTo>
                <a:lnTo>
                  <a:pt x="45" y="161"/>
                </a:lnTo>
                <a:lnTo>
                  <a:pt x="42" y="176"/>
                </a:lnTo>
                <a:lnTo>
                  <a:pt x="42" y="192"/>
                </a:lnTo>
                <a:lnTo>
                  <a:pt x="42" y="207"/>
                </a:lnTo>
                <a:lnTo>
                  <a:pt x="45" y="223"/>
                </a:lnTo>
                <a:lnTo>
                  <a:pt x="49" y="238"/>
                </a:lnTo>
                <a:lnTo>
                  <a:pt x="55" y="252"/>
                </a:lnTo>
                <a:lnTo>
                  <a:pt x="63" y="266"/>
                </a:lnTo>
                <a:lnTo>
                  <a:pt x="71" y="279"/>
                </a:lnTo>
                <a:lnTo>
                  <a:pt x="81" y="290"/>
                </a:lnTo>
                <a:lnTo>
                  <a:pt x="93" y="302"/>
                </a:lnTo>
                <a:lnTo>
                  <a:pt x="105" y="312"/>
                </a:lnTo>
                <a:lnTo>
                  <a:pt x="118" y="321"/>
                </a:lnTo>
                <a:lnTo>
                  <a:pt x="133" y="328"/>
                </a:lnTo>
                <a:lnTo>
                  <a:pt x="148" y="335"/>
                </a:lnTo>
                <a:lnTo>
                  <a:pt x="164" y="341"/>
                </a:lnTo>
                <a:lnTo>
                  <a:pt x="181" y="344"/>
                </a:lnTo>
                <a:lnTo>
                  <a:pt x="198" y="347"/>
                </a:lnTo>
                <a:lnTo>
                  <a:pt x="216" y="347"/>
                </a:lnTo>
                <a:lnTo>
                  <a:pt x="234" y="347"/>
                </a:lnTo>
                <a:lnTo>
                  <a:pt x="251" y="344"/>
                </a:lnTo>
                <a:lnTo>
                  <a:pt x="268" y="341"/>
                </a:lnTo>
                <a:lnTo>
                  <a:pt x="284" y="335"/>
                </a:lnTo>
                <a:lnTo>
                  <a:pt x="298" y="328"/>
                </a:lnTo>
                <a:lnTo>
                  <a:pt x="313" y="321"/>
                </a:lnTo>
                <a:lnTo>
                  <a:pt x="326" y="311"/>
                </a:lnTo>
                <a:lnTo>
                  <a:pt x="338" y="302"/>
                </a:lnTo>
                <a:lnTo>
                  <a:pt x="350" y="290"/>
                </a:lnTo>
                <a:lnTo>
                  <a:pt x="360" y="279"/>
                </a:lnTo>
                <a:lnTo>
                  <a:pt x="369" y="266"/>
                </a:lnTo>
                <a:lnTo>
                  <a:pt x="376" y="252"/>
                </a:lnTo>
                <a:lnTo>
                  <a:pt x="382" y="238"/>
                </a:lnTo>
                <a:lnTo>
                  <a:pt x="387" y="223"/>
                </a:lnTo>
                <a:lnTo>
                  <a:pt x="389" y="207"/>
                </a:lnTo>
                <a:lnTo>
                  <a:pt x="390" y="192"/>
                </a:lnTo>
                <a:lnTo>
                  <a:pt x="431" y="192"/>
                </a:lnTo>
                <a:lnTo>
                  <a:pt x="431" y="196"/>
                </a:lnTo>
              </a:path>
            </a:pathLst>
          </a:custGeom>
          <a:solidFill>
            <a:srgbClr val="FF0054"/>
          </a:solidFill>
          <a:ln w="12700" cap="rnd" cmpd="sng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785" name="Group 9"/>
          <p:cNvGrpSpPr/>
          <p:nvPr/>
        </p:nvGrpSpPr>
        <p:grpSpPr>
          <a:xfrm>
            <a:off x="769938" y="3359150"/>
            <a:ext cx="700087" cy="290513"/>
            <a:chOff x="485" y="2116"/>
            <a:chExt cx="441" cy="183"/>
          </a:xfrm>
        </p:grpSpPr>
        <p:sp>
          <p:nvSpPr>
            <p:cNvPr id="75786" name="Rectangle 10"/>
            <p:cNvSpPr/>
            <p:nvPr/>
          </p:nvSpPr>
          <p:spPr>
            <a:xfrm>
              <a:off x="485" y="2116"/>
              <a:ext cx="441" cy="183"/>
            </a:xfrm>
            <a:prstGeom prst="rect">
              <a:avLst/>
            </a:prstGeom>
            <a:solidFill>
              <a:srgbClr val="BFF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7" name="Rectangle 11"/>
            <p:cNvSpPr/>
            <p:nvPr/>
          </p:nvSpPr>
          <p:spPr>
            <a:xfrm>
              <a:off x="495" y="2126"/>
              <a:ext cx="421" cy="163"/>
            </a:xfrm>
            <a:prstGeom prst="rect">
              <a:avLst/>
            </a:prstGeom>
            <a:solidFill>
              <a:srgbClr val="008000"/>
            </a:solidFill>
            <a:ln w="12700" cap="flat" cmpd="sng">
              <a:solidFill>
                <a:srgbClr val="DFF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8" name="Freeform 12"/>
            <p:cNvSpPr/>
            <p:nvPr/>
          </p:nvSpPr>
          <p:spPr>
            <a:xfrm>
              <a:off x="521" y="2137"/>
              <a:ext cx="375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74" y="147"/>
                </a:cxn>
                <a:cxn ang="0">
                  <a:pos x="0" y="147"/>
                </a:cxn>
                <a:cxn ang="0">
                  <a:pos x="0" y="0"/>
                </a:cxn>
              </a:cxnLst>
              <a:rect l="0" t="0" r="0" b="0"/>
              <a:pathLst>
                <a:path w="375" h="148">
                  <a:moveTo>
                    <a:pt x="0" y="0"/>
                  </a:moveTo>
                  <a:lnTo>
                    <a:pt x="374" y="0"/>
                  </a:lnTo>
                  <a:lnTo>
                    <a:pt x="374" y="147"/>
                  </a:lnTo>
                  <a:lnTo>
                    <a:pt x="0" y="147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D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9" name="Group 13"/>
          <p:cNvGrpSpPr/>
          <p:nvPr/>
        </p:nvGrpSpPr>
        <p:grpSpPr>
          <a:xfrm>
            <a:off x="1028700" y="3579813"/>
            <a:ext cx="179388" cy="26987"/>
            <a:chOff x="648" y="2255"/>
            <a:chExt cx="113" cy="17"/>
          </a:xfrm>
        </p:grpSpPr>
        <p:grpSp>
          <p:nvGrpSpPr>
            <p:cNvPr id="75790" name="Group 14"/>
            <p:cNvGrpSpPr/>
            <p:nvPr/>
          </p:nvGrpSpPr>
          <p:grpSpPr>
            <a:xfrm>
              <a:off x="648" y="2255"/>
              <a:ext cx="14" cy="17"/>
              <a:chOff x="648" y="2255"/>
              <a:chExt cx="14" cy="17"/>
            </a:xfrm>
          </p:grpSpPr>
          <p:sp>
            <p:nvSpPr>
              <p:cNvPr id="75791" name="Freeform 15"/>
              <p:cNvSpPr/>
              <p:nvPr/>
            </p:nvSpPr>
            <p:spPr>
              <a:xfrm>
                <a:off x="649" y="2262"/>
                <a:ext cx="12" cy="9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7" y="6"/>
                  </a:cxn>
                  <a:cxn ang="0">
                    <a:pos x="3" y="4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9" y="4"/>
                  </a:cxn>
                  <a:cxn ang="0">
                    <a:pos x="11" y="8"/>
                  </a:cxn>
                </a:cxnLst>
                <a:rect l="0" t="0" r="0" b="0"/>
                <a:pathLst>
                  <a:path w="12" h="9">
                    <a:moveTo>
                      <a:pt x="11" y="8"/>
                    </a:moveTo>
                    <a:lnTo>
                      <a:pt x="7" y="6"/>
                    </a:lnTo>
                    <a:lnTo>
                      <a:pt x="3" y="4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6" y="2"/>
                    </a:lnTo>
                    <a:lnTo>
                      <a:pt x="9" y="4"/>
                    </a:lnTo>
                    <a:lnTo>
                      <a:pt x="11" y="8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2" name="Freeform 16"/>
              <p:cNvSpPr/>
              <p:nvPr/>
            </p:nvSpPr>
            <p:spPr>
              <a:xfrm>
                <a:off x="654" y="2255"/>
                <a:ext cx="8" cy="13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4" y="9"/>
                  </a:cxn>
                  <a:cxn ang="0">
                    <a:pos x="2" y="6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7" y="9"/>
                  </a:cxn>
                  <a:cxn ang="0">
                    <a:pos x="7" y="12"/>
                  </a:cxn>
                </a:cxnLst>
                <a:rect l="0" t="0" r="0" b="0"/>
                <a:pathLst>
                  <a:path w="8" h="13">
                    <a:moveTo>
                      <a:pt x="7" y="12"/>
                    </a:moveTo>
                    <a:lnTo>
                      <a:pt x="4" y="9"/>
                    </a:lnTo>
                    <a:lnTo>
                      <a:pt x="2" y="6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7" y="9"/>
                    </a:lnTo>
                    <a:lnTo>
                      <a:pt x="7" y="12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3" name="Freeform 17"/>
              <p:cNvSpPr/>
              <p:nvPr/>
            </p:nvSpPr>
            <p:spPr>
              <a:xfrm>
                <a:off x="648" y="2271"/>
                <a:ext cx="11" cy="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0" b="0"/>
                <a:pathLst>
                  <a:path w="11" h="1">
                    <a:moveTo>
                      <a:pt x="10" y="0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794" name="Group 18"/>
            <p:cNvGrpSpPr/>
            <p:nvPr/>
          </p:nvGrpSpPr>
          <p:grpSpPr>
            <a:xfrm>
              <a:off x="747" y="2256"/>
              <a:ext cx="14" cy="16"/>
              <a:chOff x="747" y="2256"/>
              <a:chExt cx="14" cy="16"/>
            </a:xfrm>
          </p:grpSpPr>
          <p:sp>
            <p:nvSpPr>
              <p:cNvPr id="75795" name="Freeform 19"/>
              <p:cNvSpPr/>
              <p:nvPr/>
            </p:nvSpPr>
            <p:spPr>
              <a:xfrm>
                <a:off x="748" y="2262"/>
                <a:ext cx="12" cy="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7"/>
                  </a:cxn>
                  <a:cxn ang="0">
                    <a:pos x="8" y="4"/>
                  </a:cxn>
                  <a:cxn ang="0">
                    <a:pos x="11" y="0"/>
                  </a:cxn>
                  <a:cxn ang="0">
                    <a:pos x="9" y="1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0" b="0"/>
                <a:pathLst>
                  <a:path w="12" h="9">
                    <a:moveTo>
                      <a:pt x="0" y="8"/>
                    </a:moveTo>
                    <a:lnTo>
                      <a:pt x="4" y="7"/>
                    </a:lnTo>
                    <a:lnTo>
                      <a:pt x="8" y="4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Freeform 20"/>
              <p:cNvSpPr/>
              <p:nvPr/>
            </p:nvSpPr>
            <p:spPr>
              <a:xfrm>
                <a:off x="747" y="2256"/>
                <a:ext cx="8" cy="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8"/>
                  </a:cxn>
                  <a:cxn ang="0">
                    <a:pos x="5" y="5"/>
                  </a:cxn>
                  <a:cxn ang="0">
                    <a:pos x="6" y="3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12"/>
                  </a:cxn>
                </a:cxnLst>
                <a:rect l="0" t="0" r="0" b="0"/>
                <a:pathLst>
                  <a:path w="8" h="13">
                    <a:moveTo>
                      <a:pt x="0" y="12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6" y="3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7" name="Freeform 21"/>
              <p:cNvSpPr/>
              <p:nvPr/>
            </p:nvSpPr>
            <p:spPr>
              <a:xfrm>
                <a:off x="750" y="2271"/>
                <a:ext cx="1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0" b="0"/>
                <a:pathLst>
                  <a:path w="11" h="1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798" name="Group 22"/>
          <p:cNvGrpSpPr/>
          <p:nvPr/>
        </p:nvGrpSpPr>
        <p:grpSpPr>
          <a:xfrm>
            <a:off x="973138" y="3435350"/>
            <a:ext cx="303212" cy="215900"/>
            <a:chOff x="613" y="2164"/>
            <a:chExt cx="191" cy="136"/>
          </a:xfrm>
        </p:grpSpPr>
        <p:grpSp>
          <p:nvGrpSpPr>
            <p:cNvPr id="75799" name="Group 23"/>
            <p:cNvGrpSpPr/>
            <p:nvPr/>
          </p:nvGrpSpPr>
          <p:grpSpPr>
            <a:xfrm>
              <a:off x="655" y="2164"/>
              <a:ext cx="106" cy="120"/>
              <a:chOff x="655" y="2164"/>
              <a:chExt cx="106" cy="120"/>
            </a:xfrm>
          </p:grpSpPr>
          <p:grpSp>
            <p:nvGrpSpPr>
              <p:cNvPr id="75800" name="Group 24"/>
              <p:cNvGrpSpPr/>
              <p:nvPr/>
            </p:nvGrpSpPr>
            <p:grpSpPr>
              <a:xfrm>
                <a:off x="655" y="2164"/>
                <a:ext cx="106" cy="120"/>
                <a:chOff x="655" y="2164"/>
                <a:chExt cx="106" cy="120"/>
              </a:xfrm>
            </p:grpSpPr>
            <p:grpSp>
              <p:nvGrpSpPr>
                <p:cNvPr id="75801" name="Group 25"/>
                <p:cNvGrpSpPr/>
                <p:nvPr/>
              </p:nvGrpSpPr>
              <p:grpSpPr>
                <a:xfrm>
                  <a:off x="655" y="2164"/>
                  <a:ext cx="106" cy="27"/>
                  <a:chOff x="655" y="2164"/>
                  <a:chExt cx="106" cy="27"/>
                </a:xfrm>
              </p:grpSpPr>
              <p:sp>
                <p:nvSpPr>
                  <p:cNvPr id="75802" name="Freeform 26"/>
                  <p:cNvSpPr/>
                  <p:nvPr/>
                </p:nvSpPr>
                <p:spPr>
                  <a:xfrm>
                    <a:off x="655" y="2164"/>
                    <a:ext cx="52" cy="2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1" y="0"/>
                      </a:cxn>
                      <a:cxn ang="0">
                        <a:pos x="51" y="26"/>
                      </a:cxn>
                      <a:cxn ang="0">
                        <a:pos x="15" y="26"/>
                      </a:cxn>
                      <a:cxn ang="0">
                        <a:pos x="15" y="13"/>
                      </a:cxn>
                      <a:cxn ang="0">
                        <a:pos x="14" y="11"/>
                      </a:cxn>
                      <a:cxn ang="0">
                        <a:pos x="13" y="9"/>
                      </a:cxn>
                      <a:cxn ang="0">
                        <a:pos x="10" y="9"/>
                      </a:cxn>
                      <a:cxn ang="0">
                        <a:pos x="0" y="9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52" h="27">
                        <a:moveTo>
                          <a:pt x="0" y="0"/>
                        </a:moveTo>
                        <a:lnTo>
                          <a:pt x="51" y="0"/>
                        </a:lnTo>
                        <a:lnTo>
                          <a:pt x="51" y="26"/>
                        </a:lnTo>
                        <a:lnTo>
                          <a:pt x="15" y="26"/>
                        </a:lnTo>
                        <a:lnTo>
                          <a:pt x="15" y="13"/>
                        </a:lnTo>
                        <a:lnTo>
                          <a:pt x="14" y="11"/>
                        </a:lnTo>
                        <a:lnTo>
                          <a:pt x="13" y="9"/>
                        </a:lnTo>
                        <a:lnTo>
                          <a:pt x="10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03" name="Freeform 27"/>
                  <p:cNvSpPr/>
                  <p:nvPr/>
                </p:nvSpPr>
                <p:spPr>
                  <a:xfrm>
                    <a:off x="709" y="2164"/>
                    <a:ext cx="52" cy="27"/>
                  </a:xfrm>
                  <a:custGeom>
                    <a:avLst/>
                    <a:gdLst/>
                    <a:ahLst/>
                    <a:cxnLst>
                      <a:cxn ang="0">
                        <a:pos x="51" y="0"/>
                      </a:cxn>
                      <a:cxn ang="0">
                        <a:pos x="0" y="0"/>
                      </a:cxn>
                      <a:cxn ang="0">
                        <a:pos x="0" y="26"/>
                      </a:cxn>
                      <a:cxn ang="0">
                        <a:pos x="36" y="26"/>
                      </a:cxn>
                      <a:cxn ang="0">
                        <a:pos x="36" y="13"/>
                      </a:cxn>
                      <a:cxn ang="0">
                        <a:pos x="37" y="11"/>
                      </a:cxn>
                      <a:cxn ang="0">
                        <a:pos x="38" y="9"/>
                      </a:cxn>
                      <a:cxn ang="0">
                        <a:pos x="40" y="9"/>
                      </a:cxn>
                      <a:cxn ang="0">
                        <a:pos x="51" y="9"/>
                      </a:cxn>
                      <a:cxn ang="0">
                        <a:pos x="51" y="0"/>
                      </a:cxn>
                    </a:cxnLst>
                    <a:rect l="0" t="0" r="0" b="0"/>
                    <a:pathLst>
                      <a:path w="52" h="27">
                        <a:moveTo>
                          <a:pt x="51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36" y="26"/>
                        </a:lnTo>
                        <a:lnTo>
                          <a:pt x="36" y="13"/>
                        </a:lnTo>
                        <a:lnTo>
                          <a:pt x="37" y="11"/>
                        </a:lnTo>
                        <a:lnTo>
                          <a:pt x="38" y="9"/>
                        </a:lnTo>
                        <a:lnTo>
                          <a:pt x="40" y="9"/>
                        </a:lnTo>
                        <a:lnTo>
                          <a:pt x="51" y="9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804" name="Oval 28"/>
                <p:cNvSpPr/>
                <p:nvPr/>
              </p:nvSpPr>
              <p:spPr>
                <a:xfrm>
                  <a:off x="661" y="2167"/>
                  <a:ext cx="87" cy="117"/>
                </a:xfrm>
                <a:prstGeom prst="ellipse">
                  <a:avLst/>
                </a:prstGeom>
                <a:solidFill>
                  <a:srgbClr val="3F5F00"/>
                </a:solidFill>
                <a:ln w="12700" cap="flat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05" name="Group 29"/>
              <p:cNvGrpSpPr/>
              <p:nvPr/>
            </p:nvGrpSpPr>
            <p:grpSpPr>
              <a:xfrm>
                <a:off x="660" y="2169"/>
                <a:ext cx="87" cy="107"/>
                <a:chOff x="660" y="2169"/>
                <a:chExt cx="87" cy="107"/>
              </a:xfrm>
            </p:grpSpPr>
            <p:sp>
              <p:nvSpPr>
                <p:cNvPr id="75806" name="Freeform 30"/>
                <p:cNvSpPr/>
                <p:nvPr/>
              </p:nvSpPr>
              <p:spPr>
                <a:xfrm>
                  <a:off x="722" y="2236"/>
                  <a:ext cx="25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2"/>
                    </a:cxn>
                    <a:cxn ang="0">
                      <a:pos x="5" y="7"/>
                    </a:cxn>
                    <a:cxn ang="0">
                      <a:pos x="11" y="11"/>
                    </a:cxn>
                    <a:cxn ang="0">
                      <a:pos x="20" y="12"/>
                    </a:cxn>
                    <a:cxn ang="0">
                      <a:pos x="24" y="15"/>
                    </a:cxn>
                    <a:cxn ang="0">
                      <a:pos x="23" y="17"/>
                    </a:cxn>
                    <a:cxn ang="0">
                      <a:pos x="23" y="20"/>
                    </a:cxn>
                    <a:cxn ang="0">
                      <a:pos x="21" y="23"/>
                    </a:cxn>
                    <a:cxn ang="0">
                      <a:pos x="20" y="27"/>
                    </a:cxn>
                    <a:cxn ang="0">
                      <a:pos x="18" y="29"/>
                    </a:cxn>
                    <a:cxn ang="0">
                      <a:pos x="16" y="32"/>
                    </a:cxn>
                    <a:cxn ang="0">
                      <a:pos x="14" y="36"/>
                    </a:cxn>
                    <a:cxn ang="0">
                      <a:pos x="11" y="39"/>
                    </a:cxn>
                    <a:cxn ang="0">
                      <a:pos x="3" y="11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5" h="40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5" y="7"/>
                      </a:lnTo>
                      <a:lnTo>
                        <a:pt x="11" y="11"/>
                      </a:lnTo>
                      <a:lnTo>
                        <a:pt x="20" y="12"/>
                      </a:lnTo>
                      <a:lnTo>
                        <a:pt x="24" y="15"/>
                      </a:lnTo>
                      <a:lnTo>
                        <a:pt x="23" y="17"/>
                      </a:lnTo>
                      <a:lnTo>
                        <a:pt x="23" y="20"/>
                      </a:lnTo>
                      <a:lnTo>
                        <a:pt x="21" y="23"/>
                      </a:lnTo>
                      <a:lnTo>
                        <a:pt x="20" y="27"/>
                      </a:lnTo>
                      <a:lnTo>
                        <a:pt x="18" y="29"/>
                      </a:lnTo>
                      <a:lnTo>
                        <a:pt x="16" y="32"/>
                      </a:lnTo>
                      <a:lnTo>
                        <a:pt x="14" y="36"/>
                      </a:lnTo>
                      <a:lnTo>
                        <a:pt x="11" y="39"/>
                      </a:lnTo>
                      <a:lnTo>
                        <a:pt x="3" y="11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7" name="Freeform 31"/>
                <p:cNvSpPr/>
                <p:nvPr/>
              </p:nvSpPr>
              <p:spPr>
                <a:xfrm>
                  <a:off x="692" y="2230"/>
                  <a:ext cx="38" cy="46"/>
                </a:xfrm>
                <a:custGeom>
                  <a:avLst/>
                  <a:gdLst/>
                  <a:ahLst/>
                  <a:cxnLst>
                    <a:cxn ang="0">
                      <a:pos x="37" y="45"/>
                    </a:cxn>
                    <a:cxn ang="0">
                      <a:pos x="21" y="45"/>
                    </a:cxn>
                    <a:cxn ang="0">
                      <a:pos x="13" y="45"/>
                    </a:cxn>
                    <a:cxn ang="0">
                      <a:pos x="13" y="37"/>
                    </a:cxn>
                    <a:cxn ang="0">
                      <a:pos x="10" y="25"/>
                    </a:cxn>
                    <a:cxn ang="0">
                      <a:pos x="7" y="15"/>
                    </a:cxn>
                    <a:cxn ang="0">
                      <a:pos x="7" y="8"/>
                    </a:cxn>
                    <a:cxn ang="0">
                      <a:pos x="2" y="5"/>
                    </a:cxn>
                    <a:cxn ang="0">
                      <a:pos x="0" y="0"/>
                    </a:cxn>
                    <a:cxn ang="0">
                      <a:pos x="4" y="3"/>
                    </a:cxn>
                    <a:cxn ang="0">
                      <a:pos x="9" y="5"/>
                    </a:cxn>
                    <a:cxn ang="0">
                      <a:pos x="14" y="7"/>
                    </a:cxn>
                    <a:cxn ang="0">
                      <a:pos x="16" y="7"/>
                    </a:cxn>
                    <a:cxn ang="0">
                      <a:pos x="19" y="7"/>
                    </a:cxn>
                    <a:cxn ang="0">
                      <a:pos x="22" y="7"/>
                    </a:cxn>
                    <a:cxn ang="0">
                      <a:pos x="25" y="5"/>
                    </a:cxn>
                    <a:cxn ang="0">
                      <a:pos x="25" y="12"/>
                    </a:cxn>
                    <a:cxn ang="0">
                      <a:pos x="28" y="17"/>
                    </a:cxn>
                    <a:cxn ang="0">
                      <a:pos x="34" y="34"/>
                    </a:cxn>
                    <a:cxn ang="0">
                      <a:pos x="37" y="45"/>
                    </a:cxn>
                  </a:cxnLst>
                  <a:rect l="0" t="0" r="0" b="0"/>
                  <a:pathLst>
                    <a:path w="38" h="46">
                      <a:moveTo>
                        <a:pt x="37" y="45"/>
                      </a:moveTo>
                      <a:lnTo>
                        <a:pt x="21" y="45"/>
                      </a:lnTo>
                      <a:lnTo>
                        <a:pt x="13" y="45"/>
                      </a:lnTo>
                      <a:lnTo>
                        <a:pt x="13" y="37"/>
                      </a:lnTo>
                      <a:lnTo>
                        <a:pt x="10" y="25"/>
                      </a:lnTo>
                      <a:lnTo>
                        <a:pt x="7" y="15"/>
                      </a:lnTo>
                      <a:lnTo>
                        <a:pt x="7" y="8"/>
                      </a:lnTo>
                      <a:lnTo>
                        <a:pt x="2" y="5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9" y="5"/>
                      </a:lnTo>
                      <a:lnTo>
                        <a:pt x="14" y="7"/>
                      </a:lnTo>
                      <a:lnTo>
                        <a:pt x="16" y="7"/>
                      </a:lnTo>
                      <a:lnTo>
                        <a:pt x="19" y="7"/>
                      </a:lnTo>
                      <a:lnTo>
                        <a:pt x="22" y="7"/>
                      </a:lnTo>
                      <a:lnTo>
                        <a:pt x="25" y="5"/>
                      </a:lnTo>
                      <a:lnTo>
                        <a:pt x="25" y="12"/>
                      </a:lnTo>
                      <a:lnTo>
                        <a:pt x="28" y="17"/>
                      </a:lnTo>
                      <a:lnTo>
                        <a:pt x="34" y="34"/>
                      </a:lnTo>
                      <a:lnTo>
                        <a:pt x="37" y="45"/>
                      </a:lnTo>
                    </a:path>
                  </a:pathLst>
                </a:custGeom>
                <a:solidFill>
                  <a:srgbClr val="D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8" name="Freeform 32"/>
                <p:cNvSpPr/>
                <p:nvPr/>
              </p:nvSpPr>
              <p:spPr>
                <a:xfrm>
                  <a:off x="685" y="2173"/>
                  <a:ext cx="41" cy="58"/>
                </a:xfrm>
                <a:custGeom>
                  <a:avLst/>
                  <a:gdLst/>
                  <a:ahLst/>
                  <a:cxnLst>
                    <a:cxn ang="0">
                      <a:pos x="4" y="45"/>
                    </a:cxn>
                    <a:cxn ang="0">
                      <a:pos x="4" y="39"/>
                    </a:cxn>
                    <a:cxn ang="0">
                      <a:pos x="1" y="31"/>
                    </a:cxn>
                    <a:cxn ang="0">
                      <a:pos x="0" y="19"/>
                    </a:cxn>
                    <a:cxn ang="0">
                      <a:pos x="5" y="8"/>
                    </a:cxn>
                    <a:cxn ang="0">
                      <a:pos x="12" y="3"/>
                    </a:cxn>
                    <a:cxn ang="0">
                      <a:pos x="20" y="0"/>
                    </a:cxn>
                    <a:cxn ang="0">
                      <a:pos x="28" y="0"/>
                    </a:cxn>
                    <a:cxn ang="0">
                      <a:pos x="33" y="4"/>
                    </a:cxn>
                    <a:cxn ang="0">
                      <a:pos x="38" y="13"/>
                    </a:cxn>
                    <a:cxn ang="0">
                      <a:pos x="40" y="21"/>
                    </a:cxn>
                    <a:cxn ang="0">
                      <a:pos x="39" y="31"/>
                    </a:cxn>
                    <a:cxn ang="0">
                      <a:pos x="38" y="39"/>
                    </a:cxn>
                    <a:cxn ang="0">
                      <a:pos x="38" y="42"/>
                    </a:cxn>
                    <a:cxn ang="0">
                      <a:pos x="37" y="45"/>
                    </a:cxn>
                    <a:cxn ang="0">
                      <a:pos x="35" y="48"/>
                    </a:cxn>
                    <a:cxn ang="0">
                      <a:pos x="33" y="49"/>
                    </a:cxn>
                    <a:cxn ang="0">
                      <a:pos x="31" y="50"/>
                    </a:cxn>
                    <a:cxn ang="0">
                      <a:pos x="31" y="55"/>
                    </a:cxn>
                    <a:cxn ang="0">
                      <a:pos x="28" y="57"/>
                    </a:cxn>
                    <a:cxn ang="0">
                      <a:pos x="26" y="57"/>
                    </a:cxn>
                    <a:cxn ang="0">
                      <a:pos x="21" y="57"/>
                    </a:cxn>
                    <a:cxn ang="0">
                      <a:pos x="16" y="55"/>
                    </a:cxn>
                    <a:cxn ang="0">
                      <a:pos x="10" y="53"/>
                    </a:cxn>
                    <a:cxn ang="0">
                      <a:pos x="6" y="50"/>
                    </a:cxn>
                    <a:cxn ang="0">
                      <a:pos x="4" y="45"/>
                    </a:cxn>
                  </a:cxnLst>
                  <a:rect l="0" t="0" r="0" b="0"/>
                  <a:pathLst>
                    <a:path w="41" h="58">
                      <a:moveTo>
                        <a:pt x="4" y="45"/>
                      </a:moveTo>
                      <a:lnTo>
                        <a:pt x="4" y="39"/>
                      </a:lnTo>
                      <a:lnTo>
                        <a:pt x="1" y="31"/>
                      </a:lnTo>
                      <a:lnTo>
                        <a:pt x="0" y="19"/>
                      </a:lnTo>
                      <a:lnTo>
                        <a:pt x="5" y="8"/>
                      </a:lnTo>
                      <a:lnTo>
                        <a:pt x="12" y="3"/>
                      </a:lnTo>
                      <a:lnTo>
                        <a:pt x="20" y="0"/>
                      </a:lnTo>
                      <a:lnTo>
                        <a:pt x="28" y="0"/>
                      </a:lnTo>
                      <a:lnTo>
                        <a:pt x="33" y="4"/>
                      </a:lnTo>
                      <a:lnTo>
                        <a:pt x="38" y="13"/>
                      </a:lnTo>
                      <a:lnTo>
                        <a:pt x="40" y="21"/>
                      </a:lnTo>
                      <a:lnTo>
                        <a:pt x="39" y="31"/>
                      </a:lnTo>
                      <a:lnTo>
                        <a:pt x="38" y="39"/>
                      </a:lnTo>
                      <a:lnTo>
                        <a:pt x="38" y="42"/>
                      </a:lnTo>
                      <a:lnTo>
                        <a:pt x="37" y="45"/>
                      </a:lnTo>
                      <a:lnTo>
                        <a:pt x="35" y="48"/>
                      </a:lnTo>
                      <a:lnTo>
                        <a:pt x="33" y="49"/>
                      </a:lnTo>
                      <a:lnTo>
                        <a:pt x="31" y="50"/>
                      </a:lnTo>
                      <a:lnTo>
                        <a:pt x="31" y="55"/>
                      </a:lnTo>
                      <a:lnTo>
                        <a:pt x="28" y="57"/>
                      </a:lnTo>
                      <a:lnTo>
                        <a:pt x="26" y="57"/>
                      </a:lnTo>
                      <a:lnTo>
                        <a:pt x="21" y="57"/>
                      </a:lnTo>
                      <a:lnTo>
                        <a:pt x="16" y="55"/>
                      </a:lnTo>
                      <a:lnTo>
                        <a:pt x="10" y="53"/>
                      </a:lnTo>
                      <a:lnTo>
                        <a:pt x="6" y="50"/>
                      </a:lnTo>
                      <a:lnTo>
                        <a:pt x="4" y="45"/>
                      </a:lnTo>
                    </a:path>
                  </a:pathLst>
                </a:custGeom>
                <a:solidFill>
                  <a:srgbClr val="B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9" name="Freeform 33"/>
                <p:cNvSpPr/>
                <p:nvPr/>
              </p:nvSpPr>
              <p:spPr>
                <a:xfrm>
                  <a:off x="685" y="2200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7"/>
                    </a:cxn>
                    <a:cxn ang="0">
                      <a:pos x="12" y="12"/>
                    </a:cxn>
                    <a:cxn ang="0">
                      <a:pos x="13" y="16"/>
                    </a:cxn>
                    <a:cxn ang="0">
                      <a:pos x="15" y="21"/>
                    </a:cxn>
                    <a:cxn ang="0">
                      <a:pos x="15" y="22"/>
                    </a:cxn>
                    <a:cxn ang="0">
                      <a:pos x="18" y="24"/>
                    </a:cxn>
                    <a:cxn ang="0">
                      <a:pos x="19" y="25"/>
                    </a:cxn>
                    <a:cxn ang="0">
                      <a:pos x="21" y="25"/>
                    </a:cxn>
                    <a:cxn ang="0">
                      <a:pos x="22" y="25"/>
                    </a:cxn>
                    <a:cxn ang="0">
                      <a:pos x="24" y="25"/>
                    </a:cxn>
                    <a:cxn ang="0">
                      <a:pos x="25" y="25"/>
                    </a:cxn>
                    <a:cxn ang="0">
                      <a:pos x="27" y="25"/>
                    </a:cxn>
                    <a:cxn ang="0">
                      <a:pos x="25" y="28"/>
                    </a:cxn>
                    <a:cxn ang="0">
                      <a:pos x="22" y="30"/>
                    </a:cxn>
                    <a:cxn ang="0">
                      <a:pos x="20" y="32"/>
                    </a:cxn>
                    <a:cxn ang="0">
                      <a:pos x="19" y="35"/>
                    </a:cxn>
                    <a:cxn ang="0">
                      <a:pos x="17" y="36"/>
                    </a:cxn>
                    <a:cxn ang="0">
                      <a:pos x="14" y="37"/>
                    </a:cxn>
                    <a:cxn ang="0">
                      <a:pos x="9" y="37"/>
                    </a:cxn>
                    <a:cxn ang="0">
                      <a:pos x="2" y="31"/>
                    </a:cxn>
                    <a:cxn ang="0">
                      <a:pos x="0" y="27"/>
                    </a:cxn>
                    <a:cxn ang="0">
                      <a:pos x="3" y="17"/>
                    </a:cxn>
                    <a:cxn ang="0">
                      <a:pos x="5" y="8"/>
                    </a:cxn>
                    <a:cxn ang="0">
                      <a:pos x="8" y="0"/>
                    </a:cxn>
                  </a:cxnLst>
                  <a:rect l="0" t="0" r="0" b="0"/>
                  <a:pathLst>
                    <a:path w="28" h="38">
                      <a:moveTo>
                        <a:pt x="8" y="0"/>
                      </a:moveTo>
                      <a:lnTo>
                        <a:pt x="10" y="7"/>
                      </a:lnTo>
                      <a:lnTo>
                        <a:pt x="12" y="12"/>
                      </a:lnTo>
                      <a:lnTo>
                        <a:pt x="13" y="16"/>
                      </a:lnTo>
                      <a:lnTo>
                        <a:pt x="15" y="21"/>
                      </a:lnTo>
                      <a:lnTo>
                        <a:pt x="15" y="22"/>
                      </a:lnTo>
                      <a:lnTo>
                        <a:pt x="18" y="24"/>
                      </a:lnTo>
                      <a:lnTo>
                        <a:pt x="19" y="25"/>
                      </a:lnTo>
                      <a:lnTo>
                        <a:pt x="21" y="25"/>
                      </a:lnTo>
                      <a:lnTo>
                        <a:pt x="22" y="25"/>
                      </a:lnTo>
                      <a:lnTo>
                        <a:pt x="24" y="25"/>
                      </a:lnTo>
                      <a:lnTo>
                        <a:pt x="25" y="25"/>
                      </a:lnTo>
                      <a:lnTo>
                        <a:pt x="27" y="25"/>
                      </a:lnTo>
                      <a:lnTo>
                        <a:pt x="25" y="28"/>
                      </a:lnTo>
                      <a:lnTo>
                        <a:pt x="22" y="30"/>
                      </a:lnTo>
                      <a:lnTo>
                        <a:pt x="20" y="32"/>
                      </a:lnTo>
                      <a:lnTo>
                        <a:pt x="19" y="35"/>
                      </a:lnTo>
                      <a:lnTo>
                        <a:pt x="17" y="36"/>
                      </a:lnTo>
                      <a:lnTo>
                        <a:pt x="14" y="37"/>
                      </a:lnTo>
                      <a:lnTo>
                        <a:pt x="9" y="37"/>
                      </a:lnTo>
                      <a:lnTo>
                        <a:pt x="2" y="31"/>
                      </a:lnTo>
                      <a:lnTo>
                        <a:pt x="0" y="27"/>
                      </a:lnTo>
                      <a:lnTo>
                        <a:pt x="3" y="17"/>
                      </a:lnTo>
                      <a:lnTo>
                        <a:pt x="5" y="8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3F5F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5810" name="Group 34"/>
                <p:cNvGrpSpPr/>
                <p:nvPr/>
              </p:nvGrpSpPr>
              <p:grpSpPr>
                <a:xfrm>
                  <a:off x="705" y="2188"/>
                  <a:ext cx="20" cy="29"/>
                  <a:chOff x="705" y="2188"/>
                  <a:chExt cx="20" cy="29"/>
                </a:xfrm>
              </p:grpSpPr>
              <p:sp>
                <p:nvSpPr>
                  <p:cNvPr id="75811" name="Freeform 35"/>
                  <p:cNvSpPr/>
                  <p:nvPr/>
                </p:nvSpPr>
                <p:spPr>
                  <a:xfrm>
                    <a:off x="714" y="2211"/>
                    <a:ext cx="5" cy="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5"/>
                      </a:cxn>
                      <a:cxn ang="0">
                        <a:pos x="1" y="5"/>
                      </a:cxn>
                      <a:cxn ang="0">
                        <a:pos x="2" y="5"/>
                      </a:cxn>
                      <a:cxn ang="0">
                        <a:pos x="3" y="5"/>
                      </a:cxn>
                      <a:cxn ang="0">
                        <a:pos x="4" y="5"/>
                      </a:cxn>
                      <a:cxn ang="0">
                        <a:pos x="4" y="3"/>
                      </a:cxn>
                      <a:cxn ang="0">
                        <a:pos x="3" y="2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  <a:cxn ang="0">
                        <a:pos x="0" y="3"/>
                      </a:cxn>
                    </a:cxnLst>
                    <a:rect l="0" t="0" r="0" b="0"/>
                    <a:pathLst>
                      <a:path w="5" h="6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4" y="5"/>
                        </a:lnTo>
                        <a:lnTo>
                          <a:pt x="4" y="3"/>
                        </a:lnTo>
                        <a:lnTo>
                          <a:pt x="3" y="2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2" name="Freeform 36"/>
                  <p:cNvSpPr/>
                  <p:nvPr/>
                </p:nvSpPr>
                <p:spPr>
                  <a:xfrm>
                    <a:off x="715" y="2204"/>
                    <a:ext cx="2" cy="7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1" y="3"/>
                      </a:cxn>
                      <a:cxn ang="0">
                        <a:pos x="1" y="6"/>
                      </a:cxn>
                      <a:cxn ang="0">
                        <a:pos x="1" y="3"/>
                      </a:cxn>
                      <a:cxn ang="0">
                        <a:pos x="1" y="6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2" h="7">
                        <a:moveTo>
                          <a:pt x="0" y="6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3"/>
                        </a:lnTo>
                        <a:lnTo>
                          <a:pt x="1" y="6"/>
                        </a:lnTo>
                        <a:lnTo>
                          <a:pt x="1" y="3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3" name="Freeform 37"/>
                  <p:cNvSpPr/>
                  <p:nvPr/>
                </p:nvSpPr>
                <p:spPr>
                  <a:xfrm>
                    <a:off x="705" y="2193"/>
                    <a:ext cx="8" cy="9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6" y="1"/>
                      </a:cxn>
                      <a:cxn ang="0">
                        <a:pos x="6" y="2"/>
                      </a:cxn>
                      <a:cxn ang="0">
                        <a:pos x="7" y="4"/>
                      </a:cxn>
                      <a:cxn ang="0">
                        <a:pos x="7" y="6"/>
                      </a:cxn>
                      <a:cxn ang="0">
                        <a:pos x="7" y="8"/>
                      </a:cxn>
                      <a:cxn ang="0">
                        <a:pos x="6" y="8"/>
                      </a:cxn>
                      <a:cxn ang="0">
                        <a:pos x="5" y="8"/>
                      </a:cxn>
                      <a:cxn ang="0">
                        <a:pos x="5" y="6"/>
                      </a:cxn>
                      <a:cxn ang="0">
                        <a:pos x="6" y="4"/>
                      </a:cxn>
                      <a:cxn ang="0">
                        <a:pos x="6" y="2"/>
                      </a:cxn>
                      <a:cxn ang="0">
                        <a:pos x="5" y="1"/>
                      </a:cxn>
                      <a:cxn ang="0">
                        <a:pos x="2" y="1"/>
                      </a:cxn>
                      <a:cxn ang="0">
                        <a:pos x="0" y="2"/>
                      </a:cxn>
                    </a:cxnLst>
                    <a:rect l="0" t="0" r="0" b="0"/>
                    <a:pathLst>
                      <a:path w="8" h="9">
                        <a:moveTo>
                          <a:pt x="0" y="2"/>
                        </a:move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4"/>
                        </a:lnTo>
                        <a:lnTo>
                          <a:pt x="7" y="6"/>
                        </a:lnTo>
                        <a:lnTo>
                          <a:pt x="7" y="8"/>
                        </a:lnTo>
                        <a:lnTo>
                          <a:pt x="6" y="8"/>
                        </a:lnTo>
                        <a:lnTo>
                          <a:pt x="5" y="8"/>
                        </a:lnTo>
                        <a:lnTo>
                          <a:pt x="5" y="6"/>
                        </a:lnTo>
                        <a:lnTo>
                          <a:pt x="6" y="4"/>
                        </a:lnTo>
                        <a:lnTo>
                          <a:pt x="6" y="2"/>
                        </a:lnTo>
                        <a:lnTo>
                          <a:pt x="5" y="1"/>
                        </a:lnTo>
                        <a:lnTo>
                          <a:pt x="2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4" name="Freeform 38"/>
                  <p:cNvSpPr/>
                  <p:nvPr/>
                </p:nvSpPr>
                <p:spPr>
                  <a:xfrm>
                    <a:off x="720" y="2188"/>
                    <a:ext cx="5" cy="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3"/>
                      </a:cxn>
                      <a:cxn ang="0">
                        <a:pos x="2" y="5"/>
                      </a:cxn>
                      <a:cxn ang="0">
                        <a:pos x="3" y="5"/>
                      </a:cxn>
                      <a:cxn ang="0">
                        <a:pos x="4" y="2"/>
                      </a:cxn>
                      <a:cxn ang="0">
                        <a:pos x="4" y="0"/>
                      </a:cxn>
                      <a:cxn ang="0">
                        <a:pos x="3" y="2"/>
                      </a:cxn>
                      <a:cxn ang="0">
                        <a:pos x="2" y="2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5" h="6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4" y="2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5" name="Freeform 39"/>
                  <p:cNvSpPr/>
                  <p:nvPr/>
                </p:nvSpPr>
                <p:spPr>
                  <a:xfrm>
                    <a:off x="707" y="2191"/>
                    <a:ext cx="2" cy="7"/>
                  </a:xfrm>
                  <a:custGeom>
                    <a:avLst/>
                    <a:gdLst/>
                    <a:ahLst/>
                    <a:cxnLst>
                      <a:cxn ang="0">
                        <a:pos x="1" y="3"/>
                      </a:cxn>
                      <a:cxn ang="0">
                        <a:pos x="1" y="6"/>
                      </a:cxn>
                      <a:cxn ang="0">
                        <a:pos x="0" y="6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1" y="3"/>
                      </a:cxn>
                    </a:cxnLst>
                    <a:rect l="0" t="0" r="0" b="0"/>
                    <a:pathLst>
                      <a:path w="2" h="7">
                        <a:moveTo>
                          <a:pt x="1" y="3"/>
                        </a:move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6" name="Freeform 40"/>
                  <p:cNvSpPr/>
                  <p:nvPr/>
                </p:nvSpPr>
                <p:spPr>
                  <a:xfrm>
                    <a:off x="721" y="2191"/>
                    <a:ext cx="2" cy="7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6"/>
                      </a:cxn>
                      <a:cxn ang="0">
                        <a:pos x="1" y="6"/>
                      </a:cxn>
                      <a:cxn ang="0">
                        <a:pos x="1" y="3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0" b="0"/>
                    <a:pathLst>
                      <a:path w="2" h="7">
                        <a:moveTo>
                          <a:pt x="0" y="3"/>
                        </a:move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1" y="3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817" name="Freeform 41"/>
                <p:cNvSpPr/>
                <p:nvPr/>
              </p:nvSpPr>
              <p:spPr>
                <a:xfrm>
                  <a:off x="670" y="2169"/>
                  <a:ext cx="65" cy="46"/>
                </a:xfrm>
                <a:custGeom>
                  <a:avLst/>
                  <a:gdLst/>
                  <a:ahLst/>
                  <a:cxnLst>
                    <a:cxn ang="0">
                      <a:pos x="32" y="1"/>
                    </a:cxn>
                    <a:cxn ang="0">
                      <a:pos x="25" y="2"/>
                    </a:cxn>
                    <a:cxn ang="0">
                      <a:pos x="20" y="4"/>
                    </a:cxn>
                    <a:cxn ang="0">
                      <a:pos x="12" y="9"/>
                    </a:cxn>
                    <a:cxn ang="0">
                      <a:pos x="8" y="16"/>
                    </a:cxn>
                    <a:cxn ang="0">
                      <a:pos x="5" y="22"/>
                    </a:cxn>
                    <a:cxn ang="0">
                      <a:pos x="2" y="25"/>
                    </a:cxn>
                    <a:cxn ang="0">
                      <a:pos x="0" y="29"/>
                    </a:cxn>
                    <a:cxn ang="0">
                      <a:pos x="3" y="33"/>
                    </a:cxn>
                    <a:cxn ang="0">
                      <a:pos x="5" y="36"/>
                    </a:cxn>
                    <a:cxn ang="0">
                      <a:pos x="11" y="38"/>
                    </a:cxn>
                    <a:cxn ang="0">
                      <a:pos x="16" y="41"/>
                    </a:cxn>
                    <a:cxn ang="0">
                      <a:pos x="19" y="42"/>
                    </a:cxn>
                    <a:cxn ang="0">
                      <a:pos x="24" y="45"/>
                    </a:cxn>
                    <a:cxn ang="0">
                      <a:pos x="28" y="44"/>
                    </a:cxn>
                    <a:cxn ang="0">
                      <a:pos x="26" y="31"/>
                    </a:cxn>
                    <a:cxn ang="0">
                      <a:pos x="28" y="20"/>
                    </a:cxn>
                    <a:cxn ang="0">
                      <a:pos x="30" y="13"/>
                    </a:cxn>
                    <a:cxn ang="0">
                      <a:pos x="36" y="8"/>
                    </a:cxn>
                    <a:cxn ang="0">
                      <a:pos x="39" y="7"/>
                    </a:cxn>
                    <a:cxn ang="0">
                      <a:pos x="44" y="8"/>
                    </a:cxn>
                    <a:cxn ang="0">
                      <a:pos x="47" y="9"/>
                    </a:cxn>
                    <a:cxn ang="0">
                      <a:pos x="52" y="12"/>
                    </a:cxn>
                    <a:cxn ang="0">
                      <a:pos x="53" y="14"/>
                    </a:cxn>
                    <a:cxn ang="0">
                      <a:pos x="54" y="17"/>
                    </a:cxn>
                    <a:cxn ang="0">
                      <a:pos x="55" y="20"/>
                    </a:cxn>
                    <a:cxn ang="0">
                      <a:pos x="54" y="23"/>
                    </a:cxn>
                    <a:cxn ang="0">
                      <a:pos x="54" y="25"/>
                    </a:cxn>
                    <a:cxn ang="0">
                      <a:pos x="55" y="31"/>
                    </a:cxn>
                    <a:cxn ang="0">
                      <a:pos x="54" y="35"/>
                    </a:cxn>
                    <a:cxn ang="0">
                      <a:pos x="54" y="39"/>
                    </a:cxn>
                    <a:cxn ang="0">
                      <a:pos x="60" y="39"/>
                    </a:cxn>
                    <a:cxn ang="0">
                      <a:pos x="62" y="38"/>
                    </a:cxn>
                    <a:cxn ang="0">
                      <a:pos x="64" y="35"/>
                    </a:cxn>
                    <a:cxn ang="0">
                      <a:pos x="63" y="29"/>
                    </a:cxn>
                    <a:cxn ang="0">
                      <a:pos x="60" y="23"/>
                    </a:cxn>
                    <a:cxn ang="0">
                      <a:pos x="56" y="16"/>
                    </a:cxn>
                    <a:cxn ang="0">
                      <a:pos x="53" y="11"/>
                    </a:cxn>
                    <a:cxn ang="0">
                      <a:pos x="51" y="7"/>
                    </a:cxn>
                    <a:cxn ang="0">
                      <a:pos x="48" y="4"/>
                    </a:cxn>
                    <a:cxn ang="0">
                      <a:pos x="44" y="3"/>
                    </a:cxn>
                    <a:cxn ang="0">
                      <a:pos x="36" y="0"/>
                    </a:cxn>
                    <a:cxn ang="0">
                      <a:pos x="32" y="1"/>
                    </a:cxn>
                  </a:cxnLst>
                  <a:rect l="0" t="0" r="0" b="0"/>
                  <a:pathLst>
                    <a:path w="65" h="46">
                      <a:moveTo>
                        <a:pt x="32" y="1"/>
                      </a:moveTo>
                      <a:lnTo>
                        <a:pt x="25" y="2"/>
                      </a:lnTo>
                      <a:lnTo>
                        <a:pt x="20" y="4"/>
                      </a:lnTo>
                      <a:lnTo>
                        <a:pt x="12" y="9"/>
                      </a:lnTo>
                      <a:lnTo>
                        <a:pt x="8" y="16"/>
                      </a:lnTo>
                      <a:lnTo>
                        <a:pt x="5" y="22"/>
                      </a:lnTo>
                      <a:lnTo>
                        <a:pt x="2" y="25"/>
                      </a:lnTo>
                      <a:lnTo>
                        <a:pt x="0" y="29"/>
                      </a:lnTo>
                      <a:lnTo>
                        <a:pt x="3" y="33"/>
                      </a:lnTo>
                      <a:lnTo>
                        <a:pt x="5" y="36"/>
                      </a:lnTo>
                      <a:lnTo>
                        <a:pt x="11" y="38"/>
                      </a:lnTo>
                      <a:lnTo>
                        <a:pt x="16" y="41"/>
                      </a:lnTo>
                      <a:lnTo>
                        <a:pt x="19" y="42"/>
                      </a:lnTo>
                      <a:lnTo>
                        <a:pt x="24" y="45"/>
                      </a:lnTo>
                      <a:lnTo>
                        <a:pt x="28" y="44"/>
                      </a:lnTo>
                      <a:lnTo>
                        <a:pt x="26" y="31"/>
                      </a:lnTo>
                      <a:lnTo>
                        <a:pt x="28" y="20"/>
                      </a:lnTo>
                      <a:lnTo>
                        <a:pt x="30" y="13"/>
                      </a:lnTo>
                      <a:lnTo>
                        <a:pt x="36" y="8"/>
                      </a:lnTo>
                      <a:lnTo>
                        <a:pt x="39" y="7"/>
                      </a:lnTo>
                      <a:lnTo>
                        <a:pt x="44" y="8"/>
                      </a:lnTo>
                      <a:lnTo>
                        <a:pt x="47" y="9"/>
                      </a:lnTo>
                      <a:lnTo>
                        <a:pt x="52" y="12"/>
                      </a:lnTo>
                      <a:lnTo>
                        <a:pt x="53" y="14"/>
                      </a:lnTo>
                      <a:lnTo>
                        <a:pt x="54" y="17"/>
                      </a:lnTo>
                      <a:lnTo>
                        <a:pt x="55" y="20"/>
                      </a:lnTo>
                      <a:lnTo>
                        <a:pt x="54" y="23"/>
                      </a:lnTo>
                      <a:lnTo>
                        <a:pt x="54" y="25"/>
                      </a:lnTo>
                      <a:lnTo>
                        <a:pt x="55" y="31"/>
                      </a:lnTo>
                      <a:lnTo>
                        <a:pt x="54" y="35"/>
                      </a:lnTo>
                      <a:lnTo>
                        <a:pt x="54" y="39"/>
                      </a:lnTo>
                      <a:lnTo>
                        <a:pt x="60" y="39"/>
                      </a:lnTo>
                      <a:lnTo>
                        <a:pt x="62" y="38"/>
                      </a:lnTo>
                      <a:lnTo>
                        <a:pt x="64" y="35"/>
                      </a:lnTo>
                      <a:lnTo>
                        <a:pt x="63" y="29"/>
                      </a:lnTo>
                      <a:lnTo>
                        <a:pt x="60" y="23"/>
                      </a:lnTo>
                      <a:lnTo>
                        <a:pt x="56" y="16"/>
                      </a:lnTo>
                      <a:lnTo>
                        <a:pt x="53" y="11"/>
                      </a:lnTo>
                      <a:lnTo>
                        <a:pt x="51" y="7"/>
                      </a:lnTo>
                      <a:lnTo>
                        <a:pt x="48" y="4"/>
                      </a:lnTo>
                      <a:lnTo>
                        <a:pt x="44" y="3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9FFF9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18" name="Freeform 42"/>
                <p:cNvSpPr/>
                <p:nvPr/>
              </p:nvSpPr>
              <p:spPr>
                <a:xfrm>
                  <a:off x="660" y="2218"/>
                  <a:ext cx="43" cy="58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25" y="7"/>
                    </a:cxn>
                    <a:cxn ang="0">
                      <a:pos x="28" y="13"/>
                    </a:cxn>
                    <a:cxn ang="0">
                      <a:pos x="31" y="18"/>
                    </a:cxn>
                    <a:cxn ang="0">
                      <a:pos x="34" y="20"/>
                    </a:cxn>
                    <a:cxn ang="0">
                      <a:pos x="34" y="26"/>
                    </a:cxn>
                    <a:cxn ang="0">
                      <a:pos x="37" y="34"/>
                    </a:cxn>
                    <a:cxn ang="0">
                      <a:pos x="40" y="45"/>
                    </a:cxn>
                    <a:cxn ang="0">
                      <a:pos x="42" y="57"/>
                    </a:cxn>
                    <a:cxn ang="0">
                      <a:pos x="18" y="57"/>
                    </a:cxn>
                    <a:cxn ang="0">
                      <a:pos x="14" y="54"/>
                    </a:cxn>
                    <a:cxn ang="0">
                      <a:pos x="12" y="51"/>
                    </a:cxn>
                    <a:cxn ang="0">
                      <a:pos x="8" y="46"/>
                    </a:cxn>
                    <a:cxn ang="0">
                      <a:pos x="6" y="40"/>
                    </a:cxn>
                    <a:cxn ang="0">
                      <a:pos x="3" y="34"/>
                    </a:cxn>
                    <a:cxn ang="0">
                      <a:pos x="1" y="28"/>
                    </a:cxn>
                    <a:cxn ang="0">
                      <a:pos x="1" y="23"/>
                    </a:cxn>
                    <a:cxn ang="0">
                      <a:pos x="0" y="20"/>
                    </a:cxn>
                    <a:cxn ang="0">
                      <a:pos x="6" y="20"/>
                    </a:cxn>
                    <a:cxn ang="0">
                      <a:pos x="10" y="19"/>
                    </a:cxn>
                    <a:cxn ang="0">
                      <a:pos x="15" y="15"/>
                    </a:cxn>
                    <a:cxn ang="0">
                      <a:pos x="19" y="9"/>
                    </a:cxn>
                    <a:cxn ang="0">
                      <a:pos x="25" y="0"/>
                    </a:cxn>
                  </a:cxnLst>
                  <a:rect l="0" t="0" r="0" b="0"/>
                  <a:pathLst>
                    <a:path w="43" h="58">
                      <a:moveTo>
                        <a:pt x="25" y="0"/>
                      </a:moveTo>
                      <a:lnTo>
                        <a:pt x="25" y="7"/>
                      </a:lnTo>
                      <a:lnTo>
                        <a:pt x="28" y="13"/>
                      </a:lnTo>
                      <a:lnTo>
                        <a:pt x="31" y="18"/>
                      </a:lnTo>
                      <a:lnTo>
                        <a:pt x="34" y="20"/>
                      </a:lnTo>
                      <a:lnTo>
                        <a:pt x="34" y="26"/>
                      </a:lnTo>
                      <a:lnTo>
                        <a:pt x="37" y="34"/>
                      </a:lnTo>
                      <a:lnTo>
                        <a:pt x="40" y="45"/>
                      </a:lnTo>
                      <a:lnTo>
                        <a:pt x="42" y="57"/>
                      </a:lnTo>
                      <a:lnTo>
                        <a:pt x="18" y="57"/>
                      </a:lnTo>
                      <a:lnTo>
                        <a:pt x="14" y="54"/>
                      </a:lnTo>
                      <a:lnTo>
                        <a:pt x="12" y="51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1" y="23"/>
                      </a:lnTo>
                      <a:lnTo>
                        <a:pt x="0" y="20"/>
                      </a:lnTo>
                      <a:lnTo>
                        <a:pt x="6" y="20"/>
                      </a:lnTo>
                      <a:lnTo>
                        <a:pt x="10" y="19"/>
                      </a:lnTo>
                      <a:lnTo>
                        <a:pt x="15" y="15"/>
                      </a:lnTo>
                      <a:lnTo>
                        <a:pt x="19" y="9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819" name="Freeform 43"/>
            <p:cNvSpPr/>
            <p:nvPr/>
          </p:nvSpPr>
          <p:spPr>
            <a:xfrm>
              <a:off x="613" y="2273"/>
              <a:ext cx="191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26"/>
                </a:cxn>
                <a:cxn ang="0">
                  <a:pos x="0" y="26"/>
                </a:cxn>
                <a:cxn ang="0">
                  <a:pos x="0" y="0"/>
                </a:cxn>
              </a:cxnLst>
              <a:rect l="0" t="0" r="0" b="0"/>
              <a:pathLst>
                <a:path w="191" h="27">
                  <a:moveTo>
                    <a:pt x="0" y="0"/>
                  </a:moveTo>
                  <a:lnTo>
                    <a:pt x="190" y="0"/>
                  </a:lnTo>
                  <a:lnTo>
                    <a:pt x="19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20" name="Rectangle 44"/>
          <p:cNvSpPr/>
          <p:nvPr/>
        </p:nvSpPr>
        <p:spPr>
          <a:xfrm>
            <a:off x="969963" y="3373438"/>
            <a:ext cx="295275" cy="1587"/>
          </a:xfrm>
          <a:prstGeom prst="rect">
            <a:avLst/>
          </a:prstGeom>
          <a:solidFill>
            <a:srgbClr val="008000"/>
          </a:solidFill>
          <a:ln w="12700" cap="flat" cmpd="sng">
            <a:solidFill>
              <a:srgbClr val="DFF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821" name="Group 45"/>
          <p:cNvGrpSpPr/>
          <p:nvPr/>
        </p:nvGrpSpPr>
        <p:grpSpPr>
          <a:xfrm>
            <a:off x="784225" y="3370263"/>
            <a:ext cx="117475" cy="109537"/>
            <a:chOff x="494" y="2123"/>
            <a:chExt cx="74" cy="69"/>
          </a:xfrm>
        </p:grpSpPr>
        <p:sp>
          <p:nvSpPr>
            <p:cNvPr id="75822" name="Freeform 46"/>
            <p:cNvSpPr/>
            <p:nvPr/>
          </p:nvSpPr>
          <p:spPr>
            <a:xfrm>
              <a:off x="540" y="2129"/>
              <a:ext cx="28" cy="63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1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" y="6"/>
                </a:cxn>
                <a:cxn ang="0">
                  <a:pos x="3" y="0"/>
                </a:cxn>
                <a:cxn ang="0">
                  <a:pos x="7" y="6"/>
                </a:cxn>
                <a:cxn ang="0">
                  <a:pos x="9" y="10"/>
                </a:cxn>
                <a:cxn ang="0">
                  <a:pos x="9" y="16"/>
                </a:cxn>
                <a:cxn ang="0">
                  <a:pos x="9" y="22"/>
                </a:cxn>
                <a:cxn ang="0">
                  <a:pos x="8" y="27"/>
                </a:cxn>
                <a:cxn ang="0">
                  <a:pos x="7" y="29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16" y="21"/>
                </a:cxn>
                <a:cxn ang="0">
                  <a:pos x="19" y="19"/>
                </a:cxn>
                <a:cxn ang="0">
                  <a:pos x="24" y="18"/>
                </a:cxn>
                <a:cxn ang="0">
                  <a:pos x="27" y="18"/>
                </a:cxn>
                <a:cxn ang="0">
                  <a:pos x="26" y="22"/>
                </a:cxn>
                <a:cxn ang="0">
                  <a:pos x="24" y="26"/>
                </a:cxn>
                <a:cxn ang="0">
                  <a:pos x="20" y="30"/>
                </a:cxn>
                <a:cxn ang="0">
                  <a:pos x="18" y="32"/>
                </a:cxn>
                <a:cxn ang="0">
                  <a:pos x="13" y="34"/>
                </a:cxn>
                <a:cxn ang="0">
                  <a:pos x="8" y="34"/>
                </a:cxn>
                <a:cxn ang="0">
                  <a:pos x="13" y="37"/>
                </a:cxn>
                <a:cxn ang="0">
                  <a:pos x="17" y="39"/>
                </a:cxn>
                <a:cxn ang="0">
                  <a:pos x="18" y="42"/>
                </a:cxn>
                <a:cxn ang="0">
                  <a:pos x="20" y="45"/>
                </a:cxn>
                <a:cxn ang="0">
                  <a:pos x="20" y="48"/>
                </a:cxn>
                <a:cxn ang="0">
                  <a:pos x="21" y="52"/>
                </a:cxn>
                <a:cxn ang="0">
                  <a:pos x="15" y="50"/>
                </a:cxn>
                <a:cxn ang="0">
                  <a:pos x="12" y="48"/>
                </a:cxn>
                <a:cxn ang="0">
                  <a:pos x="10" y="45"/>
                </a:cxn>
                <a:cxn ang="0">
                  <a:pos x="7" y="39"/>
                </a:cxn>
                <a:cxn ang="0">
                  <a:pos x="9" y="44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0" y="58"/>
                </a:cxn>
                <a:cxn ang="0">
                  <a:pos x="10" y="62"/>
                </a:cxn>
                <a:cxn ang="0">
                  <a:pos x="5" y="57"/>
                </a:cxn>
                <a:cxn ang="0">
                  <a:pos x="2" y="51"/>
                </a:cxn>
                <a:cxn ang="0">
                  <a:pos x="1" y="45"/>
                </a:cxn>
                <a:cxn ang="0">
                  <a:pos x="2" y="38"/>
                </a:cxn>
                <a:cxn ang="0">
                  <a:pos x="2" y="33"/>
                </a:cxn>
                <a:cxn ang="0">
                  <a:pos x="3" y="30"/>
                </a:cxn>
                <a:cxn ang="0">
                  <a:pos x="3" y="26"/>
                </a:cxn>
              </a:cxnLst>
              <a:rect l="0" t="0" r="0" b="0"/>
              <a:pathLst>
                <a:path w="28" h="63">
                  <a:moveTo>
                    <a:pt x="3" y="26"/>
                  </a:moveTo>
                  <a:lnTo>
                    <a:pt x="1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1" y="6"/>
                  </a:lnTo>
                  <a:lnTo>
                    <a:pt x="3" y="0"/>
                  </a:lnTo>
                  <a:lnTo>
                    <a:pt x="7" y="6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2"/>
                  </a:lnTo>
                  <a:lnTo>
                    <a:pt x="8" y="27"/>
                  </a:lnTo>
                  <a:lnTo>
                    <a:pt x="7" y="29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0" y="30"/>
                  </a:lnTo>
                  <a:lnTo>
                    <a:pt x="18" y="32"/>
                  </a:lnTo>
                  <a:lnTo>
                    <a:pt x="13" y="34"/>
                  </a:lnTo>
                  <a:lnTo>
                    <a:pt x="8" y="34"/>
                  </a:lnTo>
                  <a:lnTo>
                    <a:pt x="13" y="37"/>
                  </a:lnTo>
                  <a:lnTo>
                    <a:pt x="17" y="39"/>
                  </a:lnTo>
                  <a:lnTo>
                    <a:pt x="18" y="42"/>
                  </a:lnTo>
                  <a:lnTo>
                    <a:pt x="20" y="45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2" y="48"/>
                  </a:lnTo>
                  <a:lnTo>
                    <a:pt x="10" y="45"/>
                  </a:lnTo>
                  <a:lnTo>
                    <a:pt x="7" y="39"/>
                  </a:lnTo>
                  <a:lnTo>
                    <a:pt x="9" y="44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5" y="57"/>
                  </a:lnTo>
                  <a:lnTo>
                    <a:pt x="2" y="51"/>
                  </a:lnTo>
                  <a:lnTo>
                    <a:pt x="1" y="45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3" y="30"/>
                  </a:lnTo>
                  <a:lnTo>
                    <a:pt x="3" y="26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Freeform 47"/>
            <p:cNvSpPr/>
            <p:nvPr/>
          </p:nvSpPr>
          <p:spPr>
            <a:xfrm>
              <a:off x="494" y="2123"/>
              <a:ext cx="21" cy="29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5" y="23"/>
                </a:cxn>
                <a:cxn ang="0">
                  <a:pos x="3" y="20"/>
                </a:cxn>
                <a:cxn ang="0">
                  <a:pos x="2" y="17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6" y="12"/>
                </a:cxn>
                <a:cxn ang="0">
                  <a:pos x="10" y="15"/>
                </a:cxn>
                <a:cxn ang="0">
                  <a:pos x="12" y="17"/>
                </a:cxn>
                <a:cxn ang="0">
                  <a:pos x="15" y="23"/>
                </a:cxn>
                <a:cxn ang="0">
                  <a:pos x="12" y="18"/>
                </a:cxn>
                <a:cxn ang="0">
                  <a:pos x="12" y="12"/>
                </a:cxn>
                <a:cxn ang="0">
                  <a:pos x="11" y="9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19" y="11"/>
                </a:cxn>
                <a:cxn ang="0">
                  <a:pos x="20" y="17"/>
                </a:cxn>
                <a:cxn ang="0">
                  <a:pos x="20" y="28"/>
                </a:cxn>
                <a:cxn ang="0">
                  <a:pos x="14" y="28"/>
                </a:cxn>
                <a:cxn ang="0">
                  <a:pos x="8" y="25"/>
                </a:cxn>
              </a:cxnLst>
              <a:rect l="0" t="0" r="0" b="0"/>
              <a:pathLst>
                <a:path w="21" h="29">
                  <a:moveTo>
                    <a:pt x="8" y="25"/>
                  </a:moveTo>
                  <a:lnTo>
                    <a:pt x="5" y="23"/>
                  </a:lnTo>
                  <a:lnTo>
                    <a:pt x="3" y="20"/>
                  </a:lnTo>
                  <a:lnTo>
                    <a:pt x="2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10" y="15"/>
                  </a:lnTo>
                  <a:lnTo>
                    <a:pt x="12" y="17"/>
                  </a:lnTo>
                  <a:lnTo>
                    <a:pt x="15" y="23"/>
                  </a:lnTo>
                  <a:lnTo>
                    <a:pt x="12" y="18"/>
                  </a:lnTo>
                  <a:lnTo>
                    <a:pt x="12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7" y="5"/>
                  </a:lnTo>
                  <a:lnTo>
                    <a:pt x="19" y="11"/>
                  </a:lnTo>
                  <a:lnTo>
                    <a:pt x="20" y="17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8" y="2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Oval 48"/>
            <p:cNvSpPr/>
            <p:nvPr/>
          </p:nvSpPr>
          <p:spPr>
            <a:xfrm>
              <a:off x="505" y="2133"/>
              <a:ext cx="27" cy="48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5" name="Freeform 49"/>
            <p:cNvSpPr/>
            <p:nvPr/>
          </p:nvSpPr>
          <p:spPr>
            <a:xfrm>
              <a:off x="510" y="2140"/>
              <a:ext cx="25" cy="37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1" y="33"/>
                </a:cxn>
                <a:cxn ang="0">
                  <a:pos x="23" y="34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2" y="34"/>
                </a:cxn>
                <a:cxn ang="0">
                  <a:pos x="4" y="33"/>
                </a:cxn>
                <a:cxn ang="0">
                  <a:pos x="5" y="32"/>
                </a:cxn>
                <a:cxn ang="0">
                  <a:pos x="5" y="30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1" y="3"/>
                </a:cxn>
              </a:cxnLst>
              <a:rect l="0" t="0" r="0" b="0"/>
              <a:pathLst>
                <a:path w="25" h="37">
                  <a:moveTo>
                    <a:pt x="1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30"/>
                  </a:lnTo>
                  <a:lnTo>
                    <a:pt x="20" y="32"/>
                  </a:lnTo>
                  <a:lnTo>
                    <a:pt x="21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5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26" name="Group 50"/>
          <p:cNvGrpSpPr/>
          <p:nvPr/>
        </p:nvGrpSpPr>
        <p:grpSpPr>
          <a:xfrm>
            <a:off x="1349375" y="3370263"/>
            <a:ext cx="117475" cy="109537"/>
            <a:chOff x="850" y="2123"/>
            <a:chExt cx="74" cy="69"/>
          </a:xfrm>
        </p:grpSpPr>
        <p:sp>
          <p:nvSpPr>
            <p:cNvPr id="75827" name="Freeform 51"/>
            <p:cNvSpPr/>
            <p:nvPr/>
          </p:nvSpPr>
          <p:spPr>
            <a:xfrm>
              <a:off x="850" y="2129"/>
              <a:ext cx="28" cy="63"/>
            </a:xfrm>
            <a:custGeom>
              <a:avLst/>
              <a:gdLst/>
              <a:ahLst/>
              <a:cxnLst>
                <a:cxn ang="0">
                  <a:pos x="24" y="26"/>
                </a:cxn>
                <a:cxn ang="0">
                  <a:pos x="26" y="22"/>
                </a:cxn>
                <a:cxn ang="0">
                  <a:pos x="27" y="18"/>
                </a:cxn>
                <a:cxn ang="0">
                  <a:pos x="27" y="12"/>
                </a:cxn>
                <a:cxn ang="0">
                  <a:pos x="26" y="6"/>
                </a:cxn>
                <a:cxn ang="0">
                  <a:pos x="24" y="0"/>
                </a:cxn>
                <a:cxn ang="0">
                  <a:pos x="20" y="6"/>
                </a:cxn>
                <a:cxn ang="0">
                  <a:pos x="19" y="10"/>
                </a:cxn>
                <a:cxn ang="0">
                  <a:pos x="18" y="16"/>
                </a:cxn>
                <a:cxn ang="0">
                  <a:pos x="18" y="22"/>
                </a:cxn>
                <a:cxn ang="0">
                  <a:pos x="19" y="27"/>
                </a:cxn>
                <a:cxn ang="0">
                  <a:pos x="20" y="29"/>
                </a:cxn>
                <a:cxn ang="0">
                  <a:pos x="18" y="27"/>
                </a:cxn>
                <a:cxn ang="0">
                  <a:pos x="15" y="23"/>
                </a:cxn>
                <a:cxn ang="0">
                  <a:pos x="11" y="21"/>
                </a:cxn>
                <a:cxn ang="0">
                  <a:pos x="8" y="19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7" y="30"/>
                </a:cxn>
                <a:cxn ang="0">
                  <a:pos x="10" y="32"/>
                </a:cxn>
                <a:cxn ang="0">
                  <a:pos x="15" y="34"/>
                </a:cxn>
                <a:cxn ang="0">
                  <a:pos x="19" y="34"/>
                </a:cxn>
                <a:cxn ang="0">
                  <a:pos x="14" y="37"/>
                </a:cxn>
                <a:cxn ang="0">
                  <a:pos x="10" y="39"/>
                </a:cxn>
                <a:cxn ang="0">
                  <a:pos x="9" y="42"/>
                </a:cxn>
                <a:cxn ang="0">
                  <a:pos x="7" y="45"/>
                </a:cxn>
                <a:cxn ang="0">
                  <a:pos x="7" y="48"/>
                </a:cxn>
                <a:cxn ang="0">
                  <a:pos x="6" y="52"/>
                </a:cxn>
                <a:cxn ang="0">
                  <a:pos x="12" y="50"/>
                </a:cxn>
                <a:cxn ang="0">
                  <a:pos x="16" y="48"/>
                </a:cxn>
                <a:cxn ang="0">
                  <a:pos x="18" y="45"/>
                </a:cxn>
                <a:cxn ang="0">
                  <a:pos x="20" y="39"/>
                </a:cxn>
                <a:cxn ang="0">
                  <a:pos x="18" y="44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17" y="58"/>
                </a:cxn>
                <a:cxn ang="0">
                  <a:pos x="17" y="62"/>
                </a:cxn>
                <a:cxn ang="0">
                  <a:pos x="23" y="57"/>
                </a:cxn>
                <a:cxn ang="0">
                  <a:pos x="25" y="51"/>
                </a:cxn>
                <a:cxn ang="0">
                  <a:pos x="26" y="45"/>
                </a:cxn>
                <a:cxn ang="0">
                  <a:pos x="25" y="38"/>
                </a:cxn>
                <a:cxn ang="0">
                  <a:pos x="25" y="33"/>
                </a:cxn>
                <a:cxn ang="0">
                  <a:pos x="24" y="30"/>
                </a:cxn>
                <a:cxn ang="0">
                  <a:pos x="24" y="26"/>
                </a:cxn>
              </a:cxnLst>
              <a:rect l="0" t="0" r="0" b="0"/>
              <a:pathLst>
                <a:path w="28" h="63">
                  <a:moveTo>
                    <a:pt x="24" y="26"/>
                  </a:moveTo>
                  <a:lnTo>
                    <a:pt x="26" y="22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19" y="10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19" y="27"/>
                  </a:lnTo>
                  <a:lnTo>
                    <a:pt x="20" y="29"/>
                  </a:lnTo>
                  <a:lnTo>
                    <a:pt x="18" y="27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8" y="19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5" y="34"/>
                  </a:lnTo>
                  <a:lnTo>
                    <a:pt x="19" y="34"/>
                  </a:lnTo>
                  <a:lnTo>
                    <a:pt x="14" y="37"/>
                  </a:lnTo>
                  <a:lnTo>
                    <a:pt x="10" y="39"/>
                  </a:lnTo>
                  <a:lnTo>
                    <a:pt x="9" y="42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6" y="52"/>
                  </a:lnTo>
                  <a:lnTo>
                    <a:pt x="12" y="50"/>
                  </a:lnTo>
                  <a:lnTo>
                    <a:pt x="16" y="48"/>
                  </a:lnTo>
                  <a:lnTo>
                    <a:pt x="18" y="45"/>
                  </a:lnTo>
                  <a:lnTo>
                    <a:pt x="20" y="39"/>
                  </a:lnTo>
                  <a:lnTo>
                    <a:pt x="18" y="44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17" y="58"/>
                  </a:lnTo>
                  <a:lnTo>
                    <a:pt x="17" y="62"/>
                  </a:lnTo>
                  <a:lnTo>
                    <a:pt x="23" y="57"/>
                  </a:lnTo>
                  <a:lnTo>
                    <a:pt x="25" y="51"/>
                  </a:lnTo>
                  <a:lnTo>
                    <a:pt x="26" y="45"/>
                  </a:lnTo>
                  <a:lnTo>
                    <a:pt x="25" y="38"/>
                  </a:lnTo>
                  <a:lnTo>
                    <a:pt x="25" y="33"/>
                  </a:lnTo>
                  <a:lnTo>
                    <a:pt x="24" y="30"/>
                  </a:lnTo>
                  <a:lnTo>
                    <a:pt x="24" y="26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Freeform 52"/>
            <p:cNvSpPr/>
            <p:nvPr/>
          </p:nvSpPr>
          <p:spPr>
            <a:xfrm>
              <a:off x="903" y="2123"/>
              <a:ext cx="21" cy="29"/>
            </a:xfrm>
            <a:custGeom>
              <a:avLst/>
              <a:gdLst/>
              <a:ahLst/>
              <a:cxnLst>
                <a:cxn ang="0">
                  <a:pos x="12" y="25"/>
                </a:cxn>
                <a:cxn ang="0">
                  <a:pos x="15" y="23"/>
                </a:cxn>
                <a:cxn ang="0">
                  <a:pos x="17" y="20"/>
                </a:cxn>
                <a:cxn ang="0">
                  <a:pos x="19" y="17"/>
                </a:cxn>
                <a:cxn ang="0">
                  <a:pos x="19" y="14"/>
                </a:cxn>
                <a:cxn ang="0">
                  <a:pos x="20" y="10"/>
                </a:cxn>
                <a:cxn ang="0">
                  <a:pos x="14" y="12"/>
                </a:cxn>
                <a:cxn ang="0">
                  <a:pos x="10" y="15"/>
                </a:cxn>
                <a:cxn ang="0">
                  <a:pos x="8" y="17"/>
                </a:cxn>
                <a:cxn ang="0">
                  <a:pos x="5" y="23"/>
                </a:cxn>
                <a:cxn ang="0">
                  <a:pos x="8" y="18"/>
                </a:cxn>
                <a:cxn ang="0">
                  <a:pos x="9" y="12"/>
                </a:cxn>
                <a:cxn ang="0">
                  <a:pos x="9" y="9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3" y="5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2" y="25"/>
                </a:cxn>
              </a:cxnLst>
              <a:rect l="0" t="0" r="0" b="0"/>
              <a:pathLst>
                <a:path w="21" h="29">
                  <a:moveTo>
                    <a:pt x="12" y="25"/>
                  </a:moveTo>
                  <a:lnTo>
                    <a:pt x="15" y="23"/>
                  </a:lnTo>
                  <a:lnTo>
                    <a:pt x="17" y="20"/>
                  </a:lnTo>
                  <a:lnTo>
                    <a:pt x="19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4" y="12"/>
                  </a:lnTo>
                  <a:lnTo>
                    <a:pt x="10" y="15"/>
                  </a:lnTo>
                  <a:lnTo>
                    <a:pt x="8" y="17"/>
                  </a:lnTo>
                  <a:lnTo>
                    <a:pt x="5" y="23"/>
                  </a:lnTo>
                  <a:lnTo>
                    <a:pt x="8" y="18"/>
                  </a:lnTo>
                  <a:lnTo>
                    <a:pt x="9" y="12"/>
                  </a:lnTo>
                  <a:lnTo>
                    <a:pt x="9" y="9"/>
                  </a:lnTo>
                  <a:lnTo>
                    <a:pt x="8" y="4"/>
                  </a:lnTo>
                  <a:lnTo>
                    <a:pt x="8" y="0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2" y="2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Oval 53"/>
            <p:cNvSpPr/>
            <p:nvPr/>
          </p:nvSpPr>
          <p:spPr>
            <a:xfrm>
              <a:off x="877" y="2133"/>
              <a:ext cx="27" cy="48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0" name="Freeform 54"/>
            <p:cNvSpPr/>
            <p:nvPr/>
          </p:nvSpPr>
          <p:spPr>
            <a:xfrm>
              <a:off x="883" y="2140"/>
              <a:ext cx="25" cy="37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3"/>
                </a:cxn>
                <a:cxn ang="0">
                  <a:pos x="22" y="34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2" y="34"/>
                </a:cxn>
                <a:cxn ang="0">
                  <a:pos x="4" y="33"/>
                </a:cxn>
                <a:cxn ang="0">
                  <a:pos x="5" y="32"/>
                </a:cxn>
                <a:cxn ang="0">
                  <a:pos x="5" y="30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1" y="3"/>
                </a:cxn>
              </a:cxnLst>
              <a:rect l="0" t="0" r="0" b="0"/>
              <a:pathLst>
                <a:path w="25" h="37">
                  <a:moveTo>
                    <a:pt x="1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30"/>
                  </a:lnTo>
                  <a:lnTo>
                    <a:pt x="20" y="32"/>
                  </a:lnTo>
                  <a:lnTo>
                    <a:pt x="20" y="33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5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31" name="Oval 55"/>
          <p:cNvSpPr/>
          <p:nvPr/>
        </p:nvSpPr>
        <p:spPr>
          <a:xfrm>
            <a:off x="790575" y="3576638"/>
            <a:ext cx="39688" cy="508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32" name="Oval 56"/>
          <p:cNvSpPr/>
          <p:nvPr/>
        </p:nvSpPr>
        <p:spPr>
          <a:xfrm>
            <a:off x="798513" y="3584575"/>
            <a:ext cx="25400" cy="34925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33" name="Freeform 57"/>
          <p:cNvSpPr/>
          <p:nvPr/>
        </p:nvSpPr>
        <p:spPr>
          <a:xfrm>
            <a:off x="804863" y="3589338"/>
            <a:ext cx="25400" cy="38100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2" y="3"/>
              </a:cxn>
              <a:cxn ang="0">
                <a:pos x="3" y="2"/>
              </a:cxn>
              <a:cxn ang="0">
                <a:pos x="4" y="2"/>
              </a:cxn>
              <a:cxn ang="0">
                <a:pos x="4" y="1"/>
              </a:cxn>
              <a:cxn ang="0">
                <a:pos x="5" y="0"/>
              </a:cxn>
              <a:cxn ang="0">
                <a:pos x="12" y="0"/>
              </a:cxn>
              <a:cxn ang="0">
                <a:pos x="12" y="20"/>
              </a:cxn>
              <a:cxn ang="0">
                <a:pos x="12" y="21"/>
              </a:cxn>
              <a:cxn ang="0">
                <a:pos x="13" y="22"/>
              </a:cxn>
              <a:cxn ang="0">
                <a:pos x="14" y="22"/>
              </a:cxn>
              <a:cxn ang="0">
                <a:pos x="15" y="22"/>
              </a:cxn>
              <a:cxn ang="0">
                <a:pos x="15" y="23"/>
              </a:cxn>
              <a:cxn ang="0">
                <a:pos x="0" y="23"/>
              </a:cxn>
              <a:cxn ang="0">
                <a:pos x="0" y="22"/>
              </a:cxn>
              <a:cxn ang="0">
                <a:pos x="1" y="22"/>
              </a:cxn>
              <a:cxn ang="0">
                <a:pos x="2" y="22"/>
              </a:cxn>
              <a:cxn ang="0">
                <a:pos x="3" y="21"/>
              </a:cxn>
              <a:cxn ang="0">
                <a:pos x="3" y="20"/>
              </a:cxn>
              <a:cxn ang="0">
                <a:pos x="3" y="5"/>
              </a:cxn>
              <a:cxn ang="0">
                <a:pos x="2" y="4"/>
              </a:cxn>
              <a:cxn ang="0">
                <a:pos x="1" y="4"/>
              </a:cxn>
              <a:cxn ang="0">
                <a:pos x="1" y="3"/>
              </a:cxn>
            </a:cxnLst>
            <a:rect l="0" t="0" r="0" b="0"/>
            <a:pathLst>
              <a:path w="16" h="24">
                <a:moveTo>
                  <a:pt x="1" y="3"/>
                </a:moveTo>
                <a:lnTo>
                  <a:pt x="2" y="3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12" y="0"/>
                </a:lnTo>
                <a:lnTo>
                  <a:pt x="12" y="20"/>
                </a:lnTo>
                <a:lnTo>
                  <a:pt x="12" y="21"/>
                </a:lnTo>
                <a:lnTo>
                  <a:pt x="13" y="22"/>
                </a:lnTo>
                <a:lnTo>
                  <a:pt x="14" y="22"/>
                </a:lnTo>
                <a:lnTo>
                  <a:pt x="15" y="22"/>
                </a:lnTo>
                <a:lnTo>
                  <a:pt x="15" y="23"/>
                </a:lnTo>
                <a:lnTo>
                  <a:pt x="0" y="23"/>
                </a:lnTo>
                <a:lnTo>
                  <a:pt x="0" y="22"/>
                </a:lnTo>
                <a:lnTo>
                  <a:pt x="1" y="22"/>
                </a:lnTo>
                <a:lnTo>
                  <a:pt x="2" y="22"/>
                </a:lnTo>
                <a:lnTo>
                  <a:pt x="3" y="21"/>
                </a:lnTo>
                <a:lnTo>
                  <a:pt x="3" y="20"/>
                </a:lnTo>
                <a:lnTo>
                  <a:pt x="3" y="5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4" name="Oval 58"/>
          <p:cNvSpPr/>
          <p:nvPr/>
        </p:nvSpPr>
        <p:spPr>
          <a:xfrm>
            <a:off x="1409700" y="3578225"/>
            <a:ext cx="39688" cy="508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35" name="Oval 59"/>
          <p:cNvSpPr/>
          <p:nvPr/>
        </p:nvSpPr>
        <p:spPr>
          <a:xfrm>
            <a:off x="1417638" y="3586163"/>
            <a:ext cx="23812" cy="34925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36" name="Freeform 60"/>
          <p:cNvSpPr/>
          <p:nvPr/>
        </p:nvSpPr>
        <p:spPr>
          <a:xfrm>
            <a:off x="1423988" y="3590925"/>
            <a:ext cx="25400" cy="381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" y="3"/>
              </a:cxn>
              <a:cxn ang="0">
                <a:pos x="3" y="2"/>
              </a:cxn>
              <a:cxn ang="0">
                <a:pos x="4" y="2"/>
              </a:cxn>
              <a:cxn ang="0">
                <a:pos x="4" y="1"/>
              </a:cxn>
              <a:cxn ang="0">
                <a:pos x="5" y="0"/>
              </a:cxn>
              <a:cxn ang="0">
                <a:pos x="12" y="0"/>
              </a:cxn>
              <a:cxn ang="0">
                <a:pos x="12" y="19"/>
              </a:cxn>
              <a:cxn ang="0">
                <a:pos x="12" y="21"/>
              </a:cxn>
              <a:cxn ang="0">
                <a:pos x="13" y="21"/>
              </a:cxn>
              <a:cxn ang="0">
                <a:pos x="14" y="22"/>
              </a:cxn>
              <a:cxn ang="0">
                <a:pos x="15" y="22"/>
              </a:cxn>
              <a:cxn ang="0">
                <a:pos x="15" y="23"/>
              </a:cxn>
              <a:cxn ang="0">
                <a:pos x="0" y="23"/>
              </a:cxn>
              <a:cxn ang="0">
                <a:pos x="0" y="22"/>
              </a:cxn>
              <a:cxn ang="0">
                <a:pos x="1" y="22"/>
              </a:cxn>
              <a:cxn ang="0">
                <a:pos x="2" y="21"/>
              </a:cxn>
              <a:cxn ang="0">
                <a:pos x="3" y="21"/>
              </a:cxn>
              <a:cxn ang="0">
                <a:pos x="3" y="19"/>
              </a:cxn>
              <a:cxn ang="0">
                <a:pos x="3" y="5"/>
              </a:cxn>
              <a:cxn ang="0">
                <a:pos x="3" y="4"/>
              </a:cxn>
              <a:cxn ang="0">
                <a:pos x="2" y="4"/>
              </a:cxn>
              <a:cxn ang="0">
                <a:pos x="1" y="4"/>
              </a:cxn>
              <a:cxn ang="0">
                <a:pos x="0" y="4"/>
              </a:cxn>
              <a:cxn ang="0">
                <a:pos x="0" y="3"/>
              </a:cxn>
            </a:cxnLst>
            <a:rect l="0" t="0" r="0" b="0"/>
            <a:pathLst>
              <a:path w="16" h="24">
                <a:moveTo>
                  <a:pt x="0" y="3"/>
                </a:moveTo>
                <a:lnTo>
                  <a:pt x="1" y="3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12" y="0"/>
                </a:lnTo>
                <a:lnTo>
                  <a:pt x="12" y="19"/>
                </a:lnTo>
                <a:lnTo>
                  <a:pt x="12" y="21"/>
                </a:lnTo>
                <a:lnTo>
                  <a:pt x="13" y="21"/>
                </a:lnTo>
                <a:lnTo>
                  <a:pt x="14" y="22"/>
                </a:lnTo>
                <a:lnTo>
                  <a:pt x="15" y="22"/>
                </a:lnTo>
                <a:lnTo>
                  <a:pt x="15" y="23"/>
                </a:lnTo>
                <a:lnTo>
                  <a:pt x="0" y="23"/>
                </a:lnTo>
                <a:lnTo>
                  <a:pt x="0" y="22"/>
                </a:lnTo>
                <a:lnTo>
                  <a:pt x="1" y="22"/>
                </a:lnTo>
                <a:lnTo>
                  <a:pt x="2" y="21"/>
                </a:lnTo>
                <a:lnTo>
                  <a:pt x="3" y="21"/>
                </a:lnTo>
                <a:lnTo>
                  <a:pt x="3" y="19"/>
                </a:lnTo>
                <a:lnTo>
                  <a:pt x="3" y="5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837" name="Group 61"/>
          <p:cNvGrpSpPr/>
          <p:nvPr/>
        </p:nvGrpSpPr>
        <p:grpSpPr>
          <a:xfrm>
            <a:off x="915988" y="3476625"/>
            <a:ext cx="53975" cy="52388"/>
            <a:chOff x="577" y="2190"/>
            <a:chExt cx="34" cy="33"/>
          </a:xfrm>
        </p:grpSpPr>
        <p:sp>
          <p:nvSpPr>
            <p:cNvPr id="75838" name="Oval 62"/>
            <p:cNvSpPr/>
            <p:nvPr/>
          </p:nvSpPr>
          <p:spPr>
            <a:xfrm>
              <a:off x="577" y="2190"/>
              <a:ext cx="34" cy="33"/>
            </a:xfrm>
            <a:prstGeom prst="ellipse">
              <a:avLst/>
            </a:prstGeom>
            <a:solidFill>
              <a:srgbClr val="3F5F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9" name="Oval 63"/>
            <p:cNvSpPr/>
            <p:nvPr/>
          </p:nvSpPr>
          <p:spPr>
            <a:xfrm>
              <a:off x="589" y="2201"/>
              <a:ext cx="10" cy="10"/>
            </a:xfrm>
            <a:prstGeom prst="ellipse">
              <a:avLst/>
            </a:prstGeom>
            <a:solidFill>
              <a:srgbClr val="9FFF9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840" name="Group 64"/>
          <p:cNvGrpSpPr/>
          <p:nvPr/>
        </p:nvGrpSpPr>
        <p:grpSpPr>
          <a:xfrm>
            <a:off x="1266825" y="3484563"/>
            <a:ext cx="52388" cy="53975"/>
            <a:chOff x="798" y="2195"/>
            <a:chExt cx="33" cy="34"/>
          </a:xfrm>
        </p:grpSpPr>
        <p:sp>
          <p:nvSpPr>
            <p:cNvPr id="75841" name="Oval 65"/>
            <p:cNvSpPr/>
            <p:nvPr/>
          </p:nvSpPr>
          <p:spPr>
            <a:xfrm>
              <a:off x="798" y="2195"/>
              <a:ext cx="33" cy="34"/>
            </a:xfrm>
            <a:prstGeom prst="ellipse">
              <a:avLst/>
            </a:prstGeom>
            <a:solidFill>
              <a:srgbClr val="0080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42" name="Oval 66"/>
            <p:cNvSpPr/>
            <p:nvPr/>
          </p:nvSpPr>
          <p:spPr>
            <a:xfrm>
              <a:off x="810" y="2207"/>
              <a:ext cx="9" cy="10"/>
            </a:xfrm>
            <a:prstGeom prst="ellipse">
              <a:avLst/>
            </a:prstGeom>
            <a:solidFill>
              <a:srgbClr val="BFFFB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843" name="Group 67"/>
          <p:cNvGrpSpPr/>
          <p:nvPr/>
        </p:nvGrpSpPr>
        <p:grpSpPr>
          <a:xfrm>
            <a:off x="992188" y="3614738"/>
            <a:ext cx="250825" cy="17462"/>
            <a:chOff x="625" y="2277"/>
            <a:chExt cx="158" cy="11"/>
          </a:xfrm>
        </p:grpSpPr>
        <p:grpSp>
          <p:nvGrpSpPr>
            <p:cNvPr id="75844" name="Group 68"/>
            <p:cNvGrpSpPr/>
            <p:nvPr/>
          </p:nvGrpSpPr>
          <p:grpSpPr>
            <a:xfrm>
              <a:off x="773" y="2277"/>
              <a:ext cx="10" cy="11"/>
              <a:chOff x="773" y="2277"/>
              <a:chExt cx="10" cy="11"/>
            </a:xfrm>
          </p:grpSpPr>
          <p:sp>
            <p:nvSpPr>
              <p:cNvPr id="75845" name="Freeform 69"/>
              <p:cNvSpPr/>
              <p:nvPr/>
            </p:nvSpPr>
            <p:spPr>
              <a:xfrm>
                <a:off x="773" y="2278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7" y="1"/>
                  </a:cxn>
                  <a:cxn ang="0">
                    <a:pos x="8" y="2"/>
                  </a:cxn>
                  <a:cxn ang="0">
                    <a:pos x="8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7" y="5"/>
                  </a:cxn>
                  <a:cxn ang="0">
                    <a:pos x="7" y="6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9" y="8"/>
                  </a:cxn>
                  <a:cxn ang="0">
                    <a:pos x="9" y="9"/>
                  </a:cxn>
                  <a:cxn ang="0">
                    <a:pos x="5" y="9"/>
                  </a:cxn>
                  <a:cxn ang="0">
                    <a:pos x="5" y="8"/>
                  </a:cxn>
                  <a:cxn ang="0">
                    <a:pos x="6" y="8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0" h="10">
                    <a:moveTo>
                      <a:pt x="0" y="0"/>
                    </a:move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7" y="6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6" name="Freeform 70"/>
              <p:cNvSpPr/>
              <p:nvPr/>
            </p:nvSpPr>
            <p:spPr>
              <a:xfrm>
                <a:off x="775" y="2277"/>
                <a:ext cx="6" cy="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4"/>
                  </a:cxn>
                  <a:cxn ang="0">
                    <a:pos x="5" y="4"/>
                  </a:cxn>
                </a:cxnLst>
                <a:rect l="0" t="0" r="0" b="0"/>
                <a:pathLst>
                  <a:path w="6" h="5">
                    <a:moveTo>
                      <a:pt x="5" y="4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5" y="4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47" name="Group 71"/>
            <p:cNvGrpSpPr/>
            <p:nvPr/>
          </p:nvGrpSpPr>
          <p:grpSpPr>
            <a:xfrm>
              <a:off x="625" y="2278"/>
              <a:ext cx="10" cy="10"/>
              <a:chOff x="625" y="2278"/>
              <a:chExt cx="10" cy="10"/>
            </a:xfrm>
          </p:grpSpPr>
          <p:sp>
            <p:nvSpPr>
              <p:cNvPr id="75848" name="Freeform 72"/>
              <p:cNvSpPr/>
              <p:nvPr/>
            </p:nvSpPr>
            <p:spPr>
              <a:xfrm>
                <a:off x="625" y="2278"/>
                <a:ext cx="10" cy="1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9" y="4"/>
                  </a:cxn>
                  <a:cxn ang="0">
                    <a:pos x="9" y="5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2" y="9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0" b="0"/>
                <a:pathLst>
                  <a:path w="10" h="10">
                    <a:moveTo>
                      <a:pt x="3" y="0"/>
                    </a:moveTo>
                    <a:lnTo>
                      <a:pt x="6" y="0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2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9" name="Freeform 73"/>
              <p:cNvSpPr/>
              <p:nvPr/>
            </p:nvSpPr>
            <p:spPr>
              <a:xfrm>
                <a:off x="627" y="2280"/>
                <a:ext cx="5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2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5" h="7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50" name="Group 74"/>
            <p:cNvGrpSpPr/>
            <p:nvPr/>
          </p:nvGrpSpPr>
          <p:grpSpPr>
            <a:xfrm>
              <a:off x="642" y="2279"/>
              <a:ext cx="28" cy="9"/>
              <a:chOff x="642" y="2279"/>
              <a:chExt cx="28" cy="9"/>
            </a:xfrm>
          </p:grpSpPr>
          <p:sp>
            <p:nvSpPr>
              <p:cNvPr id="75851" name="Freeform 75"/>
              <p:cNvSpPr/>
              <p:nvPr/>
            </p:nvSpPr>
            <p:spPr>
              <a:xfrm>
                <a:off x="642" y="2279"/>
                <a:ext cx="12" cy="9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3" y="8"/>
                  </a:cxn>
                  <a:cxn ang="0">
                    <a:pos x="2" y="8"/>
                  </a:cxn>
                  <a:cxn ang="0">
                    <a:pos x="2" y="2"/>
                  </a:cxn>
                  <a:cxn ang="0">
                    <a:pos x="7" y="8"/>
                  </a:cxn>
                  <a:cxn ang="0">
                    <a:pos x="10" y="8"/>
                  </a:cxn>
                  <a:cxn ang="0">
                    <a:pos x="10" y="1"/>
                  </a:cxn>
                  <a:cxn ang="0">
                    <a:pos x="11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9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8"/>
                  </a:cxn>
                </a:cxnLst>
                <a:rect l="0" t="0" r="0" b="0"/>
                <a:pathLst>
                  <a:path w="12" h="9">
                    <a:moveTo>
                      <a:pt x="1" y="8"/>
                    </a:moveTo>
                    <a:lnTo>
                      <a:pt x="3" y="8"/>
                    </a:lnTo>
                    <a:lnTo>
                      <a:pt x="2" y="8"/>
                    </a:lnTo>
                    <a:lnTo>
                      <a:pt x="2" y="2"/>
                    </a:lnTo>
                    <a:lnTo>
                      <a:pt x="7" y="8"/>
                    </a:lnTo>
                    <a:lnTo>
                      <a:pt x="10" y="8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2" name="Freeform 76"/>
              <p:cNvSpPr/>
              <p:nvPr/>
            </p:nvSpPr>
            <p:spPr>
              <a:xfrm>
                <a:off x="661" y="2279"/>
                <a:ext cx="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9" h="9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53" name="Group 77"/>
            <p:cNvGrpSpPr/>
            <p:nvPr/>
          </p:nvGrpSpPr>
          <p:grpSpPr>
            <a:xfrm>
              <a:off x="705" y="2278"/>
              <a:ext cx="9" cy="10"/>
              <a:chOff x="705" y="2278"/>
              <a:chExt cx="9" cy="10"/>
            </a:xfrm>
          </p:grpSpPr>
          <p:sp>
            <p:nvSpPr>
              <p:cNvPr id="75854" name="Freeform 78"/>
              <p:cNvSpPr/>
              <p:nvPr/>
            </p:nvSpPr>
            <p:spPr>
              <a:xfrm>
                <a:off x="705" y="2278"/>
                <a:ext cx="9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8" y="5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6" y="8"/>
                  </a:cxn>
                  <a:cxn ang="0">
                    <a:pos x="5" y="9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0" b="0"/>
                <a:pathLst>
                  <a:path w="9" h="10">
                    <a:moveTo>
                      <a:pt x="2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5" name="Freeform 79"/>
              <p:cNvSpPr/>
              <p:nvPr/>
            </p:nvSpPr>
            <p:spPr>
              <a:xfrm>
                <a:off x="707" y="2280"/>
                <a:ext cx="4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1"/>
                  </a:cxn>
                  <a:cxn ang="0">
                    <a:pos x="3" y="4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4" h="6">
                    <a:moveTo>
                      <a:pt x="2" y="0"/>
                    </a:moveTo>
                    <a:lnTo>
                      <a:pt x="3" y="1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56" name="Group 80"/>
            <p:cNvGrpSpPr/>
            <p:nvPr/>
          </p:nvGrpSpPr>
          <p:grpSpPr>
            <a:xfrm>
              <a:off x="721" y="2278"/>
              <a:ext cx="24" cy="10"/>
              <a:chOff x="721" y="2278"/>
              <a:chExt cx="24" cy="10"/>
            </a:xfrm>
          </p:grpSpPr>
          <p:sp>
            <p:nvSpPr>
              <p:cNvPr id="75857" name="Freeform 81"/>
              <p:cNvSpPr/>
              <p:nvPr/>
            </p:nvSpPr>
            <p:spPr>
              <a:xfrm>
                <a:off x="721" y="2278"/>
                <a:ext cx="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6"/>
                  </a:cxn>
                  <a:cxn ang="0">
                    <a:pos x="8" y="6"/>
                  </a:cxn>
                  <a:cxn ang="0">
                    <a:pos x="8" y="9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9" h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8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8" name="Freeform 82"/>
              <p:cNvSpPr/>
              <p:nvPr/>
            </p:nvSpPr>
            <p:spPr>
              <a:xfrm>
                <a:off x="737" y="2278"/>
                <a:ext cx="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7" y="6"/>
                  </a:cxn>
                  <a:cxn ang="0">
                    <a:pos x="7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8" h="10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59" name="Group 83"/>
            <p:cNvGrpSpPr/>
            <p:nvPr/>
          </p:nvGrpSpPr>
          <p:grpSpPr>
            <a:xfrm>
              <a:off x="751" y="2278"/>
              <a:ext cx="15" cy="10"/>
              <a:chOff x="751" y="2278"/>
              <a:chExt cx="15" cy="10"/>
            </a:xfrm>
          </p:grpSpPr>
          <p:sp>
            <p:nvSpPr>
              <p:cNvPr id="75860" name="Freeform 84"/>
              <p:cNvSpPr/>
              <p:nvPr/>
            </p:nvSpPr>
            <p:spPr>
              <a:xfrm>
                <a:off x="751" y="2278"/>
                <a:ext cx="15" cy="1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3" y="8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6" y="9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5" y="0"/>
                  </a:cxn>
                  <a:cxn ang="0">
                    <a:pos x="8" y="0"/>
                  </a:cxn>
                </a:cxnLst>
                <a:rect l="0" t="0" r="0" b="0"/>
                <a:pathLst>
                  <a:path w="15" h="10">
                    <a:moveTo>
                      <a:pt x="8" y="0"/>
                    </a:moveTo>
                    <a:lnTo>
                      <a:pt x="13" y="8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5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1" name="Freeform 85"/>
              <p:cNvSpPr/>
              <p:nvPr/>
            </p:nvSpPr>
            <p:spPr>
              <a:xfrm>
                <a:off x="753" y="2279"/>
                <a:ext cx="5" cy="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0" b="0"/>
                <a:pathLst>
                  <a:path w="5" h="5">
                    <a:moveTo>
                      <a:pt x="2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62" name="Group 86"/>
            <p:cNvGrpSpPr/>
            <p:nvPr/>
          </p:nvGrpSpPr>
          <p:grpSpPr>
            <a:xfrm>
              <a:off x="684" y="2279"/>
              <a:ext cx="12" cy="9"/>
              <a:chOff x="684" y="2279"/>
              <a:chExt cx="12" cy="9"/>
            </a:xfrm>
          </p:grpSpPr>
          <p:sp>
            <p:nvSpPr>
              <p:cNvPr id="75863" name="Freeform 87"/>
              <p:cNvSpPr/>
              <p:nvPr/>
            </p:nvSpPr>
            <p:spPr>
              <a:xfrm>
                <a:off x="684" y="2279"/>
                <a:ext cx="12" cy="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0" y="2"/>
                  </a:cxn>
                  <a:cxn ang="0">
                    <a:pos x="11" y="3"/>
                  </a:cxn>
                  <a:cxn ang="0">
                    <a:pos x="11" y="5"/>
                  </a:cxn>
                  <a:cxn ang="0">
                    <a:pos x="10" y="6"/>
                  </a:cxn>
                  <a:cxn ang="0">
                    <a:pos x="10" y="7"/>
                  </a:cxn>
                  <a:cxn ang="0">
                    <a:pos x="9" y="8"/>
                  </a:cxn>
                  <a:cxn ang="0">
                    <a:pos x="8" y="8"/>
                  </a:cxn>
                  <a:cxn ang="0">
                    <a:pos x="5" y="8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2" y="3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0" b="0"/>
                <a:pathLst>
                  <a:path w="12" h="9">
                    <a:moveTo>
                      <a:pt x="5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0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4" name="Freeform 88"/>
              <p:cNvSpPr/>
              <p:nvPr/>
            </p:nvSpPr>
            <p:spPr>
              <a:xfrm>
                <a:off x="689" y="2281"/>
                <a:ext cx="5" cy="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0"/>
                  </a:cxn>
                </a:cxnLst>
                <a:rect l="0" t="0" r="0" b="0"/>
                <a:pathLst>
                  <a:path w="5" h="5">
                    <a:moveTo>
                      <a:pt x="3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865" name="Group 89"/>
          <p:cNvGrpSpPr/>
          <p:nvPr/>
        </p:nvGrpSpPr>
        <p:grpSpPr>
          <a:xfrm>
            <a:off x="917575" y="3400425"/>
            <a:ext cx="404813" cy="12700"/>
            <a:chOff x="578" y="2142"/>
            <a:chExt cx="255" cy="8"/>
          </a:xfrm>
        </p:grpSpPr>
        <p:grpSp>
          <p:nvGrpSpPr>
            <p:cNvPr id="75866" name="Group 90"/>
            <p:cNvGrpSpPr/>
            <p:nvPr/>
          </p:nvGrpSpPr>
          <p:grpSpPr>
            <a:xfrm>
              <a:off x="578" y="2142"/>
              <a:ext cx="22" cy="8"/>
              <a:chOff x="578" y="2142"/>
              <a:chExt cx="22" cy="8"/>
            </a:xfrm>
          </p:grpSpPr>
          <p:sp>
            <p:nvSpPr>
              <p:cNvPr id="75867" name="Freeform 91"/>
              <p:cNvSpPr/>
              <p:nvPr/>
            </p:nvSpPr>
            <p:spPr>
              <a:xfrm>
                <a:off x="578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8" name="Freeform 92"/>
              <p:cNvSpPr/>
              <p:nvPr/>
            </p:nvSpPr>
            <p:spPr>
              <a:xfrm>
                <a:off x="587" y="2142"/>
                <a:ext cx="4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4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9" name="Freeform 93"/>
              <p:cNvSpPr/>
              <p:nvPr/>
            </p:nvSpPr>
            <p:spPr>
              <a:xfrm>
                <a:off x="599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70" name="Group 94"/>
            <p:cNvGrpSpPr/>
            <p:nvPr/>
          </p:nvGrpSpPr>
          <p:grpSpPr>
            <a:xfrm>
              <a:off x="613" y="2142"/>
              <a:ext cx="50" cy="8"/>
              <a:chOff x="613" y="2142"/>
              <a:chExt cx="50" cy="8"/>
            </a:xfrm>
          </p:grpSpPr>
          <p:sp>
            <p:nvSpPr>
              <p:cNvPr id="75871" name="Freeform 95"/>
              <p:cNvSpPr/>
              <p:nvPr/>
            </p:nvSpPr>
            <p:spPr>
              <a:xfrm>
                <a:off x="613" y="2142"/>
                <a:ext cx="3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6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3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2" name="Freeform 96"/>
              <p:cNvSpPr/>
              <p:nvPr/>
            </p:nvSpPr>
            <p:spPr>
              <a:xfrm>
                <a:off x="624" y="2142"/>
                <a:ext cx="4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4" h="8">
                    <a:moveTo>
                      <a:pt x="0" y="0"/>
                    </a:moveTo>
                    <a:lnTo>
                      <a:pt x="1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3" name="Freeform 97"/>
              <p:cNvSpPr/>
              <p:nvPr/>
            </p:nvSpPr>
            <p:spPr>
              <a:xfrm>
                <a:off x="632" y="2142"/>
                <a:ext cx="5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0"/>
                  </a:cxn>
                </a:cxnLst>
                <a:rect l="0" t="0" r="0" b="0"/>
                <a:pathLst>
                  <a:path w="5" h="8">
                    <a:moveTo>
                      <a:pt x="4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4" name="Freeform 98"/>
              <p:cNvSpPr/>
              <p:nvPr/>
            </p:nvSpPr>
            <p:spPr>
              <a:xfrm>
                <a:off x="641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5" name="Freeform 99"/>
              <p:cNvSpPr/>
              <p:nvPr/>
            </p:nvSpPr>
            <p:spPr>
              <a:xfrm>
                <a:off x="650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6" name="Freeform 100"/>
              <p:cNvSpPr/>
              <p:nvPr/>
            </p:nvSpPr>
            <p:spPr>
              <a:xfrm>
                <a:off x="660" y="2142"/>
                <a:ext cx="3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6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3" h="8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77" name="Group 101"/>
            <p:cNvGrpSpPr/>
            <p:nvPr/>
          </p:nvGrpSpPr>
          <p:grpSpPr>
            <a:xfrm>
              <a:off x="677" y="2142"/>
              <a:ext cx="50" cy="8"/>
              <a:chOff x="677" y="2142"/>
              <a:chExt cx="50" cy="8"/>
            </a:xfrm>
          </p:grpSpPr>
          <p:sp>
            <p:nvSpPr>
              <p:cNvPr id="75878" name="Freeform 102"/>
              <p:cNvSpPr/>
              <p:nvPr/>
            </p:nvSpPr>
            <p:spPr>
              <a:xfrm>
                <a:off x="677" y="2142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2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9" name="Freeform 103"/>
              <p:cNvSpPr/>
              <p:nvPr/>
            </p:nvSpPr>
            <p:spPr>
              <a:xfrm>
                <a:off x="687" y="2142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2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0" name="Freeform 104"/>
              <p:cNvSpPr/>
              <p:nvPr/>
            </p:nvSpPr>
            <p:spPr>
              <a:xfrm>
                <a:off x="695" y="2142"/>
                <a:ext cx="4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1" y="1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1" y="0"/>
                  </a:cxn>
                </a:cxnLst>
                <a:rect l="0" t="0" r="0" b="0"/>
                <a:pathLst>
                  <a:path w="4" h="8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1" name="Freeform 105"/>
              <p:cNvSpPr/>
              <p:nvPr/>
            </p:nvSpPr>
            <p:spPr>
              <a:xfrm>
                <a:off x="705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2" name="Freeform 106"/>
              <p:cNvSpPr/>
              <p:nvPr/>
            </p:nvSpPr>
            <p:spPr>
              <a:xfrm>
                <a:off x="715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3" name="Freeform 107"/>
              <p:cNvSpPr/>
              <p:nvPr/>
            </p:nvSpPr>
            <p:spPr>
              <a:xfrm>
                <a:off x="725" y="2142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2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84" name="Group 108"/>
            <p:cNvGrpSpPr/>
            <p:nvPr/>
          </p:nvGrpSpPr>
          <p:grpSpPr>
            <a:xfrm>
              <a:off x="740" y="2142"/>
              <a:ext cx="13" cy="8"/>
              <a:chOff x="740" y="2142"/>
              <a:chExt cx="13" cy="8"/>
            </a:xfrm>
          </p:grpSpPr>
          <p:sp>
            <p:nvSpPr>
              <p:cNvPr id="75885" name="Freeform 109"/>
              <p:cNvSpPr/>
              <p:nvPr/>
            </p:nvSpPr>
            <p:spPr>
              <a:xfrm>
                <a:off x="740" y="2142"/>
                <a:ext cx="3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1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3" h="8">
                    <a:moveTo>
                      <a:pt x="1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6" name="Freeform 110"/>
              <p:cNvSpPr/>
              <p:nvPr/>
            </p:nvSpPr>
            <p:spPr>
              <a:xfrm>
                <a:off x="752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87" name="Group 111"/>
            <p:cNvGrpSpPr/>
            <p:nvPr/>
          </p:nvGrpSpPr>
          <p:grpSpPr>
            <a:xfrm>
              <a:off x="765" y="2142"/>
              <a:ext cx="68" cy="8"/>
              <a:chOff x="765" y="2142"/>
              <a:chExt cx="68" cy="8"/>
            </a:xfrm>
          </p:grpSpPr>
          <p:sp>
            <p:nvSpPr>
              <p:cNvPr id="75888" name="Freeform 112"/>
              <p:cNvSpPr/>
              <p:nvPr/>
            </p:nvSpPr>
            <p:spPr>
              <a:xfrm>
                <a:off x="765" y="2142"/>
                <a:ext cx="4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1" y="0"/>
                  </a:cxn>
                </a:cxnLst>
                <a:rect l="0" t="0" r="0" b="0"/>
                <a:pathLst>
                  <a:path w="4" h="8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9" name="Freeform 113"/>
              <p:cNvSpPr/>
              <p:nvPr/>
            </p:nvSpPr>
            <p:spPr>
              <a:xfrm>
                <a:off x="777" y="2142"/>
                <a:ext cx="6" cy="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2" y="3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5" y="7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0" b="0"/>
                <a:pathLst>
                  <a:path w="6" h="8">
                    <a:moveTo>
                      <a:pt x="0" y="7"/>
                    </a:moveTo>
                    <a:lnTo>
                      <a:pt x="2" y="7"/>
                    </a:lnTo>
                    <a:lnTo>
                      <a:pt x="2" y="3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0" name="Freeform 114"/>
              <p:cNvSpPr/>
              <p:nvPr/>
            </p:nvSpPr>
            <p:spPr>
              <a:xfrm>
                <a:off x="792" y="2142"/>
                <a:ext cx="1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1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1" name="Freeform 115"/>
              <p:cNvSpPr/>
              <p:nvPr/>
            </p:nvSpPr>
            <p:spPr>
              <a:xfrm>
                <a:off x="802" y="2142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0" b="0"/>
                <a:pathLst>
                  <a:path w="2" h="8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2" name="Freeform 116"/>
              <p:cNvSpPr/>
              <p:nvPr/>
            </p:nvSpPr>
            <p:spPr>
              <a:xfrm>
                <a:off x="808" y="2142"/>
                <a:ext cx="6" cy="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7"/>
                  </a:cxn>
                  <a:cxn ang="0">
                    <a:pos x="5" y="0"/>
                  </a:cxn>
                </a:cxnLst>
                <a:rect l="0" t="0" r="0" b="0"/>
                <a:pathLst>
                  <a:path w="6" h="8">
                    <a:moveTo>
                      <a:pt x="5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5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3" name="Freeform 117"/>
              <p:cNvSpPr/>
              <p:nvPr/>
            </p:nvSpPr>
            <p:spPr>
              <a:xfrm>
                <a:off x="818" y="2142"/>
                <a:ext cx="3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1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3" h="8">
                    <a:moveTo>
                      <a:pt x="1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4" name="Freeform 118"/>
              <p:cNvSpPr/>
              <p:nvPr/>
            </p:nvSpPr>
            <p:spPr>
              <a:xfrm>
                <a:off x="829" y="2142"/>
                <a:ext cx="4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1" y="1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1" y="0"/>
                  </a:cxn>
                </a:cxnLst>
                <a:rect l="0" t="0" r="0" b="0"/>
                <a:pathLst>
                  <a:path w="4" h="8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895" name="Group 119"/>
          <p:cNvGrpSpPr/>
          <p:nvPr/>
        </p:nvGrpSpPr>
        <p:grpSpPr>
          <a:xfrm>
            <a:off x="769938" y="3800475"/>
            <a:ext cx="796925" cy="398463"/>
            <a:chOff x="485" y="2394"/>
            <a:chExt cx="502" cy="251"/>
          </a:xfrm>
        </p:grpSpPr>
        <p:sp>
          <p:nvSpPr>
            <p:cNvPr id="75896" name="Rectangle 120"/>
            <p:cNvSpPr/>
            <p:nvPr/>
          </p:nvSpPr>
          <p:spPr>
            <a:xfrm>
              <a:off x="485" y="2394"/>
              <a:ext cx="502" cy="251"/>
            </a:xfrm>
            <a:prstGeom prst="rect">
              <a:avLst/>
            </a:prstGeom>
            <a:solidFill>
              <a:srgbClr val="BFF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97" name="Rectangle 121"/>
            <p:cNvSpPr/>
            <p:nvPr/>
          </p:nvSpPr>
          <p:spPr>
            <a:xfrm>
              <a:off x="496" y="2407"/>
              <a:ext cx="480" cy="225"/>
            </a:xfrm>
            <a:prstGeom prst="rect">
              <a:avLst/>
            </a:prstGeom>
            <a:solidFill>
              <a:srgbClr val="008000"/>
            </a:solidFill>
            <a:ln w="12700" cap="flat" cmpd="sng">
              <a:solidFill>
                <a:srgbClr val="DFF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98" name="Freeform 122"/>
            <p:cNvSpPr/>
            <p:nvPr/>
          </p:nvSpPr>
          <p:spPr>
            <a:xfrm>
              <a:off x="527" y="2424"/>
              <a:ext cx="424" cy="1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0"/>
                </a:cxn>
                <a:cxn ang="0">
                  <a:pos x="423" y="196"/>
                </a:cxn>
                <a:cxn ang="0">
                  <a:pos x="0" y="196"/>
                </a:cxn>
                <a:cxn ang="0">
                  <a:pos x="0" y="0"/>
                </a:cxn>
              </a:cxnLst>
              <a:rect l="0" t="0" r="0" b="0"/>
              <a:pathLst>
                <a:path w="424" h="197">
                  <a:moveTo>
                    <a:pt x="0" y="0"/>
                  </a:moveTo>
                  <a:lnTo>
                    <a:pt x="423" y="0"/>
                  </a:lnTo>
                  <a:lnTo>
                    <a:pt x="423" y="196"/>
                  </a:lnTo>
                  <a:lnTo>
                    <a:pt x="0" y="196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D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99" name="Group 123"/>
          <p:cNvGrpSpPr/>
          <p:nvPr/>
        </p:nvGrpSpPr>
        <p:grpSpPr>
          <a:xfrm>
            <a:off x="1063625" y="4098925"/>
            <a:ext cx="204788" cy="39688"/>
            <a:chOff x="670" y="2582"/>
            <a:chExt cx="129" cy="25"/>
          </a:xfrm>
        </p:grpSpPr>
        <p:grpSp>
          <p:nvGrpSpPr>
            <p:cNvPr id="75900" name="Group 124"/>
            <p:cNvGrpSpPr/>
            <p:nvPr/>
          </p:nvGrpSpPr>
          <p:grpSpPr>
            <a:xfrm>
              <a:off x="670" y="2582"/>
              <a:ext cx="17" cy="25"/>
              <a:chOff x="670" y="2582"/>
              <a:chExt cx="17" cy="25"/>
            </a:xfrm>
          </p:grpSpPr>
          <p:sp>
            <p:nvSpPr>
              <p:cNvPr id="75901" name="Freeform 125"/>
              <p:cNvSpPr/>
              <p:nvPr/>
            </p:nvSpPr>
            <p:spPr>
              <a:xfrm>
                <a:off x="671" y="2591"/>
                <a:ext cx="15" cy="14"/>
              </a:xfrm>
              <a:custGeom>
                <a:avLst/>
                <a:gdLst/>
                <a:ahLst/>
                <a:cxnLst>
                  <a:cxn ang="0">
                    <a:pos x="14" y="13"/>
                  </a:cxn>
                  <a:cxn ang="0">
                    <a:pos x="9" y="10"/>
                  </a:cxn>
                  <a:cxn ang="0">
                    <a:pos x="4" y="6"/>
                  </a:cxn>
                  <a:cxn ang="0">
                    <a:pos x="0" y="0"/>
                  </a:cxn>
                  <a:cxn ang="0">
                    <a:pos x="3" y="1"/>
                  </a:cxn>
                  <a:cxn ang="0">
                    <a:pos x="8" y="3"/>
                  </a:cxn>
                  <a:cxn ang="0">
                    <a:pos x="11" y="7"/>
                  </a:cxn>
                  <a:cxn ang="0">
                    <a:pos x="14" y="13"/>
                  </a:cxn>
                </a:cxnLst>
                <a:rect l="0" t="0" r="0" b="0"/>
                <a:pathLst>
                  <a:path w="15" h="14">
                    <a:moveTo>
                      <a:pt x="14" y="13"/>
                    </a:moveTo>
                    <a:lnTo>
                      <a:pt x="9" y="10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8" y="3"/>
                    </a:lnTo>
                    <a:lnTo>
                      <a:pt x="11" y="7"/>
                    </a:lnTo>
                    <a:lnTo>
                      <a:pt x="14" y="1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2" name="Freeform 126"/>
              <p:cNvSpPr/>
              <p:nvPr/>
            </p:nvSpPr>
            <p:spPr>
              <a:xfrm>
                <a:off x="677" y="2582"/>
                <a:ext cx="10" cy="20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5" y="14"/>
                  </a:cxn>
                  <a:cxn ang="0">
                    <a:pos x="3" y="9"/>
                  </a:cxn>
                  <a:cxn ang="0">
                    <a:pos x="2" y="5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5"/>
                  </a:cxn>
                  <a:cxn ang="0">
                    <a:pos x="7" y="9"/>
                  </a:cxn>
                  <a:cxn ang="0">
                    <a:pos x="8" y="14"/>
                  </a:cxn>
                  <a:cxn ang="0">
                    <a:pos x="9" y="19"/>
                  </a:cxn>
                </a:cxnLst>
                <a:rect l="0" t="0" r="0" b="0"/>
                <a:pathLst>
                  <a:path w="10" h="20">
                    <a:moveTo>
                      <a:pt x="9" y="19"/>
                    </a:moveTo>
                    <a:lnTo>
                      <a:pt x="5" y="14"/>
                    </a:lnTo>
                    <a:lnTo>
                      <a:pt x="3" y="9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7" y="9"/>
                    </a:lnTo>
                    <a:lnTo>
                      <a:pt x="8" y="14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3" name="Freeform 127"/>
              <p:cNvSpPr/>
              <p:nvPr/>
            </p:nvSpPr>
            <p:spPr>
              <a:xfrm>
                <a:off x="670" y="2603"/>
                <a:ext cx="14" cy="4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9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1" y="1"/>
                  </a:cxn>
                  <a:cxn ang="0">
                    <a:pos x="13" y="3"/>
                  </a:cxn>
                </a:cxnLst>
                <a:rect l="0" t="0" r="0" b="0"/>
                <a:pathLst>
                  <a:path w="14" h="4">
                    <a:moveTo>
                      <a:pt x="13" y="3"/>
                    </a:moveTo>
                    <a:lnTo>
                      <a:pt x="9" y="2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3" y="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04" name="Group 128"/>
            <p:cNvGrpSpPr/>
            <p:nvPr/>
          </p:nvGrpSpPr>
          <p:grpSpPr>
            <a:xfrm>
              <a:off x="783" y="2583"/>
              <a:ext cx="16" cy="24"/>
              <a:chOff x="783" y="2583"/>
              <a:chExt cx="16" cy="24"/>
            </a:xfrm>
          </p:grpSpPr>
          <p:sp>
            <p:nvSpPr>
              <p:cNvPr id="75905" name="Freeform 129"/>
              <p:cNvSpPr/>
              <p:nvPr/>
            </p:nvSpPr>
            <p:spPr>
              <a:xfrm>
                <a:off x="784" y="2591"/>
                <a:ext cx="15" cy="1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5" y="11"/>
                  </a:cxn>
                  <a:cxn ang="0">
                    <a:pos x="10" y="6"/>
                  </a:cxn>
                  <a:cxn ang="0">
                    <a:pos x="14" y="0"/>
                  </a:cxn>
                  <a:cxn ang="0">
                    <a:pos x="10" y="1"/>
                  </a:cxn>
                  <a:cxn ang="0">
                    <a:pos x="6" y="3"/>
                  </a:cxn>
                  <a:cxn ang="0">
                    <a:pos x="3" y="8"/>
                  </a:cxn>
                  <a:cxn ang="0">
                    <a:pos x="0" y="14"/>
                  </a:cxn>
                </a:cxnLst>
                <a:rect l="0" t="0" r="0" b="0"/>
                <a:pathLst>
                  <a:path w="15" h="15">
                    <a:moveTo>
                      <a:pt x="0" y="14"/>
                    </a:moveTo>
                    <a:lnTo>
                      <a:pt x="5" y="11"/>
                    </a:lnTo>
                    <a:lnTo>
                      <a:pt x="10" y="6"/>
                    </a:lnTo>
                    <a:lnTo>
                      <a:pt x="14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3" y="8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6" name="Freeform 130"/>
              <p:cNvSpPr/>
              <p:nvPr/>
            </p:nvSpPr>
            <p:spPr>
              <a:xfrm>
                <a:off x="783" y="2583"/>
                <a:ext cx="9" cy="20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" y="13"/>
                  </a:cxn>
                  <a:cxn ang="0">
                    <a:pos x="6" y="9"/>
                  </a:cxn>
                  <a:cxn ang="0">
                    <a:pos x="7" y="5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9"/>
                  </a:cxn>
                </a:cxnLst>
                <a:rect l="0" t="0" r="0" b="0"/>
                <a:pathLst>
                  <a:path w="9" h="20">
                    <a:moveTo>
                      <a:pt x="0" y="19"/>
                    </a:moveTo>
                    <a:lnTo>
                      <a:pt x="4" y="13"/>
                    </a:lnTo>
                    <a:lnTo>
                      <a:pt x="6" y="9"/>
                    </a:lnTo>
                    <a:lnTo>
                      <a:pt x="7" y="5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7" name="Freeform 131"/>
              <p:cNvSpPr/>
              <p:nvPr/>
            </p:nvSpPr>
            <p:spPr>
              <a:xfrm>
                <a:off x="786" y="2603"/>
                <a:ext cx="13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3"/>
                  </a:cxn>
                </a:cxnLst>
                <a:rect l="0" t="0" r="0" b="0"/>
                <a:pathLst>
                  <a:path w="13" h="4">
                    <a:moveTo>
                      <a:pt x="0" y="3"/>
                    </a:moveTo>
                    <a:lnTo>
                      <a:pt x="4" y="2"/>
                    </a:lnTo>
                    <a:lnTo>
                      <a:pt x="9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908" name="Group 132"/>
          <p:cNvGrpSpPr/>
          <p:nvPr/>
        </p:nvGrpSpPr>
        <p:grpSpPr>
          <a:xfrm>
            <a:off x="1001713" y="3905250"/>
            <a:ext cx="342900" cy="288925"/>
            <a:chOff x="631" y="2460"/>
            <a:chExt cx="216" cy="182"/>
          </a:xfrm>
        </p:grpSpPr>
        <p:grpSp>
          <p:nvGrpSpPr>
            <p:cNvPr id="75909" name="Group 133"/>
            <p:cNvGrpSpPr/>
            <p:nvPr/>
          </p:nvGrpSpPr>
          <p:grpSpPr>
            <a:xfrm>
              <a:off x="678" y="2460"/>
              <a:ext cx="120" cy="165"/>
              <a:chOff x="678" y="2460"/>
              <a:chExt cx="120" cy="165"/>
            </a:xfrm>
          </p:grpSpPr>
          <p:grpSp>
            <p:nvGrpSpPr>
              <p:cNvPr id="75910" name="Group 134"/>
              <p:cNvGrpSpPr/>
              <p:nvPr/>
            </p:nvGrpSpPr>
            <p:grpSpPr>
              <a:xfrm>
                <a:off x="678" y="2460"/>
                <a:ext cx="120" cy="165"/>
                <a:chOff x="678" y="2460"/>
                <a:chExt cx="120" cy="165"/>
              </a:xfrm>
            </p:grpSpPr>
            <p:grpSp>
              <p:nvGrpSpPr>
                <p:cNvPr id="75911" name="Group 135"/>
                <p:cNvGrpSpPr/>
                <p:nvPr/>
              </p:nvGrpSpPr>
              <p:grpSpPr>
                <a:xfrm>
                  <a:off x="678" y="2460"/>
                  <a:ext cx="120" cy="36"/>
                  <a:chOff x="678" y="2460"/>
                  <a:chExt cx="120" cy="36"/>
                </a:xfrm>
              </p:grpSpPr>
              <p:sp>
                <p:nvSpPr>
                  <p:cNvPr id="75912" name="Freeform 136"/>
                  <p:cNvSpPr/>
                  <p:nvPr/>
                </p:nvSpPr>
                <p:spPr>
                  <a:xfrm>
                    <a:off x="678" y="2460"/>
                    <a:ext cx="59" cy="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8" y="0"/>
                      </a:cxn>
                      <a:cxn ang="0">
                        <a:pos x="58" y="35"/>
                      </a:cxn>
                      <a:cxn ang="0">
                        <a:pos x="17" y="35"/>
                      </a:cxn>
                      <a:cxn ang="0">
                        <a:pos x="17" y="17"/>
                      </a:cxn>
                      <a:cxn ang="0">
                        <a:pos x="16" y="14"/>
                      </a:cxn>
                      <a:cxn ang="0">
                        <a:pos x="15" y="13"/>
                      </a:cxn>
                      <a:cxn ang="0">
                        <a:pos x="12" y="12"/>
                      </a:cxn>
                      <a:cxn ang="0">
                        <a:pos x="0" y="12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59" h="36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35"/>
                        </a:lnTo>
                        <a:lnTo>
                          <a:pt x="17" y="35"/>
                        </a:lnTo>
                        <a:lnTo>
                          <a:pt x="17" y="17"/>
                        </a:lnTo>
                        <a:lnTo>
                          <a:pt x="16" y="14"/>
                        </a:lnTo>
                        <a:lnTo>
                          <a:pt x="15" y="13"/>
                        </a:lnTo>
                        <a:lnTo>
                          <a:pt x="12" y="12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13" name="Freeform 137"/>
                  <p:cNvSpPr/>
                  <p:nvPr/>
                </p:nvSpPr>
                <p:spPr>
                  <a:xfrm>
                    <a:off x="739" y="2460"/>
                    <a:ext cx="59" cy="36"/>
                  </a:xfrm>
                  <a:custGeom>
                    <a:avLst/>
                    <a:gdLst/>
                    <a:ahLst/>
                    <a:cxnLst>
                      <a:cxn ang="0">
                        <a:pos x="58" y="0"/>
                      </a:cxn>
                      <a:cxn ang="0">
                        <a:pos x="0" y="0"/>
                      </a:cxn>
                      <a:cxn ang="0">
                        <a:pos x="0" y="35"/>
                      </a:cxn>
                      <a:cxn ang="0">
                        <a:pos x="42" y="35"/>
                      </a:cxn>
                      <a:cxn ang="0">
                        <a:pos x="42" y="17"/>
                      </a:cxn>
                      <a:cxn ang="0">
                        <a:pos x="42" y="14"/>
                      </a:cxn>
                      <a:cxn ang="0">
                        <a:pos x="44" y="13"/>
                      </a:cxn>
                      <a:cxn ang="0">
                        <a:pos x="46" y="12"/>
                      </a:cxn>
                      <a:cxn ang="0">
                        <a:pos x="58" y="12"/>
                      </a:cxn>
                      <a:cxn ang="0">
                        <a:pos x="58" y="0"/>
                      </a:cxn>
                    </a:cxnLst>
                    <a:rect l="0" t="0" r="0" b="0"/>
                    <a:pathLst>
                      <a:path w="59" h="36">
                        <a:moveTo>
                          <a:pt x="58" y="0"/>
                        </a:moveTo>
                        <a:lnTo>
                          <a:pt x="0" y="0"/>
                        </a:lnTo>
                        <a:lnTo>
                          <a:pt x="0" y="35"/>
                        </a:lnTo>
                        <a:lnTo>
                          <a:pt x="42" y="35"/>
                        </a:lnTo>
                        <a:lnTo>
                          <a:pt x="42" y="17"/>
                        </a:lnTo>
                        <a:lnTo>
                          <a:pt x="42" y="14"/>
                        </a:lnTo>
                        <a:lnTo>
                          <a:pt x="44" y="13"/>
                        </a:lnTo>
                        <a:lnTo>
                          <a:pt x="46" y="12"/>
                        </a:lnTo>
                        <a:lnTo>
                          <a:pt x="58" y="12"/>
                        </a:lnTo>
                        <a:lnTo>
                          <a:pt x="58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914" name="Oval 138"/>
                <p:cNvSpPr/>
                <p:nvPr/>
              </p:nvSpPr>
              <p:spPr>
                <a:xfrm>
                  <a:off x="684" y="2463"/>
                  <a:ext cx="101" cy="162"/>
                </a:xfrm>
                <a:prstGeom prst="ellipse">
                  <a:avLst/>
                </a:prstGeom>
                <a:solidFill>
                  <a:srgbClr val="3F5F00"/>
                </a:solidFill>
                <a:ln w="12700" cap="flat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15" name="Group 139"/>
              <p:cNvGrpSpPr/>
              <p:nvPr/>
            </p:nvGrpSpPr>
            <p:grpSpPr>
              <a:xfrm>
                <a:off x="684" y="2466"/>
                <a:ext cx="99" cy="146"/>
                <a:chOff x="684" y="2466"/>
                <a:chExt cx="99" cy="146"/>
              </a:xfrm>
            </p:grpSpPr>
            <p:sp>
              <p:nvSpPr>
                <p:cNvPr id="75916" name="Freeform 140"/>
                <p:cNvSpPr/>
                <p:nvPr/>
              </p:nvSpPr>
              <p:spPr>
                <a:xfrm>
                  <a:off x="754" y="2556"/>
                  <a:ext cx="29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3"/>
                    </a:cxn>
                    <a:cxn ang="0">
                      <a:pos x="6" y="11"/>
                    </a:cxn>
                    <a:cxn ang="0">
                      <a:pos x="14" y="15"/>
                    </a:cxn>
                    <a:cxn ang="0">
                      <a:pos x="23" y="17"/>
                    </a:cxn>
                    <a:cxn ang="0">
                      <a:pos x="28" y="21"/>
                    </a:cxn>
                    <a:cxn ang="0">
                      <a:pos x="27" y="24"/>
                    </a:cxn>
                    <a:cxn ang="0">
                      <a:pos x="26" y="29"/>
                    </a:cxn>
                    <a:cxn ang="0">
                      <a:pos x="24" y="33"/>
                    </a:cxn>
                    <a:cxn ang="0">
                      <a:pos x="23" y="38"/>
                    </a:cxn>
                    <a:cxn ang="0">
                      <a:pos x="21" y="41"/>
                    </a:cxn>
                    <a:cxn ang="0">
                      <a:pos x="19" y="45"/>
                    </a:cxn>
                    <a:cxn ang="0">
                      <a:pos x="16" y="51"/>
                    </a:cxn>
                    <a:cxn ang="0">
                      <a:pos x="13" y="55"/>
                    </a:cxn>
                    <a:cxn ang="0">
                      <a:pos x="4" y="16"/>
                    </a:cxn>
                    <a:cxn ang="0">
                      <a:pos x="0" y="1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9" h="56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6" y="11"/>
                      </a:lnTo>
                      <a:lnTo>
                        <a:pt x="14" y="15"/>
                      </a:lnTo>
                      <a:lnTo>
                        <a:pt x="23" y="17"/>
                      </a:lnTo>
                      <a:lnTo>
                        <a:pt x="28" y="21"/>
                      </a:lnTo>
                      <a:lnTo>
                        <a:pt x="27" y="24"/>
                      </a:lnTo>
                      <a:lnTo>
                        <a:pt x="26" y="29"/>
                      </a:lnTo>
                      <a:lnTo>
                        <a:pt x="24" y="33"/>
                      </a:lnTo>
                      <a:lnTo>
                        <a:pt x="23" y="38"/>
                      </a:lnTo>
                      <a:lnTo>
                        <a:pt x="21" y="41"/>
                      </a:lnTo>
                      <a:lnTo>
                        <a:pt x="19" y="45"/>
                      </a:lnTo>
                      <a:lnTo>
                        <a:pt x="16" y="51"/>
                      </a:lnTo>
                      <a:lnTo>
                        <a:pt x="13" y="55"/>
                      </a:lnTo>
                      <a:lnTo>
                        <a:pt x="4" y="16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17" name="Freeform 141"/>
                <p:cNvSpPr/>
                <p:nvPr/>
              </p:nvSpPr>
              <p:spPr>
                <a:xfrm>
                  <a:off x="720" y="2548"/>
                  <a:ext cx="44" cy="64"/>
                </a:xfrm>
                <a:custGeom>
                  <a:avLst/>
                  <a:gdLst/>
                  <a:ahLst/>
                  <a:cxnLst>
                    <a:cxn ang="0">
                      <a:pos x="43" y="63"/>
                    </a:cxn>
                    <a:cxn ang="0">
                      <a:pos x="24" y="63"/>
                    </a:cxn>
                    <a:cxn ang="0">
                      <a:pos x="16" y="63"/>
                    </a:cxn>
                    <a:cxn ang="0">
                      <a:pos x="16" y="51"/>
                    </a:cxn>
                    <a:cxn ang="0">
                      <a:pos x="12" y="36"/>
                    </a:cxn>
                    <a:cxn ang="0">
                      <a:pos x="8" y="21"/>
                    </a:cxn>
                    <a:cxn ang="0">
                      <a:pos x="8" y="12"/>
                    </a:cxn>
                    <a:cxn ang="0">
                      <a:pos x="3" y="7"/>
                    </a:cxn>
                    <a:cxn ang="0">
                      <a:pos x="0" y="0"/>
                    </a:cxn>
                    <a:cxn ang="0">
                      <a:pos x="5" y="4"/>
                    </a:cxn>
                    <a:cxn ang="0">
                      <a:pos x="11" y="8"/>
                    </a:cxn>
                    <a:cxn ang="0">
                      <a:pos x="17" y="9"/>
                    </a:cxn>
                    <a:cxn ang="0">
                      <a:pos x="19" y="10"/>
                    </a:cxn>
                    <a:cxn ang="0">
                      <a:pos x="22" y="10"/>
                    </a:cxn>
                    <a:cxn ang="0">
                      <a:pos x="26" y="9"/>
                    </a:cxn>
                    <a:cxn ang="0">
                      <a:pos x="29" y="7"/>
                    </a:cxn>
                    <a:cxn ang="0">
                      <a:pos x="30" y="17"/>
                    </a:cxn>
                    <a:cxn ang="0">
                      <a:pos x="33" y="23"/>
                    </a:cxn>
                    <a:cxn ang="0">
                      <a:pos x="39" y="47"/>
                    </a:cxn>
                    <a:cxn ang="0">
                      <a:pos x="43" y="63"/>
                    </a:cxn>
                  </a:cxnLst>
                  <a:rect l="0" t="0" r="0" b="0"/>
                  <a:pathLst>
                    <a:path w="44" h="64">
                      <a:moveTo>
                        <a:pt x="43" y="63"/>
                      </a:moveTo>
                      <a:lnTo>
                        <a:pt x="24" y="63"/>
                      </a:lnTo>
                      <a:lnTo>
                        <a:pt x="16" y="63"/>
                      </a:lnTo>
                      <a:lnTo>
                        <a:pt x="16" y="51"/>
                      </a:lnTo>
                      <a:lnTo>
                        <a:pt x="12" y="36"/>
                      </a:lnTo>
                      <a:lnTo>
                        <a:pt x="8" y="21"/>
                      </a:lnTo>
                      <a:lnTo>
                        <a:pt x="8" y="12"/>
                      </a:lnTo>
                      <a:lnTo>
                        <a:pt x="3" y="7"/>
                      </a:lnTo>
                      <a:lnTo>
                        <a:pt x="0" y="0"/>
                      </a:lnTo>
                      <a:lnTo>
                        <a:pt x="5" y="4"/>
                      </a:lnTo>
                      <a:lnTo>
                        <a:pt x="11" y="8"/>
                      </a:lnTo>
                      <a:lnTo>
                        <a:pt x="17" y="9"/>
                      </a:lnTo>
                      <a:lnTo>
                        <a:pt x="19" y="10"/>
                      </a:lnTo>
                      <a:lnTo>
                        <a:pt x="22" y="10"/>
                      </a:lnTo>
                      <a:lnTo>
                        <a:pt x="26" y="9"/>
                      </a:lnTo>
                      <a:lnTo>
                        <a:pt x="29" y="7"/>
                      </a:lnTo>
                      <a:lnTo>
                        <a:pt x="30" y="17"/>
                      </a:lnTo>
                      <a:lnTo>
                        <a:pt x="33" y="23"/>
                      </a:lnTo>
                      <a:lnTo>
                        <a:pt x="39" y="47"/>
                      </a:lnTo>
                      <a:lnTo>
                        <a:pt x="43" y="63"/>
                      </a:lnTo>
                    </a:path>
                  </a:pathLst>
                </a:custGeom>
                <a:solidFill>
                  <a:srgbClr val="D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18" name="Freeform 142"/>
                <p:cNvSpPr/>
                <p:nvPr/>
              </p:nvSpPr>
              <p:spPr>
                <a:xfrm>
                  <a:off x="712" y="2472"/>
                  <a:ext cx="47" cy="80"/>
                </a:xfrm>
                <a:custGeom>
                  <a:avLst/>
                  <a:gdLst/>
                  <a:ahLst/>
                  <a:cxnLst>
                    <a:cxn ang="0">
                      <a:pos x="5" y="63"/>
                    </a:cxn>
                    <a:cxn ang="0">
                      <a:pos x="5" y="54"/>
                    </a:cxn>
                    <a:cxn ang="0">
                      <a:pos x="2" y="43"/>
                    </a:cxn>
                    <a:cxn ang="0">
                      <a:pos x="0" y="27"/>
                    </a:cxn>
                    <a:cxn ang="0">
                      <a:pos x="6" y="10"/>
                    </a:cxn>
                    <a:cxn ang="0">
                      <a:pos x="14" y="4"/>
                    </a:cxn>
                    <a:cxn ang="0">
                      <a:pos x="24" y="1"/>
                    </a:cxn>
                    <a:cxn ang="0">
                      <a:pos x="32" y="0"/>
                    </a:cxn>
                    <a:cxn ang="0">
                      <a:pos x="39" y="5"/>
                    </a:cxn>
                    <a:cxn ang="0">
                      <a:pos x="44" y="18"/>
                    </a:cxn>
                    <a:cxn ang="0">
                      <a:pos x="46" y="29"/>
                    </a:cxn>
                    <a:cxn ang="0">
                      <a:pos x="46" y="43"/>
                    </a:cxn>
                    <a:cxn ang="0">
                      <a:pos x="45" y="54"/>
                    </a:cxn>
                    <a:cxn ang="0">
                      <a:pos x="44" y="58"/>
                    </a:cxn>
                    <a:cxn ang="0">
                      <a:pos x="43" y="62"/>
                    </a:cxn>
                    <a:cxn ang="0">
                      <a:pos x="41" y="66"/>
                    </a:cxn>
                    <a:cxn ang="0">
                      <a:pos x="38" y="68"/>
                    </a:cxn>
                    <a:cxn ang="0">
                      <a:pos x="36" y="70"/>
                    </a:cxn>
                    <a:cxn ang="0">
                      <a:pos x="36" y="77"/>
                    </a:cxn>
                    <a:cxn ang="0">
                      <a:pos x="33" y="78"/>
                    </a:cxn>
                    <a:cxn ang="0">
                      <a:pos x="30" y="79"/>
                    </a:cxn>
                    <a:cxn ang="0">
                      <a:pos x="24" y="79"/>
                    </a:cxn>
                    <a:cxn ang="0">
                      <a:pos x="19" y="77"/>
                    </a:cxn>
                    <a:cxn ang="0">
                      <a:pos x="12" y="73"/>
                    </a:cxn>
                    <a:cxn ang="0">
                      <a:pos x="7" y="69"/>
                    </a:cxn>
                    <a:cxn ang="0">
                      <a:pos x="5" y="63"/>
                    </a:cxn>
                  </a:cxnLst>
                  <a:rect l="0" t="0" r="0" b="0"/>
                  <a:pathLst>
                    <a:path w="47" h="80">
                      <a:moveTo>
                        <a:pt x="5" y="63"/>
                      </a:moveTo>
                      <a:lnTo>
                        <a:pt x="5" y="54"/>
                      </a:lnTo>
                      <a:lnTo>
                        <a:pt x="2" y="43"/>
                      </a:lnTo>
                      <a:lnTo>
                        <a:pt x="0" y="27"/>
                      </a:lnTo>
                      <a:lnTo>
                        <a:pt x="6" y="10"/>
                      </a:lnTo>
                      <a:lnTo>
                        <a:pt x="14" y="4"/>
                      </a:lnTo>
                      <a:lnTo>
                        <a:pt x="24" y="1"/>
                      </a:lnTo>
                      <a:lnTo>
                        <a:pt x="32" y="0"/>
                      </a:lnTo>
                      <a:lnTo>
                        <a:pt x="39" y="5"/>
                      </a:lnTo>
                      <a:lnTo>
                        <a:pt x="44" y="18"/>
                      </a:lnTo>
                      <a:lnTo>
                        <a:pt x="46" y="29"/>
                      </a:lnTo>
                      <a:lnTo>
                        <a:pt x="46" y="43"/>
                      </a:lnTo>
                      <a:lnTo>
                        <a:pt x="45" y="54"/>
                      </a:lnTo>
                      <a:lnTo>
                        <a:pt x="44" y="58"/>
                      </a:lnTo>
                      <a:lnTo>
                        <a:pt x="43" y="62"/>
                      </a:lnTo>
                      <a:lnTo>
                        <a:pt x="41" y="66"/>
                      </a:lnTo>
                      <a:lnTo>
                        <a:pt x="38" y="68"/>
                      </a:lnTo>
                      <a:lnTo>
                        <a:pt x="36" y="70"/>
                      </a:lnTo>
                      <a:lnTo>
                        <a:pt x="36" y="77"/>
                      </a:lnTo>
                      <a:lnTo>
                        <a:pt x="33" y="78"/>
                      </a:lnTo>
                      <a:lnTo>
                        <a:pt x="30" y="79"/>
                      </a:lnTo>
                      <a:lnTo>
                        <a:pt x="24" y="79"/>
                      </a:lnTo>
                      <a:lnTo>
                        <a:pt x="19" y="77"/>
                      </a:lnTo>
                      <a:lnTo>
                        <a:pt x="12" y="73"/>
                      </a:lnTo>
                      <a:lnTo>
                        <a:pt x="7" y="69"/>
                      </a:lnTo>
                      <a:lnTo>
                        <a:pt x="5" y="63"/>
                      </a:lnTo>
                    </a:path>
                  </a:pathLst>
                </a:custGeom>
                <a:solidFill>
                  <a:srgbClr val="B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19" name="Freeform 143"/>
                <p:cNvSpPr/>
                <p:nvPr/>
              </p:nvSpPr>
              <p:spPr>
                <a:xfrm>
                  <a:off x="712" y="2508"/>
                  <a:ext cx="33" cy="5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2" y="10"/>
                    </a:cxn>
                    <a:cxn ang="0">
                      <a:pos x="14" y="17"/>
                    </a:cxn>
                    <a:cxn ang="0">
                      <a:pos x="15" y="23"/>
                    </a:cxn>
                    <a:cxn ang="0">
                      <a:pos x="18" y="29"/>
                    </a:cxn>
                    <a:cxn ang="0">
                      <a:pos x="18" y="31"/>
                    </a:cxn>
                    <a:cxn ang="0">
                      <a:pos x="21" y="34"/>
                    </a:cxn>
                    <a:cxn ang="0">
                      <a:pos x="22" y="35"/>
                    </a:cxn>
                    <a:cxn ang="0">
                      <a:pos x="25" y="36"/>
                    </a:cxn>
                    <a:cxn ang="0">
                      <a:pos x="27" y="36"/>
                    </a:cxn>
                    <a:cxn ang="0">
                      <a:pos x="29" y="36"/>
                    </a:cxn>
                    <a:cxn ang="0">
                      <a:pos x="30" y="36"/>
                    </a:cxn>
                    <a:cxn ang="0">
                      <a:pos x="32" y="36"/>
                    </a:cxn>
                    <a:cxn ang="0">
                      <a:pos x="30" y="39"/>
                    </a:cxn>
                    <a:cxn ang="0">
                      <a:pos x="26" y="42"/>
                    </a:cxn>
                    <a:cxn ang="0">
                      <a:pos x="24" y="45"/>
                    </a:cxn>
                    <a:cxn ang="0">
                      <a:pos x="22" y="49"/>
                    </a:cxn>
                    <a:cxn ang="0">
                      <a:pos x="20" y="51"/>
                    </a:cxn>
                    <a:cxn ang="0">
                      <a:pos x="16" y="52"/>
                    </a:cxn>
                    <a:cxn ang="0">
                      <a:pos x="11" y="52"/>
                    </a:cxn>
                    <a:cxn ang="0">
                      <a:pos x="2" y="44"/>
                    </a:cxn>
                    <a:cxn ang="0">
                      <a:pos x="0" y="38"/>
                    </a:cxn>
                    <a:cxn ang="0">
                      <a:pos x="3" y="25"/>
                    </a:cxn>
                    <a:cxn ang="0">
                      <a:pos x="6" y="12"/>
                    </a:cxn>
                    <a:cxn ang="0">
                      <a:pos x="10" y="0"/>
                    </a:cxn>
                  </a:cxnLst>
                  <a:rect l="0" t="0" r="0" b="0"/>
                  <a:pathLst>
                    <a:path w="33" h="53">
                      <a:moveTo>
                        <a:pt x="10" y="0"/>
                      </a:moveTo>
                      <a:lnTo>
                        <a:pt x="12" y="10"/>
                      </a:lnTo>
                      <a:lnTo>
                        <a:pt x="14" y="17"/>
                      </a:lnTo>
                      <a:lnTo>
                        <a:pt x="15" y="23"/>
                      </a:lnTo>
                      <a:lnTo>
                        <a:pt x="18" y="29"/>
                      </a:lnTo>
                      <a:lnTo>
                        <a:pt x="18" y="31"/>
                      </a:lnTo>
                      <a:lnTo>
                        <a:pt x="21" y="34"/>
                      </a:lnTo>
                      <a:lnTo>
                        <a:pt x="22" y="35"/>
                      </a:lnTo>
                      <a:lnTo>
                        <a:pt x="25" y="36"/>
                      </a:lnTo>
                      <a:lnTo>
                        <a:pt x="27" y="36"/>
                      </a:lnTo>
                      <a:lnTo>
                        <a:pt x="29" y="36"/>
                      </a:lnTo>
                      <a:lnTo>
                        <a:pt x="30" y="36"/>
                      </a:lnTo>
                      <a:lnTo>
                        <a:pt x="32" y="36"/>
                      </a:lnTo>
                      <a:lnTo>
                        <a:pt x="30" y="39"/>
                      </a:lnTo>
                      <a:lnTo>
                        <a:pt x="26" y="42"/>
                      </a:lnTo>
                      <a:lnTo>
                        <a:pt x="24" y="45"/>
                      </a:lnTo>
                      <a:lnTo>
                        <a:pt x="22" y="49"/>
                      </a:lnTo>
                      <a:lnTo>
                        <a:pt x="20" y="51"/>
                      </a:lnTo>
                      <a:lnTo>
                        <a:pt x="16" y="52"/>
                      </a:lnTo>
                      <a:lnTo>
                        <a:pt x="11" y="52"/>
                      </a:lnTo>
                      <a:lnTo>
                        <a:pt x="2" y="44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6" y="12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3F5F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5920" name="Group 144"/>
                <p:cNvGrpSpPr/>
                <p:nvPr/>
              </p:nvGrpSpPr>
              <p:grpSpPr>
                <a:xfrm>
                  <a:off x="734" y="2495"/>
                  <a:ext cx="25" cy="36"/>
                  <a:chOff x="734" y="2495"/>
                  <a:chExt cx="25" cy="36"/>
                </a:xfrm>
              </p:grpSpPr>
              <p:sp>
                <p:nvSpPr>
                  <p:cNvPr id="75921" name="Freeform 145"/>
                  <p:cNvSpPr/>
                  <p:nvPr/>
                </p:nvSpPr>
                <p:spPr>
                  <a:xfrm>
                    <a:off x="746" y="2525"/>
                    <a:ext cx="6" cy="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5"/>
                      </a:cxn>
                      <a:cxn ang="0">
                        <a:pos x="1" y="5"/>
                      </a:cxn>
                      <a:cxn ang="0">
                        <a:pos x="2" y="5"/>
                      </a:cxn>
                      <a:cxn ang="0">
                        <a:pos x="3" y="5"/>
                      </a:cxn>
                      <a:cxn ang="0">
                        <a:pos x="4" y="5"/>
                      </a:cxn>
                      <a:cxn ang="0">
                        <a:pos x="5" y="3"/>
                      </a:cxn>
                      <a:cxn ang="0">
                        <a:pos x="4" y="2"/>
                      </a:cxn>
                      <a:cxn ang="0">
                        <a:pos x="3" y="0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</a:cxnLst>
                    <a:rect l="0" t="0" r="0" b="0"/>
                    <a:pathLst>
                      <a:path w="6" h="6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4" y="5"/>
                        </a:lnTo>
                        <a:lnTo>
                          <a:pt x="5" y="3"/>
                        </a:lnTo>
                        <a:lnTo>
                          <a:pt x="4" y="2"/>
                        </a:lnTo>
                        <a:lnTo>
                          <a:pt x="3" y="0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22" name="Freeform 146"/>
                  <p:cNvSpPr/>
                  <p:nvPr/>
                </p:nvSpPr>
                <p:spPr>
                  <a:xfrm>
                    <a:off x="746" y="2517"/>
                    <a:ext cx="4" cy="5"/>
                  </a:xfrm>
                  <a:custGeom>
                    <a:avLst/>
                    <a:gdLst/>
                    <a:ahLst/>
                    <a:cxnLst>
                      <a:cxn ang="0">
                        <a:pos x="1" y="3"/>
                      </a:cxn>
                      <a:cxn ang="0">
                        <a:pos x="0" y="4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3" y="2"/>
                      </a:cxn>
                      <a:cxn ang="0">
                        <a:pos x="3" y="3"/>
                      </a:cxn>
                      <a:cxn ang="0">
                        <a:pos x="2" y="3"/>
                      </a:cxn>
                      <a:cxn ang="0">
                        <a:pos x="2" y="2"/>
                      </a:cxn>
                      <a:cxn ang="0">
                        <a:pos x="2" y="3"/>
                      </a:cxn>
                      <a:cxn ang="0">
                        <a:pos x="1" y="3"/>
                      </a:cxn>
                    </a:cxnLst>
                    <a:rect l="0" t="0" r="0" b="0"/>
                    <a:pathLst>
                      <a:path w="4" h="5">
                        <a:moveTo>
                          <a:pt x="1" y="3"/>
                        </a:move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1"/>
                        </a:lnTo>
                        <a:lnTo>
                          <a:pt x="3" y="2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2" y="2"/>
                        </a:lnTo>
                        <a:lnTo>
                          <a:pt x="2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23" name="Freeform 147"/>
                  <p:cNvSpPr/>
                  <p:nvPr/>
                </p:nvSpPr>
                <p:spPr>
                  <a:xfrm>
                    <a:off x="734" y="2499"/>
                    <a:ext cx="11" cy="14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" y="1"/>
                      </a:cxn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7" y="0"/>
                      </a:cxn>
                      <a:cxn ang="0">
                        <a:pos x="8" y="1"/>
                      </a:cxn>
                      <a:cxn ang="0">
                        <a:pos x="9" y="2"/>
                      </a:cxn>
                      <a:cxn ang="0">
                        <a:pos x="9" y="6"/>
                      </a:cxn>
                      <a:cxn ang="0">
                        <a:pos x="10" y="9"/>
                      </a:cxn>
                      <a:cxn ang="0">
                        <a:pos x="10" y="13"/>
                      </a:cxn>
                      <a:cxn ang="0">
                        <a:pos x="9" y="12"/>
                      </a:cxn>
                      <a:cxn ang="0">
                        <a:pos x="8" y="12"/>
                      </a:cxn>
                      <a:cxn ang="0">
                        <a:pos x="7" y="12"/>
                      </a:cxn>
                      <a:cxn ang="0">
                        <a:pos x="8" y="9"/>
                      </a:cxn>
                      <a:cxn ang="0">
                        <a:pos x="8" y="5"/>
                      </a:cxn>
                      <a:cxn ang="0">
                        <a:pos x="8" y="3"/>
                      </a:cxn>
                      <a:cxn ang="0">
                        <a:pos x="7" y="2"/>
                      </a:cxn>
                      <a:cxn ang="0">
                        <a:pos x="4" y="1"/>
                      </a:cxn>
                      <a:cxn ang="0">
                        <a:pos x="0" y="2"/>
                      </a:cxn>
                    </a:cxnLst>
                    <a:rect l="0" t="0" r="0" b="0"/>
                    <a:pathLst>
                      <a:path w="11" h="14">
                        <a:moveTo>
                          <a:pt x="0" y="2"/>
                        </a:move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7" y="12"/>
                        </a:lnTo>
                        <a:lnTo>
                          <a:pt x="8" y="9"/>
                        </a:lnTo>
                        <a:lnTo>
                          <a:pt x="8" y="5"/>
                        </a:lnTo>
                        <a:lnTo>
                          <a:pt x="8" y="3"/>
                        </a:lnTo>
                        <a:lnTo>
                          <a:pt x="7" y="2"/>
                        </a:lnTo>
                        <a:lnTo>
                          <a:pt x="4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24" name="Freeform 148"/>
                  <p:cNvSpPr/>
                  <p:nvPr/>
                </p:nvSpPr>
                <p:spPr>
                  <a:xfrm>
                    <a:off x="752" y="2495"/>
                    <a:ext cx="7" cy="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3"/>
                      </a:cxn>
                      <a:cxn ang="0">
                        <a:pos x="2" y="4"/>
                      </a:cxn>
                      <a:cxn ang="0">
                        <a:pos x="4" y="4"/>
                      </a:cxn>
                      <a:cxn ang="0">
                        <a:pos x="5" y="2"/>
                      </a:cxn>
                      <a:cxn ang="0">
                        <a:pos x="6" y="0"/>
                      </a:cxn>
                      <a:cxn ang="0">
                        <a:pos x="4" y="1"/>
                      </a:cxn>
                      <a:cxn ang="0">
                        <a:pos x="3" y="2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7" h="5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2" y="4"/>
                        </a:lnTo>
                        <a:lnTo>
                          <a:pt x="4" y="4"/>
                        </a:lnTo>
                        <a:lnTo>
                          <a:pt x="5" y="2"/>
                        </a:lnTo>
                        <a:lnTo>
                          <a:pt x="6" y="0"/>
                        </a:ln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25" name="Freeform 149"/>
                  <p:cNvSpPr/>
                  <p:nvPr/>
                </p:nvSpPr>
                <p:spPr>
                  <a:xfrm>
                    <a:off x="738" y="2499"/>
                    <a:ext cx="2" cy="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5"/>
                      </a:cxn>
                      <a:cxn ang="0">
                        <a:pos x="1" y="5"/>
                      </a:cxn>
                      <a:cxn ang="0">
                        <a:pos x="1" y="3"/>
                      </a:cxn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0" b="0"/>
                    <a:pathLst>
                      <a:path w="2" h="6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26" name="Freeform 150"/>
                  <p:cNvSpPr/>
                  <p:nvPr/>
                </p:nvSpPr>
                <p:spPr>
                  <a:xfrm>
                    <a:off x="754" y="2499"/>
                    <a:ext cx="1" cy="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</a:cxnLst>
                    <a:rect l="0" t="0" r="0" b="0"/>
                    <a:pathLst>
                      <a:path w="1" h="6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927" name="Freeform 151"/>
                <p:cNvSpPr/>
                <p:nvPr/>
              </p:nvSpPr>
              <p:spPr>
                <a:xfrm>
                  <a:off x="695" y="2466"/>
                  <a:ext cx="75" cy="65"/>
                </a:xfrm>
                <a:custGeom>
                  <a:avLst/>
                  <a:gdLst/>
                  <a:ahLst/>
                  <a:cxnLst>
                    <a:cxn ang="0">
                      <a:pos x="37" y="2"/>
                    </a:cxn>
                    <a:cxn ang="0">
                      <a:pos x="29" y="3"/>
                    </a:cxn>
                    <a:cxn ang="0">
                      <a:pos x="23" y="6"/>
                    </a:cxn>
                    <a:cxn ang="0">
                      <a:pos x="14" y="13"/>
                    </a:cxn>
                    <a:cxn ang="0">
                      <a:pos x="10" y="24"/>
                    </a:cxn>
                    <a:cxn ang="0">
                      <a:pos x="6" y="31"/>
                    </a:cxn>
                    <a:cxn ang="0">
                      <a:pos x="3" y="36"/>
                    </a:cxn>
                    <a:cxn ang="0">
                      <a:pos x="0" y="41"/>
                    </a:cxn>
                    <a:cxn ang="0">
                      <a:pos x="3" y="47"/>
                    </a:cxn>
                    <a:cxn ang="0">
                      <a:pos x="6" y="51"/>
                    </a:cxn>
                    <a:cxn ang="0">
                      <a:pos x="13" y="54"/>
                    </a:cxn>
                    <a:cxn ang="0">
                      <a:pos x="19" y="57"/>
                    </a:cxn>
                    <a:cxn ang="0">
                      <a:pos x="22" y="60"/>
                    </a:cxn>
                    <a:cxn ang="0">
                      <a:pos x="28" y="64"/>
                    </a:cxn>
                    <a:cxn ang="0">
                      <a:pos x="32" y="62"/>
                    </a:cxn>
                    <a:cxn ang="0">
                      <a:pos x="30" y="44"/>
                    </a:cxn>
                    <a:cxn ang="0">
                      <a:pos x="32" y="28"/>
                    </a:cxn>
                    <a:cxn ang="0">
                      <a:pos x="35" y="19"/>
                    </a:cxn>
                    <a:cxn ang="0">
                      <a:pos x="42" y="12"/>
                    </a:cxn>
                    <a:cxn ang="0">
                      <a:pos x="46" y="11"/>
                    </a:cxn>
                    <a:cxn ang="0">
                      <a:pos x="51" y="11"/>
                    </a:cxn>
                    <a:cxn ang="0">
                      <a:pos x="55" y="13"/>
                    </a:cxn>
                    <a:cxn ang="0">
                      <a:pos x="60" y="17"/>
                    </a:cxn>
                    <a:cxn ang="0">
                      <a:pos x="61" y="20"/>
                    </a:cxn>
                    <a:cxn ang="0">
                      <a:pos x="63" y="25"/>
                    </a:cxn>
                    <a:cxn ang="0">
                      <a:pos x="63" y="29"/>
                    </a:cxn>
                    <a:cxn ang="0">
                      <a:pos x="62" y="33"/>
                    </a:cxn>
                    <a:cxn ang="0">
                      <a:pos x="62" y="36"/>
                    </a:cxn>
                    <a:cxn ang="0">
                      <a:pos x="64" y="44"/>
                    </a:cxn>
                    <a:cxn ang="0">
                      <a:pos x="63" y="50"/>
                    </a:cxn>
                    <a:cxn ang="0">
                      <a:pos x="63" y="55"/>
                    </a:cxn>
                    <a:cxn ang="0">
                      <a:pos x="69" y="56"/>
                    </a:cxn>
                    <a:cxn ang="0">
                      <a:pos x="72" y="53"/>
                    </a:cxn>
                    <a:cxn ang="0">
                      <a:pos x="74" y="49"/>
                    </a:cxn>
                    <a:cxn ang="0">
                      <a:pos x="73" y="41"/>
                    </a:cxn>
                    <a:cxn ang="0">
                      <a:pos x="69" y="32"/>
                    </a:cxn>
                    <a:cxn ang="0">
                      <a:pos x="65" y="23"/>
                    </a:cxn>
                    <a:cxn ang="0">
                      <a:pos x="62" y="16"/>
                    </a:cxn>
                    <a:cxn ang="0">
                      <a:pos x="59" y="10"/>
                    </a:cxn>
                    <a:cxn ang="0">
                      <a:pos x="56" y="7"/>
                    </a:cxn>
                    <a:cxn ang="0">
                      <a:pos x="51" y="4"/>
                    </a:cxn>
                    <a:cxn ang="0">
                      <a:pos x="42" y="0"/>
                    </a:cxn>
                    <a:cxn ang="0">
                      <a:pos x="37" y="2"/>
                    </a:cxn>
                  </a:cxnLst>
                  <a:rect l="0" t="0" r="0" b="0"/>
                  <a:pathLst>
                    <a:path w="75" h="65">
                      <a:moveTo>
                        <a:pt x="37" y="2"/>
                      </a:moveTo>
                      <a:lnTo>
                        <a:pt x="29" y="3"/>
                      </a:lnTo>
                      <a:lnTo>
                        <a:pt x="23" y="6"/>
                      </a:lnTo>
                      <a:lnTo>
                        <a:pt x="14" y="13"/>
                      </a:lnTo>
                      <a:lnTo>
                        <a:pt x="10" y="24"/>
                      </a:lnTo>
                      <a:lnTo>
                        <a:pt x="6" y="31"/>
                      </a:lnTo>
                      <a:lnTo>
                        <a:pt x="3" y="36"/>
                      </a:lnTo>
                      <a:lnTo>
                        <a:pt x="0" y="41"/>
                      </a:lnTo>
                      <a:lnTo>
                        <a:pt x="3" y="47"/>
                      </a:lnTo>
                      <a:lnTo>
                        <a:pt x="6" y="51"/>
                      </a:lnTo>
                      <a:lnTo>
                        <a:pt x="13" y="54"/>
                      </a:lnTo>
                      <a:lnTo>
                        <a:pt x="19" y="57"/>
                      </a:lnTo>
                      <a:lnTo>
                        <a:pt x="22" y="60"/>
                      </a:lnTo>
                      <a:lnTo>
                        <a:pt x="28" y="64"/>
                      </a:lnTo>
                      <a:lnTo>
                        <a:pt x="32" y="62"/>
                      </a:lnTo>
                      <a:lnTo>
                        <a:pt x="30" y="44"/>
                      </a:lnTo>
                      <a:lnTo>
                        <a:pt x="32" y="28"/>
                      </a:lnTo>
                      <a:lnTo>
                        <a:pt x="35" y="19"/>
                      </a:lnTo>
                      <a:lnTo>
                        <a:pt x="42" y="12"/>
                      </a:lnTo>
                      <a:lnTo>
                        <a:pt x="46" y="11"/>
                      </a:lnTo>
                      <a:lnTo>
                        <a:pt x="51" y="11"/>
                      </a:lnTo>
                      <a:lnTo>
                        <a:pt x="55" y="13"/>
                      </a:lnTo>
                      <a:lnTo>
                        <a:pt x="60" y="17"/>
                      </a:lnTo>
                      <a:lnTo>
                        <a:pt x="61" y="20"/>
                      </a:lnTo>
                      <a:lnTo>
                        <a:pt x="63" y="25"/>
                      </a:lnTo>
                      <a:lnTo>
                        <a:pt x="63" y="29"/>
                      </a:lnTo>
                      <a:lnTo>
                        <a:pt x="62" y="33"/>
                      </a:lnTo>
                      <a:lnTo>
                        <a:pt x="62" y="36"/>
                      </a:lnTo>
                      <a:lnTo>
                        <a:pt x="64" y="44"/>
                      </a:lnTo>
                      <a:lnTo>
                        <a:pt x="63" y="50"/>
                      </a:lnTo>
                      <a:lnTo>
                        <a:pt x="63" y="55"/>
                      </a:lnTo>
                      <a:lnTo>
                        <a:pt x="69" y="56"/>
                      </a:lnTo>
                      <a:lnTo>
                        <a:pt x="72" y="53"/>
                      </a:lnTo>
                      <a:lnTo>
                        <a:pt x="74" y="49"/>
                      </a:lnTo>
                      <a:lnTo>
                        <a:pt x="73" y="41"/>
                      </a:lnTo>
                      <a:lnTo>
                        <a:pt x="69" y="32"/>
                      </a:lnTo>
                      <a:lnTo>
                        <a:pt x="65" y="23"/>
                      </a:lnTo>
                      <a:lnTo>
                        <a:pt x="62" y="16"/>
                      </a:lnTo>
                      <a:lnTo>
                        <a:pt x="59" y="10"/>
                      </a:lnTo>
                      <a:lnTo>
                        <a:pt x="56" y="7"/>
                      </a:lnTo>
                      <a:lnTo>
                        <a:pt x="51" y="4"/>
                      </a:lnTo>
                      <a:lnTo>
                        <a:pt x="42" y="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9FFF9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8" name="Freeform 152"/>
                <p:cNvSpPr/>
                <p:nvPr/>
              </p:nvSpPr>
              <p:spPr>
                <a:xfrm>
                  <a:off x="684" y="2532"/>
                  <a:ext cx="49" cy="8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9" y="9"/>
                    </a:cxn>
                    <a:cxn ang="0">
                      <a:pos x="33" y="19"/>
                    </a:cxn>
                    <a:cxn ang="0">
                      <a:pos x="36" y="25"/>
                    </a:cxn>
                    <a:cxn ang="0">
                      <a:pos x="40" y="29"/>
                    </a:cxn>
                    <a:cxn ang="0">
                      <a:pos x="39" y="36"/>
                    </a:cxn>
                    <a:cxn ang="0">
                      <a:pos x="43" y="47"/>
                    </a:cxn>
                    <a:cxn ang="0">
                      <a:pos x="46" y="63"/>
                    </a:cxn>
                    <a:cxn ang="0">
                      <a:pos x="48" y="79"/>
                    </a:cxn>
                    <a:cxn ang="0">
                      <a:pos x="20" y="79"/>
                    </a:cxn>
                    <a:cxn ang="0">
                      <a:pos x="16" y="75"/>
                    </a:cxn>
                    <a:cxn ang="0">
                      <a:pos x="13" y="70"/>
                    </a:cxn>
                    <a:cxn ang="0">
                      <a:pos x="9" y="64"/>
                    </a:cxn>
                    <a:cxn ang="0">
                      <a:pos x="7" y="56"/>
                    </a:cxn>
                    <a:cxn ang="0">
                      <a:pos x="3" y="48"/>
                    </a:cxn>
                    <a:cxn ang="0">
                      <a:pos x="1" y="39"/>
                    </a:cxn>
                    <a:cxn ang="0">
                      <a:pos x="1" y="32"/>
                    </a:cxn>
                    <a:cxn ang="0">
                      <a:pos x="0" y="28"/>
                    </a:cxn>
                    <a:cxn ang="0">
                      <a:pos x="6" y="28"/>
                    </a:cxn>
                    <a:cxn ang="0">
                      <a:pos x="11" y="26"/>
                    </a:cxn>
                    <a:cxn ang="0">
                      <a:pos x="17" y="21"/>
                    </a:cxn>
                    <a:cxn ang="0">
                      <a:pos x="22" y="13"/>
                    </a:cxn>
                    <a:cxn ang="0">
                      <a:pos x="29" y="0"/>
                    </a:cxn>
                  </a:cxnLst>
                  <a:rect l="0" t="0" r="0" b="0"/>
                  <a:pathLst>
                    <a:path w="49" h="80">
                      <a:moveTo>
                        <a:pt x="29" y="0"/>
                      </a:moveTo>
                      <a:lnTo>
                        <a:pt x="29" y="9"/>
                      </a:lnTo>
                      <a:lnTo>
                        <a:pt x="33" y="19"/>
                      </a:lnTo>
                      <a:lnTo>
                        <a:pt x="36" y="25"/>
                      </a:lnTo>
                      <a:lnTo>
                        <a:pt x="40" y="29"/>
                      </a:lnTo>
                      <a:lnTo>
                        <a:pt x="39" y="36"/>
                      </a:lnTo>
                      <a:lnTo>
                        <a:pt x="43" y="47"/>
                      </a:lnTo>
                      <a:lnTo>
                        <a:pt x="46" y="63"/>
                      </a:lnTo>
                      <a:lnTo>
                        <a:pt x="48" y="79"/>
                      </a:lnTo>
                      <a:lnTo>
                        <a:pt x="20" y="79"/>
                      </a:lnTo>
                      <a:lnTo>
                        <a:pt x="16" y="75"/>
                      </a:lnTo>
                      <a:lnTo>
                        <a:pt x="13" y="70"/>
                      </a:lnTo>
                      <a:lnTo>
                        <a:pt x="9" y="64"/>
                      </a:lnTo>
                      <a:lnTo>
                        <a:pt x="7" y="56"/>
                      </a:lnTo>
                      <a:lnTo>
                        <a:pt x="3" y="48"/>
                      </a:lnTo>
                      <a:lnTo>
                        <a:pt x="1" y="39"/>
                      </a:lnTo>
                      <a:lnTo>
                        <a:pt x="1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1" y="26"/>
                      </a:lnTo>
                      <a:lnTo>
                        <a:pt x="17" y="21"/>
                      </a:lnTo>
                      <a:lnTo>
                        <a:pt x="22" y="13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929" name="Freeform 153"/>
            <p:cNvSpPr/>
            <p:nvPr/>
          </p:nvSpPr>
          <p:spPr>
            <a:xfrm>
              <a:off x="631" y="2606"/>
              <a:ext cx="21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0"/>
                </a:cxn>
                <a:cxn ang="0">
                  <a:pos x="215" y="35"/>
                </a:cxn>
                <a:cxn ang="0">
                  <a:pos x="0" y="35"/>
                </a:cxn>
                <a:cxn ang="0">
                  <a:pos x="0" y="0"/>
                </a:cxn>
              </a:cxnLst>
              <a:rect l="0" t="0" r="0" b="0"/>
              <a:pathLst>
                <a:path w="216" h="36">
                  <a:moveTo>
                    <a:pt x="0" y="0"/>
                  </a:moveTo>
                  <a:lnTo>
                    <a:pt x="215" y="0"/>
                  </a:lnTo>
                  <a:lnTo>
                    <a:pt x="215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30" name="Rectangle 154"/>
          <p:cNvSpPr/>
          <p:nvPr/>
        </p:nvSpPr>
        <p:spPr>
          <a:xfrm>
            <a:off x="996950" y="3821113"/>
            <a:ext cx="338138" cy="9525"/>
          </a:xfrm>
          <a:prstGeom prst="rect">
            <a:avLst/>
          </a:prstGeom>
          <a:solidFill>
            <a:srgbClr val="008000"/>
          </a:solidFill>
          <a:ln w="12700" cap="flat" cmpd="sng">
            <a:solidFill>
              <a:srgbClr val="DFF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931" name="Group 155"/>
          <p:cNvGrpSpPr/>
          <p:nvPr/>
        </p:nvGrpSpPr>
        <p:grpSpPr>
          <a:xfrm>
            <a:off x="787400" y="3817938"/>
            <a:ext cx="133350" cy="146050"/>
            <a:chOff x="496" y="2405"/>
            <a:chExt cx="84" cy="92"/>
          </a:xfrm>
        </p:grpSpPr>
        <p:sp>
          <p:nvSpPr>
            <p:cNvPr id="75932" name="Freeform 156"/>
            <p:cNvSpPr/>
            <p:nvPr/>
          </p:nvSpPr>
          <p:spPr>
            <a:xfrm>
              <a:off x="548" y="2413"/>
              <a:ext cx="32" cy="84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2" y="30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1" y="9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11" y="21"/>
                </a:cxn>
                <a:cxn ang="0">
                  <a:pos x="10" y="29"/>
                </a:cxn>
                <a:cxn ang="0">
                  <a:pos x="9" y="36"/>
                </a:cxn>
                <a:cxn ang="0">
                  <a:pos x="8" y="40"/>
                </a:cxn>
                <a:cxn ang="0">
                  <a:pos x="10" y="36"/>
                </a:cxn>
                <a:cxn ang="0">
                  <a:pos x="14" y="31"/>
                </a:cxn>
                <a:cxn ang="0">
                  <a:pos x="18" y="28"/>
                </a:cxn>
                <a:cxn ang="0">
                  <a:pos x="22" y="26"/>
                </a:cxn>
                <a:cxn ang="0">
                  <a:pos x="27" y="24"/>
                </a:cxn>
                <a:cxn ang="0">
                  <a:pos x="31" y="24"/>
                </a:cxn>
                <a:cxn ang="0">
                  <a:pos x="29" y="29"/>
                </a:cxn>
                <a:cxn ang="0">
                  <a:pos x="27" y="35"/>
                </a:cxn>
                <a:cxn ang="0">
                  <a:pos x="23" y="40"/>
                </a:cxn>
                <a:cxn ang="0">
                  <a:pos x="20" y="43"/>
                </a:cxn>
                <a:cxn ang="0">
                  <a:pos x="14" y="45"/>
                </a:cxn>
                <a:cxn ang="0">
                  <a:pos x="9" y="46"/>
                </a:cxn>
                <a:cxn ang="0">
                  <a:pos x="15" y="49"/>
                </a:cxn>
                <a:cxn ang="0">
                  <a:pos x="19" y="53"/>
                </a:cxn>
                <a:cxn ang="0">
                  <a:pos x="21" y="56"/>
                </a:cxn>
                <a:cxn ang="0">
                  <a:pos x="23" y="60"/>
                </a:cxn>
                <a:cxn ang="0">
                  <a:pos x="23" y="64"/>
                </a:cxn>
                <a:cxn ang="0">
                  <a:pos x="24" y="70"/>
                </a:cxn>
                <a:cxn ang="0">
                  <a:pos x="17" y="67"/>
                </a:cxn>
                <a:cxn ang="0">
                  <a:pos x="13" y="64"/>
                </a:cxn>
                <a:cxn ang="0">
                  <a:pos x="11" y="60"/>
                </a:cxn>
                <a:cxn ang="0">
                  <a:pos x="8" y="53"/>
                </a:cxn>
                <a:cxn ang="0">
                  <a:pos x="10" y="60"/>
                </a:cxn>
                <a:cxn ang="0">
                  <a:pos x="11" y="67"/>
                </a:cxn>
                <a:cxn ang="0">
                  <a:pos x="12" y="72"/>
                </a:cxn>
                <a:cxn ang="0">
                  <a:pos x="11" y="78"/>
                </a:cxn>
                <a:cxn ang="0">
                  <a:pos x="11" y="83"/>
                </a:cxn>
                <a:cxn ang="0">
                  <a:pos x="5" y="77"/>
                </a:cxn>
                <a:cxn ang="0">
                  <a:pos x="2" y="69"/>
                </a:cxn>
                <a:cxn ang="0">
                  <a:pos x="1" y="60"/>
                </a:cxn>
                <a:cxn ang="0">
                  <a:pos x="3" y="51"/>
                </a:cxn>
                <a:cxn ang="0">
                  <a:pos x="3" y="44"/>
                </a:cxn>
                <a:cxn ang="0">
                  <a:pos x="3" y="40"/>
                </a:cxn>
                <a:cxn ang="0">
                  <a:pos x="3" y="35"/>
                </a:cxn>
              </a:cxnLst>
              <a:rect l="0" t="0" r="0" b="0"/>
              <a:pathLst>
                <a:path w="32" h="84">
                  <a:moveTo>
                    <a:pt x="3" y="35"/>
                  </a:moveTo>
                  <a:lnTo>
                    <a:pt x="2" y="3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0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11" y="21"/>
                  </a:lnTo>
                  <a:lnTo>
                    <a:pt x="10" y="29"/>
                  </a:lnTo>
                  <a:lnTo>
                    <a:pt x="9" y="36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7" y="24"/>
                  </a:lnTo>
                  <a:lnTo>
                    <a:pt x="31" y="24"/>
                  </a:lnTo>
                  <a:lnTo>
                    <a:pt x="29" y="29"/>
                  </a:lnTo>
                  <a:lnTo>
                    <a:pt x="27" y="35"/>
                  </a:lnTo>
                  <a:lnTo>
                    <a:pt x="23" y="40"/>
                  </a:lnTo>
                  <a:lnTo>
                    <a:pt x="20" y="43"/>
                  </a:lnTo>
                  <a:lnTo>
                    <a:pt x="14" y="45"/>
                  </a:lnTo>
                  <a:lnTo>
                    <a:pt x="9" y="46"/>
                  </a:lnTo>
                  <a:lnTo>
                    <a:pt x="15" y="49"/>
                  </a:lnTo>
                  <a:lnTo>
                    <a:pt x="19" y="53"/>
                  </a:lnTo>
                  <a:lnTo>
                    <a:pt x="21" y="56"/>
                  </a:lnTo>
                  <a:lnTo>
                    <a:pt x="23" y="60"/>
                  </a:lnTo>
                  <a:lnTo>
                    <a:pt x="23" y="64"/>
                  </a:lnTo>
                  <a:lnTo>
                    <a:pt x="24" y="70"/>
                  </a:lnTo>
                  <a:lnTo>
                    <a:pt x="17" y="67"/>
                  </a:lnTo>
                  <a:lnTo>
                    <a:pt x="13" y="64"/>
                  </a:lnTo>
                  <a:lnTo>
                    <a:pt x="11" y="60"/>
                  </a:lnTo>
                  <a:lnTo>
                    <a:pt x="8" y="53"/>
                  </a:lnTo>
                  <a:lnTo>
                    <a:pt x="10" y="60"/>
                  </a:lnTo>
                  <a:lnTo>
                    <a:pt x="11" y="67"/>
                  </a:lnTo>
                  <a:lnTo>
                    <a:pt x="12" y="72"/>
                  </a:lnTo>
                  <a:lnTo>
                    <a:pt x="11" y="78"/>
                  </a:lnTo>
                  <a:lnTo>
                    <a:pt x="11" y="83"/>
                  </a:lnTo>
                  <a:lnTo>
                    <a:pt x="5" y="77"/>
                  </a:lnTo>
                  <a:lnTo>
                    <a:pt x="2" y="69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3" y="3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33" name="Freeform 157"/>
            <p:cNvSpPr/>
            <p:nvPr/>
          </p:nvSpPr>
          <p:spPr>
            <a:xfrm>
              <a:off x="496" y="2405"/>
              <a:ext cx="24" cy="39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5" y="30"/>
                </a:cxn>
                <a:cxn ang="0">
                  <a:pos x="3" y="27"/>
                </a:cxn>
                <a:cxn ang="0">
                  <a:pos x="2" y="23"/>
                </a:cxn>
                <a:cxn ang="0">
                  <a:pos x="1" y="19"/>
                </a:cxn>
                <a:cxn ang="0">
                  <a:pos x="0" y="13"/>
                </a:cxn>
                <a:cxn ang="0">
                  <a:pos x="7" y="16"/>
                </a:cxn>
                <a:cxn ang="0">
                  <a:pos x="11" y="19"/>
                </a:cxn>
                <a:cxn ang="0">
                  <a:pos x="13" y="23"/>
                </a:cxn>
                <a:cxn ang="0">
                  <a:pos x="17" y="31"/>
                </a:cxn>
                <a:cxn ang="0">
                  <a:pos x="14" y="24"/>
                </a:cxn>
                <a:cxn ang="0">
                  <a:pos x="13" y="17"/>
                </a:cxn>
                <a:cxn ang="0">
                  <a:pos x="13" y="12"/>
                </a:cxn>
                <a:cxn ang="0">
                  <a:pos x="13" y="5"/>
                </a:cxn>
                <a:cxn ang="0">
                  <a:pos x="13" y="0"/>
                </a:cxn>
                <a:cxn ang="0">
                  <a:pos x="19" y="7"/>
                </a:cxn>
                <a:cxn ang="0">
                  <a:pos x="22" y="14"/>
                </a:cxn>
                <a:cxn ang="0">
                  <a:pos x="22" y="23"/>
                </a:cxn>
                <a:cxn ang="0">
                  <a:pos x="23" y="37"/>
                </a:cxn>
                <a:cxn ang="0">
                  <a:pos x="16" y="38"/>
                </a:cxn>
                <a:cxn ang="0">
                  <a:pos x="9" y="34"/>
                </a:cxn>
              </a:cxnLst>
              <a:rect l="0" t="0" r="0" b="0"/>
              <a:pathLst>
                <a:path w="24" h="39">
                  <a:moveTo>
                    <a:pt x="9" y="34"/>
                  </a:moveTo>
                  <a:lnTo>
                    <a:pt x="5" y="30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9"/>
                  </a:lnTo>
                  <a:lnTo>
                    <a:pt x="0" y="13"/>
                  </a:lnTo>
                  <a:lnTo>
                    <a:pt x="7" y="16"/>
                  </a:lnTo>
                  <a:lnTo>
                    <a:pt x="11" y="19"/>
                  </a:lnTo>
                  <a:lnTo>
                    <a:pt x="13" y="23"/>
                  </a:lnTo>
                  <a:lnTo>
                    <a:pt x="17" y="31"/>
                  </a:lnTo>
                  <a:lnTo>
                    <a:pt x="14" y="24"/>
                  </a:lnTo>
                  <a:lnTo>
                    <a:pt x="13" y="17"/>
                  </a:lnTo>
                  <a:lnTo>
                    <a:pt x="13" y="12"/>
                  </a:lnTo>
                  <a:lnTo>
                    <a:pt x="13" y="5"/>
                  </a:lnTo>
                  <a:lnTo>
                    <a:pt x="13" y="0"/>
                  </a:lnTo>
                  <a:lnTo>
                    <a:pt x="19" y="7"/>
                  </a:lnTo>
                  <a:lnTo>
                    <a:pt x="22" y="14"/>
                  </a:lnTo>
                  <a:lnTo>
                    <a:pt x="22" y="23"/>
                  </a:lnTo>
                  <a:lnTo>
                    <a:pt x="23" y="37"/>
                  </a:lnTo>
                  <a:lnTo>
                    <a:pt x="16" y="38"/>
                  </a:lnTo>
                  <a:lnTo>
                    <a:pt x="9" y="34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34" name="Oval 158"/>
            <p:cNvSpPr/>
            <p:nvPr/>
          </p:nvSpPr>
          <p:spPr>
            <a:xfrm>
              <a:off x="508" y="2417"/>
              <a:ext cx="32" cy="70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35" name="Freeform 159"/>
            <p:cNvSpPr/>
            <p:nvPr/>
          </p:nvSpPr>
          <p:spPr>
            <a:xfrm>
              <a:off x="514" y="2428"/>
              <a:ext cx="28" cy="4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3" y="4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9" y="0"/>
                </a:cxn>
                <a:cxn ang="0">
                  <a:pos x="22" y="0"/>
                </a:cxn>
                <a:cxn ang="0">
                  <a:pos x="22" y="40"/>
                </a:cxn>
                <a:cxn ang="0">
                  <a:pos x="22" y="42"/>
                </a:cxn>
                <a:cxn ang="0">
                  <a:pos x="23" y="44"/>
                </a:cxn>
                <a:cxn ang="0">
                  <a:pos x="25" y="45"/>
                </a:cxn>
                <a:cxn ang="0">
                  <a:pos x="27" y="45"/>
                </a:cxn>
                <a:cxn ang="0">
                  <a:pos x="27" y="48"/>
                </a:cxn>
                <a:cxn ang="0">
                  <a:pos x="0" y="48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4" y="44"/>
                </a:cxn>
                <a:cxn ang="0">
                  <a:pos x="5" y="42"/>
                </a:cxn>
                <a:cxn ang="0">
                  <a:pos x="6" y="40"/>
                </a:cxn>
                <a:cxn ang="0">
                  <a:pos x="6" y="10"/>
                </a:cxn>
                <a:cxn ang="0">
                  <a:pos x="5" y="8"/>
                </a:cxn>
                <a:cxn ang="0">
                  <a:pos x="4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4"/>
                </a:cxn>
              </a:cxnLst>
              <a:rect l="0" t="0" r="0" b="0"/>
              <a:pathLst>
                <a:path w="28" h="49">
                  <a:moveTo>
                    <a:pt x="1" y="4"/>
                  </a:moveTo>
                  <a:lnTo>
                    <a:pt x="3" y="4"/>
                  </a:lnTo>
                  <a:lnTo>
                    <a:pt x="5" y="4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22" y="0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3" y="44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4"/>
                  </a:lnTo>
                  <a:lnTo>
                    <a:pt x="5" y="42"/>
                  </a:lnTo>
                  <a:lnTo>
                    <a:pt x="6" y="40"/>
                  </a:lnTo>
                  <a:lnTo>
                    <a:pt x="6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36" name="Group 160"/>
          <p:cNvGrpSpPr/>
          <p:nvPr/>
        </p:nvGrpSpPr>
        <p:grpSpPr>
          <a:xfrm>
            <a:off x="1427163" y="3817938"/>
            <a:ext cx="133350" cy="146050"/>
            <a:chOff x="899" y="2405"/>
            <a:chExt cx="84" cy="92"/>
          </a:xfrm>
        </p:grpSpPr>
        <p:sp>
          <p:nvSpPr>
            <p:cNvPr id="75937" name="Freeform 161"/>
            <p:cNvSpPr/>
            <p:nvPr/>
          </p:nvSpPr>
          <p:spPr>
            <a:xfrm>
              <a:off x="899" y="2413"/>
              <a:ext cx="32" cy="84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29" y="30"/>
                </a:cxn>
                <a:cxn ang="0">
                  <a:pos x="30" y="24"/>
                </a:cxn>
                <a:cxn ang="0">
                  <a:pos x="31" y="16"/>
                </a:cxn>
                <a:cxn ang="0">
                  <a:pos x="30" y="9"/>
                </a:cxn>
                <a:cxn ang="0">
                  <a:pos x="27" y="0"/>
                </a:cxn>
                <a:cxn ang="0">
                  <a:pos x="23" y="8"/>
                </a:cxn>
                <a:cxn ang="0">
                  <a:pos x="21" y="14"/>
                </a:cxn>
                <a:cxn ang="0">
                  <a:pos x="20" y="21"/>
                </a:cxn>
                <a:cxn ang="0">
                  <a:pos x="21" y="29"/>
                </a:cxn>
                <a:cxn ang="0">
                  <a:pos x="22" y="36"/>
                </a:cxn>
                <a:cxn ang="0">
                  <a:pos x="23" y="40"/>
                </a:cxn>
                <a:cxn ang="0">
                  <a:pos x="21" y="36"/>
                </a:cxn>
                <a:cxn ang="0">
                  <a:pos x="17" y="31"/>
                </a:cxn>
                <a:cxn ang="0">
                  <a:pos x="12" y="28"/>
                </a:cxn>
                <a:cxn ang="0">
                  <a:pos x="9" y="26"/>
                </a:cxn>
                <a:cxn ang="0">
                  <a:pos x="4" y="24"/>
                </a:cxn>
                <a:cxn ang="0">
                  <a:pos x="0" y="24"/>
                </a:cxn>
                <a:cxn ang="0">
                  <a:pos x="2" y="29"/>
                </a:cxn>
                <a:cxn ang="0">
                  <a:pos x="4" y="35"/>
                </a:cxn>
                <a:cxn ang="0">
                  <a:pos x="8" y="40"/>
                </a:cxn>
                <a:cxn ang="0">
                  <a:pos x="11" y="43"/>
                </a:cxn>
                <a:cxn ang="0">
                  <a:pos x="17" y="45"/>
                </a:cxn>
                <a:cxn ang="0">
                  <a:pos x="22" y="46"/>
                </a:cxn>
                <a:cxn ang="0">
                  <a:pos x="16" y="49"/>
                </a:cxn>
                <a:cxn ang="0">
                  <a:pos x="12" y="53"/>
                </a:cxn>
                <a:cxn ang="0">
                  <a:pos x="10" y="56"/>
                </a:cxn>
                <a:cxn ang="0">
                  <a:pos x="8" y="60"/>
                </a:cxn>
                <a:cxn ang="0">
                  <a:pos x="8" y="64"/>
                </a:cxn>
                <a:cxn ang="0">
                  <a:pos x="7" y="70"/>
                </a:cxn>
                <a:cxn ang="0">
                  <a:pos x="14" y="67"/>
                </a:cxn>
                <a:cxn ang="0">
                  <a:pos x="18" y="64"/>
                </a:cxn>
                <a:cxn ang="0">
                  <a:pos x="20" y="60"/>
                </a:cxn>
                <a:cxn ang="0">
                  <a:pos x="23" y="53"/>
                </a:cxn>
                <a:cxn ang="0">
                  <a:pos x="21" y="60"/>
                </a:cxn>
                <a:cxn ang="0">
                  <a:pos x="20" y="67"/>
                </a:cxn>
                <a:cxn ang="0">
                  <a:pos x="19" y="72"/>
                </a:cxn>
                <a:cxn ang="0">
                  <a:pos x="20" y="78"/>
                </a:cxn>
                <a:cxn ang="0">
                  <a:pos x="20" y="83"/>
                </a:cxn>
                <a:cxn ang="0">
                  <a:pos x="26" y="77"/>
                </a:cxn>
                <a:cxn ang="0">
                  <a:pos x="29" y="69"/>
                </a:cxn>
                <a:cxn ang="0">
                  <a:pos x="30" y="60"/>
                </a:cxn>
                <a:cxn ang="0">
                  <a:pos x="28" y="51"/>
                </a:cxn>
                <a:cxn ang="0">
                  <a:pos x="28" y="44"/>
                </a:cxn>
                <a:cxn ang="0">
                  <a:pos x="28" y="40"/>
                </a:cxn>
                <a:cxn ang="0">
                  <a:pos x="28" y="35"/>
                </a:cxn>
              </a:cxnLst>
              <a:rect l="0" t="0" r="0" b="0"/>
              <a:pathLst>
                <a:path w="32" h="84">
                  <a:moveTo>
                    <a:pt x="28" y="35"/>
                  </a:moveTo>
                  <a:lnTo>
                    <a:pt x="29" y="30"/>
                  </a:lnTo>
                  <a:lnTo>
                    <a:pt x="30" y="24"/>
                  </a:lnTo>
                  <a:lnTo>
                    <a:pt x="31" y="16"/>
                  </a:lnTo>
                  <a:lnTo>
                    <a:pt x="30" y="9"/>
                  </a:lnTo>
                  <a:lnTo>
                    <a:pt x="27" y="0"/>
                  </a:lnTo>
                  <a:lnTo>
                    <a:pt x="23" y="8"/>
                  </a:lnTo>
                  <a:lnTo>
                    <a:pt x="21" y="14"/>
                  </a:lnTo>
                  <a:lnTo>
                    <a:pt x="20" y="21"/>
                  </a:lnTo>
                  <a:lnTo>
                    <a:pt x="21" y="29"/>
                  </a:lnTo>
                  <a:lnTo>
                    <a:pt x="22" y="36"/>
                  </a:lnTo>
                  <a:lnTo>
                    <a:pt x="23" y="40"/>
                  </a:lnTo>
                  <a:lnTo>
                    <a:pt x="21" y="36"/>
                  </a:lnTo>
                  <a:lnTo>
                    <a:pt x="17" y="31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4" y="35"/>
                  </a:lnTo>
                  <a:lnTo>
                    <a:pt x="8" y="40"/>
                  </a:lnTo>
                  <a:lnTo>
                    <a:pt x="11" y="43"/>
                  </a:lnTo>
                  <a:lnTo>
                    <a:pt x="17" y="45"/>
                  </a:lnTo>
                  <a:lnTo>
                    <a:pt x="22" y="46"/>
                  </a:lnTo>
                  <a:lnTo>
                    <a:pt x="16" y="49"/>
                  </a:lnTo>
                  <a:lnTo>
                    <a:pt x="12" y="53"/>
                  </a:lnTo>
                  <a:lnTo>
                    <a:pt x="10" y="56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7" y="70"/>
                  </a:lnTo>
                  <a:lnTo>
                    <a:pt x="14" y="67"/>
                  </a:lnTo>
                  <a:lnTo>
                    <a:pt x="18" y="64"/>
                  </a:lnTo>
                  <a:lnTo>
                    <a:pt x="20" y="60"/>
                  </a:lnTo>
                  <a:lnTo>
                    <a:pt x="23" y="53"/>
                  </a:lnTo>
                  <a:lnTo>
                    <a:pt x="21" y="60"/>
                  </a:lnTo>
                  <a:lnTo>
                    <a:pt x="20" y="67"/>
                  </a:lnTo>
                  <a:lnTo>
                    <a:pt x="19" y="72"/>
                  </a:lnTo>
                  <a:lnTo>
                    <a:pt x="20" y="78"/>
                  </a:lnTo>
                  <a:lnTo>
                    <a:pt x="20" y="83"/>
                  </a:lnTo>
                  <a:lnTo>
                    <a:pt x="26" y="77"/>
                  </a:lnTo>
                  <a:lnTo>
                    <a:pt x="29" y="69"/>
                  </a:lnTo>
                  <a:lnTo>
                    <a:pt x="30" y="60"/>
                  </a:lnTo>
                  <a:lnTo>
                    <a:pt x="28" y="51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3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38" name="Freeform 162"/>
            <p:cNvSpPr/>
            <p:nvPr/>
          </p:nvSpPr>
          <p:spPr>
            <a:xfrm>
              <a:off x="959" y="2405"/>
              <a:ext cx="24" cy="39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18" y="30"/>
                </a:cxn>
                <a:cxn ang="0">
                  <a:pos x="19" y="27"/>
                </a:cxn>
                <a:cxn ang="0">
                  <a:pos x="21" y="23"/>
                </a:cxn>
                <a:cxn ang="0">
                  <a:pos x="21" y="19"/>
                </a:cxn>
                <a:cxn ang="0">
                  <a:pos x="23" y="13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0" y="23"/>
                </a:cxn>
                <a:cxn ang="0">
                  <a:pos x="6" y="31"/>
                </a:cxn>
                <a:cxn ang="0">
                  <a:pos x="9" y="24"/>
                </a:cxn>
                <a:cxn ang="0">
                  <a:pos x="10" y="17"/>
                </a:cxn>
                <a:cxn ang="0">
                  <a:pos x="10" y="12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4" y="7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0" y="37"/>
                </a:cxn>
                <a:cxn ang="0">
                  <a:pos x="7" y="38"/>
                </a:cxn>
                <a:cxn ang="0">
                  <a:pos x="14" y="34"/>
                </a:cxn>
              </a:cxnLst>
              <a:rect l="0" t="0" r="0" b="0"/>
              <a:pathLst>
                <a:path w="24" h="39">
                  <a:moveTo>
                    <a:pt x="14" y="34"/>
                  </a:moveTo>
                  <a:lnTo>
                    <a:pt x="18" y="30"/>
                  </a:lnTo>
                  <a:lnTo>
                    <a:pt x="19" y="27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3" y="13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0" y="23"/>
                  </a:lnTo>
                  <a:lnTo>
                    <a:pt x="6" y="31"/>
                  </a:lnTo>
                  <a:lnTo>
                    <a:pt x="9" y="24"/>
                  </a:lnTo>
                  <a:lnTo>
                    <a:pt x="10" y="17"/>
                  </a:lnTo>
                  <a:lnTo>
                    <a:pt x="10" y="12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4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37"/>
                  </a:lnTo>
                  <a:lnTo>
                    <a:pt x="7" y="38"/>
                  </a:lnTo>
                  <a:lnTo>
                    <a:pt x="14" y="34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39" name="Oval 163"/>
            <p:cNvSpPr/>
            <p:nvPr/>
          </p:nvSpPr>
          <p:spPr>
            <a:xfrm>
              <a:off x="930" y="2417"/>
              <a:ext cx="32" cy="70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40" name="Freeform 164"/>
            <p:cNvSpPr/>
            <p:nvPr/>
          </p:nvSpPr>
          <p:spPr>
            <a:xfrm>
              <a:off x="937" y="2428"/>
              <a:ext cx="28" cy="4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4"/>
                </a:cxn>
                <a:cxn ang="0">
                  <a:pos x="5" y="4"/>
                </a:cxn>
                <a:cxn ang="0">
                  <a:pos x="6" y="2"/>
                </a:cxn>
                <a:cxn ang="0">
                  <a:pos x="8" y="1"/>
                </a:cxn>
                <a:cxn ang="0">
                  <a:pos x="9" y="0"/>
                </a:cxn>
                <a:cxn ang="0">
                  <a:pos x="21" y="0"/>
                </a:cxn>
                <a:cxn ang="0">
                  <a:pos x="21" y="40"/>
                </a:cxn>
                <a:cxn ang="0">
                  <a:pos x="22" y="42"/>
                </a:cxn>
                <a:cxn ang="0">
                  <a:pos x="23" y="44"/>
                </a:cxn>
                <a:cxn ang="0">
                  <a:pos x="25" y="45"/>
                </a:cxn>
                <a:cxn ang="0">
                  <a:pos x="27" y="45"/>
                </a:cxn>
                <a:cxn ang="0">
                  <a:pos x="27" y="48"/>
                </a:cxn>
                <a:cxn ang="0">
                  <a:pos x="0" y="48"/>
                </a:cxn>
                <a:cxn ang="0">
                  <a:pos x="0" y="45"/>
                </a:cxn>
                <a:cxn ang="0">
                  <a:pos x="1" y="45"/>
                </a:cxn>
                <a:cxn ang="0">
                  <a:pos x="4" y="44"/>
                </a:cxn>
                <a:cxn ang="0">
                  <a:pos x="5" y="42"/>
                </a:cxn>
                <a:cxn ang="0">
                  <a:pos x="5" y="4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4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4"/>
                </a:cxn>
              </a:cxnLst>
              <a:rect l="0" t="0" r="0" b="0"/>
              <a:pathLst>
                <a:path w="28" h="49">
                  <a:moveTo>
                    <a:pt x="1" y="4"/>
                  </a:moveTo>
                  <a:lnTo>
                    <a:pt x="2" y="4"/>
                  </a:lnTo>
                  <a:lnTo>
                    <a:pt x="5" y="4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21" y="0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3" y="44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" y="45"/>
                  </a:lnTo>
                  <a:lnTo>
                    <a:pt x="4" y="44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41" name="Oval 165"/>
          <p:cNvSpPr/>
          <p:nvPr/>
        </p:nvSpPr>
        <p:spPr>
          <a:xfrm>
            <a:off x="793750" y="4090988"/>
            <a:ext cx="47625" cy="77787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42" name="Oval 166"/>
          <p:cNvSpPr/>
          <p:nvPr/>
        </p:nvSpPr>
        <p:spPr>
          <a:xfrm>
            <a:off x="803275" y="4102100"/>
            <a:ext cx="30163" cy="55563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43" name="Freeform 167"/>
          <p:cNvSpPr/>
          <p:nvPr/>
        </p:nvSpPr>
        <p:spPr>
          <a:xfrm>
            <a:off x="811213" y="4111625"/>
            <a:ext cx="28575" cy="5080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2" y="4"/>
              </a:cxn>
              <a:cxn ang="0">
                <a:pos x="3" y="3"/>
              </a:cxn>
              <a:cxn ang="0">
                <a:pos x="4" y="2"/>
              </a:cxn>
              <a:cxn ang="0">
                <a:pos x="5" y="1"/>
              </a:cxn>
              <a:cxn ang="0">
                <a:pos x="5" y="0"/>
              </a:cxn>
              <a:cxn ang="0">
                <a:pos x="13" y="0"/>
              </a:cxn>
              <a:cxn ang="0">
                <a:pos x="13" y="26"/>
              </a:cxn>
              <a:cxn ang="0">
                <a:pos x="14" y="27"/>
              </a:cxn>
              <a:cxn ang="0">
                <a:pos x="14" y="29"/>
              </a:cxn>
              <a:cxn ang="0">
                <a:pos x="16" y="29"/>
              </a:cxn>
              <a:cxn ang="0">
                <a:pos x="17" y="29"/>
              </a:cxn>
              <a:cxn ang="0">
                <a:pos x="17" y="31"/>
              </a:cxn>
              <a:cxn ang="0">
                <a:pos x="0" y="31"/>
              </a:cxn>
              <a:cxn ang="0">
                <a:pos x="0" y="29"/>
              </a:cxn>
              <a:cxn ang="0">
                <a:pos x="1" y="29"/>
              </a:cxn>
              <a:cxn ang="0">
                <a:pos x="2" y="29"/>
              </a:cxn>
              <a:cxn ang="0">
                <a:pos x="3" y="27"/>
              </a:cxn>
              <a:cxn ang="0">
                <a:pos x="3" y="26"/>
              </a:cxn>
              <a:cxn ang="0">
                <a:pos x="3" y="7"/>
              </a:cxn>
              <a:cxn ang="0">
                <a:pos x="3" y="6"/>
              </a:cxn>
              <a:cxn ang="0">
                <a:pos x="2" y="5"/>
              </a:cxn>
              <a:cxn ang="0">
                <a:pos x="1" y="4"/>
              </a:cxn>
              <a:cxn ang="0">
                <a:pos x="0" y="4"/>
              </a:cxn>
            </a:cxnLst>
            <a:rect l="0" t="0" r="0" b="0"/>
            <a:pathLst>
              <a:path w="18" h="32">
                <a:moveTo>
                  <a:pt x="0" y="4"/>
                </a:moveTo>
                <a:lnTo>
                  <a:pt x="2" y="4"/>
                </a:lnTo>
                <a:lnTo>
                  <a:pt x="3" y="3"/>
                </a:lnTo>
                <a:lnTo>
                  <a:pt x="4" y="2"/>
                </a:lnTo>
                <a:lnTo>
                  <a:pt x="5" y="1"/>
                </a:lnTo>
                <a:lnTo>
                  <a:pt x="5" y="0"/>
                </a:lnTo>
                <a:lnTo>
                  <a:pt x="13" y="0"/>
                </a:lnTo>
                <a:lnTo>
                  <a:pt x="13" y="26"/>
                </a:lnTo>
                <a:lnTo>
                  <a:pt x="14" y="27"/>
                </a:lnTo>
                <a:lnTo>
                  <a:pt x="14" y="29"/>
                </a:lnTo>
                <a:lnTo>
                  <a:pt x="16" y="29"/>
                </a:lnTo>
                <a:lnTo>
                  <a:pt x="17" y="29"/>
                </a:lnTo>
                <a:lnTo>
                  <a:pt x="17" y="31"/>
                </a:lnTo>
                <a:lnTo>
                  <a:pt x="0" y="31"/>
                </a:lnTo>
                <a:lnTo>
                  <a:pt x="0" y="29"/>
                </a:lnTo>
                <a:lnTo>
                  <a:pt x="1" y="29"/>
                </a:lnTo>
                <a:lnTo>
                  <a:pt x="2" y="29"/>
                </a:lnTo>
                <a:lnTo>
                  <a:pt x="3" y="27"/>
                </a:lnTo>
                <a:lnTo>
                  <a:pt x="3" y="26"/>
                </a:lnTo>
                <a:lnTo>
                  <a:pt x="3" y="7"/>
                </a:lnTo>
                <a:lnTo>
                  <a:pt x="3" y="6"/>
                </a:lnTo>
                <a:lnTo>
                  <a:pt x="2" y="5"/>
                </a:lnTo>
                <a:lnTo>
                  <a:pt x="1" y="4"/>
                </a:lnTo>
                <a:lnTo>
                  <a:pt x="0" y="4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44" name="Oval 168"/>
          <p:cNvSpPr/>
          <p:nvPr/>
        </p:nvSpPr>
        <p:spPr>
          <a:xfrm>
            <a:off x="1495425" y="4094163"/>
            <a:ext cx="47625" cy="762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45" name="Oval 169"/>
          <p:cNvSpPr/>
          <p:nvPr/>
        </p:nvSpPr>
        <p:spPr>
          <a:xfrm>
            <a:off x="1503363" y="4105275"/>
            <a:ext cx="31750" cy="53975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46" name="Freeform 170"/>
          <p:cNvSpPr/>
          <p:nvPr/>
        </p:nvSpPr>
        <p:spPr>
          <a:xfrm>
            <a:off x="1511300" y="4114800"/>
            <a:ext cx="28575" cy="49213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2" y="3"/>
              </a:cxn>
              <a:cxn ang="0">
                <a:pos x="3" y="2"/>
              </a:cxn>
              <a:cxn ang="0">
                <a:pos x="5" y="1"/>
              </a:cxn>
              <a:cxn ang="0">
                <a:pos x="6" y="0"/>
              </a:cxn>
              <a:cxn ang="0">
                <a:pos x="14" y="0"/>
              </a:cxn>
              <a:cxn ang="0">
                <a:pos x="14" y="25"/>
              </a:cxn>
              <a:cxn ang="0">
                <a:pos x="14" y="27"/>
              </a:cxn>
              <a:cxn ang="0">
                <a:pos x="15" y="28"/>
              </a:cxn>
              <a:cxn ang="0">
                <a:pos x="17" y="29"/>
              </a:cxn>
              <a:cxn ang="0">
                <a:pos x="17" y="30"/>
              </a:cxn>
              <a:cxn ang="0">
                <a:pos x="0" y="30"/>
              </a:cxn>
              <a:cxn ang="0">
                <a:pos x="0" y="29"/>
              </a:cxn>
              <a:cxn ang="0">
                <a:pos x="1" y="29"/>
              </a:cxn>
              <a:cxn ang="0">
                <a:pos x="3" y="28"/>
              </a:cxn>
              <a:cxn ang="0">
                <a:pos x="3" y="27"/>
              </a:cxn>
              <a:cxn ang="0">
                <a:pos x="4" y="25"/>
              </a:cxn>
              <a:cxn ang="0">
                <a:pos x="4" y="6"/>
              </a:cxn>
              <a:cxn ang="0">
                <a:pos x="3" y="5"/>
              </a:cxn>
              <a:cxn ang="0">
                <a:pos x="3" y="4"/>
              </a:cxn>
              <a:cxn ang="0">
                <a:pos x="2" y="4"/>
              </a:cxn>
              <a:cxn ang="0">
                <a:pos x="1" y="4"/>
              </a:cxn>
              <a:cxn ang="0">
                <a:pos x="1" y="3"/>
              </a:cxn>
            </a:cxnLst>
            <a:rect l="0" t="0" r="0" b="0"/>
            <a:pathLst>
              <a:path w="18" h="31">
                <a:moveTo>
                  <a:pt x="1" y="3"/>
                </a:moveTo>
                <a:lnTo>
                  <a:pt x="2" y="3"/>
                </a:lnTo>
                <a:lnTo>
                  <a:pt x="3" y="2"/>
                </a:lnTo>
                <a:lnTo>
                  <a:pt x="5" y="1"/>
                </a:lnTo>
                <a:lnTo>
                  <a:pt x="6" y="0"/>
                </a:lnTo>
                <a:lnTo>
                  <a:pt x="14" y="0"/>
                </a:lnTo>
                <a:lnTo>
                  <a:pt x="14" y="25"/>
                </a:lnTo>
                <a:lnTo>
                  <a:pt x="14" y="27"/>
                </a:lnTo>
                <a:lnTo>
                  <a:pt x="15" y="28"/>
                </a:lnTo>
                <a:lnTo>
                  <a:pt x="17" y="29"/>
                </a:lnTo>
                <a:lnTo>
                  <a:pt x="17" y="30"/>
                </a:lnTo>
                <a:lnTo>
                  <a:pt x="0" y="30"/>
                </a:lnTo>
                <a:lnTo>
                  <a:pt x="0" y="29"/>
                </a:lnTo>
                <a:lnTo>
                  <a:pt x="1" y="29"/>
                </a:lnTo>
                <a:lnTo>
                  <a:pt x="3" y="28"/>
                </a:lnTo>
                <a:lnTo>
                  <a:pt x="3" y="27"/>
                </a:lnTo>
                <a:lnTo>
                  <a:pt x="4" y="25"/>
                </a:lnTo>
                <a:lnTo>
                  <a:pt x="4" y="6"/>
                </a:lnTo>
                <a:lnTo>
                  <a:pt x="3" y="5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947" name="Group 171"/>
          <p:cNvGrpSpPr/>
          <p:nvPr/>
        </p:nvGrpSpPr>
        <p:grpSpPr>
          <a:xfrm>
            <a:off x="936625" y="3959225"/>
            <a:ext cx="61913" cy="76200"/>
            <a:chOff x="590" y="2494"/>
            <a:chExt cx="39" cy="48"/>
          </a:xfrm>
        </p:grpSpPr>
        <p:sp>
          <p:nvSpPr>
            <p:cNvPr id="75948" name="Oval 172"/>
            <p:cNvSpPr/>
            <p:nvPr/>
          </p:nvSpPr>
          <p:spPr>
            <a:xfrm>
              <a:off x="590" y="2494"/>
              <a:ext cx="39" cy="48"/>
            </a:xfrm>
            <a:prstGeom prst="ellipse">
              <a:avLst/>
            </a:prstGeom>
            <a:solidFill>
              <a:srgbClr val="3F5F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49" name="Oval 173"/>
            <p:cNvSpPr/>
            <p:nvPr/>
          </p:nvSpPr>
          <p:spPr>
            <a:xfrm>
              <a:off x="603" y="2509"/>
              <a:ext cx="13" cy="19"/>
            </a:xfrm>
            <a:prstGeom prst="ellipse">
              <a:avLst/>
            </a:prstGeom>
            <a:solidFill>
              <a:srgbClr val="9FFF9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950" name="Group 174"/>
          <p:cNvGrpSpPr/>
          <p:nvPr/>
        </p:nvGrpSpPr>
        <p:grpSpPr>
          <a:xfrm>
            <a:off x="1333500" y="3970338"/>
            <a:ext cx="61913" cy="76200"/>
            <a:chOff x="840" y="2501"/>
            <a:chExt cx="39" cy="48"/>
          </a:xfrm>
        </p:grpSpPr>
        <p:sp>
          <p:nvSpPr>
            <p:cNvPr id="75951" name="Oval 175"/>
            <p:cNvSpPr/>
            <p:nvPr/>
          </p:nvSpPr>
          <p:spPr>
            <a:xfrm>
              <a:off x="840" y="2501"/>
              <a:ext cx="39" cy="48"/>
            </a:xfrm>
            <a:prstGeom prst="ellipse">
              <a:avLst/>
            </a:prstGeom>
            <a:solidFill>
              <a:srgbClr val="0080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52" name="Oval 176"/>
            <p:cNvSpPr/>
            <p:nvPr/>
          </p:nvSpPr>
          <p:spPr>
            <a:xfrm>
              <a:off x="853" y="2516"/>
              <a:ext cx="13" cy="19"/>
            </a:xfrm>
            <a:prstGeom prst="ellipse">
              <a:avLst/>
            </a:prstGeom>
            <a:solidFill>
              <a:srgbClr val="BFFFB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953" name="Group 177"/>
          <p:cNvGrpSpPr/>
          <p:nvPr/>
        </p:nvGrpSpPr>
        <p:grpSpPr>
          <a:xfrm>
            <a:off x="1023938" y="4146550"/>
            <a:ext cx="284162" cy="26988"/>
            <a:chOff x="645" y="2612"/>
            <a:chExt cx="179" cy="17"/>
          </a:xfrm>
        </p:grpSpPr>
        <p:grpSp>
          <p:nvGrpSpPr>
            <p:cNvPr id="75954" name="Group 178"/>
            <p:cNvGrpSpPr/>
            <p:nvPr/>
          </p:nvGrpSpPr>
          <p:grpSpPr>
            <a:xfrm>
              <a:off x="812" y="2612"/>
              <a:ext cx="12" cy="16"/>
              <a:chOff x="812" y="2612"/>
              <a:chExt cx="12" cy="16"/>
            </a:xfrm>
          </p:grpSpPr>
          <p:sp>
            <p:nvSpPr>
              <p:cNvPr id="75955" name="Freeform 179"/>
              <p:cNvSpPr/>
              <p:nvPr/>
            </p:nvSpPr>
            <p:spPr>
              <a:xfrm>
                <a:off x="812" y="2612"/>
                <a:ext cx="1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9" y="2"/>
                  </a:cxn>
                  <a:cxn ang="0">
                    <a:pos x="10" y="3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8" y="8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10" y="11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11" y="14"/>
                  </a:cxn>
                  <a:cxn ang="0">
                    <a:pos x="11" y="15"/>
                  </a:cxn>
                  <a:cxn ang="0">
                    <a:pos x="7" y="15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7" y="11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5" y="8"/>
                  </a:cxn>
                  <a:cxn ang="0">
                    <a:pos x="5" y="14"/>
                  </a:cxn>
                  <a:cxn ang="0">
                    <a:pos x="6" y="14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4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2" h="16">
                    <a:moveTo>
                      <a:pt x="0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1" y="14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7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5" y="8"/>
                    </a:lnTo>
                    <a:lnTo>
                      <a:pt x="5" y="14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6" name="Freeform 180"/>
              <p:cNvSpPr/>
              <p:nvPr/>
            </p:nvSpPr>
            <p:spPr>
              <a:xfrm>
                <a:off x="815" y="2614"/>
                <a:ext cx="6" cy="3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0" b="0"/>
                <a:pathLst>
                  <a:path w="6" h="3">
                    <a:moveTo>
                      <a:pt x="5" y="2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57" name="Group 181"/>
            <p:cNvGrpSpPr/>
            <p:nvPr/>
          </p:nvGrpSpPr>
          <p:grpSpPr>
            <a:xfrm>
              <a:off x="645" y="2612"/>
              <a:ext cx="11" cy="17"/>
              <a:chOff x="645" y="2612"/>
              <a:chExt cx="11" cy="17"/>
            </a:xfrm>
          </p:grpSpPr>
          <p:sp>
            <p:nvSpPr>
              <p:cNvPr id="75958" name="Freeform 182"/>
              <p:cNvSpPr/>
              <p:nvPr/>
            </p:nvSpPr>
            <p:spPr>
              <a:xfrm>
                <a:off x="645" y="2612"/>
                <a:ext cx="11" cy="1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8" y="1"/>
                  </a:cxn>
                  <a:cxn ang="0">
                    <a:pos x="9" y="3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10" y="11"/>
                  </a:cxn>
                  <a:cxn ang="0">
                    <a:pos x="9" y="13"/>
                  </a:cxn>
                  <a:cxn ang="0">
                    <a:pos x="7" y="15"/>
                  </a:cxn>
                  <a:cxn ang="0">
                    <a:pos x="7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0" b="0"/>
                <a:pathLst>
                  <a:path w="11" h="17">
                    <a:moveTo>
                      <a:pt x="3" y="0"/>
                    </a:moveTo>
                    <a:lnTo>
                      <a:pt x="7" y="0"/>
                    </a:ln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11"/>
                    </a:lnTo>
                    <a:lnTo>
                      <a:pt x="9" y="13"/>
                    </a:lnTo>
                    <a:lnTo>
                      <a:pt x="7" y="15"/>
                    </a:lnTo>
                    <a:lnTo>
                      <a:pt x="7" y="16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9" name="Freeform 183"/>
              <p:cNvSpPr/>
              <p:nvPr/>
            </p:nvSpPr>
            <p:spPr>
              <a:xfrm>
                <a:off x="648" y="2615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8"/>
                  </a:cxn>
                  <a:cxn ang="0">
                    <a:pos x="2" y="9"/>
                  </a:cxn>
                  <a:cxn ang="0">
                    <a:pos x="2" y="10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4" h="11"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60" name="Group 184"/>
            <p:cNvGrpSpPr/>
            <p:nvPr/>
          </p:nvGrpSpPr>
          <p:grpSpPr>
            <a:xfrm>
              <a:off x="664" y="2613"/>
              <a:ext cx="32" cy="16"/>
              <a:chOff x="664" y="2613"/>
              <a:chExt cx="32" cy="16"/>
            </a:xfrm>
          </p:grpSpPr>
          <p:sp>
            <p:nvSpPr>
              <p:cNvPr id="75961" name="Freeform 185"/>
              <p:cNvSpPr/>
              <p:nvPr/>
            </p:nvSpPr>
            <p:spPr>
              <a:xfrm>
                <a:off x="664" y="2613"/>
                <a:ext cx="14" cy="1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15"/>
                  </a:cxn>
                  <a:cxn ang="0">
                    <a:pos x="3" y="14"/>
                  </a:cxn>
                  <a:cxn ang="0">
                    <a:pos x="2" y="14"/>
                  </a:cxn>
                  <a:cxn ang="0">
                    <a:pos x="2" y="3"/>
                  </a:cxn>
                  <a:cxn ang="0">
                    <a:pos x="8" y="15"/>
                  </a:cxn>
                  <a:cxn ang="0">
                    <a:pos x="12" y="15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11" y="1"/>
                  </a:cxn>
                  <a:cxn ang="0">
                    <a:pos x="11" y="10"/>
                  </a:cxn>
                  <a:cxn ang="0">
                    <a:pos x="6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0" y="15"/>
                  </a:cxn>
                </a:cxnLst>
                <a:rect l="0" t="0" r="0" b="0"/>
                <a:pathLst>
                  <a:path w="14" h="16">
                    <a:moveTo>
                      <a:pt x="0" y="15"/>
                    </a:moveTo>
                    <a:lnTo>
                      <a:pt x="3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2" y="3"/>
                    </a:lnTo>
                    <a:lnTo>
                      <a:pt x="8" y="15"/>
                    </a:lnTo>
                    <a:lnTo>
                      <a:pt x="12" y="15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1" y="10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2" name="Freeform 186"/>
              <p:cNvSpPr/>
              <p:nvPr/>
            </p:nvSpPr>
            <p:spPr>
              <a:xfrm>
                <a:off x="685" y="2613"/>
                <a:ext cx="11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5"/>
                  </a:cxn>
                  <a:cxn ang="0">
                    <a:pos x="7" y="10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3"/>
                  </a:cxn>
                  <a:cxn ang="0">
                    <a:pos x="6" y="13"/>
                  </a:cxn>
                  <a:cxn ang="0">
                    <a:pos x="9" y="10"/>
                  </a:cxn>
                  <a:cxn ang="0">
                    <a:pos x="10" y="10"/>
                  </a:cxn>
                  <a:cxn ang="0">
                    <a:pos x="10" y="15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4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1" h="16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9" y="10"/>
                    </a:lnTo>
                    <a:lnTo>
                      <a:pt x="10" y="10"/>
                    </a:lnTo>
                    <a:lnTo>
                      <a:pt x="1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63" name="Group 187"/>
            <p:cNvGrpSpPr/>
            <p:nvPr/>
          </p:nvGrpSpPr>
          <p:grpSpPr>
            <a:xfrm>
              <a:off x="734" y="2612"/>
              <a:ext cx="12" cy="16"/>
              <a:chOff x="734" y="2612"/>
              <a:chExt cx="12" cy="16"/>
            </a:xfrm>
          </p:grpSpPr>
          <p:sp>
            <p:nvSpPr>
              <p:cNvPr id="75964" name="Freeform 188"/>
              <p:cNvSpPr/>
              <p:nvPr/>
            </p:nvSpPr>
            <p:spPr>
              <a:xfrm>
                <a:off x="734" y="2612"/>
                <a:ext cx="12" cy="1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8" y="1"/>
                  </a:cxn>
                  <a:cxn ang="0">
                    <a:pos x="10" y="3"/>
                  </a:cxn>
                  <a:cxn ang="0">
                    <a:pos x="10" y="4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0" y="11"/>
                  </a:cxn>
                  <a:cxn ang="0">
                    <a:pos x="10" y="13"/>
                  </a:cxn>
                  <a:cxn ang="0">
                    <a:pos x="8" y="15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0" b="0"/>
                <a:pathLst>
                  <a:path w="12" h="16">
                    <a:moveTo>
                      <a:pt x="3" y="0"/>
                    </a:moveTo>
                    <a:lnTo>
                      <a:pt x="8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0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5" name="Freeform 189"/>
              <p:cNvSpPr/>
              <p:nvPr/>
            </p:nvSpPr>
            <p:spPr>
              <a:xfrm>
                <a:off x="738" y="2615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8"/>
                  </a:cxn>
                  <a:cxn ang="0">
                    <a:pos x="2" y="9"/>
                  </a:cxn>
                  <a:cxn ang="0">
                    <a:pos x="2" y="10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4" h="11"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66" name="Group 190"/>
            <p:cNvGrpSpPr/>
            <p:nvPr/>
          </p:nvGrpSpPr>
          <p:grpSpPr>
            <a:xfrm>
              <a:off x="753" y="2612"/>
              <a:ext cx="28" cy="16"/>
              <a:chOff x="753" y="2612"/>
              <a:chExt cx="28" cy="16"/>
            </a:xfrm>
          </p:grpSpPr>
          <p:sp>
            <p:nvSpPr>
              <p:cNvPr id="75967" name="Freeform 191"/>
              <p:cNvSpPr/>
              <p:nvPr/>
            </p:nvSpPr>
            <p:spPr>
              <a:xfrm>
                <a:off x="753" y="2612"/>
                <a:ext cx="11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4" y="13"/>
                  </a:cxn>
                  <a:cxn ang="0">
                    <a:pos x="6" y="13"/>
                  </a:cxn>
                  <a:cxn ang="0">
                    <a:pos x="9" y="11"/>
                  </a:cxn>
                  <a:cxn ang="0">
                    <a:pos x="10" y="11"/>
                  </a:cxn>
                  <a:cxn ang="0">
                    <a:pos x="10" y="15"/>
                  </a:cxn>
                  <a:cxn ang="0">
                    <a:pos x="1" y="15"/>
                  </a:cxn>
                  <a:cxn ang="0">
                    <a:pos x="1" y="14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1" h="16">
                    <a:moveTo>
                      <a:pt x="0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9" y="11"/>
                    </a:lnTo>
                    <a:lnTo>
                      <a:pt x="10" y="11"/>
                    </a:lnTo>
                    <a:lnTo>
                      <a:pt x="10" y="15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8" name="Freeform 192"/>
              <p:cNvSpPr/>
              <p:nvPr/>
            </p:nvSpPr>
            <p:spPr>
              <a:xfrm>
                <a:off x="771" y="2612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8" y="11"/>
                  </a:cxn>
                  <a:cxn ang="0">
                    <a:pos x="9" y="11"/>
                  </a:cxn>
                  <a:cxn ang="0">
                    <a:pos x="9" y="15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4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0" h="16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9" y="11"/>
                    </a:lnTo>
                    <a:lnTo>
                      <a:pt x="9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69" name="Group 193"/>
            <p:cNvGrpSpPr/>
            <p:nvPr/>
          </p:nvGrpSpPr>
          <p:grpSpPr>
            <a:xfrm>
              <a:off x="787" y="2613"/>
              <a:ext cx="18" cy="15"/>
              <a:chOff x="787" y="2613"/>
              <a:chExt cx="18" cy="15"/>
            </a:xfrm>
          </p:grpSpPr>
          <p:sp>
            <p:nvSpPr>
              <p:cNvPr id="75970" name="Freeform 194"/>
              <p:cNvSpPr/>
              <p:nvPr/>
            </p:nvSpPr>
            <p:spPr>
              <a:xfrm>
                <a:off x="787" y="2613"/>
                <a:ext cx="18" cy="1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6" y="13"/>
                  </a:cxn>
                  <a:cxn ang="0">
                    <a:pos x="17" y="13"/>
                  </a:cxn>
                  <a:cxn ang="0">
                    <a:pos x="1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9" y="13"/>
                  </a:cxn>
                  <a:cxn ang="0">
                    <a:pos x="7" y="9"/>
                  </a:cxn>
                  <a:cxn ang="0">
                    <a:pos x="5" y="9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1" y="13"/>
                  </a:cxn>
                  <a:cxn ang="0">
                    <a:pos x="6" y="0"/>
                  </a:cxn>
                  <a:cxn ang="0">
                    <a:pos x="10" y="0"/>
                  </a:cxn>
                </a:cxnLst>
                <a:rect l="0" t="0" r="0" b="0"/>
                <a:pathLst>
                  <a:path w="18" h="15">
                    <a:moveTo>
                      <a:pt x="10" y="0"/>
                    </a:moveTo>
                    <a:lnTo>
                      <a:pt x="16" y="13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8" y="14"/>
                    </a:lnTo>
                    <a:lnTo>
                      <a:pt x="8" y="13"/>
                    </a:lnTo>
                    <a:lnTo>
                      <a:pt x="9" y="13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6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1" name="Freeform 195"/>
              <p:cNvSpPr/>
              <p:nvPr/>
            </p:nvSpPr>
            <p:spPr>
              <a:xfrm>
                <a:off x="790" y="2617"/>
                <a:ext cx="5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0" b="0"/>
                <a:pathLst>
                  <a:path w="5" h="3">
                    <a:moveTo>
                      <a:pt x="2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72" name="Group 196"/>
            <p:cNvGrpSpPr/>
            <p:nvPr/>
          </p:nvGrpSpPr>
          <p:grpSpPr>
            <a:xfrm>
              <a:off x="711" y="2613"/>
              <a:ext cx="15" cy="15"/>
              <a:chOff x="711" y="2613"/>
              <a:chExt cx="15" cy="15"/>
            </a:xfrm>
          </p:grpSpPr>
          <p:sp>
            <p:nvSpPr>
              <p:cNvPr id="75973" name="Freeform 197"/>
              <p:cNvSpPr/>
              <p:nvPr/>
            </p:nvSpPr>
            <p:spPr>
              <a:xfrm>
                <a:off x="711" y="2613"/>
                <a:ext cx="15" cy="1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0"/>
                  </a:cxn>
                  <a:cxn ang="0">
                    <a:pos x="11" y="1"/>
                  </a:cxn>
                  <a:cxn ang="0">
                    <a:pos x="13" y="2"/>
                  </a:cxn>
                  <a:cxn ang="0">
                    <a:pos x="13" y="4"/>
                  </a:cxn>
                  <a:cxn ang="0">
                    <a:pos x="14" y="6"/>
                  </a:cxn>
                  <a:cxn ang="0">
                    <a:pos x="14" y="8"/>
                  </a:cxn>
                  <a:cxn ang="0">
                    <a:pos x="13" y="10"/>
                  </a:cxn>
                  <a:cxn ang="0">
                    <a:pos x="13" y="12"/>
                  </a:cxn>
                  <a:cxn ang="0">
                    <a:pos x="11" y="14"/>
                  </a:cxn>
                  <a:cxn ang="0">
                    <a:pos x="10" y="14"/>
                  </a:cxn>
                  <a:cxn ang="0">
                    <a:pos x="6" y="14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0" b="0"/>
                <a:pathLst>
                  <a:path w="15" h="15">
                    <a:moveTo>
                      <a:pt x="6" y="0"/>
                    </a:moveTo>
                    <a:lnTo>
                      <a:pt x="10" y="0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3" y="12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4" name="Freeform 198"/>
              <p:cNvSpPr/>
              <p:nvPr/>
            </p:nvSpPr>
            <p:spPr>
              <a:xfrm>
                <a:off x="718" y="2616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9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4" h="10">
                    <a:moveTo>
                      <a:pt x="2" y="0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975" name="Group 199"/>
          <p:cNvGrpSpPr/>
          <p:nvPr/>
        </p:nvGrpSpPr>
        <p:grpSpPr>
          <a:xfrm>
            <a:off x="938213" y="3859213"/>
            <a:ext cx="460375" cy="20637"/>
            <a:chOff x="591" y="2431"/>
            <a:chExt cx="290" cy="13"/>
          </a:xfrm>
        </p:grpSpPr>
        <p:grpSp>
          <p:nvGrpSpPr>
            <p:cNvPr id="75976" name="Group 200"/>
            <p:cNvGrpSpPr/>
            <p:nvPr/>
          </p:nvGrpSpPr>
          <p:grpSpPr>
            <a:xfrm>
              <a:off x="591" y="2431"/>
              <a:ext cx="26" cy="13"/>
              <a:chOff x="591" y="2431"/>
              <a:chExt cx="26" cy="13"/>
            </a:xfrm>
          </p:grpSpPr>
          <p:sp>
            <p:nvSpPr>
              <p:cNvPr id="75977" name="Freeform 201"/>
              <p:cNvSpPr/>
              <p:nvPr/>
            </p:nvSpPr>
            <p:spPr>
              <a:xfrm>
                <a:off x="591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8" name="Freeform 202"/>
              <p:cNvSpPr/>
              <p:nvPr/>
            </p:nvSpPr>
            <p:spPr>
              <a:xfrm>
                <a:off x="601" y="2431"/>
                <a:ext cx="5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2"/>
                  </a:cxn>
                  <a:cxn ang="0">
                    <a:pos x="3" y="12"/>
                  </a:cxn>
                  <a:cxn ang="0">
                    <a:pos x="3" y="7"/>
                  </a:cxn>
                  <a:cxn ang="0">
                    <a:pos x="1" y="7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5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9" name="Freeform 203"/>
              <p:cNvSpPr/>
              <p:nvPr/>
            </p:nvSpPr>
            <p:spPr>
              <a:xfrm>
                <a:off x="614" y="2431"/>
                <a:ext cx="3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" y="7"/>
                  </a:cxn>
                  <a:cxn ang="0">
                    <a:pos x="1" y="7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3" h="1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80" name="Group 204"/>
            <p:cNvGrpSpPr/>
            <p:nvPr/>
          </p:nvGrpSpPr>
          <p:grpSpPr>
            <a:xfrm>
              <a:off x="631" y="2431"/>
              <a:ext cx="57" cy="13"/>
              <a:chOff x="631" y="2431"/>
              <a:chExt cx="57" cy="13"/>
            </a:xfrm>
          </p:grpSpPr>
          <p:sp>
            <p:nvSpPr>
              <p:cNvPr id="75981" name="Freeform 205"/>
              <p:cNvSpPr/>
              <p:nvPr/>
            </p:nvSpPr>
            <p:spPr>
              <a:xfrm>
                <a:off x="631" y="2431"/>
                <a:ext cx="4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0" b="0"/>
                <a:pathLst>
                  <a:path w="4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2" name="Freeform 206"/>
              <p:cNvSpPr/>
              <p:nvPr/>
            </p:nvSpPr>
            <p:spPr>
              <a:xfrm>
                <a:off x="643" y="2431"/>
                <a:ext cx="5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3" y="5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2"/>
                  </a:cxn>
                  <a:cxn ang="0">
                    <a:pos x="3" y="12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5" h="13">
                    <a:moveTo>
                      <a:pt x="0" y="0"/>
                    </a:moveTo>
                    <a:lnTo>
                      <a:pt x="1" y="0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3" name="Freeform 207"/>
              <p:cNvSpPr/>
              <p:nvPr/>
            </p:nvSpPr>
            <p:spPr>
              <a:xfrm>
                <a:off x="653" y="2431"/>
                <a:ext cx="5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0"/>
                  </a:cxn>
                </a:cxnLst>
                <a:rect l="0" t="0" r="0" b="0"/>
                <a:pathLst>
                  <a:path w="5" h="13">
                    <a:moveTo>
                      <a:pt x="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4" name="Freeform 208"/>
              <p:cNvSpPr/>
              <p:nvPr/>
            </p:nvSpPr>
            <p:spPr>
              <a:xfrm>
                <a:off x="662" y="2431"/>
                <a:ext cx="3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12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3" h="1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5" name="Freeform 209"/>
              <p:cNvSpPr/>
              <p:nvPr/>
            </p:nvSpPr>
            <p:spPr>
              <a:xfrm>
                <a:off x="673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6" name="Freeform 210"/>
              <p:cNvSpPr/>
              <p:nvPr/>
            </p:nvSpPr>
            <p:spPr>
              <a:xfrm>
                <a:off x="684" y="2431"/>
                <a:ext cx="4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4" h="13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87" name="Group 211"/>
            <p:cNvGrpSpPr/>
            <p:nvPr/>
          </p:nvGrpSpPr>
          <p:grpSpPr>
            <a:xfrm>
              <a:off x="703" y="2431"/>
              <a:ext cx="58" cy="13"/>
              <a:chOff x="703" y="2431"/>
              <a:chExt cx="58" cy="13"/>
            </a:xfrm>
          </p:grpSpPr>
          <p:sp>
            <p:nvSpPr>
              <p:cNvPr id="75988" name="Freeform 212"/>
              <p:cNvSpPr/>
              <p:nvPr/>
            </p:nvSpPr>
            <p:spPr>
              <a:xfrm>
                <a:off x="703" y="2431"/>
                <a:ext cx="4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4" h="13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9" name="Freeform 213"/>
              <p:cNvSpPr/>
              <p:nvPr/>
            </p:nvSpPr>
            <p:spPr>
              <a:xfrm>
                <a:off x="715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0" name="Freeform 214"/>
              <p:cNvSpPr/>
              <p:nvPr/>
            </p:nvSpPr>
            <p:spPr>
              <a:xfrm>
                <a:off x="723" y="2431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2"/>
                  </a:cxn>
                  <a:cxn ang="0">
                    <a:pos x="3" y="12"/>
                  </a:cxn>
                  <a:cxn ang="0">
                    <a:pos x="3" y="10"/>
                  </a:cxn>
                  <a:cxn ang="0">
                    <a:pos x="3" y="7"/>
                  </a:cxn>
                  <a:cxn ang="0">
                    <a:pos x="3" y="2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0"/>
                  </a:cxn>
                </a:cxnLst>
                <a:rect l="0" t="0" r="0" b="0"/>
                <a:pathLst>
                  <a:path w="6" h="13">
                    <a:moveTo>
                      <a:pt x="2" y="0"/>
                    </a:moveTo>
                    <a:lnTo>
                      <a:pt x="4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3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1" name="Freeform 215"/>
              <p:cNvSpPr/>
              <p:nvPr/>
            </p:nvSpPr>
            <p:spPr>
              <a:xfrm>
                <a:off x="735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2" name="Freeform 216"/>
              <p:cNvSpPr/>
              <p:nvPr/>
            </p:nvSpPr>
            <p:spPr>
              <a:xfrm>
                <a:off x="746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3" name="Freeform 217"/>
              <p:cNvSpPr/>
              <p:nvPr/>
            </p:nvSpPr>
            <p:spPr>
              <a:xfrm>
                <a:off x="757" y="2431"/>
                <a:ext cx="4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4" h="13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94" name="Group 218"/>
            <p:cNvGrpSpPr/>
            <p:nvPr/>
          </p:nvGrpSpPr>
          <p:grpSpPr>
            <a:xfrm>
              <a:off x="775" y="2431"/>
              <a:ext cx="16" cy="13"/>
              <a:chOff x="775" y="2431"/>
              <a:chExt cx="16" cy="13"/>
            </a:xfrm>
          </p:grpSpPr>
          <p:sp>
            <p:nvSpPr>
              <p:cNvPr id="75995" name="Freeform 219"/>
              <p:cNvSpPr/>
              <p:nvPr/>
            </p:nvSpPr>
            <p:spPr>
              <a:xfrm>
                <a:off x="775" y="2431"/>
                <a:ext cx="4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10"/>
                  </a:cxn>
                  <a:cxn ang="0">
                    <a:pos x="0" y="10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0" b="0"/>
                <a:pathLst>
                  <a:path w="4" h="13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6" name="Freeform 220"/>
              <p:cNvSpPr/>
              <p:nvPr/>
            </p:nvSpPr>
            <p:spPr>
              <a:xfrm>
                <a:off x="789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997" name="Group 221"/>
            <p:cNvGrpSpPr/>
            <p:nvPr/>
          </p:nvGrpSpPr>
          <p:grpSpPr>
            <a:xfrm>
              <a:off x="803" y="2431"/>
              <a:ext cx="78" cy="13"/>
              <a:chOff x="803" y="2431"/>
              <a:chExt cx="78" cy="13"/>
            </a:xfrm>
          </p:grpSpPr>
          <p:sp>
            <p:nvSpPr>
              <p:cNvPr id="75998" name="Freeform 222"/>
              <p:cNvSpPr/>
              <p:nvPr/>
            </p:nvSpPr>
            <p:spPr>
              <a:xfrm>
                <a:off x="803" y="2431"/>
                <a:ext cx="6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5" y="12"/>
                  </a:cxn>
                  <a:cxn ang="0">
                    <a:pos x="3" y="12"/>
                  </a:cxn>
                  <a:cxn ang="0">
                    <a:pos x="3" y="10"/>
                  </a:cxn>
                  <a:cxn ang="0">
                    <a:pos x="3" y="7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1" y="0"/>
                  </a:cxn>
                </a:cxnLst>
                <a:rect l="0" t="0" r="0" b="0"/>
                <a:pathLst>
                  <a:path w="6" h="13">
                    <a:moveTo>
                      <a:pt x="1" y="0"/>
                    </a:moveTo>
                    <a:lnTo>
                      <a:pt x="3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2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9" name="Freeform 223"/>
              <p:cNvSpPr/>
              <p:nvPr/>
            </p:nvSpPr>
            <p:spPr>
              <a:xfrm>
                <a:off x="817" y="2431"/>
                <a:ext cx="7" cy="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2" y="5"/>
                  </a:cxn>
                  <a:cxn ang="0">
                    <a:pos x="3" y="12"/>
                  </a:cxn>
                  <a:cxn ang="0">
                    <a:pos x="4" y="5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3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0" b="0"/>
                <a:pathLst>
                  <a:path w="7" h="13">
                    <a:moveTo>
                      <a:pt x="0" y="12"/>
                    </a:moveTo>
                    <a:lnTo>
                      <a:pt x="2" y="12"/>
                    </a:lnTo>
                    <a:lnTo>
                      <a:pt x="2" y="5"/>
                    </a:lnTo>
                    <a:lnTo>
                      <a:pt x="3" y="12"/>
                    </a:lnTo>
                    <a:lnTo>
                      <a:pt x="4" y="5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0" name="Freeform 224"/>
              <p:cNvSpPr/>
              <p:nvPr/>
            </p:nvSpPr>
            <p:spPr>
              <a:xfrm>
                <a:off x="834" y="2431"/>
                <a:ext cx="2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2" h="13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1" name="Freeform 225"/>
              <p:cNvSpPr/>
              <p:nvPr/>
            </p:nvSpPr>
            <p:spPr>
              <a:xfrm>
                <a:off x="844" y="2431"/>
                <a:ext cx="4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2" y="7"/>
                  </a:cxn>
                  <a:cxn ang="0">
                    <a:pos x="1" y="7"/>
                  </a:cxn>
                  <a:cxn ang="0">
                    <a:pos x="1" y="12"/>
                  </a:cxn>
                  <a:cxn ang="0">
                    <a:pos x="0" y="12"/>
                  </a:cxn>
                  <a:cxn ang="0">
                    <a:pos x="0" y="0"/>
                  </a:cxn>
                </a:cxnLst>
                <a:rect l="0" t="0" r="0" b="0"/>
                <a:pathLst>
                  <a:path w="4" h="13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2" name="Freeform 226"/>
              <p:cNvSpPr/>
              <p:nvPr/>
            </p:nvSpPr>
            <p:spPr>
              <a:xfrm>
                <a:off x="853" y="2431"/>
                <a:ext cx="5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0"/>
                  </a:cxn>
                </a:cxnLst>
                <a:rect l="0" t="0" r="0" b="0"/>
                <a:pathLst>
                  <a:path w="5" h="13">
                    <a:moveTo>
                      <a:pt x="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3" name="Freeform 227"/>
              <p:cNvSpPr/>
              <p:nvPr/>
            </p:nvSpPr>
            <p:spPr>
              <a:xfrm>
                <a:off x="863" y="2431"/>
                <a:ext cx="4" cy="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4" h="13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4" name="Freeform 228"/>
              <p:cNvSpPr/>
              <p:nvPr/>
            </p:nvSpPr>
            <p:spPr>
              <a:xfrm>
                <a:off x="875" y="2431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2"/>
                  </a:cxn>
                  <a:cxn ang="0">
                    <a:pos x="3" y="12"/>
                  </a:cxn>
                  <a:cxn ang="0">
                    <a:pos x="3" y="10"/>
                  </a:cxn>
                  <a:cxn ang="0">
                    <a:pos x="3" y="7"/>
                  </a:cxn>
                  <a:cxn ang="0">
                    <a:pos x="3" y="2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" y="1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0"/>
                  </a:cxn>
                </a:cxnLst>
                <a:rect l="0" t="0" r="0" b="0"/>
                <a:pathLst>
                  <a:path w="6" h="13">
                    <a:moveTo>
                      <a:pt x="2" y="0"/>
                    </a:moveTo>
                    <a:lnTo>
                      <a:pt x="4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3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005" name="Group 229"/>
          <p:cNvGrpSpPr/>
          <p:nvPr/>
        </p:nvGrpSpPr>
        <p:grpSpPr>
          <a:xfrm>
            <a:off x="769938" y="4357688"/>
            <a:ext cx="1152525" cy="579437"/>
            <a:chOff x="485" y="2745"/>
            <a:chExt cx="726" cy="365"/>
          </a:xfrm>
        </p:grpSpPr>
        <p:sp>
          <p:nvSpPr>
            <p:cNvPr id="76006" name="Rectangle 230"/>
            <p:cNvSpPr/>
            <p:nvPr/>
          </p:nvSpPr>
          <p:spPr>
            <a:xfrm>
              <a:off x="485" y="2745"/>
              <a:ext cx="726" cy="365"/>
            </a:xfrm>
            <a:prstGeom prst="rect">
              <a:avLst/>
            </a:prstGeom>
            <a:solidFill>
              <a:srgbClr val="BFF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07" name="Rectangle 231"/>
            <p:cNvSpPr/>
            <p:nvPr/>
          </p:nvSpPr>
          <p:spPr>
            <a:xfrm>
              <a:off x="501" y="2764"/>
              <a:ext cx="693" cy="326"/>
            </a:xfrm>
            <a:prstGeom prst="rect">
              <a:avLst/>
            </a:prstGeom>
            <a:solidFill>
              <a:srgbClr val="008000"/>
            </a:solidFill>
            <a:ln w="12700" cap="flat" cmpd="sng">
              <a:solidFill>
                <a:srgbClr val="DFF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08" name="Freeform 232"/>
            <p:cNvSpPr/>
            <p:nvPr/>
          </p:nvSpPr>
          <p:spPr>
            <a:xfrm>
              <a:off x="547" y="2790"/>
              <a:ext cx="607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0"/>
                </a:cxn>
                <a:cxn ang="0">
                  <a:pos x="606" y="279"/>
                </a:cxn>
                <a:cxn ang="0">
                  <a:pos x="0" y="279"/>
                </a:cxn>
                <a:cxn ang="0">
                  <a:pos x="0" y="0"/>
                </a:cxn>
              </a:cxnLst>
              <a:rect l="0" t="0" r="0" b="0"/>
              <a:pathLst>
                <a:path w="607" h="280">
                  <a:moveTo>
                    <a:pt x="0" y="0"/>
                  </a:moveTo>
                  <a:lnTo>
                    <a:pt x="606" y="0"/>
                  </a:lnTo>
                  <a:lnTo>
                    <a:pt x="606" y="279"/>
                  </a:lnTo>
                  <a:lnTo>
                    <a:pt x="0" y="279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D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009" name="Group 233"/>
          <p:cNvGrpSpPr/>
          <p:nvPr/>
        </p:nvGrpSpPr>
        <p:grpSpPr>
          <a:xfrm>
            <a:off x="1193800" y="4786313"/>
            <a:ext cx="298450" cy="61912"/>
            <a:chOff x="752" y="3015"/>
            <a:chExt cx="188" cy="39"/>
          </a:xfrm>
        </p:grpSpPr>
        <p:grpSp>
          <p:nvGrpSpPr>
            <p:cNvPr id="76010" name="Group 234"/>
            <p:cNvGrpSpPr/>
            <p:nvPr/>
          </p:nvGrpSpPr>
          <p:grpSpPr>
            <a:xfrm>
              <a:off x="752" y="3015"/>
              <a:ext cx="27" cy="38"/>
              <a:chOff x="752" y="3015"/>
              <a:chExt cx="27" cy="38"/>
            </a:xfrm>
          </p:grpSpPr>
          <p:sp>
            <p:nvSpPr>
              <p:cNvPr id="76011" name="Freeform 235"/>
              <p:cNvSpPr/>
              <p:nvPr/>
            </p:nvSpPr>
            <p:spPr>
              <a:xfrm>
                <a:off x="753" y="3027"/>
                <a:ext cx="24" cy="24"/>
              </a:xfrm>
              <a:custGeom>
                <a:avLst/>
                <a:gdLst/>
                <a:ahLst/>
                <a:cxnLst>
                  <a:cxn ang="0">
                    <a:pos x="23" y="23"/>
                  </a:cxn>
                  <a:cxn ang="0">
                    <a:pos x="15" y="18"/>
                  </a:cxn>
                  <a:cxn ang="0">
                    <a:pos x="7" y="10"/>
                  </a:cxn>
                  <a:cxn ang="0">
                    <a:pos x="0" y="0"/>
                  </a:cxn>
                  <a:cxn ang="0">
                    <a:pos x="6" y="1"/>
                  </a:cxn>
                  <a:cxn ang="0">
                    <a:pos x="13" y="5"/>
                  </a:cxn>
                  <a:cxn ang="0">
                    <a:pos x="19" y="13"/>
                  </a:cxn>
                  <a:cxn ang="0">
                    <a:pos x="23" y="23"/>
                  </a:cxn>
                </a:cxnLst>
                <a:rect l="0" t="0" r="0" b="0"/>
                <a:pathLst>
                  <a:path w="24" h="24">
                    <a:moveTo>
                      <a:pt x="23" y="23"/>
                    </a:moveTo>
                    <a:lnTo>
                      <a:pt x="15" y="18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3" y="5"/>
                    </a:lnTo>
                    <a:lnTo>
                      <a:pt x="19" y="13"/>
                    </a:lnTo>
                    <a:lnTo>
                      <a:pt x="23" y="2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12" name="Freeform 236"/>
              <p:cNvSpPr/>
              <p:nvPr/>
            </p:nvSpPr>
            <p:spPr>
              <a:xfrm>
                <a:off x="762" y="3015"/>
                <a:ext cx="17" cy="31"/>
              </a:xfrm>
              <a:custGeom>
                <a:avLst/>
                <a:gdLst/>
                <a:ahLst/>
                <a:cxnLst>
                  <a:cxn ang="0">
                    <a:pos x="16" y="30"/>
                  </a:cxn>
                  <a:cxn ang="0">
                    <a:pos x="9" y="22"/>
                  </a:cxn>
                  <a:cxn ang="0">
                    <a:pos x="5" y="14"/>
                  </a:cxn>
                  <a:cxn ang="0">
                    <a:pos x="3" y="8"/>
                  </a:cxn>
                  <a:cxn ang="0">
                    <a:pos x="0" y="0"/>
                  </a:cxn>
                  <a:cxn ang="0">
                    <a:pos x="5" y="4"/>
                  </a:cxn>
                  <a:cxn ang="0">
                    <a:pos x="9" y="8"/>
                  </a:cxn>
                  <a:cxn ang="0">
                    <a:pos x="13" y="15"/>
                  </a:cxn>
                  <a:cxn ang="0">
                    <a:pos x="15" y="23"/>
                  </a:cxn>
                  <a:cxn ang="0">
                    <a:pos x="16" y="30"/>
                  </a:cxn>
                </a:cxnLst>
                <a:rect l="0" t="0" r="0" b="0"/>
                <a:pathLst>
                  <a:path w="17" h="31">
                    <a:moveTo>
                      <a:pt x="16" y="30"/>
                    </a:moveTo>
                    <a:lnTo>
                      <a:pt x="9" y="22"/>
                    </a:lnTo>
                    <a:lnTo>
                      <a:pt x="5" y="14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5" y="4"/>
                    </a:lnTo>
                    <a:lnTo>
                      <a:pt x="9" y="8"/>
                    </a:lnTo>
                    <a:lnTo>
                      <a:pt x="13" y="15"/>
                    </a:lnTo>
                    <a:lnTo>
                      <a:pt x="15" y="23"/>
                    </a:lnTo>
                    <a:lnTo>
                      <a:pt x="16" y="30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13" name="Freeform 237"/>
              <p:cNvSpPr/>
              <p:nvPr/>
            </p:nvSpPr>
            <p:spPr>
              <a:xfrm>
                <a:off x="752" y="3044"/>
                <a:ext cx="23" cy="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14" y="7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6" y="1"/>
                  </a:cxn>
                  <a:cxn ang="0">
                    <a:pos x="12" y="2"/>
                  </a:cxn>
                  <a:cxn ang="0">
                    <a:pos x="18" y="4"/>
                  </a:cxn>
                  <a:cxn ang="0">
                    <a:pos x="22" y="8"/>
                  </a:cxn>
                </a:cxnLst>
                <a:rect l="0" t="0" r="0" b="0"/>
                <a:pathLst>
                  <a:path w="23" h="9">
                    <a:moveTo>
                      <a:pt x="22" y="8"/>
                    </a:moveTo>
                    <a:lnTo>
                      <a:pt x="14" y="7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2" y="2"/>
                    </a:lnTo>
                    <a:lnTo>
                      <a:pt x="18" y="4"/>
                    </a:lnTo>
                    <a:lnTo>
                      <a:pt x="22" y="8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14" name="Group 238"/>
            <p:cNvGrpSpPr/>
            <p:nvPr/>
          </p:nvGrpSpPr>
          <p:grpSpPr>
            <a:xfrm>
              <a:off x="913" y="3016"/>
              <a:ext cx="27" cy="38"/>
              <a:chOff x="913" y="3016"/>
              <a:chExt cx="27" cy="38"/>
            </a:xfrm>
          </p:grpSpPr>
          <p:sp>
            <p:nvSpPr>
              <p:cNvPr id="76015" name="Freeform 239"/>
              <p:cNvSpPr/>
              <p:nvPr/>
            </p:nvSpPr>
            <p:spPr>
              <a:xfrm>
                <a:off x="915" y="3028"/>
                <a:ext cx="24" cy="2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8" y="18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17" y="1"/>
                  </a:cxn>
                  <a:cxn ang="0">
                    <a:pos x="10" y="5"/>
                  </a:cxn>
                  <a:cxn ang="0">
                    <a:pos x="4" y="13"/>
                  </a:cxn>
                  <a:cxn ang="0">
                    <a:pos x="0" y="23"/>
                  </a:cxn>
                </a:cxnLst>
                <a:rect l="0" t="0" r="0" b="0"/>
                <a:pathLst>
                  <a:path w="24" h="24">
                    <a:moveTo>
                      <a:pt x="0" y="23"/>
                    </a:moveTo>
                    <a:lnTo>
                      <a:pt x="8" y="18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0" y="5"/>
                    </a:lnTo>
                    <a:lnTo>
                      <a:pt x="4" y="1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16" name="Freeform 240"/>
              <p:cNvSpPr/>
              <p:nvPr/>
            </p:nvSpPr>
            <p:spPr>
              <a:xfrm>
                <a:off x="913" y="3016"/>
                <a:ext cx="17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" y="22"/>
                  </a:cxn>
                  <a:cxn ang="0">
                    <a:pos x="11" y="14"/>
                  </a:cxn>
                  <a:cxn ang="0">
                    <a:pos x="13" y="8"/>
                  </a:cxn>
                  <a:cxn ang="0">
                    <a:pos x="16" y="0"/>
                  </a:cxn>
                  <a:cxn ang="0">
                    <a:pos x="11" y="3"/>
                  </a:cxn>
                  <a:cxn ang="0">
                    <a:pos x="7" y="8"/>
                  </a:cxn>
                  <a:cxn ang="0">
                    <a:pos x="3" y="15"/>
                  </a:cxn>
                  <a:cxn ang="0">
                    <a:pos x="1" y="23"/>
                  </a:cxn>
                  <a:cxn ang="0">
                    <a:pos x="0" y="30"/>
                  </a:cxn>
                </a:cxnLst>
                <a:rect l="0" t="0" r="0" b="0"/>
                <a:pathLst>
                  <a:path w="17" h="31">
                    <a:moveTo>
                      <a:pt x="0" y="30"/>
                    </a:moveTo>
                    <a:lnTo>
                      <a:pt x="7" y="22"/>
                    </a:lnTo>
                    <a:lnTo>
                      <a:pt x="11" y="14"/>
                    </a:lnTo>
                    <a:lnTo>
                      <a:pt x="13" y="8"/>
                    </a:lnTo>
                    <a:lnTo>
                      <a:pt x="16" y="0"/>
                    </a:lnTo>
                    <a:lnTo>
                      <a:pt x="11" y="3"/>
                    </a:lnTo>
                    <a:lnTo>
                      <a:pt x="7" y="8"/>
                    </a:lnTo>
                    <a:lnTo>
                      <a:pt x="3" y="15"/>
                    </a:lnTo>
                    <a:lnTo>
                      <a:pt x="1" y="23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17" name="Freeform 241"/>
              <p:cNvSpPr/>
              <p:nvPr/>
            </p:nvSpPr>
            <p:spPr>
              <a:xfrm>
                <a:off x="917" y="3045"/>
                <a:ext cx="23" cy="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6"/>
                  </a:cxn>
                  <a:cxn ang="0">
                    <a:pos x="16" y="4"/>
                  </a:cxn>
                  <a:cxn ang="0">
                    <a:pos x="22" y="0"/>
                  </a:cxn>
                  <a:cxn ang="0">
                    <a:pos x="16" y="1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0" y="8"/>
                  </a:cxn>
                </a:cxnLst>
                <a:rect l="0" t="0" r="0" b="0"/>
                <a:pathLst>
                  <a:path w="23" h="9">
                    <a:moveTo>
                      <a:pt x="0" y="8"/>
                    </a:moveTo>
                    <a:lnTo>
                      <a:pt x="8" y="6"/>
                    </a:lnTo>
                    <a:lnTo>
                      <a:pt x="16" y="4"/>
                    </a:lnTo>
                    <a:lnTo>
                      <a:pt x="22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018" name="Group 242"/>
          <p:cNvGrpSpPr/>
          <p:nvPr/>
        </p:nvGrpSpPr>
        <p:grpSpPr>
          <a:xfrm>
            <a:off x="1104900" y="4511675"/>
            <a:ext cx="490538" cy="409575"/>
            <a:chOff x="696" y="2842"/>
            <a:chExt cx="309" cy="258"/>
          </a:xfrm>
        </p:grpSpPr>
        <p:grpSp>
          <p:nvGrpSpPr>
            <p:cNvPr id="76019" name="Group 243"/>
            <p:cNvGrpSpPr/>
            <p:nvPr/>
          </p:nvGrpSpPr>
          <p:grpSpPr>
            <a:xfrm>
              <a:off x="764" y="2842"/>
              <a:ext cx="171" cy="239"/>
              <a:chOff x="764" y="2842"/>
              <a:chExt cx="171" cy="239"/>
            </a:xfrm>
          </p:grpSpPr>
          <p:grpSp>
            <p:nvGrpSpPr>
              <p:cNvPr id="76020" name="Group 244"/>
              <p:cNvGrpSpPr/>
              <p:nvPr/>
            </p:nvGrpSpPr>
            <p:grpSpPr>
              <a:xfrm>
                <a:off x="764" y="2842"/>
                <a:ext cx="171" cy="239"/>
                <a:chOff x="764" y="2842"/>
                <a:chExt cx="171" cy="239"/>
              </a:xfrm>
            </p:grpSpPr>
            <p:grpSp>
              <p:nvGrpSpPr>
                <p:cNvPr id="76021" name="Group 245"/>
                <p:cNvGrpSpPr/>
                <p:nvPr/>
              </p:nvGrpSpPr>
              <p:grpSpPr>
                <a:xfrm>
                  <a:off x="764" y="2842"/>
                  <a:ext cx="171" cy="50"/>
                  <a:chOff x="764" y="2842"/>
                  <a:chExt cx="171" cy="50"/>
                </a:xfrm>
              </p:grpSpPr>
              <p:sp>
                <p:nvSpPr>
                  <p:cNvPr id="76022" name="Freeform 246"/>
                  <p:cNvSpPr/>
                  <p:nvPr/>
                </p:nvSpPr>
                <p:spPr>
                  <a:xfrm>
                    <a:off x="764" y="2842"/>
                    <a:ext cx="84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3" y="0"/>
                      </a:cxn>
                      <a:cxn ang="0">
                        <a:pos x="83" y="49"/>
                      </a:cxn>
                      <a:cxn ang="0">
                        <a:pos x="23" y="49"/>
                      </a:cxn>
                      <a:cxn ang="0">
                        <a:pos x="23" y="24"/>
                      </a:cxn>
                      <a:cxn ang="0">
                        <a:pos x="22" y="19"/>
                      </a:cxn>
                      <a:cxn ang="0">
                        <a:pos x="20" y="17"/>
                      </a:cxn>
                      <a:cxn ang="0">
                        <a:pos x="17" y="16"/>
                      </a:cxn>
                      <a:cxn ang="0">
                        <a:pos x="0" y="16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84" h="50">
                        <a:moveTo>
                          <a:pt x="0" y="0"/>
                        </a:moveTo>
                        <a:lnTo>
                          <a:pt x="83" y="0"/>
                        </a:lnTo>
                        <a:lnTo>
                          <a:pt x="83" y="49"/>
                        </a:lnTo>
                        <a:lnTo>
                          <a:pt x="23" y="49"/>
                        </a:lnTo>
                        <a:lnTo>
                          <a:pt x="23" y="24"/>
                        </a:lnTo>
                        <a:lnTo>
                          <a:pt x="22" y="19"/>
                        </a:lnTo>
                        <a:lnTo>
                          <a:pt x="20" y="17"/>
                        </a:lnTo>
                        <a:lnTo>
                          <a:pt x="17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23" name="Freeform 247"/>
                  <p:cNvSpPr/>
                  <p:nvPr/>
                </p:nvSpPr>
                <p:spPr>
                  <a:xfrm>
                    <a:off x="851" y="2842"/>
                    <a:ext cx="84" cy="50"/>
                  </a:xfrm>
                  <a:custGeom>
                    <a:avLst/>
                    <a:gdLst/>
                    <a:ahLst/>
                    <a:cxnLst>
                      <a:cxn ang="0">
                        <a:pos x="83" y="0"/>
                      </a:cxn>
                      <a:cxn ang="0">
                        <a:pos x="0" y="0"/>
                      </a:cxn>
                      <a:cxn ang="0">
                        <a:pos x="0" y="49"/>
                      </a:cxn>
                      <a:cxn ang="0">
                        <a:pos x="59" y="49"/>
                      </a:cxn>
                      <a:cxn ang="0">
                        <a:pos x="59" y="24"/>
                      </a:cxn>
                      <a:cxn ang="0">
                        <a:pos x="60" y="19"/>
                      </a:cxn>
                      <a:cxn ang="0">
                        <a:pos x="62" y="17"/>
                      </a:cxn>
                      <a:cxn ang="0">
                        <a:pos x="66" y="16"/>
                      </a:cxn>
                      <a:cxn ang="0">
                        <a:pos x="83" y="16"/>
                      </a:cxn>
                      <a:cxn ang="0">
                        <a:pos x="83" y="0"/>
                      </a:cxn>
                    </a:cxnLst>
                    <a:rect l="0" t="0" r="0" b="0"/>
                    <a:pathLst>
                      <a:path w="84" h="50">
                        <a:moveTo>
                          <a:pt x="83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24"/>
                        </a:lnTo>
                        <a:lnTo>
                          <a:pt x="60" y="19"/>
                        </a:lnTo>
                        <a:lnTo>
                          <a:pt x="62" y="17"/>
                        </a:lnTo>
                        <a:lnTo>
                          <a:pt x="66" y="16"/>
                        </a:lnTo>
                        <a:lnTo>
                          <a:pt x="83" y="16"/>
                        </a:lnTo>
                        <a:lnTo>
                          <a:pt x="83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024" name="Oval 248"/>
                <p:cNvSpPr/>
                <p:nvPr/>
              </p:nvSpPr>
              <p:spPr>
                <a:xfrm>
                  <a:off x="771" y="2844"/>
                  <a:ext cx="150" cy="237"/>
                </a:xfrm>
                <a:prstGeom prst="ellipse">
                  <a:avLst/>
                </a:prstGeom>
                <a:solidFill>
                  <a:srgbClr val="3F5F00"/>
                </a:solidFill>
                <a:ln w="12700" cap="flat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25" name="Group 249"/>
              <p:cNvGrpSpPr/>
              <p:nvPr/>
            </p:nvGrpSpPr>
            <p:grpSpPr>
              <a:xfrm>
                <a:off x="772" y="2850"/>
                <a:ext cx="145" cy="211"/>
                <a:chOff x="772" y="2850"/>
                <a:chExt cx="145" cy="211"/>
              </a:xfrm>
            </p:grpSpPr>
            <p:sp>
              <p:nvSpPr>
                <p:cNvPr id="76026" name="Freeform 250"/>
                <p:cNvSpPr/>
                <p:nvPr/>
              </p:nvSpPr>
              <p:spPr>
                <a:xfrm>
                  <a:off x="872" y="2978"/>
                  <a:ext cx="45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5"/>
                    </a:cxn>
                    <a:cxn ang="0">
                      <a:pos x="10" y="16"/>
                    </a:cxn>
                    <a:cxn ang="0">
                      <a:pos x="21" y="22"/>
                    </a:cxn>
                    <a:cxn ang="0">
                      <a:pos x="36" y="26"/>
                    </a:cxn>
                    <a:cxn ang="0">
                      <a:pos x="44" y="31"/>
                    </a:cxn>
                    <a:cxn ang="0">
                      <a:pos x="43" y="36"/>
                    </a:cxn>
                    <a:cxn ang="0">
                      <a:pos x="41" y="42"/>
                    </a:cxn>
                    <a:cxn ang="0">
                      <a:pos x="38" y="49"/>
                    </a:cxn>
                    <a:cxn ang="0">
                      <a:pos x="36" y="56"/>
                    </a:cxn>
                    <a:cxn ang="0">
                      <a:pos x="33" y="61"/>
                    </a:cxn>
                    <a:cxn ang="0">
                      <a:pos x="30" y="67"/>
                    </a:cxn>
                    <a:cxn ang="0">
                      <a:pos x="25" y="75"/>
                    </a:cxn>
                    <a:cxn ang="0">
                      <a:pos x="20" y="82"/>
                    </a:cxn>
                    <a:cxn ang="0">
                      <a:pos x="6" y="23"/>
                    </a:cxn>
                    <a:cxn ang="0">
                      <a:pos x="0" y="15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45" h="83">
                      <a:moveTo>
                        <a:pt x="0" y="0"/>
                      </a:moveTo>
                      <a:lnTo>
                        <a:pt x="9" y="5"/>
                      </a:lnTo>
                      <a:lnTo>
                        <a:pt x="10" y="16"/>
                      </a:lnTo>
                      <a:lnTo>
                        <a:pt x="21" y="22"/>
                      </a:lnTo>
                      <a:lnTo>
                        <a:pt x="36" y="26"/>
                      </a:lnTo>
                      <a:lnTo>
                        <a:pt x="44" y="31"/>
                      </a:lnTo>
                      <a:lnTo>
                        <a:pt x="43" y="36"/>
                      </a:lnTo>
                      <a:lnTo>
                        <a:pt x="41" y="42"/>
                      </a:lnTo>
                      <a:lnTo>
                        <a:pt x="38" y="49"/>
                      </a:lnTo>
                      <a:lnTo>
                        <a:pt x="36" y="56"/>
                      </a:lnTo>
                      <a:lnTo>
                        <a:pt x="33" y="61"/>
                      </a:lnTo>
                      <a:lnTo>
                        <a:pt x="30" y="67"/>
                      </a:lnTo>
                      <a:lnTo>
                        <a:pt x="25" y="75"/>
                      </a:lnTo>
                      <a:lnTo>
                        <a:pt x="20" y="82"/>
                      </a:lnTo>
                      <a:lnTo>
                        <a:pt x="6" y="23"/>
                      </a:lnTo>
                      <a:lnTo>
                        <a:pt x="0" y="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27" name="Freeform 251"/>
                <p:cNvSpPr/>
                <p:nvPr/>
              </p:nvSpPr>
              <p:spPr>
                <a:xfrm>
                  <a:off x="824" y="2967"/>
                  <a:ext cx="65" cy="93"/>
                </a:xfrm>
                <a:custGeom>
                  <a:avLst/>
                  <a:gdLst/>
                  <a:ahLst/>
                  <a:cxnLst>
                    <a:cxn ang="0">
                      <a:pos x="64" y="92"/>
                    </a:cxn>
                    <a:cxn ang="0">
                      <a:pos x="36" y="92"/>
                    </a:cxn>
                    <a:cxn ang="0">
                      <a:pos x="23" y="92"/>
                    </a:cxn>
                    <a:cxn ang="0">
                      <a:pos x="23" y="75"/>
                    </a:cxn>
                    <a:cxn ang="0">
                      <a:pos x="18" y="52"/>
                    </a:cxn>
                    <a:cxn ang="0">
                      <a:pos x="11" y="30"/>
                    </a:cxn>
                    <a:cxn ang="0">
                      <a:pos x="12" y="17"/>
                    </a:cxn>
                    <a:cxn ang="0">
                      <a:pos x="4" y="10"/>
                    </a:cxn>
                    <a:cxn ang="0">
                      <a:pos x="0" y="0"/>
                    </a:cxn>
                    <a:cxn ang="0">
                      <a:pos x="7" y="6"/>
                    </a:cxn>
                    <a:cxn ang="0">
                      <a:pos x="16" y="11"/>
                    </a:cxn>
                    <a:cxn ang="0">
                      <a:pos x="25" y="13"/>
                    </a:cxn>
                    <a:cxn ang="0">
                      <a:pos x="29" y="15"/>
                    </a:cxn>
                    <a:cxn ang="0">
                      <a:pos x="33" y="15"/>
                    </a:cxn>
                    <a:cxn ang="0">
                      <a:pos x="39" y="13"/>
                    </a:cxn>
                    <a:cxn ang="0">
                      <a:pos x="43" y="10"/>
                    </a:cxn>
                    <a:cxn ang="0">
                      <a:pos x="44" y="25"/>
                    </a:cxn>
                    <a:cxn ang="0">
                      <a:pos x="50" y="34"/>
                    </a:cxn>
                    <a:cxn ang="0">
                      <a:pos x="59" y="69"/>
                    </a:cxn>
                    <a:cxn ang="0">
                      <a:pos x="64" y="92"/>
                    </a:cxn>
                  </a:cxnLst>
                  <a:rect l="0" t="0" r="0" b="0"/>
                  <a:pathLst>
                    <a:path w="65" h="93">
                      <a:moveTo>
                        <a:pt x="64" y="92"/>
                      </a:moveTo>
                      <a:lnTo>
                        <a:pt x="36" y="92"/>
                      </a:lnTo>
                      <a:lnTo>
                        <a:pt x="23" y="92"/>
                      </a:lnTo>
                      <a:lnTo>
                        <a:pt x="23" y="75"/>
                      </a:lnTo>
                      <a:lnTo>
                        <a:pt x="18" y="52"/>
                      </a:lnTo>
                      <a:lnTo>
                        <a:pt x="11" y="30"/>
                      </a:lnTo>
                      <a:lnTo>
                        <a:pt x="12" y="17"/>
                      </a:lnTo>
                      <a:lnTo>
                        <a:pt x="4" y="10"/>
                      </a:lnTo>
                      <a:lnTo>
                        <a:pt x="0" y="0"/>
                      </a:lnTo>
                      <a:lnTo>
                        <a:pt x="7" y="6"/>
                      </a:lnTo>
                      <a:lnTo>
                        <a:pt x="16" y="11"/>
                      </a:lnTo>
                      <a:lnTo>
                        <a:pt x="25" y="13"/>
                      </a:lnTo>
                      <a:lnTo>
                        <a:pt x="29" y="15"/>
                      </a:lnTo>
                      <a:lnTo>
                        <a:pt x="33" y="15"/>
                      </a:lnTo>
                      <a:lnTo>
                        <a:pt x="39" y="13"/>
                      </a:lnTo>
                      <a:lnTo>
                        <a:pt x="43" y="10"/>
                      </a:lnTo>
                      <a:lnTo>
                        <a:pt x="44" y="25"/>
                      </a:lnTo>
                      <a:lnTo>
                        <a:pt x="50" y="34"/>
                      </a:lnTo>
                      <a:lnTo>
                        <a:pt x="59" y="69"/>
                      </a:lnTo>
                      <a:lnTo>
                        <a:pt x="64" y="92"/>
                      </a:lnTo>
                    </a:path>
                  </a:pathLst>
                </a:custGeom>
                <a:solidFill>
                  <a:srgbClr val="D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28" name="Freeform 252"/>
                <p:cNvSpPr/>
                <p:nvPr/>
              </p:nvSpPr>
              <p:spPr>
                <a:xfrm>
                  <a:off x="813" y="2858"/>
                  <a:ext cx="70" cy="118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6" y="79"/>
                    </a:cxn>
                    <a:cxn ang="0">
                      <a:pos x="2" y="64"/>
                    </a:cxn>
                    <a:cxn ang="0">
                      <a:pos x="0" y="40"/>
                    </a:cxn>
                    <a:cxn ang="0">
                      <a:pos x="9" y="16"/>
                    </a:cxn>
                    <a:cxn ang="0">
                      <a:pos x="20" y="6"/>
                    </a:cxn>
                    <a:cxn ang="0">
                      <a:pos x="35" y="1"/>
                    </a:cxn>
                    <a:cxn ang="0">
                      <a:pos x="47" y="0"/>
                    </a:cxn>
                    <a:cxn ang="0">
                      <a:pos x="58" y="7"/>
                    </a:cxn>
                    <a:cxn ang="0">
                      <a:pos x="66" y="26"/>
                    </a:cxn>
                    <a:cxn ang="0">
                      <a:pos x="69" y="42"/>
                    </a:cxn>
                    <a:cxn ang="0">
                      <a:pos x="68" y="63"/>
                    </a:cxn>
                    <a:cxn ang="0">
                      <a:pos x="66" y="79"/>
                    </a:cxn>
                    <a:cxn ang="0">
                      <a:pos x="65" y="85"/>
                    </a:cxn>
                    <a:cxn ang="0">
                      <a:pos x="64" y="91"/>
                    </a:cxn>
                    <a:cxn ang="0">
                      <a:pos x="61" y="97"/>
                    </a:cxn>
                    <a:cxn ang="0">
                      <a:pos x="56" y="100"/>
                    </a:cxn>
                    <a:cxn ang="0">
                      <a:pos x="53" y="102"/>
                    </a:cxn>
                    <a:cxn ang="0">
                      <a:pos x="53" y="113"/>
                    </a:cxn>
                    <a:cxn ang="0">
                      <a:pos x="49" y="115"/>
                    </a:cxn>
                    <a:cxn ang="0">
                      <a:pos x="44" y="117"/>
                    </a:cxn>
                    <a:cxn ang="0">
                      <a:pos x="35" y="116"/>
                    </a:cxn>
                    <a:cxn ang="0">
                      <a:pos x="28" y="113"/>
                    </a:cxn>
                    <a:cxn ang="0">
                      <a:pos x="16" y="107"/>
                    </a:cxn>
                    <a:cxn ang="0">
                      <a:pos x="10" y="102"/>
                    </a:cxn>
                    <a:cxn ang="0">
                      <a:pos x="7" y="92"/>
                    </a:cxn>
                  </a:cxnLst>
                  <a:rect l="0" t="0" r="0" b="0"/>
                  <a:pathLst>
                    <a:path w="70" h="118">
                      <a:moveTo>
                        <a:pt x="7" y="92"/>
                      </a:moveTo>
                      <a:lnTo>
                        <a:pt x="6" y="79"/>
                      </a:lnTo>
                      <a:lnTo>
                        <a:pt x="2" y="64"/>
                      </a:lnTo>
                      <a:lnTo>
                        <a:pt x="0" y="40"/>
                      </a:lnTo>
                      <a:lnTo>
                        <a:pt x="9" y="16"/>
                      </a:lnTo>
                      <a:lnTo>
                        <a:pt x="20" y="6"/>
                      </a:lnTo>
                      <a:lnTo>
                        <a:pt x="35" y="1"/>
                      </a:lnTo>
                      <a:lnTo>
                        <a:pt x="47" y="0"/>
                      </a:lnTo>
                      <a:lnTo>
                        <a:pt x="58" y="7"/>
                      </a:lnTo>
                      <a:lnTo>
                        <a:pt x="66" y="26"/>
                      </a:lnTo>
                      <a:lnTo>
                        <a:pt x="69" y="42"/>
                      </a:lnTo>
                      <a:lnTo>
                        <a:pt x="68" y="63"/>
                      </a:lnTo>
                      <a:lnTo>
                        <a:pt x="66" y="79"/>
                      </a:lnTo>
                      <a:lnTo>
                        <a:pt x="65" y="85"/>
                      </a:lnTo>
                      <a:lnTo>
                        <a:pt x="64" y="91"/>
                      </a:lnTo>
                      <a:lnTo>
                        <a:pt x="61" y="97"/>
                      </a:lnTo>
                      <a:lnTo>
                        <a:pt x="56" y="100"/>
                      </a:lnTo>
                      <a:lnTo>
                        <a:pt x="53" y="102"/>
                      </a:lnTo>
                      <a:lnTo>
                        <a:pt x="53" y="113"/>
                      </a:lnTo>
                      <a:lnTo>
                        <a:pt x="49" y="115"/>
                      </a:lnTo>
                      <a:lnTo>
                        <a:pt x="44" y="117"/>
                      </a:lnTo>
                      <a:lnTo>
                        <a:pt x="35" y="116"/>
                      </a:lnTo>
                      <a:lnTo>
                        <a:pt x="28" y="113"/>
                      </a:lnTo>
                      <a:lnTo>
                        <a:pt x="16" y="107"/>
                      </a:lnTo>
                      <a:lnTo>
                        <a:pt x="10" y="102"/>
                      </a:lnTo>
                      <a:lnTo>
                        <a:pt x="7" y="92"/>
                      </a:lnTo>
                    </a:path>
                  </a:pathLst>
                </a:custGeom>
                <a:solidFill>
                  <a:srgbClr val="B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29" name="Freeform 253"/>
                <p:cNvSpPr/>
                <p:nvPr/>
              </p:nvSpPr>
              <p:spPr>
                <a:xfrm>
                  <a:off x="813" y="2909"/>
                  <a:ext cx="50" cy="79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8" y="15"/>
                    </a:cxn>
                    <a:cxn ang="0">
                      <a:pos x="20" y="26"/>
                    </a:cxn>
                    <a:cxn ang="0">
                      <a:pos x="22" y="36"/>
                    </a:cxn>
                    <a:cxn ang="0">
                      <a:pos x="27" y="44"/>
                    </a:cxn>
                    <a:cxn ang="0">
                      <a:pos x="28" y="47"/>
                    </a:cxn>
                    <a:cxn ang="0">
                      <a:pos x="31" y="50"/>
                    </a:cxn>
                    <a:cxn ang="0">
                      <a:pos x="34" y="52"/>
                    </a:cxn>
                    <a:cxn ang="0">
                      <a:pos x="38" y="54"/>
                    </a:cxn>
                    <a:cxn ang="0">
                      <a:pos x="40" y="54"/>
                    </a:cxn>
                    <a:cxn ang="0">
                      <a:pos x="43" y="55"/>
                    </a:cxn>
                    <a:cxn ang="0">
                      <a:pos x="46" y="55"/>
                    </a:cxn>
                    <a:cxn ang="0">
                      <a:pos x="49" y="54"/>
                    </a:cxn>
                    <a:cxn ang="0">
                      <a:pos x="46" y="58"/>
                    </a:cxn>
                    <a:cxn ang="0">
                      <a:pos x="40" y="63"/>
                    </a:cxn>
                    <a:cxn ang="0">
                      <a:pos x="36" y="68"/>
                    </a:cxn>
                    <a:cxn ang="0">
                      <a:pos x="34" y="73"/>
                    </a:cxn>
                    <a:cxn ang="0">
                      <a:pos x="30" y="76"/>
                    </a:cxn>
                    <a:cxn ang="0">
                      <a:pos x="24" y="78"/>
                    </a:cxn>
                    <a:cxn ang="0">
                      <a:pos x="15" y="78"/>
                    </a:cxn>
                    <a:cxn ang="0">
                      <a:pos x="3" y="66"/>
                    </a:cxn>
                    <a:cxn ang="0">
                      <a:pos x="0" y="57"/>
                    </a:cxn>
                    <a:cxn ang="0">
                      <a:pos x="4" y="37"/>
                    </a:cxn>
                    <a:cxn ang="0">
                      <a:pos x="7" y="18"/>
                    </a:cxn>
                    <a:cxn ang="0">
                      <a:pos x="15" y="0"/>
                    </a:cxn>
                  </a:cxnLst>
                  <a:rect l="0" t="0" r="0" b="0"/>
                  <a:pathLst>
                    <a:path w="50" h="79">
                      <a:moveTo>
                        <a:pt x="15" y="0"/>
                      </a:moveTo>
                      <a:lnTo>
                        <a:pt x="18" y="15"/>
                      </a:lnTo>
                      <a:lnTo>
                        <a:pt x="20" y="26"/>
                      </a:lnTo>
                      <a:lnTo>
                        <a:pt x="22" y="36"/>
                      </a:lnTo>
                      <a:lnTo>
                        <a:pt x="27" y="44"/>
                      </a:lnTo>
                      <a:lnTo>
                        <a:pt x="28" y="47"/>
                      </a:lnTo>
                      <a:lnTo>
                        <a:pt x="31" y="50"/>
                      </a:lnTo>
                      <a:lnTo>
                        <a:pt x="34" y="52"/>
                      </a:lnTo>
                      <a:lnTo>
                        <a:pt x="38" y="54"/>
                      </a:lnTo>
                      <a:lnTo>
                        <a:pt x="40" y="54"/>
                      </a:lnTo>
                      <a:lnTo>
                        <a:pt x="43" y="55"/>
                      </a:lnTo>
                      <a:lnTo>
                        <a:pt x="46" y="55"/>
                      </a:lnTo>
                      <a:lnTo>
                        <a:pt x="49" y="54"/>
                      </a:lnTo>
                      <a:lnTo>
                        <a:pt x="46" y="58"/>
                      </a:lnTo>
                      <a:lnTo>
                        <a:pt x="40" y="63"/>
                      </a:lnTo>
                      <a:lnTo>
                        <a:pt x="36" y="68"/>
                      </a:lnTo>
                      <a:lnTo>
                        <a:pt x="34" y="73"/>
                      </a:lnTo>
                      <a:lnTo>
                        <a:pt x="30" y="76"/>
                      </a:lnTo>
                      <a:lnTo>
                        <a:pt x="24" y="78"/>
                      </a:lnTo>
                      <a:lnTo>
                        <a:pt x="15" y="78"/>
                      </a:lnTo>
                      <a:lnTo>
                        <a:pt x="3" y="66"/>
                      </a:lnTo>
                      <a:lnTo>
                        <a:pt x="0" y="57"/>
                      </a:lnTo>
                      <a:lnTo>
                        <a:pt x="4" y="37"/>
                      </a:lnTo>
                      <a:lnTo>
                        <a:pt x="7" y="18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3F5F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6030" name="Group 254"/>
                <p:cNvGrpSpPr/>
                <p:nvPr/>
              </p:nvGrpSpPr>
              <p:grpSpPr>
                <a:xfrm>
                  <a:off x="844" y="2895"/>
                  <a:ext cx="38" cy="46"/>
                  <a:chOff x="844" y="2895"/>
                  <a:chExt cx="38" cy="46"/>
                </a:xfrm>
              </p:grpSpPr>
              <p:sp>
                <p:nvSpPr>
                  <p:cNvPr id="76031" name="Freeform 255"/>
                  <p:cNvSpPr/>
                  <p:nvPr/>
                </p:nvSpPr>
                <p:spPr>
                  <a:xfrm>
                    <a:off x="860" y="2937"/>
                    <a:ext cx="12" cy="4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3" y="3"/>
                      </a:cxn>
                      <a:cxn ang="0">
                        <a:pos x="4" y="2"/>
                      </a:cxn>
                      <a:cxn ang="0">
                        <a:pos x="6" y="2"/>
                      </a:cxn>
                      <a:cxn ang="0">
                        <a:pos x="8" y="3"/>
                      </a:cxn>
                      <a:cxn ang="0">
                        <a:pos x="9" y="3"/>
                      </a:cxn>
                      <a:cxn ang="0">
                        <a:pos x="10" y="3"/>
                      </a:cxn>
                      <a:cxn ang="0">
                        <a:pos x="11" y="2"/>
                      </a:cxn>
                      <a:cxn ang="0">
                        <a:pos x="9" y="1"/>
                      </a:cxn>
                      <a:cxn ang="0">
                        <a:pos x="6" y="0"/>
                      </a:cxn>
                      <a:cxn ang="0">
                        <a:pos x="3" y="0"/>
                      </a:cxn>
                      <a:cxn ang="0">
                        <a:pos x="1" y="1"/>
                      </a:cxn>
                      <a:cxn ang="0">
                        <a:pos x="0" y="2"/>
                      </a:cxn>
                    </a:cxnLst>
                    <a:rect l="0" t="0" r="0" b="0"/>
                    <a:pathLst>
                      <a:path w="12" h="4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3" y="3"/>
                        </a:lnTo>
                        <a:lnTo>
                          <a:pt x="4" y="2"/>
                        </a:lnTo>
                        <a:lnTo>
                          <a:pt x="6" y="2"/>
                        </a:lnTo>
                        <a:lnTo>
                          <a:pt x="8" y="3"/>
                        </a:lnTo>
                        <a:lnTo>
                          <a:pt x="9" y="3"/>
                        </a:lnTo>
                        <a:lnTo>
                          <a:pt x="10" y="3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6" y="0"/>
                        </a:lnTo>
                        <a:lnTo>
                          <a:pt x="3" y="0"/>
                        </a:lnTo>
                        <a:lnTo>
                          <a:pt x="1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32" name="Freeform 256"/>
                  <p:cNvSpPr/>
                  <p:nvPr/>
                </p:nvSpPr>
                <p:spPr>
                  <a:xfrm>
                    <a:off x="860" y="2925"/>
                    <a:ext cx="9" cy="4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1" y="3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2" y="1"/>
                      </a:cxn>
                      <a:cxn ang="0">
                        <a:pos x="3" y="1"/>
                      </a:cxn>
                      <a:cxn ang="0">
                        <a:pos x="4" y="0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  <a:cxn ang="0">
                        <a:pos x="7" y="0"/>
                      </a:cxn>
                      <a:cxn ang="0">
                        <a:pos x="8" y="1"/>
                      </a:cxn>
                      <a:cxn ang="0">
                        <a:pos x="8" y="2"/>
                      </a:cxn>
                      <a:cxn ang="0">
                        <a:pos x="7" y="2"/>
                      </a:cxn>
                      <a:cxn ang="0">
                        <a:pos x="7" y="1"/>
                      </a:cxn>
                      <a:cxn ang="0">
                        <a:pos x="6" y="1"/>
                      </a:cxn>
                      <a:cxn ang="0">
                        <a:pos x="5" y="2"/>
                      </a:cxn>
                      <a:cxn ang="0">
                        <a:pos x="4" y="2"/>
                      </a:cxn>
                      <a:cxn ang="0">
                        <a:pos x="3" y="2"/>
                      </a:cxn>
                      <a:cxn ang="0">
                        <a:pos x="2" y="2"/>
                      </a:cxn>
                    </a:cxnLst>
                    <a:rect l="0" t="0" r="0" b="0"/>
                    <a:pathLst>
                      <a:path w="9" h="4">
                        <a:moveTo>
                          <a:pt x="2" y="2"/>
                        </a:moveTo>
                        <a:lnTo>
                          <a:pt x="1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3" y="1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7" y="2"/>
                        </a:lnTo>
                        <a:lnTo>
                          <a:pt x="7" y="1"/>
                        </a:lnTo>
                        <a:lnTo>
                          <a:pt x="6" y="1"/>
                        </a:lnTo>
                        <a:lnTo>
                          <a:pt x="5" y="2"/>
                        </a:lnTo>
                        <a:lnTo>
                          <a:pt x="4" y="2"/>
                        </a:lnTo>
                        <a:lnTo>
                          <a:pt x="3" y="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33" name="Freeform 257"/>
                  <p:cNvSpPr/>
                  <p:nvPr/>
                </p:nvSpPr>
                <p:spPr>
                  <a:xfrm>
                    <a:off x="844" y="2896"/>
                    <a:ext cx="19" cy="24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" y="2"/>
                      </a:cxn>
                      <a:cxn ang="0">
                        <a:pos x="5" y="1"/>
                      </a:cxn>
                      <a:cxn ang="0">
                        <a:pos x="8" y="0"/>
                      </a:cxn>
                      <a:cxn ang="0">
                        <a:pos x="11" y="0"/>
                      </a:cxn>
                      <a:cxn ang="0">
                        <a:pos x="13" y="2"/>
                      </a:cxn>
                      <a:cxn ang="0">
                        <a:pos x="15" y="4"/>
                      </a:cxn>
                      <a:cxn ang="0">
                        <a:pos x="16" y="11"/>
                      </a:cxn>
                      <a:cxn ang="0">
                        <a:pos x="17" y="17"/>
                      </a:cxn>
                      <a:cxn ang="0">
                        <a:pos x="18" y="23"/>
                      </a:cxn>
                      <a:cxn ang="0">
                        <a:pos x="16" y="22"/>
                      </a:cxn>
                      <a:cxn ang="0">
                        <a:pos x="15" y="21"/>
                      </a:cxn>
                      <a:cxn ang="0">
                        <a:pos x="12" y="22"/>
                      </a:cxn>
                      <a:cxn ang="0">
                        <a:pos x="13" y="16"/>
                      </a:cxn>
                      <a:cxn ang="0">
                        <a:pos x="14" y="10"/>
                      </a:cxn>
                      <a:cxn ang="0">
                        <a:pos x="14" y="6"/>
                      </a:cxn>
                      <a:cxn ang="0">
                        <a:pos x="12" y="3"/>
                      </a:cxn>
                      <a:cxn ang="0">
                        <a:pos x="7" y="2"/>
                      </a:cxn>
                      <a:cxn ang="0">
                        <a:pos x="0" y="4"/>
                      </a:cxn>
                    </a:cxnLst>
                    <a:rect l="0" t="0" r="0" b="0"/>
                    <a:pathLst>
                      <a:path w="19" h="24">
                        <a:moveTo>
                          <a:pt x="0" y="4"/>
                        </a:moveTo>
                        <a:lnTo>
                          <a:pt x="2" y="2"/>
                        </a:lnTo>
                        <a:lnTo>
                          <a:pt x="5" y="1"/>
                        </a:lnTo>
                        <a:lnTo>
                          <a:pt x="8" y="0"/>
                        </a:lnTo>
                        <a:lnTo>
                          <a:pt x="11" y="0"/>
                        </a:lnTo>
                        <a:lnTo>
                          <a:pt x="13" y="2"/>
                        </a:lnTo>
                        <a:lnTo>
                          <a:pt x="15" y="4"/>
                        </a:lnTo>
                        <a:lnTo>
                          <a:pt x="16" y="11"/>
                        </a:lnTo>
                        <a:lnTo>
                          <a:pt x="17" y="17"/>
                        </a:lnTo>
                        <a:lnTo>
                          <a:pt x="18" y="23"/>
                        </a:lnTo>
                        <a:lnTo>
                          <a:pt x="16" y="22"/>
                        </a:lnTo>
                        <a:lnTo>
                          <a:pt x="15" y="21"/>
                        </a:lnTo>
                        <a:lnTo>
                          <a:pt x="12" y="22"/>
                        </a:lnTo>
                        <a:lnTo>
                          <a:pt x="13" y="16"/>
                        </a:lnTo>
                        <a:lnTo>
                          <a:pt x="14" y="10"/>
                        </a:lnTo>
                        <a:lnTo>
                          <a:pt x="14" y="6"/>
                        </a:lnTo>
                        <a:lnTo>
                          <a:pt x="12" y="3"/>
                        </a:lnTo>
                        <a:lnTo>
                          <a:pt x="7" y="2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34" name="Freeform 258"/>
                  <p:cNvSpPr/>
                  <p:nvPr/>
                </p:nvSpPr>
                <p:spPr>
                  <a:xfrm>
                    <a:off x="869" y="2895"/>
                    <a:ext cx="13" cy="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1"/>
                      </a:cxn>
                      <a:cxn ang="0">
                        <a:pos x="4" y="2"/>
                      </a:cxn>
                      <a:cxn ang="0">
                        <a:pos x="8" y="2"/>
                      </a:cxn>
                      <a:cxn ang="0">
                        <a:pos x="10" y="1"/>
                      </a:cxn>
                      <a:cxn ang="0">
                        <a:pos x="12" y="0"/>
                      </a:cxn>
                      <a:cxn ang="0">
                        <a:pos x="11" y="0"/>
                      </a:cxn>
                      <a:cxn ang="0">
                        <a:pos x="9" y="1"/>
                      </a:cxn>
                      <a:cxn ang="0">
                        <a:pos x="6" y="1"/>
                      </a:cxn>
                      <a:cxn ang="0">
                        <a:pos x="2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13" h="3">
                        <a:moveTo>
                          <a:pt x="0" y="0"/>
                        </a:moveTo>
                        <a:lnTo>
                          <a:pt x="2" y="1"/>
                        </a:lnTo>
                        <a:lnTo>
                          <a:pt x="4" y="2"/>
                        </a:lnTo>
                        <a:lnTo>
                          <a:pt x="8" y="2"/>
                        </a:lnTo>
                        <a:lnTo>
                          <a:pt x="10" y="1"/>
                        </a:lnTo>
                        <a:lnTo>
                          <a:pt x="12" y="0"/>
                        </a:lnTo>
                        <a:lnTo>
                          <a:pt x="11" y="0"/>
                        </a:lnTo>
                        <a:lnTo>
                          <a:pt x="9" y="1"/>
                        </a:lnTo>
                        <a:lnTo>
                          <a:pt x="6" y="1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35" name="Freeform 259"/>
                  <p:cNvSpPr/>
                  <p:nvPr/>
                </p:nvSpPr>
                <p:spPr>
                  <a:xfrm>
                    <a:off x="850" y="2900"/>
                    <a:ext cx="4" cy="4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2" y="3"/>
                      </a:cxn>
                      <a:cxn ang="0">
                        <a:pos x="3" y="2"/>
                      </a:cxn>
                      <a:cxn ang="0">
                        <a:pos x="3" y="1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0" b="0"/>
                    <a:pathLst>
                      <a:path w="4" h="4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2" y="3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36" name="Freeform 260"/>
                  <p:cNvSpPr/>
                  <p:nvPr/>
                </p:nvSpPr>
                <p:spPr>
                  <a:xfrm>
                    <a:off x="872" y="2900"/>
                    <a:ext cx="5" cy="4"/>
                  </a:xfrm>
                  <a:custGeom>
                    <a:avLst/>
                    <a:gdLst/>
                    <a:ahLst/>
                    <a:cxnLst>
                      <a:cxn ang="0">
                        <a:pos x="4" y="2"/>
                      </a:cxn>
                      <a:cxn ang="0">
                        <a:pos x="3" y="2"/>
                      </a:cxn>
                      <a:cxn ang="0">
                        <a:pos x="2" y="3"/>
                      </a:cxn>
                      <a:cxn ang="0">
                        <a:pos x="1" y="2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4" y="2"/>
                      </a:cxn>
                    </a:cxnLst>
                    <a:rect l="0" t="0" r="0" b="0"/>
                    <a:pathLst>
                      <a:path w="5" h="4">
                        <a:moveTo>
                          <a:pt x="4" y="2"/>
                        </a:move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1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4" y="2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037" name="Freeform 261"/>
                <p:cNvSpPr/>
                <p:nvPr/>
              </p:nvSpPr>
              <p:spPr>
                <a:xfrm>
                  <a:off x="788" y="2850"/>
                  <a:ext cx="110" cy="95"/>
                </a:xfrm>
                <a:custGeom>
                  <a:avLst/>
                  <a:gdLst/>
                  <a:ahLst/>
                  <a:cxnLst>
                    <a:cxn ang="0">
                      <a:pos x="54" y="3"/>
                    </a:cxn>
                    <a:cxn ang="0">
                      <a:pos x="43" y="4"/>
                    </a:cxn>
                    <a:cxn ang="0">
                      <a:pos x="34" y="9"/>
                    </a:cxn>
                    <a:cxn ang="0">
                      <a:pos x="21" y="19"/>
                    </a:cxn>
                    <a:cxn ang="0">
                      <a:pos x="14" y="35"/>
                    </a:cxn>
                    <a:cxn ang="0">
                      <a:pos x="9" y="45"/>
                    </a:cxn>
                    <a:cxn ang="0">
                      <a:pos x="3" y="53"/>
                    </a:cxn>
                    <a:cxn ang="0">
                      <a:pos x="0" y="60"/>
                    </a:cxn>
                    <a:cxn ang="0">
                      <a:pos x="4" y="69"/>
                    </a:cxn>
                    <a:cxn ang="0">
                      <a:pos x="9" y="75"/>
                    </a:cxn>
                    <a:cxn ang="0">
                      <a:pos x="18" y="79"/>
                    </a:cxn>
                    <a:cxn ang="0">
                      <a:pos x="27" y="84"/>
                    </a:cxn>
                    <a:cxn ang="0">
                      <a:pos x="31" y="88"/>
                    </a:cxn>
                    <a:cxn ang="0">
                      <a:pos x="41" y="94"/>
                    </a:cxn>
                    <a:cxn ang="0">
                      <a:pos x="47" y="91"/>
                    </a:cxn>
                    <a:cxn ang="0">
                      <a:pos x="44" y="64"/>
                    </a:cxn>
                    <a:cxn ang="0">
                      <a:pos x="47" y="41"/>
                    </a:cxn>
                    <a:cxn ang="0">
                      <a:pos x="52" y="27"/>
                    </a:cxn>
                    <a:cxn ang="0">
                      <a:pos x="61" y="18"/>
                    </a:cxn>
                    <a:cxn ang="0">
                      <a:pos x="67" y="15"/>
                    </a:cxn>
                    <a:cxn ang="0">
                      <a:pos x="74" y="16"/>
                    </a:cxn>
                    <a:cxn ang="0">
                      <a:pos x="80" y="19"/>
                    </a:cxn>
                    <a:cxn ang="0">
                      <a:pos x="88" y="25"/>
                    </a:cxn>
                    <a:cxn ang="0">
                      <a:pos x="90" y="30"/>
                    </a:cxn>
                    <a:cxn ang="0">
                      <a:pos x="92" y="37"/>
                    </a:cxn>
                    <a:cxn ang="0">
                      <a:pos x="93" y="42"/>
                    </a:cxn>
                    <a:cxn ang="0">
                      <a:pos x="92" y="48"/>
                    </a:cxn>
                    <a:cxn ang="0">
                      <a:pos x="92" y="53"/>
                    </a:cxn>
                    <a:cxn ang="0">
                      <a:pos x="94" y="65"/>
                    </a:cxn>
                    <a:cxn ang="0">
                      <a:pos x="92" y="73"/>
                    </a:cxn>
                    <a:cxn ang="0">
                      <a:pos x="92" y="80"/>
                    </a:cxn>
                    <a:cxn ang="0">
                      <a:pos x="101" y="82"/>
                    </a:cxn>
                    <a:cxn ang="0">
                      <a:pos x="106" y="78"/>
                    </a:cxn>
                    <a:cxn ang="0">
                      <a:pos x="109" y="72"/>
                    </a:cxn>
                    <a:cxn ang="0">
                      <a:pos x="107" y="59"/>
                    </a:cxn>
                    <a:cxn ang="0">
                      <a:pos x="102" y="47"/>
                    </a:cxn>
                    <a:cxn ang="0">
                      <a:pos x="95" y="34"/>
                    </a:cxn>
                    <a:cxn ang="0">
                      <a:pos x="91" y="23"/>
                    </a:cxn>
                    <a:cxn ang="0">
                      <a:pos x="87" y="15"/>
                    </a:cxn>
                    <a:cxn ang="0">
                      <a:pos x="82" y="10"/>
                    </a:cxn>
                    <a:cxn ang="0">
                      <a:pos x="75" y="6"/>
                    </a:cxn>
                    <a:cxn ang="0">
                      <a:pos x="62" y="0"/>
                    </a:cxn>
                    <a:cxn ang="0">
                      <a:pos x="54" y="3"/>
                    </a:cxn>
                  </a:cxnLst>
                  <a:rect l="0" t="0" r="0" b="0"/>
                  <a:pathLst>
                    <a:path w="110" h="95">
                      <a:moveTo>
                        <a:pt x="54" y="3"/>
                      </a:moveTo>
                      <a:lnTo>
                        <a:pt x="43" y="4"/>
                      </a:lnTo>
                      <a:lnTo>
                        <a:pt x="34" y="9"/>
                      </a:lnTo>
                      <a:lnTo>
                        <a:pt x="21" y="19"/>
                      </a:lnTo>
                      <a:lnTo>
                        <a:pt x="14" y="35"/>
                      </a:lnTo>
                      <a:lnTo>
                        <a:pt x="9" y="45"/>
                      </a:lnTo>
                      <a:lnTo>
                        <a:pt x="3" y="53"/>
                      </a:lnTo>
                      <a:lnTo>
                        <a:pt x="0" y="60"/>
                      </a:lnTo>
                      <a:lnTo>
                        <a:pt x="4" y="69"/>
                      </a:lnTo>
                      <a:lnTo>
                        <a:pt x="9" y="75"/>
                      </a:lnTo>
                      <a:lnTo>
                        <a:pt x="18" y="79"/>
                      </a:lnTo>
                      <a:lnTo>
                        <a:pt x="27" y="84"/>
                      </a:lnTo>
                      <a:lnTo>
                        <a:pt x="31" y="88"/>
                      </a:lnTo>
                      <a:lnTo>
                        <a:pt x="41" y="94"/>
                      </a:lnTo>
                      <a:lnTo>
                        <a:pt x="47" y="91"/>
                      </a:lnTo>
                      <a:lnTo>
                        <a:pt x="44" y="64"/>
                      </a:lnTo>
                      <a:lnTo>
                        <a:pt x="47" y="41"/>
                      </a:lnTo>
                      <a:lnTo>
                        <a:pt x="52" y="27"/>
                      </a:lnTo>
                      <a:lnTo>
                        <a:pt x="61" y="18"/>
                      </a:lnTo>
                      <a:lnTo>
                        <a:pt x="67" y="15"/>
                      </a:lnTo>
                      <a:lnTo>
                        <a:pt x="74" y="16"/>
                      </a:lnTo>
                      <a:lnTo>
                        <a:pt x="80" y="19"/>
                      </a:lnTo>
                      <a:lnTo>
                        <a:pt x="88" y="25"/>
                      </a:lnTo>
                      <a:lnTo>
                        <a:pt x="90" y="30"/>
                      </a:lnTo>
                      <a:lnTo>
                        <a:pt x="92" y="37"/>
                      </a:lnTo>
                      <a:lnTo>
                        <a:pt x="93" y="42"/>
                      </a:lnTo>
                      <a:lnTo>
                        <a:pt x="92" y="48"/>
                      </a:lnTo>
                      <a:lnTo>
                        <a:pt x="92" y="53"/>
                      </a:lnTo>
                      <a:lnTo>
                        <a:pt x="94" y="65"/>
                      </a:lnTo>
                      <a:lnTo>
                        <a:pt x="92" y="73"/>
                      </a:lnTo>
                      <a:lnTo>
                        <a:pt x="92" y="80"/>
                      </a:lnTo>
                      <a:lnTo>
                        <a:pt x="101" y="82"/>
                      </a:lnTo>
                      <a:lnTo>
                        <a:pt x="106" y="78"/>
                      </a:lnTo>
                      <a:lnTo>
                        <a:pt x="109" y="72"/>
                      </a:lnTo>
                      <a:lnTo>
                        <a:pt x="107" y="59"/>
                      </a:lnTo>
                      <a:lnTo>
                        <a:pt x="102" y="47"/>
                      </a:lnTo>
                      <a:lnTo>
                        <a:pt x="95" y="34"/>
                      </a:lnTo>
                      <a:lnTo>
                        <a:pt x="91" y="23"/>
                      </a:lnTo>
                      <a:lnTo>
                        <a:pt x="87" y="15"/>
                      </a:lnTo>
                      <a:lnTo>
                        <a:pt x="82" y="10"/>
                      </a:lnTo>
                      <a:lnTo>
                        <a:pt x="75" y="6"/>
                      </a:lnTo>
                      <a:lnTo>
                        <a:pt x="62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9FFF9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038" name="Freeform 262"/>
                <p:cNvSpPr/>
                <p:nvPr/>
              </p:nvSpPr>
              <p:spPr>
                <a:xfrm>
                  <a:off x="772" y="2943"/>
                  <a:ext cx="73" cy="117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4" y="14"/>
                    </a:cxn>
                    <a:cxn ang="0">
                      <a:pos x="49" y="28"/>
                    </a:cxn>
                    <a:cxn ang="0">
                      <a:pos x="54" y="36"/>
                    </a:cxn>
                    <a:cxn ang="0">
                      <a:pos x="60" y="42"/>
                    </a:cxn>
                    <a:cxn ang="0">
                      <a:pos x="59" y="53"/>
                    </a:cxn>
                    <a:cxn ang="0">
                      <a:pos x="64" y="70"/>
                    </a:cxn>
                    <a:cxn ang="0">
                      <a:pos x="69" y="93"/>
                    </a:cxn>
                    <a:cxn ang="0">
                      <a:pos x="72" y="116"/>
                    </a:cxn>
                    <a:cxn ang="0">
                      <a:pos x="30" y="116"/>
                    </a:cxn>
                    <a:cxn ang="0">
                      <a:pos x="25" y="111"/>
                    </a:cxn>
                    <a:cxn ang="0">
                      <a:pos x="20" y="104"/>
                    </a:cxn>
                    <a:cxn ang="0">
                      <a:pos x="14" y="94"/>
                    </a:cxn>
                    <a:cxn ang="0">
                      <a:pos x="10" y="83"/>
                    </a:cxn>
                    <a:cxn ang="0">
                      <a:pos x="5" y="71"/>
                    </a:cxn>
                    <a:cxn ang="0">
                      <a:pos x="2" y="58"/>
                    </a:cxn>
                    <a:cxn ang="0">
                      <a:pos x="1" y="47"/>
                    </a:cxn>
                    <a:cxn ang="0">
                      <a:pos x="0" y="41"/>
                    </a:cxn>
                    <a:cxn ang="0">
                      <a:pos x="9" y="41"/>
                    </a:cxn>
                    <a:cxn ang="0">
                      <a:pos x="17" y="39"/>
                    </a:cxn>
                    <a:cxn ang="0">
                      <a:pos x="26" y="31"/>
                    </a:cxn>
                    <a:cxn ang="0">
                      <a:pos x="32" y="20"/>
                    </a:cxn>
                    <a:cxn ang="0">
                      <a:pos x="43" y="0"/>
                    </a:cxn>
                  </a:cxnLst>
                  <a:rect l="0" t="0" r="0" b="0"/>
                  <a:pathLst>
                    <a:path w="73" h="117">
                      <a:moveTo>
                        <a:pt x="43" y="0"/>
                      </a:moveTo>
                      <a:lnTo>
                        <a:pt x="44" y="14"/>
                      </a:lnTo>
                      <a:lnTo>
                        <a:pt x="49" y="28"/>
                      </a:lnTo>
                      <a:lnTo>
                        <a:pt x="54" y="36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64" y="70"/>
                      </a:lnTo>
                      <a:lnTo>
                        <a:pt x="69" y="93"/>
                      </a:lnTo>
                      <a:lnTo>
                        <a:pt x="72" y="116"/>
                      </a:lnTo>
                      <a:lnTo>
                        <a:pt x="30" y="116"/>
                      </a:lnTo>
                      <a:lnTo>
                        <a:pt x="25" y="111"/>
                      </a:lnTo>
                      <a:lnTo>
                        <a:pt x="20" y="104"/>
                      </a:lnTo>
                      <a:lnTo>
                        <a:pt x="14" y="94"/>
                      </a:lnTo>
                      <a:lnTo>
                        <a:pt x="10" y="83"/>
                      </a:lnTo>
                      <a:lnTo>
                        <a:pt x="5" y="71"/>
                      </a:lnTo>
                      <a:lnTo>
                        <a:pt x="2" y="58"/>
                      </a:lnTo>
                      <a:lnTo>
                        <a:pt x="1" y="47"/>
                      </a:lnTo>
                      <a:lnTo>
                        <a:pt x="0" y="41"/>
                      </a:lnTo>
                      <a:lnTo>
                        <a:pt x="9" y="41"/>
                      </a:lnTo>
                      <a:lnTo>
                        <a:pt x="17" y="39"/>
                      </a:lnTo>
                      <a:lnTo>
                        <a:pt x="26" y="31"/>
                      </a:lnTo>
                      <a:lnTo>
                        <a:pt x="32" y="20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039" name="Freeform 263"/>
            <p:cNvSpPr/>
            <p:nvPr/>
          </p:nvSpPr>
          <p:spPr>
            <a:xfrm>
              <a:off x="696" y="3049"/>
              <a:ext cx="309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0"/>
                </a:cxn>
                <a:cxn ang="0">
                  <a:pos x="308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0" b="0"/>
              <a:pathLst>
                <a:path w="309" h="51">
                  <a:moveTo>
                    <a:pt x="0" y="0"/>
                  </a:moveTo>
                  <a:lnTo>
                    <a:pt x="308" y="0"/>
                  </a:lnTo>
                  <a:lnTo>
                    <a:pt x="308" y="50"/>
                  </a:ln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040" name="Rectangle 264"/>
          <p:cNvSpPr/>
          <p:nvPr/>
        </p:nvSpPr>
        <p:spPr>
          <a:xfrm>
            <a:off x="1096963" y="4386263"/>
            <a:ext cx="493712" cy="25400"/>
          </a:xfrm>
          <a:prstGeom prst="rect">
            <a:avLst/>
          </a:prstGeom>
          <a:solidFill>
            <a:srgbClr val="008000"/>
          </a:solidFill>
          <a:ln w="12700" cap="flat" cmpd="sng">
            <a:solidFill>
              <a:srgbClr val="DFF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6041" name="Group 265"/>
          <p:cNvGrpSpPr/>
          <p:nvPr/>
        </p:nvGrpSpPr>
        <p:grpSpPr>
          <a:xfrm>
            <a:off x="798513" y="4386263"/>
            <a:ext cx="188912" cy="207962"/>
            <a:chOff x="503" y="2763"/>
            <a:chExt cx="119" cy="131"/>
          </a:xfrm>
        </p:grpSpPr>
        <p:sp>
          <p:nvSpPr>
            <p:cNvPr id="76042" name="Freeform 266"/>
            <p:cNvSpPr/>
            <p:nvPr/>
          </p:nvSpPr>
          <p:spPr>
            <a:xfrm>
              <a:off x="577" y="2774"/>
              <a:ext cx="45" cy="120"/>
            </a:xfrm>
            <a:custGeom>
              <a:avLst/>
              <a:gdLst/>
              <a:ahLst/>
              <a:cxnLst>
                <a:cxn ang="0">
                  <a:pos x="4" y="50"/>
                </a:cxn>
                <a:cxn ang="0">
                  <a:pos x="3" y="43"/>
                </a:cxn>
                <a:cxn ang="0">
                  <a:pos x="1" y="34"/>
                </a:cxn>
                <a:cxn ang="0">
                  <a:pos x="0" y="23"/>
                </a:cxn>
                <a:cxn ang="0">
                  <a:pos x="2" y="12"/>
                </a:cxn>
                <a:cxn ang="0">
                  <a:pos x="6" y="0"/>
                </a:cxn>
                <a:cxn ang="0">
                  <a:pos x="11" y="11"/>
                </a:cxn>
                <a:cxn ang="0">
                  <a:pos x="14" y="20"/>
                </a:cxn>
                <a:cxn ang="0">
                  <a:pos x="15" y="30"/>
                </a:cxn>
                <a:cxn ang="0">
                  <a:pos x="15" y="42"/>
                </a:cxn>
                <a:cxn ang="0">
                  <a:pos x="13" y="51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21" y="44"/>
                </a:cxn>
                <a:cxn ang="0">
                  <a:pos x="27" y="40"/>
                </a:cxn>
                <a:cxn ang="0">
                  <a:pos x="32" y="37"/>
                </a:cxn>
                <a:cxn ang="0">
                  <a:pos x="39" y="35"/>
                </a:cxn>
                <a:cxn ang="0">
                  <a:pos x="44" y="34"/>
                </a:cxn>
                <a:cxn ang="0">
                  <a:pos x="42" y="42"/>
                </a:cxn>
                <a:cxn ang="0">
                  <a:pos x="39" y="50"/>
                </a:cxn>
                <a:cxn ang="0">
                  <a:pos x="33" y="58"/>
                </a:cxn>
                <a:cxn ang="0">
                  <a:pos x="29" y="62"/>
                </a:cxn>
                <a:cxn ang="0">
                  <a:pos x="21" y="65"/>
                </a:cxn>
                <a:cxn ang="0">
                  <a:pos x="14" y="66"/>
                </a:cxn>
                <a:cxn ang="0">
                  <a:pos x="22" y="71"/>
                </a:cxn>
                <a:cxn ang="0">
                  <a:pos x="27" y="75"/>
                </a:cxn>
                <a:cxn ang="0">
                  <a:pos x="30" y="80"/>
                </a:cxn>
                <a:cxn ang="0">
                  <a:pos x="33" y="86"/>
                </a:cxn>
                <a:cxn ang="0">
                  <a:pos x="33" y="92"/>
                </a:cxn>
                <a:cxn ang="0">
                  <a:pos x="35" y="100"/>
                </a:cxn>
                <a:cxn ang="0">
                  <a:pos x="25" y="96"/>
                </a:cxn>
                <a:cxn ang="0">
                  <a:pos x="19" y="91"/>
                </a:cxn>
                <a:cxn ang="0">
                  <a:pos x="16" y="86"/>
                </a:cxn>
                <a:cxn ang="0">
                  <a:pos x="11" y="75"/>
                </a:cxn>
                <a:cxn ang="0">
                  <a:pos x="15" y="85"/>
                </a:cxn>
                <a:cxn ang="0">
                  <a:pos x="16" y="95"/>
                </a:cxn>
                <a:cxn ang="0">
                  <a:pos x="17" y="102"/>
                </a:cxn>
                <a:cxn ang="0">
                  <a:pos x="16" y="112"/>
                </a:cxn>
                <a:cxn ang="0">
                  <a:pos x="16" y="119"/>
                </a:cxn>
                <a:cxn ang="0">
                  <a:pos x="8" y="110"/>
                </a:cxn>
                <a:cxn ang="0">
                  <a:pos x="3" y="98"/>
                </a:cxn>
                <a:cxn ang="0">
                  <a:pos x="2" y="86"/>
                </a:cxn>
                <a:cxn ang="0">
                  <a:pos x="4" y="73"/>
                </a:cxn>
                <a:cxn ang="0">
                  <a:pos x="4" y="63"/>
                </a:cxn>
                <a:cxn ang="0">
                  <a:pos x="4" y="57"/>
                </a:cxn>
                <a:cxn ang="0">
                  <a:pos x="4" y="50"/>
                </a:cxn>
              </a:cxnLst>
              <a:rect l="0" t="0" r="0" b="0"/>
              <a:pathLst>
                <a:path w="45" h="120">
                  <a:moveTo>
                    <a:pt x="4" y="50"/>
                  </a:moveTo>
                  <a:lnTo>
                    <a:pt x="3" y="43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2" y="12"/>
                  </a:lnTo>
                  <a:lnTo>
                    <a:pt x="6" y="0"/>
                  </a:lnTo>
                  <a:lnTo>
                    <a:pt x="11" y="11"/>
                  </a:lnTo>
                  <a:lnTo>
                    <a:pt x="14" y="20"/>
                  </a:lnTo>
                  <a:lnTo>
                    <a:pt x="15" y="30"/>
                  </a:lnTo>
                  <a:lnTo>
                    <a:pt x="15" y="42"/>
                  </a:lnTo>
                  <a:lnTo>
                    <a:pt x="13" y="51"/>
                  </a:lnTo>
                  <a:lnTo>
                    <a:pt x="12" y="56"/>
                  </a:lnTo>
                  <a:lnTo>
                    <a:pt x="15" y="51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2" y="37"/>
                  </a:lnTo>
                  <a:lnTo>
                    <a:pt x="39" y="35"/>
                  </a:lnTo>
                  <a:lnTo>
                    <a:pt x="44" y="34"/>
                  </a:lnTo>
                  <a:lnTo>
                    <a:pt x="42" y="42"/>
                  </a:lnTo>
                  <a:lnTo>
                    <a:pt x="39" y="50"/>
                  </a:lnTo>
                  <a:lnTo>
                    <a:pt x="33" y="58"/>
                  </a:lnTo>
                  <a:lnTo>
                    <a:pt x="29" y="62"/>
                  </a:lnTo>
                  <a:lnTo>
                    <a:pt x="21" y="65"/>
                  </a:lnTo>
                  <a:lnTo>
                    <a:pt x="14" y="66"/>
                  </a:lnTo>
                  <a:lnTo>
                    <a:pt x="22" y="71"/>
                  </a:lnTo>
                  <a:lnTo>
                    <a:pt x="27" y="75"/>
                  </a:lnTo>
                  <a:lnTo>
                    <a:pt x="30" y="80"/>
                  </a:lnTo>
                  <a:lnTo>
                    <a:pt x="33" y="86"/>
                  </a:lnTo>
                  <a:lnTo>
                    <a:pt x="33" y="92"/>
                  </a:lnTo>
                  <a:lnTo>
                    <a:pt x="35" y="100"/>
                  </a:lnTo>
                  <a:lnTo>
                    <a:pt x="25" y="96"/>
                  </a:lnTo>
                  <a:lnTo>
                    <a:pt x="19" y="91"/>
                  </a:lnTo>
                  <a:lnTo>
                    <a:pt x="16" y="86"/>
                  </a:lnTo>
                  <a:lnTo>
                    <a:pt x="11" y="75"/>
                  </a:lnTo>
                  <a:lnTo>
                    <a:pt x="15" y="85"/>
                  </a:lnTo>
                  <a:lnTo>
                    <a:pt x="16" y="95"/>
                  </a:lnTo>
                  <a:lnTo>
                    <a:pt x="17" y="102"/>
                  </a:lnTo>
                  <a:lnTo>
                    <a:pt x="16" y="112"/>
                  </a:lnTo>
                  <a:lnTo>
                    <a:pt x="16" y="119"/>
                  </a:lnTo>
                  <a:lnTo>
                    <a:pt x="8" y="110"/>
                  </a:lnTo>
                  <a:lnTo>
                    <a:pt x="3" y="98"/>
                  </a:lnTo>
                  <a:lnTo>
                    <a:pt x="2" y="86"/>
                  </a:lnTo>
                  <a:lnTo>
                    <a:pt x="4" y="73"/>
                  </a:lnTo>
                  <a:lnTo>
                    <a:pt x="4" y="63"/>
                  </a:lnTo>
                  <a:lnTo>
                    <a:pt x="4" y="57"/>
                  </a:lnTo>
                  <a:lnTo>
                    <a:pt x="4" y="5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43" name="Freeform 267"/>
            <p:cNvSpPr/>
            <p:nvPr/>
          </p:nvSpPr>
          <p:spPr>
            <a:xfrm>
              <a:off x="503" y="2763"/>
              <a:ext cx="33" cy="55"/>
            </a:xfrm>
            <a:custGeom>
              <a:avLst/>
              <a:gdLst/>
              <a:ahLst/>
              <a:cxnLst>
                <a:cxn ang="0">
                  <a:pos x="13" y="48"/>
                </a:cxn>
                <a:cxn ang="0">
                  <a:pos x="8" y="43"/>
                </a:cxn>
                <a:cxn ang="0">
                  <a:pos x="5" y="38"/>
                </a:cxn>
                <a:cxn ang="0">
                  <a:pos x="2" y="32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0" y="22"/>
                </a:cxn>
                <a:cxn ang="0">
                  <a:pos x="16" y="28"/>
                </a:cxn>
                <a:cxn ang="0">
                  <a:pos x="19" y="33"/>
                </a:cxn>
                <a:cxn ang="0">
                  <a:pos x="24" y="43"/>
                </a:cxn>
                <a:cxn ang="0">
                  <a:pos x="20" y="34"/>
                </a:cxn>
                <a:cxn ang="0">
                  <a:pos x="18" y="23"/>
                </a:cxn>
                <a:cxn ang="0">
                  <a:pos x="18" y="16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31" y="20"/>
                </a:cxn>
                <a:cxn ang="0">
                  <a:pos x="32" y="33"/>
                </a:cxn>
                <a:cxn ang="0">
                  <a:pos x="32" y="53"/>
                </a:cxn>
                <a:cxn ang="0">
                  <a:pos x="23" y="54"/>
                </a:cxn>
                <a:cxn ang="0">
                  <a:pos x="13" y="48"/>
                </a:cxn>
              </a:cxnLst>
              <a:rect l="0" t="0" r="0" b="0"/>
              <a:pathLst>
                <a:path w="33" h="55">
                  <a:moveTo>
                    <a:pt x="13" y="48"/>
                  </a:moveTo>
                  <a:lnTo>
                    <a:pt x="8" y="43"/>
                  </a:lnTo>
                  <a:lnTo>
                    <a:pt x="5" y="38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9" y="33"/>
                  </a:lnTo>
                  <a:lnTo>
                    <a:pt x="24" y="43"/>
                  </a:lnTo>
                  <a:lnTo>
                    <a:pt x="20" y="34"/>
                  </a:lnTo>
                  <a:lnTo>
                    <a:pt x="18" y="23"/>
                  </a:lnTo>
                  <a:lnTo>
                    <a:pt x="18" y="16"/>
                  </a:lnTo>
                  <a:lnTo>
                    <a:pt x="19" y="7"/>
                  </a:lnTo>
                  <a:lnTo>
                    <a:pt x="19" y="0"/>
                  </a:lnTo>
                  <a:lnTo>
                    <a:pt x="27" y="10"/>
                  </a:lnTo>
                  <a:lnTo>
                    <a:pt x="31" y="20"/>
                  </a:lnTo>
                  <a:lnTo>
                    <a:pt x="32" y="33"/>
                  </a:lnTo>
                  <a:lnTo>
                    <a:pt x="32" y="53"/>
                  </a:lnTo>
                  <a:lnTo>
                    <a:pt x="23" y="54"/>
                  </a:lnTo>
                  <a:lnTo>
                    <a:pt x="13" y="48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44" name="Oval 268"/>
            <p:cNvSpPr/>
            <p:nvPr/>
          </p:nvSpPr>
          <p:spPr>
            <a:xfrm>
              <a:off x="518" y="2778"/>
              <a:ext cx="53" cy="107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45" name="Freeform 269"/>
            <p:cNvSpPr/>
            <p:nvPr/>
          </p:nvSpPr>
          <p:spPr>
            <a:xfrm>
              <a:off x="529" y="2795"/>
              <a:ext cx="40" cy="6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7"/>
                </a:cxn>
                <a:cxn ang="0">
                  <a:pos x="7" y="6"/>
                </a:cxn>
                <a:cxn ang="0">
                  <a:pos x="10" y="4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31" y="0"/>
                </a:cxn>
                <a:cxn ang="0">
                  <a:pos x="31" y="57"/>
                </a:cxn>
                <a:cxn ang="0">
                  <a:pos x="31" y="60"/>
                </a:cxn>
                <a:cxn ang="0">
                  <a:pos x="33" y="63"/>
                </a:cxn>
                <a:cxn ang="0">
                  <a:pos x="36" y="65"/>
                </a:cxn>
                <a:cxn ang="0">
                  <a:pos x="39" y="65"/>
                </a:cxn>
                <a:cxn ang="0">
                  <a:pos x="39" y="68"/>
                </a:cxn>
                <a:cxn ang="0">
                  <a:pos x="0" y="68"/>
                </a:cxn>
                <a:cxn ang="0">
                  <a:pos x="0" y="65"/>
                </a:cxn>
                <a:cxn ang="0">
                  <a:pos x="2" y="65"/>
                </a:cxn>
                <a:cxn ang="0">
                  <a:pos x="6" y="63"/>
                </a:cxn>
                <a:cxn ang="0">
                  <a:pos x="7" y="60"/>
                </a:cxn>
                <a:cxn ang="0">
                  <a:pos x="8" y="57"/>
                </a:cxn>
                <a:cxn ang="0">
                  <a:pos x="8" y="14"/>
                </a:cxn>
                <a:cxn ang="0">
                  <a:pos x="7" y="12"/>
                </a:cxn>
                <a:cxn ang="0">
                  <a:pos x="6" y="10"/>
                </a:cxn>
                <a:cxn ang="0">
                  <a:pos x="3" y="9"/>
                </a:cxn>
                <a:cxn ang="0">
                  <a:pos x="1" y="9"/>
                </a:cxn>
                <a:cxn ang="0">
                  <a:pos x="1" y="7"/>
                </a:cxn>
              </a:cxnLst>
              <a:rect l="0" t="0" r="0" b="0"/>
              <a:pathLst>
                <a:path w="40" h="69">
                  <a:moveTo>
                    <a:pt x="1" y="7"/>
                  </a:moveTo>
                  <a:lnTo>
                    <a:pt x="4" y="7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31" y="0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33" y="63"/>
                  </a:lnTo>
                  <a:lnTo>
                    <a:pt x="36" y="65"/>
                  </a:lnTo>
                  <a:lnTo>
                    <a:pt x="39" y="65"/>
                  </a:lnTo>
                  <a:lnTo>
                    <a:pt x="39" y="68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6" y="63"/>
                  </a:lnTo>
                  <a:lnTo>
                    <a:pt x="7" y="60"/>
                  </a:lnTo>
                  <a:lnTo>
                    <a:pt x="8" y="57"/>
                  </a:lnTo>
                  <a:lnTo>
                    <a:pt x="8" y="14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7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046" name="Group 270"/>
          <p:cNvGrpSpPr/>
          <p:nvPr/>
        </p:nvGrpSpPr>
        <p:grpSpPr>
          <a:xfrm>
            <a:off x="1714500" y="4386263"/>
            <a:ext cx="188913" cy="207962"/>
            <a:chOff x="1080" y="2763"/>
            <a:chExt cx="119" cy="131"/>
          </a:xfrm>
        </p:grpSpPr>
        <p:sp>
          <p:nvSpPr>
            <p:cNvPr id="76047" name="Freeform 271"/>
            <p:cNvSpPr/>
            <p:nvPr/>
          </p:nvSpPr>
          <p:spPr>
            <a:xfrm>
              <a:off x="1080" y="2774"/>
              <a:ext cx="45" cy="120"/>
            </a:xfrm>
            <a:custGeom>
              <a:avLst/>
              <a:gdLst/>
              <a:ahLst/>
              <a:cxnLst>
                <a:cxn ang="0">
                  <a:pos x="39" y="50"/>
                </a:cxn>
                <a:cxn ang="0">
                  <a:pos x="42" y="43"/>
                </a:cxn>
                <a:cxn ang="0">
                  <a:pos x="43" y="34"/>
                </a:cxn>
                <a:cxn ang="0">
                  <a:pos x="44" y="23"/>
                </a:cxn>
                <a:cxn ang="0">
                  <a:pos x="42" y="12"/>
                </a:cxn>
                <a:cxn ang="0">
                  <a:pos x="38" y="0"/>
                </a:cxn>
                <a:cxn ang="0">
                  <a:pos x="33" y="11"/>
                </a:cxn>
                <a:cxn ang="0">
                  <a:pos x="30" y="20"/>
                </a:cxn>
                <a:cxn ang="0">
                  <a:pos x="29" y="30"/>
                </a:cxn>
                <a:cxn ang="0">
                  <a:pos x="29" y="42"/>
                </a:cxn>
                <a:cxn ang="0">
                  <a:pos x="31" y="51"/>
                </a:cxn>
                <a:cxn ang="0">
                  <a:pos x="32" y="56"/>
                </a:cxn>
                <a:cxn ang="0">
                  <a:pos x="29" y="51"/>
                </a:cxn>
                <a:cxn ang="0">
                  <a:pos x="23" y="44"/>
                </a:cxn>
                <a:cxn ang="0">
                  <a:pos x="17" y="40"/>
                </a:cxn>
                <a:cxn ang="0">
                  <a:pos x="12" y="37"/>
                </a:cxn>
                <a:cxn ang="0">
                  <a:pos x="5" y="35"/>
                </a:cxn>
                <a:cxn ang="0">
                  <a:pos x="0" y="34"/>
                </a:cxn>
                <a:cxn ang="0">
                  <a:pos x="2" y="42"/>
                </a:cxn>
                <a:cxn ang="0">
                  <a:pos x="5" y="50"/>
                </a:cxn>
                <a:cxn ang="0">
                  <a:pos x="11" y="58"/>
                </a:cxn>
                <a:cxn ang="0">
                  <a:pos x="15" y="62"/>
                </a:cxn>
                <a:cxn ang="0">
                  <a:pos x="23" y="65"/>
                </a:cxn>
                <a:cxn ang="0">
                  <a:pos x="30" y="66"/>
                </a:cxn>
                <a:cxn ang="0">
                  <a:pos x="22" y="71"/>
                </a:cxn>
                <a:cxn ang="0">
                  <a:pos x="17" y="75"/>
                </a:cxn>
                <a:cxn ang="0">
                  <a:pos x="14" y="80"/>
                </a:cxn>
                <a:cxn ang="0">
                  <a:pos x="11" y="86"/>
                </a:cxn>
                <a:cxn ang="0">
                  <a:pos x="11" y="92"/>
                </a:cxn>
                <a:cxn ang="0">
                  <a:pos x="10" y="100"/>
                </a:cxn>
                <a:cxn ang="0">
                  <a:pos x="19" y="96"/>
                </a:cxn>
                <a:cxn ang="0">
                  <a:pos x="25" y="91"/>
                </a:cxn>
                <a:cxn ang="0">
                  <a:pos x="28" y="86"/>
                </a:cxn>
                <a:cxn ang="0">
                  <a:pos x="33" y="75"/>
                </a:cxn>
                <a:cxn ang="0">
                  <a:pos x="29" y="85"/>
                </a:cxn>
                <a:cxn ang="0">
                  <a:pos x="28" y="95"/>
                </a:cxn>
                <a:cxn ang="0">
                  <a:pos x="27" y="102"/>
                </a:cxn>
                <a:cxn ang="0">
                  <a:pos x="28" y="112"/>
                </a:cxn>
                <a:cxn ang="0">
                  <a:pos x="28" y="119"/>
                </a:cxn>
                <a:cxn ang="0">
                  <a:pos x="37" y="110"/>
                </a:cxn>
                <a:cxn ang="0">
                  <a:pos x="41" y="98"/>
                </a:cxn>
                <a:cxn ang="0">
                  <a:pos x="42" y="86"/>
                </a:cxn>
                <a:cxn ang="0">
                  <a:pos x="40" y="73"/>
                </a:cxn>
                <a:cxn ang="0">
                  <a:pos x="40" y="63"/>
                </a:cxn>
                <a:cxn ang="0">
                  <a:pos x="39" y="57"/>
                </a:cxn>
                <a:cxn ang="0">
                  <a:pos x="39" y="50"/>
                </a:cxn>
              </a:cxnLst>
              <a:rect l="0" t="0" r="0" b="0"/>
              <a:pathLst>
                <a:path w="45" h="120">
                  <a:moveTo>
                    <a:pt x="39" y="50"/>
                  </a:moveTo>
                  <a:lnTo>
                    <a:pt x="42" y="43"/>
                  </a:lnTo>
                  <a:lnTo>
                    <a:pt x="43" y="34"/>
                  </a:lnTo>
                  <a:lnTo>
                    <a:pt x="44" y="23"/>
                  </a:lnTo>
                  <a:lnTo>
                    <a:pt x="42" y="12"/>
                  </a:lnTo>
                  <a:lnTo>
                    <a:pt x="38" y="0"/>
                  </a:lnTo>
                  <a:lnTo>
                    <a:pt x="33" y="11"/>
                  </a:lnTo>
                  <a:lnTo>
                    <a:pt x="30" y="20"/>
                  </a:lnTo>
                  <a:lnTo>
                    <a:pt x="29" y="30"/>
                  </a:lnTo>
                  <a:lnTo>
                    <a:pt x="29" y="42"/>
                  </a:lnTo>
                  <a:lnTo>
                    <a:pt x="31" y="51"/>
                  </a:lnTo>
                  <a:lnTo>
                    <a:pt x="32" y="56"/>
                  </a:lnTo>
                  <a:lnTo>
                    <a:pt x="29" y="51"/>
                  </a:lnTo>
                  <a:lnTo>
                    <a:pt x="23" y="44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5" y="35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5" y="50"/>
                  </a:lnTo>
                  <a:lnTo>
                    <a:pt x="11" y="58"/>
                  </a:lnTo>
                  <a:lnTo>
                    <a:pt x="15" y="62"/>
                  </a:lnTo>
                  <a:lnTo>
                    <a:pt x="23" y="65"/>
                  </a:lnTo>
                  <a:lnTo>
                    <a:pt x="30" y="66"/>
                  </a:lnTo>
                  <a:lnTo>
                    <a:pt x="22" y="71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11" y="86"/>
                  </a:lnTo>
                  <a:lnTo>
                    <a:pt x="11" y="92"/>
                  </a:lnTo>
                  <a:lnTo>
                    <a:pt x="10" y="100"/>
                  </a:lnTo>
                  <a:lnTo>
                    <a:pt x="19" y="96"/>
                  </a:lnTo>
                  <a:lnTo>
                    <a:pt x="25" y="91"/>
                  </a:lnTo>
                  <a:lnTo>
                    <a:pt x="28" y="86"/>
                  </a:lnTo>
                  <a:lnTo>
                    <a:pt x="33" y="75"/>
                  </a:lnTo>
                  <a:lnTo>
                    <a:pt x="29" y="85"/>
                  </a:lnTo>
                  <a:lnTo>
                    <a:pt x="28" y="95"/>
                  </a:lnTo>
                  <a:lnTo>
                    <a:pt x="27" y="102"/>
                  </a:lnTo>
                  <a:lnTo>
                    <a:pt x="28" y="112"/>
                  </a:lnTo>
                  <a:lnTo>
                    <a:pt x="28" y="119"/>
                  </a:lnTo>
                  <a:lnTo>
                    <a:pt x="37" y="110"/>
                  </a:lnTo>
                  <a:lnTo>
                    <a:pt x="41" y="98"/>
                  </a:lnTo>
                  <a:lnTo>
                    <a:pt x="42" y="86"/>
                  </a:lnTo>
                  <a:lnTo>
                    <a:pt x="40" y="73"/>
                  </a:lnTo>
                  <a:lnTo>
                    <a:pt x="40" y="63"/>
                  </a:lnTo>
                  <a:lnTo>
                    <a:pt x="39" y="57"/>
                  </a:lnTo>
                  <a:lnTo>
                    <a:pt x="39" y="5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48" name="Freeform 272"/>
            <p:cNvSpPr/>
            <p:nvPr/>
          </p:nvSpPr>
          <p:spPr>
            <a:xfrm>
              <a:off x="1166" y="2763"/>
              <a:ext cx="33" cy="55"/>
            </a:xfrm>
            <a:custGeom>
              <a:avLst/>
              <a:gdLst/>
              <a:ahLst/>
              <a:cxnLst>
                <a:cxn ang="0">
                  <a:pos x="19" y="48"/>
                </a:cxn>
                <a:cxn ang="0">
                  <a:pos x="24" y="43"/>
                </a:cxn>
                <a:cxn ang="0">
                  <a:pos x="27" y="38"/>
                </a:cxn>
                <a:cxn ang="0">
                  <a:pos x="30" y="32"/>
                </a:cxn>
                <a:cxn ang="0">
                  <a:pos x="30" y="27"/>
                </a:cxn>
                <a:cxn ang="0">
                  <a:pos x="32" y="19"/>
                </a:cxn>
                <a:cxn ang="0">
                  <a:pos x="22" y="22"/>
                </a:cxn>
                <a:cxn ang="0">
                  <a:pos x="16" y="28"/>
                </a:cxn>
                <a:cxn ang="0">
                  <a:pos x="13" y="33"/>
                </a:cxn>
                <a:cxn ang="0">
                  <a:pos x="8" y="43"/>
                </a:cxn>
                <a:cxn ang="0">
                  <a:pos x="12" y="34"/>
                </a:cxn>
                <a:cxn ang="0">
                  <a:pos x="14" y="23"/>
                </a:cxn>
                <a:cxn ang="0">
                  <a:pos x="14" y="16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5" y="10"/>
                </a:cxn>
                <a:cxn ang="0">
                  <a:pos x="1" y="20"/>
                </a:cxn>
                <a:cxn ang="0">
                  <a:pos x="0" y="33"/>
                </a:cxn>
                <a:cxn ang="0">
                  <a:pos x="0" y="53"/>
                </a:cxn>
                <a:cxn ang="0">
                  <a:pos x="9" y="54"/>
                </a:cxn>
                <a:cxn ang="0">
                  <a:pos x="19" y="48"/>
                </a:cxn>
              </a:cxnLst>
              <a:rect l="0" t="0" r="0" b="0"/>
              <a:pathLst>
                <a:path w="33" h="55">
                  <a:moveTo>
                    <a:pt x="19" y="48"/>
                  </a:moveTo>
                  <a:lnTo>
                    <a:pt x="24" y="43"/>
                  </a:lnTo>
                  <a:lnTo>
                    <a:pt x="27" y="38"/>
                  </a:lnTo>
                  <a:lnTo>
                    <a:pt x="30" y="32"/>
                  </a:lnTo>
                  <a:lnTo>
                    <a:pt x="30" y="27"/>
                  </a:lnTo>
                  <a:lnTo>
                    <a:pt x="32" y="19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3" y="33"/>
                  </a:lnTo>
                  <a:lnTo>
                    <a:pt x="8" y="43"/>
                  </a:lnTo>
                  <a:lnTo>
                    <a:pt x="12" y="34"/>
                  </a:lnTo>
                  <a:lnTo>
                    <a:pt x="14" y="23"/>
                  </a:lnTo>
                  <a:lnTo>
                    <a:pt x="14" y="16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5" y="10"/>
                  </a:lnTo>
                  <a:lnTo>
                    <a:pt x="1" y="20"/>
                  </a:lnTo>
                  <a:lnTo>
                    <a:pt x="0" y="33"/>
                  </a:lnTo>
                  <a:lnTo>
                    <a:pt x="0" y="53"/>
                  </a:lnTo>
                  <a:lnTo>
                    <a:pt x="9" y="54"/>
                  </a:lnTo>
                  <a:lnTo>
                    <a:pt x="19" y="48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49" name="Oval 273"/>
            <p:cNvSpPr/>
            <p:nvPr/>
          </p:nvSpPr>
          <p:spPr>
            <a:xfrm>
              <a:off x="1122" y="2778"/>
              <a:ext cx="53" cy="107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50" name="Freeform 274"/>
            <p:cNvSpPr/>
            <p:nvPr/>
          </p:nvSpPr>
          <p:spPr>
            <a:xfrm>
              <a:off x="1134" y="2795"/>
              <a:ext cx="39" cy="6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30" y="0"/>
                </a:cxn>
                <a:cxn ang="0">
                  <a:pos x="30" y="57"/>
                </a:cxn>
                <a:cxn ang="0">
                  <a:pos x="31" y="60"/>
                </a:cxn>
                <a:cxn ang="0">
                  <a:pos x="32" y="63"/>
                </a:cxn>
                <a:cxn ang="0">
                  <a:pos x="36" y="65"/>
                </a:cxn>
                <a:cxn ang="0">
                  <a:pos x="38" y="65"/>
                </a:cxn>
                <a:cxn ang="0">
                  <a:pos x="38" y="68"/>
                </a:cxn>
                <a:cxn ang="0">
                  <a:pos x="0" y="68"/>
                </a:cxn>
                <a:cxn ang="0">
                  <a:pos x="0" y="65"/>
                </a:cxn>
                <a:cxn ang="0">
                  <a:pos x="2" y="65"/>
                </a:cxn>
                <a:cxn ang="0">
                  <a:pos x="5" y="63"/>
                </a:cxn>
                <a:cxn ang="0">
                  <a:pos x="7" y="60"/>
                </a:cxn>
                <a:cxn ang="0">
                  <a:pos x="7" y="57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1" y="9"/>
                </a:cxn>
                <a:cxn ang="0">
                  <a:pos x="1" y="7"/>
                </a:cxn>
              </a:cxnLst>
              <a:rect l="0" t="0" r="0" b="0"/>
              <a:pathLst>
                <a:path w="39" h="69">
                  <a:moveTo>
                    <a:pt x="1" y="7"/>
                  </a:moveTo>
                  <a:lnTo>
                    <a:pt x="3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30" y="0"/>
                  </a:lnTo>
                  <a:lnTo>
                    <a:pt x="30" y="57"/>
                  </a:lnTo>
                  <a:lnTo>
                    <a:pt x="31" y="60"/>
                  </a:lnTo>
                  <a:lnTo>
                    <a:pt x="32" y="63"/>
                  </a:lnTo>
                  <a:lnTo>
                    <a:pt x="36" y="65"/>
                  </a:lnTo>
                  <a:lnTo>
                    <a:pt x="38" y="65"/>
                  </a:lnTo>
                  <a:lnTo>
                    <a:pt x="38" y="68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5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7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051" name="Oval 275"/>
          <p:cNvSpPr/>
          <p:nvPr/>
        </p:nvSpPr>
        <p:spPr>
          <a:xfrm>
            <a:off x="804863" y="4773613"/>
            <a:ext cx="79375" cy="119062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052" name="Oval 276"/>
          <p:cNvSpPr/>
          <p:nvPr/>
        </p:nvSpPr>
        <p:spPr>
          <a:xfrm>
            <a:off x="817563" y="4787900"/>
            <a:ext cx="55562" cy="889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053" name="Freeform 277"/>
          <p:cNvSpPr/>
          <p:nvPr/>
        </p:nvSpPr>
        <p:spPr>
          <a:xfrm>
            <a:off x="831850" y="4805363"/>
            <a:ext cx="41275" cy="69850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3" y="4"/>
              </a:cxn>
              <a:cxn ang="0">
                <a:pos x="5" y="3"/>
              </a:cxn>
              <a:cxn ang="0">
                <a:pos x="6" y="2"/>
              </a:cxn>
              <a:cxn ang="0">
                <a:pos x="7" y="1"/>
              </a:cxn>
              <a:cxn ang="0">
                <a:pos x="8" y="0"/>
              </a:cxn>
              <a:cxn ang="0">
                <a:pos x="20" y="0"/>
              </a:cxn>
              <a:cxn ang="0">
                <a:pos x="20" y="36"/>
              </a:cxn>
              <a:cxn ang="0">
                <a:pos x="20" y="38"/>
              </a:cxn>
              <a:cxn ang="0">
                <a:pos x="21" y="40"/>
              </a:cxn>
              <a:cxn ang="0">
                <a:pos x="23" y="41"/>
              </a:cxn>
              <a:cxn ang="0">
                <a:pos x="25" y="41"/>
              </a:cxn>
              <a:cxn ang="0">
                <a:pos x="25" y="43"/>
              </a:cxn>
              <a:cxn ang="0">
                <a:pos x="0" y="43"/>
              </a:cxn>
              <a:cxn ang="0">
                <a:pos x="0" y="41"/>
              </a:cxn>
              <a:cxn ang="0">
                <a:pos x="1" y="41"/>
              </a:cxn>
              <a:cxn ang="0">
                <a:pos x="4" y="40"/>
              </a:cxn>
              <a:cxn ang="0">
                <a:pos x="5" y="38"/>
              </a:cxn>
              <a:cxn ang="0">
                <a:pos x="5" y="36"/>
              </a:cxn>
              <a:cxn ang="0">
                <a:pos x="5" y="9"/>
              </a:cxn>
              <a:cxn ang="0">
                <a:pos x="5" y="7"/>
              </a:cxn>
              <a:cxn ang="0">
                <a:pos x="4" y="6"/>
              </a:cxn>
              <a:cxn ang="0">
                <a:pos x="2" y="6"/>
              </a:cxn>
              <a:cxn ang="0">
                <a:pos x="1" y="6"/>
              </a:cxn>
              <a:cxn ang="0">
                <a:pos x="1" y="4"/>
              </a:cxn>
            </a:cxnLst>
            <a:rect l="0" t="0" r="0" b="0"/>
            <a:pathLst>
              <a:path w="26" h="44">
                <a:moveTo>
                  <a:pt x="1" y="4"/>
                </a:moveTo>
                <a:lnTo>
                  <a:pt x="3" y="4"/>
                </a:lnTo>
                <a:lnTo>
                  <a:pt x="5" y="3"/>
                </a:lnTo>
                <a:lnTo>
                  <a:pt x="6" y="2"/>
                </a:lnTo>
                <a:lnTo>
                  <a:pt x="7" y="1"/>
                </a:lnTo>
                <a:lnTo>
                  <a:pt x="8" y="0"/>
                </a:lnTo>
                <a:lnTo>
                  <a:pt x="20" y="0"/>
                </a:lnTo>
                <a:lnTo>
                  <a:pt x="20" y="36"/>
                </a:lnTo>
                <a:lnTo>
                  <a:pt x="20" y="38"/>
                </a:lnTo>
                <a:lnTo>
                  <a:pt x="21" y="40"/>
                </a:lnTo>
                <a:lnTo>
                  <a:pt x="23" y="41"/>
                </a:lnTo>
                <a:lnTo>
                  <a:pt x="25" y="41"/>
                </a:lnTo>
                <a:lnTo>
                  <a:pt x="25" y="43"/>
                </a:lnTo>
                <a:lnTo>
                  <a:pt x="0" y="43"/>
                </a:lnTo>
                <a:lnTo>
                  <a:pt x="0" y="41"/>
                </a:lnTo>
                <a:lnTo>
                  <a:pt x="1" y="41"/>
                </a:lnTo>
                <a:lnTo>
                  <a:pt x="4" y="40"/>
                </a:lnTo>
                <a:lnTo>
                  <a:pt x="5" y="38"/>
                </a:lnTo>
                <a:lnTo>
                  <a:pt x="5" y="36"/>
                </a:lnTo>
                <a:lnTo>
                  <a:pt x="5" y="9"/>
                </a:lnTo>
                <a:lnTo>
                  <a:pt x="5" y="7"/>
                </a:lnTo>
                <a:lnTo>
                  <a:pt x="4" y="6"/>
                </a:lnTo>
                <a:lnTo>
                  <a:pt x="2" y="6"/>
                </a:lnTo>
                <a:lnTo>
                  <a:pt x="1" y="6"/>
                </a:lnTo>
                <a:lnTo>
                  <a:pt x="1" y="4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054" name="Oval 278"/>
          <p:cNvSpPr/>
          <p:nvPr/>
        </p:nvSpPr>
        <p:spPr>
          <a:xfrm>
            <a:off x="1808163" y="4775200"/>
            <a:ext cx="79375" cy="12065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055" name="Oval 279"/>
          <p:cNvSpPr/>
          <p:nvPr/>
        </p:nvSpPr>
        <p:spPr>
          <a:xfrm>
            <a:off x="1820863" y="4791075"/>
            <a:ext cx="55562" cy="8890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056" name="Freeform 280"/>
          <p:cNvSpPr/>
          <p:nvPr/>
        </p:nvSpPr>
        <p:spPr>
          <a:xfrm>
            <a:off x="1835150" y="4806950"/>
            <a:ext cx="39688" cy="71438"/>
          </a:xfrm>
          <a:custGeom>
            <a:avLst/>
            <a:gdLst/>
            <a:ahLst/>
            <a:cxnLst>
              <a:cxn ang="0">
                <a:pos x="1" y="5"/>
              </a:cxn>
              <a:cxn ang="0">
                <a:pos x="2" y="5"/>
              </a:cxn>
              <a:cxn ang="0">
                <a:pos x="4" y="4"/>
              </a:cxn>
              <a:cxn ang="0">
                <a:pos x="6" y="3"/>
              </a:cxn>
              <a:cxn ang="0">
                <a:pos x="7" y="2"/>
              </a:cxn>
              <a:cxn ang="0">
                <a:pos x="8" y="0"/>
              </a:cxn>
              <a:cxn ang="0">
                <a:pos x="19" y="0"/>
              </a:cxn>
              <a:cxn ang="0">
                <a:pos x="19" y="37"/>
              </a:cxn>
              <a:cxn ang="0">
                <a:pos x="20" y="39"/>
              </a:cxn>
              <a:cxn ang="0">
                <a:pos x="21" y="41"/>
              </a:cxn>
              <a:cxn ang="0">
                <a:pos x="23" y="42"/>
              </a:cxn>
              <a:cxn ang="0">
                <a:pos x="24" y="42"/>
              </a:cxn>
              <a:cxn ang="0">
                <a:pos x="24" y="44"/>
              </a:cxn>
              <a:cxn ang="0">
                <a:pos x="0" y="44"/>
              </a:cxn>
              <a:cxn ang="0">
                <a:pos x="0" y="42"/>
              </a:cxn>
              <a:cxn ang="0">
                <a:pos x="1" y="42"/>
              </a:cxn>
              <a:cxn ang="0">
                <a:pos x="3" y="41"/>
              </a:cxn>
              <a:cxn ang="0">
                <a:pos x="4" y="39"/>
              </a:cxn>
              <a:cxn ang="0">
                <a:pos x="5" y="37"/>
              </a:cxn>
              <a:cxn ang="0">
                <a:pos x="5" y="10"/>
              </a:cxn>
              <a:cxn ang="0">
                <a:pos x="4" y="8"/>
              </a:cxn>
              <a:cxn ang="0">
                <a:pos x="3" y="7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</a:cxnLst>
            <a:rect l="0" t="0" r="0" b="0"/>
            <a:pathLst>
              <a:path w="25" h="45">
                <a:moveTo>
                  <a:pt x="1" y="5"/>
                </a:moveTo>
                <a:lnTo>
                  <a:pt x="2" y="5"/>
                </a:lnTo>
                <a:lnTo>
                  <a:pt x="4" y="4"/>
                </a:lnTo>
                <a:lnTo>
                  <a:pt x="6" y="3"/>
                </a:lnTo>
                <a:lnTo>
                  <a:pt x="7" y="2"/>
                </a:lnTo>
                <a:lnTo>
                  <a:pt x="8" y="0"/>
                </a:lnTo>
                <a:lnTo>
                  <a:pt x="19" y="0"/>
                </a:lnTo>
                <a:lnTo>
                  <a:pt x="19" y="37"/>
                </a:lnTo>
                <a:lnTo>
                  <a:pt x="20" y="39"/>
                </a:lnTo>
                <a:lnTo>
                  <a:pt x="21" y="41"/>
                </a:lnTo>
                <a:lnTo>
                  <a:pt x="23" y="42"/>
                </a:lnTo>
                <a:lnTo>
                  <a:pt x="24" y="42"/>
                </a:lnTo>
                <a:lnTo>
                  <a:pt x="24" y="44"/>
                </a:lnTo>
                <a:lnTo>
                  <a:pt x="0" y="44"/>
                </a:lnTo>
                <a:lnTo>
                  <a:pt x="0" y="42"/>
                </a:lnTo>
                <a:lnTo>
                  <a:pt x="1" y="42"/>
                </a:lnTo>
                <a:lnTo>
                  <a:pt x="3" y="41"/>
                </a:lnTo>
                <a:lnTo>
                  <a:pt x="4" y="39"/>
                </a:lnTo>
                <a:lnTo>
                  <a:pt x="5" y="37"/>
                </a:lnTo>
                <a:lnTo>
                  <a:pt x="5" y="10"/>
                </a:lnTo>
                <a:lnTo>
                  <a:pt x="4" y="8"/>
                </a:lnTo>
                <a:lnTo>
                  <a:pt x="3" y="7"/>
                </a:lnTo>
                <a:lnTo>
                  <a:pt x="2" y="6"/>
                </a:lnTo>
                <a:lnTo>
                  <a:pt x="1" y="6"/>
                </a:lnTo>
                <a:lnTo>
                  <a:pt x="1" y="5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6057" name="Group 281"/>
          <p:cNvGrpSpPr/>
          <p:nvPr/>
        </p:nvGrpSpPr>
        <p:grpSpPr>
          <a:xfrm>
            <a:off x="1012825" y="4587875"/>
            <a:ext cx="93663" cy="112713"/>
            <a:chOff x="638" y="2890"/>
            <a:chExt cx="59" cy="71"/>
          </a:xfrm>
        </p:grpSpPr>
        <p:sp>
          <p:nvSpPr>
            <p:cNvPr id="76058" name="Oval 282"/>
            <p:cNvSpPr/>
            <p:nvPr/>
          </p:nvSpPr>
          <p:spPr>
            <a:xfrm>
              <a:off x="638" y="2890"/>
              <a:ext cx="59" cy="71"/>
            </a:xfrm>
            <a:prstGeom prst="ellipse">
              <a:avLst/>
            </a:prstGeom>
            <a:solidFill>
              <a:srgbClr val="3F5F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59" name="Oval 283"/>
            <p:cNvSpPr/>
            <p:nvPr/>
          </p:nvSpPr>
          <p:spPr>
            <a:xfrm>
              <a:off x="654" y="2909"/>
              <a:ext cx="26" cy="33"/>
            </a:xfrm>
            <a:prstGeom prst="ellipse">
              <a:avLst/>
            </a:prstGeom>
            <a:solidFill>
              <a:srgbClr val="9FFF9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060" name="Group 284"/>
          <p:cNvGrpSpPr/>
          <p:nvPr/>
        </p:nvGrpSpPr>
        <p:grpSpPr>
          <a:xfrm>
            <a:off x="1579563" y="4603750"/>
            <a:ext cx="93662" cy="112713"/>
            <a:chOff x="995" y="2900"/>
            <a:chExt cx="59" cy="71"/>
          </a:xfrm>
        </p:grpSpPr>
        <p:sp>
          <p:nvSpPr>
            <p:cNvPr id="76061" name="Oval 285"/>
            <p:cNvSpPr/>
            <p:nvPr/>
          </p:nvSpPr>
          <p:spPr>
            <a:xfrm>
              <a:off x="995" y="2900"/>
              <a:ext cx="59" cy="71"/>
            </a:xfrm>
            <a:prstGeom prst="ellipse">
              <a:avLst/>
            </a:prstGeom>
            <a:solidFill>
              <a:srgbClr val="0080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62" name="Oval 286"/>
            <p:cNvSpPr/>
            <p:nvPr/>
          </p:nvSpPr>
          <p:spPr>
            <a:xfrm>
              <a:off x="1012" y="2918"/>
              <a:ext cx="26" cy="34"/>
            </a:xfrm>
            <a:prstGeom prst="ellipse">
              <a:avLst/>
            </a:prstGeom>
            <a:solidFill>
              <a:srgbClr val="BFFFB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063" name="Group 287"/>
          <p:cNvGrpSpPr/>
          <p:nvPr/>
        </p:nvGrpSpPr>
        <p:grpSpPr>
          <a:xfrm>
            <a:off x="1136650" y="4854575"/>
            <a:ext cx="411163" cy="41275"/>
            <a:chOff x="716" y="3058"/>
            <a:chExt cx="259" cy="26"/>
          </a:xfrm>
        </p:grpSpPr>
        <p:grpSp>
          <p:nvGrpSpPr>
            <p:cNvPr id="76064" name="Group 288"/>
            <p:cNvGrpSpPr/>
            <p:nvPr/>
          </p:nvGrpSpPr>
          <p:grpSpPr>
            <a:xfrm>
              <a:off x="955" y="3058"/>
              <a:ext cx="20" cy="25"/>
              <a:chOff x="955" y="3058"/>
              <a:chExt cx="20" cy="25"/>
            </a:xfrm>
          </p:grpSpPr>
          <p:sp>
            <p:nvSpPr>
              <p:cNvPr id="76065" name="Freeform 289"/>
              <p:cNvSpPr/>
              <p:nvPr/>
            </p:nvSpPr>
            <p:spPr>
              <a:xfrm>
                <a:off x="955" y="3058"/>
                <a:ext cx="20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6" y="2"/>
                  </a:cxn>
                  <a:cxn ang="0">
                    <a:pos x="17" y="5"/>
                  </a:cxn>
                  <a:cxn ang="0">
                    <a:pos x="17" y="9"/>
                  </a:cxn>
                  <a:cxn ang="0">
                    <a:pos x="16" y="11"/>
                  </a:cxn>
                  <a:cxn ang="0">
                    <a:pos x="15" y="13"/>
                  </a:cxn>
                  <a:cxn ang="0">
                    <a:pos x="13" y="14"/>
                  </a:cxn>
                  <a:cxn ang="0">
                    <a:pos x="15" y="14"/>
                  </a:cxn>
                  <a:cxn ang="0">
                    <a:pos x="16" y="16"/>
                  </a:cxn>
                  <a:cxn ang="0">
                    <a:pos x="17" y="18"/>
                  </a:cxn>
                  <a:cxn ang="0">
                    <a:pos x="18" y="20"/>
                  </a:cxn>
                  <a:cxn ang="0">
                    <a:pos x="18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2" y="24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0"/>
                  </a:cxn>
                  <a:cxn ang="0">
                    <a:pos x="12" y="18"/>
                  </a:cxn>
                  <a:cxn ang="0">
                    <a:pos x="11" y="17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10" y="24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" y="23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0" h="25">
                    <a:moveTo>
                      <a:pt x="0" y="0"/>
                    </a:moveTo>
                    <a:lnTo>
                      <a:pt x="13" y="0"/>
                    </a:lnTo>
                    <a:lnTo>
                      <a:pt x="15" y="1"/>
                    </a:lnTo>
                    <a:lnTo>
                      <a:pt x="16" y="2"/>
                    </a:lnTo>
                    <a:lnTo>
                      <a:pt x="17" y="5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18" y="23"/>
                    </a:lnTo>
                    <a:lnTo>
                      <a:pt x="19" y="23"/>
                    </a:lnTo>
                    <a:lnTo>
                      <a:pt x="19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2" y="18"/>
                    </a:lnTo>
                    <a:lnTo>
                      <a:pt x="11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66" name="Freeform 290"/>
              <p:cNvSpPr/>
              <p:nvPr/>
            </p:nvSpPr>
            <p:spPr>
              <a:xfrm>
                <a:off x="963" y="3063"/>
                <a:ext cx="4" cy="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0"/>
                  </a:cxn>
                </a:cxnLst>
                <a:rect l="0" t="0" r="0" b="0"/>
                <a:pathLst>
                  <a:path w="4" h="1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67" name="Group 291"/>
            <p:cNvGrpSpPr/>
            <p:nvPr/>
          </p:nvGrpSpPr>
          <p:grpSpPr>
            <a:xfrm>
              <a:off x="716" y="3058"/>
              <a:ext cx="19" cy="26"/>
              <a:chOff x="716" y="3058"/>
              <a:chExt cx="19" cy="26"/>
            </a:xfrm>
          </p:grpSpPr>
          <p:sp>
            <p:nvSpPr>
              <p:cNvPr id="76068" name="Freeform 292"/>
              <p:cNvSpPr/>
              <p:nvPr/>
            </p:nvSpPr>
            <p:spPr>
              <a:xfrm>
                <a:off x="716" y="3058"/>
                <a:ext cx="19" cy="2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17" y="4"/>
                  </a:cxn>
                  <a:cxn ang="0">
                    <a:pos x="17" y="7"/>
                  </a:cxn>
                  <a:cxn ang="0">
                    <a:pos x="18" y="11"/>
                  </a:cxn>
                  <a:cxn ang="0">
                    <a:pos x="18" y="14"/>
                  </a:cxn>
                  <a:cxn ang="0">
                    <a:pos x="17" y="18"/>
                  </a:cxn>
                  <a:cxn ang="0">
                    <a:pos x="17" y="21"/>
                  </a:cxn>
                  <a:cxn ang="0">
                    <a:pos x="13" y="24"/>
                  </a:cxn>
                  <a:cxn ang="0">
                    <a:pos x="12" y="25"/>
                  </a:cxn>
                  <a:cxn ang="0">
                    <a:pos x="6" y="25"/>
                  </a:cxn>
                  <a:cxn ang="0">
                    <a:pos x="3" y="24"/>
                  </a:cxn>
                  <a:cxn ang="0">
                    <a:pos x="1" y="22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3" y="1"/>
                  </a:cxn>
                  <a:cxn ang="0">
                    <a:pos x="6" y="0"/>
                  </a:cxn>
                </a:cxnLst>
                <a:rect l="0" t="0" r="0" b="0"/>
                <a:pathLst>
                  <a:path w="19" h="26">
                    <a:moveTo>
                      <a:pt x="6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7" y="4"/>
                    </a:lnTo>
                    <a:lnTo>
                      <a:pt x="17" y="7"/>
                    </a:lnTo>
                    <a:lnTo>
                      <a:pt x="18" y="11"/>
                    </a:lnTo>
                    <a:lnTo>
                      <a:pt x="18" y="14"/>
                    </a:lnTo>
                    <a:lnTo>
                      <a:pt x="17" y="18"/>
                    </a:lnTo>
                    <a:lnTo>
                      <a:pt x="17" y="21"/>
                    </a:lnTo>
                    <a:lnTo>
                      <a:pt x="13" y="24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69" name="Freeform 293"/>
              <p:cNvSpPr/>
              <p:nvPr/>
            </p:nvSpPr>
            <p:spPr>
              <a:xfrm>
                <a:off x="724" y="3062"/>
                <a:ext cx="2" cy="1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0" b="0"/>
                <a:pathLst>
                  <a:path w="2" h="19">
                    <a:moveTo>
                      <a:pt x="1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70" name="Group 294"/>
            <p:cNvGrpSpPr/>
            <p:nvPr/>
          </p:nvGrpSpPr>
          <p:grpSpPr>
            <a:xfrm>
              <a:off x="743" y="3059"/>
              <a:ext cx="49" cy="25"/>
              <a:chOff x="743" y="3059"/>
              <a:chExt cx="49" cy="25"/>
            </a:xfrm>
          </p:grpSpPr>
          <p:sp>
            <p:nvSpPr>
              <p:cNvPr id="76071" name="Freeform 295"/>
              <p:cNvSpPr/>
              <p:nvPr/>
            </p:nvSpPr>
            <p:spPr>
              <a:xfrm>
                <a:off x="743" y="3059"/>
                <a:ext cx="23" cy="2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6" y="23"/>
                  </a:cxn>
                  <a:cxn ang="0">
                    <a:pos x="4" y="23"/>
                  </a:cxn>
                  <a:cxn ang="0">
                    <a:pos x="4" y="5"/>
                  </a:cxn>
                  <a:cxn ang="0">
                    <a:pos x="13" y="24"/>
                  </a:cxn>
                  <a:cxn ang="0">
                    <a:pos x="20" y="24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8" y="2"/>
                  </a:cxn>
                  <a:cxn ang="0">
                    <a:pos x="18" y="17"/>
                  </a:cxn>
                  <a:cxn ang="0">
                    <a:pos x="1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23"/>
                  </a:cxn>
                  <a:cxn ang="0">
                    <a:pos x="0" y="23"/>
                  </a:cxn>
                  <a:cxn ang="0">
                    <a:pos x="0" y="24"/>
                  </a:cxn>
                </a:cxnLst>
                <a:rect l="0" t="0" r="0" b="0"/>
                <a:pathLst>
                  <a:path w="23" h="25">
                    <a:moveTo>
                      <a:pt x="0" y="24"/>
                    </a:moveTo>
                    <a:lnTo>
                      <a:pt x="6" y="24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4" y="5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8" y="2"/>
                    </a:lnTo>
                    <a:lnTo>
                      <a:pt x="18" y="17"/>
                    </a:lnTo>
                    <a:lnTo>
                      <a:pt x="1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72" name="Freeform 296"/>
              <p:cNvSpPr/>
              <p:nvPr/>
            </p:nvSpPr>
            <p:spPr>
              <a:xfrm>
                <a:off x="773" y="3059"/>
                <a:ext cx="19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7" y="7"/>
                  </a:cxn>
                  <a:cxn ang="0">
                    <a:pos x="16" y="7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8" y="11"/>
                  </a:cxn>
                  <a:cxn ang="0">
                    <a:pos x="10" y="11"/>
                  </a:cxn>
                  <a:cxn ang="0">
                    <a:pos x="13" y="8"/>
                  </a:cxn>
                  <a:cxn ang="0">
                    <a:pos x="13" y="17"/>
                  </a:cxn>
                  <a:cxn ang="0">
                    <a:pos x="10" y="14"/>
                  </a:cxn>
                  <a:cxn ang="0">
                    <a:pos x="8" y="14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7" y="17"/>
                  </a:cxn>
                  <a:cxn ang="0">
                    <a:pos x="18" y="17"/>
                  </a:cxn>
                  <a:cxn ang="0">
                    <a:pos x="18" y="24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" y="23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19" h="25">
                    <a:moveTo>
                      <a:pt x="0" y="0"/>
                    </a:moveTo>
                    <a:lnTo>
                      <a:pt x="17" y="0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3" y="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7" y="17"/>
                    </a:lnTo>
                    <a:lnTo>
                      <a:pt x="18" y="17"/>
                    </a:lnTo>
                    <a:lnTo>
                      <a:pt x="18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73" name="Group 297"/>
            <p:cNvGrpSpPr/>
            <p:nvPr/>
          </p:nvGrpSpPr>
          <p:grpSpPr>
            <a:xfrm>
              <a:off x="844" y="3058"/>
              <a:ext cx="19" cy="26"/>
              <a:chOff x="844" y="3058"/>
              <a:chExt cx="19" cy="26"/>
            </a:xfrm>
          </p:grpSpPr>
          <p:sp>
            <p:nvSpPr>
              <p:cNvPr id="76074" name="Freeform 298"/>
              <p:cNvSpPr/>
              <p:nvPr/>
            </p:nvSpPr>
            <p:spPr>
              <a:xfrm>
                <a:off x="844" y="3058"/>
                <a:ext cx="19" cy="2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17" y="4"/>
                  </a:cxn>
                  <a:cxn ang="0">
                    <a:pos x="17" y="6"/>
                  </a:cxn>
                  <a:cxn ang="0">
                    <a:pos x="18" y="11"/>
                  </a:cxn>
                  <a:cxn ang="0">
                    <a:pos x="18" y="14"/>
                  </a:cxn>
                  <a:cxn ang="0">
                    <a:pos x="17" y="18"/>
                  </a:cxn>
                  <a:cxn ang="0">
                    <a:pos x="17" y="21"/>
                  </a:cxn>
                  <a:cxn ang="0">
                    <a:pos x="14" y="24"/>
                  </a:cxn>
                  <a:cxn ang="0">
                    <a:pos x="12" y="25"/>
                  </a:cxn>
                  <a:cxn ang="0">
                    <a:pos x="6" y="25"/>
                  </a:cxn>
                  <a:cxn ang="0">
                    <a:pos x="4" y="24"/>
                  </a:cxn>
                  <a:cxn ang="0">
                    <a:pos x="1" y="21"/>
                  </a:cxn>
                  <a:cxn ang="0">
                    <a:pos x="1" y="18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0" b="0"/>
                <a:pathLst>
                  <a:path w="19" h="26">
                    <a:moveTo>
                      <a:pt x="6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11"/>
                    </a:lnTo>
                    <a:lnTo>
                      <a:pt x="18" y="14"/>
                    </a:lnTo>
                    <a:lnTo>
                      <a:pt x="17" y="18"/>
                    </a:lnTo>
                    <a:lnTo>
                      <a:pt x="17" y="21"/>
                    </a:lnTo>
                    <a:lnTo>
                      <a:pt x="14" y="24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75" name="Freeform 299"/>
              <p:cNvSpPr/>
              <p:nvPr/>
            </p:nvSpPr>
            <p:spPr>
              <a:xfrm>
                <a:off x="852" y="3062"/>
                <a:ext cx="3" cy="1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1"/>
                  </a:cxn>
                  <a:cxn ang="0">
                    <a:pos x="2" y="3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0" b="0"/>
                <a:pathLst>
                  <a:path w="3" h="19">
                    <a:moveTo>
                      <a:pt x="1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76" name="Group 300"/>
            <p:cNvGrpSpPr/>
            <p:nvPr/>
          </p:nvGrpSpPr>
          <p:grpSpPr>
            <a:xfrm>
              <a:off x="871" y="3058"/>
              <a:ext cx="42" cy="25"/>
              <a:chOff x="871" y="3058"/>
              <a:chExt cx="42" cy="25"/>
            </a:xfrm>
          </p:grpSpPr>
          <p:sp>
            <p:nvSpPr>
              <p:cNvPr id="76077" name="Freeform 301"/>
              <p:cNvSpPr/>
              <p:nvPr/>
            </p:nvSpPr>
            <p:spPr>
              <a:xfrm>
                <a:off x="871" y="3058"/>
                <a:ext cx="18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2"/>
                  </a:cxn>
                  <a:cxn ang="0">
                    <a:pos x="8" y="2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7"/>
                  </a:cxn>
                  <a:cxn ang="0">
                    <a:pos x="17" y="17"/>
                  </a:cxn>
                  <a:cxn ang="0">
                    <a:pos x="17" y="24"/>
                  </a:cxn>
                  <a:cxn ang="0">
                    <a:pos x="1" y="24"/>
                  </a:cxn>
                  <a:cxn ang="0">
                    <a:pos x="1" y="23"/>
                  </a:cxn>
                  <a:cxn ang="0">
                    <a:pos x="2" y="23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18" h="25"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7"/>
                    </a:lnTo>
                    <a:lnTo>
                      <a:pt x="17" y="24"/>
                    </a:lnTo>
                    <a:lnTo>
                      <a:pt x="1" y="24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78" name="Freeform 302"/>
              <p:cNvSpPr/>
              <p:nvPr/>
            </p:nvSpPr>
            <p:spPr>
              <a:xfrm>
                <a:off x="896" y="3058"/>
                <a:ext cx="1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7" y="2"/>
                  </a:cxn>
                  <a:cxn ang="0">
                    <a:pos x="7" y="21"/>
                  </a:cxn>
                  <a:cxn ang="0">
                    <a:pos x="10" y="21"/>
                  </a:cxn>
                  <a:cxn ang="0">
                    <a:pos x="15" y="17"/>
                  </a:cxn>
                  <a:cxn ang="0">
                    <a:pos x="16" y="17"/>
                  </a:cxn>
                  <a:cxn ang="0">
                    <a:pos x="16" y="24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" y="23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17" h="25">
                    <a:moveTo>
                      <a:pt x="0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5" y="17"/>
                    </a:lnTo>
                    <a:lnTo>
                      <a:pt x="16" y="17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79" name="Group 303"/>
            <p:cNvGrpSpPr/>
            <p:nvPr/>
          </p:nvGrpSpPr>
          <p:grpSpPr>
            <a:xfrm>
              <a:off x="920" y="3059"/>
              <a:ext cx="28" cy="24"/>
              <a:chOff x="920" y="3059"/>
              <a:chExt cx="28" cy="24"/>
            </a:xfrm>
          </p:grpSpPr>
          <p:sp>
            <p:nvSpPr>
              <p:cNvPr id="76080" name="Freeform 304"/>
              <p:cNvSpPr/>
              <p:nvPr/>
            </p:nvSpPr>
            <p:spPr>
              <a:xfrm>
                <a:off x="920" y="3059"/>
                <a:ext cx="28" cy="2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5" y="22"/>
                  </a:cxn>
                  <a:cxn ang="0">
                    <a:pos x="27" y="22"/>
                  </a:cxn>
                  <a:cxn ang="0">
                    <a:pos x="27" y="23"/>
                  </a:cxn>
                  <a:cxn ang="0">
                    <a:pos x="12" y="23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2" y="15"/>
                  </a:cxn>
                  <a:cxn ang="0">
                    <a:pos x="7" y="15"/>
                  </a:cxn>
                  <a:cxn ang="0">
                    <a:pos x="4" y="22"/>
                  </a:cxn>
                  <a:cxn ang="0">
                    <a:pos x="7" y="22"/>
                  </a:cxn>
                  <a:cxn ang="0">
                    <a:pos x="7" y="23"/>
                  </a:cxn>
                  <a:cxn ang="0">
                    <a:pos x="0" y="23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9" y="0"/>
                  </a:cxn>
                  <a:cxn ang="0">
                    <a:pos x="16" y="0"/>
                  </a:cxn>
                </a:cxnLst>
                <a:rect l="0" t="0" r="0" b="0"/>
                <a:pathLst>
                  <a:path w="28" h="24">
                    <a:moveTo>
                      <a:pt x="16" y="0"/>
                    </a:moveTo>
                    <a:lnTo>
                      <a:pt x="25" y="22"/>
                    </a:lnTo>
                    <a:lnTo>
                      <a:pt x="27" y="22"/>
                    </a:lnTo>
                    <a:lnTo>
                      <a:pt x="27" y="23"/>
                    </a:lnTo>
                    <a:lnTo>
                      <a:pt x="12" y="23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2" y="15"/>
                    </a:lnTo>
                    <a:lnTo>
                      <a:pt x="7" y="15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7" y="23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9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81" name="Freeform 305"/>
              <p:cNvSpPr/>
              <p:nvPr/>
            </p:nvSpPr>
            <p:spPr>
              <a:xfrm>
                <a:off x="927" y="3067"/>
                <a:ext cx="4" cy="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0" b="0"/>
                <a:pathLst>
                  <a:path w="4" h="1">
                    <a:moveTo>
                      <a:pt x="2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82" name="Group 306"/>
            <p:cNvGrpSpPr/>
            <p:nvPr/>
          </p:nvGrpSpPr>
          <p:grpSpPr>
            <a:xfrm>
              <a:off x="811" y="3059"/>
              <a:ext cx="23" cy="25"/>
              <a:chOff x="811" y="3059"/>
              <a:chExt cx="23" cy="25"/>
            </a:xfrm>
          </p:grpSpPr>
          <p:sp>
            <p:nvSpPr>
              <p:cNvPr id="76083" name="Freeform 307"/>
              <p:cNvSpPr/>
              <p:nvPr/>
            </p:nvSpPr>
            <p:spPr>
              <a:xfrm>
                <a:off x="811" y="3059"/>
                <a:ext cx="23" cy="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6" y="0"/>
                  </a:cxn>
                  <a:cxn ang="0">
                    <a:pos x="18" y="2"/>
                  </a:cxn>
                  <a:cxn ang="0">
                    <a:pos x="21" y="4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22" y="14"/>
                  </a:cxn>
                  <a:cxn ang="0">
                    <a:pos x="22" y="17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6" y="24"/>
                  </a:cxn>
                  <a:cxn ang="0">
                    <a:pos x="9" y="24"/>
                  </a:cxn>
                  <a:cxn ang="0">
                    <a:pos x="0" y="24"/>
                  </a:cxn>
                  <a:cxn ang="0">
                    <a:pos x="0" y="22"/>
                  </a:cxn>
                  <a:cxn ang="0">
                    <a:pos x="3" y="22"/>
                  </a:cxn>
                  <a:cxn ang="0">
                    <a:pos x="3" y="14"/>
                  </a:cxn>
                  <a:cxn ang="0">
                    <a:pos x="3" y="10"/>
                  </a:cxn>
                  <a:cxn ang="0">
                    <a:pos x="3" y="6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9" y="0"/>
                  </a:cxn>
                </a:cxnLst>
                <a:rect l="0" t="0" r="0" b="0"/>
                <a:pathLst>
                  <a:path w="23" h="25">
                    <a:moveTo>
                      <a:pt x="9" y="0"/>
                    </a:moveTo>
                    <a:lnTo>
                      <a:pt x="16" y="0"/>
                    </a:lnTo>
                    <a:lnTo>
                      <a:pt x="18" y="2"/>
                    </a:lnTo>
                    <a:lnTo>
                      <a:pt x="21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6" y="24"/>
                    </a:lnTo>
                    <a:lnTo>
                      <a:pt x="9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3" y="14"/>
                    </a:lnTo>
                    <a:lnTo>
                      <a:pt x="3" y="10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84" name="Freeform 308"/>
              <p:cNvSpPr/>
              <p:nvPr/>
            </p:nvSpPr>
            <p:spPr>
              <a:xfrm>
                <a:off x="824" y="3063"/>
                <a:ext cx="1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1" h="18">
                    <a:moveTo>
                      <a:pt x="0" y="0"/>
                    </a:moveTo>
                    <a:lnTo>
                      <a:pt x="0" y="17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085" name="Group 309"/>
          <p:cNvGrpSpPr/>
          <p:nvPr/>
        </p:nvGrpSpPr>
        <p:grpSpPr>
          <a:xfrm>
            <a:off x="1012825" y="4443413"/>
            <a:ext cx="665163" cy="34925"/>
            <a:chOff x="638" y="2799"/>
            <a:chExt cx="419" cy="22"/>
          </a:xfrm>
        </p:grpSpPr>
        <p:grpSp>
          <p:nvGrpSpPr>
            <p:cNvPr id="76086" name="Group 310"/>
            <p:cNvGrpSpPr/>
            <p:nvPr/>
          </p:nvGrpSpPr>
          <p:grpSpPr>
            <a:xfrm>
              <a:off x="638" y="2799"/>
              <a:ext cx="40" cy="22"/>
              <a:chOff x="638" y="2799"/>
              <a:chExt cx="40" cy="22"/>
            </a:xfrm>
          </p:grpSpPr>
          <p:sp>
            <p:nvSpPr>
              <p:cNvPr id="76087" name="Freeform 311"/>
              <p:cNvSpPr/>
              <p:nvPr/>
            </p:nvSpPr>
            <p:spPr>
              <a:xfrm>
                <a:off x="638" y="2799"/>
                <a:ext cx="7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1"/>
                  </a:cxn>
                  <a:cxn ang="0">
                    <a:pos x="2" y="21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0" b="0"/>
                <a:pathLst>
                  <a:path w="7" h="22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88" name="Freeform 312"/>
              <p:cNvSpPr/>
              <p:nvPr/>
            </p:nvSpPr>
            <p:spPr>
              <a:xfrm>
                <a:off x="653" y="2799"/>
                <a:ext cx="11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21"/>
                  </a:cxn>
                  <a:cxn ang="0">
                    <a:pos x="7" y="21"/>
                  </a:cxn>
                  <a:cxn ang="0">
                    <a:pos x="7" y="12"/>
                  </a:cxn>
                  <a:cxn ang="0">
                    <a:pos x="3" y="12"/>
                  </a:cxn>
                  <a:cxn ang="0">
                    <a:pos x="3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11" h="22">
                    <a:moveTo>
                      <a:pt x="0" y="0"/>
                    </a:moveTo>
                    <a:lnTo>
                      <a:pt x="3" y="0"/>
                    </a:lnTo>
                    <a:lnTo>
                      <a:pt x="3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89" name="Freeform 313"/>
              <p:cNvSpPr/>
              <p:nvPr/>
            </p:nvSpPr>
            <p:spPr>
              <a:xfrm>
                <a:off x="672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8"/>
                  </a:cxn>
                  <a:cxn ang="0">
                    <a:pos x="5" y="8"/>
                  </a:cxn>
                  <a:cxn ang="0">
                    <a:pos x="5" y="12"/>
                  </a:cxn>
                  <a:cxn ang="0">
                    <a:pos x="3" y="12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90" name="Group 314"/>
            <p:cNvGrpSpPr/>
            <p:nvPr/>
          </p:nvGrpSpPr>
          <p:grpSpPr>
            <a:xfrm>
              <a:off x="695" y="2799"/>
              <a:ext cx="85" cy="22"/>
              <a:chOff x="695" y="2799"/>
              <a:chExt cx="85" cy="22"/>
            </a:xfrm>
          </p:grpSpPr>
          <p:sp>
            <p:nvSpPr>
              <p:cNvPr id="76091" name="Freeform 315"/>
              <p:cNvSpPr/>
              <p:nvPr/>
            </p:nvSpPr>
            <p:spPr>
              <a:xfrm>
                <a:off x="695" y="2799"/>
                <a:ext cx="9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18"/>
                  </a:cxn>
                  <a:cxn ang="0">
                    <a:pos x="6" y="21"/>
                  </a:cxn>
                  <a:cxn ang="0">
                    <a:pos x="3" y="21"/>
                  </a:cxn>
                  <a:cxn ang="0">
                    <a:pos x="0" y="18"/>
                  </a:cxn>
                  <a:cxn ang="0">
                    <a:pos x="0" y="0"/>
                  </a:cxn>
                </a:cxnLst>
                <a:rect l="0" t="0" r="0" b="0"/>
                <a:pathLst>
                  <a:path w="9" h="22">
                    <a:moveTo>
                      <a:pt x="0" y="0"/>
                    </a:moveTo>
                    <a:lnTo>
                      <a:pt x="3" y="0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18"/>
                    </a:lnTo>
                    <a:lnTo>
                      <a:pt x="6" y="2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2" name="Freeform 316"/>
              <p:cNvSpPr/>
              <p:nvPr/>
            </p:nvSpPr>
            <p:spPr>
              <a:xfrm>
                <a:off x="714" y="2799"/>
                <a:ext cx="10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9" y="21"/>
                  </a:cxn>
                  <a:cxn ang="0">
                    <a:pos x="6" y="21"/>
                  </a:cxn>
                  <a:cxn ang="0">
                    <a:pos x="3" y="11"/>
                  </a:cxn>
                  <a:cxn ang="0">
                    <a:pos x="3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10" h="22">
                    <a:moveTo>
                      <a:pt x="0" y="0"/>
                    </a:moveTo>
                    <a:lnTo>
                      <a:pt x="3" y="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21"/>
                    </a:lnTo>
                    <a:lnTo>
                      <a:pt x="6" y="21"/>
                    </a:lnTo>
                    <a:lnTo>
                      <a:pt x="3" y="11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3" name="Freeform 317"/>
              <p:cNvSpPr/>
              <p:nvPr/>
            </p:nvSpPr>
            <p:spPr>
              <a:xfrm>
                <a:off x="731" y="2799"/>
                <a:ext cx="3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2" y="0"/>
                  </a:cxn>
                </a:cxnLst>
                <a:rect l="0" t="0" r="0" b="0"/>
                <a:pathLst>
                  <a:path w="3" h="22">
                    <a:moveTo>
                      <a:pt x="2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4" name="Freeform 318"/>
              <p:cNvSpPr/>
              <p:nvPr/>
            </p:nvSpPr>
            <p:spPr>
              <a:xfrm>
                <a:off x="741" y="2799"/>
                <a:ext cx="7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1"/>
                  </a:cxn>
                  <a:cxn ang="0">
                    <a:pos x="2" y="21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0" b="0"/>
                <a:pathLst>
                  <a:path w="7" h="22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5" name="Freeform 319"/>
              <p:cNvSpPr/>
              <p:nvPr/>
            </p:nvSpPr>
            <p:spPr>
              <a:xfrm>
                <a:off x="756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8"/>
                  </a:cxn>
                  <a:cxn ang="0">
                    <a:pos x="5" y="8"/>
                  </a:cxn>
                  <a:cxn ang="0">
                    <a:pos x="5" y="12"/>
                  </a:cxn>
                  <a:cxn ang="0">
                    <a:pos x="3" y="12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6" name="Freeform 320"/>
              <p:cNvSpPr/>
              <p:nvPr/>
            </p:nvSpPr>
            <p:spPr>
              <a:xfrm>
                <a:off x="771" y="2799"/>
                <a:ext cx="9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8" y="3"/>
                  </a:cxn>
                  <a:cxn ang="0">
                    <a:pos x="8" y="18"/>
                  </a:cxn>
                  <a:cxn ang="0">
                    <a:pos x="7" y="21"/>
                  </a:cxn>
                  <a:cxn ang="0">
                    <a:pos x="0" y="21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0" b="0"/>
                <a:pathLst>
                  <a:path w="9" h="22">
                    <a:moveTo>
                      <a:pt x="0" y="0"/>
                    </a:moveTo>
                    <a:lnTo>
                      <a:pt x="7" y="0"/>
                    </a:lnTo>
                    <a:lnTo>
                      <a:pt x="8" y="3"/>
                    </a:lnTo>
                    <a:lnTo>
                      <a:pt x="8" y="18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097" name="Group 321"/>
            <p:cNvGrpSpPr/>
            <p:nvPr/>
          </p:nvGrpSpPr>
          <p:grpSpPr>
            <a:xfrm>
              <a:off x="799" y="2799"/>
              <a:ext cx="86" cy="22"/>
              <a:chOff x="799" y="2799"/>
              <a:chExt cx="86" cy="22"/>
            </a:xfrm>
          </p:grpSpPr>
          <p:sp>
            <p:nvSpPr>
              <p:cNvPr id="76098" name="Freeform 322"/>
              <p:cNvSpPr/>
              <p:nvPr/>
            </p:nvSpPr>
            <p:spPr>
              <a:xfrm>
                <a:off x="799" y="2799"/>
                <a:ext cx="8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0"/>
                  </a:cxn>
                  <a:cxn ang="0">
                    <a:pos x="7" y="3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9"/>
                  </a:cxn>
                  <a:cxn ang="0">
                    <a:pos x="5" y="9"/>
                  </a:cxn>
                  <a:cxn ang="0">
                    <a:pos x="7" y="12"/>
                  </a:cxn>
                  <a:cxn ang="0">
                    <a:pos x="7" y="18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7"/>
                  </a:cxn>
                  <a:cxn ang="0">
                    <a:pos x="5" y="17"/>
                  </a:cxn>
                  <a:cxn ang="0">
                    <a:pos x="5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0" b="0"/>
                <a:pathLst>
                  <a:path w="8" h="22">
                    <a:moveTo>
                      <a:pt x="2" y="0"/>
                    </a:moveTo>
                    <a:lnTo>
                      <a:pt x="6" y="0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99" name="Freeform 323"/>
              <p:cNvSpPr/>
              <p:nvPr/>
            </p:nvSpPr>
            <p:spPr>
              <a:xfrm>
                <a:off x="816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21"/>
                  </a:cxn>
                  <a:cxn ang="0">
                    <a:pos x="2" y="21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0" name="Freeform 324"/>
              <p:cNvSpPr/>
              <p:nvPr/>
            </p:nvSpPr>
            <p:spPr>
              <a:xfrm>
                <a:off x="828" y="2799"/>
                <a:ext cx="11" cy="2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10" y="21"/>
                  </a:cxn>
                  <a:cxn ang="0">
                    <a:pos x="7" y="21"/>
                  </a:cxn>
                  <a:cxn ang="0">
                    <a:pos x="6" y="17"/>
                  </a:cxn>
                  <a:cxn ang="0">
                    <a:pos x="6" y="13"/>
                  </a:cxn>
                  <a:cxn ang="0">
                    <a:pos x="5" y="4"/>
                  </a:cxn>
                  <a:cxn ang="0">
                    <a:pos x="4" y="13"/>
                  </a:cxn>
                  <a:cxn ang="0">
                    <a:pos x="6" y="13"/>
                  </a:cxn>
                  <a:cxn ang="0">
                    <a:pos x="6" y="17"/>
                  </a:cxn>
                  <a:cxn ang="0">
                    <a:pos x="4" y="17"/>
                  </a:cxn>
                  <a:cxn ang="0">
                    <a:pos x="3" y="21"/>
                  </a:cxn>
                  <a:cxn ang="0">
                    <a:pos x="0" y="21"/>
                  </a:cxn>
                  <a:cxn ang="0">
                    <a:pos x="3" y="0"/>
                  </a:cxn>
                </a:cxnLst>
                <a:rect l="0" t="0" r="0" b="0"/>
                <a:pathLst>
                  <a:path w="11" h="22">
                    <a:moveTo>
                      <a:pt x="3" y="0"/>
                    </a:moveTo>
                    <a:lnTo>
                      <a:pt x="7" y="0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5" y="4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1" name="Freeform 325"/>
              <p:cNvSpPr/>
              <p:nvPr/>
            </p:nvSpPr>
            <p:spPr>
              <a:xfrm>
                <a:off x="845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21"/>
                  </a:cxn>
                  <a:cxn ang="0">
                    <a:pos x="2" y="21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2" name="Freeform 326"/>
              <p:cNvSpPr/>
              <p:nvPr/>
            </p:nvSpPr>
            <p:spPr>
              <a:xfrm>
                <a:off x="861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5" y="8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2" y="17"/>
                  </a:cxn>
                  <a:cxn ang="0">
                    <a:pos x="5" y="17"/>
                  </a:cxn>
                  <a:cxn ang="0">
                    <a:pos x="5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3" name="Freeform 327"/>
              <p:cNvSpPr/>
              <p:nvPr/>
            </p:nvSpPr>
            <p:spPr>
              <a:xfrm>
                <a:off x="877" y="2799"/>
                <a:ext cx="8" cy="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7" y="3"/>
                  </a:cxn>
                  <a:cxn ang="0">
                    <a:pos x="7" y="7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5" y="9"/>
                  </a:cxn>
                  <a:cxn ang="0">
                    <a:pos x="7" y="12"/>
                  </a:cxn>
                  <a:cxn ang="0">
                    <a:pos x="7" y="18"/>
                  </a:cxn>
                  <a:cxn ang="0">
                    <a:pos x="5" y="21"/>
                  </a:cxn>
                  <a:cxn ang="0">
                    <a:pos x="1" y="21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4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0" b="0"/>
                <a:pathLst>
                  <a:path w="8" h="22">
                    <a:moveTo>
                      <a:pt x="1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04" name="Group 328"/>
            <p:cNvGrpSpPr/>
            <p:nvPr/>
          </p:nvGrpSpPr>
          <p:grpSpPr>
            <a:xfrm>
              <a:off x="902" y="2799"/>
              <a:ext cx="25" cy="22"/>
              <a:chOff x="902" y="2799"/>
              <a:chExt cx="25" cy="22"/>
            </a:xfrm>
          </p:grpSpPr>
          <p:sp>
            <p:nvSpPr>
              <p:cNvPr id="76105" name="Freeform 329"/>
              <p:cNvSpPr/>
              <p:nvPr/>
            </p:nvSpPr>
            <p:spPr>
              <a:xfrm>
                <a:off x="902" y="2799"/>
                <a:ext cx="9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8" y="17"/>
                  </a:cxn>
                  <a:cxn ang="0">
                    <a:pos x="6" y="21"/>
                  </a:cxn>
                  <a:cxn ang="0">
                    <a:pos x="5" y="21"/>
                  </a:cxn>
                  <a:cxn ang="0">
                    <a:pos x="3" y="21"/>
                  </a:cxn>
                  <a:cxn ang="0">
                    <a:pos x="2" y="21"/>
                  </a:cxn>
                  <a:cxn ang="0">
                    <a:pos x="0" y="17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17"/>
                  </a:cxn>
                  <a:cxn ang="0">
                    <a:pos x="0" y="17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0" b="0"/>
                <a:pathLst>
                  <a:path w="9" h="22">
                    <a:moveTo>
                      <a:pt x="2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8" y="17"/>
                    </a:lnTo>
                    <a:lnTo>
                      <a:pt x="6" y="21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0" y="17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6" name="Freeform 330"/>
              <p:cNvSpPr/>
              <p:nvPr/>
            </p:nvSpPr>
            <p:spPr>
              <a:xfrm>
                <a:off x="922" y="2799"/>
                <a:ext cx="5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2" y="12"/>
                  </a:cxn>
                  <a:cxn ang="0">
                    <a:pos x="2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5" h="22">
                    <a:moveTo>
                      <a:pt x="0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07" name="Group 331"/>
            <p:cNvGrpSpPr/>
            <p:nvPr/>
          </p:nvGrpSpPr>
          <p:grpSpPr>
            <a:xfrm>
              <a:off x="942" y="2799"/>
              <a:ext cx="115" cy="22"/>
              <a:chOff x="942" y="2799"/>
              <a:chExt cx="115" cy="22"/>
            </a:xfrm>
          </p:grpSpPr>
          <p:sp>
            <p:nvSpPr>
              <p:cNvPr id="76108" name="Freeform 332"/>
              <p:cNvSpPr/>
              <p:nvPr/>
            </p:nvSpPr>
            <p:spPr>
              <a:xfrm>
                <a:off x="942" y="2799"/>
                <a:ext cx="12" cy="2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1" y="21"/>
                  </a:cxn>
                  <a:cxn ang="0">
                    <a:pos x="7" y="21"/>
                  </a:cxn>
                  <a:cxn ang="0">
                    <a:pos x="6" y="17"/>
                  </a:cxn>
                  <a:cxn ang="0">
                    <a:pos x="6" y="13"/>
                  </a:cxn>
                  <a:cxn ang="0">
                    <a:pos x="5" y="4"/>
                  </a:cxn>
                  <a:cxn ang="0">
                    <a:pos x="4" y="13"/>
                  </a:cxn>
                  <a:cxn ang="0">
                    <a:pos x="6" y="13"/>
                  </a:cxn>
                  <a:cxn ang="0">
                    <a:pos x="6" y="17"/>
                  </a:cxn>
                  <a:cxn ang="0">
                    <a:pos x="4" y="17"/>
                  </a:cxn>
                  <a:cxn ang="0">
                    <a:pos x="3" y="21"/>
                  </a:cxn>
                  <a:cxn ang="0">
                    <a:pos x="0" y="21"/>
                  </a:cxn>
                  <a:cxn ang="0">
                    <a:pos x="3" y="0"/>
                  </a:cxn>
                </a:cxnLst>
                <a:rect l="0" t="0" r="0" b="0"/>
                <a:pathLst>
                  <a:path w="12" h="22">
                    <a:moveTo>
                      <a:pt x="3" y="0"/>
                    </a:moveTo>
                    <a:lnTo>
                      <a:pt x="8" y="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5" y="4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09" name="Freeform 333"/>
              <p:cNvSpPr/>
              <p:nvPr/>
            </p:nvSpPr>
            <p:spPr>
              <a:xfrm>
                <a:off x="962" y="2799"/>
                <a:ext cx="13" cy="2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21"/>
                  </a:cxn>
                  <a:cxn ang="0">
                    <a:pos x="4" y="10"/>
                  </a:cxn>
                  <a:cxn ang="0">
                    <a:pos x="5" y="21"/>
                  </a:cxn>
                  <a:cxn ang="0">
                    <a:pos x="7" y="21"/>
                  </a:cxn>
                  <a:cxn ang="0">
                    <a:pos x="9" y="10"/>
                  </a:cxn>
                  <a:cxn ang="0">
                    <a:pos x="9" y="21"/>
                  </a:cxn>
                  <a:cxn ang="0">
                    <a:pos x="12" y="2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6" y="1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1"/>
                  </a:cxn>
                </a:cxnLst>
                <a:rect l="0" t="0" r="0" b="0"/>
                <a:pathLst>
                  <a:path w="13" h="22">
                    <a:moveTo>
                      <a:pt x="0" y="21"/>
                    </a:moveTo>
                    <a:lnTo>
                      <a:pt x="4" y="21"/>
                    </a:lnTo>
                    <a:lnTo>
                      <a:pt x="4" y="10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9" y="10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6" y="1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10" name="Freeform 334"/>
              <p:cNvSpPr/>
              <p:nvPr/>
            </p:nvSpPr>
            <p:spPr>
              <a:xfrm>
                <a:off x="986" y="2799"/>
                <a:ext cx="6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5" y="8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2" y="17"/>
                  </a:cxn>
                  <a:cxn ang="0">
                    <a:pos x="5" y="17"/>
                  </a:cxn>
                  <a:cxn ang="0">
                    <a:pos x="5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6" h="22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11" name="Freeform 335"/>
              <p:cNvSpPr/>
              <p:nvPr/>
            </p:nvSpPr>
            <p:spPr>
              <a:xfrm>
                <a:off x="1001" y="2799"/>
                <a:ext cx="8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7" y="2"/>
                  </a:cxn>
                  <a:cxn ang="0">
                    <a:pos x="7" y="8"/>
                  </a:cxn>
                  <a:cxn ang="0">
                    <a:pos x="6" y="10"/>
                  </a:cxn>
                  <a:cxn ang="0">
                    <a:pos x="7" y="13"/>
                  </a:cxn>
                  <a:cxn ang="0">
                    <a:pos x="7" y="21"/>
                  </a:cxn>
                  <a:cxn ang="0">
                    <a:pos x="5" y="21"/>
                  </a:cxn>
                  <a:cxn ang="0">
                    <a:pos x="5" y="13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3" y="4"/>
                  </a:cxn>
                  <a:cxn ang="0">
                    <a:pos x="5" y="4"/>
                  </a:cxn>
                  <a:cxn ang="0">
                    <a:pos x="5" y="9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3" y="21"/>
                  </a:cxn>
                  <a:cxn ang="0">
                    <a:pos x="0" y="21"/>
                  </a:cxn>
                  <a:cxn ang="0">
                    <a:pos x="0" y="0"/>
                  </a:cxn>
                </a:cxnLst>
                <a:rect l="0" t="0" r="0" b="0"/>
                <a:pathLst>
                  <a:path w="8" h="22">
                    <a:moveTo>
                      <a:pt x="0" y="0"/>
                    </a:moveTo>
                    <a:lnTo>
                      <a:pt x="6" y="0"/>
                    </a:lnTo>
                    <a:lnTo>
                      <a:pt x="7" y="2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7" y="13"/>
                    </a:lnTo>
                    <a:lnTo>
                      <a:pt x="7" y="21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12" name="Freeform 336"/>
              <p:cNvSpPr/>
              <p:nvPr/>
            </p:nvSpPr>
            <p:spPr>
              <a:xfrm>
                <a:off x="1017" y="2799"/>
                <a:ext cx="3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2" y="0"/>
                  </a:cxn>
                </a:cxnLst>
                <a:rect l="0" t="0" r="0" b="0"/>
                <a:pathLst>
                  <a:path w="3" h="22">
                    <a:moveTo>
                      <a:pt x="2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13" name="Freeform 337"/>
              <p:cNvSpPr/>
              <p:nvPr/>
            </p:nvSpPr>
            <p:spPr>
              <a:xfrm>
                <a:off x="1028" y="2799"/>
                <a:ext cx="9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0"/>
                  </a:cxn>
                  <a:cxn ang="0">
                    <a:pos x="8" y="3"/>
                  </a:cxn>
                  <a:cxn ang="0">
                    <a:pos x="8" y="8"/>
                  </a:cxn>
                  <a:cxn ang="0">
                    <a:pos x="5" y="8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5" y="12"/>
                  </a:cxn>
                  <a:cxn ang="0">
                    <a:pos x="8" y="12"/>
                  </a:cxn>
                  <a:cxn ang="0">
                    <a:pos x="8" y="18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0" y="18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0" b="0"/>
                <a:pathLst>
                  <a:path w="9" h="22">
                    <a:moveTo>
                      <a:pt x="2" y="0"/>
                    </a:moveTo>
                    <a:lnTo>
                      <a:pt x="6" y="0"/>
                    </a:lnTo>
                    <a:lnTo>
                      <a:pt x="8" y="3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8" y="18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14" name="Freeform 338"/>
              <p:cNvSpPr/>
              <p:nvPr/>
            </p:nvSpPr>
            <p:spPr>
              <a:xfrm>
                <a:off x="1045" y="2799"/>
                <a:ext cx="12" cy="2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1" y="21"/>
                  </a:cxn>
                  <a:cxn ang="0">
                    <a:pos x="7" y="21"/>
                  </a:cxn>
                  <a:cxn ang="0">
                    <a:pos x="7" y="17"/>
                  </a:cxn>
                  <a:cxn ang="0">
                    <a:pos x="7" y="13"/>
                  </a:cxn>
                  <a:cxn ang="0">
                    <a:pos x="6" y="4"/>
                  </a:cxn>
                  <a:cxn ang="0">
                    <a:pos x="4" y="13"/>
                  </a:cxn>
                  <a:cxn ang="0">
                    <a:pos x="7" y="13"/>
                  </a:cxn>
                  <a:cxn ang="0">
                    <a:pos x="7" y="17"/>
                  </a:cxn>
                  <a:cxn ang="0">
                    <a:pos x="4" y="17"/>
                  </a:cxn>
                  <a:cxn ang="0">
                    <a:pos x="4" y="21"/>
                  </a:cxn>
                  <a:cxn ang="0">
                    <a:pos x="0" y="21"/>
                  </a:cxn>
                  <a:cxn ang="0">
                    <a:pos x="3" y="0"/>
                  </a:cxn>
                </a:cxnLst>
                <a:rect l="0" t="0" r="0" b="0"/>
                <a:pathLst>
                  <a:path w="12" h="22">
                    <a:moveTo>
                      <a:pt x="3" y="0"/>
                    </a:moveTo>
                    <a:lnTo>
                      <a:pt x="8" y="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7" y="17"/>
                    </a:lnTo>
                    <a:lnTo>
                      <a:pt x="7" y="13"/>
                    </a:lnTo>
                    <a:lnTo>
                      <a:pt x="6" y="4"/>
                    </a:lnTo>
                    <a:lnTo>
                      <a:pt x="4" y="13"/>
                    </a:lnTo>
                    <a:lnTo>
                      <a:pt x="7" y="13"/>
                    </a:lnTo>
                    <a:lnTo>
                      <a:pt x="7" y="17"/>
                    </a:lnTo>
                    <a:lnTo>
                      <a:pt x="4" y="17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115" name="Group 339"/>
          <p:cNvGrpSpPr/>
          <p:nvPr/>
        </p:nvGrpSpPr>
        <p:grpSpPr>
          <a:xfrm>
            <a:off x="771525" y="5114925"/>
            <a:ext cx="1577975" cy="793750"/>
            <a:chOff x="486" y="3222"/>
            <a:chExt cx="994" cy="500"/>
          </a:xfrm>
        </p:grpSpPr>
        <p:sp>
          <p:nvSpPr>
            <p:cNvPr id="76116" name="Rectangle 340"/>
            <p:cNvSpPr/>
            <p:nvPr/>
          </p:nvSpPr>
          <p:spPr>
            <a:xfrm>
              <a:off x="486" y="3222"/>
              <a:ext cx="994" cy="500"/>
            </a:xfrm>
            <a:prstGeom prst="rect">
              <a:avLst/>
            </a:prstGeom>
            <a:solidFill>
              <a:srgbClr val="BFF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17" name="Rectangle 341"/>
            <p:cNvSpPr/>
            <p:nvPr/>
          </p:nvSpPr>
          <p:spPr>
            <a:xfrm>
              <a:off x="507" y="3247"/>
              <a:ext cx="951" cy="449"/>
            </a:xfrm>
            <a:prstGeom prst="rect">
              <a:avLst/>
            </a:prstGeom>
            <a:solidFill>
              <a:srgbClr val="008000"/>
            </a:solidFill>
            <a:ln w="12700" cap="flat" cmpd="sng">
              <a:solidFill>
                <a:srgbClr val="DFF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18" name="Freeform 342"/>
            <p:cNvSpPr/>
            <p:nvPr/>
          </p:nvSpPr>
          <p:spPr>
            <a:xfrm>
              <a:off x="571" y="3284"/>
              <a:ext cx="827" cy="3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6" y="0"/>
                </a:cxn>
                <a:cxn ang="0">
                  <a:pos x="826" y="379"/>
                </a:cxn>
                <a:cxn ang="0">
                  <a:pos x="0" y="379"/>
                </a:cxn>
                <a:cxn ang="0">
                  <a:pos x="0" y="0"/>
                </a:cxn>
              </a:cxnLst>
              <a:rect l="0" t="0" r="0" b="0"/>
              <a:pathLst>
                <a:path w="827" h="380">
                  <a:moveTo>
                    <a:pt x="0" y="0"/>
                  </a:moveTo>
                  <a:lnTo>
                    <a:pt x="826" y="0"/>
                  </a:lnTo>
                  <a:lnTo>
                    <a:pt x="826" y="379"/>
                  </a:lnTo>
                  <a:lnTo>
                    <a:pt x="0" y="379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D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19" name="Group 343"/>
          <p:cNvGrpSpPr/>
          <p:nvPr/>
        </p:nvGrpSpPr>
        <p:grpSpPr>
          <a:xfrm>
            <a:off x="1350963" y="5697538"/>
            <a:ext cx="411162" cy="88900"/>
            <a:chOff x="851" y="3589"/>
            <a:chExt cx="259" cy="56"/>
          </a:xfrm>
        </p:grpSpPr>
        <p:grpSp>
          <p:nvGrpSpPr>
            <p:cNvPr id="76120" name="Group 344"/>
            <p:cNvGrpSpPr/>
            <p:nvPr/>
          </p:nvGrpSpPr>
          <p:grpSpPr>
            <a:xfrm>
              <a:off x="851" y="3589"/>
              <a:ext cx="39" cy="54"/>
              <a:chOff x="851" y="3589"/>
              <a:chExt cx="39" cy="54"/>
            </a:xfrm>
          </p:grpSpPr>
          <p:sp>
            <p:nvSpPr>
              <p:cNvPr id="76121" name="Freeform 345"/>
              <p:cNvSpPr/>
              <p:nvPr/>
            </p:nvSpPr>
            <p:spPr>
              <a:xfrm>
                <a:off x="853" y="3606"/>
                <a:ext cx="35" cy="34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21" y="26"/>
                  </a:cxn>
                  <a:cxn ang="0">
                    <a:pos x="9" y="15"/>
                  </a:cxn>
                  <a:cxn ang="0">
                    <a:pos x="0" y="0"/>
                  </a:cxn>
                  <a:cxn ang="0">
                    <a:pos x="8" y="2"/>
                  </a:cxn>
                  <a:cxn ang="0">
                    <a:pos x="19" y="8"/>
                  </a:cxn>
                  <a:cxn ang="0">
                    <a:pos x="27" y="19"/>
                  </a:cxn>
                  <a:cxn ang="0">
                    <a:pos x="34" y="33"/>
                  </a:cxn>
                </a:cxnLst>
                <a:rect l="0" t="0" r="0" b="0"/>
                <a:pathLst>
                  <a:path w="35" h="34">
                    <a:moveTo>
                      <a:pt x="34" y="33"/>
                    </a:moveTo>
                    <a:lnTo>
                      <a:pt x="21" y="26"/>
                    </a:lnTo>
                    <a:lnTo>
                      <a:pt x="9" y="15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9" y="8"/>
                    </a:lnTo>
                    <a:lnTo>
                      <a:pt x="27" y="19"/>
                    </a:lnTo>
                    <a:lnTo>
                      <a:pt x="34" y="3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22" name="Freeform 346"/>
              <p:cNvSpPr/>
              <p:nvPr/>
            </p:nvSpPr>
            <p:spPr>
              <a:xfrm>
                <a:off x="865" y="3589"/>
                <a:ext cx="25" cy="45"/>
              </a:xfrm>
              <a:custGeom>
                <a:avLst/>
                <a:gdLst/>
                <a:ahLst/>
                <a:cxnLst>
                  <a:cxn ang="0">
                    <a:pos x="24" y="44"/>
                  </a:cxn>
                  <a:cxn ang="0">
                    <a:pos x="14" y="32"/>
                  </a:cxn>
                  <a:cxn ang="0">
                    <a:pos x="7" y="21"/>
                  </a:cxn>
                  <a:cxn ang="0">
                    <a:pos x="4" y="1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14" y="12"/>
                  </a:cxn>
                  <a:cxn ang="0">
                    <a:pos x="20" y="22"/>
                  </a:cxn>
                  <a:cxn ang="0">
                    <a:pos x="23" y="33"/>
                  </a:cxn>
                  <a:cxn ang="0">
                    <a:pos x="24" y="44"/>
                  </a:cxn>
                </a:cxnLst>
                <a:rect l="0" t="0" r="0" b="0"/>
                <a:pathLst>
                  <a:path w="25" h="45">
                    <a:moveTo>
                      <a:pt x="24" y="44"/>
                    </a:moveTo>
                    <a:lnTo>
                      <a:pt x="14" y="32"/>
                    </a:lnTo>
                    <a:lnTo>
                      <a:pt x="7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8" y="6"/>
                    </a:lnTo>
                    <a:lnTo>
                      <a:pt x="14" y="12"/>
                    </a:lnTo>
                    <a:lnTo>
                      <a:pt x="20" y="22"/>
                    </a:lnTo>
                    <a:lnTo>
                      <a:pt x="23" y="33"/>
                    </a:lnTo>
                    <a:lnTo>
                      <a:pt x="24" y="44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23" name="Freeform 347"/>
              <p:cNvSpPr/>
              <p:nvPr/>
            </p:nvSpPr>
            <p:spPr>
              <a:xfrm>
                <a:off x="851" y="3629"/>
                <a:ext cx="33" cy="14"/>
              </a:xfrm>
              <a:custGeom>
                <a:avLst/>
                <a:gdLst/>
                <a:ahLst/>
                <a:cxnLst>
                  <a:cxn ang="0">
                    <a:pos x="32" y="13"/>
                  </a:cxn>
                  <a:cxn ang="0">
                    <a:pos x="21" y="11"/>
                  </a:cxn>
                  <a:cxn ang="0">
                    <a:pos x="9" y="6"/>
                  </a:cxn>
                  <a:cxn ang="0">
                    <a:pos x="0" y="0"/>
                  </a:cxn>
                  <a:cxn ang="0">
                    <a:pos x="9" y="1"/>
                  </a:cxn>
                  <a:cxn ang="0">
                    <a:pos x="18" y="3"/>
                  </a:cxn>
                  <a:cxn ang="0">
                    <a:pos x="26" y="7"/>
                  </a:cxn>
                  <a:cxn ang="0">
                    <a:pos x="32" y="13"/>
                  </a:cxn>
                </a:cxnLst>
                <a:rect l="0" t="0" r="0" b="0"/>
                <a:pathLst>
                  <a:path w="33" h="14">
                    <a:moveTo>
                      <a:pt x="32" y="13"/>
                    </a:moveTo>
                    <a:lnTo>
                      <a:pt x="21" y="11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9" y="1"/>
                    </a:lnTo>
                    <a:lnTo>
                      <a:pt x="18" y="3"/>
                    </a:lnTo>
                    <a:lnTo>
                      <a:pt x="26" y="7"/>
                    </a:lnTo>
                    <a:lnTo>
                      <a:pt x="32" y="13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24" name="Group 348"/>
            <p:cNvGrpSpPr/>
            <p:nvPr/>
          </p:nvGrpSpPr>
          <p:grpSpPr>
            <a:xfrm>
              <a:off x="1071" y="3590"/>
              <a:ext cx="39" cy="55"/>
              <a:chOff x="1071" y="3590"/>
              <a:chExt cx="39" cy="55"/>
            </a:xfrm>
          </p:grpSpPr>
          <p:sp>
            <p:nvSpPr>
              <p:cNvPr id="76125" name="Freeform 349"/>
              <p:cNvSpPr/>
              <p:nvPr/>
            </p:nvSpPr>
            <p:spPr>
              <a:xfrm>
                <a:off x="1073" y="3607"/>
                <a:ext cx="35" cy="3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2" y="27"/>
                  </a:cxn>
                  <a:cxn ang="0">
                    <a:pos x="25" y="15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0" y="34"/>
                  </a:cxn>
                </a:cxnLst>
                <a:rect l="0" t="0" r="0" b="0"/>
                <a:pathLst>
                  <a:path w="35" h="35">
                    <a:moveTo>
                      <a:pt x="0" y="34"/>
                    </a:moveTo>
                    <a:lnTo>
                      <a:pt x="12" y="27"/>
                    </a:lnTo>
                    <a:lnTo>
                      <a:pt x="25" y="15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26" name="Freeform 350"/>
              <p:cNvSpPr/>
              <p:nvPr/>
            </p:nvSpPr>
            <p:spPr>
              <a:xfrm>
                <a:off x="1071" y="3590"/>
                <a:ext cx="25" cy="46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10" y="32"/>
                  </a:cxn>
                  <a:cxn ang="0">
                    <a:pos x="17" y="21"/>
                  </a:cxn>
                  <a:cxn ang="0">
                    <a:pos x="20" y="12"/>
                  </a:cxn>
                  <a:cxn ang="0">
                    <a:pos x="24" y="0"/>
                  </a:cxn>
                  <a:cxn ang="0">
                    <a:pos x="16" y="6"/>
                  </a:cxn>
                  <a:cxn ang="0">
                    <a:pos x="10" y="12"/>
                  </a:cxn>
                  <a:cxn ang="0">
                    <a:pos x="5" y="22"/>
                  </a:cxn>
                  <a:cxn ang="0">
                    <a:pos x="1" y="33"/>
                  </a:cxn>
                  <a:cxn ang="0">
                    <a:pos x="0" y="45"/>
                  </a:cxn>
                </a:cxnLst>
                <a:rect l="0" t="0" r="0" b="0"/>
                <a:pathLst>
                  <a:path w="25" h="46">
                    <a:moveTo>
                      <a:pt x="0" y="45"/>
                    </a:moveTo>
                    <a:lnTo>
                      <a:pt x="10" y="32"/>
                    </a:lnTo>
                    <a:lnTo>
                      <a:pt x="17" y="21"/>
                    </a:lnTo>
                    <a:lnTo>
                      <a:pt x="20" y="12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5" y="22"/>
                    </a:lnTo>
                    <a:lnTo>
                      <a:pt x="1" y="33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27" name="Freeform 351"/>
              <p:cNvSpPr/>
              <p:nvPr/>
            </p:nvSpPr>
            <p:spPr>
              <a:xfrm>
                <a:off x="1076" y="3630"/>
                <a:ext cx="34" cy="1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2" y="11"/>
                  </a:cxn>
                  <a:cxn ang="0">
                    <a:pos x="24" y="6"/>
                  </a:cxn>
                  <a:cxn ang="0">
                    <a:pos x="33" y="0"/>
                  </a:cxn>
                  <a:cxn ang="0">
                    <a:pos x="24" y="1"/>
                  </a:cxn>
                  <a:cxn ang="0">
                    <a:pos x="14" y="3"/>
                  </a:cxn>
                  <a:cxn ang="0">
                    <a:pos x="6" y="7"/>
                  </a:cxn>
                  <a:cxn ang="0">
                    <a:pos x="0" y="14"/>
                  </a:cxn>
                </a:cxnLst>
                <a:rect l="0" t="0" r="0" b="0"/>
                <a:pathLst>
                  <a:path w="34" h="15">
                    <a:moveTo>
                      <a:pt x="0" y="14"/>
                    </a:moveTo>
                    <a:lnTo>
                      <a:pt x="12" y="11"/>
                    </a:lnTo>
                    <a:lnTo>
                      <a:pt x="24" y="6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F5F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128" name="Group 352"/>
          <p:cNvGrpSpPr/>
          <p:nvPr/>
        </p:nvGrpSpPr>
        <p:grpSpPr>
          <a:xfrm>
            <a:off x="1230313" y="5324475"/>
            <a:ext cx="666750" cy="555625"/>
            <a:chOff x="775" y="3354"/>
            <a:chExt cx="420" cy="350"/>
          </a:xfrm>
        </p:grpSpPr>
        <p:grpSp>
          <p:nvGrpSpPr>
            <p:cNvPr id="76129" name="Group 353"/>
            <p:cNvGrpSpPr/>
            <p:nvPr/>
          </p:nvGrpSpPr>
          <p:grpSpPr>
            <a:xfrm>
              <a:off x="867" y="3354"/>
              <a:ext cx="232" cy="329"/>
              <a:chOff x="867" y="3354"/>
              <a:chExt cx="232" cy="329"/>
            </a:xfrm>
          </p:grpSpPr>
          <p:grpSp>
            <p:nvGrpSpPr>
              <p:cNvPr id="76130" name="Group 354"/>
              <p:cNvGrpSpPr/>
              <p:nvPr/>
            </p:nvGrpSpPr>
            <p:grpSpPr>
              <a:xfrm>
                <a:off x="867" y="3354"/>
                <a:ext cx="232" cy="329"/>
                <a:chOff x="867" y="3354"/>
                <a:chExt cx="232" cy="329"/>
              </a:xfrm>
            </p:grpSpPr>
            <p:grpSp>
              <p:nvGrpSpPr>
                <p:cNvPr id="76131" name="Group 355"/>
                <p:cNvGrpSpPr/>
                <p:nvPr/>
              </p:nvGrpSpPr>
              <p:grpSpPr>
                <a:xfrm>
                  <a:off x="867" y="3354"/>
                  <a:ext cx="232" cy="68"/>
                  <a:chOff x="867" y="3354"/>
                  <a:chExt cx="232" cy="68"/>
                </a:xfrm>
              </p:grpSpPr>
              <p:sp>
                <p:nvSpPr>
                  <p:cNvPr id="76132" name="Freeform 356"/>
                  <p:cNvSpPr/>
                  <p:nvPr/>
                </p:nvSpPr>
                <p:spPr>
                  <a:xfrm>
                    <a:off x="867" y="3354"/>
                    <a:ext cx="114" cy="6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67"/>
                      </a:cxn>
                      <a:cxn ang="0">
                        <a:pos x="32" y="67"/>
                      </a:cxn>
                      <a:cxn ang="0">
                        <a:pos x="32" y="32"/>
                      </a:cxn>
                      <a:cxn ang="0">
                        <a:pos x="31" y="27"/>
                      </a:cxn>
                      <a:cxn ang="0">
                        <a:pos x="28" y="24"/>
                      </a:cxn>
                      <a:cxn ang="0">
                        <a:pos x="23" y="22"/>
                      </a:cxn>
                      <a:cxn ang="0">
                        <a:pos x="0" y="22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114" h="68">
                        <a:moveTo>
                          <a:pt x="0" y="0"/>
                        </a:moveTo>
                        <a:lnTo>
                          <a:pt x="113" y="0"/>
                        </a:lnTo>
                        <a:lnTo>
                          <a:pt x="113" y="67"/>
                        </a:lnTo>
                        <a:lnTo>
                          <a:pt x="32" y="67"/>
                        </a:lnTo>
                        <a:lnTo>
                          <a:pt x="32" y="32"/>
                        </a:lnTo>
                        <a:lnTo>
                          <a:pt x="31" y="27"/>
                        </a:lnTo>
                        <a:lnTo>
                          <a:pt x="28" y="24"/>
                        </a:lnTo>
                        <a:lnTo>
                          <a:pt x="23" y="2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33" name="Freeform 357"/>
                  <p:cNvSpPr/>
                  <p:nvPr/>
                </p:nvSpPr>
                <p:spPr>
                  <a:xfrm>
                    <a:off x="985" y="3354"/>
                    <a:ext cx="114" cy="68"/>
                  </a:xfrm>
                  <a:custGeom>
                    <a:avLst/>
                    <a:gdLst/>
                    <a:ahLst/>
                    <a:cxnLst>
                      <a:cxn ang="0">
                        <a:pos x="113" y="0"/>
                      </a:cxn>
                      <a:cxn ang="0">
                        <a:pos x="0" y="0"/>
                      </a:cxn>
                      <a:cxn ang="0">
                        <a:pos x="0" y="67"/>
                      </a:cxn>
                      <a:cxn ang="0">
                        <a:pos x="81" y="67"/>
                      </a:cxn>
                      <a:cxn ang="0">
                        <a:pos x="81" y="32"/>
                      </a:cxn>
                      <a:cxn ang="0">
                        <a:pos x="82" y="27"/>
                      </a:cxn>
                      <a:cxn ang="0">
                        <a:pos x="85" y="24"/>
                      </a:cxn>
                      <a:cxn ang="0">
                        <a:pos x="90" y="22"/>
                      </a:cxn>
                      <a:cxn ang="0">
                        <a:pos x="113" y="22"/>
                      </a:cxn>
                      <a:cxn ang="0">
                        <a:pos x="113" y="0"/>
                      </a:cxn>
                    </a:cxnLst>
                    <a:rect l="0" t="0" r="0" b="0"/>
                    <a:pathLst>
                      <a:path w="114" h="68">
                        <a:moveTo>
                          <a:pt x="113" y="0"/>
                        </a:moveTo>
                        <a:lnTo>
                          <a:pt x="0" y="0"/>
                        </a:lnTo>
                        <a:lnTo>
                          <a:pt x="0" y="67"/>
                        </a:lnTo>
                        <a:lnTo>
                          <a:pt x="81" y="67"/>
                        </a:lnTo>
                        <a:lnTo>
                          <a:pt x="81" y="32"/>
                        </a:lnTo>
                        <a:lnTo>
                          <a:pt x="82" y="27"/>
                        </a:lnTo>
                        <a:lnTo>
                          <a:pt x="85" y="24"/>
                        </a:lnTo>
                        <a:lnTo>
                          <a:pt x="90" y="22"/>
                        </a:lnTo>
                        <a:lnTo>
                          <a:pt x="113" y="22"/>
                        </a:lnTo>
                        <a:lnTo>
                          <a:pt x="113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3F5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134" name="Oval 358"/>
                <p:cNvSpPr/>
                <p:nvPr/>
              </p:nvSpPr>
              <p:spPr>
                <a:xfrm>
                  <a:off x="875" y="3356"/>
                  <a:ext cx="211" cy="327"/>
                </a:xfrm>
                <a:prstGeom prst="ellipse">
                  <a:avLst/>
                </a:prstGeom>
                <a:solidFill>
                  <a:srgbClr val="3F5F00"/>
                </a:solidFill>
                <a:ln w="12700" cap="flat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135" name="Group 359"/>
              <p:cNvGrpSpPr/>
              <p:nvPr/>
            </p:nvGrpSpPr>
            <p:grpSpPr>
              <a:xfrm>
                <a:off x="877" y="3366"/>
                <a:ext cx="201" cy="288"/>
                <a:chOff x="877" y="3366"/>
                <a:chExt cx="201" cy="288"/>
              </a:xfrm>
            </p:grpSpPr>
            <p:sp>
              <p:nvSpPr>
                <p:cNvPr id="76136" name="Freeform 360"/>
                <p:cNvSpPr/>
                <p:nvPr/>
              </p:nvSpPr>
              <p:spPr>
                <a:xfrm>
                  <a:off x="1014" y="3539"/>
                  <a:ext cx="64" cy="1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7"/>
                    </a:cxn>
                    <a:cxn ang="0">
                      <a:pos x="14" y="22"/>
                    </a:cxn>
                    <a:cxn ang="0">
                      <a:pos x="31" y="31"/>
                    </a:cxn>
                    <a:cxn ang="0">
                      <a:pos x="51" y="36"/>
                    </a:cxn>
                    <a:cxn ang="0">
                      <a:pos x="63" y="43"/>
                    </a:cxn>
                    <a:cxn ang="0">
                      <a:pos x="61" y="50"/>
                    </a:cxn>
                    <a:cxn ang="0">
                      <a:pos x="59" y="59"/>
                    </a:cxn>
                    <a:cxn ang="0">
                      <a:pos x="54" y="69"/>
                    </a:cxn>
                    <a:cxn ang="0">
                      <a:pos x="51" y="78"/>
                    </a:cxn>
                    <a:cxn ang="0">
                      <a:pos x="47" y="85"/>
                    </a:cxn>
                    <a:cxn ang="0">
                      <a:pos x="43" y="94"/>
                    </a:cxn>
                    <a:cxn ang="0">
                      <a:pos x="35" y="105"/>
                    </a:cxn>
                    <a:cxn ang="0">
                      <a:pos x="29" y="114"/>
                    </a:cxn>
                    <a:cxn ang="0">
                      <a:pos x="9" y="32"/>
                    </a:cxn>
                    <a:cxn ang="0">
                      <a:pos x="1" y="2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64" h="115">
                      <a:moveTo>
                        <a:pt x="0" y="0"/>
                      </a:moveTo>
                      <a:lnTo>
                        <a:pt x="13" y="7"/>
                      </a:lnTo>
                      <a:lnTo>
                        <a:pt x="14" y="22"/>
                      </a:lnTo>
                      <a:lnTo>
                        <a:pt x="31" y="31"/>
                      </a:lnTo>
                      <a:lnTo>
                        <a:pt x="51" y="36"/>
                      </a:lnTo>
                      <a:lnTo>
                        <a:pt x="63" y="43"/>
                      </a:lnTo>
                      <a:lnTo>
                        <a:pt x="61" y="50"/>
                      </a:lnTo>
                      <a:lnTo>
                        <a:pt x="59" y="59"/>
                      </a:lnTo>
                      <a:lnTo>
                        <a:pt x="54" y="69"/>
                      </a:lnTo>
                      <a:lnTo>
                        <a:pt x="51" y="78"/>
                      </a:lnTo>
                      <a:lnTo>
                        <a:pt x="47" y="85"/>
                      </a:lnTo>
                      <a:lnTo>
                        <a:pt x="43" y="94"/>
                      </a:lnTo>
                      <a:lnTo>
                        <a:pt x="35" y="105"/>
                      </a:lnTo>
                      <a:lnTo>
                        <a:pt x="29" y="114"/>
                      </a:lnTo>
                      <a:lnTo>
                        <a:pt x="9" y="32"/>
                      </a:lnTo>
                      <a:lnTo>
                        <a:pt x="1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37" name="Freeform 361"/>
                <p:cNvSpPr/>
                <p:nvPr/>
              </p:nvSpPr>
              <p:spPr>
                <a:xfrm>
                  <a:off x="948" y="3524"/>
                  <a:ext cx="92" cy="130"/>
                </a:xfrm>
                <a:custGeom>
                  <a:avLst/>
                  <a:gdLst/>
                  <a:ahLst/>
                  <a:cxnLst>
                    <a:cxn ang="0">
                      <a:pos x="91" y="129"/>
                    </a:cxn>
                    <a:cxn ang="0">
                      <a:pos x="51" y="129"/>
                    </a:cxn>
                    <a:cxn ang="0">
                      <a:pos x="33" y="129"/>
                    </a:cxn>
                    <a:cxn ang="0">
                      <a:pos x="33" y="105"/>
                    </a:cxn>
                    <a:cxn ang="0">
                      <a:pos x="26" y="73"/>
                    </a:cxn>
                    <a:cxn ang="0">
                      <a:pos x="17" y="42"/>
                    </a:cxn>
                    <a:cxn ang="0">
                      <a:pos x="17" y="24"/>
                    </a:cxn>
                    <a:cxn ang="0">
                      <a:pos x="6" y="14"/>
                    </a:cxn>
                    <a:cxn ang="0">
                      <a:pos x="0" y="0"/>
                    </a:cxn>
                    <a:cxn ang="0">
                      <a:pos x="11" y="8"/>
                    </a:cxn>
                    <a:cxn ang="0">
                      <a:pos x="23" y="15"/>
                    </a:cxn>
                    <a:cxn ang="0">
                      <a:pos x="36" y="18"/>
                    </a:cxn>
                    <a:cxn ang="0">
                      <a:pos x="42" y="21"/>
                    </a:cxn>
                    <a:cxn ang="0">
                      <a:pos x="48" y="21"/>
                    </a:cxn>
                    <a:cxn ang="0">
                      <a:pos x="56" y="18"/>
                    </a:cxn>
                    <a:cxn ang="0">
                      <a:pos x="62" y="15"/>
                    </a:cxn>
                    <a:cxn ang="0">
                      <a:pos x="62" y="35"/>
                    </a:cxn>
                    <a:cxn ang="0">
                      <a:pos x="71" y="47"/>
                    </a:cxn>
                    <a:cxn ang="0">
                      <a:pos x="83" y="96"/>
                    </a:cxn>
                    <a:cxn ang="0">
                      <a:pos x="91" y="129"/>
                    </a:cxn>
                  </a:cxnLst>
                  <a:rect l="0" t="0" r="0" b="0"/>
                  <a:pathLst>
                    <a:path w="92" h="130">
                      <a:moveTo>
                        <a:pt x="91" y="129"/>
                      </a:moveTo>
                      <a:lnTo>
                        <a:pt x="51" y="129"/>
                      </a:lnTo>
                      <a:lnTo>
                        <a:pt x="33" y="129"/>
                      </a:lnTo>
                      <a:lnTo>
                        <a:pt x="33" y="105"/>
                      </a:lnTo>
                      <a:lnTo>
                        <a:pt x="26" y="73"/>
                      </a:lnTo>
                      <a:lnTo>
                        <a:pt x="17" y="42"/>
                      </a:lnTo>
                      <a:lnTo>
                        <a:pt x="17" y="24"/>
                      </a:lnTo>
                      <a:lnTo>
                        <a:pt x="6" y="14"/>
                      </a:ln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3" y="15"/>
                      </a:lnTo>
                      <a:lnTo>
                        <a:pt x="36" y="18"/>
                      </a:lnTo>
                      <a:lnTo>
                        <a:pt x="42" y="21"/>
                      </a:lnTo>
                      <a:lnTo>
                        <a:pt x="48" y="21"/>
                      </a:lnTo>
                      <a:lnTo>
                        <a:pt x="56" y="18"/>
                      </a:lnTo>
                      <a:lnTo>
                        <a:pt x="62" y="15"/>
                      </a:lnTo>
                      <a:lnTo>
                        <a:pt x="62" y="35"/>
                      </a:lnTo>
                      <a:lnTo>
                        <a:pt x="71" y="47"/>
                      </a:lnTo>
                      <a:lnTo>
                        <a:pt x="83" y="96"/>
                      </a:lnTo>
                      <a:lnTo>
                        <a:pt x="91" y="129"/>
                      </a:lnTo>
                    </a:path>
                  </a:pathLst>
                </a:custGeom>
                <a:solidFill>
                  <a:srgbClr val="D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38" name="Freeform 362"/>
                <p:cNvSpPr/>
                <p:nvPr/>
              </p:nvSpPr>
              <p:spPr>
                <a:xfrm>
                  <a:off x="933" y="3377"/>
                  <a:ext cx="98" cy="162"/>
                </a:xfrm>
                <a:custGeom>
                  <a:avLst/>
                  <a:gdLst/>
                  <a:ahLst/>
                  <a:cxnLst>
                    <a:cxn ang="0">
                      <a:pos x="11" y="126"/>
                    </a:cxn>
                    <a:cxn ang="0">
                      <a:pos x="9" y="108"/>
                    </a:cxn>
                    <a:cxn ang="0">
                      <a:pos x="3" y="87"/>
                    </a:cxn>
                    <a:cxn ang="0">
                      <a:pos x="0" y="54"/>
                    </a:cxn>
                    <a:cxn ang="0">
                      <a:pos x="13" y="21"/>
                    </a:cxn>
                    <a:cxn ang="0">
                      <a:pos x="29" y="7"/>
                    </a:cxn>
                    <a:cxn ang="0">
                      <a:pos x="49" y="1"/>
                    </a:cxn>
                    <a:cxn ang="0">
                      <a:pos x="67" y="0"/>
                    </a:cxn>
                    <a:cxn ang="0">
                      <a:pos x="82" y="10"/>
                    </a:cxn>
                    <a:cxn ang="0">
                      <a:pos x="93" y="36"/>
                    </a:cxn>
                    <a:cxn ang="0">
                      <a:pos x="97" y="57"/>
                    </a:cxn>
                    <a:cxn ang="0">
                      <a:pos x="96" y="86"/>
                    </a:cxn>
                    <a:cxn ang="0">
                      <a:pos x="94" y="108"/>
                    </a:cxn>
                    <a:cxn ang="0">
                      <a:pos x="93" y="117"/>
                    </a:cxn>
                    <a:cxn ang="0">
                      <a:pos x="91" y="126"/>
                    </a:cxn>
                    <a:cxn ang="0">
                      <a:pos x="86" y="134"/>
                    </a:cxn>
                    <a:cxn ang="0">
                      <a:pos x="80" y="138"/>
                    </a:cxn>
                    <a:cxn ang="0">
                      <a:pos x="75" y="141"/>
                    </a:cxn>
                    <a:cxn ang="0">
                      <a:pos x="76" y="155"/>
                    </a:cxn>
                    <a:cxn ang="0">
                      <a:pos x="70" y="158"/>
                    </a:cxn>
                    <a:cxn ang="0">
                      <a:pos x="63" y="161"/>
                    </a:cxn>
                    <a:cxn ang="0">
                      <a:pos x="50" y="160"/>
                    </a:cxn>
                    <a:cxn ang="0">
                      <a:pos x="40" y="155"/>
                    </a:cxn>
                    <a:cxn ang="0">
                      <a:pos x="24" y="147"/>
                    </a:cxn>
                    <a:cxn ang="0">
                      <a:pos x="14" y="140"/>
                    </a:cxn>
                    <a:cxn ang="0">
                      <a:pos x="11" y="126"/>
                    </a:cxn>
                  </a:cxnLst>
                  <a:rect l="0" t="0" r="0" b="0"/>
                  <a:pathLst>
                    <a:path w="98" h="162">
                      <a:moveTo>
                        <a:pt x="11" y="126"/>
                      </a:moveTo>
                      <a:lnTo>
                        <a:pt x="9" y="108"/>
                      </a:lnTo>
                      <a:lnTo>
                        <a:pt x="3" y="87"/>
                      </a:lnTo>
                      <a:lnTo>
                        <a:pt x="0" y="54"/>
                      </a:lnTo>
                      <a:lnTo>
                        <a:pt x="13" y="21"/>
                      </a:lnTo>
                      <a:lnTo>
                        <a:pt x="29" y="7"/>
                      </a:lnTo>
                      <a:lnTo>
                        <a:pt x="49" y="1"/>
                      </a:lnTo>
                      <a:lnTo>
                        <a:pt x="67" y="0"/>
                      </a:lnTo>
                      <a:lnTo>
                        <a:pt x="82" y="10"/>
                      </a:lnTo>
                      <a:lnTo>
                        <a:pt x="93" y="36"/>
                      </a:lnTo>
                      <a:lnTo>
                        <a:pt x="97" y="57"/>
                      </a:lnTo>
                      <a:lnTo>
                        <a:pt x="96" y="86"/>
                      </a:lnTo>
                      <a:lnTo>
                        <a:pt x="94" y="108"/>
                      </a:lnTo>
                      <a:lnTo>
                        <a:pt x="93" y="117"/>
                      </a:lnTo>
                      <a:lnTo>
                        <a:pt x="91" y="126"/>
                      </a:lnTo>
                      <a:lnTo>
                        <a:pt x="86" y="134"/>
                      </a:lnTo>
                      <a:lnTo>
                        <a:pt x="80" y="138"/>
                      </a:lnTo>
                      <a:lnTo>
                        <a:pt x="75" y="141"/>
                      </a:lnTo>
                      <a:lnTo>
                        <a:pt x="76" y="155"/>
                      </a:lnTo>
                      <a:lnTo>
                        <a:pt x="70" y="158"/>
                      </a:lnTo>
                      <a:lnTo>
                        <a:pt x="63" y="161"/>
                      </a:lnTo>
                      <a:lnTo>
                        <a:pt x="50" y="160"/>
                      </a:lnTo>
                      <a:lnTo>
                        <a:pt x="40" y="155"/>
                      </a:lnTo>
                      <a:lnTo>
                        <a:pt x="24" y="147"/>
                      </a:lnTo>
                      <a:lnTo>
                        <a:pt x="14" y="140"/>
                      </a:lnTo>
                      <a:lnTo>
                        <a:pt x="11" y="126"/>
                      </a:lnTo>
                    </a:path>
                  </a:pathLst>
                </a:custGeom>
                <a:solidFill>
                  <a:srgbClr val="BFFFB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39" name="Freeform 363"/>
                <p:cNvSpPr/>
                <p:nvPr/>
              </p:nvSpPr>
              <p:spPr>
                <a:xfrm>
                  <a:off x="933" y="3446"/>
                  <a:ext cx="71" cy="109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21"/>
                    </a:cxn>
                    <a:cxn ang="0">
                      <a:pos x="29" y="36"/>
                    </a:cxn>
                    <a:cxn ang="0">
                      <a:pos x="32" y="49"/>
                    </a:cxn>
                    <a:cxn ang="0">
                      <a:pos x="39" y="62"/>
                    </a:cxn>
                    <a:cxn ang="0">
                      <a:pos x="40" y="65"/>
                    </a:cxn>
                    <a:cxn ang="0">
                      <a:pos x="45" y="69"/>
                    </a:cxn>
                    <a:cxn ang="0">
                      <a:pos x="48" y="72"/>
                    </a:cxn>
                    <a:cxn ang="0">
                      <a:pos x="55" y="74"/>
                    </a:cxn>
                    <a:cxn ang="0">
                      <a:pos x="58" y="75"/>
                    </a:cxn>
                    <a:cxn ang="0">
                      <a:pos x="62" y="76"/>
                    </a:cxn>
                    <a:cxn ang="0">
                      <a:pos x="66" y="76"/>
                    </a:cxn>
                    <a:cxn ang="0">
                      <a:pos x="70" y="74"/>
                    </a:cxn>
                    <a:cxn ang="0">
                      <a:pos x="66" y="81"/>
                    </a:cxn>
                    <a:cxn ang="0">
                      <a:pos x="57" y="88"/>
                    </a:cxn>
                    <a:cxn ang="0">
                      <a:pos x="52" y="94"/>
                    </a:cxn>
                    <a:cxn ang="0">
                      <a:pos x="48" y="101"/>
                    </a:cxn>
                    <a:cxn ang="0">
                      <a:pos x="44" y="106"/>
                    </a:cxn>
                    <a:cxn ang="0">
                      <a:pos x="35" y="108"/>
                    </a:cxn>
                    <a:cxn ang="0">
                      <a:pos x="23" y="108"/>
                    </a:cxn>
                    <a:cxn ang="0">
                      <a:pos x="5" y="92"/>
                    </a:cxn>
                    <a:cxn ang="0">
                      <a:pos x="0" y="79"/>
                    </a:cxn>
                    <a:cxn ang="0">
                      <a:pos x="7" y="52"/>
                    </a:cxn>
                    <a:cxn ang="0">
                      <a:pos x="11" y="24"/>
                    </a:cxn>
                    <a:cxn ang="0">
                      <a:pos x="22" y="0"/>
                    </a:cxn>
                  </a:cxnLst>
                  <a:rect l="0" t="0" r="0" b="0"/>
                  <a:pathLst>
                    <a:path w="71" h="109">
                      <a:moveTo>
                        <a:pt x="22" y="0"/>
                      </a:moveTo>
                      <a:lnTo>
                        <a:pt x="26" y="21"/>
                      </a:lnTo>
                      <a:lnTo>
                        <a:pt x="29" y="36"/>
                      </a:lnTo>
                      <a:lnTo>
                        <a:pt x="32" y="49"/>
                      </a:lnTo>
                      <a:lnTo>
                        <a:pt x="39" y="62"/>
                      </a:lnTo>
                      <a:lnTo>
                        <a:pt x="40" y="65"/>
                      </a:lnTo>
                      <a:lnTo>
                        <a:pt x="45" y="69"/>
                      </a:lnTo>
                      <a:lnTo>
                        <a:pt x="48" y="72"/>
                      </a:lnTo>
                      <a:lnTo>
                        <a:pt x="55" y="74"/>
                      </a:lnTo>
                      <a:lnTo>
                        <a:pt x="58" y="75"/>
                      </a:lnTo>
                      <a:lnTo>
                        <a:pt x="62" y="76"/>
                      </a:lnTo>
                      <a:lnTo>
                        <a:pt x="66" y="76"/>
                      </a:lnTo>
                      <a:lnTo>
                        <a:pt x="70" y="74"/>
                      </a:lnTo>
                      <a:lnTo>
                        <a:pt x="66" y="81"/>
                      </a:lnTo>
                      <a:lnTo>
                        <a:pt x="57" y="88"/>
                      </a:lnTo>
                      <a:lnTo>
                        <a:pt x="52" y="94"/>
                      </a:lnTo>
                      <a:lnTo>
                        <a:pt x="48" y="101"/>
                      </a:lnTo>
                      <a:lnTo>
                        <a:pt x="44" y="106"/>
                      </a:lnTo>
                      <a:lnTo>
                        <a:pt x="35" y="108"/>
                      </a:lnTo>
                      <a:lnTo>
                        <a:pt x="23" y="108"/>
                      </a:lnTo>
                      <a:lnTo>
                        <a:pt x="5" y="92"/>
                      </a:lnTo>
                      <a:lnTo>
                        <a:pt x="0" y="79"/>
                      </a:lnTo>
                      <a:lnTo>
                        <a:pt x="7" y="52"/>
                      </a:lnTo>
                      <a:lnTo>
                        <a:pt x="11" y="24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3F5F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6140" name="Group 364"/>
                <p:cNvGrpSpPr/>
                <p:nvPr/>
              </p:nvGrpSpPr>
              <p:grpSpPr>
                <a:xfrm>
                  <a:off x="976" y="3428"/>
                  <a:ext cx="54" cy="61"/>
                  <a:chOff x="976" y="3428"/>
                  <a:chExt cx="54" cy="61"/>
                </a:xfrm>
              </p:grpSpPr>
              <p:sp>
                <p:nvSpPr>
                  <p:cNvPr id="76141" name="Freeform 365"/>
                  <p:cNvSpPr/>
                  <p:nvPr/>
                </p:nvSpPr>
                <p:spPr>
                  <a:xfrm>
                    <a:off x="998" y="3486"/>
                    <a:ext cx="18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2"/>
                      </a:cxn>
                      <a:cxn ang="0">
                        <a:pos x="4" y="2"/>
                      </a:cxn>
                      <a:cxn ang="0">
                        <a:pos x="7" y="2"/>
                      </a:cxn>
                      <a:cxn ang="0">
                        <a:pos x="9" y="2"/>
                      </a:cxn>
                      <a:cxn ang="0">
                        <a:pos x="12" y="2"/>
                      </a:cxn>
                      <a:cxn ang="0">
                        <a:pos x="14" y="2"/>
                      </a:cxn>
                      <a:cxn ang="0">
                        <a:pos x="16" y="2"/>
                      </a:cxn>
                      <a:cxn ang="0">
                        <a:pos x="17" y="1"/>
                      </a:cxn>
                      <a:cxn ang="0">
                        <a:pos x="15" y="0"/>
                      </a:cxn>
                      <a:cxn ang="0">
                        <a:pos x="10" y="0"/>
                      </a:cxn>
                      <a:cxn ang="0">
                        <a:pos x="5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</a:cxnLst>
                    <a:rect l="0" t="0" r="0" b="0"/>
                    <a:pathLst>
                      <a:path w="18" h="3">
                        <a:moveTo>
                          <a:pt x="0" y="1"/>
                        </a:moveTo>
                        <a:lnTo>
                          <a:pt x="1" y="2"/>
                        </a:lnTo>
                        <a:lnTo>
                          <a:pt x="4" y="2"/>
                        </a:lnTo>
                        <a:lnTo>
                          <a:pt x="7" y="2"/>
                        </a:lnTo>
                        <a:lnTo>
                          <a:pt x="9" y="2"/>
                        </a:lnTo>
                        <a:lnTo>
                          <a:pt x="12" y="2"/>
                        </a:lnTo>
                        <a:lnTo>
                          <a:pt x="14" y="2"/>
                        </a:lnTo>
                        <a:lnTo>
                          <a:pt x="16" y="2"/>
                        </a:lnTo>
                        <a:lnTo>
                          <a:pt x="17" y="1"/>
                        </a:lnTo>
                        <a:lnTo>
                          <a:pt x="15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42" name="Freeform 366"/>
                  <p:cNvSpPr/>
                  <p:nvPr/>
                </p:nvSpPr>
                <p:spPr>
                  <a:xfrm>
                    <a:off x="998" y="3471"/>
                    <a:ext cx="15" cy="2"/>
                  </a:xfrm>
                  <a:custGeom>
                    <a:avLst/>
                    <a:gdLst/>
                    <a:ahLst/>
                    <a:cxnLst>
                      <a:cxn ang="0">
                        <a:pos x="3" y="1"/>
                      </a:cxn>
                      <a:cxn ang="0">
                        <a:pos x="1" y="1"/>
                      </a:cxn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1" y="0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  <a:cxn ang="0">
                        <a:pos x="14" y="1"/>
                      </a:cxn>
                      <a:cxn ang="0">
                        <a:pos x="12" y="1"/>
                      </a:cxn>
                      <a:cxn ang="0">
                        <a:pos x="11" y="1"/>
                      </a:cxn>
                      <a:cxn ang="0">
                        <a:pos x="9" y="1"/>
                      </a:cxn>
                      <a:cxn ang="0">
                        <a:pos x="8" y="1"/>
                      </a:cxn>
                      <a:cxn ang="0">
                        <a:pos x="7" y="1"/>
                      </a:cxn>
                      <a:cxn ang="0">
                        <a:pos x="5" y="1"/>
                      </a:cxn>
                      <a:cxn ang="0">
                        <a:pos x="3" y="1"/>
                      </a:cxn>
                    </a:cxnLst>
                    <a:rect l="0" t="0" r="0" b="0"/>
                    <a:pathLst>
                      <a:path w="15" h="2">
                        <a:moveTo>
                          <a:pt x="3" y="1"/>
                        </a:move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4" y="1"/>
                        </a:lnTo>
                        <a:lnTo>
                          <a:pt x="12" y="1"/>
                        </a:lnTo>
                        <a:lnTo>
                          <a:pt x="11" y="1"/>
                        </a:lnTo>
                        <a:lnTo>
                          <a:pt x="9" y="1"/>
                        </a:lnTo>
                        <a:lnTo>
                          <a:pt x="8" y="1"/>
                        </a:lnTo>
                        <a:lnTo>
                          <a:pt x="7" y="1"/>
                        </a:lnTo>
                        <a:lnTo>
                          <a:pt x="5" y="1"/>
                        </a:lnTo>
                        <a:lnTo>
                          <a:pt x="3" y="1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43" name="Freeform 367"/>
                  <p:cNvSpPr/>
                  <p:nvPr/>
                </p:nvSpPr>
                <p:spPr>
                  <a:xfrm>
                    <a:off x="976" y="3428"/>
                    <a:ext cx="28" cy="34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3" y="2"/>
                      </a:cxn>
                      <a:cxn ang="0">
                        <a:pos x="8" y="1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20" y="2"/>
                      </a:cxn>
                      <a:cxn ang="0">
                        <a:pos x="23" y="7"/>
                      </a:cxn>
                      <a:cxn ang="0">
                        <a:pos x="25" y="16"/>
                      </a:cxn>
                      <a:cxn ang="0">
                        <a:pos x="26" y="24"/>
                      </a:cxn>
                      <a:cxn ang="0">
                        <a:pos x="27" y="33"/>
                      </a:cxn>
                      <a:cxn ang="0">
                        <a:pos x="24" y="31"/>
                      </a:cxn>
                      <a:cxn ang="0">
                        <a:pos x="22" y="31"/>
                      </a:cxn>
                      <a:cxn ang="0">
                        <a:pos x="19" y="32"/>
                      </a:cxn>
                      <a:cxn ang="0">
                        <a:pos x="20" y="23"/>
                      </a:cxn>
                      <a:cxn ang="0">
                        <a:pos x="22" y="14"/>
                      </a:cxn>
                      <a:cxn ang="0">
                        <a:pos x="21" y="9"/>
                      </a:cxn>
                      <a:cxn ang="0">
                        <a:pos x="18" y="5"/>
                      </a:cxn>
                      <a:cxn ang="0">
                        <a:pos x="10" y="3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28" h="34">
                        <a:moveTo>
                          <a:pt x="0" y="6"/>
                        </a:moveTo>
                        <a:lnTo>
                          <a:pt x="3" y="2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0" y="2"/>
                        </a:lnTo>
                        <a:lnTo>
                          <a:pt x="23" y="7"/>
                        </a:lnTo>
                        <a:lnTo>
                          <a:pt x="25" y="16"/>
                        </a:lnTo>
                        <a:lnTo>
                          <a:pt x="26" y="24"/>
                        </a:lnTo>
                        <a:lnTo>
                          <a:pt x="27" y="33"/>
                        </a:lnTo>
                        <a:lnTo>
                          <a:pt x="24" y="31"/>
                        </a:lnTo>
                        <a:lnTo>
                          <a:pt x="22" y="31"/>
                        </a:lnTo>
                        <a:lnTo>
                          <a:pt x="19" y="32"/>
                        </a:lnTo>
                        <a:lnTo>
                          <a:pt x="20" y="23"/>
                        </a:lnTo>
                        <a:lnTo>
                          <a:pt x="22" y="14"/>
                        </a:lnTo>
                        <a:lnTo>
                          <a:pt x="21" y="9"/>
                        </a:lnTo>
                        <a:lnTo>
                          <a:pt x="18" y="5"/>
                        </a:lnTo>
                        <a:lnTo>
                          <a:pt x="10" y="3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44" name="Freeform 368"/>
                  <p:cNvSpPr/>
                  <p:nvPr/>
                </p:nvSpPr>
                <p:spPr>
                  <a:xfrm>
                    <a:off x="1010" y="3429"/>
                    <a:ext cx="20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" y="0"/>
                      </a:cxn>
                      <a:cxn ang="0">
                        <a:pos x="7" y="0"/>
                      </a:cxn>
                      <a:cxn ang="0">
                        <a:pos x="12" y="0"/>
                      </a:cxn>
                      <a:cxn ang="0">
                        <a:pos x="17" y="0"/>
                      </a:cxn>
                      <a:cxn ang="0">
                        <a:pos x="19" y="0"/>
                      </a:cxn>
                      <a:cxn ang="0">
                        <a:pos x="18" y="0"/>
                      </a:cxn>
                      <a:cxn ang="0">
                        <a:pos x="15" y="0"/>
                      </a:cxn>
                      <a:cxn ang="0">
                        <a:pos x="9" y="0"/>
                      </a:cxn>
                      <a:cxn ang="0">
                        <a:pos x="4" y="0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0" h="1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19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45" name="Freeform 369"/>
                  <p:cNvSpPr/>
                  <p:nvPr/>
                </p:nvSpPr>
                <p:spPr>
                  <a:xfrm>
                    <a:off x="984" y="3436"/>
                    <a:ext cx="9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2"/>
                      </a:cxn>
                      <a:cxn ang="0">
                        <a:pos x="4" y="2"/>
                      </a:cxn>
                      <a:cxn ang="0">
                        <a:pos x="5" y="2"/>
                      </a:cxn>
                      <a:cxn ang="0">
                        <a:pos x="7" y="1"/>
                      </a:cxn>
                      <a:cxn ang="0">
                        <a:pos x="8" y="1"/>
                      </a:cxn>
                      <a:cxn ang="0">
                        <a:pos x="6" y="0"/>
                      </a:cxn>
                      <a:cxn ang="0">
                        <a:pos x="4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</a:cxnLst>
                    <a:rect l="0" t="0" r="0" b="0"/>
                    <a:pathLst>
                      <a:path w="9" h="3">
                        <a:moveTo>
                          <a:pt x="0" y="1"/>
                        </a:moveTo>
                        <a:lnTo>
                          <a:pt x="1" y="2"/>
                        </a:lnTo>
                        <a:lnTo>
                          <a:pt x="4" y="2"/>
                        </a:lnTo>
                        <a:lnTo>
                          <a:pt x="5" y="2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46" name="Freeform 370"/>
                  <p:cNvSpPr/>
                  <p:nvPr/>
                </p:nvSpPr>
                <p:spPr>
                  <a:xfrm>
                    <a:off x="1015" y="3435"/>
                    <a:ext cx="9" cy="3"/>
                  </a:xfrm>
                  <a:custGeom>
                    <a:avLst/>
                    <a:gdLst/>
                    <a:ahLst/>
                    <a:cxnLst>
                      <a:cxn ang="0">
                        <a:pos x="8" y="1"/>
                      </a:cxn>
                      <a:cxn ang="0">
                        <a:pos x="7" y="1"/>
                      </a:cxn>
                      <a:cxn ang="0">
                        <a:pos x="5" y="2"/>
                      </a:cxn>
                      <a:cxn ang="0">
                        <a:pos x="3" y="2"/>
                      </a:cxn>
                      <a:cxn ang="0">
                        <a:pos x="1" y="1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4" y="0"/>
                      </a:cxn>
                      <a:cxn ang="0">
                        <a:pos x="6" y="0"/>
                      </a:cxn>
                      <a:cxn ang="0">
                        <a:pos x="8" y="1"/>
                      </a:cxn>
                    </a:cxnLst>
                    <a:rect l="0" t="0" r="0" b="0"/>
                    <a:pathLst>
                      <a:path w="9" h="3">
                        <a:moveTo>
                          <a:pt x="8" y="1"/>
                        </a:moveTo>
                        <a:lnTo>
                          <a:pt x="7" y="1"/>
                        </a:lnTo>
                        <a:lnTo>
                          <a:pt x="5" y="2"/>
                        </a:lnTo>
                        <a:lnTo>
                          <a:pt x="3" y="2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1"/>
                        </a:lnTo>
                      </a:path>
                    </a:pathLst>
                  </a:custGeom>
                  <a:solidFill>
                    <a:srgbClr val="3F5F00"/>
                  </a:solidFill>
                  <a:ln w="127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147" name="Freeform 371"/>
                <p:cNvSpPr/>
                <p:nvPr/>
              </p:nvSpPr>
              <p:spPr>
                <a:xfrm>
                  <a:off x="900" y="3366"/>
                  <a:ext cx="152" cy="131"/>
                </a:xfrm>
                <a:custGeom>
                  <a:avLst/>
                  <a:gdLst/>
                  <a:ahLst/>
                  <a:cxnLst>
                    <a:cxn ang="0">
                      <a:pos x="75" y="3"/>
                    </a:cxn>
                    <a:cxn ang="0">
                      <a:pos x="59" y="5"/>
                    </a:cxn>
                    <a:cxn ang="0">
                      <a:pos x="46" y="12"/>
                    </a:cxn>
                    <a:cxn ang="0">
                      <a:pos x="29" y="26"/>
                    </a:cxn>
                    <a:cxn ang="0">
                      <a:pos x="20" y="47"/>
                    </a:cxn>
                    <a:cxn ang="0">
                      <a:pos x="13" y="62"/>
                    </a:cxn>
                    <a:cxn ang="0">
                      <a:pos x="4" y="73"/>
                    </a:cxn>
                    <a:cxn ang="0">
                      <a:pos x="0" y="82"/>
                    </a:cxn>
                    <a:cxn ang="0">
                      <a:pos x="6" y="95"/>
                    </a:cxn>
                    <a:cxn ang="0">
                      <a:pos x="12" y="104"/>
                    </a:cxn>
                    <a:cxn ang="0">
                      <a:pos x="25" y="109"/>
                    </a:cxn>
                    <a:cxn ang="0">
                      <a:pos x="38" y="116"/>
                    </a:cxn>
                    <a:cxn ang="0">
                      <a:pos x="43" y="122"/>
                    </a:cxn>
                    <a:cxn ang="0">
                      <a:pos x="57" y="130"/>
                    </a:cxn>
                    <a:cxn ang="0">
                      <a:pos x="64" y="126"/>
                    </a:cxn>
                    <a:cxn ang="0">
                      <a:pos x="61" y="88"/>
                    </a:cxn>
                    <a:cxn ang="0">
                      <a:pos x="65" y="57"/>
                    </a:cxn>
                    <a:cxn ang="0">
                      <a:pos x="72" y="37"/>
                    </a:cxn>
                    <a:cxn ang="0">
                      <a:pos x="85" y="24"/>
                    </a:cxn>
                    <a:cxn ang="0">
                      <a:pos x="93" y="21"/>
                    </a:cxn>
                    <a:cxn ang="0">
                      <a:pos x="103" y="22"/>
                    </a:cxn>
                    <a:cxn ang="0">
                      <a:pos x="111" y="26"/>
                    </a:cxn>
                    <a:cxn ang="0">
                      <a:pos x="121" y="34"/>
                    </a:cxn>
                    <a:cxn ang="0">
                      <a:pos x="124" y="41"/>
                    </a:cxn>
                    <a:cxn ang="0">
                      <a:pos x="128" y="50"/>
                    </a:cxn>
                    <a:cxn ang="0">
                      <a:pos x="129" y="58"/>
                    </a:cxn>
                    <a:cxn ang="0">
                      <a:pos x="127" y="66"/>
                    </a:cxn>
                    <a:cxn ang="0">
                      <a:pos x="127" y="73"/>
                    </a:cxn>
                    <a:cxn ang="0">
                      <a:pos x="130" y="90"/>
                    </a:cxn>
                    <a:cxn ang="0">
                      <a:pos x="128" y="100"/>
                    </a:cxn>
                    <a:cxn ang="0">
                      <a:pos x="128" y="111"/>
                    </a:cxn>
                    <a:cxn ang="0">
                      <a:pos x="140" y="113"/>
                    </a:cxn>
                    <a:cxn ang="0">
                      <a:pos x="147" y="108"/>
                    </a:cxn>
                    <a:cxn ang="0">
                      <a:pos x="151" y="99"/>
                    </a:cxn>
                    <a:cxn ang="0">
                      <a:pos x="149" y="82"/>
                    </a:cxn>
                    <a:cxn ang="0">
                      <a:pos x="142" y="65"/>
                    </a:cxn>
                    <a:cxn ang="0">
                      <a:pos x="132" y="47"/>
                    </a:cxn>
                    <a:cxn ang="0">
                      <a:pos x="126" y="32"/>
                    </a:cxn>
                    <a:cxn ang="0">
                      <a:pos x="120" y="20"/>
                    </a:cxn>
                    <a:cxn ang="0">
                      <a:pos x="114" y="13"/>
                    </a:cxn>
                    <a:cxn ang="0">
                      <a:pos x="104" y="7"/>
                    </a:cxn>
                    <a:cxn ang="0">
                      <a:pos x="86" y="0"/>
                    </a:cxn>
                    <a:cxn ang="0">
                      <a:pos x="75" y="3"/>
                    </a:cxn>
                  </a:cxnLst>
                  <a:rect l="0" t="0" r="0" b="0"/>
                  <a:pathLst>
                    <a:path w="152" h="131">
                      <a:moveTo>
                        <a:pt x="75" y="3"/>
                      </a:moveTo>
                      <a:lnTo>
                        <a:pt x="59" y="5"/>
                      </a:lnTo>
                      <a:lnTo>
                        <a:pt x="46" y="12"/>
                      </a:lnTo>
                      <a:lnTo>
                        <a:pt x="29" y="26"/>
                      </a:lnTo>
                      <a:lnTo>
                        <a:pt x="20" y="47"/>
                      </a:lnTo>
                      <a:lnTo>
                        <a:pt x="13" y="62"/>
                      </a:lnTo>
                      <a:lnTo>
                        <a:pt x="4" y="73"/>
                      </a:lnTo>
                      <a:lnTo>
                        <a:pt x="0" y="82"/>
                      </a:lnTo>
                      <a:lnTo>
                        <a:pt x="6" y="95"/>
                      </a:lnTo>
                      <a:lnTo>
                        <a:pt x="12" y="104"/>
                      </a:lnTo>
                      <a:lnTo>
                        <a:pt x="25" y="109"/>
                      </a:lnTo>
                      <a:lnTo>
                        <a:pt x="38" y="116"/>
                      </a:lnTo>
                      <a:lnTo>
                        <a:pt x="43" y="122"/>
                      </a:lnTo>
                      <a:lnTo>
                        <a:pt x="57" y="130"/>
                      </a:lnTo>
                      <a:lnTo>
                        <a:pt x="64" y="126"/>
                      </a:lnTo>
                      <a:lnTo>
                        <a:pt x="61" y="88"/>
                      </a:lnTo>
                      <a:lnTo>
                        <a:pt x="65" y="57"/>
                      </a:lnTo>
                      <a:lnTo>
                        <a:pt x="72" y="37"/>
                      </a:lnTo>
                      <a:lnTo>
                        <a:pt x="85" y="24"/>
                      </a:lnTo>
                      <a:lnTo>
                        <a:pt x="93" y="21"/>
                      </a:lnTo>
                      <a:lnTo>
                        <a:pt x="103" y="22"/>
                      </a:lnTo>
                      <a:lnTo>
                        <a:pt x="111" y="26"/>
                      </a:lnTo>
                      <a:lnTo>
                        <a:pt x="121" y="34"/>
                      </a:lnTo>
                      <a:lnTo>
                        <a:pt x="124" y="41"/>
                      </a:lnTo>
                      <a:lnTo>
                        <a:pt x="128" y="50"/>
                      </a:lnTo>
                      <a:lnTo>
                        <a:pt x="129" y="58"/>
                      </a:lnTo>
                      <a:lnTo>
                        <a:pt x="127" y="66"/>
                      </a:lnTo>
                      <a:lnTo>
                        <a:pt x="127" y="73"/>
                      </a:lnTo>
                      <a:lnTo>
                        <a:pt x="130" y="90"/>
                      </a:lnTo>
                      <a:lnTo>
                        <a:pt x="128" y="100"/>
                      </a:lnTo>
                      <a:lnTo>
                        <a:pt x="128" y="111"/>
                      </a:lnTo>
                      <a:lnTo>
                        <a:pt x="140" y="113"/>
                      </a:lnTo>
                      <a:lnTo>
                        <a:pt x="147" y="108"/>
                      </a:lnTo>
                      <a:lnTo>
                        <a:pt x="151" y="99"/>
                      </a:lnTo>
                      <a:lnTo>
                        <a:pt x="149" y="82"/>
                      </a:lnTo>
                      <a:lnTo>
                        <a:pt x="142" y="65"/>
                      </a:lnTo>
                      <a:lnTo>
                        <a:pt x="132" y="47"/>
                      </a:lnTo>
                      <a:lnTo>
                        <a:pt x="126" y="32"/>
                      </a:lnTo>
                      <a:lnTo>
                        <a:pt x="120" y="20"/>
                      </a:lnTo>
                      <a:lnTo>
                        <a:pt x="114" y="13"/>
                      </a:lnTo>
                      <a:lnTo>
                        <a:pt x="104" y="7"/>
                      </a:lnTo>
                      <a:lnTo>
                        <a:pt x="86" y="0"/>
                      </a:lnTo>
                      <a:lnTo>
                        <a:pt x="75" y="3"/>
                      </a:lnTo>
                    </a:path>
                  </a:pathLst>
                </a:custGeom>
                <a:solidFill>
                  <a:srgbClr val="9FFF9F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48" name="Freeform 372"/>
                <p:cNvSpPr/>
                <p:nvPr/>
              </p:nvSpPr>
              <p:spPr>
                <a:xfrm>
                  <a:off x="877" y="3492"/>
                  <a:ext cx="103" cy="162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63" y="20"/>
                    </a:cxn>
                    <a:cxn ang="0">
                      <a:pos x="69" y="38"/>
                    </a:cxn>
                    <a:cxn ang="0">
                      <a:pos x="77" y="50"/>
                    </a:cxn>
                    <a:cxn ang="0">
                      <a:pos x="85" y="58"/>
                    </a:cxn>
                    <a:cxn ang="0">
                      <a:pos x="83" y="73"/>
                    </a:cxn>
                    <a:cxn ang="0">
                      <a:pos x="91" y="97"/>
                    </a:cxn>
                    <a:cxn ang="0">
                      <a:pos x="99" y="127"/>
                    </a:cxn>
                    <a:cxn ang="0">
                      <a:pos x="102" y="161"/>
                    </a:cxn>
                    <a:cxn ang="0">
                      <a:pos x="43" y="161"/>
                    </a:cxn>
                    <a:cxn ang="0">
                      <a:pos x="36" y="153"/>
                    </a:cxn>
                    <a:cxn ang="0">
                      <a:pos x="28" y="143"/>
                    </a:cxn>
                    <a:cxn ang="0">
                      <a:pos x="21" y="130"/>
                    </a:cxn>
                    <a:cxn ang="0">
                      <a:pos x="15" y="115"/>
                    </a:cxn>
                    <a:cxn ang="0">
                      <a:pos x="8" y="98"/>
                    </a:cxn>
                    <a:cxn ang="0">
                      <a:pos x="4" y="80"/>
                    </a:cxn>
                    <a:cxn ang="0">
                      <a:pos x="2" y="65"/>
                    </a:cxn>
                    <a:cxn ang="0">
                      <a:pos x="0" y="56"/>
                    </a:cxn>
                    <a:cxn ang="0">
                      <a:pos x="14" y="56"/>
                    </a:cxn>
                    <a:cxn ang="0">
                      <a:pos x="25" y="54"/>
                    </a:cxn>
                    <a:cxn ang="0">
                      <a:pos x="37" y="42"/>
                    </a:cxn>
                    <a:cxn ang="0">
                      <a:pos x="47" y="27"/>
                    </a:cxn>
                    <a:cxn ang="0">
                      <a:pos x="61" y="0"/>
                    </a:cxn>
                  </a:cxnLst>
                  <a:rect l="0" t="0" r="0" b="0"/>
                  <a:pathLst>
                    <a:path w="103" h="162">
                      <a:moveTo>
                        <a:pt x="61" y="0"/>
                      </a:moveTo>
                      <a:lnTo>
                        <a:pt x="63" y="20"/>
                      </a:lnTo>
                      <a:lnTo>
                        <a:pt x="69" y="38"/>
                      </a:lnTo>
                      <a:lnTo>
                        <a:pt x="77" y="50"/>
                      </a:lnTo>
                      <a:lnTo>
                        <a:pt x="85" y="58"/>
                      </a:lnTo>
                      <a:lnTo>
                        <a:pt x="83" y="73"/>
                      </a:lnTo>
                      <a:lnTo>
                        <a:pt x="91" y="97"/>
                      </a:lnTo>
                      <a:lnTo>
                        <a:pt x="99" y="127"/>
                      </a:lnTo>
                      <a:lnTo>
                        <a:pt x="102" y="161"/>
                      </a:lnTo>
                      <a:lnTo>
                        <a:pt x="43" y="161"/>
                      </a:lnTo>
                      <a:lnTo>
                        <a:pt x="36" y="153"/>
                      </a:lnTo>
                      <a:lnTo>
                        <a:pt x="28" y="143"/>
                      </a:lnTo>
                      <a:lnTo>
                        <a:pt x="21" y="130"/>
                      </a:lnTo>
                      <a:lnTo>
                        <a:pt x="15" y="115"/>
                      </a:lnTo>
                      <a:lnTo>
                        <a:pt x="8" y="98"/>
                      </a:lnTo>
                      <a:lnTo>
                        <a:pt x="4" y="80"/>
                      </a:lnTo>
                      <a:lnTo>
                        <a:pt x="2" y="65"/>
                      </a:lnTo>
                      <a:lnTo>
                        <a:pt x="0" y="56"/>
                      </a:lnTo>
                      <a:lnTo>
                        <a:pt x="14" y="56"/>
                      </a:lnTo>
                      <a:lnTo>
                        <a:pt x="25" y="54"/>
                      </a:lnTo>
                      <a:lnTo>
                        <a:pt x="37" y="42"/>
                      </a:lnTo>
                      <a:lnTo>
                        <a:pt x="47" y="27"/>
                      </a:lnTo>
                      <a:lnTo>
                        <a:pt x="61" y="0"/>
                      </a:lnTo>
                    </a:path>
                  </a:pathLst>
                </a:custGeom>
                <a:solidFill>
                  <a:srgbClr val="008000"/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149" name="Freeform 373"/>
            <p:cNvSpPr/>
            <p:nvPr/>
          </p:nvSpPr>
          <p:spPr>
            <a:xfrm>
              <a:off x="775" y="3636"/>
              <a:ext cx="420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9" y="0"/>
                </a:cxn>
                <a:cxn ang="0">
                  <a:pos x="419" y="67"/>
                </a:cxn>
                <a:cxn ang="0">
                  <a:pos x="0" y="67"/>
                </a:cxn>
                <a:cxn ang="0">
                  <a:pos x="0" y="0"/>
                </a:cxn>
              </a:cxnLst>
              <a:rect l="0" t="0" r="0" b="0"/>
              <a:pathLst>
                <a:path w="420" h="68">
                  <a:moveTo>
                    <a:pt x="0" y="0"/>
                  </a:moveTo>
                  <a:lnTo>
                    <a:pt x="419" y="0"/>
                  </a:lnTo>
                  <a:lnTo>
                    <a:pt x="419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50" name="Rectangle 374"/>
          <p:cNvSpPr/>
          <p:nvPr/>
        </p:nvSpPr>
        <p:spPr>
          <a:xfrm>
            <a:off x="1216025" y="5153025"/>
            <a:ext cx="681038" cy="44450"/>
          </a:xfrm>
          <a:prstGeom prst="rect">
            <a:avLst/>
          </a:prstGeom>
          <a:solidFill>
            <a:srgbClr val="008000"/>
          </a:solidFill>
          <a:ln w="12700" cap="flat" cmpd="sng">
            <a:solidFill>
              <a:srgbClr val="DFF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6151" name="Group 375"/>
          <p:cNvGrpSpPr/>
          <p:nvPr/>
        </p:nvGrpSpPr>
        <p:grpSpPr>
          <a:xfrm>
            <a:off x="812800" y="5154613"/>
            <a:ext cx="255588" cy="280987"/>
            <a:chOff x="512" y="3247"/>
            <a:chExt cx="161" cy="177"/>
          </a:xfrm>
        </p:grpSpPr>
        <p:sp>
          <p:nvSpPr>
            <p:cNvPr id="76152" name="Freeform 376"/>
            <p:cNvSpPr/>
            <p:nvPr/>
          </p:nvSpPr>
          <p:spPr>
            <a:xfrm>
              <a:off x="612" y="3262"/>
              <a:ext cx="61" cy="162"/>
            </a:xfrm>
            <a:custGeom>
              <a:avLst/>
              <a:gdLst/>
              <a:ahLst/>
              <a:cxnLst>
                <a:cxn ang="0">
                  <a:pos x="6" y="68"/>
                </a:cxn>
                <a:cxn ang="0">
                  <a:pos x="4" y="58"/>
                </a:cxn>
                <a:cxn ang="0">
                  <a:pos x="1" y="46"/>
                </a:cxn>
                <a:cxn ang="0">
                  <a:pos x="0" y="32"/>
                </a:cxn>
                <a:cxn ang="0">
                  <a:pos x="3" y="17"/>
                </a:cxn>
                <a:cxn ang="0">
                  <a:pos x="8" y="0"/>
                </a:cxn>
                <a:cxn ang="0">
                  <a:pos x="15" y="15"/>
                </a:cxn>
                <a:cxn ang="0">
                  <a:pos x="20" y="27"/>
                </a:cxn>
                <a:cxn ang="0">
                  <a:pos x="21" y="41"/>
                </a:cxn>
                <a:cxn ang="0">
                  <a:pos x="20" y="57"/>
                </a:cxn>
                <a:cxn ang="0">
                  <a:pos x="18" y="69"/>
                </a:cxn>
                <a:cxn ang="0">
                  <a:pos x="16" y="77"/>
                </a:cxn>
                <a:cxn ang="0">
                  <a:pos x="21" y="69"/>
                </a:cxn>
                <a:cxn ang="0">
                  <a:pos x="29" y="60"/>
                </a:cxn>
                <a:cxn ang="0">
                  <a:pos x="36" y="54"/>
                </a:cxn>
                <a:cxn ang="0">
                  <a:pos x="43" y="50"/>
                </a:cxn>
                <a:cxn ang="0">
                  <a:pos x="53" y="48"/>
                </a:cxn>
                <a:cxn ang="0">
                  <a:pos x="60" y="46"/>
                </a:cxn>
                <a:cxn ang="0">
                  <a:pos x="57" y="57"/>
                </a:cxn>
                <a:cxn ang="0">
                  <a:pos x="53" y="69"/>
                </a:cxn>
                <a:cxn ang="0">
                  <a:pos x="46" y="78"/>
                </a:cxn>
                <a:cxn ang="0">
                  <a:pos x="39" y="84"/>
                </a:cxn>
                <a:cxn ang="0">
                  <a:pos x="29" y="88"/>
                </a:cxn>
                <a:cxn ang="0">
                  <a:pos x="19" y="89"/>
                </a:cxn>
                <a:cxn ang="0">
                  <a:pos x="30" y="96"/>
                </a:cxn>
                <a:cxn ang="0">
                  <a:pos x="38" y="102"/>
                </a:cxn>
                <a:cxn ang="0">
                  <a:pos x="41" y="109"/>
                </a:cxn>
                <a:cxn ang="0">
                  <a:pos x="45" y="117"/>
                </a:cxn>
                <a:cxn ang="0">
                  <a:pos x="45" y="124"/>
                </a:cxn>
                <a:cxn ang="0">
                  <a:pos x="47" y="136"/>
                </a:cxn>
                <a:cxn ang="0">
                  <a:pos x="34" y="130"/>
                </a:cxn>
                <a:cxn ang="0">
                  <a:pos x="26" y="124"/>
                </a:cxn>
                <a:cxn ang="0">
                  <a:pos x="22" y="117"/>
                </a:cxn>
                <a:cxn ang="0">
                  <a:pos x="15" y="102"/>
                </a:cxn>
                <a:cxn ang="0">
                  <a:pos x="21" y="116"/>
                </a:cxn>
                <a:cxn ang="0">
                  <a:pos x="23" y="129"/>
                </a:cxn>
                <a:cxn ang="0">
                  <a:pos x="24" y="139"/>
                </a:cxn>
                <a:cxn ang="0">
                  <a:pos x="22" y="152"/>
                </a:cxn>
                <a:cxn ang="0">
                  <a:pos x="22" y="161"/>
                </a:cxn>
                <a:cxn ang="0">
                  <a:pos x="10" y="149"/>
                </a:cxn>
                <a:cxn ang="0">
                  <a:pos x="5" y="133"/>
                </a:cxn>
                <a:cxn ang="0">
                  <a:pos x="3" y="117"/>
                </a:cxn>
                <a:cxn ang="0">
                  <a:pos x="6" y="99"/>
                </a:cxn>
                <a:cxn ang="0">
                  <a:pos x="6" y="86"/>
                </a:cxn>
                <a:cxn ang="0">
                  <a:pos x="6" y="78"/>
                </a:cxn>
                <a:cxn ang="0">
                  <a:pos x="6" y="68"/>
                </a:cxn>
              </a:cxnLst>
              <a:rect l="0" t="0" r="0" b="0"/>
              <a:pathLst>
                <a:path w="61" h="162">
                  <a:moveTo>
                    <a:pt x="6" y="68"/>
                  </a:moveTo>
                  <a:lnTo>
                    <a:pt x="4" y="58"/>
                  </a:lnTo>
                  <a:lnTo>
                    <a:pt x="1" y="46"/>
                  </a:lnTo>
                  <a:lnTo>
                    <a:pt x="0" y="32"/>
                  </a:lnTo>
                  <a:lnTo>
                    <a:pt x="3" y="17"/>
                  </a:lnTo>
                  <a:lnTo>
                    <a:pt x="8" y="0"/>
                  </a:lnTo>
                  <a:lnTo>
                    <a:pt x="15" y="15"/>
                  </a:lnTo>
                  <a:lnTo>
                    <a:pt x="20" y="27"/>
                  </a:lnTo>
                  <a:lnTo>
                    <a:pt x="21" y="41"/>
                  </a:lnTo>
                  <a:lnTo>
                    <a:pt x="20" y="57"/>
                  </a:lnTo>
                  <a:lnTo>
                    <a:pt x="18" y="69"/>
                  </a:lnTo>
                  <a:lnTo>
                    <a:pt x="16" y="77"/>
                  </a:lnTo>
                  <a:lnTo>
                    <a:pt x="21" y="69"/>
                  </a:lnTo>
                  <a:lnTo>
                    <a:pt x="29" y="60"/>
                  </a:lnTo>
                  <a:lnTo>
                    <a:pt x="36" y="54"/>
                  </a:lnTo>
                  <a:lnTo>
                    <a:pt x="43" y="50"/>
                  </a:lnTo>
                  <a:lnTo>
                    <a:pt x="53" y="48"/>
                  </a:lnTo>
                  <a:lnTo>
                    <a:pt x="60" y="46"/>
                  </a:lnTo>
                  <a:lnTo>
                    <a:pt x="57" y="57"/>
                  </a:lnTo>
                  <a:lnTo>
                    <a:pt x="53" y="69"/>
                  </a:lnTo>
                  <a:lnTo>
                    <a:pt x="46" y="78"/>
                  </a:lnTo>
                  <a:lnTo>
                    <a:pt x="39" y="84"/>
                  </a:lnTo>
                  <a:lnTo>
                    <a:pt x="29" y="88"/>
                  </a:lnTo>
                  <a:lnTo>
                    <a:pt x="19" y="89"/>
                  </a:lnTo>
                  <a:lnTo>
                    <a:pt x="30" y="96"/>
                  </a:lnTo>
                  <a:lnTo>
                    <a:pt x="38" y="102"/>
                  </a:lnTo>
                  <a:lnTo>
                    <a:pt x="41" y="109"/>
                  </a:lnTo>
                  <a:lnTo>
                    <a:pt x="45" y="117"/>
                  </a:lnTo>
                  <a:lnTo>
                    <a:pt x="45" y="124"/>
                  </a:lnTo>
                  <a:lnTo>
                    <a:pt x="47" y="136"/>
                  </a:lnTo>
                  <a:lnTo>
                    <a:pt x="34" y="130"/>
                  </a:lnTo>
                  <a:lnTo>
                    <a:pt x="26" y="124"/>
                  </a:lnTo>
                  <a:lnTo>
                    <a:pt x="22" y="117"/>
                  </a:lnTo>
                  <a:lnTo>
                    <a:pt x="15" y="102"/>
                  </a:lnTo>
                  <a:lnTo>
                    <a:pt x="21" y="116"/>
                  </a:lnTo>
                  <a:lnTo>
                    <a:pt x="23" y="129"/>
                  </a:lnTo>
                  <a:lnTo>
                    <a:pt x="24" y="139"/>
                  </a:lnTo>
                  <a:lnTo>
                    <a:pt x="22" y="152"/>
                  </a:lnTo>
                  <a:lnTo>
                    <a:pt x="22" y="161"/>
                  </a:lnTo>
                  <a:lnTo>
                    <a:pt x="10" y="149"/>
                  </a:lnTo>
                  <a:lnTo>
                    <a:pt x="5" y="133"/>
                  </a:lnTo>
                  <a:lnTo>
                    <a:pt x="3" y="117"/>
                  </a:lnTo>
                  <a:lnTo>
                    <a:pt x="6" y="99"/>
                  </a:lnTo>
                  <a:lnTo>
                    <a:pt x="6" y="86"/>
                  </a:lnTo>
                  <a:lnTo>
                    <a:pt x="6" y="78"/>
                  </a:lnTo>
                  <a:lnTo>
                    <a:pt x="6" y="68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53" name="Freeform 377"/>
            <p:cNvSpPr/>
            <p:nvPr/>
          </p:nvSpPr>
          <p:spPr>
            <a:xfrm>
              <a:off x="512" y="3247"/>
              <a:ext cx="44" cy="74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0" y="59"/>
                </a:cxn>
                <a:cxn ang="0">
                  <a:pos x="6" y="52"/>
                </a:cxn>
                <a:cxn ang="0">
                  <a:pos x="2" y="44"/>
                </a:cxn>
                <a:cxn ang="0">
                  <a:pos x="2" y="37"/>
                </a:cxn>
                <a:cxn ang="0">
                  <a:pos x="0" y="26"/>
                </a:cxn>
                <a:cxn ang="0">
                  <a:pos x="13" y="31"/>
                </a:cxn>
                <a:cxn ang="0">
                  <a:pos x="21" y="38"/>
                </a:cxn>
                <a:cxn ang="0">
                  <a:pos x="25" y="44"/>
                </a:cxn>
                <a:cxn ang="0">
                  <a:pos x="32" y="59"/>
                </a:cxn>
                <a:cxn ang="0">
                  <a:pos x="27" y="4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5" y="10"/>
                </a:cxn>
                <a:cxn ang="0">
                  <a:pos x="25" y="0"/>
                </a:cxn>
                <a:cxn ang="0">
                  <a:pos x="36" y="13"/>
                </a:cxn>
                <a:cxn ang="0">
                  <a:pos x="42" y="28"/>
                </a:cxn>
                <a:cxn ang="0">
                  <a:pos x="43" y="44"/>
                </a:cxn>
                <a:cxn ang="0">
                  <a:pos x="43" y="72"/>
                </a:cxn>
                <a:cxn ang="0">
                  <a:pos x="30" y="73"/>
                </a:cxn>
                <a:cxn ang="0">
                  <a:pos x="17" y="65"/>
                </a:cxn>
              </a:cxnLst>
              <a:rect l="0" t="0" r="0" b="0"/>
              <a:pathLst>
                <a:path w="44" h="74">
                  <a:moveTo>
                    <a:pt x="17" y="65"/>
                  </a:moveTo>
                  <a:lnTo>
                    <a:pt x="10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2" y="37"/>
                  </a:lnTo>
                  <a:lnTo>
                    <a:pt x="0" y="26"/>
                  </a:lnTo>
                  <a:lnTo>
                    <a:pt x="13" y="31"/>
                  </a:lnTo>
                  <a:lnTo>
                    <a:pt x="21" y="38"/>
                  </a:lnTo>
                  <a:lnTo>
                    <a:pt x="25" y="44"/>
                  </a:lnTo>
                  <a:lnTo>
                    <a:pt x="32" y="59"/>
                  </a:lnTo>
                  <a:lnTo>
                    <a:pt x="27" y="46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5" y="10"/>
                  </a:lnTo>
                  <a:lnTo>
                    <a:pt x="25" y="0"/>
                  </a:lnTo>
                  <a:lnTo>
                    <a:pt x="36" y="13"/>
                  </a:lnTo>
                  <a:lnTo>
                    <a:pt x="42" y="28"/>
                  </a:lnTo>
                  <a:lnTo>
                    <a:pt x="43" y="44"/>
                  </a:lnTo>
                  <a:lnTo>
                    <a:pt x="43" y="72"/>
                  </a:lnTo>
                  <a:lnTo>
                    <a:pt x="30" y="73"/>
                  </a:lnTo>
                  <a:lnTo>
                    <a:pt x="17" y="6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54" name="Oval 378"/>
            <p:cNvSpPr/>
            <p:nvPr/>
          </p:nvSpPr>
          <p:spPr>
            <a:xfrm>
              <a:off x="530" y="3266"/>
              <a:ext cx="79" cy="151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55" name="Freeform 379"/>
            <p:cNvSpPr/>
            <p:nvPr/>
          </p:nvSpPr>
          <p:spPr>
            <a:xfrm>
              <a:off x="547" y="3291"/>
              <a:ext cx="53" cy="93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" y="9"/>
                </a:cxn>
                <a:cxn ang="0">
                  <a:pos x="10" y="8"/>
                </a:cxn>
                <a:cxn ang="0">
                  <a:pos x="13" y="5"/>
                </a:cxn>
                <a:cxn ang="0">
                  <a:pos x="15" y="3"/>
                </a:cxn>
                <a:cxn ang="0">
                  <a:pos x="18" y="0"/>
                </a:cxn>
                <a:cxn ang="0">
                  <a:pos x="41" y="0"/>
                </a:cxn>
                <a:cxn ang="0">
                  <a:pos x="41" y="77"/>
                </a:cxn>
                <a:cxn ang="0">
                  <a:pos x="43" y="82"/>
                </a:cxn>
                <a:cxn ang="0">
                  <a:pos x="45" y="85"/>
                </a:cxn>
                <a:cxn ang="0">
                  <a:pos x="49" y="88"/>
                </a:cxn>
                <a:cxn ang="0">
                  <a:pos x="52" y="88"/>
                </a:cxn>
                <a:cxn ang="0">
                  <a:pos x="52" y="92"/>
                </a:cxn>
                <a:cxn ang="0">
                  <a:pos x="0" y="92"/>
                </a:cxn>
                <a:cxn ang="0">
                  <a:pos x="0" y="88"/>
                </a:cxn>
                <a:cxn ang="0">
                  <a:pos x="3" y="88"/>
                </a:cxn>
                <a:cxn ang="0">
                  <a:pos x="8" y="85"/>
                </a:cxn>
                <a:cxn ang="0">
                  <a:pos x="10" y="82"/>
                </a:cxn>
                <a:cxn ang="0">
                  <a:pos x="11" y="77"/>
                </a:cxn>
                <a:cxn ang="0">
                  <a:pos x="11" y="19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4" y="12"/>
                </a:cxn>
                <a:cxn ang="0">
                  <a:pos x="2" y="12"/>
                </a:cxn>
                <a:cxn ang="0">
                  <a:pos x="2" y="9"/>
                </a:cxn>
              </a:cxnLst>
              <a:rect l="0" t="0" r="0" b="0"/>
              <a:pathLst>
                <a:path w="53" h="93">
                  <a:moveTo>
                    <a:pt x="2" y="9"/>
                  </a:moveTo>
                  <a:lnTo>
                    <a:pt x="5" y="9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41" y="77"/>
                  </a:lnTo>
                  <a:lnTo>
                    <a:pt x="43" y="82"/>
                  </a:lnTo>
                  <a:lnTo>
                    <a:pt x="45" y="85"/>
                  </a:lnTo>
                  <a:lnTo>
                    <a:pt x="49" y="88"/>
                  </a:lnTo>
                  <a:lnTo>
                    <a:pt x="52" y="88"/>
                  </a:lnTo>
                  <a:lnTo>
                    <a:pt x="52" y="92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8" y="85"/>
                  </a:lnTo>
                  <a:lnTo>
                    <a:pt x="10" y="82"/>
                  </a:lnTo>
                  <a:lnTo>
                    <a:pt x="11" y="77"/>
                  </a:lnTo>
                  <a:lnTo>
                    <a:pt x="11" y="19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9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56" name="Group 380"/>
          <p:cNvGrpSpPr/>
          <p:nvPr/>
        </p:nvGrpSpPr>
        <p:grpSpPr>
          <a:xfrm>
            <a:off x="2058988" y="5154613"/>
            <a:ext cx="257175" cy="280987"/>
            <a:chOff x="1297" y="3247"/>
            <a:chExt cx="162" cy="177"/>
          </a:xfrm>
        </p:grpSpPr>
        <p:sp>
          <p:nvSpPr>
            <p:cNvPr id="76157" name="Freeform 381"/>
            <p:cNvSpPr/>
            <p:nvPr/>
          </p:nvSpPr>
          <p:spPr>
            <a:xfrm>
              <a:off x="1297" y="3262"/>
              <a:ext cx="62" cy="162"/>
            </a:xfrm>
            <a:custGeom>
              <a:avLst/>
              <a:gdLst/>
              <a:ahLst/>
              <a:cxnLst>
                <a:cxn ang="0">
                  <a:pos x="55" y="68"/>
                </a:cxn>
                <a:cxn ang="0">
                  <a:pos x="57" y="58"/>
                </a:cxn>
                <a:cxn ang="0">
                  <a:pos x="59" y="46"/>
                </a:cxn>
                <a:cxn ang="0">
                  <a:pos x="61" y="32"/>
                </a:cxn>
                <a:cxn ang="0">
                  <a:pos x="58" y="17"/>
                </a:cxn>
                <a:cxn ang="0">
                  <a:pos x="53" y="0"/>
                </a:cxn>
                <a:cxn ang="0">
                  <a:pos x="46" y="15"/>
                </a:cxn>
                <a:cxn ang="0">
                  <a:pos x="41" y="27"/>
                </a:cxn>
                <a:cxn ang="0">
                  <a:pos x="40" y="41"/>
                </a:cxn>
                <a:cxn ang="0">
                  <a:pos x="41" y="57"/>
                </a:cxn>
                <a:cxn ang="0">
                  <a:pos x="42" y="69"/>
                </a:cxn>
                <a:cxn ang="0">
                  <a:pos x="45" y="77"/>
                </a:cxn>
                <a:cxn ang="0">
                  <a:pos x="40" y="69"/>
                </a:cxn>
                <a:cxn ang="0">
                  <a:pos x="32" y="60"/>
                </a:cxn>
                <a:cxn ang="0">
                  <a:pos x="24" y="54"/>
                </a:cxn>
                <a:cxn ang="0">
                  <a:pos x="18" y="50"/>
                </a:cxn>
                <a:cxn ang="0">
                  <a:pos x="8" y="48"/>
                </a:cxn>
                <a:cxn ang="0">
                  <a:pos x="0" y="46"/>
                </a:cxn>
                <a:cxn ang="0">
                  <a:pos x="4" y="57"/>
                </a:cxn>
                <a:cxn ang="0">
                  <a:pos x="8" y="69"/>
                </a:cxn>
                <a:cxn ang="0">
                  <a:pos x="15" y="78"/>
                </a:cxn>
                <a:cxn ang="0">
                  <a:pos x="21" y="84"/>
                </a:cxn>
                <a:cxn ang="0">
                  <a:pos x="32" y="88"/>
                </a:cxn>
                <a:cxn ang="0">
                  <a:pos x="42" y="89"/>
                </a:cxn>
                <a:cxn ang="0">
                  <a:pos x="31" y="96"/>
                </a:cxn>
                <a:cxn ang="0">
                  <a:pos x="24" y="102"/>
                </a:cxn>
                <a:cxn ang="0">
                  <a:pos x="20" y="109"/>
                </a:cxn>
                <a:cxn ang="0">
                  <a:pos x="16" y="117"/>
                </a:cxn>
                <a:cxn ang="0">
                  <a:pos x="16" y="124"/>
                </a:cxn>
                <a:cxn ang="0">
                  <a:pos x="14" y="136"/>
                </a:cxn>
                <a:cxn ang="0">
                  <a:pos x="27" y="130"/>
                </a:cxn>
                <a:cxn ang="0">
                  <a:pos x="35" y="124"/>
                </a:cxn>
                <a:cxn ang="0">
                  <a:pos x="39" y="117"/>
                </a:cxn>
                <a:cxn ang="0">
                  <a:pos x="46" y="102"/>
                </a:cxn>
                <a:cxn ang="0">
                  <a:pos x="40" y="116"/>
                </a:cxn>
                <a:cxn ang="0">
                  <a:pos x="38" y="129"/>
                </a:cxn>
                <a:cxn ang="0">
                  <a:pos x="37" y="139"/>
                </a:cxn>
                <a:cxn ang="0">
                  <a:pos x="39" y="152"/>
                </a:cxn>
                <a:cxn ang="0">
                  <a:pos x="39" y="161"/>
                </a:cxn>
                <a:cxn ang="0">
                  <a:pos x="51" y="149"/>
                </a:cxn>
                <a:cxn ang="0">
                  <a:pos x="56" y="133"/>
                </a:cxn>
                <a:cxn ang="0">
                  <a:pos x="58" y="117"/>
                </a:cxn>
                <a:cxn ang="0">
                  <a:pos x="55" y="99"/>
                </a:cxn>
                <a:cxn ang="0">
                  <a:pos x="55" y="86"/>
                </a:cxn>
                <a:cxn ang="0">
                  <a:pos x="55" y="78"/>
                </a:cxn>
                <a:cxn ang="0">
                  <a:pos x="55" y="68"/>
                </a:cxn>
              </a:cxnLst>
              <a:rect l="0" t="0" r="0" b="0"/>
              <a:pathLst>
                <a:path w="62" h="162">
                  <a:moveTo>
                    <a:pt x="55" y="68"/>
                  </a:moveTo>
                  <a:lnTo>
                    <a:pt x="57" y="58"/>
                  </a:lnTo>
                  <a:lnTo>
                    <a:pt x="59" y="46"/>
                  </a:lnTo>
                  <a:lnTo>
                    <a:pt x="61" y="32"/>
                  </a:lnTo>
                  <a:lnTo>
                    <a:pt x="58" y="17"/>
                  </a:lnTo>
                  <a:lnTo>
                    <a:pt x="53" y="0"/>
                  </a:lnTo>
                  <a:lnTo>
                    <a:pt x="46" y="15"/>
                  </a:lnTo>
                  <a:lnTo>
                    <a:pt x="41" y="27"/>
                  </a:lnTo>
                  <a:lnTo>
                    <a:pt x="40" y="41"/>
                  </a:lnTo>
                  <a:lnTo>
                    <a:pt x="41" y="57"/>
                  </a:lnTo>
                  <a:lnTo>
                    <a:pt x="42" y="69"/>
                  </a:lnTo>
                  <a:lnTo>
                    <a:pt x="45" y="77"/>
                  </a:lnTo>
                  <a:lnTo>
                    <a:pt x="40" y="69"/>
                  </a:lnTo>
                  <a:lnTo>
                    <a:pt x="32" y="60"/>
                  </a:lnTo>
                  <a:lnTo>
                    <a:pt x="24" y="54"/>
                  </a:lnTo>
                  <a:lnTo>
                    <a:pt x="18" y="50"/>
                  </a:lnTo>
                  <a:lnTo>
                    <a:pt x="8" y="48"/>
                  </a:lnTo>
                  <a:lnTo>
                    <a:pt x="0" y="46"/>
                  </a:lnTo>
                  <a:lnTo>
                    <a:pt x="4" y="57"/>
                  </a:lnTo>
                  <a:lnTo>
                    <a:pt x="8" y="69"/>
                  </a:lnTo>
                  <a:lnTo>
                    <a:pt x="15" y="78"/>
                  </a:lnTo>
                  <a:lnTo>
                    <a:pt x="21" y="84"/>
                  </a:lnTo>
                  <a:lnTo>
                    <a:pt x="32" y="88"/>
                  </a:lnTo>
                  <a:lnTo>
                    <a:pt x="42" y="89"/>
                  </a:lnTo>
                  <a:lnTo>
                    <a:pt x="31" y="96"/>
                  </a:lnTo>
                  <a:lnTo>
                    <a:pt x="24" y="102"/>
                  </a:lnTo>
                  <a:lnTo>
                    <a:pt x="20" y="109"/>
                  </a:lnTo>
                  <a:lnTo>
                    <a:pt x="16" y="117"/>
                  </a:lnTo>
                  <a:lnTo>
                    <a:pt x="16" y="124"/>
                  </a:lnTo>
                  <a:lnTo>
                    <a:pt x="14" y="136"/>
                  </a:lnTo>
                  <a:lnTo>
                    <a:pt x="27" y="130"/>
                  </a:lnTo>
                  <a:lnTo>
                    <a:pt x="35" y="124"/>
                  </a:lnTo>
                  <a:lnTo>
                    <a:pt x="39" y="117"/>
                  </a:lnTo>
                  <a:lnTo>
                    <a:pt x="46" y="102"/>
                  </a:lnTo>
                  <a:lnTo>
                    <a:pt x="40" y="116"/>
                  </a:lnTo>
                  <a:lnTo>
                    <a:pt x="38" y="129"/>
                  </a:lnTo>
                  <a:lnTo>
                    <a:pt x="37" y="139"/>
                  </a:lnTo>
                  <a:lnTo>
                    <a:pt x="39" y="152"/>
                  </a:lnTo>
                  <a:lnTo>
                    <a:pt x="39" y="161"/>
                  </a:lnTo>
                  <a:lnTo>
                    <a:pt x="51" y="149"/>
                  </a:lnTo>
                  <a:lnTo>
                    <a:pt x="56" y="133"/>
                  </a:lnTo>
                  <a:lnTo>
                    <a:pt x="58" y="117"/>
                  </a:lnTo>
                  <a:lnTo>
                    <a:pt x="55" y="99"/>
                  </a:lnTo>
                  <a:lnTo>
                    <a:pt x="55" y="86"/>
                  </a:lnTo>
                  <a:lnTo>
                    <a:pt x="55" y="78"/>
                  </a:lnTo>
                  <a:lnTo>
                    <a:pt x="55" y="68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58" name="Freeform 382"/>
            <p:cNvSpPr/>
            <p:nvPr/>
          </p:nvSpPr>
          <p:spPr>
            <a:xfrm>
              <a:off x="1414" y="3247"/>
              <a:ext cx="45" cy="74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34" y="59"/>
                </a:cxn>
                <a:cxn ang="0">
                  <a:pos x="38" y="52"/>
                </a:cxn>
                <a:cxn ang="0">
                  <a:pos x="42" y="44"/>
                </a:cxn>
                <a:cxn ang="0">
                  <a:pos x="42" y="37"/>
                </a:cxn>
                <a:cxn ang="0">
                  <a:pos x="44" y="26"/>
                </a:cxn>
                <a:cxn ang="0">
                  <a:pos x="31" y="31"/>
                </a:cxn>
                <a:cxn ang="0">
                  <a:pos x="23" y="38"/>
                </a:cxn>
                <a:cxn ang="0">
                  <a:pos x="19" y="44"/>
                </a:cxn>
                <a:cxn ang="0">
                  <a:pos x="12" y="59"/>
                </a:cxn>
                <a:cxn ang="0">
                  <a:pos x="18" y="46"/>
                </a:cxn>
                <a:cxn ang="0">
                  <a:pos x="19" y="32"/>
                </a:cxn>
                <a:cxn ang="0">
                  <a:pos x="20" y="22"/>
                </a:cxn>
                <a:cxn ang="0">
                  <a:pos x="19" y="10"/>
                </a:cxn>
                <a:cxn ang="0">
                  <a:pos x="19" y="0"/>
                </a:cxn>
                <a:cxn ang="0">
                  <a:pos x="8" y="13"/>
                </a:cxn>
                <a:cxn ang="0">
                  <a:pos x="2" y="28"/>
                </a:cxn>
                <a:cxn ang="0">
                  <a:pos x="1" y="44"/>
                </a:cxn>
                <a:cxn ang="0">
                  <a:pos x="0" y="72"/>
                </a:cxn>
                <a:cxn ang="0">
                  <a:pos x="14" y="73"/>
                </a:cxn>
                <a:cxn ang="0">
                  <a:pos x="27" y="65"/>
                </a:cxn>
              </a:cxnLst>
              <a:rect l="0" t="0" r="0" b="0"/>
              <a:pathLst>
                <a:path w="45" h="74">
                  <a:moveTo>
                    <a:pt x="27" y="65"/>
                  </a:moveTo>
                  <a:lnTo>
                    <a:pt x="34" y="59"/>
                  </a:lnTo>
                  <a:lnTo>
                    <a:pt x="38" y="52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4" y="26"/>
                  </a:lnTo>
                  <a:lnTo>
                    <a:pt x="31" y="31"/>
                  </a:lnTo>
                  <a:lnTo>
                    <a:pt x="23" y="38"/>
                  </a:lnTo>
                  <a:lnTo>
                    <a:pt x="19" y="44"/>
                  </a:lnTo>
                  <a:lnTo>
                    <a:pt x="12" y="59"/>
                  </a:lnTo>
                  <a:lnTo>
                    <a:pt x="18" y="46"/>
                  </a:lnTo>
                  <a:lnTo>
                    <a:pt x="19" y="32"/>
                  </a:lnTo>
                  <a:lnTo>
                    <a:pt x="20" y="22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8" y="13"/>
                  </a:lnTo>
                  <a:lnTo>
                    <a:pt x="2" y="28"/>
                  </a:lnTo>
                  <a:lnTo>
                    <a:pt x="1" y="44"/>
                  </a:lnTo>
                  <a:lnTo>
                    <a:pt x="0" y="72"/>
                  </a:lnTo>
                  <a:lnTo>
                    <a:pt x="14" y="73"/>
                  </a:lnTo>
                  <a:lnTo>
                    <a:pt x="27" y="65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rgbClr val="BFF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59" name="Oval 383"/>
            <p:cNvSpPr/>
            <p:nvPr/>
          </p:nvSpPr>
          <p:spPr>
            <a:xfrm>
              <a:off x="1353" y="3266"/>
              <a:ext cx="79" cy="151"/>
            </a:xfrm>
            <a:prstGeom prst="ellipse">
              <a:avLst/>
            </a:prstGeom>
            <a:solidFill>
              <a:srgbClr val="008000"/>
            </a:solidFill>
            <a:ln w="12700" cap="flat" cmpd="sng">
              <a:solidFill>
                <a:srgbClr val="9FFF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60" name="Freeform 384"/>
            <p:cNvSpPr/>
            <p:nvPr/>
          </p:nvSpPr>
          <p:spPr>
            <a:xfrm>
              <a:off x="1371" y="3291"/>
              <a:ext cx="53" cy="9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9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5" y="3"/>
                </a:cxn>
                <a:cxn ang="0">
                  <a:pos x="17" y="0"/>
                </a:cxn>
                <a:cxn ang="0">
                  <a:pos x="41" y="0"/>
                </a:cxn>
                <a:cxn ang="0">
                  <a:pos x="41" y="77"/>
                </a:cxn>
                <a:cxn ang="0">
                  <a:pos x="42" y="82"/>
                </a:cxn>
                <a:cxn ang="0">
                  <a:pos x="45" y="85"/>
                </a:cxn>
                <a:cxn ang="0">
                  <a:pos x="49" y="88"/>
                </a:cxn>
                <a:cxn ang="0">
                  <a:pos x="52" y="88"/>
                </a:cxn>
                <a:cxn ang="0">
                  <a:pos x="52" y="92"/>
                </a:cxn>
                <a:cxn ang="0">
                  <a:pos x="0" y="92"/>
                </a:cxn>
                <a:cxn ang="0">
                  <a:pos x="0" y="88"/>
                </a:cxn>
                <a:cxn ang="0">
                  <a:pos x="3" y="88"/>
                </a:cxn>
                <a:cxn ang="0">
                  <a:pos x="7" y="85"/>
                </a:cxn>
                <a:cxn ang="0">
                  <a:pos x="9" y="82"/>
                </a:cxn>
                <a:cxn ang="0">
                  <a:pos x="10" y="77"/>
                </a:cxn>
                <a:cxn ang="0">
                  <a:pos x="10" y="19"/>
                </a:cxn>
                <a:cxn ang="0">
                  <a:pos x="9" y="16"/>
                </a:cxn>
                <a:cxn ang="0">
                  <a:pos x="7" y="13"/>
                </a:cxn>
                <a:cxn ang="0">
                  <a:pos x="4" y="12"/>
                </a:cxn>
                <a:cxn ang="0">
                  <a:pos x="1" y="12"/>
                </a:cxn>
                <a:cxn ang="0">
                  <a:pos x="1" y="9"/>
                </a:cxn>
              </a:cxnLst>
              <a:rect l="0" t="0" r="0" b="0"/>
              <a:pathLst>
                <a:path w="53" h="93">
                  <a:moveTo>
                    <a:pt x="1" y="9"/>
                  </a:moveTo>
                  <a:lnTo>
                    <a:pt x="5" y="9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7" y="0"/>
                  </a:lnTo>
                  <a:lnTo>
                    <a:pt x="41" y="0"/>
                  </a:lnTo>
                  <a:lnTo>
                    <a:pt x="41" y="77"/>
                  </a:lnTo>
                  <a:lnTo>
                    <a:pt x="42" y="82"/>
                  </a:lnTo>
                  <a:lnTo>
                    <a:pt x="45" y="85"/>
                  </a:lnTo>
                  <a:lnTo>
                    <a:pt x="49" y="88"/>
                  </a:lnTo>
                  <a:lnTo>
                    <a:pt x="52" y="88"/>
                  </a:lnTo>
                  <a:lnTo>
                    <a:pt x="52" y="92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9" y="82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9" y="16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1" y="12"/>
                  </a:lnTo>
                  <a:lnTo>
                    <a:pt x="1" y="9"/>
                  </a:lnTo>
                </a:path>
              </a:pathLst>
            </a:custGeom>
            <a:solidFill>
              <a:srgbClr val="BFFFBF"/>
            </a:solidFill>
            <a:ln w="12700" cap="rnd" cmpd="sng">
              <a:solidFill>
                <a:srgbClr val="3F5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61" name="Oval 385"/>
          <p:cNvSpPr/>
          <p:nvPr/>
        </p:nvSpPr>
        <p:spPr>
          <a:xfrm>
            <a:off x="819150" y="5676900"/>
            <a:ext cx="117475" cy="173038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162" name="Oval 386"/>
          <p:cNvSpPr/>
          <p:nvPr/>
        </p:nvSpPr>
        <p:spPr>
          <a:xfrm>
            <a:off x="835025" y="5699125"/>
            <a:ext cx="85725" cy="130175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163" name="Freeform 387"/>
          <p:cNvSpPr/>
          <p:nvPr/>
        </p:nvSpPr>
        <p:spPr>
          <a:xfrm>
            <a:off x="857250" y="5722938"/>
            <a:ext cx="53975" cy="95250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4" y="6"/>
              </a:cxn>
              <a:cxn ang="0">
                <a:pos x="6" y="5"/>
              </a:cxn>
              <a:cxn ang="0">
                <a:pos x="8" y="4"/>
              </a:cxn>
              <a:cxn ang="0">
                <a:pos x="10" y="2"/>
              </a:cxn>
              <a:cxn ang="0">
                <a:pos x="11" y="0"/>
              </a:cxn>
              <a:cxn ang="0">
                <a:pos x="27" y="0"/>
              </a:cxn>
              <a:cxn ang="0">
                <a:pos x="27" y="50"/>
              </a:cxn>
              <a:cxn ang="0">
                <a:pos x="27" y="53"/>
              </a:cxn>
              <a:cxn ang="0">
                <a:pos x="29" y="55"/>
              </a:cxn>
              <a:cxn ang="0">
                <a:pos x="31" y="56"/>
              </a:cxn>
              <a:cxn ang="0">
                <a:pos x="33" y="56"/>
              </a:cxn>
              <a:cxn ang="0">
                <a:pos x="33" y="59"/>
              </a:cxn>
              <a:cxn ang="0">
                <a:pos x="0" y="59"/>
              </a:cxn>
              <a:cxn ang="0">
                <a:pos x="0" y="56"/>
              </a:cxn>
              <a:cxn ang="0">
                <a:pos x="2" y="56"/>
              </a:cxn>
              <a:cxn ang="0">
                <a:pos x="5" y="55"/>
              </a:cxn>
              <a:cxn ang="0">
                <a:pos x="6" y="53"/>
              </a:cxn>
              <a:cxn ang="0">
                <a:pos x="7" y="50"/>
              </a:cxn>
              <a:cxn ang="0">
                <a:pos x="7" y="13"/>
              </a:cxn>
              <a:cxn ang="0">
                <a:pos x="6" y="11"/>
              </a:cxn>
              <a:cxn ang="0">
                <a:pos x="5" y="9"/>
              </a:cxn>
              <a:cxn ang="0">
                <a:pos x="3" y="8"/>
              </a:cxn>
              <a:cxn ang="0">
                <a:pos x="1" y="8"/>
              </a:cxn>
              <a:cxn ang="0">
                <a:pos x="1" y="6"/>
              </a:cxn>
            </a:cxnLst>
            <a:rect l="0" t="0" r="0" b="0"/>
            <a:pathLst>
              <a:path w="34" h="60">
                <a:moveTo>
                  <a:pt x="1" y="6"/>
                </a:moveTo>
                <a:lnTo>
                  <a:pt x="4" y="6"/>
                </a:lnTo>
                <a:lnTo>
                  <a:pt x="6" y="5"/>
                </a:lnTo>
                <a:lnTo>
                  <a:pt x="8" y="4"/>
                </a:lnTo>
                <a:lnTo>
                  <a:pt x="10" y="2"/>
                </a:lnTo>
                <a:lnTo>
                  <a:pt x="11" y="0"/>
                </a:lnTo>
                <a:lnTo>
                  <a:pt x="27" y="0"/>
                </a:lnTo>
                <a:lnTo>
                  <a:pt x="27" y="50"/>
                </a:lnTo>
                <a:lnTo>
                  <a:pt x="27" y="53"/>
                </a:lnTo>
                <a:lnTo>
                  <a:pt x="29" y="55"/>
                </a:lnTo>
                <a:lnTo>
                  <a:pt x="31" y="56"/>
                </a:lnTo>
                <a:lnTo>
                  <a:pt x="33" y="56"/>
                </a:lnTo>
                <a:lnTo>
                  <a:pt x="33" y="59"/>
                </a:lnTo>
                <a:lnTo>
                  <a:pt x="0" y="59"/>
                </a:lnTo>
                <a:lnTo>
                  <a:pt x="0" y="56"/>
                </a:lnTo>
                <a:lnTo>
                  <a:pt x="2" y="56"/>
                </a:lnTo>
                <a:lnTo>
                  <a:pt x="5" y="55"/>
                </a:lnTo>
                <a:lnTo>
                  <a:pt x="6" y="53"/>
                </a:lnTo>
                <a:lnTo>
                  <a:pt x="7" y="50"/>
                </a:lnTo>
                <a:lnTo>
                  <a:pt x="7" y="13"/>
                </a:lnTo>
                <a:lnTo>
                  <a:pt x="6" y="11"/>
                </a:lnTo>
                <a:lnTo>
                  <a:pt x="5" y="9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164" name="Oval 388"/>
          <p:cNvSpPr/>
          <p:nvPr/>
        </p:nvSpPr>
        <p:spPr>
          <a:xfrm>
            <a:off x="2185988" y="5681663"/>
            <a:ext cx="117475" cy="171450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165" name="Oval 389"/>
          <p:cNvSpPr/>
          <p:nvPr/>
        </p:nvSpPr>
        <p:spPr>
          <a:xfrm>
            <a:off x="2201863" y="5702300"/>
            <a:ext cx="85725" cy="130175"/>
          </a:xfrm>
          <a:prstGeom prst="ellipse">
            <a:avLst/>
          </a:prstGeom>
          <a:solidFill>
            <a:srgbClr val="008000"/>
          </a:solidFill>
          <a:ln w="12700" cap="flat" cmpd="sng">
            <a:solidFill>
              <a:srgbClr val="9FFF9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166" name="Freeform 390"/>
          <p:cNvSpPr/>
          <p:nvPr/>
        </p:nvSpPr>
        <p:spPr>
          <a:xfrm>
            <a:off x="2224088" y="5727700"/>
            <a:ext cx="53975" cy="93663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4" y="6"/>
              </a:cxn>
              <a:cxn ang="0">
                <a:pos x="6" y="5"/>
              </a:cxn>
              <a:cxn ang="0">
                <a:pos x="8" y="3"/>
              </a:cxn>
              <a:cxn ang="0">
                <a:pos x="10" y="2"/>
              </a:cxn>
              <a:cxn ang="0">
                <a:pos x="11" y="0"/>
              </a:cxn>
              <a:cxn ang="0">
                <a:pos x="27" y="0"/>
              </a:cxn>
              <a:cxn ang="0">
                <a:pos x="27" y="49"/>
              </a:cxn>
              <a:cxn ang="0">
                <a:pos x="27" y="52"/>
              </a:cxn>
              <a:cxn ang="0">
                <a:pos x="29" y="54"/>
              </a:cxn>
              <a:cxn ang="0">
                <a:pos x="32" y="56"/>
              </a:cxn>
              <a:cxn ang="0">
                <a:pos x="33" y="56"/>
              </a:cxn>
              <a:cxn ang="0">
                <a:pos x="33" y="58"/>
              </a:cxn>
              <a:cxn ang="0">
                <a:pos x="0" y="58"/>
              </a:cxn>
              <a:cxn ang="0">
                <a:pos x="0" y="56"/>
              </a:cxn>
              <a:cxn ang="0">
                <a:pos x="2" y="56"/>
              </a:cxn>
              <a:cxn ang="0">
                <a:pos x="5" y="54"/>
              </a:cxn>
              <a:cxn ang="0">
                <a:pos x="6" y="52"/>
              </a:cxn>
              <a:cxn ang="0">
                <a:pos x="7" y="49"/>
              </a:cxn>
              <a:cxn ang="0">
                <a:pos x="7" y="12"/>
              </a:cxn>
              <a:cxn ang="0">
                <a:pos x="6" y="10"/>
              </a:cxn>
              <a:cxn ang="0">
                <a:pos x="5" y="8"/>
              </a:cxn>
              <a:cxn ang="0">
                <a:pos x="3" y="8"/>
              </a:cxn>
              <a:cxn ang="0">
                <a:pos x="1" y="8"/>
              </a:cxn>
              <a:cxn ang="0">
                <a:pos x="1" y="6"/>
              </a:cxn>
            </a:cxnLst>
            <a:rect l="0" t="0" r="0" b="0"/>
            <a:pathLst>
              <a:path w="34" h="59">
                <a:moveTo>
                  <a:pt x="1" y="6"/>
                </a:moveTo>
                <a:lnTo>
                  <a:pt x="4" y="6"/>
                </a:lnTo>
                <a:lnTo>
                  <a:pt x="6" y="5"/>
                </a:lnTo>
                <a:lnTo>
                  <a:pt x="8" y="3"/>
                </a:lnTo>
                <a:lnTo>
                  <a:pt x="10" y="2"/>
                </a:lnTo>
                <a:lnTo>
                  <a:pt x="11" y="0"/>
                </a:lnTo>
                <a:lnTo>
                  <a:pt x="27" y="0"/>
                </a:lnTo>
                <a:lnTo>
                  <a:pt x="27" y="49"/>
                </a:lnTo>
                <a:lnTo>
                  <a:pt x="27" y="52"/>
                </a:lnTo>
                <a:lnTo>
                  <a:pt x="29" y="54"/>
                </a:lnTo>
                <a:lnTo>
                  <a:pt x="32" y="56"/>
                </a:lnTo>
                <a:lnTo>
                  <a:pt x="33" y="56"/>
                </a:lnTo>
                <a:lnTo>
                  <a:pt x="33" y="58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5" y="54"/>
                </a:lnTo>
                <a:lnTo>
                  <a:pt x="6" y="52"/>
                </a:lnTo>
                <a:lnTo>
                  <a:pt x="7" y="49"/>
                </a:lnTo>
                <a:lnTo>
                  <a:pt x="7" y="12"/>
                </a:lnTo>
                <a:lnTo>
                  <a:pt x="6" y="10"/>
                </a:lnTo>
                <a:lnTo>
                  <a:pt x="5" y="8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</a:path>
            </a:pathLst>
          </a:custGeom>
          <a:solidFill>
            <a:srgbClr val="BFFFBF"/>
          </a:solidFill>
          <a:ln w="12700" cap="rnd" cmpd="sng">
            <a:solidFill>
              <a:srgbClr val="3F5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6167" name="Group 391"/>
          <p:cNvGrpSpPr/>
          <p:nvPr/>
        </p:nvGrpSpPr>
        <p:grpSpPr>
          <a:xfrm>
            <a:off x="1103313" y="5427663"/>
            <a:ext cx="131762" cy="158750"/>
            <a:chOff x="695" y="3419"/>
            <a:chExt cx="83" cy="100"/>
          </a:xfrm>
        </p:grpSpPr>
        <p:sp>
          <p:nvSpPr>
            <p:cNvPr id="76168" name="Oval 392"/>
            <p:cNvSpPr/>
            <p:nvPr/>
          </p:nvSpPr>
          <p:spPr>
            <a:xfrm>
              <a:off x="695" y="3419"/>
              <a:ext cx="83" cy="100"/>
            </a:xfrm>
            <a:prstGeom prst="ellipse">
              <a:avLst/>
            </a:prstGeom>
            <a:solidFill>
              <a:srgbClr val="3F5F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69" name="Oval 393"/>
            <p:cNvSpPr/>
            <p:nvPr/>
          </p:nvSpPr>
          <p:spPr>
            <a:xfrm>
              <a:off x="716" y="3443"/>
              <a:ext cx="41" cy="52"/>
            </a:xfrm>
            <a:prstGeom prst="ellipse">
              <a:avLst/>
            </a:prstGeom>
            <a:solidFill>
              <a:srgbClr val="9FFF9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170" name="Group 394"/>
          <p:cNvGrpSpPr/>
          <p:nvPr/>
        </p:nvGrpSpPr>
        <p:grpSpPr>
          <a:xfrm>
            <a:off x="1878013" y="5449888"/>
            <a:ext cx="130175" cy="158750"/>
            <a:chOff x="1183" y="3433"/>
            <a:chExt cx="82" cy="100"/>
          </a:xfrm>
        </p:grpSpPr>
        <p:sp>
          <p:nvSpPr>
            <p:cNvPr id="76171" name="Oval 395"/>
            <p:cNvSpPr/>
            <p:nvPr/>
          </p:nvSpPr>
          <p:spPr>
            <a:xfrm>
              <a:off x="1183" y="3433"/>
              <a:ext cx="82" cy="100"/>
            </a:xfrm>
            <a:prstGeom prst="ellipse">
              <a:avLst/>
            </a:prstGeom>
            <a:solidFill>
              <a:srgbClr val="008000"/>
            </a:soli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72" name="Oval 396"/>
            <p:cNvSpPr/>
            <p:nvPr/>
          </p:nvSpPr>
          <p:spPr>
            <a:xfrm>
              <a:off x="1203" y="3457"/>
              <a:ext cx="41" cy="51"/>
            </a:xfrm>
            <a:prstGeom prst="ellipse">
              <a:avLst/>
            </a:prstGeom>
            <a:solidFill>
              <a:srgbClr val="BFFFBF"/>
            </a:solidFill>
            <a:ln w="127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173" name="Group 397"/>
          <p:cNvGrpSpPr/>
          <p:nvPr/>
        </p:nvGrpSpPr>
        <p:grpSpPr>
          <a:xfrm>
            <a:off x="1271588" y="5791200"/>
            <a:ext cx="565150" cy="60325"/>
            <a:chOff x="801" y="3648"/>
            <a:chExt cx="356" cy="38"/>
          </a:xfrm>
        </p:grpSpPr>
        <p:grpSp>
          <p:nvGrpSpPr>
            <p:cNvPr id="76174" name="Group 398"/>
            <p:cNvGrpSpPr/>
            <p:nvPr/>
          </p:nvGrpSpPr>
          <p:grpSpPr>
            <a:xfrm>
              <a:off x="1127" y="3648"/>
              <a:ext cx="30" cy="36"/>
              <a:chOff x="1127" y="3648"/>
              <a:chExt cx="30" cy="36"/>
            </a:xfrm>
          </p:grpSpPr>
          <p:sp>
            <p:nvSpPr>
              <p:cNvPr id="76175" name="Freeform 399"/>
              <p:cNvSpPr/>
              <p:nvPr/>
            </p:nvSpPr>
            <p:spPr>
              <a:xfrm>
                <a:off x="1127" y="3648"/>
                <a:ext cx="30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0"/>
                  </a:cxn>
                  <a:cxn ang="0">
                    <a:pos x="24" y="2"/>
                  </a:cxn>
                  <a:cxn ang="0">
                    <a:pos x="25" y="3"/>
                  </a:cxn>
                  <a:cxn ang="0">
                    <a:pos x="26" y="7"/>
                  </a:cxn>
                  <a:cxn ang="0">
                    <a:pos x="26" y="13"/>
                  </a:cxn>
                  <a:cxn ang="0">
                    <a:pos x="25" y="17"/>
                  </a:cxn>
                  <a:cxn ang="0">
                    <a:pos x="23" y="19"/>
                  </a:cxn>
                  <a:cxn ang="0">
                    <a:pos x="20" y="20"/>
                  </a:cxn>
                  <a:cxn ang="0">
                    <a:pos x="23" y="21"/>
                  </a:cxn>
                  <a:cxn ang="0">
                    <a:pos x="25" y="23"/>
                  </a:cxn>
                  <a:cxn ang="0">
                    <a:pos x="26" y="27"/>
                  </a:cxn>
                  <a:cxn ang="0">
                    <a:pos x="27" y="30"/>
                  </a:cxn>
                  <a:cxn ang="0">
                    <a:pos x="27" y="33"/>
                  </a:cxn>
                  <a:cxn ang="0">
                    <a:pos x="29" y="33"/>
                  </a:cxn>
                  <a:cxn ang="0">
                    <a:pos x="29" y="35"/>
                  </a:cxn>
                  <a:cxn ang="0">
                    <a:pos x="18" y="35"/>
                  </a:cxn>
                  <a:cxn ang="0">
                    <a:pos x="18" y="33"/>
                  </a:cxn>
                  <a:cxn ang="0">
                    <a:pos x="20" y="33"/>
                  </a:cxn>
                  <a:cxn ang="0">
                    <a:pos x="20" y="29"/>
                  </a:cxn>
                  <a:cxn ang="0">
                    <a:pos x="18" y="27"/>
                  </a:cxn>
                  <a:cxn ang="0">
                    <a:pos x="16" y="24"/>
                  </a:cxn>
                  <a:cxn ang="0">
                    <a:pos x="15" y="21"/>
                  </a:cxn>
                  <a:cxn ang="0">
                    <a:pos x="13" y="20"/>
                  </a:cxn>
                  <a:cxn ang="0">
                    <a:pos x="13" y="3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1" y="35"/>
                  </a:cxn>
                  <a:cxn ang="0">
                    <a:pos x="1" y="33"/>
                  </a:cxn>
                  <a:cxn ang="0">
                    <a:pos x="3" y="33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30" h="36">
                    <a:moveTo>
                      <a:pt x="0" y="0"/>
                    </a:moveTo>
                    <a:lnTo>
                      <a:pt x="20" y="0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6" y="7"/>
                    </a:lnTo>
                    <a:lnTo>
                      <a:pt x="26" y="13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0" y="20"/>
                    </a:lnTo>
                    <a:lnTo>
                      <a:pt x="23" y="21"/>
                    </a:lnTo>
                    <a:lnTo>
                      <a:pt x="25" y="23"/>
                    </a:lnTo>
                    <a:lnTo>
                      <a:pt x="26" y="27"/>
                    </a:lnTo>
                    <a:lnTo>
                      <a:pt x="27" y="30"/>
                    </a:lnTo>
                    <a:lnTo>
                      <a:pt x="27" y="33"/>
                    </a:lnTo>
                    <a:lnTo>
                      <a:pt x="29" y="33"/>
                    </a:lnTo>
                    <a:lnTo>
                      <a:pt x="29" y="35"/>
                    </a:lnTo>
                    <a:lnTo>
                      <a:pt x="18" y="35"/>
                    </a:lnTo>
                    <a:lnTo>
                      <a:pt x="18" y="33"/>
                    </a:lnTo>
                    <a:lnTo>
                      <a:pt x="20" y="33"/>
                    </a:lnTo>
                    <a:lnTo>
                      <a:pt x="20" y="29"/>
                    </a:lnTo>
                    <a:lnTo>
                      <a:pt x="18" y="27"/>
                    </a:lnTo>
                    <a:lnTo>
                      <a:pt x="16" y="24"/>
                    </a:lnTo>
                    <a:lnTo>
                      <a:pt x="15" y="21"/>
                    </a:lnTo>
                    <a:lnTo>
                      <a:pt x="13" y="20"/>
                    </a:lnTo>
                    <a:lnTo>
                      <a:pt x="13" y="33"/>
                    </a:lnTo>
                    <a:lnTo>
                      <a:pt x="15" y="33"/>
                    </a:lnTo>
                    <a:lnTo>
                      <a:pt x="15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76" name="Freeform 400"/>
              <p:cNvSpPr/>
              <p:nvPr/>
            </p:nvSpPr>
            <p:spPr>
              <a:xfrm>
                <a:off x="1141" y="3655"/>
                <a:ext cx="3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0" b="0"/>
                <a:pathLst>
                  <a:path w="3" h="4">
                    <a:moveTo>
                      <a:pt x="2" y="0"/>
                    </a:move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77" name="Group 401"/>
            <p:cNvGrpSpPr/>
            <p:nvPr/>
          </p:nvGrpSpPr>
          <p:grpSpPr>
            <a:xfrm>
              <a:off x="801" y="3648"/>
              <a:ext cx="29" cy="38"/>
              <a:chOff x="801" y="3648"/>
              <a:chExt cx="29" cy="38"/>
            </a:xfrm>
          </p:grpSpPr>
          <p:sp>
            <p:nvSpPr>
              <p:cNvPr id="76178" name="Freeform 402"/>
              <p:cNvSpPr/>
              <p:nvPr/>
            </p:nvSpPr>
            <p:spPr>
              <a:xfrm>
                <a:off x="801" y="3648"/>
                <a:ext cx="29" cy="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9" y="0"/>
                  </a:cxn>
                  <a:cxn ang="0">
                    <a:pos x="22" y="2"/>
                  </a:cxn>
                  <a:cxn ang="0">
                    <a:pos x="26" y="5"/>
                  </a:cxn>
                  <a:cxn ang="0">
                    <a:pos x="27" y="10"/>
                  </a:cxn>
                  <a:cxn ang="0">
                    <a:pos x="28" y="15"/>
                  </a:cxn>
                  <a:cxn ang="0">
                    <a:pos x="28" y="21"/>
                  </a:cxn>
                  <a:cxn ang="0">
                    <a:pos x="27" y="27"/>
                  </a:cxn>
                  <a:cxn ang="0">
                    <a:pos x="26" y="31"/>
                  </a:cxn>
                  <a:cxn ang="0">
                    <a:pos x="21" y="35"/>
                  </a:cxn>
                  <a:cxn ang="0">
                    <a:pos x="19" y="37"/>
                  </a:cxn>
                  <a:cxn ang="0">
                    <a:pos x="9" y="37"/>
                  </a:cxn>
                  <a:cxn ang="0">
                    <a:pos x="6" y="35"/>
                  </a:cxn>
                  <a:cxn ang="0">
                    <a:pos x="2" y="32"/>
                  </a:cxn>
                  <a:cxn ang="0">
                    <a:pos x="1" y="28"/>
                  </a:cxn>
                  <a:cxn ang="0">
                    <a:pos x="0" y="23"/>
                  </a:cxn>
                  <a:cxn ang="0">
                    <a:pos x="0" y="15"/>
                  </a:cxn>
                  <a:cxn ang="0">
                    <a:pos x="1" y="10"/>
                  </a:cxn>
                  <a:cxn ang="0">
                    <a:pos x="2" y="5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0" b="0"/>
                <a:pathLst>
                  <a:path w="29" h="38">
                    <a:moveTo>
                      <a:pt x="9" y="0"/>
                    </a:moveTo>
                    <a:lnTo>
                      <a:pt x="19" y="0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10"/>
                    </a:lnTo>
                    <a:lnTo>
                      <a:pt x="28" y="15"/>
                    </a:lnTo>
                    <a:lnTo>
                      <a:pt x="28" y="21"/>
                    </a:lnTo>
                    <a:lnTo>
                      <a:pt x="27" y="27"/>
                    </a:lnTo>
                    <a:lnTo>
                      <a:pt x="26" y="31"/>
                    </a:lnTo>
                    <a:lnTo>
                      <a:pt x="21" y="35"/>
                    </a:lnTo>
                    <a:lnTo>
                      <a:pt x="19" y="37"/>
                    </a:lnTo>
                    <a:lnTo>
                      <a:pt x="9" y="37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10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79" name="Freeform 403"/>
              <p:cNvSpPr/>
              <p:nvPr/>
            </p:nvSpPr>
            <p:spPr>
              <a:xfrm>
                <a:off x="814" y="3653"/>
                <a:ext cx="3" cy="2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1" y="27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1" y="0"/>
                  </a:cxn>
                </a:cxnLst>
                <a:rect l="0" t="0" r="0" b="0"/>
                <a:pathLst>
                  <a:path w="3" h="28">
                    <a:moveTo>
                      <a:pt x="1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80" name="Group 404"/>
            <p:cNvGrpSpPr/>
            <p:nvPr/>
          </p:nvGrpSpPr>
          <p:grpSpPr>
            <a:xfrm>
              <a:off x="838" y="3650"/>
              <a:ext cx="70" cy="36"/>
              <a:chOff x="838" y="3650"/>
              <a:chExt cx="70" cy="36"/>
            </a:xfrm>
          </p:grpSpPr>
          <p:sp>
            <p:nvSpPr>
              <p:cNvPr id="76181" name="Freeform 405"/>
              <p:cNvSpPr/>
              <p:nvPr/>
            </p:nvSpPr>
            <p:spPr>
              <a:xfrm>
                <a:off x="838" y="3650"/>
                <a:ext cx="34" cy="36"/>
              </a:xfrm>
              <a:custGeom>
                <a:avLst/>
                <a:gdLst/>
                <a:ahLst/>
                <a:cxnLst>
                  <a:cxn ang="0">
                    <a:pos x="1" y="35"/>
                  </a:cxn>
                  <a:cxn ang="0">
                    <a:pos x="9" y="35"/>
                  </a:cxn>
                  <a:cxn ang="0">
                    <a:pos x="9" y="33"/>
                  </a:cxn>
                  <a:cxn ang="0">
                    <a:pos x="6" y="33"/>
                  </a:cxn>
                  <a:cxn ang="0">
                    <a:pos x="6" y="7"/>
                  </a:cxn>
                  <a:cxn ang="0">
                    <a:pos x="20" y="35"/>
                  </a:cxn>
                  <a:cxn ang="0">
                    <a:pos x="30" y="35"/>
                  </a:cxn>
                  <a:cxn ang="0">
                    <a:pos x="30" y="2"/>
                  </a:cxn>
                  <a:cxn ang="0">
                    <a:pos x="33" y="2"/>
                  </a:cxn>
                  <a:cxn ang="0">
                    <a:pos x="33" y="0"/>
                  </a:cxn>
                  <a:cxn ang="0">
                    <a:pos x="24" y="0"/>
                  </a:cxn>
                  <a:cxn ang="0">
                    <a:pos x="24" y="2"/>
                  </a:cxn>
                  <a:cxn ang="0">
                    <a:pos x="27" y="2"/>
                  </a:cxn>
                  <a:cxn ang="0">
                    <a:pos x="27" y="23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3"/>
                  </a:cxn>
                  <a:cxn ang="0">
                    <a:pos x="3" y="33"/>
                  </a:cxn>
                  <a:cxn ang="0">
                    <a:pos x="1" y="33"/>
                  </a:cxn>
                  <a:cxn ang="0">
                    <a:pos x="1" y="35"/>
                  </a:cxn>
                </a:cxnLst>
                <a:rect l="0" t="0" r="0" b="0"/>
                <a:pathLst>
                  <a:path w="34" h="36">
                    <a:moveTo>
                      <a:pt x="1" y="35"/>
                    </a:moveTo>
                    <a:lnTo>
                      <a:pt x="9" y="35"/>
                    </a:lnTo>
                    <a:lnTo>
                      <a:pt x="9" y="33"/>
                    </a:lnTo>
                    <a:lnTo>
                      <a:pt x="6" y="33"/>
                    </a:lnTo>
                    <a:lnTo>
                      <a:pt x="6" y="7"/>
                    </a:lnTo>
                    <a:lnTo>
                      <a:pt x="20" y="35"/>
                    </a:lnTo>
                    <a:lnTo>
                      <a:pt x="30" y="35"/>
                    </a:lnTo>
                    <a:lnTo>
                      <a:pt x="30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27" y="23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3"/>
                    </a:lnTo>
                    <a:lnTo>
                      <a:pt x="1" y="33"/>
                    </a:lnTo>
                    <a:lnTo>
                      <a:pt x="1" y="35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82" name="Freeform 406"/>
              <p:cNvSpPr/>
              <p:nvPr/>
            </p:nvSpPr>
            <p:spPr>
              <a:xfrm>
                <a:off x="879" y="3650"/>
                <a:ext cx="29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0"/>
                  </a:cxn>
                  <a:cxn ang="0">
                    <a:pos x="27" y="9"/>
                  </a:cxn>
                  <a:cxn ang="0">
                    <a:pos x="25" y="9"/>
                  </a:cxn>
                  <a:cxn ang="0">
                    <a:pos x="16" y="2"/>
                  </a:cxn>
                  <a:cxn ang="0">
                    <a:pos x="12" y="2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21" y="10"/>
                  </a:cxn>
                  <a:cxn ang="0">
                    <a:pos x="21" y="25"/>
                  </a:cxn>
                  <a:cxn ang="0">
                    <a:pos x="16" y="19"/>
                  </a:cxn>
                  <a:cxn ang="0">
                    <a:pos x="12" y="19"/>
                  </a:cxn>
                  <a:cxn ang="0">
                    <a:pos x="12" y="31"/>
                  </a:cxn>
                  <a:cxn ang="0">
                    <a:pos x="16" y="31"/>
                  </a:cxn>
                  <a:cxn ang="0">
                    <a:pos x="26" y="25"/>
                  </a:cxn>
                  <a:cxn ang="0">
                    <a:pos x="28" y="25"/>
                  </a:cxn>
                  <a:cxn ang="0">
                    <a:pos x="28" y="35"/>
                  </a:cxn>
                  <a:cxn ang="0">
                    <a:pos x="1" y="35"/>
                  </a:cxn>
                  <a:cxn ang="0">
                    <a:pos x="1" y="33"/>
                  </a:cxn>
                  <a:cxn ang="0">
                    <a:pos x="3" y="33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9" h="36">
                    <a:moveTo>
                      <a:pt x="0" y="0"/>
                    </a:moveTo>
                    <a:lnTo>
                      <a:pt x="27" y="0"/>
                    </a:lnTo>
                    <a:lnTo>
                      <a:pt x="27" y="9"/>
                    </a:lnTo>
                    <a:lnTo>
                      <a:pt x="25" y="9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21" y="10"/>
                    </a:lnTo>
                    <a:lnTo>
                      <a:pt x="21" y="25"/>
                    </a:lnTo>
                    <a:lnTo>
                      <a:pt x="16" y="19"/>
                    </a:lnTo>
                    <a:lnTo>
                      <a:pt x="12" y="19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6" y="25"/>
                    </a:lnTo>
                    <a:lnTo>
                      <a:pt x="28" y="25"/>
                    </a:lnTo>
                    <a:lnTo>
                      <a:pt x="28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83" name="Group 407"/>
            <p:cNvGrpSpPr/>
            <p:nvPr/>
          </p:nvGrpSpPr>
          <p:grpSpPr>
            <a:xfrm>
              <a:off x="976" y="3648"/>
              <a:ext cx="29" cy="37"/>
              <a:chOff x="976" y="3648"/>
              <a:chExt cx="29" cy="37"/>
            </a:xfrm>
          </p:grpSpPr>
          <p:sp>
            <p:nvSpPr>
              <p:cNvPr id="76184" name="Freeform 408"/>
              <p:cNvSpPr/>
              <p:nvPr/>
            </p:nvSpPr>
            <p:spPr>
              <a:xfrm>
                <a:off x="976" y="3648"/>
                <a:ext cx="29" cy="3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9" y="0"/>
                  </a:cxn>
                  <a:cxn ang="0">
                    <a:pos x="22" y="2"/>
                  </a:cxn>
                  <a:cxn ang="0">
                    <a:pos x="26" y="5"/>
                  </a:cxn>
                  <a:cxn ang="0">
                    <a:pos x="27" y="9"/>
                  </a:cxn>
                  <a:cxn ang="0">
                    <a:pos x="28" y="15"/>
                  </a:cxn>
                  <a:cxn ang="0">
                    <a:pos x="28" y="20"/>
                  </a:cxn>
                  <a:cxn ang="0">
                    <a:pos x="27" y="26"/>
                  </a:cxn>
                  <a:cxn ang="0">
                    <a:pos x="26" y="31"/>
                  </a:cxn>
                  <a:cxn ang="0">
                    <a:pos x="21" y="35"/>
                  </a:cxn>
                  <a:cxn ang="0">
                    <a:pos x="19" y="36"/>
                  </a:cxn>
                  <a:cxn ang="0">
                    <a:pos x="9" y="36"/>
                  </a:cxn>
                  <a:cxn ang="0">
                    <a:pos x="6" y="35"/>
                  </a:cxn>
                  <a:cxn ang="0">
                    <a:pos x="2" y="31"/>
                  </a:cxn>
                  <a:cxn ang="0">
                    <a:pos x="1" y="27"/>
                  </a:cxn>
                  <a:cxn ang="0">
                    <a:pos x="0" y="22"/>
                  </a:cxn>
                  <a:cxn ang="0">
                    <a:pos x="0" y="15"/>
                  </a:cxn>
                  <a:cxn ang="0">
                    <a:pos x="1" y="9"/>
                  </a:cxn>
                  <a:cxn ang="0">
                    <a:pos x="2" y="5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0" b="0"/>
                <a:pathLst>
                  <a:path w="29" h="37">
                    <a:moveTo>
                      <a:pt x="9" y="0"/>
                    </a:moveTo>
                    <a:lnTo>
                      <a:pt x="19" y="0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9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7" y="26"/>
                    </a:lnTo>
                    <a:lnTo>
                      <a:pt x="26" y="31"/>
                    </a:lnTo>
                    <a:lnTo>
                      <a:pt x="21" y="35"/>
                    </a:lnTo>
                    <a:lnTo>
                      <a:pt x="19" y="36"/>
                    </a:lnTo>
                    <a:lnTo>
                      <a:pt x="9" y="36"/>
                    </a:lnTo>
                    <a:lnTo>
                      <a:pt x="6" y="35"/>
                    </a:lnTo>
                    <a:lnTo>
                      <a:pt x="2" y="31"/>
                    </a:lnTo>
                    <a:lnTo>
                      <a:pt x="1" y="27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85" name="Freeform 409"/>
              <p:cNvSpPr/>
              <p:nvPr/>
            </p:nvSpPr>
            <p:spPr>
              <a:xfrm>
                <a:off x="989" y="3653"/>
                <a:ext cx="3" cy="2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1" y="27"/>
                  </a:cxn>
                  <a:cxn ang="0">
                    <a:pos x="2" y="25"/>
                  </a:cxn>
                  <a:cxn ang="0">
                    <a:pos x="2" y="22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1" y="0"/>
                  </a:cxn>
                </a:cxnLst>
                <a:rect l="0" t="0" r="0" b="0"/>
                <a:pathLst>
                  <a:path w="3" h="28">
                    <a:moveTo>
                      <a:pt x="1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2" y="25"/>
                    </a:lnTo>
                    <a:lnTo>
                      <a:pt x="2" y="22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86" name="Group 410"/>
            <p:cNvGrpSpPr/>
            <p:nvPr/>
          </p:nvGrpSpPr>
          <p:grpSpPr>
            <a:xfrm>
              <a:off x="1013" y="3648"/>
              <a:ext cx="60" cy="36"/>
              <a:chOff x="1013" y="3648"/>
              <a:chExt cx="60" cy="36"/>
            </a:xfrm>
          </p:grpSpPr>
          <p:sp>
            <p:nvSpPr>
              <p:cNvPr id="76187" name="Freeform 411"/>
              <p:cNvSpPr/>
              <p:nvPr/>
            </p:nvSpPr>
            <p:spPr>
              <a:xfrm>
                <a:off x="1013" y="3648"/>
                <a:ext cx="27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2"/>
                  </a:cxn>
                  <a:cxn ang="0">
                    <a:pos x="12" y="2"/>
                  </a:cxn>
                  <a:cxn ang="0">
                    <a:pos x="12" y="31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6" y="26"/>
                  </a:cxn>
                  <a:cxn ang="0">
                    <a:pos x="26" y="35"/>
                  </a:cxn>
                  <a:cxn ang="0">
                    <a:pos x="1" y="35"/>
                  </a:cxn>
                  <a:cxn ang="0">
                    <a:pos x="1" y="33"/>
                  </a:cxn>
                  <a:cxn ang="0">
                    <a:pos x="3" y="33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7" h="36">
                    <a:moveTo>
                      <a:pt x="0" y="0"/>
                    </a:moveTo>
                    <a:lnTo>
                      <a:pt x="16" y="0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6" y="26"/>
                    </a:lnTo>
                    <a:lnTo>
                      <a:pt x="26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88" name="Freeform 412"/>
              <p:cNvSpPr/>
              <p:nvPr/>
            </p:nvSpPr>
            <p:spPr>
              <a:xfrm>
                <a:off x="1047" y="3648"/>
                <a:ext cx="26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11" y="31"/>
                  </a:cxn>
                  <a:cxn ang="0">
                    <a:pos x="16" y="31"/>
                  </a:cxn>
                  <a:cxn ang="0">
                    <a:pos x="22" y="26"/>
                  </a:cxn>
                  <a:cxn ang="0">
                    <a:pos x="25" y="26"/>
                  </a:cxn>
                  <a:cxn ang="0">
                    <a:pos x="25" y="35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3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0" b="0"/>
                <a:pathLst>
                  <a:path w="26" h="36">
                    <a:moveTo>
                      <a:pt x="0" y="0"/>
                    </a:moveTo>
                    <a:lnTo>
                      <a:pt x="16" y="0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11" y="31"/>
                    </a:lnTo>
                    <a:lnTo>
                      <a:pt x="16" y="31"/>
                    </a:lnTo>
                    <a:lnTo>
                      <a:pt x="22" y="26"/>
                    </a:lnTo>
                    <a:lnTo>
                      <a:pt x="25" y="26"/>
                    </a:lnTo>
                    <a:lnTo>
                      <a:pt x="25" y="35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89" name="Group 413"/>
            <p:cNvGrpSpPr/>
            <p:nvPr/>
          </p:nvGrpSpPr>
          <p:grpSpPr>
            <a:xfrm>
              <a:off x="1079" y="3649"/>
              <a:ext cx="42" cy="36"/>
              <a:chOff x="1079" y="3649"/>
              <a:chExt cx="42" cy="36"/>
            </a:xfrm>
          </p:grpSpPr>
          <p:sp>
            <p:nvSpPr>
              <p:cNvPr id="76190" name="Freeform 414"/>
              <p:cNvSpPr/>
              <p:nvPr/>
            </p:nvSpPr>
            <p:spPr>
              <a:xfrm>
                <a:off x="1079" y="3649"/>
                <a:ext cx="42" cy="3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8" y="32"/>
                  </a:cxn>
                  <a:cxn ang="0">
                    <a:pos x="41" y="32"/>
                  </a:cxn>
                  <a:cxn ang="0">
                    <a:pos x="41" y="35"/>
                  </a:cxn>
                  <a:cxn ang="0">
                    <a:pos x="18" y="35"/>
                  </a:cxn>
                  <a:cxn ang="0">
                    <a:pos x="18" y="32"/>
                  </a:cxn>
                  <a:cxn ang="0">
                    <a:pos x="22" y="32"/>
                  </a:cxn>
                  <a:cxn ang="0">
                    <a:pos x="18" y="22"/>
                  </a:cxn>
                  <a:cxn ang="0">
                    <a:pos x="10" y="22"/>
                  </a:cxn>
                  <a:cxn ang="0">
                    <a:pos x="7" y="32"/>
                  </a:cxn>
                  <a:cxn ang="0">
                    <a:pos x="11" y="32"/>
                  </a:cxn>
                  <a:cxn ang="0">
                    <a:pos x="11" y="35"/>
                  </a:cxn>
                  <a:cxn ang="0">
                    <a:pos x="0" y="35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14" y="0"/>
                  </a:cxn>
                  <a:cxn ang="0">
                    <a:pos x="24" y="0"/>
                  </a:cxn>
                </a:cxnLst>
                <a:rect l="0" t="0" r="0" b="0"/>
                <a:pathLst>
                  <a:path w="42" h="36">
                    <a:moveTo>
                      <a:pt x="24" y="0"/>
                    </a:moveTo>
                    <a:lnTo>
                      <a:pt x="38" y="32"/>
                    </a:lnTo>
                    <a:lnTo>
                      <a:pt x="41" y="32"/>
                    </a:lnTo>
                    <a:lnTo>
                      <a:pt x="41" y="35"/>
                    </a:lnTo>
                    <a:lnTo>
                      <a:pt x="18" y="35"/>
                    </a:lnTo>
                    <a:lnTo>
                      <a:pt x="18" y="32"/>
                    </a:lnTo>
                    <a:lnTo>
                      <a:pt x="22" y="32"/>
                    </a:lnTo>
                    <a:lnTo>
                      <a:pt x="18" y="22"/>
                    </a:lnTo>
                    <a:lnTo>
                      <a:pt x="10" y="22"/>
                    </a:lnTo>
                    <a:lnTo>
                      <a:pt x="7" y="32"/>
                    </a:lnTo>
                    <a:lnTo>
                      <a:pt x="11" y="32"/>
                    </a:lnTo>
                    <a:lnTo>
                      <a:pt x="11" y="35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14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91" name="Freeform 415"/>
              <p:cNvSpPr/>
              <p:nvPr/>
            </p:nvSpPr>
            <p:spPr>
              <a:xfrm>
                <a:off x="1092" y="3660"/>
                <a:ext cx="2" cy="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0" b="0"/>
                <a:pathLst>
                  <a:path w="2" h="4">
                    <a:moveTo>
                      <a:pt x="1" y="0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192" name="Group 416"/>
            <p:cNvGrpSpPr/>
            <p:nvPr/>
          </p:nvGrpSpPr>
          <p:grpSpPr>
            <a:xfrm>
              <a:off x="931" y="3650"/>
              <a:ext cx="35" cy="35"/>
              <a:chOff x="931" y="3650"/>
              <a:chExt cx="35" cy="35"/>
            </a:xfrm>
          </p:grpSpPr>
          <p:sp>
            <p:nvSpPr>
              <p:cNvPr id="76193" name="Freeform 417"/>
              <p:cNvSpPr/>
              <p:nvPr/>
            </p:nvSpPr>
            <p:spPr>
              <a:xfrm>
                <a:off x="931" y="3650"/>
                <a:ext cx="35" cy="3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4" y="0"/>
                  </a:cxn>
                  <a:cxn ang="0">
                    <a:pos x="27" y="1"/>
                  </a:cxn>
                  <a:cxn ang="0">
                    <a:pos x="32" y="4"/>
                  </a:cxn>
                  <a:cxn ang="0">
                    <a:pos x="33" y="9"/>
                  </a:cxn>
                  <a:cxn ang="0">
                    <a:pos x="34" y="14"/>
                  </a:cxn>
                  <a:cxn ang="0">
                    <a:pos x="34" y="19"/>
                  </a:cxn>
                  <a:cxn ang="0">
                    <a:pos x="33" y="25"/>
                  </a:cxn>
                  <a:cxn ang="0">
                    <a:pos x="32" y="29"/>
                  </a:cxn>
                  <a:cxn ang="0">
                    <a:pos x="26" y="33"/>
                  </a:cxn>
                  <a:cxn ang="0">
                    <a:pos x="23" y="34"/>
                  </a:cxn>
                  <a:cxn ang="0">
                    <a:pos x="13" y="34"/>
                  </a:cxn>
                  <a:cxn ang="0">
                    <a:pos x="0" y="34"/>
                  </a:cxn>
                  <a:cxn ang="0">
                    <a:pos x="1" y="31"/>
                  </a:cxn>
                  <a:cxn ang="0">
                    <a:pos x="4" y="31"/>
                  </a:cxn>
                  <a:cxn ang="0">
                    <a:pos x="4" y="21"/>
                  </a:cxn>
                  <a:cxn ang="0">
                    <a:pos x="4" y="14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3" y="0"/>
                  </a:cxn>
                </a:cxnLst>
                <a:rect l="0" t="0" r="0" b="0"/>
                <a:pathLst>
                  <a:path w="35" h="35">
                    <a:moveTo>
                      <a:pt x="13" y="0"/>
                    </a:moveTo>
                    <a:lnTo>
                      <a:pt x="24" y="0"/>
                    </a:lnTo>
                    <a:lnTo>
                      <a:pt x="27" y="1"/>
                    </a:lnTo>
                    <a:lnTo>
                      <a:pt x="32" y="4"/>
                    </a:lnTo>
                    <a:lnTo>
                      <a:pt x="33" y="9"/>
                    </a:lnTo>
                    <a:lnTo>
                      <a:pt x="34" y="14"/>
                    </a:lnTo>
                    <a:lnTo>
                      <a:pt x="34" y="19"/>
                    </a:lnTo>
                    <a:lnTo>
                      <a:pt x="33" y="25"/>
                    </a:lnTo>
                    <a:lnTo>
                      <a:pt x="32" y="29"/>
                    </a:lnTo>
                    <a:lnTo>
                      <a:pt x="26" y="33"/>
                    </a:lnTo>
                    <a:lnTo>
                      <a:pt x="23" y="34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4" y="31"/>
                    </a:lnTo>
                    <a:lnTo>
                      <a:pt x="4" y="21"/>
                    </a:lnTo>
                    <a:lnTo>
                      <a:pt x="4" y="14"/>
                    </a:lnTo>
                    <a:lnTo>
                      <a:pt x="4" y="9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BFFFBF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94" name="Freeform 418"/>
              <p:cNvSpPr/>
              <p:nvPr/>
            </p:nvSpPr>
            <p:spPr>
              <a:xfrm>
                <a:off x="949" y="3655"/>
                <a:ext cx="3" cy="2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1" y="25"/>
                  </a:cxn>
                  <a:cxn ang="0">
                    <a:pos x="2" y="23"/>
                  </a:cxn>
                  <a:cxn ang="0">
                    <a:pos x="2" y="21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1" y="0"/>
                  </a:cxn>
                </a:cxnLst>
                <a:rect l="0" t="0" r="0" b="0"/>
                <a:pathLst>
                  <a:path w="3" h="26">
                    <a:moveTo>
                      <a:pt x="1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25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195" name="Group 419"/>
          <p:cNvGrpSpPr/>
          <p:nvPr/>
        </p:nvGrpSpPr>
        <p:grpSpPr>
          <a:xfrm>
            <a:off x="1104900" y="5233988"/>
            <a:ext cx="909638" cy="49212"/>
            <a:chOff x="696" y="3297"/>
            <a:chExt cx="573" cy="31"/>
          </a:xfrm>
        </p:grpSpPr>
        <p:grpSp>
          <p:nvGrpSpPr>
            <p:cNvPr id="76196" name="Group 420"/>
            <p:cNvGrpSpPr/>
            <p:nvPr/>
          </p:nvGrpSpPr>
          <p:grpSpPr>
            <a:xfrm>
              <a:off x="696" y="3297"/>
              <a:ext cx="57" cy="31"/>
              <a:chOff x="696" y="3297"/>
              <a:chExt cx="57" cy="31"/>
            </a:xfrm>
          </p:grpSpPr>
          <p:sp>
            <p:nvSpPr>
              <p:cNvPr id="76197" name="Freeform 421"/>
              <p:cNvSpPr/>
              <p:nvPr/>
            </p:nvSpPr>
            <p:spPr>
              <a:xfrm>
                <a:off x="696" y="3297"/>
                <a:ext cx="1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8" y="30"/>
                  </a:cxn>
                  <a:cxn ang="0">
                    <a:pos x="3" y="30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11" h="3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98" name="Freeform 422"/>
              <p:cNvSpPr/>
              <p:nvPr/>
            </p:nvSpPr>
            <p:spPr>
              <a:xfrm>
                <a:off x="716" y="3297"/>
                <a:ext cx="17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12"/>
                  </a:cxn>
                  <a:cxn ang="0">
                    <a:pos x="11" y="12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16" y="30"/>
                  </a:cxn>
                  <a:cxn ang="0">
                    <a:pos x="11" y="30"/>
                  </a:cxn>
                  <a:cxn ang="0">
                    <a:pos x="11" y="17"/>
                  </a:cxn>
                  <a:cxn ang="0">
                    <a:pos x="5" y="17"/>
                  </a:cxn>
                  <a:cxn ang="0">
                    <a:pos x="5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7" h="31">
                    <a:moveTo>
                      <a:pt x="0" y="0"/>
                    </a:moveTo>
                    <a:lnTo>
                      <a:pt x="5" y="0"/>
                    </a:lnTo>
                    <a:lnTo>
                      <a:pt x="5" y="12"/>
                    </a:lnTo>
                    <a:lnTo>
                      <a:pt x="11" y="12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6" y="30"/>
                    </a:lnTo>
                    <a:lnTo>
                      <a:pt x="11" y="30"/>
                    </a:lnTo>
                    <a:lnTo>
                      <a:pt x="11" y="17"/>
                    </a:lnTo>
                    <a:lnTo>
                      <a:pt x="5" y="17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199" name="Freeform 423"/>
              <p:cNvSpPr/>
              <p:nvPr/>
            </p:nvSpPr>
            <p:spPr>
              <a:xfrm>
                <a:off x="742" y="3297"/>
                <a:ext cx="1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6"/>
                  </a:cxn>
                  <a:cxn ang="0">
                    <a:pos x="5" y="6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7"/>
                  </a:cxn>
                  <a:cxn ang="0">
                    <a:pos x="5" y="17"/>
                  </a:cxn>
                  <a:cxn ang="0">
                    <a:pos x="5" y="24"/>
                  </a:cxn>
                  <a:cxn ang="0">
                    <a:pos x="10" y="24"/>
                  </a:cxn>
                  <a:cxn ang="0">
                    <a:pos x="10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1" h="3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200" name="Group 424"/>
            <p:cNvGrpSpPr/>
            <p:nvPr/>
          </p:nvGrpSpPr>
          <p:grpSpPr>
            <a:xfrm>
              <a:off x="774" y="3297"/>
              <a:ext cx="118" cy="31"/>
              <a:chOff x="774" y="3297"/>
              <a:chExt cx="118" cy="31"/>
            </a:xfrm>
          </p:grpSpPr>
          <p:sp>
            <p:nvSpPr>
              <p:cNvPr id="76201" name="Freeform 425"/>
              <p:cNvSpPr/>
              <p:nvPr/>
            </p:nvSpPr>
            <p:spPr>
              <a:xfrm>
                <a:off x="774" y="3297"/>
                <a:ext cx="14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4"/>
                  </a:cxn>
                  <a:cxn ang="0">
                    <a:pos x="8" y="24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26"/>
                  </a:cxn>
                  <a:cxn ang="0">
                    <a:pos x="9" y="30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0"/>
                  </a:cxn>
                </a:cxnLst>
                <a:rect l="0" t="0" r="0" b="0"/>
                <a:pathLst>
                  <a:path w="14" h="31">
                    <a:moveTo>
                      <a:pt x="0" y="0"/>
                    </a:moveTo>
                    <a:lnTo>
                      <a:pt x="5" y="0"/>
                    </a:lnTo>
                    <a:lnTo>
                      <a:pt x="5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26"/>
                    </a:lnTo>
                    <a:lnTo>
                      <a:pt x="9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2" name="Freeform 426"/>
              <p:cNvSpPr/>
              <p:nvPr/>
            </p:nvSpPr>
            <p:spPr>
              <a:xfrm>
                <a:off x="799" y="3297"/>
                <a:ext cx="1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9" y="14"/>
                  </a:cxn>
                  <a:cxn ang="0">
                    <a:pos x="9" y="0"/>
                  </a:cxn>
                  <a:cxn ang="0">
                    <a:pos x="15" y="0"/>
                  </a:cxn>
                  <a:cxn ang="0">
                    <a:pos x="15" y="30"/>
                  </a:cxn>
                  <a:cxn ang="0">
                    <a:pos x="9" y="30"/>
                  </a:cxn>
                  <a:cxn ang="0">
                    <a:pos x="6" y="16"/>
                  </a:cxn>
                  <a:cxn ang="0">
                    <a:pos x="6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6" h="31">
                    <a:moveTo>
                      <a:pt x="0" y="0"/>
                    </a:moveTo>
                    <a:lnTo>
                      <a:pt x="5" y="0"/>
                    </a:lnTo>
                    <a:lnTo>
                      <a:pt x="9" y="14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6" y="16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3" name="Freeform 427"/>
              <p:cNvSpPr/>
              <p:nvPr/>
            </p:nvSpPr>
            <p:spPr>
              <a:xfrm>
                <a:off x="825" y="3297"/>
                <a:ext cx="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" h="31">
                    <a:moveTo>
                      <a:pt x="0" y="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4" name="Freeform 428"/>
              <p:cNvSpPr/>
              <p:nvPr/>
            </p:nvSpPr>
            <p:spPr>
              <a:xfrm>
                <a:off x="836" y="3297"/>
                <a:ext cx="1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6"/>
                  </a:cxn>
                  <a:cxn ang="0">
                    <a:pos x="7" y="6"/>
                  </a:cxn>
                  <a:cxn ang="0">
                    <a:pos x="7" y="30"/>
                  </a:cxn>
                  <a:cxn ang="0">
                    <a:pos x="3" y="30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11" h="3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7" y="6"/>
                    </a:lnTo>
                    <a:lnTo>
                      <a:pt x="7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5" name="Freeform 429"/>
              <p:cNvSpPr/>
              <p:nvPr/>
            </p:nvSpPr>
            <p:spPr>
              <a:xfrm>
                <a:off x="857" y="3297"/>
                <a:ext cx="10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9" y="6"/>
                  </a:cxn>
                  <a:cxn ang="0">
                    <a:pos x="4" y="6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4" y="24"/>
                  </a:cxn>
                  <a:cxn ang="0">
                    <a:pos x="9" y="24"/>
                  </a:cxn>
                  <a:cxn ang="0">
                    <a:pos x="9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0" h="31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4"/>
                    </a:lnTo>
                    <a:lnTo>
                      <a:pt x="9" y="24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6" name="Freeform 430"/>
              <p:cNvSpPr/>
              <p:nvPr/>
            </p:nvSpPr>
            <p:spPr>
              <a:xfrm>
                <a:off x="877" y="3297"/>
                <a:ext cx="15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4" y="4"/>
                  </a:cxn>
                  <a:cxn ang="0">
                    <a:pos x="14" y="26"/>
                  </a:cxn>
                  <a:cxn ang="0">
                    <a:pos x="11" y="30"/>
                  </a:cxn>
                  <a:cxn ang="0">
                    <a:pos x="0" y="30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24"/>
                  </a:cxn>
                  <a:cxn ang="0">
                    <a:pos x="8" y="24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15" h="31">
                    <a:moveTo>
                      <a:pt x="0" y="0"/>
                    </a:moveTo>
                    <a:lnTo>
                      <a:pt x="11" y="0"/>
                    </a:lnTo>
                    <a:lnTo>
                      <a:pt x="14" y="4"/>
                    </a:lnTo>
                    <a:lnTo>
                      <a:pt x="14" y="26"/>
                    </a:lnTo>
                    <a:lnTo>
                      <a:pt x="11" y="30"/>
                    </a:lnTo>
                    <a:lnTo>
                      <a:pt x="0" y="3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24"/>
                    </a:lnTo>
                    <a:lnTo>
                      <a:pt x="8" y="24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207" name="Group 431"/>
            <p:cNvGrpSpPr/>
            <p:nvPr/>
          </p:nvGrpSpPr>
          <p:grpSpPr>
            <a:xfrm>
              <a:off x="915" y="3297"/>
              <a:ext cx="119" cy="31"/>
              <a:chOff x="915" y="3297"/>
              <a:chExt cx="119" cy="31"/>
            </a:xfrm>
          </p:grpSpPr>
          <p:sp>
            <p:nvSpPr>
              <p:cNvPr id="76208" name="Freeform 432"/>
              <p:cNvSpPr/>
              <p:nvPr/>
            </p:nvSpPr>
            <p:spPr>
              <a:xfrm>
                <a:off x="915" y="3297"/>
                <a:ext cx="14" cy="3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3" y="4"/>
                  </a:cxn>
                  <a:cxn ang="0">
                    <a:pos x="13" y="9"/>
                  </a:cxn>
                  <a:cxn ang="0">
                    <a:pos x="8" y="9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13" y="17"/>
                  </a:cxn>
                  <a:cxn ang="0">
                    <a:pos x="13" y="26"/>
                  </a:cxn>
                  <a:cxn ang="0">
                    <a:pos x="10" y="30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21"/>
                  </a:cxn>
                  <a:cxn ang="0">
                    <a:pos x="4" y="21"/>
                  </a:cxn>
                  <a:cxn ang="0">
                    <a:pos x="4" y="24"/>
                  </a:cxn>
                  <a:cxn ang="0">
                    <a:pos x="8" y="24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0" y="14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0" b="0"/>
                <a:pathLst>
                  <a:path w="14" h="31">
                    <a:moveTo>
                      <a:pt x="3" y="0"/>
                    </a:moveTo>
                    <a:lnTo>
                      <a:pt x="10" y="0"/>
                    </a:lnTo>
                    <a:lnTo>
                      <a:pt x="13" y="4"/>
                    </a:lnTo>
                    <a:lnTo>
                      <a:pt x="13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13" y="17"/>
                    </a:lnTo>
                    <a:lnTo>
                      <a:pt x="13" y="26"/>
                    </a:lnTo>
                    <a:lnTo>
                      <a:pt x="10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09" name="Freeform 433"/>
              <p:cNvSpPr/>
              <p:nvPr/>
            </p:nvSpPr>
            <p:spPr>
              <a:xfrm>
                <a:off x="938" y="3297"/>
                <a:ext cx="1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8" y="30"/>
                  </a:cxn>
                  <a:cxn ang="0">
                    <a:pos x="3" y="30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11" h="3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0" name="Freeform 434"/>
              <p:cNvSpPr/>
              <p:nvPr/>
            </p:nvSpPr>
            <p:spPr>
              <a:xfrm>
                <a:off x="954" y="3297"/>
                <a:ext cx="18" cy="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3" y="0"/>
                  </a:cxn>
                  <a:cxn ang="0">
                    <a:pos x="17" y="30"/>
                  </a:cxn>
                  <a:cxn ang="0">
                    <a:pos x="12" y="30"/>
                  </a:cxn>
                  <a:cxn ang="0">
                    <a:pos x="11" y="24"/>
                  </a:cxn>
                  <a:cxn ang="0">
                    <a:pos x="11" y="19"/>
                  </a:cxn>
                  <a:cxn ang="0">
                    <a:pos x="9" y="5"/>
                  </a:cxn>
                  <a:cxn ang="0">
                    <a:pos x="7" y="19"/>
                  </a:cxn>
                  <a:cxn ang="0">
                    <a:pos x="11" y="19"/>
                  </a:cxn>
                  <a:cxn ang="0">
                    <a:pos x="11" y="24"/>
                  </a:cxn>
                  <a:cxn ang="0">
                    <a:pos x="7" y="24"/>
                  </a:cxn>
                  <a:cxn ang="0">
                    <a:pos x="6" y="30"/>
                  </a:cxn>
                  <a:cxn ang="0">
                    <a:pos x="0" y="30"/>
                  </a:cxn>
                  <a:cxn ang="0">
                    <a:pos x="5" y="0"/>
                  </a:cxn>
                </a:cxnLst>
                <a:rect l="0" t="0" r="0" b="0"/>
                <a:pathLst>
                  <a:path w="18" h="31">
                    <a:moveTo>
                      <a:pt x="5" y="0"/>
                    </a:moveTo>
                    <a:lnTo>
                      <a:pt x="13" y="0"/>
                    </a:lnTo>
                    <a:lnTo>
                      <a:pt x="17" y="30"/>
                    </a:lnTo>
                    <a:lnTo>
                      <a:pt x="12" y="30"/>
                    </a:lnTo>
                    <a:lnTo>
                      <a:pt x="11" y="24"/>
                    </a:lnTo>
                    <a:lnTo>
                      <a:pt x="11" y="19"/>
                    </a:lnTo>
                    <a:lnTo>
                      <a:pt x="9" y="5"/>
                    </a:lnTo>
                    <a:lnTo>
                      <a:pt x="7" y="19"/>
                    </a:lnTo>
                    <a:lnTo>
                      <a:pt x="11" y="19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1" name="Freeform 435"/>
              <p:cNvSpPr/>
              <p:nvPr/>
            </p:nvSpPr>
            <p:spPr>
              <a:xfrm>
                <a:off x="977" y="3297"/>
                <a:ext cx="12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6"/>
                  </a:cxn>
                  <a:cxn ang="0">
                    <a:pos x="8" y="6"/>
                  </a:cxn>
                  <a:cxn ang="0">
                    <a:pos x="8" y="30"/>
                  </a:cxn>
                  <a:cxn ang="0">
                    <a:pos x="3" y="30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0" b="0"/>
                <a:pathLst>
                  <a:path w="12" h="31">
                    <a:moveTo>
                      <a:pt x="0" y="0"/>
                    </a:moveTo>
                    <a:lnTo>
                      <a:pt x="11" y="0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2" name="Freeform 436"/>
              <p:cNvSpPr/>
              <p:nvPr/>
            </p:nvSpPr>
            <p:spPr>
              <a:xfrm>
                <a:off x="999" y="3297"/>
                <a:ext cx="1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0" y="6"/>
                  </a:cxn>
                  <a:cxn ang="0">
                    <a:pos x="5" y="6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7"/>
                  </a:cxn>
                  <a:cxn ang="0">
                    <a:pos x="5" y="17"/>
                  </a:cxn>
                  <a:cxn ang="0">
                    <a:pos x="5" y="24"/>
                  </a:cxn>
                  <a:cxn ang="0">
                    <a:pos x="10" y="24"/>
                  </a:cxn>
                  <a:cxn ang="0">
                    <a:pos x="10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1" h="3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3" name="Freeform 437"/>
              <p:cNvSpPr/>
              <p:nvPr/>
            </p:nvSpPr>
            <p:spPr>
              <a:xfrm>
                <a:off x="1021" y="3297"/>
                <a:ext cx="13" cy="3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2" y="4"/>
                  </a:cxn>
                  <a:cxn ang="0">
                    <a:pos x="12" y="9"/>
                  </a:cxn>
                  <a:cxn ang="0">
                    <a:pos x="7" y="9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4" y="12"/>
                  </a:cxn>
                  <a:cxn ang="0">
                    <a:pos x="9" y="12"/>
                  </a:cxn>
                  <a:cxn ang="0">
                    <a:pos x="8" y="12"/>
                  </a:cxn>
                  <a:cxn ang="0">
                    <a:pos x="12" y="17"/>
                  </a:cxn>
                  <a:cxn ang="0">
                    <a:pos x="12" y="26"/>
                  </a:cxn>
                  <a:cxn ang="0">
                    <a:pos x="9" y="30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21"/>
                  </a:cxn>
                  <a:cxn ang="0">
                    <a:pos x="4" y="21"/>
                  </a:cxn>
                  <a:cxn ang="0">
                    <a:pos x="4" y="24"/>
                  </a:cxn>
                  <a:cxn ang="0">
                    <a:pos x="7" y="24"/>
                  </a:cxn>
                  <a:cxn ang="0">
                    <a:pos x="7" y="18"/>
                  </a:cxn>
                  <a:cxn ang="0">
                    <a:pos x="4" y="18"/>
                  </a:cxn>
                  <a:cxn ang="0">
                    <a:pos x="0" y="14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0" b="0"/>
                <a:pathLst>
                  <a:path w="13" h="31">
                    <a:moveTo>
                      <a:pt x="3" y="0"/>
                    </a:moveTo>
                    <a:lnTo>
                      <a:pt x="9" y="0"/>
                    </a:lnTo>
                    <a:lnTo>
                      <a:pt x="12" y="4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2" y="26"/>
                    </a:lnTo>
                    <a:lnTo>
                      <a:pt x="9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214" name="Group 438"/>
            <p:cNvGrpSpPr/>
            <p:nvPr/>
          </p:nvGrpSpPr>
          <p:grpSpPr>
            <a:xfrm>
              <a:off x="1055" y="3297"/>
              <a:ext cx="37" cy="31"/>
              <a:chOff x="1055" y="3297"/>
              <a:chExt cx="37" cy="31"/>
            </a:xfrm>
          </p:grpSpPr>
          <p:sp>
            <p:nvSpPr>
              <p:cNvPr id="76215" name="Freeform 439"/>
              <p:cNvSpPr/>
              <p:nvPr/>
            </p:nvSpPr>
            <p:spPr>
              <a:xfrm>
                <a:off x="1055" y="3297"/>
                <a:ext cx="15" cy="3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14" y="24"/>
                  </a:cxn>
                  <a:cxn ang="0">
                    <a:pos x="11" y="30"/>
                  </a:cxn>
                  <a:cxn ang="0">
                    <a:pos x="9" y="30"/>
                  </a:cxn>
                  <a:cxn ang="0">
                    <a:pos x="5" y="30"/>
                  </a:cxn>
                  <a:cxn ang="0">
                    <a:pos x="4" y="30"/>
                  </a:cxn>
                  <a:cxn ang="0">
                    <a:pos x="0" y="24"/>
                  </a:cxn>
                  <a:cxn ang="0">
                    <a:pos x="6" y="24"/>
                  </a:cxn>
                  <a:cxn ang="0">
                    <a:pos x="9" y="24"/>
                  </a:cxn>
                  <a:cxn ang="0">
                    <a:pos x="9" y="6"/>
                  </a:cxn>
                  <a:cxn ang="0">
                    <a:pos x="6" y="6"/>
                  </a:cxn>
                  <a:cxn ang="0">
                    <a:pos x="6" y="24"/>
                  </a:cxn>
                  <a:cxn ang="0">
                    <a:pos x="0" y="24"/>
                  </a:cxn>
                  <a:cxn ang="0">
                    <a:pos x="0" y="5"/>
                  </a:cxn>
                  <a:cxn ang="0">
                    <a:pos x="4" y="0"/>
                  </a:cxn>
                </a:cxnLst>
                <a:rect l="0" t="0" r="0" b="0"/>
                <a:pathLst>
                  <a:path w="15" h="31">
                    <a:moveTo>
                      <a:pt x="4" y="0"/>
                    </a:moveTo>
                    <a:lnTo>
                      <a:pt x="11" y="0"/>
                    </a:lnTo>
                    <a:lnTo>
                      <a:pt x="14" y="5"/>
                    </a:lnTo>
                    <a:lnTo>
                      <a:pt x="14" y="24"/>
                    </a:lnTo>
                    <a:lnTo>
                      <a:pt x="11" y="30"/>
                    </a:lnTo>
                    <a:lnTo>
                      <a:pt x="9" y="30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0" y="5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6" name="Freeform 440"/>
              <p:cNvSpPr/>
              <p:nvPr/>
            </p:nvSpPr>
            <p:spPr>
              <a:xfrm>
                <a:off x="1082" y="3297"/>
                <a:ext cx="10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7"/>
                  </a:cxn>
                  <a:cxn ang="0">
                    <a:pos x="5" y="17"/>
                  </a:cxn>
                  <a:cxn ang="0">
                    <a:pos x="5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0" h="31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217" name="Group 441"/>
            <p:cNvGrpSpPr/>
            <p:nvPr/>
          </p:nvGrpSpPr>
          <p:grpSpPr>
            <a:xfrm>
              <a:off x="1110" y="3297"/>
              <a:ext cx="159" cy="31"/>
              <a:chOff x="1110" y="3297"/>
              <a:chExt cx="159" cy="31"/>
            </a:xfrm>
          </p:grpSpPr>
          <p:sp>
            <p:nvSpPr>
              <p:cNvPr id="76218" name="Freeform 442"/>
              <p:cNvSpPr/>
              <p:nvPr/>
            </p:nvSpPr>
            <p:spPr>
              <a:xfrm>
                <a:off x="1110" y="3297"/>
                <a:ext cx="18" cy="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0"/>
                  </a:cxn>
                  <a:cxn ang="0">
                    <a:pos x="17" y="30"/>
                  </a:cxn>
                  <a:cxn ang="0">
                    <a:pos x="11" y="30"/>
                  </a:cxn>
                  <a:cxn ang="0">
                    <a:pos x="10" y="24"/>
                  </a:cxn>
                  <a:cxn ang="0">
                    <a:pos x="10" y="19"/>
                  </a:cxn>
                  <a:cxn ang="0">
                    <a:pos x="8" y="5"/>
                  </a:cxn>
                  <a:cxn ang="0">
                    <a:pos x="7" y="19"/>
                  </a:cxn>
                  <a:cxn ang="0">
                    <a:pos x="10" y="19"/>
                  </a:cxn>
                  <a:cxn ang="0">
                    <a:pos x="10" y="24"/>
                  </a:cxn>
                  <a:cxn ang="0">
                    <a:pos x="7" y="24"/>
                  </a:cxn>
                  <a:cxn ang="0">
                    <a:pos x="5" y="30"/>
                  </a:cxn>
                  <a:cxn ang="0">
                    <a:pos x="0" y="30"/>
                  </a:cxn>
                  <a:cxn ang="0">
                    <a:pos x="5" y="0"/>
                  </a:cxn>
                </a:cxnLst>
                <a:rect l="0" t="0" r="0" b="0"/>
                <a:pathLst>
                  <a:path w="18" h="31">
                    <a:moveTo>
                      <a:pt x="5" y="0"/>
                    </a:moveTo>
                    <a:lnTo>
                      <a:pt x="12" y="0"/>
                    </a:lnTo>
                    <a:lnTo>
                      <a:pt x="17" y="30"/>
                    </a:lnTo>
                    <a:lnTo>
                      <a:pt x="11" y="30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8" y="5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19" name="Freeform 443"/>
              <p:cNvSpPr/>
              <p:nvPr/>
            </p:nvSpPr>
            <p:spPr>
              <a:xfrm>
                <a:off x="1136" y="3297"/>
                <a:ext cx="22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" y="30"/>
                  </a:cxn>
                  <a:cxn ang="0">
                    <a:pos x="6" y="14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5" y="14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0" b="0"/>
                <a:pathLst>
                  <a:path w="22" h="31">
                    <a:moveTo>
                      <a:pt x="0" y="30"/>
                    </a:moveTo>
                    <a:lnTo>
                      <a:pt x="6" y="30"/>
                    </a:lnTo>
                    <a:lnTo>
                      <a:pt x="6" y="14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5" y="14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10" y="14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20" name="Freeform 444"/>
              <p:cNvSpPr/>
              <p:nvPr/>
            </p:nvSpPr>
            <p:spPr>
              <a:xfrm>
                <a:off x="1170" y="3297"/>
                <a:ext cx="10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9" y="6"/>
                  </a:cxn>
                  <a:cxn ang="0">
                    <a:pos x="4" y="6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4" y="24"/>
                  </a:cxn>
                  <a:cxn ang="0">
                    <a:pos x="9" y="24"/>
                  </a:cxn>
                  <a:cxn ang="0">
                    <a:pos x="9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0" h="31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4"/>
                    </a:lnTo>
                    <a:lnTo>
                      <a:pt x="9" y="24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21" name="Freeform 445"/>
              <p:cNvSpPr/>
              <p:nvPr/>
            </p:nvSpPr>
            <p:spPr>
              <a:xfrm>
                <a:off x="1191" y="3297"/>
                <a:ext cx="13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12" y="3"/>
                  </a:cxn>
                  <a:cxn ang="0">
                    <a:pos x="12" y="12"/>
                  </a:cxn>
                  <a:cxn ang="0">
                    <a:pos x="9" y="15"/>
                  </a:cxn>
                  <a:cxn ang="0">
                    <a:pos x="12" y="18"/>
                  </a:cxn>
                  <a:cxn ang="0">
                    <a:pos x="12" y="30"/>
                  </a:cxn>
                  <a:cxn ang="0">
                    <a:pos x="7" y="30"/>
                  </a:cxn>
                  <a:cxn ang="0">
                    <a:pos x="7" y="18"/>
                  </a:cxn>
                  <a:cxn ang="0">
                    <a:pos x="7" y="12"/>
                  </a:cxn>
                  <a:cxn ang="0">
                    <a:pos x="5" y="12"/>
                  </a:cxn>
                  <a:cxn ang="0">
                    <a:pos x="5" y="5"/>
                  </a:cxn>
                  <a:cxn ang="0">
                    <a:pos x="7" y="5"/>
                  </a:cxn>
                  <a:cxn ang="0">
                    <a:pos x="7" y="12"/>
                  </a:cxn>
                  <a:cxn ang="0">
                    <a:pos x="7" y="18"/>
                  </a:cxn>
                  <a:cxn ang="0">
                    <a:pos x="5" y="18"/>
                  </a:cxn>
                  <a:cxn ang="0">
                    <a:pos x="5" y="3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3" h="31">
                    <a:moveTo>
                      <a:pt x="0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2" y="12"/>
                    </a:lnTo>
                    <a:lnTo>
                      <a:pt x="9" y="15"/>
                    </a:lnTo>
                    <a:lnTo>
                      <a:pt x="12" y="18"/>
                    </a:lnTo>
                    <a:lnTo>
                      <a:pt x="12" y="30"/>
                    </a:lnTo>
                    <a:lnTo>
                      <a:pt x="7" y="30"/>
                    </a:lnTo>
                    <a:lnTo>
                      <a:pt x="7" y="18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22" name="Freeform 446"/>
              <p:cNvSpPr/>
              <p:nvPr/>
            </p:nvSpPr>
            <p:spPr>
              <a:xfrm>
                <a:off x="1215" y="3297"/>
                <a:ext cx="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"/>
                  </a:cxn>
                  <a:cxn ang="0">
                    <a:pos x="0" y="0"/>
                  </a:cxn>
                </a:cxnLst>
                <a:rect l="0" t="0" r="0" b="0"/>
                <a:pathLst>
                  <a:path w="1" h="31">
                    <a:moveTo>
                      <a:pt x="0" y="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23" name="Freeform 447"/>
              <p:cNvSpPr/>
              <p:nvPr/>
            </p:nvSpPr>
            <p:spPr>
              <a:xfrm>
                <a:off x="1226" y="3297"/>
                <a:ext cx="15" cy="3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4" y="4"/>
                  </a:cxn>
                  <a:cxn ang="0">
                    <a:pos x="14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5" y="6"/>
                  </a:cxn>
                  <a:cxn ang="0">
                    <a:pos x="5" y="24"/>
                  </a:cxn>
                  <a:cxn ang="0">
                    <a:pos x="10" y="24"/>
                  </a:cxn>
                  <a:cxn ang="0">
                    <a:pos x="10" y="17"/>
                  </a:cxn>
                  <a:cxn ang="0">
                    <a:pos x="14" y="17"/>
                  </a:cxn>
                  <a:cxn ang="0">
                    <a:pos x="14" y="26"/>
                  </a:cxn>
                  <a:cxn ang="0">
                    <a:pos x="10" y="30"/>
                  </a:cxn>
                  <a:cxn ang="0">
                    <a:pos x="4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0" b="0"/>
                <a:pathLst>
                  <a:path w="15" h="31">
                    <a:moveTo>
                      <a:pt x="4" y="0"/>
                    </a:moveTo>
                    <a:lnTo>
                      <a:pt x="10" y="0"/>
                    </a:lnTo>
                    <a:lnTo>
                      <a:pt x="14" y="4"/>
                    </a:lnTo>
                    <a:lnTo>
                      <a:pt x="14" y="12"/>
                    </a:lnTo>
                    <a:lnTo>
                      <a:pt x="10" y="12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14" y="26"/>
                    </a:lnTo>
                    <a:lnTo>
                      <a:pt x="10" y="30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224" name="Freeform 448"/>
              <p:cNvSpPr/>
              <p:nvPr/>
            </p:nvSpPr>
            <p:spPr>
              <a:xfrm>
                <a:off x="1250" y="3297"/>
                <a:ext cx="19" cy="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3" y="0"/>
                  </a:cxn>
                  <a:cxn ang="0">
                    <a:pos x="18" y="30"/>
                  </a:cxn>
                  <a:cxn ang="0">
                    <a:pos x="12" y="30"/>
                  </a:cxn>
                  <a:cxn ang="0">
                    <a:pos x="11" y="24"/>
                  </a:cxn>
                  <a:cxn ang="0">
                    <a:pos x="11" y="19"/>
                  </a:cxn>
                  <a:cxn ang="0">
                    <a:pos x="9" y="5"/>
                  </a:cxn>
                  <a:cxn ang="0">
                    <a:pos x="7" y="19"/>
                  </a:cxn>
                  <a:cxn ang="0">
                    <a:pos x="11" y="19"/>
                  </a:cxn>
                  <a:cxn ang="0">
                    <a:pos x="11" y="24"/>
                  </a:cxn>
                  <a:cxn ang="0">
                    <a:pos x="7" y="24"/>
                  </a:cxn>
                  <a:cxn ang="0">
                    <a:pos x="6" y="30"/>
                  </a:cxn>
                  <a:cxn ang="0">
                    <a:pos x="0" y="30"/>
                  </a:cxn>
                  <a:cxn ang="0">
                    <a:pos x="5" y="0"/>
                  </a:cxn>
                </a:cxnLst>
                <a:rect l="0" t="0" r="0" b="0"/>
                <a:pathLst>
                  <a:path w="19" h="31">
                    <a:moveTo>
                      <a:pt x="5" y="0"/>
                    </a:moveTo>
                    <a:lnTo>
                      <a:pt x="13" y="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1" y="24"/>
                    </a:lnTo>
                    <a:lnTo>
                      <a:pt x="11" y="19"/>
                    </a:lnTo>
                    <a:lnTo>
                      <a:pt x="9" y="5"/>
                    </a:lnTo>
                    <a:lnTo>
                      <a:pt x="7" y="19"/>
                    </a:lnTo>
                    <a:lnTo>
                      <a:pt x="11" y="19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6225" name="Rectangle 449"/>
          <p:cNvSpPr/>
          <p:nvPr/>
        </p:nvSpPr>
        <p:spPr>
          <a:xfrm>
            <a:off x="1062038" y="2052638"/>
            <a:ext cx="3133725" cy="5159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不好的图形</a:t>
            </a:r>
          </a:p>
        </p:txBody>
      </p:sp>
      <p:grpSp>
        <p:nvGrpSpPr>
          <p:cNvPr id="462" name="Group 450"/>
          <p:cNvGrpSpPr/>
          <p:nvPr/>
        </p:nvGrpSpPr>
        <p:grpSpPr>
          <a:xfrm>
            <a:off x="4173538" y="1900238"/>
            <a:ext cx="4835525" cy="3800475"/>
            <a:chOff x="2629" y="1197"/>
            <a:chExt cx="3046" cy="2394"/>
          </a:xfrm>
        </p:grpSpPr>
        <p:sp>
          <p:nvSpPr>
            <p:cNvPr id="76227" name="Rectangle 451"/>
            <p:cNvSpPr/>
            <p:nvPr/>
          </p:nvSpPr>
          <p:spPr>
            <a:xfrm>
              <a:off x="2629" y="1285"/>
              <a:ext cx="3046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好的图形</a:t>
              </a:r>
            </a:p>
          </p:txBody>
        </p:sp>
        <p:sp>
          <p:nvSpPr>
            <p:cNvPr id="76228" name="Rectangle 452"/>
            <p:cNvSpPr/>
            <p:nvPr/>
          </p:nvSpPr>
          <p:spPr>
            <a:xfrm>
              <a:off x="3637" y="1717"/>
              <a:ext cx="15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Minimum Wage</a:t>
              </a:r>
            </a:p>
          </p:txBody>
        </p:sp>
        <p:sp>
          <p:nvSpPr>
            <p:cNvPr id="76229" name="Line 453"/>
            <p:cNvSpPr/>
            <p:nvPr/>
          </p:nvSpPr>
          <p:spPr>
            <a:xfrm>
              <a:off x="3317" y="2244"/>
              <a:ext cx="1" cy="0"/>
            </a:xfrm>
            <a:prstGeom prst="line">
              <a:avLst/>
            </a:prstGe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30" name="Freeform 454"/>
            <p:cNvSpPr/>
            <p:nvPr/>
          </p:nvSpPr>
          <p:spPr>
            <a:xfrm>
              <a:off x="3342" y="2291"/>
              <a:ext cx="1814" cy="658"/>
            </a:xfrm>
            <a:custGeom>
              <a:avLst/>
              <a:gdLst/>
              <a:ahLst/>
              <a:cxnLst>
                <a:cxn ang="0">
                  <a:pos x="0" y="657"/>
                </a:cxn>
                <a:cxn ang="0">
                  <a:pos x="605" y="515"/>
                </a:cxn>
                <a:cxn ang="0">
                  <a:pos x="1208" y="164"/>
                </a:cxn>
                <a:cxn ang="0">
                  <a:pos x="1813" y="0"/>
                </a:cxn>
              </a:cxnLst>
              <a:rect l="0" t="0" r="0" b="0"/>
              <a:pathLst>
                <a:path w="1814" h="658">
                  <a:moveTo>
                    <a:pt x="0" y="657"/>
                  </a:moveTo>
                  <a:lnTo>
                    <a:pt x="605" y="515"/>
                  </a:lnTo>
                  <a:lnTo>
                    <a:pt x="1208" y="164"/>
                  </a:lnTo>
                  <a:lnTo>
                    <a:pt x="1813" y="0"/>
                  </a:lnTo>
                </a:path>
              </a:pathLst>
            </a:custGeom>
            <a:noFill/>
            <a:ln w="508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31" name="Oval 455"/>
            <p:cNvSpPr/>
            <p:nvPr/>
          </p:nvSpPr>
          <p:spPr>
            <a:xfrm>
              <a:off x="3314" y="2919"/>
              <a:ext cx="49" cy="5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32" name="Oval 456"/>
            <p:cNvSpPr/>
            <p:nvPr/>
          </p:nvSpPr>
          <p:spPr>
            <a:xfrm>
              <a:off x="3919" y="2777"/>
              <a:ext cx="50" cy="52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33" name="Oval 457"/>
            <p:cNvSpPr/>
            <p:nvPr/>
          </p:nvSpPr>
          <p:spPr>
            <a:xfrm>
              <a:off x="4522" y="2426"/>
              <a:ext cx="49" cy="52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34" name="Oval 458"/>
            <p:cNvSpPr/>
            <p:nvPr/>
          </p:nvSpPr>
          <p:spPr>
            <a:xfrm>
              <a:off x="5128" y="2262"/>
              <a:ext cx="49" cy="52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35" name="Rectangle 459"/>
            <p:cNvSpPr/>
            <p:nvPr/>
          </p:nvSpPr>
          <p:spPr>
            <a:xfrm>
              <a:off x="3035" y="3036"/>
              <a:ext cx="216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6236" name="Rectangle 460"/>
            <p:cNvSpPr/>
            <p:nvPr/>
          </p:nvSpPr>
          <p:spPr>
            <a:xfrm>
              <a:off x="3035" y="2569"/>
              <a:ext cx="216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6237" name="Rectangle 461"/>
            <p:cNvSpPr/>
            <p:nvPr/>
          </p:nvSpPr>
          <p:spPr>
            <a:xfrm>
              <a:off x="3035" y="2099"/>
              <a:ext cx="216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6238" name="Rectangle 462"/>
            <p:cNvSpPr/>
            <p:nvPr/>
          </p:nvSpPr>
          <p:spPr>
            <a:xfrm>
              <a:off x="3075" y="3314"/>
              <a:ext cx="52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1960</a:t>
              </a:r>
            </a:p>
          </p:txBody>
        </p:sp>
        <p:sp>
          <p:nvSpPr>
            <p:cNvPr id="76239" name="Rectangle 463"/>
            <p:cNvSpPr/>
            <p:nvPr/>
          </p:nvSpPr>
          <p:spPr>
            <a:xfrm>
              <a:off x="3681" y="3314"/>
              <a:ext cx="52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1970</a:t>
              </a:r>
            </a:p>
          </p:txBody>
        </p:sp>
        <p:sp>
          <p:nvSpPr>
            <p:cNvPr id="76240" name="Rectangle 464"/>
            <p:cNvSpPr/>
            <p:nvPr/>
          </p:nvSpPr>
          <p:spPr>
            <a:xfrm>
              <a:off x="4283" y="3314"/>
              <a:ext cx="52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1980</a:t>
              </a:r>
            </a:p>
          </p:txBody>
        </p:sp>
        <p:sp>
          <p:nvSpPr>
            <p:cNvPr id="76241" name="Rectangle 465"/>
            <p:cNvSpPr/>
            <p:nvPr/>
          </p:nvSpPr>
          <p:spPr>
            <a:xfrm>
              <a:off x="4889" y="3314"/>
              <a:ext cx="522" cy="2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300" b="1" dirty="0">
                  <a:latin typeface="Arial" panose="020B0604020202020204" pitchFamily="34" charset="0"/>
                  <a:ea typeface="宋体" panose="02010600030101010101" pitchFamily="2" charset="-122"/>
                </a:rPr>
                <a:t>1990</a:t>
              </a:r>
            </a:p>
          </p:txBody>
        </p:sp>
        <p:sp>
          <p:nvSpPr>
            <p:cNvPr id="76242" name="Rectangle 466"/>
            <p:cNvSpPr/>
            <p:nvPr/>
          </p:nvSpPr>
          <p:spPr>
            <a:xfrm>
              <a:off x="3227" y="1943"/>
              <a:ext cx="230" cy="30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Arial" panose="020B060402020202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76243" name="Line 467"/>
            <p:cNvSpPr/>
            <p:nvPr/>
          </p:nvSpPr>
          <p:spPr>
            <a:xfrm>
              <a:off x="3312" y="2310"/>
              <a:ext cx="0" cy="8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44" name="Line 468"/>
            <p:cNvSpPr/>
            <p:nvPr/>
          </p:nvSpPr>
          <p:spPr>
            <a:xfrm>
              <a:off x="3453" y="3216"/>
              <a:ext cx="179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45" name="Rectangle 469"/>
            <p:cNvSpPr/>
            <p:nvPr/>
          </p:nvSpPr>
          <p:spPr>
            <a:xfrm>
              <a:off x="2877" y="1197"/>
              <a:ext cx="534" cy="47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FFF00"/>
                  </a:solidFill>
                  <a:latin typeface="Wingdings" panose="05000000000000000000" pitchFamily="2" charset="2"/>
                  <a:ea typeface="宋体" panose="02010600030101010101" pitchFamily="2" charset="-122"/>
                </a:rPr>
                <a:t>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33</a:t>
            </a:fld>
            <a:endParaRPr lang="en-US" altLang="zh-CN" sz="1400" dirty="0"/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不恰当的统计图形举例：压缩纵轴</a:t>
            </a:r>
          </a:p>
        </p:txBody>
      </p:sp>
      <p:sp>
        <p:nvSpPr>
          <p:cNvPr id="77827" name="Rectangle 3"/>
          <p:cNvSpPr/>
          <p:nvPr/>
        </p:nvSpPr>
        <p:spPr>
          <a:xfrm>
            <a:off x="1504950" y="2724150"/>
            <a:ext cx="2552700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Quarterly Sales</a:t>
            </a:r>
          </a:p>
        </p:txBody>
      </p:sp>
      <p:sp>
        <p:nvSpPr>
          <p:cNvPr id="77828" name="Rectangle 4"/>
          <p:cNvSpPr/>
          <p:nvPr/>
        </p:nvSpPr>
        <p:spPr>
          <a:xfrm>
            <a:off x="592138" y="2039938"/>
            <a:ext cx="4073525" cy="576262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不好的图形</a:t>
            </a:r>
          </a:p>
        </p:txBody>
      </p:sp>
      <p:sp>
        <p:nvSpPr>
          <p:cNvPr id="77829" name="Freeform 5"/>
          <p:cNvSpPr/>
          <p:nvPr/>
        </p:nvSpPr>
        <p:spPr>
          <a:xfrm>
            <a:off x="1385888" y="4867275"/>
            <a:ext cx="46196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" y="0"/>
              </a:cxn>
              <a:cxn ang="0">
                <a:pos x="290" y="95"/>
              </a:cxn>
              <a:cxn ang="0">
                <a:pos x="0" y="95"/>
              </a:cxn>
              <a:cxn ang="0">
                <a:pos x="0" y="0"/>
              </a:cxn>
            </a:cxnLst>
            <a:rect l="0" t="0" r="0" b="0"/>
            <a:pathLst>
              <a:path w="291" h="96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0" name="Freeform 6"/>
          <p:cNvSpPr/>
          <p:nvPr/>
        </p:nvSpPr>
        <p:spPr>
          <a:xfrm>
            <a:off x="2073275" y="4813300"/>
            <a:ext cx="461963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" y="0"/>
              </a:cxn>
              <a:cxn ang="0">
                <a:pos x="290" y="129"/>
              </a:cxn>
              <a:cxn ang="0">
                <a:pos x="0" y="129"/>
              </a:cxn>
              <a:cxn ang="0">
                <a:pos x="0" y="0"/>
              </a:cxn>
            </a:cxnLst>
            <a:rect l="0" t="0" r="0" b="0"/>
            <a:pathLst>
              <a:path w="291" h="130">
                <a:moveTo>
                  <a:pt x="0" y="0"/>
                </a:moveTo>
                <a:lnTo>
                  <a:pt x="290" y="0"/>
                </a:lnTo>
                <a:lnTo>
                  <a:pt x="290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1" name="Freeform 7"/>
          <p:cNvSpPr/>
          <p:nvPr/>
        </p:nvSpPr>
        <p:spPr>
          <a:xfrm>
            <a:off x="2762250" y="4678363"/>
            <a:ext cx="461963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" y="0"/>
              </a:cxn>
              <a:cxn ang="0">
                <a:pos x="290" y="214"/>
              </a:cxn>
              <a:cxn ang="0">
                <a:pos x="0" y="214"/>
              </a:cxn>
              <a:cxn ang="0">
                <a:pos x="0" y="0"/>
              </a:cxn>
            </a:cxnLst>
            <a:rect l="0" t="0" r="0" b="0"/>
            <a:pathLst>
              <a:path w="291" h="215">
                <a:moveTo>
                  <a:pt x="0" y="0"/>
                </a:moveTo>
                <a:lnTo>
                  <a:pt x="290" y="0"/>
                </a:lnTo>
                <a:lnTo>
                  <a:pt x="290" y="214"/>
                </a:lnTo>
                <a:lnTo>
                  <a:pt x="0" y="214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2" name="Freeform 8"/>
          <p:cNvSpPr/>
          <p:nvPr/>
        </p:nvSpPr>
        <p:spPr>
          <a:xfrm>
            <a:off x="3449638" y="4867275"/>
            <a:ext cx="46196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0" y="0"/>
              </a:cxn>
              <a:cxn ang="0">
                <a:pos x="290" y="95"/>
              </a:cxn>
              <a:cxn ang="0">
                <a:pos x="0" y="95"/>
              </a:cxn>
              <a:cxn ang="0">
                <a:pos x="0" y="0"/>
              </a:cxn>
            </a:cxnLst>
            <a:rect l="0" t="0" r="0" b="0"/>
            <a:pathLst>
              <a:path w="291" h="96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9"/>
          <p:cNvSpPr/>
          <p:nvPr/>
        </p:nvSpPr>
        <p:spPr>
          <a:xfrm>
            <a:off x="1295400" y="3751263"/>
            <a:ext cx="0" cy="12207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4" name="Line 10"/>
          <p:cNvSpPr/>
          <p:nvPr/>
        </p:nvSpPr>
        <p:spPr>
          <a:xfrm>
            <a:off x="1366838" y="5029200"/>
            <a:ext cx="24622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5" name="Rectangle 11"/>
          <p:cNvSpPr/>
          <p:nvPr/>
        </p:nvSpPr>
        <p:spPr>
          <a:xfrm>
            <a:off x="766763" y="4781550"/>
            <a:ext cx="350837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5430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7836" name="Rectangle 12"/>
          <p:cNvSpPr/>
          <p:nvPr/>
        </p:nvSpPr>
        <p:spPr>
          <a:xfrm>
            <a:off x="436563" y="4025900"/>
            <a:ext cx="690562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5430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77837" name="Rectangle 13"/>
          <p:cNvSpPr/>
          <p:nvPr/>
        </p:nvSpPr>
        <p:spPr>
          <a:xfrm>
            <a:off x="436563" y="3270250"/>
            <a:ext cx="690562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5430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77838" name="Rectangle 14"/>
          <p:cNvSpPr/>
          <p:nvPr/>
        </p:nvSpPr>
        <p:spPr>
          <a:xfrm>
            <a:off x="1312863" y="5227638"/>
            <a:ext cx="5873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Q1</a:t>
            </a:r>
          </a:p>
        </p:txBody>
      </p:sp>
      <p:sp>
        <p:nvSpPr>
          <p:cNvPr id="77839" name="Rectangle 15"/>
          <p:cNvSpPr/>
          <p:nvPr/>
        </p:nvSpPr>
        <p:spPr>
          <a:xfrm>
            <a:off x="2000250" y="5227638"/>
            <a:ext cx="5873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Q2</a:t>
            </a:r>
          </a:p>
        </p:txBody>
      </p:sp>
      <p:sp>
        <p:nvSpPr>
          <p:cNvPr id="77840" name="Rectangle 16"/>
          <p:cNvSpPr/>
          <p:nvPr/>
        </p:nvSpPr>
        <p:spPr>
          <a:xfrm>
            <a:off x="2724150" y="5238750"/>
            <a:ext cx="5873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Q3</a:t>
            </a:r>
          </a:p>
        </p:txBody>
      </p:sp>
      <p:sp>
        <p:nvSpPr>
          <p:cNvPr id="77841" name="Rectangle 17"/>
          <p:cNvSpPr/>
          <p:nvPr/>
        </p:nvSpPr>
        <p:spPr>
          <a:xfrm>
            <a:off x="3376613" y="5227638"/>
            <a:ext cx="5873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Q4</a:t>
            </a:r>
          </a:p>
        </p:txBody>
      </p:sp>
      <p:sp>
        <p:nvSpPr>
          <p:cNvPr id="77842" name="Rectangle 18"/>
          <p:cNvSpPr/>
          <p:nvPr/>
        </p:nvSpPr>
        <p:spPr>
          <a:xfrm>
            <a:off x="1123950" y="3028950"/>
            <a:ext cx="379413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77843" name="Freeform 19"/>
          <p:cNvSpPr/>
          <p:nvPr/>
        </p:nvSpPr>
        <p:spPr>
          <a:xfrm>
            <a:off x="539750" y="1916113"/>
            <a:ext cx="892175" cy="896937"/>
          </a:xfrm>
          <a:custGeom>
            <a:avLst/>
            <a:gdLst/>
            <a:ahLst/>
            <a:cxnLst>
              <a:cxn ang="0">
                <a:pos x="555" y="339"/>
              </a:cxn>
              <a:cxn ang="0">
                <a:pos x="526" y="416"/>
              </a:cxn>
              <a:cxn ang="0">
                <a:pos x="478" y="482"/>
              </a:cxn>
              <a:cxn ang="0">
                <a:pos x="414" y="530"/>
              </a:cxn>
              <a:cxn ang="0">
                <a:pos x="337" y="559"/>
              </a:cxn>
              <a:cxn ang="0">
                <a:pos x="252" y="563"/>
              </a:cxn>
              <a:cxn ang="0">
                <a:pos x="172" y="543"/>
              </a:cxn>
              <a:cxn ang="0">
                <a:pos x="103" y="500"/>
              </a:cxn>
              <a:cxn ang="0">
                <a:pos x="48" y="440"/>
              </a:cxn>
              <a:cxn ang="0">
                <a:pos x="13" y="366"/>
              </a:cxn>
              <a:cxn ang="0">
                <a:pos x="0" y="282"/>
              </a:cxn>
              <a:cxn ang="0">
                <a:pos x="22" y="173"/>
              </a:cxn>
              <a:cxn ang="0">
                <a:pos x="65" y="103"/>
              </a:cxn>
              <a:cxn ang="0">
                <a:pos x="124" y="49"/>
              </a:cxn>
              <a:cxn ang="0">
                <a:pos x="198" y="13"/>
              </a:cxn>
              <a:cxn ang="0">
                <a:pos x="280" y="0"/>
              </a:cxn>
              <a:cxn ang="0">
                <a:pos x="364" y="13"/>
              </a:cxn>
              <a:cxn ang="0">
                <a:pos x="436" y="49"/>
              </a:cxn>
              <a:cxn ang="0">
                <a:pos x="496" y="103"/>
              </a:cxn>
              <a:cxn ang="0">
                <a:pos x="538" y="173"/>
              </a:cxn>
              <a:cxn ang="0">
                <a:pos x="561" y="282"/>
              </a:cxn>
              <a:cxn ang="0">
                <a:pos x="503" y="237"/>
              </a:cxn>
              <a:cxn ang="0">
                <a:pos x="480" y="174"/>
              </a:cxn>
              <a:cxn ang="0">
                <a:pos x="441" y="121"/>
              </a:cxn>
              <a:cxn ang="0">
                <a:pos x="388" y="81"/>
              </a:cxn>
              <a:cxn ang="0">
                <a:pos x="327" y="58"/>
              </a:cxn>
              <a:cxn ang="0">
                <a:pos x="258" y="55"/>
              </a:cxn>
              <a:cxn ang="0">
                <a:pos x="193" y="72"/>
              </a:cxn>
              <a:cxn ang="0">
                <a:pos x="137" y="106"/>
              </a:cxn>
              <a:cxn ang="0">
                <a:pos x="440" y="444"/>
              </a:cxn>
              <a:cxn ang="0">
                <a:pos x="82" y="174"/>
              </a:cxn>
              <a:cxn ang="0">
                <a:pos x="59" y="237"/>
              </a:cxn>
              <a:cxn ang="0">
                <a:pos x="55" y="305"/>
              </a:cxn>
              <a:cxn ang="0">
                <a:pos x="72" y="371"/>
              </a:cxn>
              <a:cxn ang="0">
                <a:pos x="106" y="427"/>
              </a:cxn>
              <a:cxn ang="0">
                <a:pos x="154" y="472"/>
              </a:cxn>
              <a:cxn ang="0">
                <a:pos x="214" y="501"/>
              </a:cxn>
              <a:cxn ang="0">
                <a:pos x="281" y="511"/>
              </a:cxn>
              <a:cxn ang="0">
                <a:pos x="348" y="501"/>
              </a:cxn>
              <a:cxn ang="0">
                <a:pos x="407" y="472"/>
              </a:cxn>
              <a:cxn ang="0">
                <a:pos x="455" y="427"/>
              </a:cxn>
              <a:cxn ang="0">
                <a:pos x="489" y="371"/>
              </a:cxn>
              <a:cxn ang="0">
                <a:pos x="506" y="305"/>
              </a:cxn>
              <a:cxn ang="0">
                <a:pos x="561" y="289"/>
              </a:cxn>
            </a:cxnLst>
            <a:rect l="0" t="0" r="0" b="0"/>
            <a:pathLst>
              <a:path w="562" h="565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w="12700" cap="rnd" cmpd="sng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/>
          <p:nvPr/>
        </p:nvGrpSpPr>
        <p:grpSpPr>
          <a:xfrm>
            <a:off x="4625975" y="1900238"/>
            <a:ext cx="4219575" cy="3794125"/>
            <a:chOff x="2914" y="1197"/>
            <a:chExt cx="2658" cy="2390"/>
          </a:xfrm>
        </p:grpSpPr>
        <p:sp>
          <p:nvSpPr>
            <p:cNvPr id="77845" name="Rectangle 21"/>
            <p:cNvSpPr/>
            <p:nvPr/>
          </p:nvSpPr>
          <p:spPr>
            <a:xfrm>
              <a:off x="2972" y="1292"/>
              <a:ext cx="2600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好的图形</a:t>
              </a:r>
            </a:p>
          </p:txBody>
        </p:sp>
        <p:sp>
          <p:nvSpPr>
            <p:cNvPr id="77846" name="Rectangle 22"/>
            <p:cNvSpPr/>
            <p:nvPr/>
          </p:nvSpPr>
          <p:spPr>
            <a:xfrm>
              <a:off x="3493" y="1717"/>
              <a:ext cx="160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Quarterly Sales</a:t>
              </a:r>
            </a:p>
          </p:txBody>
        </p:sp>
        <p:sp>
          <p:nvSpPr>
            <p:cNvPr id="77847" name="Freeform 23"/>
            <p:cNvSpPr/>
            <p:nvPr/>
          </p:nvSpPr>
          <p:spPr>
            <a:xfrm>
              <a:off x="3414" y="2770"/>
              <a:ext cx="308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0"/>
                </a:cxn>
                <a:cxn ang="0">
                  <a:pos x="307" y="395"/>
                </a:cxn>
                <a:cxn ang="0">
                  <a:pos x="0" y="395"/>
                </a:cxn>
                <a:cxn ang="0">
                  <a:pos x="0" y="0"/>
                </a:cxn>
              </a:cxnLst>
              <a:rect l="0" t="0" r="0" b="0"/>
              <a:pathLst>
                <a:path w="308" h="396">
                  <a:moveTo>
                    <a:pt x="0" y="0"/>
                  </a:moveTo>
                  <a:lnTo>
                    <a:pt x="307" y="0"/>
                  </a:lnTo>
                  <a:lnTo>
                    <a:pt x="307" y="395"/>
                  </a:ln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Freeform 24"/>
            <p:cNvSpPr/>
            <p:nvPr/>
          </p:nvSpPr>
          <p:spPr>
            <a:xfrm>
              <a:off x="3873" y="2636"/>
              <a:ext cx="312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529"/>
                </a:cxn>
                <a:cxn ang="0">
                  <a:pos x="0" y="529"/>
                </a:cxn>
                <a:cxn ang="0">
                  <a:pos x="0" y="0"/>
                </a:cxn>
              </a:cxnLst>
              <a:rect l="0" t="0" r="0" b="0"/>
              <a:pathLst>
                <a:path w="312" h="530">
                  <a:moveTo>
                    <a:pt x="0" y="0"/>
                  </a:moveTo>
                  <a:lnTo>
                    <a:pt x="311" y="0"/>
                  </a:lnTo>
                  <a:lnTo>
                    <a:pt x="311" y="529"/>
                  </a:lnTo>
                  <a:lnTo>
                    <a:pt x="0" y="529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Freeform 25"/>
            <p:cNvSpPr/>
            <p:nvPr/>
          </p:nvSpPr>
          <p:spPr>
            <a:xfrm>
              <a:off x="4336" y="2296"/>
              <a:ext cx="308" cy="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0"/>
                </a:cxn>
                <a:cxn ang="0">
                  <a:pos x="307" y="869"/>
                </a:cxn>
                <a:cxn ang="0">
                  <a:pos x="0" y="869"/>
                </a:cxn>
                <a:cxn ang="0">
                  <a:pos x="0" y="0"/>
                </a:cxn>
              </a:cxnLst>
              <a:rect l="0" t="0" r="0" b="0"/>
              <a:pathLst>
                <a:path w="308" h="870">
                  <a:moveTo>
                    <a:pt x="0" y="0"/>
                  </a:moveTo>
                  <a:lnTo>
                    <a:pt x="307" y="0"/>
                  </a:lnTo>
                  <a:lnTo>
                    <a:pt x="307" y="869"/>
                  </a:lnTo>
                  <a:lnTo>
                    <a:pt x="0" y="869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0" name="Freeform 26"/>
            <p:cNvSpPr/>
            <p:nvPr/>
          </p:nvSpPr>
          <p:spPr>
            <a:xfrm>
              <a:off x="4795" y="2770"/>
              <a:ext cx="309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0"/>
                </a:cxn>
                <a:cxn ang="0">
                  <a:pos x="308" y="395"/>
                </a:cxn>
                <a:cxn ang="0">
                  <a:pos x="0" y="395"/>
                </a:cxn>
                <a:cxn ang="0">
                  <a:pos x="0" y="0"/>
                </a:cxn>
              </a:cxnLst>
              <a:rect l="0" t="0" r="0" b="0"/>
              <a:pathLst>
                <a:path w="309" h="396">
                  <a:moveTo>
                    <a:pt x="0" y="0"/>
                  </a:moveTo>
                  <a:lnTo>
                    <a:pt x="308" y="0"/>
                  </a:lnTo>
                  <a:lnTo>
                    <a:pt x="308" y="395"/>
                  </a:ln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1" name="Line 27"/>
            <p:cNvSpPr/>
            <p:nvPr/>
          </p:nvSpPr>
          <p:spPr>
            <a:xfrm>
              <a:off x="3360" y="2363"/>
              <a:ext cx="0" cy="76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52" name="Line 28"/>
            <p:cNvSpPr/>
            <p:nvPr/>
          </p:nvSpPr>
          <p:spPr>
            <a:xfrm>
              <a:off x="3390" y="3168"/>
              <a:ext cx="167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53" name="Rectangle 29"/>
            <p:cNvSpPr/>
            <p:nvPr/>
          </p:nvSpPr>
          <p:spPr>
            <a:xfrm>
              <a:off x="3060" y="3012"/>
              <a:ext cx="221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5430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7854" name="Rectangle 30"/>
            <p:cNvSpPr/>
            <p:nvPr/>
          </p:nvSpPr>
          <p:spPr>
            <a:xfrm>
              <a:off x="2914" y="2532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5430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77855" name="Rectangle 31"/>
            <p:cNvSpPr/>
            <p:nvPr/>
          </p:nvSpPr>
          <p:spPr>
            <a:xfrm>
              <a:off x="2914" y="2049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5430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77856" name="Rectangle 32"/>
            <p:cNvSpPr/>
            <p:nvPr/>
          </p:nvSpPr>
          <p:spPr>
            <a:xfrm>
              <a:off x="3376" y="3301"/>
              <a:ext cx="3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77857" name="Rectangle 33"/>
            <p:cNvSpPr/>
            <p:nvPr/>
          </p:nvSpPr>
          <p:spPr>
            <a:xfrm>
              <a:off x="3835" y="3301"/>
              <a:ext cx="3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77858" name="Rectangle 34"/>
            <p:cNvSpPr/>
            <p:nvPr/>
          </p:nvSpPr>
          <p:spPr>
            <a:xfrm>
              <a:off x="4295" y="3301"/>
              <a:ext cx="3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77859" name="Rectangle 35"/>
            <p:cNvSpPr/>
            <p:nvPr/>
          </p:nvSpPr>
          <p:spPr>
            <a:xfrm>
              <a:off x="4740" y="3300"/>
              <a:ext cx="3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77860" name="Rectangle 36"/>
            <p:cNvSpPr/>
            <p:nvPr/>
          </p:nvSpPr>
          <p:spPr>
            <a:xfrm>
              <a:off x="3221" y="1894"/>
              <a:ext cx="234" cy="3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77861" name="Rectangle 37"/>
            <p:cNvSpPr/>
            <p:nvPr/>
          </p:nvSpPr>
          <p:spPr>
            <a:xfrm>
              <a:off x="2925" y="1197"/>
              <a:ext cx="534" cy="47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009900"/>
                  </a:solidFill>
                  <a:latin typeface="Wingdings" panose="05000000000000000000" pitchFamily="2" charset="2"/>
                  <a:ea typeface="宋体" panose="02010600030101010101" pitchFamily="2" charset="-122"/>
                </a:rPr>
                <a:t>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34</a:t>
            </a:fld>
            <a:endParaRPr lang="en-US" altLang="zh-CN" sz="1400" dirty="0"/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不恰当的统计图形举例：纵轴无零点</a:t>
            </a:r>
          </a:p>
        </p:txBody>
      </p:sp>
      <p:sp>
        <p:nvSpPr>
          <p:cNvPr id="79875" name="Rectangle 3"/>
          <p:cNvSpPr/>
          <p:nvPr/>
        </p:nvSpPr>
        <p:spPr>
          <a:xfrm>
            <a:off x="5022850" y="1898650"/>
            <a:ext cx="3898900" cy="576263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好的图形</a:t>
            </a:r>
          </a:p>
        </p:txBody>
      </p:sp>
      <p:sp>
        <p:nvSpPr>
          <p:cNvPr id="79876" name="Rectangle 4"/>
          <p:cNvSpPr/>
          <p:nvPr/>
        </p:nvSpPr>
        <p:spPr>
          <a:xfrm>
            <a:off x="1512888" y="2732088"/>
            <a:ext cx="2384425" cy="4540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Monthly Sales</a:t>
            </a:r>
          </a:p>
        </p:txBody>
      </p:sp>
      <p:sp>
        <p:nvSpPr>
          <p:cNvPr id="79877" name="Rectangle 5"/>
          <p:cNvSpPr/>
          <p:nvPr/>
        </p:nvSpPr>
        <p:spPr>
          <a:xfrm>
            <a:off x="1130300" y="1892300"/>
            <a:ext cx="3452813" cy="576263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不好的图形</a:t>
            </a:r>
          </a:p>
        </p:txBody>
      </p:sp>
      <p:sp>
        <p:nvSpPr>
          <p:cNvPr id="79878" name="Line 6"/>
          <p:cNvSpPr/>
          <p:nvPr/>
        </p:nvSpPr>
        <p:spPr>
          <a:xfrm>
            <a:off x="1219200" y="3800475"/>
            <a:ext cx="0" cy="1228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79" name="Line 7"/>
          <p:cNvSpPr/>
          <p:nvPr/>
        </p:nvSpPr>
        <p:spPr>
          <a:xfrm>
            <a:off x="1219200" y="5029200"/>
            <a:ext cx="25527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880" name="Freeform 8"/>
          <p:cNvSpPr/>
          <p:nvPr/>
        </p:nvSpPr>
        <p:spPr>
          <a:xfrm>
            <a:off x="1243013" y="3684588"/>
            <a:ext cx="250825" cy="328612"/>
          </a:xfrm>
          <a:custGeom>
            <a:avLst/>
            <a:gdLst/>
            <a:ahLst/>
            <a:cxnLst>
              <a:cxn ang="0">
                <a:pos x="0" y="206"/>
              </a:cxn>
              <a:cxn ang="0">
                <a:pos x="19" y="179"/>
              </a:cxn>
              <a:cxn ang="0">
                <a:pos x="38" y="147"/>
              </a:cxn>
              <a:cxn ang="0">
                <a:pos x="59" y="115"/>
              </a:cxn>
              <a:cxn ang="0">
                <a:pos x="78" y="83"/>
              </a:cxn>
              <a:cxn ang="0">
                <a:pos x="97" y="54"/>
              </a:cxn>
              <a:cxn ang="0">
                <a:pos x="116" y="30"/>
              </a:cxn>
              <a:cxn ang="0">
                <a:pos x="138" y="11"/>
              </a:cxn>
              <a:cxn ang="0">
                <a:pos x="147" y="6"/>
              </a:cxn>
              <a:cxn ang="0">
                <a:pos x="157" y="0"/>
              </a:cxn>
            </a:cxnLst>
            <a:rect l="0" t="0" r="0" b="0"/>
            <a:pathLst>
              <a:path w="158" h="207">
                <a:moveTo>
                  <a:pt x="0" y="206"/>
                </a:moveTo>
                <a:lnTo>
                  <a:pt x="19" y="179"/>
                </a:lnTo>
                <a:lnTo>
                  <a:pt x="38" y="147"/>
                </a:lnTo>
                <a:lnTo>
                  <a:pt x="59" y="115"/>
                </a:lnTo>
                <a:lnTo>
                  <a:pt x="78" y="83"/>
                </a:lnTo>
                <a:lnTo>
                  <a:pt x="97" y="54"/>
                </a:lnTo>
                <a:lnTo>
                  <a:pt x="116" y="30"/>
                </a:lnTo>
                <a:lnTo>
                  <a:pt x="138" y="11"/>
                </a:lnTo>
                <a:lnTo>
                  <a:pt x="147" y="6"/>
                </a:lnTo>
                <a:lnTo>
                  <a:pt x="157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1" name="Freeform 9"/>
          <p:cNvSpPr/>
          <p:nvPr/>
        </p:nvSpPr>
        <p:spPr>
          <a:xfrm>
            <a:off x="1492250" y="3681413"/>
            <a:ext cx="249238" cy="16986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" y="0"/>
              </a:cxn>
              <a:cxn ang="0">
                <a:pos x="19" y="0"/>
              </a:cxn>
              <a:cxn ang="0">
                <a:pos x="38" y="8"/>
              </a:cxn>
              <a:cxn ang="0">
                <a:pos x="59" y="18"/>
              </a:cxn>
              <a:cxn ang="0">
                <a:pos x="78" y="34"/>
              </a:cxn>
              <a:cxn ang="0">
                <a:pos x="97" y="53"/>
              </a:cxn>
              <a:cxn ang="0">
                <a:pos x="116" y="74"/>
              </a:cxn>
              <a:cxn ang="0">
                <a:pos x="137" y="90"/>
              </a:cxn>
              <a:cxn ang="0">
                <a:pos x="156" y="106"/>
              </a:cxn>
            </a:cxnLst>
            <a:rect l="0" t="0" r="0" b="0"/>
            <a:pathLst>
              <a:path w="157" h="107">
                <a:moveTo>
                  <a:pt x="0" y="2"/>
                </a:moveTo>
                <a:lnTo>
                  <a:pt x="9" y="0"/>
                </a:lnTo>
                <a:lnTo>
                  <a:pt x="19" y="0"/>
                </a:lnTo>
                <a:lnTo>
                  <a:pt x="38" y="8"/>
                </a:lnTo>
                <a:lnTo>
                  <a:pt x="59" y="18"/>
                </a:lnTo>
                <a:lnTo>
                  <a:pt x="78" y="34"/>
                </a:lnTo>
                <a:lnTo>
                  <a:pt x="97" y="53"/>
                </a:lnTo>
                <a:lnTo>
                  <a:pt x="116" y="74"/>
                </a:lnTo>
                <a:lnTo>
                  <a:pt x="137" y="90"/>
                </a:lnTo>
                <a:lnTo>
                  <a:pt x="156" y="106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2" name="Freeform 10"/>
          <p:cNvSpPr/>
          <p:nvPr/>
        </p:nvSpPr>
        <p:spPr>
          <a:xfrm>
            <a:off x="1989138" y="4011613"/>
            <a:ext cx="250825" cy="496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13"/>
              </a:cxn>
              <a:cxn ang="0">
                <a:pos x="19" y="29"/>
              </a:cxn>
              <a:cxn ang="0">
                <a:pos x="38" y="69"/>
              </a:cxn>
              <a:cxn ang="0">
                <a:pos x="60" y="112"/>
              </a:cxn>
              <a:cxn ang="0">
                <a:pos x="79" y="155"/>
              </a:cxn>
              <a:cxn ang="0">
                <a:pos x="98" y="200"/>
              </a:cxn>
              <a:cxn ang="0">
                <a:pos x="117" y="243"/>
              </a:cxn>
              <a:cxn ang="0">
                <a:pos x="138" y="283"/>
              </a:cxn>
              <a:cxn ang="0">
                <a:pos x="148" y="299"/>
              </a:cxn>
              <a:cxn ang="0">
                <a:pos x="157" y="312"/>
              </a:cxn>
            </a:cxnLst>
            <a:rect l="0" t="0" r="0" b="0"/>
            <a:pathLst>
              <a:path w="158" h="313">
                <a:moveTo>
                  <a:pt x="0" y="0"/>
                </a:moveTo>
                <a:lnTo>
                  <a:pt x="10" y="13"/>
                </a:lnTo>
                <a:lnTo>
                  <a:pt x="19" y="29"/>
                </a:lnTo>
                <a:lnTo>
                  <a:pt x="38" y="69"/>
                </a:lnTo>
                <a:lnTo>
                  <a:pt x="60" y="112"/>
                </a:lnTo>
                <a:lnTo>
                  <a:pt x="79" y="155"/>
                </a:lnTo>
                <a:lnTo>
                  <a:pt x="98" y="200"/>
                </a:lnTo>
                <a:lnTo>
                  <a:pt x="117" y="243"/>
                </a:lnTo>
                <a:lnTo>
                  <a:pt x="138" y="283"/>
                </a:lnTo>
                <a:lnTo>
                  <a:pt x="148" y="299"/>
                </a:lnTo>
                <a:lnTo>
                  <a:pt x="157" y="312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3" name="Freeform 11"/>
          <p:cNvSpPr/>
          <p:nvPr/>
        </p:nvSpPr>
        <p:spPr>
          <a:xfrm>
            <a:off x="2238375" y="4506913"/>
            <a:ext cx="250825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4"/>
              </a:cxn>
              <a:cxn ang="0">
                <a:pos x="38" y="40"/>
              </a:cxn>
              <a:cxn ang="0">
                <a:pos x="59" y="54"/>
              </a:cxn>
              <a:cxn ang="0">
                <a:pos x="78" y="64"/>
              </a:cxn>
              <a:cxn ang="0">
                <a:pos x="116" y="80"/>
              </a:cxn>
              <a:cxn ang="0">
                <a:pos x="138" y="91"/>
              </a:cxn>
              <a:cxn ang="0">
                <a:pos x="157" y="102"/>
              </a:cxn>
            </a:cxnLst>
            <a:rect l="0" t="0" r="0" b="0"/>
            <a:pathLst>
              <a:path w="158" h="103">
                <a:moveTo>
                  <a:pt x="0" y="0"/>
                </a:moveTo>
                <a:lnTo>
                  <a:pt x="19" y="24"/>
                </a:lnTo>
                <a:lnTo>
                  <a:pt x="38" y="40"/>
                </a:lnTo>
                <a:lnTo>
                  <a:pt x="59" y="54"/>
                </a:lnTo>
                <a:lnTo>
                  <a:pt x="78" y="64"/>
                </a:lnTo>
                <a:lnTo>
                  <a:pt x="116" y="80"/>
                </a:lnTo>
                <a:lnTo>
                  <a:pt x="138" y="91"/>
                </a:lnTo>
                <a:lnTo>
                  <a:pt x="157" y="102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4" name="Freeform 12"/>
          <p:cNvSpPr/>
          <p:nvPr/>
        </p:nvSpPr>
        <p:spPr>
          <a:xfrm>
            <a:off x="2514600" y="4648200"/>
            <a:ext cx="250825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3"/>
              </a:cxn>
              <a:cxn ang="0">
                <a:pos x="38" y="29"/>
              </a:cxn>
              <a:cxn ang="0">
                <a:pos x="78" y="64"/>
              </a:cxn>
              <a:cxn ang="0">
                <a:pos x="97" y="80"/>
              </a:cxn>
              <a:cxn ang="0">
                <a:pos x="116" y="93"/>
              </a:cxn>
              <a:cxn ang="0">
                <a:pos x="138" y="101"/>
              </a:cxn>
              <a:cxn ang="0">
                <a:pos x="157" y="104"/>
              </a:cxn>
            </a:cxnLst>
            <a:rect l="0" t="0" r="0" b="0"/>
            <a:pathLst>
              <a:path w="158" h="105">
                <a:moveTo>
                  <a:pt x="0" y="0"/>
                </a:moveTo>
                <a:lnTo>
                  <a:pt x="19" y="13"/>
                </a:lnTo>
                <a:lnTo>
                  <a:pt x="38" y="29"/>
                </a:lnTo>
                <a:lnTo>
                  <a:pt x="78" y="64"/>
                </a:lnTo>
                <a:lnTo>
                  <a:pt x="97" y="80"/>
                </a:lnTo>
                <a:lnTo>
                  <a:pt x="116" y="93"/>
                </a:lnTo>
                <a:lnTo>
                  <a:pt x="138" y="101"/>
                </a:lnTo>
                <a:lnTo>
                  <a:pt x="157" y="104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5" name="Freeform 13"/>
          <p:cNvSpPr/>
          <p:nvPr/>
        </p:nvSpPr>
        <p:spPr>
          <a:xfrm>
            <a:off x="2736850" y="4668838"/>
            <a:ext cx="250825" cy="166687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9" y="101"/>
              </a:cxn>
              <a:cxn ang="0">
                <a:pos x="38" y="96"/>
              </a:cxn>
              <a:cxn ang="0">
                <a:pos x="59" y="85"/>
              </a:cxn>
              <a:cxn ang="0">
                <a:pos x="78" y="72"/>
              </a:cxn>
              <a:cxn ang="0">
                <a:pos x="97" y="56"/>
              </a:cxn>
              <a:cxn ang="0">
                <a:pos x="116" y="37"/>
              </a:cxn>
              <a:cxn ang="0">
                <a:pos x="157" y="0"/>
              </a:cxn>
            </a:cxnLst>
            <a:rect l="0" t="0" r="0" b="0"/>
            <a:pathLst>
              <a:path w="158" h="105">
                <a:moveTo>
                  <a:pt x="0" y="104"/>
                </a:moveTo>
                <a:lnTo>
                  <a:pt x="19" y="101"/>
                </a:lnTo>
                <a:lnTo>
                  <a:pt x="38" y="96"/>
                </a:lnTo>
                <a:lnTo>
                  <a:pt x="59" y="85"/>
                </a:lnTo>
                <a:lnTo>
                  <a:pt x="78" y="72"/>
                </a:lnTo>
                <a:lnTo>
                  <a:pt x="97" y="56"/>
                </a:lnTo>
                <a:lnTo>
                  <a:pt x="116" y="37"/>
                </a:lnTo>
                <a:lnTo>
                  <a:pt x="157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6" name="Freeform 14"/>
          <p:cNvSpPr/>
          <p:nvPr/>
        </p:nvSpPr>
        <p:spPr>
          <a:xfrm>
            <a:off x="2986088" y="4341813"/>
            <a:ext cx="249237" cy="328612"/>
          </a:xfrm>
          <a:custGeom>
            <a:avLst/>
            <a:gdLst/>
            <a:ahLst/>
            <a:cxnLst>
              <a:cxn ang="0">
                <a:pos x="0" y="206"/>
              </a:cxn>
              <a:cxn ang="0">
                <a:pos x="19" y="184"/>
              </a:cxn>
              <a:cxn ang="0">
                <a:pos x="38" y="160"/>
              </a:cxn>
              <a:cxn ang="0">
                <a:pos x="59" y="131"/>
              </a:cxn>
              <a:cxn ang="0">
                <a:pos x="78" y="102"/>
              </a:cxn>
              <a:cxn ang="0">
                <a:pos x="97" y="75"/>
              </a:cxn>
              <a:cxn ang="0">
                <a:pos x="116" y="46"/>
              </a:cxn>
              <a:cxn ang="0">
                <a:pos x="137" y="22"/>
              </a:cxn>
              <a:cxn ang="0">
                <a:pos x="156" y="0"/>
              </a:cxn>
            </a:cxnLst>
            <a:rect l="0" t="0" r="0" b="0"/>
            <a:pathLst>
              <a:path w="157" h="207">
                <a:moveTo>
                  <a:pt x="0" y="206"/>
                </a:moveTo>
                <a:lnTo>
                  <a:pt x="19" y="184"/>
                </a:lnTo>
                <a:lnTo>
                  <a:pt x="38" y="160"/>
                </a:lnTo>
                <a:lnTo>
                  <a:pt x="59" y="131"/>
                </a:lnTo>
                <a:lnTo>
                  <a:pt x="78" y="102"/>
                </a:lnTo>
                <a:lnTo>
                  <a:pt x="97" y="75"/>
                </a:lnTo>
                <a:lnTo>
                  <a:pt x="116" y="46"/>
                </a:lnTo>
                <a:lnTo>
                  <a:pt x="137" y="22"/>
                </a:lnTo>
                <a:lnTo>
                  <a:pt x="156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7" name="Freeform 15"/>
          <p:cNvSpPr/>
          <p:nvPr/>
        </p:nvSpPr>
        <p:spPr>
          <a:xfrm>
            <a:off x="3233738" y="4176713"/>
            <a:ext cx="250825" cy="166687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9" y="85"/>
              </a:cxn>
              <a:cxn ang="0">
                <a:pos x="38" y="72"/>
              </a:cxn>
              <a:cxn ang="0">
                <a:pos x="79" y="45"/>
              </a:cxn>
              <a:cxn ang="0">
                <a:pos x="117" y="24"/>
              </a:cxn>
              <a:cxn ang="0">
                <a:pos x="157" y="0"/>
              </a:cxn>
            </a:cxnLst>
            <a:rect l="0" t="0" r="0" b="0"/>
            <a:pathLst>
              <a:path w="158" h="105">
                <a:moveTo>
                  <a:pt x="0" y="104"/>
                </a:moveTo>
                <a:lnTo>
                  <a:pt x="19" y="85"/>
                </a:lnTo>
                <a:lnTo>
                  <a:pt x="38" y="72"/>
                </a:lnTo>
                <a:lnTo>
                  <a:pt x="79" y="45"/>
                </a:lnTo>
                <a:lnTo>
                  <a:pt x="117" y="24"/>
                </a:lnTo>
                <a:lnTo>
                  <a:pt x="157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8" name="Freeform 16"/>
          <p:cNvSpPr/>
          <p:nvPr/>
        </p:nvSpPr>
        <p:spPr>
          <a:xfrm>
            <a:off x="3482975" y="4011613"/>
            <a:ext cx="250825" cy="166687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38" y="80"/>
              </a:cxn>
              <a:cxn ang="0">
                <a:pos x="79" y="59"/>
              </a:cxn>
              <a:cxn ang="0">
                <a:pos x="117" y="32"/>
              </a:cxn>
              <a:cxn ang="0">
                <a:pos x="138" y="19"/>
              </a:cxn>
              <a:cxn ang="0">
                <a:pos x="157" y="0"/>
              </a:cxn>
            </a:cxnLst>
            <a:rect l="0" t="0" r="0" b="0"/>
            <a:pathLst>
              <a:path w="158" h="105">
                <a:moveTo>
                  <a:pt x="0" y="104"/>
                </a:moveTo>
                <a:lnTo>
                  <a:pt x="38" y="80"/>
                </a:lnTo>
                <a:lnTo>
                  <a:pt x="79" y="59"/>
                </a:lnTo>
                <a:lnTo>
                  <a:pt x="117" y="32"/>
                </a:lnTo>
                <a:lnTo>
                  <a:pt x="138" y="19"/>
                </a:lnTo>
                <a:lnTo>
                  <a:pt x="157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9" name="Freeform 17"/>
          <p:cNvSpPr/>
          <p:nvPr/>
        </p:nvSpPr>
        <p:spPr>
          <a:xfrm>
            <a:off x="3732213" y="3684588"/>
            <a:ext cx="250825" cy="328612"/>
          </a:xfrm>
          <a:custGeom>
            <a:avLst/>
            <a:gdLst/>
            <a:ahLst/>
            <a:cxnLst>
              <a:cxn ang="0">
                <a:pos x="0" y="206"/>
              </a:cxn>
              <a:cxn ang="0">
                <a:pos x="19" y="184"/>
              </a:cxn>
              <a:cxn ang="0">
                <a:pos x="38" y="160"/>
              </a:cxn>
              <a:cxn ang="0">
                <a:pos x="78" y="110"/>
              </a:cxn>
              <a:cxn ang="0">
                <a:pos x="116" y="54"/>
              </a:cxn>
              <a:cxn ang="0">
                <a:pos x="157" y="0"/>
              </a:cxn>
            </a:cxnLst>
            <a:rect l="0" t="0" r="0" b="0"/>
            <a:pathLst>
              <a:path w="158" h="207">
                <a:moveTo>
                  <a:pt x="0" y="206"/>
                </a:moveTo>
                <a:lnTo>
                  <a:pt x="19" y="184"/>
                </a:lnTo>
                <a:lnTo>
                  <a:pt x="38" y="160"/>
                </a:lnTo>
                <a:lnTo>
                  <a:pt x="78" y="110"/>
                </a:lnTo>
                <a:lnTo>
                  <a:pt x="116" y="54"/>
                </a:lnTo>
                <a:lnTo>
                  <a:pt x="157" y="0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0" name="Rectangle 18"/>
          <p:cNvSpPr/>
          <p:nvPr/>
        </p:nvSpPr>
        <p:spPr>
          <a:xfrm>
            <a:off x="600075" y="4759325"/>
            <a:ext cx="533400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79891" name="Rectangle 19"/>
          <p:cNvSpPr/>
          <p:nvPr/>
        </p:nvSpPr>
        <p:spPr>
          <a:xfrm>
            <a:off x="600075" y="4267200"/>
            <a:ext cx="533400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</a:p>
        </p:txBody>
      </p:sp>
      <p:sp>
        <p:nvSpPr>
          <p:cNvPr id="79892" name="Rectangle 20"/>
          <p:cNvSpPr/>
          <p:nvPr/>
        </p:nvSpPr>
        <p:spPr>
          <a:xfrm>
            <a:off x="600075" y="3771900"/>
            <a:ext cx="533400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79893" name="Rectangle 21"/>
          <p:cNvSpPr/>
          <p:nvPr/>
        </p:nvSpPr>
        <p:spPr>
          <a:xfrm>
            <a:off x="600075" y="3279775"/>
            <a:ext cx="533400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</a:p>
        </p:txBody>
      </p:sp>
      <p:sp>
        <p:nvSpPr>
          <p:cNvPr id="79894" name="Rectangle 22"/>
          <p:cNvSpPr/>
          <p:nvPr/>
        </p:nvSpPr>
        <p:spPr>
          <a:xfrm>
            <a:off x="1060450" y="5238750"/>
            <a:ext cx="357188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79895" name="Rectangle 23"/>
          <p:cNvSpPr/>
          <p:nvPr/>
        </p:nvSpPr>
        <p:spPr>
          <a:xfrm>
            <a:off x="1520825" y="5238750"/>
            <a:ext cx="374650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9896" name="Rectangle 24"/>
          <p:cNvSpPr/>
          <p:nvPr/>
        </p:nvSpPr>
        <p:spPr>
          <a:xfrm>
            <a:off x="2017713" y="5238750"/>
            <a:ext cx="446087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897" name="Rectangle 25"/>
          <p:cNvSpPr/>
          <p:nvPr/>
        </p:nvSpPr>
        <p:spPr>
          <a:xfrm>
            <a:off x="2554288" y="5238750"/>
            <a:ext cx="409575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9898" name="Rectangle 26"/>
          <p:cNvSpPr/>
          <p:nvPr/>
        </p:nvSpPr>
        <p:spPr>
          <a:xfrm>
            <a:off x="3036888" y="5238750"/>
            <a:ext cx="446087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899" name="Rectangle 27"/>
          <p:cNvSpPr/>
          <p:nvPr/>
        </p:nvSpPr>
        <p:spPr>
          <a:xfrm>
            <a:off x="3527425" y="5238750"/>
            <a:ext cx="357188" cy="469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79900" name="Rectangle 28"/>
          <p:cNvSpPr/>
          <p:nvPr/>
        </p:nvSpPr>
        <p:spPr>
          <a:xfrm>
            <a:off x="1054100" y="2959100"/>
            <a:ext cx="379413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>
            <a:spAutoFit/>
          </a:bodyPr>
          <a:lstStyle/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79901" name="Freeform 29"/>
          <p:cNvSpPr/>
          <p:nvPr/>
        </p:nvSpPr>
        <p:spPr>
          <a:xfrm>
            <a:off x="611188" y="1916113"/>
            <a:ext cx="892175" cy="896937"/>
          </a:xfrm>
          <a:custGeom>
            <a:avLst/>
            <a:gdLst/>
            <a:ahLst/>
            <a:cxnLst>
              <a:cxn ang="0">
                <a:pos x="555" y="339"/>
              </a:cxn>
              <a:cxn ang="0">
                <a:pos x="526" y="416"/>
              </a:cxn>
              <a:cxn ang="0">
                <a:pos x="478" y="482"/>
              </a:cxn>
              <a:cxn ang="0">
                <a:pos x="414" y="530"/>
              </a:cxn>
              <a:cxn ang="0">
                <a:pos x="337" y="559"/>
              </a:cxn>
              <a:cxn ang="0">
                <a:pos x="252" y="563"/>
              </a:cxn>
              <a:cxn ang="0">
                <a:pos x="172" y="543"/>
              </a:cxn>
              <a:cxn ang="0">
                <a:pos x="103" y="500"/>
              </a:cxn>
              <a:cxn ang="0">
                <a:pos x="48" y="440"/>
              </a:cxn>
              <a:cxn ang="0">
                <a:pos x="13" y="366"/>
              </a:cxn>
              <a:cxn ang="0">
                <a:pos x="0" y="282"/>
              </a:cxn>
              <a:cxn ang="0">
                <a:pos x="22" y="173"/>
              </a:cxn>
              <a:cxn ang="0">
                <a:pos x="65" y="103"/>
              </a:cxn>
              <a:cxn ang="0">
                <a:pos x="124" y="49"/>
              </a:cxn>
              <a:cxn ang="0">
                <a:pos x="198" y="13"/>
              </a:cxn>
              <a:cxn ang="0">
                <a:pos x="280" y="0"/>
              </a:cxn>
              <a:cxn ang="0">
                <a:pos x="364" y="13"/>
              </a:cxn>
              <a:cxn ang="0">
                <a:pos x="436" y="49"/>
              </a:cxn>
              <a:cxn ang="0">
                <a:pos x="496" y="103"/>
              </a:cxn>
              <a:cxn ang="0">
                <a:pos x="538" y="173"/>
              </a:cxn>
              <a:cxn ang="0">
                <a:pos x="561" y="282"/>
              </a:cxn>
              <a:cxn ang="0">
                <a:pos x="503" y="237"/>
              </a:cxn>
              <a:cxn ang="0">
                <a:pos x="480" y="174"/>
              </a:cxn>
              <a:cxn ang="0">
                <a:pos x="441" y="121"/>
              </a:cxn>
              <a:cxn ang="0">
                <a:pos x="388" y="81"/>
              </a:cxn>
              <a:cxn ang="0">
                <a:pos x="327" y="58"/>
              </a:cxn>
              <a:cxn ang="0">
                <a:pos x="258" y="55"/>
              </a:cxn>
              <a:cxn ang="0">
                <a:pos x="193" y="72"/>
              </a:cxn>
              <a:cxn ang="0">
                <a:pos x="137" y="106"/>
              </a:cxn>
              <a:cxn ang="0">
                <a:pos x="440" y="444"/>
              </a:cxn>
              <a:cxn ang="0">
                <a:pos x="82" y="174"/>
              </a:cxn>
              <a:cxn ang="0">
                <a:pos x="59" y="237"/>
              </a:cxn>
              <a:cxn ang="0">
                <a:pos x="55" y="305"/>
              </a:cxn>
              <a:cxn ang="0">
                <a:pos x="72" y="371"/>
              </a:cxn>
              <a:cxn ang="0">
                <a:pos x="106" y="427"/>
              </a:cxn>
              <a:cxn ang="0">
                <a:pos x="154" y="472"/>
              </a:cxn>
              <a:cxn ang="0">
                <a:pos x="214" y="501"/>
              </a:cxn>
              <a:cxn ang="0">
                <a:pos x="281" y="511"/>
              </a:cxn>
              <a:cxn ang="0">
                <a:pos x="348" y="501"/>
              </a:cxn>
              <a:cxn ang="0">
                <a:pos x="407" y="472"/>
              </a:cxn>
              <a:cxn ang="0">
                <a:pos x="455" y="427"/>
              </a:cxn>
              <a:cxn ang="0">
                <a:pos x="489" y="371"/>
              </a:cxn>
              <a:cxn ang="0">
                <a:pos x="506" y="305"/>
              </a:cxn>
              <a:cxn ang="0">
                <a:pos x="561" y="289"/>
              </a:cxn>
            </a:cxnLst>
            <a:rect l="0" t="0" r="0" b="0"/>
            <a:pathLst>
              <a:path w="562" h="565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w="12700" cap="rnd" cmpd="sng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2" name="Freeform 30"/>
          <p:cNvSpPr/>
          <p:nvPr/>
        </p:nvSpPr>
        <p:spPr>
          <a:xfrm>
            <a:off x="1752600" y="3886200"/>
            <a:ext cx="249238" cy="1698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" y="0"/>
              </a:cxn>
              <a:cxn ang="0">
                <a:pos x="19" y="0"/>
              </a:cxn>
              <a:cxn ang="0">
                <a:pos x="38" y="8"/>
              </a:cxn>
              <a:cxn ang="0">
                <a:pos x="59" y="18"/>
              </a:cxn>
              <a:cxn ang="0">
                <a:pos x="78" y="34"/>
              </a:cxn>
              <a:cxn ang="0">
                <a:pos x="97" y="53"/>
              </a:cxn>
              <a:cxn ang="0">
                <a:pos x="116" y="74"/>
              </a:cxn>
              <a:cxn ang="0">
                <a:pos x="137" y="90"/>
              </a:cxn>
              <a:cxn ang="0">
                <a:pos x="156" y="106"/>
              </a:cxn>
            </a:cxnLst>
            <a:rect l="0" t="0" r="0" b="0"/>
            <a:pathLst>
              <a:path w="157" h="107">
                <a:moveTo>
                  <a:pt x="0" y="2"/>
                </a:moveTo>
                <a:lnTo>
                  <a:pt x="9" y="0"/>
                </a:lnTo>
                <a:lnTo>
                  <a:pt x="19" y="0"/>
                </a:lnTo>
                <a:lnTo>
                  <a:pt x="38" y="8"/>
                </a:lnTo>
                <a:lnTo>
                  <a:pt x="59" y="18"/>
                </a:lnTo>
                <a:lnTo>
                  <a:pt x="78" y="34"/>
                </a:lnTo>
                <a:lnTo>
                  <a:pt x="97" y="53"/>
                </a:lnTo>
                <a:lnTo>
                  <a:pt x="116" y="74"/>
                </a:lnTo>
                <a:lnTo>
                  <a:pt x="137" y="90"/>
                </a:lnTo>
                <a:lnTo>
                  <a:pt x="156" y="106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/>
          <p:cNvGrpSpPr/>
          <p:nvPr/>
        </p:nvGrpSpPr>
        <p:grpSpPr>
          <a:xfrm>
            <a:off x="4643438" y="1824038"/>
            <a:ext cx="3851275" cy="3908425"/>
            <a:chOff x="2925" y="1149"/>
            <a:chExt cx="2073" cy="2605"/>
          </a:xfrm>
        </p:grpSpPr>
        <p:sp>
          <p:nvSpPr>
            <p:cNvPr id="79904" name="Rectangle 32"/>
            <p:cNvSpPr/>
            <p:nvPr/>
          </p:nvSpPr>
          <p:spPr>
            <a:xfrm>
              <a:off x="3496" y="1528"/>
              <a:ext cx="1502" cy="30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Monthly Sales</a:t>
              </a:r>
            </a:p>
          </p:txBody>
        </p:sp>
        <p:sp>
          <p:nvSpPr>
            <p:cNvPr id="79905" name="Line 33"/>
            <p:cNvSpPr/>
            <p:nvPr/>
          </p:nvSpPr>
          <p:spPr>
            <a:xfrm>
              <a:off x="3312" y="204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06" name="Line 34"/>
            <p:cNvSpPr/>
            <p:nvPr/>
          </p:nvSpPr>
          <p:spPr>
            <a:xfrm>
              <a:off x="3312" y="3456"/>
              <a:ext cx="15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07" name="Rectangle 35"/>
            <p:cNvSpPr/>
            <p:nvPr/>
          </p:nvSpPr>
          <p:spPr>
            <a:xfrm>
              <a:off x="2928" y="3264"/>
              <a:ext cx="448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0</a:t>
              </a:r>
            </a:p>
          </p:txBody>
        </p:sp>
        <p:sp>
          <p:nvSpPr>
            <p:cNvPr id="79908" name="Rectangle 36"/>
            <p:cNvSpPr/>
            <p:nvPr/>
          </p:nvSpPr>
          <p:spPr>
            <a:xfrm>
              <a:off x="2968" y="2487"/>
              <a:ext cx="280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39</a:t>
              </a:r>
            </a:p>
          </p:txBody>
        </p:sp>
        <p:sp>
          <p:nvSpPr>
            <p:cNvPr id="79909" name="Rectangle 37"/>
            <p:cNvSpPr/>
            <p:nvPr/>
          </p:nvSpPr>
          <p:spPr>
            <a:xfrm>
              <a:off x="2968" y="2200"/>
              <a:ext cx="280" cy="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79910" name="Rectangle 38"/>
            <p:cNvSpPr/>
            <p:nvPr/>
          </p:nvSpPr>
          <p:spPr>
            <a:xfrm>
              <a:off x="2968" y="1912"/>
              <a:ext cx="280" cy="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79911" name="Rectangle 39"/>
            <p:cNvSpPr/>
            <p:nvPr/>
          </p:nvSpPr>
          <p:spPr>
            <a:xfrm>
              <a:off x="3256" y="3448"/>
              <a:ext cx="189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79912" name="Rectangle 40"/>
            <p:cNvSpPr/>
            <p:nvPr/>
          </p:nvSpPr>
          <p:spPr>
            <a:xfrm>
              <a:off x="3548" y="3452"/>
              <a:ext cx="197" cy="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9913" name="Rectangle 41"/>
            <p:cNvSpPr/>
            <p:nvPr/>
          </p:nvSpPr>
          <p:spPr>
            <a:xfrm>
              <a:off x="3832" y="3448"/>
              <a:ext cx="234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79914" name="Rectangle 42"/>
            <p:cNvSpPr/>
            <p:nvPr/>
          </p:nvSpPr>
          <p:spPr>
            <a:xfrm>
              <a:off x="4168" y="3448"/>
              <a:ext cx="216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9915" name="Rectangle 43"/>
            <p:cNvSpPr/>
            <p:nvPr/>
          </p:nvSpPr>
          <p:spPr>
            <a:xfrm>
              <a:off x="4456" y="3448"/>
              <a:ext cx="234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79916" name="Rectangle 44"/>
            <p:cNvSpPr/>
            <p:nvPr/>
          </p:nvSpPr>
          <p:spPr>
            <a:xfrm>
              <a:off x="4792" y="3448"/>
              <a:ext cx="189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79917" name="Rectangle 45"/>
            <p:cNvSpPr/>
            <p:nvPr/>
          </p:nvSpPr>
          <p:spPr>
            <a:xfrm>
              <a:off x="3304" y="1720"/>
              <a:ext cx="200" cy="3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sz="2700" b="1" dirty="0">
                  <a:latin typeface="Arial" panose="020B060402020202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79918" name="Freeform 46"/>
            <p:cNvSpPr/>
            <p:nvPr/>
          </p:nvSpPr>
          <p:spPr>
            <a:xfrm>
              <a:off x="3456" y="2160"/>
              <a:ext cx="158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1"/>
                </a:cxn>
                <a:cxn ang="0">
                  <a:pos x="38" y="22"/>
                </a:cxn>
                <a:cxn ang="0">
                  <a:pos x="79" y="38"/>
                </a:cxn>
                <a:cxn ang="0">
                  <a:pos x="98" y="48"/>
                </a:cxn>
                <a:cxn ang="0">
                  <a:pos x="117" y="62"/>
                </a:cxn>
                <a:cxn ang="0">
                  <a:pos x="138" y="78"/>
                </a:cxn>
                <a:cxn ang="0">
                  <a:pos x="157" y="102"/>
                </a:cxn>
              </a:cxnLst>
              <a:rect l="0" t="0" r="0" b="0"/>
              <a:pathLst>
                <a:path w="158" h="103">
                  <a:moveTo>
                    <a:pt x="0" y="0"/>
                  </a:moveTo>
                  <a:lnTo>
                    <a:pt x="19" y="11"/>
                  </a:lnTo>
                  <a:lnTo>
                    <a:pt x="38" y="22"/>
                  </a:lnTo>
                  <a:lnTo>
                    <a:pt x="79" y="38"/>
                  </a:lnTo>
                  <a:lnTo>
                    <a:pt x="98" y="48"/>
                  </a:lnTo>
                  <a:lnTo>
                    <a:pt x="117" y="62"/>
                  </a:lnTo>
                  <a:lnTo>
                    <a:pt x="138" y="78"/>
                  </a:lnTo>
                  <a:lnTo>
                    <a:pt x="157" y="102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9" name="Rectangle 47"/>
            <p:cNvSpPr/>
            <p:nvPr/>
          </p:nvSpPr>
          <p:spPr>
            <a:xfrm>
              <a:off x="2969" y="2777"/>
              <a:ext cx="398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79920" name="Line 48"/>
            <p:cNvSpPr/>
            <p:nvPr/>
          </p:nvSpPr>
          <p:spPr>
            <a:xfrm>
              <a:off x="3312" y="3360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21" name="Line 49"/>
            <p:cNvSpPr/>
            <p:nvPr/>
          </p:nvSpPr>
          <p:spPr>
            <a:xfrm flipV="1">
              <a:off x="3312" y="3312"/>
              <a:ext cx="48" cy="4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22" name="Freeform 50"/>
            <p:cNvSpPr/>
            <p:nvPr/>
          </p:nvSpPr>
          <p:spPr>
            <a:xfrm>
              <a:off x="3312" y="2160"/>
              <a:ext cx="158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19" y="179"/>
                </a:cxn>
                <a:cxn ang="0">
                  <a:pos x="38" y="147"/>
                </a:cxn>
                <a:cxn ang="0">
                  <a:pos x="59" y="115"/>
                </a:cxn>
                <a:cxn ang="0">
                  <a:pos x="78" y="83"/>
                </a:cxn>
                <a:cxn ang="0">
                  <a:pos x="97" y="54"/>
                </a:cxn>
                <a:cxn ang="0">
                  <a:pos x="116" y="30"/>
                </a:cxn>
                <a:cxn ang="0">
                  <a:pos x="138" y="11"/>
                </a:cxn>
                <a:cxn ang="0">
                  <a:pos x="147" y="6"/>
                </a:cxn>
                <a:cxn ang="0">
                  <a:pos x="157" y="0"/>
                </a:cxn>
              </a:cxnLst>
              <a:rect l="0" t="0" r="0" b="0"/>
              <a:pathLst>
                <a:path w="158" h="207">
                  <a:moveTo>
                    <a:pt x="0" y="206"/>
                  </a:moveTo>
                  <a:lnTo>
                    <a:pt x="19" y="179"/>
                  </a:lnTo>
                  <a:lnTo>
                    <a:pt x="38" y="147"/>
                  </a:lnTo>
                  <a:lnTo>
                    <a:pt x="59" y="115"/>
                  </a:lnTo>
                  <a:lnTo>
                    <a:pt x="78" y="83"/>
                  </a:lnTo>
                  <a:lnTo>
                    <a:pt x="97" y="54"/>
                  </a:lnTo>
                  <a:lnTo>
                    <a:pt x="116" y="30"/>
                  </a:lnTo>
                  <a:lnTo>
                    <a:pt x="138" y="11"/>
                  </a:lnTo>
                  <a:lnTo>
                    <a:pt x="147" y="6"/>
                  </a:lnTo>
                  <a:lnTo>
                    <a:pt x="157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Freeform 51"/>
            <p:cNvSpPr/>
            <p:nvPr/>
          </p:nvSpPr>
          <p:spPr>
            <a:xfrm>
              <a:off x="3600" y="2256"/>
              <a:ext cx="69" cy="8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6" y="6"/>
                </a:cxn>
                <a:cxn ang="0">
                  <a:pos x="26" y="14"/>
                </a:cxn>
                <a:cxn ang="0">
                  <a:pos x="34" y="26"/>
                </a:cxn>
                <a:cxn ang="0">
                  <a:pos x="42" y="40"/>
                </a:cxn>
                <a:cxn ang="0">
                  <a:pos x="50" y="56"/>
                </a:cxn>
                <a:cxn ang="0">
                  <a:pos x="59" y="68"/>
                </a:cxn>
                <a:cxn ang="0">
                  <a:pos x="68" y="80"/>
                </a:cxn>
              </a:cxnLst>
              <a:rect l="0" t="0" r="0" b="0"/>
              <a:pathLst>
                <a:path w="69" h="81">
                  <a:moveTo>
                    <a:pt x="0" y="2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6" y="6"/>
                  </a:lnTo>
                  <a:lnTo>
                    <a:pt x="26" y="14"/>
                  </a:lnTo>
                  <a:lnTo>
                    <a:pt x="34" y="26"/>
                  </a:lnTo>
                  <a:lnTo>
                    <a:pt x="42" y="40"/>
                  </a:lnTo>
                  <a:lnTo>
                    <a:pt x="50" y="56"/>
                  </a:lnTo>
                  <a:lnTo>
                    <a:pt x="59" y="68"/>
                  </a:lnTo>
                  <a:lnTo>
                    <a:pt x="68" y="8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Freeform 52"/>
            <p:cNvSpPr/>
            <p:nvPr/>
          </p:nvSpPr>
          <p:spPr>
            <a:xfrm>
              <a:off x="3682" y="2352"/>
              <a:ext cx="158" cy="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3"/>
                </a:cxn>
                <a:cxn ang="0">
                  <a:pos x="19" y="29"/>
                </a:cxn>
                <a:cxn ang="0">
                  <a:pos x="38" y="69"/>
                </a:cxn>
                <a:cxn ang="0">
                  <a:pos x="60" y="112"/>
                </a:cxn>
                <a:cxn ang="0">
                  <a:pos x="79" y="155"/>
                </a:cxn>
                <a:cxn ang="0">
                  <a:pos x="98" y="200"/>
                </a:cxn>
                <a:cxn ang="0">
                  <a:pos x="117" y="243"/>
                </a:cxn>
                <a:cxn ang="0">
                  <a:pos x="138" y="283"/>
                </a:cxn>
                <a:cxn ang="0">
                  <a:pos x="148" y="299"/>
                </a:cxn>
                <a:cxn ang="0">
                  <a:pos x="157" y="312"/>
                </a:cxn>
              </a:cxnLst>
              <a:rect l="0" t="0" r="0" b="0"/>
              <a:pathLst>
                <a:path w="158" h="313">
                  <a:moveTo>
                    <a:pt x="0" y="0"/>
                  </a:moveTo>
                  <a:lnTo>
                    <a:pt x="10" y="13"/>
                  </a:lnTo>
                  <a:lnTo>
                    <a:pt x="19" y="29"/>
                  </a:lnTo>
                  <a:lnTo>
                    <a:pt x="38" y="69"/>
                  </a:lnTo>
                  <a:lnTo>
                    <a:pt x="60" y="112"/>
                  </a:lnTo>
                  <a:lnTo>
                    <a:pt x="79" y="155"/>
                  </a:lnTo>
                  <a:lnTo>
                    <a:pt x="98" y="200"/>
                  </a:lnTo>
                  <a:lnTo>
                    <a:pt x="117" y="243"/>
                  </a:lnTo>
                  <a:lnTo>
                    <a:pt x="138" y="283"/>
                  </a:lnTo>
                  <a:lnTo>
                    <a:pt x="148" y="299"/>
                  </a:lnTo>
                  <a:lnTo>
                    <a:pt x="157" y="312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Freeform 53"/>
            <p:cNvSpPr/>
            <p:nvPr/>
          </p:nvSpPr>
          <p:spPr>
            <a:xfrm>
              <a:off x="3840" y="2640"/>
              <a:ext cx="158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38" y="40"/>
                </a:cxn>
                <a:cxn ang="0">
                  <a:pos x="59" y="54"/>
                </a:cxn>
                <a:cxn ang="0">
                  <a:pos x="78" y="64"/>
                </a:cxn>
                <a:cxn ang="0">
                  <a:pos x="116" y="80"/>
                </a:cxn>
                <a:cxn ang="0">
                  <a:pos x="138" y="91"/>
                </a:cxn>
                <a:cxn ang="0">
                  <a:pos x="157" y="102"/>
                </a:cxn>
              </a:cxnLst>
              <a:rect l="0" t="0" r="0" b="0"/>
              <a:pathLst>
                <a:path w="158" h="103">
                  <a:moveTo>
                    <a:pt x="0" y="0"/>
                  </a:moveTo>
                  <a:lnTo>
                    <a:pt x="19" y="24"/>
                  </a:lnTo>
                  <a:lnTo>
                    <a:pt x="38" y="40"/>
                  </a:lnTo>
                  <a:lnTo>
                    <a:pt x="59" y="54"/>
                  </a:lnTo>
                  <a:lnTo>
                    <a:pt x="78" y="64"/>
                  </a:lnTo>
                  <a:lnTo>
                    <a:pt x="116" y="80"/>
                  </a:lnTo>
                  <a:lnTo>
                    <a:pt x="138" y="91"/>
                  </a:lnTo>
                  <a:lnTo>
                    <a:pt x="157" y="102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Freeform 54"/>
            <p:cNvSpPr/>
            <p:nvPr/>
          </p:nvSpPr>
          <p:spPr>
            <a:xfrm>
              <a:off x="3984" y="2736"/>
              <a:ext cx="158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3"/>
                </a:cxn>
                <a:cxn ang="0">
                  <a:pos x="38" y="29"/>
                </a:cxn>
                <a:cxn ang="0">
                  <a:pos x="78" y="64"/>
                </a:cxn>
                <a:cxn ang="0">
                  <a:pos x="97" y="80"/>
                </a:cxn>
                <a:cxn ang="0">
                  <a:pos x="116" y="93"/>
                </a:cxn>
                <a:cxn ang="0">
                  <a:pos x="138" y="101"/>
                </a:cxn>
                <a:cxn ang="0">
                  <a:pos x="157" y="104"/>
                </a:cxn>
              </a:cxnLst>
              <a:rect l="0" t="0" r="0" b="0"/>
              <a:pathLst>
                <a:path w="158" h="105">
                  <a:moveTo>
                    <a:pt x="0" y="0"/>
                  </a:moveTo>
                  <a:lnTo>
                    <a:pt x="19" y="13"/>
                  </a:lnTo>
                  <a:lnTo>
                    <a:pt x="38" y="29"/>
                  </a:lnTo>
                  <a:lnTo>
                    <a:pt x="78" y="64"/>
                  </a:lnTo>
                  <a:lnTo>
                    <a:pt x="97" y="80"/>
                  </a:lnTo>
                  <a:lnTo>
                    <a:pt x="116" y="93"/>
                  </a:lnTo>
                  <a:lnTo>
                    <a:pt x="138" y="101"/>
                  </a:lnTo>
                  <a:lnTo>
                    <a:pt x="157" y="104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7" name="Freeform 55"/>
            <p:cNvSpPr/>
            <p:nvPr/>
          </p:nvSpPr>
          <p:spPr>
            <a:xfrm>
              <a:off x="4176" y="2736"/>
              <a:ext cx="158" cy="105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9" y="101"/>
                </a:cxn>
                <a:cxn ang="0">
                  <a:pos x="38" y="96"/>
                </a:cxn>
                <a:cxn ang="0">
                  <a:pos x="59" y="85"/>
                </a:cxn>
                <a:cxn ang="0">
                  <a:pos x="78" y="72"/>
                </a:cxn>
                <a:cxn ang="0">
                  <a:pos x="97" y="56"/>
                </a:cxn>
                <a:cxn ang="0">
                  <a:pos x="116" y="37"/>
                </a:cxn>
                <a:cxn ang="0">
                  <a:pos x="157" y="0"/>
                </a:cxn>
              </a:cxnLst>
              <a:rect l="0" t="0" r="0" b="0"/>
              <a:pathLst>
                <a:path w="158" h="105">
                  <a:moveTo>
                    <a:pt x="0" y="104"/>
                  </a:moveTo>
                  <a:lnTo>
                    <a:pt x="19" y="101"/>
                  </a:lnTo>
                  <a:lnTo>
                    <a:pt x="38" y="96"/>
                  </a:lnTo>
                  <a:lnTo>
                    <a:pt x="59" y="85"/>
                  </a:lnTo>
                  <a:lnTo>
                    <a:pt x="78" y="72"/>
                  </a:lnTo>
                  <a:lnTo>
                    <a:pt x="97" y="56"/>
                  </a:lnTo>
                  <a:lnTo>
                    <a:pt x="116" y="37"/>
                  </a:lnTo>
                  <a:lnTo>
                    <a:pt x="157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Freeform 56"/>
            <p:cNvSpPr/>
            <p:nvPr/>
          </p:nvSpPr>
          <p:spPr>
            <a:xfrm>
              <a:off x="4320" y="2544"/>
              <a:ext cx="157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19" y="184"/>
                </a:cxn>
                <a:cxn ang="0">
                  <a:pos x="38" y="160"/>
                </a:cxn>
                <a:cxn ang="0">
                  <a:pos x="59" y="131"/>
                </a:cxn>
                <a:cxn ang="0">
                  <a:pos x="78" y="102"/>
                </a:cxn>
                <a:cxn ang="0">
                  <a:pos x="97" y="75"/>
                </a:cxn>
                <a:cxn ang="0">
                  <a:pos x="116" y="46"/>
                </a:cxn>
                <a:cxn ang="0">
                  <a:pos x="137" y="22"/>
                </a:cxn>
                <a:cxn ang="0">
                  <a:pos x="156" y="0"/>
                </a:cxn>
              </a:cxnLst>
              <a:rect l="0" t="0" r="0" b="0"/>
              <a:pathLst>
                <a:path w="157" h="207">
                  <a:moveTo>
                    <a:pt x="0" y="206"/>
                  </a:moveTo>
                  <a:lnTo>
                    <a:pt x="19" y="184"/>
                  </a:lnTo>
                  <a:lnTo>
                    <a:pt x="38" y="160"/>
                  </a:lnTo>
                  <a:lnTo>
                    <a:pt x="59" y="131"/>
                  </a:lnTo>
                  <a:lnTo>
                    <a:pt x="78" y="102"/>
                  </a:lnTo>
                  <a:lnTo>
                    <a:pt x="97" y="75"/>
                  </a:lnTo>
                  <a:lnTo>
                    <a:pt x="116" y="46"/>
                  </a:lnTo>
                  <a:lnTo>
                    <a:pt x="137" y="22"/>
                  </a:lnTo>
                  <a:lnTo>
                    <a:pt x="156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9" name="Freeform 57"/>
            <p:cNvSpPr/>
            <p:nvPr/>
          </p:nvSpPr>
          <p:spPr>
            <a:xfrm>
              <a:off x="4464" y="2448"/>
              <a:ext cx="123" cy="105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5" y="85"/>
                </a:cxn>
                <a:cxn ang="0">
                  <a:pos x="30" y="72"/>
                </a:cxn>
                <a:cxn ang="0">
                  <a:pos x="61" y="45"/>
                </a:cxn>
                <a:cxn ang="0">
                  <a:pos x="91" y="24"/>
                </a:cxn>
                <a:cxn ang="0">
                  <a:pos x="122" y="0"/>
                </a:cxn>
              </a:cxnLst>
              <a:rect l="0" t="0" r="0" b="0"/>
              <a:pathLst>
                <a:path w="123" h="105">
                  <a:moveTo>
                    <a:pt x="0" y="104"/>
                  </a:moveTo>
                  <a:lnTo>
                    <a:pt x="15" y="85"/>
                  </a:lnTo>
                  <a:lnTo>
                    <a:pt x="30" y="72"/>
                  </a:lnTo>
                  <a:lnTo>
                    <a:pt x="61" y="45"/>
                  </a:lnTo>
                  <a:lnTo>
                    <a:pt x="91" y="24"/>
                  </a:lnTo>
                  <a:lnTo>
                    <a:pt x="122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0" name="Freeform 58"/>
            <p:cNvSpPr/>
            <p:nvPr/>
          </p:nvSpPr>
          <p:spPr>
            <a:xfrm>
              <a:off x="4560" y="2352"/>
              <a:ext cx="158" cy="105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38" y="80"/>
                </a:cxn>
                <a:cxn ang="0">
                  <a:pos x="79" y="59"/>
                </a:cxn>
                <a:cxn ang="0">
                  <a:pos x="117" y="32"/>
                </a:cxn>
                <a:cxn ang="0">
                  <a:pos x="138" y="19"/>
                </a:cxn>
                <a:cxn ang="0">
                  <a:pos x="157" y="0"/>
                </a:cxn>
              </a:cxnLst>
              <a:rect l="0" t="0" r="0" b="0"/>
              <a:pathLst>
                <a:path w="158" h="105">
                  <a:moveTo>
                    <a:pt x="0" y="104"/>
                  </a:moveTo>
                  <a:lnTo>
                    <a:pt x="38" y="80"/>
                  </a:lnTo>
                  <a:lnTo>
                    <a:pt x="79" y="59"/>
                  </a:lnTo>
                  <a:lnTo>
                    <a:pt x="117" y="32"/>
                  </a:lnTo>
                  <a:lnTo>
                    <a:pt x="138" y="19"/>
                  </a:lnTo>
                  <a:lnTo>
                    <a:pt x="157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1" name="Freeform 59"/>
            <p:cNvSpPr/>
            <p:nvPr/>
          </p:nvSpPr>
          <p:spPr>
            <a:xfrm>
              <a:off x="4704" y="2145"/>
              <a:ext cx="158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19" y="184"/>
                </a:cxn>
                <a:cxn ang="0">
                  <a:pos x="38" y="160"/>
                </a:cxn>
                <a:cxn ang="0">
                  <a:pos x="78" y="110"/>
                </a:cxn>
                <a:cxn ang="0">
                  <a:pos x="116" y="54"/>
                </a:cxn>
                <a:cxn ang="0">
                  <a:pos x="157" y="0"/>
                </a:cxn>
              </a:cxnLst>
              <a:rect l="0" t="0" r="0" b="0"/>
              <a:pathLst>
                <a:path w="158" h="207">
                  <a:moveTo>
                    <a:pt x="0" y="206"/>
                  </a:moveTo>
                  <a:lnTo>
                    <a:pt x="19" y="184"/>
                  </a:lnTo>
                  <a:lnTo>
                    <a:pt x="38" y="160"/>
                  </a:lnTo>
                  <a:lnTo>
                    <a:pt x="78" y="110"/>
                  </a:lnTo>
                  <a:lnTo>
                    <a:pt x="116" y="54"/>
                  </a:lnTo>
                  <a:lnTo>
                    <a:pt x="157" y="0"/>
                  </a:lnTo>
                </a:path>
              </a:pathLst>
            </a:custGeom>
            <a:noFill/>
            <a:ln w="508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2" name="Rectangle 60"/>
            <p:cNvSpPr/>
            <p:nvPr/>
          </p:nvSpPr>
          <p:spPr>
            <a:xfrm>
              <a:off x="2925" y="1149"/>
              <a:ext cx="534" cy="50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009900"/>
                  </a:solidFill>
                  <a:latin typeface="Wingdings" panose="05000000000000000000" pitchFamily="2" charset="2"/>
                  <a:ea typeface="宋体" panose="02010600030101010101" pitchFamily="2" charset="-122"/>
                </a:rPr>
                <a:t></a:t>
              </a:r>
            </a:p>
          </p:txBody>
        </p:sp>
        <p:sp>
          <p:nvSpPr>
            <p:cNvPr id="79933" name="Line 61"/>
            <p:cNvSpPr/>
            <p:nvPr/>
          </p:nvSpPr>
          <p:spPr>
            <a:xfrm rot="-5400000" flipV="1">
              <a:off x="3288" y="3240"/>
              <a:ext cx="48" cy="9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34" name="Line 62"/>
            <p:cNvSpPr/>
            <p:nvPr/>
          </p:nvSpPr>
          <p:spPr>
            <a:xfrm rot="5400000" flipH="1" flipV="1">
              <a:off x="3288" y="3192"/>
              <a:ext cx="48" cy="9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35" name="Line 63"/>
            <p:cNvSpPr/>
            <p:nvPr/>
          </p:nvSpPr>
          <p:spPr>
            <a:xfrm rot="-5400000" flipV="1">
              <a:off x="3288" y="3144"/>
              <a:ext cx="48" cy="9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936" name="Line 64"/>
            <p:cNvSpPr/>
            <p:nvPr/>
          </p:nvSpPr>
          <p:spPr>
            <a:xfrm flipV="1">
              <a:off x="3264" y="3120"/>
              <a:ext cx="48" cy="4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35</a:t>
            </a:fld>
            <a:endParaRPr lang="en-US" altLang="zh-CN" sz="1400" dirty="0"/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539750" y="549275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3.1.5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统计表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7777162" cy="4141787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统计表是统计资料的最基本表现形式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使数据资料表述的更加紧凑、简明，条理清晰、通俗易懂，便于数据的比较。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一个完整的统计表从结构上看一般包括：表头、行标题、列标题、数据资料。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对表中指标或数据的补充说明一般作为附加部分放在统计表的下方。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36</a:t>
            </a:fld>
            <a:endParaRPr lang="en-US" altLang="zh-CN" sz="1400" dirty="0"/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250825" y="476250"/>
            <a:ext cx="3924300" cy="477838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统计表的构成</a:t>
            </a:r>
          </a:p>
        </p:txBody>
      </p:sp>
      <p:graphicFrame>
        <p:nvGraphicFramePr>
          <p:cNvPr id="71683" name="Group 3"/>
          <p:cNvGraphicFramePr>
            <a:graphicFrameLocks noGrp="1"/>
          </p:cNvGraphicFramePr>
          <p:nvPr/>
        </p:nvGraphicFramePr>
        <p:xfrm>
          <a:off x="358775" y="1268413"/>
          <a:ext cx="7597775" cy="4274566"/>
        </p:xfrm>
        <a:graphic>
          <a:graphicData uri="http://schemas.openxmlformats.org/drawingml/2006/table">
            <a:tbl>
              <a:tblPr/>
              <a:tblGrid>
                <a:gridCol w="3216275"/>
                <a:gridCol w="1096963"/>
                <a:gridCol w="1093787"/>
                <a:gridCol w="2190750"/>
              </a:tblGrid>
              <a:tr h="3667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3-1  2003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年我国就业基本情况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2003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25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经济活动人口   （万人）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就业人员合计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万人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城镇登记失业人数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万人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城镇登记失业率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％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74432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73025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75360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73740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770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76075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74432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资料来源：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年统计年鉴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中国统计出版社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注：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年至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年，就业人员总计、城镇和乡村就业人员小计资料根据</a:t>
                      </a:r>
                      <a:b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第五次全国人口普查资料重新调整，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年及以后资料根据人口变动抽样</a:t>
                      </a:r>
                      <a:b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调查资料推算，因此分地区、分类型、分行业的分项资料相加不等于总计。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10" name="AutoShape 30"/>
          <p:cNvSpPr/>
          <p:nvPr/>
        </p:nvSpPr>
        <p:spPr>
          <a:xfrm>
            <a:off x="611188" y="2420938"/>
            <a:ext cx="73025" cy="1512887"/>
          </a:xfrm>
          <a:prstGeom prst="leftBrace">
            <a:avLst>
              <a:gd name="adj1" fmla="val 172357"/>
              <a:gd name="adj2" fmla="val 50000"/>
            </a:avLst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blackWhite">
          <a:xfrm>
            <a:off x="0" y="2708275"/>
            <a:ext cx="609600" cy="10191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行标题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blackWhite">
          <a:xfrm>
            <a:off x="323850" y="1196975"/>
            <a:ext cx="838200" cy="39687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表头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blackWhite">
          <a:xfrm>
            <a:off x="8316913" y="1628775"/>
            <a:ext cx="457200" cy="10191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列标题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blackWhite">
          <a:xfrm>
            <a:off x="7019925" y="2492375"/>
            <a:ext cx="576263" cy="13239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数字资料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blackWhite">
          <a:xfrm>
            <a:off x="8101013" y="4797425"/>
            <a:ext cx="838200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附加</a:t>
            </a: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 flipH="1">
            <a:off x="7451725" y="1989138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7" name="AutoShape 37"/>
          <p:cNvSpPr/>
          <p:nvPr/>
        </p:nvSpPr>
        <p:spPr>
          <a:xfrm>
            <a:off x="6732588" y="2349500"/>
            <a:ext cx="95250" cy="1490663"/>
          </a:xfrm>
          <a:prstGeom prst="rightBrace">
            <a:avLst>
              <a:gd name="adj1" fmla="val 130199"/>
              <a:gd name="adj2" fmla="val 50000"/>
            </a:avLst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7380288" y="5084763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 flipV="1">
            <a:off x="1403350" y="1484313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0" grpId="0" animBg="1"/>
      <p:bldP spid="71711" grpId="0" animBg="1"/>
      <p:bldP spid="71712" grpId="0" animBg="1"/>
      <p:bldP spid="71713" grpId="0" animBg="1"/>
      <p:bldP spid="71714" grpId="0" animBg="1"/>
      <p:bldP spid="71715" grpId="0" animBg="1"/>
      <p:bldP spid="717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37</a:t>
            </a:fld>
            <a:endParaRPr lang="en-US" altLang="zh-CN" sz="1400" dirty="0"/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统计表的制作要求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424862" cy="5113337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原则：科学、实用、美观、简练。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标题简明扼要，满足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3W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(When, Where, What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结构合理，长宽比例要适当。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统计表为“开口式”； 表的上下两条横线一般用粗线，其他线用细线，线条要少。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数据计量单位相同时，可放在表的右上角标明，不同时应放在每个指标后或单列出一列标明。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表中的数据一般是右对齐，有小数点时应以小数点对齐，而且小数点的位数应统一。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对于没有数字、缺某项或免填的表格单元，应使用特定符号标出。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必要时可在表的下方加上注释。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887"/>
          </a:xfrm>
          <a:ln/>
        </p:spPr>
        <p:txBody>
          <a:bodyPr anchor="ctr"/>
          <a:lstStyle/>
          <a:p>
            <a:r>
              <a:rPr lang="zh-CN" altLang="en-US"/>
              <a:t>怎样做图表？</a:t>
            </a:r>
            <a:r>
              <a:rPr lang="zh-CN" altLang="en-US" sz="2800">
                <a:solidFill>
                  <a:srgbClr val="FF0000"/>
                </a:solidFill>
              </a:rPr>
              <a:t>可以利用</a:t>
            </a:r>
            <a:r>
              <a:rPr lang="en-US" altLang="zh-CN" sz="2800">
                <a:solidFill>
                  <a:srgbClr val="FF0000"/>
                </a:solidFill>
              </a:rPr>
              <a:t>EXCEL!!</a:t>
            </a:r>
          </a:p>
        </p:txBody>
      </p:sp>
      <p:pic>
        <p:nvPicPr>
          <p:cNvPr id="88066" name="图片 5"/>
          <p:cNvPicPr>
            <a:picLocks noChangeAspect="1"/>
          </p:cNvPicPr>
          <p:nvPr/>
        </p:nvPicPr>
        <p:blipFill>
          <a:blip r:embed="rId2"/>
          <a:srcRect l="-1289" t="12596" r="3891" b="8803"/>
          <a:stretch>
            <a:fillRect/>
          </a:stretch>
        </p:blipFill>
        <p:spPr>
          <a:xfrm>
            <a:off x="457200" y="1025525"/>
            <a:ext cx="8332788" cy="569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39</a:t>
            </a:fld>
            <a:endParaRPr lang="en-US" altLang="zh-CN" sz="1400" dirty="0"/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7345363" cy="7778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数据描述的数值方法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blackWhite">
          <a:xfrm>
            <a:off x="2916238" y="1557338"/>
            <a:ext cx="3671888" cy="5318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数据描述的数值方法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blackWhite">
          <a:xfrm>
            <a:off x="6000750" y="2789238"/>
            <a:ext cx="22860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分布的形状</a:t>
            </a:r>
            <a:endParaRPr kumimoji="1" lang="zh-CN" altLang="en-US" sz="32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blackWhite">
          <a:xfrm>
            <a:off x="971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集中趋势</a:t>
            </a:r>
            <a:endParaRPr kumimoji="1" lang="zh-CN" altLang="en-US" sz="36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blackWhite">
          <a:xfrm>
            <a:off x="1962150" y="2408238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blackWhite">
          <a:xfrm>
            <a:off x="1476375" y="37893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blackWhite">
          <a:xfrm>
            <a:off x="19621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blackWhite">
          <a:xfrm flipH="1">
            <a:off x="4705350" y="2205038"/>
            <a:ext cx="11113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blackWhite">
          <a:xfrm>
            <a:off x="71437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blackWhite">
          <a:xfrm flipH="1">
            <a:off x="1403350" y="3398838"/>
            <a:ext cx="25400" cy="147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blackWhite">
          <a:xfrm>
            <a:off x="3638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离散程度</a:t>
            </a:r>
            <a:endParaRPr kumimoji="1" lang="zh-CN" altLang="en-US" sz="28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blackWhite">
          <a:xfrm>
            <a:off x="47053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90" name="Text Box 14"/>
          <p:cNvSpPr txBox="1"/>
          <p:nvPr/>
        </p:nvSpPr>
        <p:spPr>
          <a:xfrm>
            <a:off x="1908175" y="4724400"/>
            <a:ext cx="12239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众   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1" name="Text Box 15"/>
          <p:cNvSpPr txBox="1"/>
          <p:nvPr/>
        </p:nvSpPr>
        <p:spPr>
          <a:xfrm>
            <a:off x="1908175" y="40767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中位数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2" name="Text Box 16"/>
          <p:cNvSpPr txBox="1"/>
          <p:nvPr/>
        </p:nvSpPr>
        <p:spPr>
          <a:xfrm>
            <a:off x="1835150" y="3500438"/>
            <a:ext cx="12493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均    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3" name="Text Box 17"/>
          <p:cNvSpPr txBox="1"/>
          <p:nvPr/>
        </p:nvSpPr>
        <p:spPr>
          <a:xfrm>
            <a:off x="4476750" y="4846638"/>
            <a:ext cx="1447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离散系数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4" name="Text Box 18"/>
          <p:cNvSpPr txBox="1"/>
          <p:nvPr/>
        </p:nvSpPr>
        <p:spPr>
          <a:xfrm>
            <a:off x="4476750" y="4389438"/>
            <a:ext cx="2057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方差和标准差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5" name="Text Box 19"/>
          <p:cNvSpPr txBox="1"/>
          <p:nvPr/>
        </p:nvSpPr>
        <p:spPr>
          <a:xfrm>
            <a:off x="7143750" y="46180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峰   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6" name="Text Box 20"/>
          <p:cNvSpPr txBox="1"/>
          <p:nvPr/>
        </p:nvSpPr>
        <p:spPr>
          <a:xfrm>
            <a:off x="4476750" y="39322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四分位距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7" name="Text Box 21"/>
          <p:cNvSpPr txBox="1"/>
          <p:nvPr/>
        </p:nvSpPr>
        <p:spPr>
          <a:xfrm>
            <a:off x="4476750" y="34750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极差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8" name="Text Box 22"/>
          <p:cNvSpPr txBox="1"/>
          <p:nvPr/>
        </p:nvSpPr>
        <p:spPr>
          <a:xfrm>
            <a:off x="7143750" y="35512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偏   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blackWhite">
          <a:xfrm>
            <a:off x="1428750" y="4313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blackWhite">
          <a:xfrm>
            <a:off x="4095750" y="5075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blackWhite">
          <a:xfrm>
            <a:off x="4095750" y="4618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blackWhite">
          <a:xfrm>
            <a:off x="409575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blackWhite">
          <a:xfrm>
            <a:off x="4095750" y="4160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blackWhite">
          <a:xfrm>
            <a:off x="6762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5" name="Line 29"/>
          <p:cNvSpPr/>
          <p:nvPr/>
        </p:nvSpPr>
        <p:spPr>
          <a:xfrm>
            <a:off x="6762750" y="3779838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06" name="Line 30"/>
          <p:cNvSpPr>
            <a:spLocks noChangeShapeType="1"/>
          </p:cNvSpPr>
          <p:nvPr/>
        </p:nvSpPr>
        <p:spPr bwMode="blackWhite">
          <a:xfrm>
            <a:off x="1428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blackWhite">
          <a:xfrm>
            <a:off x="6762750" y="33988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blackWhite">
          <a:xfrm>
            <a:off x="4095750" y="339883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9" name="Text Box 33"/>
          <p:cNvSpPr txBox="1"/>
          <p:nvPr/>
        </p:nvSpPr>
        <p:spPr>
          <a:xfrm>
            <a:off x="1619250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3.2.1</a:t>
            </a:r>
          </a:p>
        </p:txBody>
      </p:sp>
      <p:sp>
        <p:nvSpPr>
          <p:cNvPr id="75810" name="Text Box 34"/>
          <p:cNvSpPr txBox="1"/>
          <p:nvPr/>
        </p:nvSpPr>
        <p:spPr>
          <a:xfrm>
            <a:off x="4211638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3.2.2</a:t>
            </a:r>
          </a:p>
        </p:txBody>
      </p:sp>
      <p:sp>
        <p:nvSpPr>
          <p:cNvPr id="75811" name="Text Box 35"/>
          <p:cNvSpPr txBox="1"/>
          <p:nvPr/>
        </p:nvSpPr>
        <p:spPr>
          <a:xfrm>
            <a:off x="6732588" y="5516563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3.2.3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0" grpId="0" animBg="1"/>
      <p:bldP spid="75781" grpId="0" animBg="1"/>
      <p:bldP spid="75788" grpId="0" animBg="1"/>
      <p:bldP spid="75790" grpId="0"/>
      <p:bldP spid="75791" grpId="0"/>
      <p:bldP spid="75792" grpId="0"/>
      <p:bldP spid="75793" grpId="0"/>
      <p:bldP spid="75794" grpId="0"/>
      <p:bldP spid="75795" grpId="0"/>
      <p:bldP spid="75796" grpId="0"/>
      <p:bldP spid="75797" grpId="0"/>
      <p:bldP spid="7579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</a:t>
            </a:fld>
            <a:endParaRPr lang="en-US" altLang="zh-CN" sz="1400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b="1" dirty="0"/>
              <a:t>§</a:t>
            </a:r>
            <a:r>
              <a:rPr lang="en-US" altLang="zh-CN" dirty="0"/>
              <a:t> 3.1.1 </a:t>
            </a:r>
            <a:r>
              <a:rPr lang="zh-CN" altLang="en-US" b="1" dirty="0"/>
              <a:t>统计分组与频数分布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411663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统计分组</a:t>
            </a:r>
            <a:r>
              <a:rPr lang="zh-CN" altLang="en-US" b="1" dirty="0"/>
              <a:t>：</a:t>
            </a:r>
            <a:r>
              <a:rPr lang="zh-CN" altLang="en-US" dirty="0"/>
              <a:t>就是按照研究目的将数据分成若干组的统计方法。</a:t>
            </a:r>
          </a:p>
          <a:p>
            <a:pPr lvl="1" eaLnBrk="1" hangingPunct="1"/>
            <a:r>
              <a:rPr lang="zh-CN" altLang="en-US" b="1" dirty="0"/>
              <a:t>关键：</a:t>
            </a:r>
            <a:r>
              <a:rPr lang="zh-CN" altLang="en-US" dirty="0">
                <a:solidFill>
                  <a:srgbClr val="0000FF"/>
                </a:solidFill>
              </a:rPr>
              <a:t>选择分组变量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划分各组界限</a:t>
            </a:r>
          </a:p>
          <a:p>
            <a:pPr lvl="1" eaLnBrk="1" hangingPunct="1"/>
            <a:r>
              <a:rPr lang="zh-CN" altLang="en-US" dirty="0"/>
              <a:t>例如按照考试成绩把学生分为优、良、中、及格、不及格。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统计分组的结果是形成</a:t>
            </a:r>
            <a:r>
              <a:rPr lang="zh-CN" altLang="en-US" dirty="0">
                <a:solidFill>
                  <a:srgbClr val="0000FF"/>
                </a:solidFill>
              </a:rPr>
              <a:t>频数分布</a:t>
            </a:r>
            <a:r>
              <a:rPr lang="en-US" altLang="zh-CN" dirty="0"/>
              <a:t>(</a:t>
            </a:r>
            <a:r>
              <a:rPr lang="zh-CN" altLang="en-US" dirty="0"/>
              <a:t>分布数列，</a:t>
            </a:r>
            <a:r>
              <a:rPr lang="en-US" altLang="zh-CN" dirty="0"/>
              <a:t>Frequency Distribution)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40</a:t>
            </a:fld>
            <a:endParaRPr lang="en-US" altLang="zh-CN" sz="1400" dirty="0"/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集中趋势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250825" y="3573463"/>
            <a:ext cx="8229600" cy="2557462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常用的集中趋势的测度指标：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算术平均数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中位数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众数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940425" y="2060575"/>
            <a:ext cx="2303463" cy="1081088"/>
            <a:chOff x="2355" y="979"/>
            <a:chExt cx="3031" cy="2905"/>
          </a:xfrm>
        </p:grpSpPr>
        <p:sp>
          <p:nvSpPr>
            <p:cNvPr id="91141" name="AutoShape 5"/>
            <p:cNvSpPr/>
            <p:nvPr/>
          </p:nvSpPr>
          <p:spPr>
            <a:xfrm>
              <a:off x="2355" y="979"/>
              <a:ext cx="3031" cy="2905"/>
            </a:xfrm>
            <a:prstGeom prst="rect">
              <a:avLst/>
            </a:prstGeom>
            <a:noFill/>
            <a:ln w="63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42" name="Line 6"/>
            <p:cNvSpPr/>
            <p:nvPr/>
          </p:nvSpPr>
          <p:spPr>
            <a:xfrm flipH="1" flipV="1">
              <a:off x="3762" y="3457"/>
              <a:ext cx="539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91143" name="Line 7"/>
            <p:cNvSpPr/>
            <p:nvPr/>
          </p:nvSpPr>
          <p:spPr>
            <a:xfrm flipV="1">
              <a:off x="2355" y="3884"/>
              <a:ext cx="281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4" name="Line 8"/>
            <p:cNvSpPr/>
            <p:nvPr/>
          </p:nvSpPr>
          <p:spPr>
            <a:xfrm>
              <a:off x="3682" y="1408"/>
              <a:ext cx="0" cy="247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91145" name="Group 9"/>
            <p:cNvGrpSpPr/>
            <p:nvPr/>
          </p:nvGrpSpPr>
          <p:grpSpPr>
            <a:xfrm>
              <a:off x="2446" y="1301"/>
              <a:ext cx="2491" cy="2369"/>
              <a:chOff x="1152" y="2496"/>
              <a:chExt cx="2613" cy="1056"/>
            </a:xfrm>
          </p:grpSpPr>
          <p:sp>
            <p:nvSpPr>
              <p:cNvPr id="91146" name="Freeform 10"/>
              <p:cNvSpPr/>
              <p:nvPr/>
            </p:nvSpPr>
            <p:spPr>
              <a:xfrm>
                <a:off x="2448" y="2496"/>
                <a:ext cx="1317" cy="1038"/>
              </a:xfrm>
              <a:custGeom>
                <a:avLst/>
                <a:gdLst/>
                <a:ahLst/>
                <a:cxnLst>
                  <a:cxn ang="0">
                    <a:pos x="569" y="674"/>
                  </a:cxn>
                  <a:cxn ang="0">
                    <a:pos x="508" y="667"/>
                  </a:cxn>
                  <a:cxn ang="0">
                    <a:pos x="478" y="659"/>
                  </a:cxn>
                  <a:cxn ang="0">
                    <a:pos x="449" y="648"/>
                  </a:cxn>
                  <a:cxn ang="0">
                    <a:pos x="419" y="633"/>
                  </a:cxn>
                  <a:cxn ang="0">
                    <a:pos x="389" y="612"/>
                  </a:cxn>
                  <a:cxn ang="0">
                    <a:pos x="358" y="583"/>
                  </a:cxn>
                  <a:cxn ang="0">
                    <a:pos x="300" y="506"/>
                  </a:cxn>
                  <a:cxn ang="0">
                    <a:pos x="239" y="396"/>
                  </a:cxn>
                  <a:cxn ang="0">
                    <a:pos x="178" y="263"/>
                  </a:cxn>
                  <a:cxn ang="0">
                    <a:pos x="150" y="197"/>
                  </a:cxn>
                  <a:cxn ang="0">
                    <a:pos x="120" y="133"/>
                  </a:cxn>
                  <a:cxn ang="0">
                    <a:pos x="89" y="78"/>
                  </a:cxn>
                  <a:cxn ang="0">
                    <a:pos x="59" y="36"/>
                  </a:cxn>
                  <a:cxn ang="0">
                    <a:pos x="29" y="10"/>
                  </a:cxn>
                  <a:cxn ang="0">
                    <a:pos x="0" y="0"/>
                  </a:cxn>
                </a:cxnLst>
                <a:rect l="0" t="0" r="0" b="0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7" name="Freeform 11"/>
              <p:cNvSpPr/>
              <p:nvPr/>
            </p:nvSpPr>
            <p:spPr>
              <a:xfrm>
                <a:off x="1152" y="2496"/>
                <a:ext cx="1294" cy="1056"/>
              </a:xfrm>
              <a:custGeom>
                <a:avLst/>
                <a:gdLst/>
                <a:ahLst/>
                <a:cxnLst>
                  <a:cxn ang="0">
                    <a:pos x="0" y="674"/>
                  </a:cxn>
                  <a:cxn ang="0">
                    <a:pos x="59" y="667"/>
                  </a:cxn>
                  <a:cxn ang="0">
                    <a:pos x="89" y="659"/>
                  </a:cxn>
                  <a:cxn ang="0">
                    <a:pos x="120" y="648"/>
                  </a:cxn>
                  <a:cxn ang="0">
                    <a:pos x="150" y="633"/>
                  </a:cxn>
                  <a:cxn ang="0">
                    <a:pos x="178" y="612"/>
                  </a:cxn>
                  <a:cxn ang="0">
                    <a:pos x="209" y="583"/>
                  </a:cxn>
                  <a:cxn ang="0">
                    <a:pos x="269" y="506"/>
                  </a:cxn>
                  <a:cxn ang="0">
                    <a:pos x="328" y="396"/>
                  </a:cxn>
                  <a:cxn ang="0">
                    <a:pos x="389" y="263"/>
                  </a:cxn>
                  <a:cxn ang="0">
                    <a:pos x="419" y="197"/>
                  </a:cxn>
                  <a:cxn ang="0">
                    <a:pos x="449" y="133"/>
                  </a:cxn>
                  <a:cxn ang="0">
                    <a:pos x="478" y="78"/>
                  </a:cxn>
                  <a:cxn ang="0">
                    <a:pos x="508" y="36"/>
                  </a:cxn>
                  <a:cxn ang="0">
                    <a:pos x="538" y="10"/>
                  </a:cxn>
                  <a:cxn ang="0">
                    <a:pos x="568" y="0"/>
                  </a:cxn>
                </a:cxnLst>
                <a:rect l="0" t="0" r="0" b="0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5715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48" name="Line 12"/>
            <p:cNvSpPr/>
            <p:nvPr/>
          </p:nvSpPr>
          <p:spPr>
            <a:xfrm flipH="1" flipV="1">
              <a:off x="3005" y="3457"/>
              <a:ext cx="538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</p:spPr>
        </p:sp>
      </p:grpSp>
      <p:sp>
        <p:nvSpPr>
          <p:cNvPr id="77837" name="Rectangle 13"/>
          <p:cNvSpPr/>
          <p:nvPr/>
        </p:nvSpPr>
        <p:spPr>
          <a:xfrm>
            <a:off x="323850" y="1196975"/>
            <a:ext cx="5111750" cy="2087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spcBef>
                <a:spcPct val="20000"/>
              </a:spcBef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集中趋势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：一组数据向其中心值靠拢的倾向和程度。</a:t>
            </a:r>
          </a:p>
          <a:p>
            <a:pPr marL="609600" indent="-609600">
              <a:spcBef>
                <a:spcPct val="20000"/>
              </a:spcBef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集中趋势测度：寻找数据水平的代表值或中心值。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5219700" y="3933825"/>
            <a:ext cx="3384550" cy="1730375"/>
            <a:chOff x="2381" y="1207"/>
            <a:chExt cx="2132" cy="1090"/>
          </a:xfrm>
        </p:grpSpPr>
        <p:sp>
          <p:nvSpPr>
            <p:cNvPr id="91151" name="Rectangle 15"/>
            <p:cNvSpPr/>
            <p:nvPr/>
          </p:nvSpPr>
          <p:spPr>
            <a:xfrm>
              <a:off x="3287" y="1207"/>
              <a:ext cx="215" cy="403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2" name="Rectangle 16"/>
            <p:cNvSpPr/>
            <p:nvPr/>
          </p:nvSpPr>
          <p:spPr>
            <a:xfrm>
              <a:off x="3062" y="1348"/>
              <a:ext cx="215" cy="262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Rectangle 17"/>
            <p:cNvSpPr/>
            <p:nvPr/>
          </p:nvSpPr>
          <p:spPr>
            <a:xfrm>
              <a:off x="3514" y="1348"/>
              <a:ext cx="216" cy="262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4" name="Line 18"/>
            <p:cNvSpPr/>
            <p:nvPr/>
          </p:nvSpPr>
          <p:spPr>
            <a:xfrm flipV="1">
              <a:off x="2394" y="1609"/>
              <a:ext cx="211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5" name="Rectangle 19"/>
            <p:cNvSpPr/>
            <p:nvPr/>
          </p:nvSpPr>
          <p:spPr>
            <a:xfrm>
              <a:off x="3909" y="1894"/>
              <a:ext cx="215" cy="403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6" name="Rectangle 20"/>
            <p:cNvSpPr/>
            <p:nvPr/>
          </p:nvSpPr>
          <p:spPr>
            <a:xfrm>
              <a:off x="3684" y="2035"/>
              <a:ext cx="215" cy="262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Rectangle 21"/>
            <p:cNvSpPr/>
            <p:nvPr/>
          </p:nvSpPr>
          <p:spPr>
            <a:xfrm>
              <a:off x="4136" y="2035"/>
              <a:ext cx="216" cy="262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8" name="Line 22"/>
            <p:cNvSpPr/>
            <p:nvPr/>
          </p:nvSpPr>
          <p:spPr>
            <a:xfrm flipV="1">
              <a:off x="2381" y="2296"/>
              <a:ext cx="211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41</a:t>
            </a:fld>
            <a:endParaRPr lang="en-US" altLang="zh-CN" sz="1400" dirty="0"/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算术平均数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均值，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Arithmetic Mean)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总体均值常用        表示。样本均值常用   表示。样本均值的计算公式：</a:t>
            </a:r>
          </a:p>
          <a:p>
            <a:pPr marL="1219200" lvl="1" indent="-533400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简单平均数：</a:t>
            </a:r>
          </a:p>
          <a:p>
            <a:pPr marL="609600" indent="-609600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19200" lvl="1" indent="-533400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加权平均数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分组数据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marL="609600" indent="-609600" eaLnBrk="1" hangingPunct="1"/>
            <a:endParaRPr lang="zh-CN" alt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9876" name="Object 4"/>
          <p:cNvGraphicFramePr>
            <a:graphicFrameLocks/>
          </p:cNvGraphicFramePr>
          <p:nvPr/>
        </p:nvGraphicFramePr>
        <p:xfrm>
          <a:off x="3708400" y="1557338"/>
          <a:ext cx="1295400" cy="746125"/>
        </p:xfrm>
        <a:graphic>
          <a:graphicData uri="http://schemas.openxmlformats.org/presentationml/2006/ole">
            <p:oleObj spid="_x0000_s74756" r:id="rId4" imgW="342603" imgH="266469" progId="Equation.3">
              <p:embed/>
            </p:oleObj>
          </a:graphicData>
        </a:graphic>
      </p:graphicFrame>
      <p:graphicFrame>
        <p:nvGraphicFramePr>
          <p:cNvPr id="93189" name="Object 5"/>
          <p:cNvGraphicFramePr>
            <a:graphicFrameLocks/>
          </p:cNvGraphicFramePr>
          <p:nvPr>
            <p:ph sz="half" idx="2"/>
          </p:nvPr>
        </p:nvGraphicFramePr>
        <p:xfrm>
          <a:off x="1692275" y="2349500"/>
          <a:ext cx="339725" cy="412750"/>
        </p:xfrm>
        <a:graphic>
          <a:graphicData uri="http://schemas.openxmlformats.org/presentationml/2006/ole">
            <p:oleObj spid="_x0000_s74755" r:id="rId5" imgW="139518" imgH="164885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/>
          </p:cNvGraphicFramePr>
          <p:nvPr/>
        </p:nvGraphicFramePr>
        <p:xfrm>
          <a:off x="3995738" y="2708275"/>
          <a:ext cx="1709737" cy="1582738"/>
        </p:xfrm>
        <a:graphic>
          <a:graphicData uri="http://schemas.openxmlformats.org/presentationml/2006/ole">
            <p:oleObj spid="_x0000_s74754" r:id="rId6" imgW="520474" imgH="571252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/>
          </p:cNvGraphicFramePr>
          <p:nvPr/>
        </p:nvGraphicFramePr>
        <p:xfrm>
          <a:off x="5724525" y="3860800"/>
          <a:ext cx="2160588" cy="2128838"/>
        </p:xfrm>
        <a:graphic>
          <a:graphicData uri="http://schemas.openxmlformats.org/presentationml/2006/ole">
            <p:oleObj spid="_x0000_s74753" r:id="rId7" imgW="609600" imgH="8255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42</a:t>
            </a:fld>
            <a:endParaRPr lang="en-US" altLang="zh-CN" sz="1400" dirty="0"/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算术平均数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某企业的工会随机调查了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名工人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月加班的小时数，结果如下：</a:t>
            </a: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该组数据算术平均数等于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13+18+ 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/20=11.6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（小时）。</a:t>
            </a:r>
          </a:p>
          <a:p>
            <a:pPr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2843213" y="2781300"/>
          <a:ext cx="3875087" cy="1837440"/>
        </p:xfrm>
        <a:graphic>
          <a:graphicData uri="http://schemas.openxmlformats.org/drawingml/2006/table">
            <a:tbl>
              <a:tblPr/>
              <a:tblGrid>
                <a:gridCol w="774700"/>
                <a:gridCol w="774700"/>
                <a:gridCol w="776287"/>
                <a:gridCol w="774700"/>
                <a:gridCol w="7747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43</a:t>
            </a:fld>
            <a:endParaRPr lang="en-US" altLang="zh-CN" sz="1400" dirty="0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加权算术平均数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7705725" cy="475297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在前面的例子中，假设我们只得到了分组后的资料：</a:t>
            </a: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该组数据算术平均数等于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245/20=12.25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（小时）。</a:t>
            </a: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2627313" y="2349500"/>
          <a:ext cx="2520950" cy="2601600"/>
        </p:xfrm>
        <a:graphic>
          <a:graphicData uri="http://schemas.openxmlformats.org/drawingml/2006/table">
            <a:tbl>
              <a:tblPr/>
              <a:tblGrid>
                <a:gridCol w="1260475"/>
                <a:gridCol w="1260475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分组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5-10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10-15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15-20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751" name="表格 73750"/>
          <p:cNvGraphicFramePr/>
          <p:nvPr/>
        </p:nvGraphicFramePr>
        <p:xfrm>
          <a:off x="2640013" y="2349500"/>
          <a:ext cx="5040313" cy="2603120"/>
        </p:xfrm>
        <a:graphic>
          <a:graphicData uri="http://schemas.openxmlformats.org/drawingml/2006/table">
            <a:tbl>
              <a:tblPr/>
              <a:tblGrid>
                <a:gridCol w="1260475"/>
                <a:gridCol w="1260475"/>
                <a:gridCol w="1260475"/>
                <a:gridCol w="1258888"/>
              </a:tblGrid>
              <a:tr h="520700"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分组</a:t>
                      </a:r>
                      <a:endParaRPr lang="zh-CN" altLang="en-US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人数</a:t>
                      </a:r>
                      <a:endParaRPr lang="zh-CN" altLang="en-US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组中值</a:t>
                      </a:r>
                      <a:endParaRPr lang="zh-CN" altLang="en-US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xf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5-10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10-15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15-20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  <a:endParaRPr lang="en-US" altLang="zh-CN" sz="28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44</a:t>
            </a:fld>
            <a:endParaRPr lang="en-US" altLang="zh-CN" sz="1400" dirty="0"/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969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关于计算结果的说明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7931150" cy="4824413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endParaRPr lang="en-US" altLang="zh-CN" sz="3600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根据原始数据和分组资料计算的结果一般不会完全相等，根据分组数据只能得到近似结果。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只有各组数据在组内呈对称或均匀分布时，根据分组资料的计算结果才会与原始数据的计算结果一致。</a:t>
            </a: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45</a:t>
            </a:fld>
            <a:endParaRPr lang="en-US" altLang="zh-CN" sz="1400" dirty="0"/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971550" y="0"/>
            <a:ext cx="6781800" cy="1068388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算术平均数的性质</a:t>
            </a:r>
            <a:endParaRPr lang="zh-CN" altLang="en-US" sz="4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7564438" cy="2189163"/>
          </a:xfrm>
          <a:ln/>
        </p:spPr>
        <p:txBody>
          <a:bodyPr wrap="square" lIns="90488" tIns="44450" rIns="90488" bIns="44450" anchor="t"/>
          <a:lstStyle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	所有的定量数据都有算术平均数。</a:t>
            </a:r>
          </a:p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、计算算术平均数时使用了所有数据。</a:t>
            </a:r>
          </a:p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、一组数只有一个均值。</a:t>
            </a:r>
          </a:p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、各变量值与均值的离差之和等于零。</a:t>
            </a:r>
          </a:p>
        </p:txBody>
      </p:sp>
      <p:graphicFrame>
        <p:nvGraphicFramePr>
          <p:cNvPr id="88068" name="Object 4"/>
          <p:cNvGraphicFramePr>
            <a:graphicFrameLocks/>
          </p:cNvGraphicFramePr>
          <p:nvPr/>
        </p:nvGraphicFramePr>
        <p:xfrm>
          <a:off x="1908175" y="3500438"/>
          <a:ext cx="1874838" cy="673100"/>
        </p:xfrm>
        <a:graphic>
          <a:graphicData uri="http://schemas.openxmlformats.org/presentationml/2006/ole">
            <p:oleObj spid="_x0000_s108545" r:id="rId4" imgW="698197" imgH="253890" progId="Equation.3">
              <p:embed/>
            </p:oleObj>
          </a:graphicData>
        </a:graphic>
      </p:graphicFrame>
      <p:sp>
        <p:nvSpPr>
          <p:cNvPr id="88070" name="Rectangle 6"/>
          <p:cNvSpPr/>
          <p:nvPr/>
        </p:nvSpPr>
        <p:spPr>
          <a:xfrm>
            <a:off x="179388" y="4149725"/>
            <a:ext cx="5724525" cy="2189163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缺点：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易受极端值的影响。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严格来说无法根据有开口组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的分组数据计算算术平均数。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46</a:t>
            </a:fld>
            <a:endParaRPr lang="en-US" altLang="zh-CN" sz="1400" dirty="0"/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72072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4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中位数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(Median)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611188" y="1916113"/>
            <a:ext cx="8208962" cy="4321175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ea typeface="黑体" panose="02010609060101010101" pitchFamily="49" charset="-122"/>
              </a:rPr>
              <a:t>一组数据按大小顺序排列后，处在数列中点位置的数值。</a:t>
            </a:r>
          </a:p>
          <a:p>
            <a:pPr marL="609600" indent="-609600" eaLnBrk="1" hangingPunct="1"/>
            <a:r>
              <a:rPr lang="zh-CN" altLang="en-US" dirty="0">
                <a:ea typeface="黑体" panose="02010609060101010101" pitchFamily="49" charset="-122"/>
              </a:rPr>
              <a:t>特点：</a:t>
            </a:r>
          </a:p>
          <a:p>
            <a:pPr marL="990600" lvl="1" indent="-533400" eaLnBrk="1" hangingPunct="1"/>
            <a:r>
              <a:rPr lang="zh-CN" altLang="en-US" dirty="0">
                <a:ea typeface="黑体" panose="02010609060101010101" pitchFamily="49" charset="-122"/>
              </a:rPr>
              <a:t>对一组数据是唯一的。</a:t>
            </a:r>
          </a:p>
          <a:p>
            <a:pPr marL="990600" lvl="1" indent="-533400" eaLnBrk="1" hangingPunct="1"/>
            <a:r>
              <a:rPr lang="zh-CN" altLang="en-US" dirty="0">
                <a:ea typeface="黑体" panose="02010609060101010101" pitchFamily="49" charset="-122"/>
              </a:rPr>
              <a:t>不受极端值的影响。</a:t>
            </a:r>
          </a:p>
          <a:p>
            <a:pPr marL="990600" lvl="1" indent="-533400" eaLnBrk="1" hangingPunct="1"/>
            <a:r>
              <a:rPr lang="zh-CN" altLang="en-US" dirty="0">
                <a:ea typeface="黑体" panose="02010609060101010101" pitchFamily="49" charset="-122"/>
              </a:rPr>
              <a:t>主要用于顺序数据，也可用数值型数据，但不能用于分类数据。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47</a:t>
            </a:fld>
            <a:endParaRPr lang="en-US" altLang="zh-CN" sz="1400" dirty="0"/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971550" y="333375"/>
            <a:ext cx="6781800" cy="10668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ea typeface="黑体" panose="02010609060101010101" pitchFamily="49" charset="-122"/>
              </a:rPr>
              <a:t>根据原始数据计算中位数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8064500" cy="3095625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为奇数时等于第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(n+1)/2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个数。</a:t>
            </a:r>
          </a:p>
          <a:p>
            <a:pPr marL="990600" lvl="1" indent="-533400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为偶数时等于第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n/2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n/2+1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个数的平均值</a:t>
            </a:r>
          </a:p>
          <a:p>
            <a:pPr marL="990600" lvl="1" indent="-533400"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4" name="Rectangle 4"/>
          <p:cNvSpPr/>
          <p:nvPr/>
        </p:nvSpPr>
        <p:spPr>
          <a:xfrm>
            <a:off x="1062038" y="3514725"/>
            <a:ext cx="2970212" cy="547688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92165" name="AutoShape 5"/>
          <p:cNvSpPr/>
          <p:nvPr/>
        </p:nvSpPr>
        <p:spPr>
          <a:xfrm>
            <a:off x="1962150" y="4017963"/>
            <a:ext cx="1008063" cy="1152525"/>
          </a:xfrm>
          <a:prstGeom prst="upArrowCallout">
            <a:avLst>
              <a:gd name="adj1" fmla="val 9916"/>
              <a:gd name="adj2" fmla="val 14879"/>
              <a:gd name="adj3" fmla="val 19076"/>
              <a:gd name="adj4" fmla="val 66667"/>
            </a:avLst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中位数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</a:p>
        </p:txBody>
      </p:sp>
      <p:sp>
        <p:nvSpPr>
          <p:cNvPr id="92166" name="Rectangle 6"/>
          <p:cNvSpPr/>
          <p:nvPr/>
        </p:nvSpPr>
        <p:spPr>
          <a:xfrm>
            <a:off x="4302125" y="3514725"/>
            <a:ext cx="3689350" cy="547688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92167" name="AutoShape 7"/>
          <p:cNvSpPr/>
          <p:nvPr/>
        </p:nvSpPr>
        <p:spPr>
          <a:xfrm>
            <a:off x="4716463" y="4076700"/>
            <a:ext cx="2663825" cy="1223963"/>
          </a:xfrm>
          <a:prstGeom prst="upArrowCallout">
            <a:avLst>
              <a:gd name="adj1" fmla="val 8683"/>
              <a:gd name="adj2" fmla="val 22066"/>
              <a:gd name="adj3" fmla="val 19180"/>
              <a:gd name="adj4" fmla="val 60699"/>
            </a:avLst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中位数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5+9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/2=7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4" grpId="0" animBg="1"/>
      <p:bldP spid="92165" grpId="0" animBg="1"/>
      <p:bldP spid="92166" grpId="0" animBg="1"/>
      <p:bldP spid="921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48</a:t>
            </a:fld>
            <a:endParaRPr lang="en-US" altLang="zh-CN" sz="1400" dirty="0"/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323850" y="404813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(Mode)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468313" y="1876425"/>
            <a:ext cx="7427912" cy="3379788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一组数据中出现次数最多的变量值。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主要特点：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不受极端值的影响。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有的数据无众数或有多个众数。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对未分组定量资料很少使用。</a:t>
            </a:r>
          </a:p>
          <a:p>
            <a:pPr eaLnBrk="1" hangingPunct="1"/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49</a:t>
            </a:fld>
            <a:endParaRPr lang="en-US" altLang="zh-CN" sz="1400" dirty="0"/>
          </a:p>
        </p:txBody>
      </p:sp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1116013" y="188913"/>
            <a:ext cx="6216650" cy="714375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众数的不惟一性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403350" y="2462213"/>
            <a:ext cx="5508625" cy="1636712"/>
            <a:chOff x="884" y="1551"/>
            <a:chExt cx="3470" cy="1031"/>
          </a:xfrm>
        </p:grpSpPr>
        <p:sp>
          <p:nvSpPr>
            <p:cNvPr id="109572" name="Line 4"/>
            <p:cNvSpPr/>
            <p:nvPr/>
          </p:nvSpPr>
          <p:spPr>
            <a:xfrm>
              <a:off x="975" y="1989"/>
              <a:ext cx="303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73" name="Rectangle 5"/>
            <p:cNvSpPr/>
            <p:nvPr/>
          </p:nvSpPr>
          <p:spPr>
            <a:xfrm>
              <a:off x="884" y="1979"/>
              <a:ext cx="34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74" name="Oval 6"/>
            <p:cNvSpPr/>
            <p:nvPr/>
          </p:nvSpPr>
          <p:spPr>
            <a:xfrm>
              <a:off x="1080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5" name="Oval 7"/>
            <p:cNvSpPr/>
            <p:nvPr/>
          </p:nvSpPr>
          <p:spPr>
            <a:xfrm>
              <a:off x="1464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6" name="Oval 8"/>
            <p:cNvSpPr/>
            <p:nvPr/>
          </p:nvSpPr>
          <p:spPr>
            <a:xfrm>
              <a:off x="1800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7" name="Oval 9"/>
            <p:cNvSpPr/>
            <p:nvPr/>
          </p:nvSpPr>
          <p:spPr>
            <a:xfrm>
              <a:off x="2184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8" name="Oval 10"/>
            <p:cNvSpPr/>
            <p:nvPr/>
          </p:nvSpPr>
          <p:spPr>
            <a:xfrm>
              <a:off x="1800" y="1695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9" name="Oval 11"/>
            <p:cNvSpPr/>
            <p:nvPr/>
          </p:nvSpPr>
          <p:spPr>
            <a:xfrm>
              <a:off x="2520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0" name="Oval 12"/>
            <p:cNvSpPr/>
            <p:nvPr/>
          </p:nvSpPr>
          <p:spPr>
            <a:xfrm>
              <a:off x="2520" y="1695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1" name="Oval 13"/>
            <p:cNvSpPr/>
            <p:nvPr/>
          </p:nvSpPr>
          <p:spPr>
            <a:xfrm>
              <a:off x="2520" y="1551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2" name="Rectangle 14"/>
            <p:cNvSpPr/>
            <p:nvPr/>
          </p:nvSpPr>
          <p:spPr>
            <a:xfrm>
              <a:off x="2699" y="2296"/>
              <a:ext cx="10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众数</a:t>
              </a:r>
            </a:p>
          </p:txBody>
        </p:sp>
        <p:sp>
          <p:nvSpPr>
            <p:cNvPr id="109583" name="Oval 15"/>
            <p:cNvSpPr/>
            <p:nvPr/>
          </p:nvSpPr>
          <p:spPr>
            <a:xfrm>
              <a:off x="2760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4" name="AutoShape 16"/>
            <p:cNvSpPr/>
            <p:nvPr/>
          </p:nvSpPr>
          <p:spPr>
            <a:xfrm rot="-5400000">
              <a:off x="2496" y="2185"/>
              <a:ext cx="261" cy="226"/>
            </a:xfrm>
            <a:prstGeom prst="rightArrow">
              <a:avLst>
                <a:gd name="adj1" fmla="val 50000"/>
                <a:gd name="adj2" fmla="val 29069"/>
              </a:avLst>
            </a:prstGeom>
            <a:solidFill>
              <a:schemeClr val="accent2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5" name="Oval 17"/>
            <p:cNvSpPr/>
            <p:nvPr/>
          </p:nvSpPr>
          <p:spPr>
            <a:xfrm>
              <a:off x="3240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6" name="Oval 18"/>
            <p:cNvSpPr/>
            <p:nvPr/>
          </p:nvSpPr>
          <p:spPr>
            <a:xfrm>
              <a:off x="3240" y="1695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7" name="Oval 19"/>
            <p:cNvSpPr/>
            <p:nvPr/>
          </p:nvSpPr>
          <p:spPr>
            <a:xfrm>
              <a:off x="3528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8" name="Oval 20"/>
            <p:cNvSpPr/>
            <p:nvPr/>
          </p:nvSpPr>
          <p:spPr>
            <a:xfrm>
              <a:off x="3768" y="1839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3059113" y="1268413"/>
            <a:ext cx="2568575" cy="1100137"/>
            <a:chOff x="1953" y="710"/>
            <a:chExt cx="1618" cy="693"/>
          </a:xfrm>
        </p:grpSpPr>
        <p:sp>
          <p:nvSpPr>
            <p:cNvPr id="109590" name="Line 22"/>
            <p:cNvSpPr/>
            <p:nvPr/>
          </p:nvSpPr>
          <p:spPr>
            <a:xfrm>
              <a:off x="1953" y="865"/>
              <a:ext cx="1316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91" name="Rectangle 23"/>
            <p:cNvSpPr/>
            <p:nvPr/>
          </p:nvSpPr>
          <p:spPr>
            <a:xfrm>
              <a:off x="1973" y="890"/>
              <a:ext cx="159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2" name="Oval 24"/>
            <p:cNvSpPr/>
            <p:nvPr/>
          </p:nvSpPr>
          <p:spPr>
            <a:xfrm>
              <a:off x="1980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3" name="Oval 25"/>
            <p:cNvSpPr/>
            <p:nvPr/>
          </p:nvSpPr>
          <p:spPr>
            <a:xfrm>
              <a:off x="2172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4" name="Oval 26"/>
            <p:cNvSpPr/>
            <p:nvPr/>
          </p:nvSpPr>
          <p:spPr>
            <a:xfrm>
              <a:off x="2336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5" name="Oval 27"/>
            <p:cNvSpPr/>
            <p:nvPr/>
          </p:nvSpPr>
          <p:spPr>
            <a:xfrm>
              <a:off x="2518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6" name="Oval 28"/>
            <p:cNvSpPr/>
            <p:nvPr/>
          </p:nvSpPr>
          <p:spPr>
            <a:xfrm>
              <a:off x="2700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7" name="Oval 29"/>
            <p:cNvSpPr/>
            <p:nvPr/>
          </p:nvSpPr>
          <p:spPr>
            <a:xfrm>
              <a:off x="2892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8" name="Oval 30"/>
            <p:cNvSpPr/>
            <p:nvPr/>
          </p:nvSpPr>
          <p:spPr>
            <a:xfrm>
              <a:off x="3084" y="71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9" name="Rectangle 31"/>
            <p:cNvSpPr/>
            <p:nvPr/>
          </p:nvSpPr>
          <p:spPr>
            <a:xfrm>
              <a:off x="2200" y="1117"/>
              <a:ext cx="102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无众数</a:t>
              </a: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1393825" y="4424363"/>
            <a:ext cx="5508625" cy="1906587"/>
            <a:chOff x="878" y="2787"/>
            <a:chExt cx="3470" cy="1201"/>
          </a:xfrm>
        </p:grpSpPr>
        <p:sp>
          <p:nvSpPr>
            <p:cNvPr id="109601" name="Rectangle 33"/>
            <p:cNvSpPr/>
            <p:nvPr/>
          </p:nvSpPr>
          <p:spPr>
            <a:xfrm>
              <a:off x="878" y="3231"/>
              <a:ext cx="34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9602" name="Group 34"/>
            <p:cNvGrpSpPr/>
            <p:nvPr/>
          </p:nvGrpSpPr>
          <p:grpSpPr>
            <a:xfrm>
              <a:off x="975" y="2787"/>
              <a:ext cx="3066" cy="1201"/>
              <a:chOff x="975" y="2787"/>
              <a:chExt cx="3066" cy="1201"/>
            </a:xfrm>
          </p:grpSpPr>
          <p:sp>
            <p:nvSpPr>
              <p:cNvPr id="109603" name="Line 35"/>
              <p:cNvSpPr/>
              <p:nvPr/>
            </p:nvSpPr>
            <p:spPr>
              <a:xfrm>
                <a:off x="975" y="3249"/>
                <a:ext cx="299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604" name="Oval 36"/>
              <p:cNvSpPr/>
              <p:nvPr/>
            </p:nvSpPr>
            <p:spPr>
              <a:xfrm>
                <a:off x="1074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05" name="Oval 37"/>
              <p:cNvSpPr/>
              <p:nvPr/>
            </p:nvSpPr>
            <p:spPr>
              <a:xfrm>
                <a:off x="1458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06" name="Oval 38"/>
              <p:cNvSpPr/>
              <p:nvPr/>
            </p:nvSpPr>
            <p:spPr>
              <a:xfrm>
                <a:off x="1794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07" name="Oval 39"/>
              <p:cNvSpPr/>
              <p:nvPr/>
            </p:nvSpPr>
            <p:spPr>
              <a:xfrm>
                <a:off x="2178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08" name="Oval 40"/>
              <p:cNvSpPr/>
              <p:nvPr/>
            </p:nvSpPr>
            <p:spPr>
              <a:xfrm>
                <a:off x="1794" y="2947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09" name="Oval 41"/>
              <p:cNvSpPr/>
              <p:nvPr/>
            </p:nvSpPr>
            <p:spPr>
              <a:xfrm>
                <a:off x="2514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0" name="Oval 42"/>
              <p:cNvSpPr/>
              <p:nvPr/>
            </p:nvSpPr>
            <p:spPr>
              <a:xfrm>
                <a:off x="2514" y="2947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1" name="Oval 43"/>
              <p:cNvSpPr/>
              <p:nvPr/>
            </p:nvSpPr>
            <p:spPr>
              <a:xfrm>
                <a:off x="1791" y="2795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2" name="Rectangle 44"/>
              <p:cNvSpPr/>
              <p:nvPr/>
            </p:nvSpPr>
            <p:spPr>
              <a:xfrm>
                <a:off x="1474" y="3702"/>
                <a:ext cx="1070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8" tIns="44450" rIns="90488" bIns="44450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众数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09613" name="Oval 45"/>
              <p:cNvSpPr/>
              <p:nvPr/>
            </p:nvSpPr>
            <p:spPr>
              <a:xfrm>
                <a:off x="2754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4" name="AutoShape 46"/>
              <p:cNvSpPr/>
              <p:nvPr/>
            </p:nvSpPr>
            <p:spPr>
              <a:xfrm rot="-5400000">
                <a:off x="1729" y="3459"/>
                <a:ext cx="273" cy="215"/>
              </a:xfrm>
              <a:prstGeom prst="rightArrow">
                <a:avLst>
                  <a:gd name="adj1" fmla="val 50000"/>
                  <a:gd name="adj2" fmla="val 31961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5" name="Oval 47"/>
              <p:cNvSpPr/>
              <p:nvPr/>
            </p:nvSpPr>
            <p:spPr>
              <a:xfrm>
                <a:off x="3234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6" name="Oval 48"/>
              <p:cNvSpPr/>
              <p:nvPr/>
            </p:nvSpPr>
            <p:spPr>
              <a:xfrm>
                <a:off x="3234" y="2947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7" name="Oval 49"/>
              <p:cNvSpPr/>
              <p:nvPr/>
            </p:nvSpPr>
            <p:spPr>
              <a:xfrm>
                <a:off x="3522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8" name="Oval 50"/>
              <p:cNvSpPr/>
              <p:nvPr/>
            </p:nvSpPr>
            <p:spPr>
              <a:xfrm>
                <a:off x="3762" y="3091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9" name="Oval 51"/>
              <p:cNvSpPr/>
              <p:nvPr/>
            </p:nvSpPr>
            <p:spPr>
              <a:xfrm>
                <a:off x="3243" y="2787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20" name="Rectangle 52"/>
              <p:cNvSpPr/>
              <p:nvPr/>
            </p:nvSpPr>
            <p:spPr>
              <a:xfrm>
                <a:off x="2971" y="3657"/>
                <a:ext cx="1070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8" tIns="44450" rIns="90488" bIns="44450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众数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09621" name="AutoShape 53"/>
              <p:cNvSpPr/>
              <p:nvPr/>
            </p:nvSpPr>
            <p:spPr>
              <a:xfrm rot="-5400000">
                <a:off x="3203" y="3436"/>
                <a:ext cx="227" cy="215"/>
              </a:xfrm>
              <a:prstGeom prst="rightArrow">
                <a:avLst>
                  <a:gd name="adj1" fmla="val 50000"/>
                  <a:gd name="adj2" fmla="val 26576"/>
                </a:avLst>
              </a:prstGeom>
              <a:solidFill>
                <a:schemeClr val="accent2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</a:t>
            </a:fld>
            <a:endParaRPr lang="en-US" altLang="zh-CN" sz="1400" dirty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15900" y="0"/>
            <a:ext cx="8928100" cy="787400"/>
          </a:xfrm>
          <a:ln/>
        </p:spPr>
        <p:txBody>
          <a:bodyPr wrap="square" lIns="92075" tIns="46037" rIns="92075" bIns="46037" anchor="ctr"/>
          <a:lstStyle/>
          <a:p>
            <a:pPr eaLnBrk="1" hangingPunct="1"/>
            <a:r>
              <a:rPr lang="zh-CN" altLang="en-US" sz="4000" b="1" dirty="0"/>
              <a:t>频数分布举例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44463" y="1719263"/>
            <a:ext cx="8243887" cy="4878387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两个构成要素：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各组的分组界限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每组中的次数或频率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通过频数分布表可以发</a:t>
            </a:r>
            <a:br>
              <a:rPr lang="zh-CN" altLang="en-US" sz="2800" dirty="0"/>
            </a:br>
            <a:r>
              <a:rPr lang="zh-CN" altLang="en-US" sz="2800" dirty="0"/>
              <a:t>现数据分布的特征。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36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频数（</a:t>
            </a:r>
            <a:r>
              <a:rPr lang="en-US" altLang="zh-CN" dirty="0"/>
              <a:t>frequency) </a:t>
            </a:r>
            <a:r>
              <a:rPr lang="zh-CN" altLang="en-US" dirty="0"/>
              <a:t>：</a:t>
            </a:r>
            <a:r>
              <a:rPr lang="zh-CN" altLang="en-US" sz="2800" dirty="0"/>
              <a:t>每个组中的数据个数，也称次数。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频率（</a:t>
            </a:r>
            <a:r>
              <a:rPr lang="en-US" altLang="zh-CN" dirty="0"/>
              <a:t>relative frequency) </a:t>
            </a:r>
            <a:r>
              <a:rPr lang="zh-CN" altLang="en-US" dirty="0"/>
              <a:t>：</a:t>
            </a:r>
            <a:r>
              <a:rPr lang="zh-CN" altLang="en-US" sz="2800" dirty="0"/>
              <a:t>频数</a:t>
            </a:r>
            <a:r>
              <a:rPr lang="en-US" altLang="zh-CN" sz="2800" dirty="0"/>
              <a:t>/</a:t>
            </a:r>
            <a:r>
              <a:rPr lang="zh-CN" altLang="en-US" sz="2800" dirty="0"/>
              <a:t>总数据个数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38917" name="表格 38916"/>
          <p:cNvGraphicFramePr/>
          <p:nvPr/>
        </p:nvGraphicFramePr>
        <p:xfrm>
          <a:off x="4716463" y="908050"/>
          <a:ext cx="4030663" cy="3644140"/>
        </p:xfrm>
        <a:graphic>
          <a:graphicData uri="http://schemas.openxmlformats.org/drawingml/2006/table">
            <a:tbl>
              <a:tblPr/>
              <a:tblGrid>
                <a:gridCol w="1446213"/>
                <a:gridCol w="995362"/>
                <a:gridCol w="1589088"/>
              </a:tblGrid>
              <a:tr h="520700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成绩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频率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以下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7.14%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60-70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19.05%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70-80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28.57%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80-90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35.71%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</a:t>
                      </a: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以上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9.52%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lvl="0" eaLnBrk="1" hangingPunct="1"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合计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hangingPunct="1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50</a:t>
            </a:fld>
            <a:endParaRPr lang="en-US" altLang="zh-CN" sz="1400" dirty="0"/>
          </a:p>
        </p:txBody>
      </p:sp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众数、中位数和算术平均数的关系</a:t>
            </a:r>
          </a:p>
        </p:txBody>
      </p:sp>
      <p:graphicFrame>
        <p:nvGraphicFramePr>
          <p:cNvPr id="5122" name="Object 3"/>
          <p:cNvGraphicFramePr>
            <a:graphicFrameLocks/>
          </p:cNvGraphicFramePr>
          <p:nvPr>
            <p:ph sz="quarter" idx="2"/>
          </p:nvPr>
        </p:nvGraphicFramePr>
        <p:xfrm>
          <a:off x="4067175" y="5370513"/>
          <a:ext cx="2092325" cy="717550"/>
        </p:xfrm>
        <a:graphic>
          <a:graphicData uri="http://schemas.openxmlformats.org/presentationml/2006/ole">
            <p:oleObj spid="_x0000_s116741" r:id="rId4" imgW="812447" imgH="279279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/>
          </p:cNvGraphicFramePr>
          <p:nvPr>
            <p:ph sz="half" idx="1"/>
          </p:nvPr>
        </p:nvGraphicFramePr>
        <p:xfrm>
          <a:off x="4044950" y="4073525"/>
          <a:ext cx="1423988" cy="565150"/>
        </p:xfrm>
        <a:graphic>
          <a:graphicData uri="http://schemas.openxmlformats.org/presentationml/2006/ole">
            <p:oleObj spid="_x0000_s116740" r:id="rId5" imgW="698500" imgH="279400" progId="Equation.3">
              <p:embed/>
            </p:oleObj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3176588" y="1628775"/>
            <a:ext cx="2763837" cy="2435225"/>
            <a:chOff x="2112" y="1536"/>
            <a:chExt cx="1488" cy="1534"/>
          </a:xfrm>
        </p:grpSpPr>
        <p:sp>
          <p:nvSpPr>
            <p:cNvPr id="111622" name="Rectangle 6"/>
            <p:cNvSpPr/>
            <p:nvPr/>
          </p:nvSpPr>
          <p:spPr>
            <a:xfrm>
              <a:off x="2496" y="2784"/>
              <a:ext cx="79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对称分布</a:t>
              </a:r>
            </a:p>
          </p:txBody>
        </p:sp>
        <p:sp>
          <p:nvSpPr>
            <p:cNvPr id="111623" name="Rectangle 7"/>
            <p:cNvSpPr/>
            <p:nvPr/>
          </p:nvSpPr>
          <p:spPr>
            <a:xfrm>
              <a:off x="3059" y="2384"/>
              <a:ext cx="13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1624" name="Rectangle 8"/>
            <p:cNvSpPr/>
            <p:nvPr/>
          </p:nvSpPr>
          <p:spPr>
            <a:xfrm>
              <a:off x="2112" y="1536"/>
              <a:ext cx="345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均值</a:t>
              </a:r>
            </a:p>
          </p:txBody>
        </p:sp>
        <p:sp>
          <p:nvSpPr>
            <p:cNvPr id="111625" name="Rectangle 9"/>
            <p:cNvSpPr/>
            <p:nvPr/>
          </p:nvSpPr>
          <p:spPr>
            <a:xfrm>
              <a:off x="2448" y="1536"/>
              <a:ext cx="203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</a:t>
              </a:r>
            </a:p>
          </p:txBody>
        </p:sp>
        <p:sp>
          <p:nvSpPr>
            <p:cNvPr id="111626" name="Rectangle 10"/>
            <p:cNvSpPr/>
            <p:nvPr/>
          </p:nvSpPr>
          <p:spPr>
            <a:xfrm>
              <a:off x="2592" y="1536"/>
              <a:ext cx="5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中位数</a:t>
              </a:r>
            </a:p>
          </p:txBody>
        </p:sp>
        <p:sp>
          <p:nvSpPr>
            <p:cNvPr id="111627" name="Rectangle 11"/>
            <p:cNvSpPr/>
            <p:nvPr/>
          </p:nvSpPr>
          <p:spPr>
            <a:xfrm>
              <a:off x="3072" y="1536"/>
              <a:ext cx="203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</a:t>
              </a:r>
            </a:p>
          </p:txBody>
        </p:sp>
        <p:sp>
          <p:nvSpPr>
            <p:cNvPr id="111628" name="Rectangle 12"/>
            <p:cNvSpPr/>
            <p:nvPr/>
          </p:nvSpPr>
          <p:spPr>
            <a:xfrm>
              <a:off x="3216" y="1536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众数</a:t>
              </a:r>
            </a:p>
          </p:txBody>
        </p:sp>
        <p:sp>
          <p:nvSpPr>
            <p:cNvPr id="111629" name="Line 13"/>
            <p:cNvSpPr/>
            <p:nvPr/>
          </p:nvSpPr>
          <p:spPr>
            <a:xfrm>
              <a:off x="2928" y="1920"/>
              <a:ext cx="0" cy="624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0" name="Line 14"/>
            <p:cNvSpPr/>
            <p:nvPr/>
          </p:nvSpPr>
          <p:spPr>
            <a:xfrm>
              <a:off x="2928" y="1920"/>
              <a:ext cx="0" cy="622"/>
            </a:xfrm>
            <a:prstGeom prst="line">
              <a:avLst/>
            </a:prstGeom>
            <a:ln w="254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1" name="Freeform 15"/>
            <p:cNvSpPr/>
            <p:nvPr/>
          </p:nvSpPr>
          <p:spPr>
            <a:xfrm>
              <a:off x="2928" y="1920"/>
              <a:ext cx="570" cy="675"/>
            </a:xfrm>
            <a:custGeom>
              <a:avLst/>
              <a:gdLst/>
              <a:ahLst/>
              <a:cxnLst>
                <a:cxn ang="0">
                  <a:pos x="569" y="674"/>
                </a:cxn>
                <a:cxn ang="0">
                  <a:pos x="508" y="667"/>
                </a:cxn>
                <a:cxn ang="0">
                  <a:pos x="478" y="659"/>
                </a:cxn>
                <a:cxn ang="0">
                  <a:pos x="449" y="648"/>
                </a:cxn>
                <a:cxn ang="0">
                  <a:pos x="419" y="633"/>
                </a:cxn>
                <a:cxn ang="0">
                  <a:pos x="389" y="612"/>
                </a:cxn>
                <a:cxn ang="0">
                  <a:pos x="358" y="583"/>
                </a:cxn>
                <a:cxn ang="0">
                  <a:pos x="300" y="506"/>
                </a:cxn>
                <a:cxn ang="0">
                  <a:pos x="239" y="396"/>
                </a:cxn>
                <a:cxn ang="0">
                  <a:pos x="178" y="263"/>
                </a:cxn>
                <a:cxn ang="0">
                  <a:pos x="150" y="197"/>
                </a:cxn>
                <a:cxn ang="0">
                  <a:pos x="120" y="133"/>
                </a:cxn>
                <a:cxn ang="0">
                  <a:pos x="89" y="78"/>
                </a:cxn>
                <a:cxn ang="0">
                  <a:pos x="59" y="36"/>
                </a:cxn>
                <a:cxn ang="0">
                  <a:pos x="29" y="10"/>
                </a:cxn>
                <a:cxn ang="0">
                  <a:pos x="0" y="0"/>
                </a:cxn>
              </a:cxnLst>
              <a:rect l="0" t="0" r="0" b="0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Freeform 16"/>
            <p:cNvSpPr/>
            <p:nvPr/>
          </p:nvSpPr>
          <p:spPr>
            <a:xfrm>
              <a:off x="2352" y="1920"/>
              <a:ext cx="569" cy="675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59" y="667"/>
                </a:cxn>
                <a:cxn ang="0">
                  <a:pos x="89" y="659"/>
                </a:cxn>
                <a:cxn ang="0">
                  <a:pos x="120" y="648"/>
                </a:cxn>
                <a:cxn ang="0">
                  <a:pos x="150" y="633"/>
                </a:cxn>
                <a:cxn ang="0">
                  <a:pos x="178" y="612"/>
                </a:cxn>
                <a:cxn ang="0">
                  <a:pos x="209" y="583"/>
                </a:cxn>
                <a:cxn ang="0">
                  <a:pos x="269" y="506"/>
                </a:cxn>
                <a:cxn ang="0">
                  <a:pos x="328" y="396"/>
                </a:cxn>
                <a:cxn ang="0">
                  <a:pos x="389" y="263"/>
                </a:cxn>
                <a:cxn ang="0">
                  <a:pos x="419" y="197"/>
                </a:cxn>
                <a:cxn ang="0">
                  <a:pos x="449" y="133"/>
                </a:cxn>
                <a:cxn ang="0">
                  <a:pos x="478" y="78"/>
                </a:cxn>
                <a:cxn ang="0">
                  <a:pos x="508" y="36"/>
                </a:cxn>
                <a:cxn ang="0">
                  <a:pos x="538" y="10"/>
                </a:cxn>
                <a:cxn ang="0">
                  <a:pos x="568" y="0"/>
                </a:cxn>
              </a:cxnLst>
              <a:rect l="0" t="0" r="0" b="0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25400" cap="rnd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Line 17"/>
            <p:cNvSpPr/>
            <p:nvPr/>
          </p:nvSpPr>
          <p:spPr>
            <a:xfrm>
              <a:off x="2928" y="1920"/>
              <a:ext cx="0" cy="720"/>
            </a:xfrm>
            <a:prstGeom prst="line">
              <a:avLst/>
            </a:prstGeom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4" name="Line 18"/>
            <p:cNvSpPr/>
            <p:nvPr/>
          </p:nvSpPr>
          <p:spPr>
            <a:xfrm>
              <a:off x="2208" y="2640"/>
              <a:ext cx="13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98323" name="Rectangle 19"/>
          <p:cNvSpPr/>
          <p:nvPr/>
        </p:nvSpPr>
        <p:spPr>
          <a:xfrm>
            <a:off x="611188" y="4941888"/>
            <a:ext cx="5400675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分配为钟形、轻微不对称的经验公式：</a:t>
            </a:r>
          </a:p>
        </p:txBody>
      </p:sp>
      <p:graphicFrame>
        <p:nvGraphicFramePr>
          <p:cNvPr id="98324" name="Object 20"/>
          <p:cNvGraphicFramePr>
            <a:graphicFrameLocks/>
          </p:cNvGraphicFramePr>
          <p:nvPr/>
        </p:nvGraphicFramePr>
        <p:xfrm>
          <a:off x="971550" y="5373688"/>
          <a:ext cx="2365375" cy="687387"/>
        </p:xfrm>
        <a:graphic>
          <a:graphicData uri="http://schemas.openxmlformats.org/presentationml/2006/ole">
            <p:oleObj spid="_x0000_s116739" r:id="rId6" imgW="1104900" imgH="279400" progId="Equation.3">
              <p:embed/>
            </p:oleObj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539750" y="1544638"/>
            <a:ext cx="2952750" cy="2447925"/>
            <a:chOff x="385" y="973"/>
            <a:chExt cx="1473" cy="1542"/>
          </a:xfrm>
        </p:grpSpPr>
        <p:grpSp>
          <p:nvGrpSpPr>
            <p:cNvPr id="111638" name="Group 22"/>
            <p:cNvGrpSpPr/>
            <p:nvPr/>
          </p:nvGrpSpPr>
          <p:grpSpPr>
            <a:xfrm>
              <a:off x="385" y="981"/>
              <a:ext cx="1473" cy="1534"/>
              <a:chOff x="385" y="981"/>
              <a:chExt cx="1473" cy="1534"/>
            </a:xfrm>
          </p:grpSpPr>
          <p:sp>
            <p:nvSpPr>
              <p:cNvPr id="111639" name="Rectangle 23"/>
              <p:cNvSpPr/>
              <p:nvPr/>
            </p:nvSpPr>
            <p:spPr>
              <a:xfrm>
                <a:off x="673" y="2229"/>
                <a:ext cx="702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左偏分布</a:t>
                </a:r>
              </a:p>
            </p:txBody>
          </p:sp>
          <p:sp>
            <p:nvSpPr>
              <p:cNvPr id="111640" name="Rectangle 24"/>
              <p:cNvSpPr/>
              <p:nvPr/>
            </p:nvSpPr>
            <p:spPr>
              <a:xfrm>
                <a:off x="385" y="981"/>
                <a:ext cx="32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均值</a:t>
                </a:r>
              </a:p>
            </p:txBody>
          </p:sp>
          <p:sp>
            <p:nvSpPr>
              <p:cNvPr id="111641" name="Rectangle 25"/>
              <p:cNvSpPr/>
              <p:nvPr/>
            </p:nvSpPr>
            <p:spPr>
              <a:xfrm>
                <a:off x="817" y="981"/>
                <a:ext cx="153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11642" name="Rectangle 26"/>
              <p:cNvSpPr/>
              <p:nvPr/>
            </p:nvSpPr>
            <p:spPr>
              <a:xfrm>
                <a:off x="817" y="981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中位数</a:t>
                </a:r>
              </a:p>
            </p:txBody>
          </p:sp>
          <p:sp>
            <p:nvSpPr>
              <p:cNvPr id="111643" name="Rectangle 27"/>
              <p:cNvSpPr/>
              <p:nvPr/>
            </p:nvSpPr>
            <p:spPr>
              <a:xfrm>
                <a:off x="1286" y="1825"/>
                <a:ext cx="15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11644" name="Rectangle 28"/>
              <p:cNvSpPr/>
              <p:nvPr/>
            </p:nvSpPr>
            <p:spPr>
              <a:xfrm>
                <a:off x="1393" y="981"/>
                <a:ext cx="32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众数</a:t>
                </a:r>
              </a:p>
            </p:txBody>
          </p:sp>
          <p:sp>
            <p:nvSpPr>
              <p:cNvPr id="111645" name="Rectangle 29"/>
              <p:cNvSpPr/>
              <p:nvPr/>
            </p:nvSpPr>
            <p:spPr>
              <a:xfrm>
                <a:off x="1742" y="1958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46" name="Line 30"/>
              <p:cNvSpPr/>
              <p:nvPr/>
            </p:nvSpPr>
            <p:spPr>
              <a:xfrm>
                <a:off x="1345" y="1413"/>
                <a:ext cx="0" cy="672"/>
              </a:xfrm>
              <a:prstGeom prst="line">
                <a:avLst/>
              </a:prstGeom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47" name="Line 31"/>
              <p:cNvSpPr/>
              <p:nvPr/>
            </p:nvSpPr>
            <p:spPr>
              <a:xfrm>
                <a:off x="1127" y="1616"/>
                <a:ext cx="0" cy="469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48" name="Line 32"/>
              <p:cNvSpPr/>
              <p:nvPr/>
            </p:nvSpPr>
            <p:spPr>
              <a:xfrm>
                <a:off x="1009" y="1797"/>
                <a:ext cx="0" cy="288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49" name="Line 33"/>
              <p:cNvSpPr/>
              <p:nvPr/>
            </p:nvSpPr>
            <p:spPr>
              <a:xfrm flipH="1">
                <a:off x="1393" y="1173"/>
                <a:ext cx="192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50" name="Line 34"/>
              <p:cNvSpPr/>
              <p:nvPr/>
            </p:nvSpPr>
            <p:spPr>
              <a:xfrm>
                <a:off x="1105" y="1173"/>
                <a:ext cx="48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51" name="Line 35"/>
              <p:cNvSpPr/>
              <p:nvPr/>
            </p:nvSpPr>
            <p:spPr>
              <a:xfrm>
                <a:off x="577" y="1173"/>
                <a:ext cx="432" cy="57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52" name="Line 36"/>
              <p:cNvSpPr/>
              <p:nvPr/>
            </p:nvSpPr>
            <p:spPr>
              <a:xfrm>
                <a:off x="481" y="2085"/>
                <a:ext cx="124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53" name="Freeform 37"/>
              <p:cNvSpPr/>
              <p:nvPr/>
            </p:nvSpPr>
            <p:spPr>
              <a:xfrm>
                <a:off x="1345" y="1413"/>
                <a:ext cx="285" cy="627"/>
              </a:xfrm>
              <a:custGeom>
                <a:avLst/>
                <a:gdLst/>
                <a:ahLst/>
                <a:cxnLst>
                  <a:cxn ang="0">
                    <a:pos x="284" y="674"/>
                  </a:cxn>
                  <a:cxn ang="0">
                    <a:pos x="254" y="667"/>
                  </a:cxn>
                  <a:cxn ang="0">
                    <a:pos x="239" y="659"/>
                  </a:cxn>
                  <a:cxn ang="0">
                    <a:pos x="225" y="648"/>
                  </a:cxn>
                  <a:cxn ang="0">
                    <a:pos x="210" y="633"/>
                  </a:cxn>
                  <a:cxn ang="0">
                    <a:pos x="195" y="612"/>
                  </a:cxn>
                  <a:cxn ang="0">
                    <a:pos x="180" y="583"/>
                  </a:cxn>
                  <a:cxn ang="0">
                    <a:pos x="150" y="506"/>
                  </a:cxn>
                  <a:cxn ang="0">
                    <a:pos x="119" y="396"/>
                  </a:cxn>
                  <a:cxn ang="0">
                    <a:pos x="91" y="263"/>
                  </a:cxn>
                  <a:cxn ang="0">
                    <a:pos x="76" y="197"/>
                  </a:cxn>
                  <a:cxn ang="0">
                    <a:pos x="61" y="133"/>
                  </a:cxn>
                  <a:cxn ang="0">
                    <a:pos x="45" y="78"/>
                  </a:cxn>
                  <a:cxn ang="0">
                    <a:pos x="30" y="36"/>
                  </a:cxn>
                  <a:cxn ang="0">
                    <a:pos x="15" y="10"/>
                  </a:cxn>
                  <a:cxn ang="0">
                    <a:pos x="0" y="0"/>
                  </a:cxn>
                </a:cxnLst>
                <a:rect l="0" t="0" r="0" b="0"/>
                <a:pathLst>
                  <a:path w="285" h="675">
                    <a:moveTo>
                      <a:pt x="284" y="674"/>
                    </a:moveTo>
                    <a:lnTo>
                      <a:pt x="254" y="667"/>
                    </a:lnTo>
                    <a:lnTo>
                      <a:pt x="239" y="659"/>
                    </a:lnTo>
                    <a:lnTo>
                      <a:pt x="225" y="648"/>
                    </a:lnTo>
                    <a:lnTo>
                      <a:pt x="210" y="633"/>
                    </a:lnTo>
                    <a:lnTo>
                      <a:pt x="195" y="612"/>
                    </a:lnTo>
                    <a:lnTo>
                      <a:pt x="180" y="583"/>
                    </a:lnTo>
                    <a:lnTo>
                      <a:pt x="150" y="506"/>
                    </a:lnTo>
                    <a:lnTo>
                      <a:pt x="119" y="396"/>
                    </a:lnTo>
                    <a:lnTo>
                      <a:pt x="91" y="263"/>
                    </a:lnTo>
                    <a:lnTo>
                      <a:pt x="76" y="197"/>
                    </a:lnTo>
                    <a:lnTo>
                      <a:pt x="61" y="133"/>
                    </a:lnTo>
                    <a:lnTo>
                      <a:pt x="45" y="78"/>
                    </a:lnTo>
                    <a:lnTo>
                      <a:pt x="30" y="36"/>
                    </a:lnTo>
                    <a:lnTo>
                      <a:pt x="15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54" name="Freeform 38"/>
              <p:cNvSpPr/>
              <p:nvPr/>
            </p:nvSpPr>
            <p:spPr>
              <a:xfrm>
                <a:off x="529" y="1413"/>
                <a:ext cx="816" cy="627"/>
              </a:xfrm>
              <a:custGeom>
                <a:avLst/>
                <a:gdLst/>
                <a:ahLst/>
                <a:cxnLst>
                  <a:cxn ang="0">
                    <a:pos x="0" y="674"/>
                  </a:cxn>
                  <a:cxn ang="0">
                    <a:pos x="90" y="667"/>
                  </a:cxn>
                  <a:cxn ang="0">
                    <a:pos x="134" y="659"/>
                  </a:cxn>
                  <a:cxn ang="0">
                    <a:pos x="179" y="648"/>
                  </a:cxn>
                  <a:cxn ang="0">
                    <a:pos x="225" y="633"/>
                  </a:cxn>
                  <a:cxn ang="0">
                    <a:pos x="269" y="612"/>
                  </a:cxn>
                  <a:cxn ang="0">
                    <a:pos x="314" y="583"/>
                  </a:cxn>
                  <a:cxn ang="0">
                    <a:pos x="403" y="506"/>
                  </a:cxn>
                  <a:cxn ang="0">
                    <a:pos x="494" y="396"/>
                  </a:cxn>
                  <a:cxn ang="0">
                    <a:pos x="583" y="263"/>
                  </a:cxn>
                  <a:cxn ang="0">
                    <a:pos x="628" y="197"/>
                  </a:cxn>
                  <a:cxn ang="0">
                    <a:pos x="674" y="133"/>
                  </a:cxn>
                  <a:cxn ang="0">
                    <a:pos x="717" y="78"/>
                  </a:cxn>
                  <a:cxn ang="0">
                    <a:pos x="763" y="36"/>
                  </a:cxn>
                  <a:cxn ang="0">
                    <a:pos x="808" y="10"/>
                  </a:cxn>
                  <a:cxn ang="0">
                    <a:pos x="852" y="0"/>
                  </a:cxn>
                </a:cxnLst>
                <a:rect l="0" t="0" r="0" b="0"/>
                <a:pathLst>
                  <a:path w="853" h="675">
                    <a:moveTo>
                      <a:pt x="0" y="674"/>
                    </a:moveTo>
                    <a:lnTo>
                      <a:pt x="90" y="667"/>
                    </a:lnTo>
                    <a:lnTo>
                      <a:pt x="134" y="659"/>
                    </a:lnTo>
                    <a:lnTo>
                      <a:pt x="179" y="648"/>
                    </a:lnTo>
                    <a:lnTo>
                      <a:pt x="225" y="633"/>
                    </a:lnTo>
                    <a:lnTo>
                      <a:pt x="269" y="612"/>
                    </a:lnTo>
                    <a:lnTo>
                      <a:pt x="314" y="583"/>
                    </a:lnTo>
                    <a:lnTo>
                      <a:pt x="403" y="506"/>
                    </a:lnTo>
                    <a:lnTo>
                      <a:pt x="494" y="396"/>
                    </a:lnTo>
                    <a:lnTo>
                      <a:pt x="583" y="263"/>
                    </a:lnTo>
                    <a:lnTo>
                      <a:pt x="628" y="197"/>
                    </a:lnTo>
                    <a:lnTo>
                      <a:pt x="674" y="133"/>
                    </a:lnTo>
                    <a:lnTo>
                      <a:pt x="717" y="78"/>
                    </a:lnTo>
                    <a:lnTo>
                      <a:pt x="763" y="36"/>
                    </a:lnTo>
                    <a:lnTo>
                      <a:pt x="808" y="10"/>
                    </a:lnTo>
                    <a:lnTo>
                      <a:pt x="852" y="0"/>
                    </a:ln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655" name="Text Box 39"/>
            <p:cNvSpPr txBox="1"/>
            <p:nvPr/>
          </p:nvSpPr>
          <p:spPr>
            <a:xfrm>
              <a:off x="692" y="973"/>
              <a:ext cx="247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</a:p>
          </p:txBody>
        </p:sp>
        <p:sp>
          <p:nvSpPr>
            <p:cNvPr id="111656" name="Text Box 40"/>
            <p:cNvSpPr txBox="1"/>
            <p:nvPr/>
          </p:nvSpPr>
          <p:spPr>
            <a:xfrm>
              <a:off x="1272" y="981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</a:p>
          </p:txBody>
        </p:sp>
      </p:grpSp>
      <p:graphicFrame>
        <p:nvGraphicFramePr>
          <p:cNvPr id="98345" name="Object 41"/>
          <p:cNvGraphicFramePr>
            <a:graphicFrameLocks/>
          </p:cNvGraphicFramePr>
          <p:nvPr/>
        </p:nvGraphicFramePr>
        <p:xfrm>
          <a:off x="900113" y="4076700"/>
          <a:ext cx="2032000" cy="538163"/>
        </p:xfrm>
        <a:graphic>
          <a:graphicData uri="http://schemas.openxmlformats.org/presentationml/2006/ole">
            <p:oleObj spid="_x0000_s116738" r:id="rId7" imgW="685800" imgH="279400" progId="Equation.3">
              <p:embed/>
            </p:oleObj>
          </a:graphicData>
        </a:graphic>
      </p:graphicFrame>
      <p:grpSp>
        <p:nvGrpSpPr>
          <p:cNvPr id="5" name="Group 42"/>
          <p:cNvGrpSpPr/>
          <p:nvPr/>
        </p:nvGrpSpPr>
        <p:grpSpPr>
          <a:xfrm>
            <a:off x="5853113" y="1628775"/>
            <a:ext cx="3040062" cy="2435225"/>
            <a:chOff x="3787" y="1026"/>
            <a:chExt cx="1584" cy="1534"/>
          </a:xfrm>
        </p:grpSpPr>
        <p:grpSp>
          <p:nvGrpSpPr>
            <p:cNvPr id="111659" name="Group 43"/>
            <p:cNvGrpSpPr/>
            <p:nvPr/>
          </p:nvGrpSpPr>
          <p:grpSpPr>
            <a:xfrm>
              <a:off x="3787" y="1026"/>
              <a:ext cx="1584" cy="1534"/>
              <a:chOff x="3787" y="1026"/>
              <a:chExt cx="1584" cy="1534"/>
            </a:xfrm>
          </p:grpSpPr>
          <p:sp>
            <p:nvSpPr>
              <p:cNvPr id="111660" name="Rectangle 44"/>
              <p:cNvSpPr/>
              <p:nvPr/>
            </p:nvSpPr>
            <p:spPr>
              <a:xfrm>
                <a:off x="4123" y="2274"/>
                <a:ext cx="733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右偏分布</a:t>
                </a:r>
              </a:p>
            </p:txBody>
          </p:sp>
          <p:sp>
            <p:nvSpPr>
              <p:cNvPr id="111661" name="Rectangle 45"/>
              <p:cNvSpPr/>
              <p:nvPr/>
            </p:nvSpPr>
            <p:spPr>
              <a:xfrm>
                <a:off x="3835" y="1026"/>
                <a:ext cx="3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众数</a:t>
                </a:r>
              </a:p>
            </p:txBody>
          </p:sp>
          <p:sp>
            <p:nvSpPr>
              <p:cNvPr id="111662" name="Rectangle 46"/>
              <p:cNvSpPr/>
              <p:nvPr/>
            </p:nvSpPr>
            <p:spPr>
              <a:xfrm>
                <a:off x="4149" y="1874"/>
                <a:ext cx="161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11663" name="Rectangle 47"/>
              <p:cNvSpPr/>
              <p:nvPr/>
            </p:nvSpPr>
            <p:spPr>
              <a:xfrm>
                <a:off x="4267" y="1026"/>
                <a:ext cx="45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中位数</a:t>
                </a:r>
              </a:p>
            </p:txBody>
          </p:sp>
          <p:sp>
            <p:nvSpPr>
              <p:cNvPr id="111664" name="Rectangle 48"/>
              <p:cNvSpPr/>
              <p:nvPr/>
            </p:nvSpPr>
            <p:spPr>
              <a:xfrm>
                <a:off x="4843" y="1026"/>
                <a:ext cx="3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均值</a:t>
                </a:r>
              </a:p>
            </p:txBody>
          </p:sp>
          <p:sp>
            <p:nvSpPr>
              <p:cNvPr id="111665" name="Rectangle 49"/>
              <p:cNvSpPr/>
              <p:nvPr/>
            </p:nvSpPr>
            <p:spPr>
              <a:xfrm>
                <a:off x="5169" y="2007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66" name="Line 50"/>
              <p:cNvSpPr/>
              <p:nvPr/>
            </p:nvSpPr>
            <p:spPr>
              <a:xfrm>
                <a:off x="4315" y="1410"/>
                <a:ext cx="0" cy="720"/>
              </a:xfrm>
              <a:prstGeom prst="line">
                <a:avLst/>
              </a:prstGeom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67" name="Line 51"/>
              <p:cNvSpPr/>
              <p:nvPr/>
            </p:nvSpPr>
            <p:spPr>
              <a:xfrm>
                <a:off x="4558" y="1616"/>
                <a:ext cx="0" cy="538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68" name="Line 52"/>
              <p:cNvSpPr/>
              <p:nvPr/>
            </p:nvSpPr>
            <p:spPr>
              <a:xfrm>
                <a:off x="4699" y="1842"/>
                <a:ext cx="0" cy="288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69" name="Line 53"/>
              <p:cNvSpPr/>
              <p:nvPr/>
            </p:nvSpPr>
            <p:spPr>
              <a:xfrm>
                <a:off x="3787" y="2130"/>
                <a:ext cx="158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70" name="Line 54"/>
              <p:cNvSpPr/>
              <p:nvPr/>
            </p:nvSpPr>
            <p:spPr>
              <a:xfrm>
                <a:off x="4075" y="1266"/>
                <a:ext cx="192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71" name="Line 55"/>
              <p:cNvSpPr/>
              <p:nvPr/>
            </p:nvSpPr>
            <p:spPr>
              <a:xfrm flipH="1">
                <a:off x="4555" y="1266"/>
                <a:ext cx="48" cy="2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72" name="Line 56"/>
              <p:cNvSpPr/>
              <p:nvPr/>
            </p:nvSpPr>
            <p:spPr>
              <a:xfrm flipH="1">
                <a:off x="4699" y="1266"/>
                <a:ext cx="336" cy="52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73" name="Freeform 57"/>
              <p:cNvSpPr/>
              <p:nvPr/>
            </p:nvSpPr>
            <p:spPr>
              <a:xfrm>
                <a:off x="4315" y="1410"/>
                <a:ext cx="853" cy="675"/>
              </a:xfrm>
              <a:custGeom>
                <a:avLst/>
                <a:gdLst/>
                <a:ahLst/>
                <a:cxnLst>
                  <a:cxn ang="0">
                    <a:pos x="852" y="674"/>
                  </a:cxn>
                  <a:cxn ang="0">
                    <a:pos x="761" y="667"/>
                  </a:cxn>
                  <a:cxn ang="0">
                    <a:pos x="718" y="659"/>
                  </a:cxn>
                  <a:cxn ang="0">
                    <a:pos x="672" y="648"/>
                  </a:cxn>
                  <a:cxn ang="0">
                    <a:pos x="627" y="633"/>
                  </a:cxn>
                  <a:cxn ang="0">
                    <a:pos x="583" y="612"/>
                  </a:cxn>
                  <a:cxn ang="0">
                    <a:pos x="538" y="583"/>
                  </a:cxn>
                  <a:cxn ang="0">
                    <a:pos x="447" y="506"/>
                  </a:cxn>
                  <a:cxn ang="0">
                    <a:pos x="358" y="396"/>
                  </a:cxn>
                  <a:cxn ang="0">
                    <a:pos x="269" y="263"/>
                  </a:cxn>
                  <a:cxn ang="0">
                    <a:pos x="224" y="197"/>
                  </a:cxn>
                  <a:cxn ang="0">
                    <a:pos x="178" y="133"/>
                  </a:cxn>
                  <a:cxn ang="0">
                    <a:pos x="135" y="78"/>
                  </a:cxn>
                  <a:cxn ang="0">
                    <a:pos x="89" y="36"/>
                  </a:cxn>
                  <a:cxn ang="0">
                    <a:pos x="44" y="10"/>
                  </a:cxn>
                  <a:cxn ang="0">
                    <a:pos x="0" y="0"/>
                  </a:cxn>
                </a:cxnLst>
                <a:rect l="0" t="0" r="0" b="0"/>
                <a:pathLst>
                  <a:path w="853" h="675">
                    <a:moveTo>
                      <a:pt x="852" y="674"/>
                    </a:moveTo>
                    <a:lnTo>
                      <a:pt x="761" y="667"/>
                    </a:lnTo>
                    <a:lnTo>
                      <a:pt x="718" y="659"/>
                    </a:lnTo>
                    <a:lnTo>
                      <a:pt x="672" y="648"/>
                    </a:lnTo>
                    <a:lnTo>
                      <a:pt x="627" y="633"/>
                    </a:lnTo>
                    <a:lnTo>
                      <a:pt x="583" y="612"/>
                    </a:lnTo>
                    <a:lnTo>
                      <a:pt x="538" y="583"/>
                    </a:lnTo>
                    <a:lnTo>
                      <a:pt x="447" y="506"/>
                    </a:lnTo>
                    <a:lnTo>
                      <a:pt x="358" y="396"/>
                    </a:lnTo>
                    <a:lnTo>
                      <a:pt x="269" y="263"/>
                    </a:lnTo>
                    <a:lnTo>
                      <a:pt x="224" y="197"/>
                    </a:lnTo>
                    <a:lnTo>
                      <a:pt x="178" y="133"/>
                    </a:lnTo>
                    <a:lnTo>
                      <a:pt x="135" y="78"/>
                    </a:lnTo>
                    <a:lnTo>
                      <a:pt x="89" y="36"/>
                    </a:lnTo>
                    <a:lnTo>
                      <a:pt x="44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4" name="Freeform 58"/>
              <p:cNvSpPr/>
              <p:nvPr/>
            </p:nvSpPr>
            <p:spPr>
              <a:xfrm>
                <a:off x="4027" y="1410"/>
                <a:ext cx="285" cy="675"/>
              </a:xfrm>
              <a:custGeom>
                <a:avLst/>
                <a:gdLst/>
                <a:ahLst/>
                <a:cxnLst>
                  <a:cxn ang="0">
                    <a:pos x="0" y="674"/>
                  </a:cxn>
                  <a:cxn ang="0">
                    <a:pos x="28" y="667"/>
                  </a:cxn>
                  <a:cxn ang="0">
                    <a:pos x="43" y="659"/>
                  </a:cxn>
                  <a:cxn ang="0">
                    <a:pos x="59" y="648"/>
                  </a:cxn>
                  <a:cxn ang="0">
                    <a:pos x="74" y="633"/>
                  </a:cxn>
                  <a:cxn ang="0">
                    <a:pos x="89" y="612"/>
                  </a:cxn>
                  <a:cxn ang="0">
                    <a:pos x="104" y="583"/>
                  </a:cxn>
                  <a:cxn ang="0">
                    <a:pos x="134" y="506"/>
                  </a:cxn>
                  <a:cxn ang="0">
                    <a:pos x="165" y="396"/>
                  </a:cxn>
                  <a:cxn ang="0">
                    <a:pos x="193" y="263"/>
                  </a:cxn>
                  <a:cxn ang="0">
                    <a:pos x="208" y="197"/>
                  </a:cxn>
                  <a:cxn ang="0">
                    <a:pos x="223" y="133"/>
                  </a:cxn>
                  <a:cxn ang="0">
                    <a:pos x="239" y="78"/>
                  </a:cxn>
                  <a:cxn ang="0">
                    <a:pos x="254" y="36"/>
                  </a:cxn>
                  <a:cxn ang="0">
                    <a:pos x="269" y="10"/>
                  </a:cxn>
                  <a:cxn ang="0">
                    <a:pos x="284" y="0"/>
                  </a:cxn>
                </a:cxnLst>
                <a:rect l="0" t="0" r="0" b="0"/>
                <a:pathLst>
                  <a:path w="285" h="675">
                    <a:moveTo>
                      <a:pt x="0" y="674"/>
                    </a:moveTo>
                    <a:lnTo>
                      <a:pt x="28" y="667"/>
                    </a:lnTo>
                    <a:lnTo>
                      <a:pt x="43" y="659"/>
                    </a:lnTo>
                    <a:lnTo>
                      <a:pt x="59" y="648"/>
                    </a:lnTo>
                    <a:lnTo>
                      <a:pt x="74" y="633"/>
                    </a:lnTo>
                    <a:lnTo>
                      <a:pt x="89" y="612"/>
                    </a:lnTo>
                    <a:lnTo>
                      <a:pt x="104" y="583"/>
                    </a:lnTo>
                    <a:lnTo>
                      <a:pt x="134" y="506"/>
                    </a:lnTo>
                    <a:lnTo>
                      <a:pt x="165" y="396"/>
                    </a:lnTo>
                    <a:lnTo>
                      <a:pt x="193" y="263"/>
                    </a:lnTo>
                    <a:lnTo>
                      <a:pt x="208" y="197"/>
                    </a:lnTo>
                    <a:lnTo>
                      <a:pt x="223" y="133"/>
                    </a:lnTo>
                    <a:lnTo>
                      <a:pt x="239" y="78"/>
                    </a:lnTo>
                    <a:lnTo>
                      <a:pt x="254" y="36"/>
                    </a:lnTo>
                    <a:lnTo>
                      <a:pt x="269" y="10"/>
                    </a:lnTo>
                    <a:lnTo>
                      <a:pt x="284" y="0"/>
                    </a:ln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675" name="Text Box 59"/>
            <p:cNvSpPr txBox="1"/>
            <p:nvPr/>
          </p:nvSpPr>
          <p:spPr>
            <a:xfrm>
              <a:off x="4163" y="1032"/>
              <a:ext cx="20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</a:p>
          </p:txBody>
        </p:sp>
        <p:sp>
          <p:nvSpPr>
            <p:cNvPr id="111676" name="Text Box 60"/>
            <p:cNvSpPr txBox="1"/>
            <p:nvPr/>
          </p:nvSpPr>
          <p:spPr>
            <a:xfrm>
              <a:off x="4714" y="1026"/>
              <a:ext cx="20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</a:p>
          </p:txBody>
        </p:sp>
      </p:grpSp>
      <p:graphicFrame>
        <p:nvGraphicFramePr>
          <p:cNvPr id="98365" name="Object 61"/>
          <p:cNvGraphicFramePr>
            <a:graphicFrameLocks/>
          </p:cNvGraphicFramePr>
          <p:nvPr/>
        </p:nvGraphicFramePr>
        <p:xfrm>
          <a:off x="6443663" y="4076700"/>
          <a:ext cx="1914525" cy="517525"/>
        </p:xfrm>
        <a:graphic>
          <a:graphicData uri="http://schemas.openxmlformats.org/presentationml/2006/ole">
            <p:oleObj spid="_x0000_s116737" r:id="rId8" imgW="698500" imgH="2794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51</a:t>
            </a:fld>
            <a:endParaRPr lang="en-US" altLang="zh-CN" sz="1400" dirty="0"/>
          </a:p>
        </p:txBody>
      </p:sp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614363" y="274638"/>
            <a:ext cx="7778750" cy="90805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小结：平均数、中位数、众数的特点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323850" y="1385888"/>
            <a:ext cx="8353425" cy="547211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算术平均数 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易受极端值影响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使用了全部数据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数学性质优良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主要用于数值型数据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数据对称分布或接近对称分布时应用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中位数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不受极端值影响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数据分布偏斜程度较大时应用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主要用于顺序数据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众数：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不受极端值影响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不具有惟一性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数据分布偏斜程度较大时应用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主要用于分类数据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52</a:t>
            </a:fld>
            <a:endParaRPr lang="en-US" altLang="zh-CN" sz="1400" dirty="0"/>
          </a:p>
        </p:txBody>
      </p:sp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分位数（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Quantile)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把顺序排列的一组数据分割为若干相等部分的分割点的数值 。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分位数可以反映数据分布的相对位置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（而不单单是中心位置）。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常用的有四分位数、十分位数、百分位数。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四分位数（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Quartile)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Q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Q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十分位数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(Decile):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………D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百分位数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(percentile)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…………P</a:t>
            </a:r>
            <a:r>
              <a:rPr lang="en-US" altLang="zh-CN" sz="24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53</a:t>
            </a:fld>
            <a:endParaRPr lang="en-US" altLang="zh-CN" sz="1400" dirty="0"/>
          </a:p>
        </p:txBody>
      </p:sp>
      <p:sp>
        <p:nvSpPr>
          <p:cNvPr id="117762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四分位数（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Quartile)</a:t>
            </a:r>
            <a:r>
              <a:rPr lang="en-US" altLang="zh-CN" dirty="0"/>
              <a:t> 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250825" y="1628775"/>
            <a:ext cx="8642350" cy="4751388"/>
          </a:xfrm>
          <a:ln/>
        </p:spPr>
        <p:txBody>
          <a:bodyPr wrap="square" lIns="91440" tIns="45720" rIns="91440" bIns="45720" anchor="t"/>
          <a:lstStyle/>
          <a:p>
            <a:pPr marL="609600" indent="-609600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数据按大小顺序排序后把分割成四等分的三个分割点上的数值 。</a:t>
            </a:r>
          </a:p>
          <a:p>
            <a:pPr marL="609600" indent="-609600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在实际应用中四分位数的计算方法并不统一（数据量大时这些方法差别不大）。对原始数据：</a:t>
            </a:r>
          </a:p>
          <a:p>
            <a:pPr marL="990600" lvl="1" indent="-533400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中四分位数的位置为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(n+1)/4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2(n+1)/4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3(n+1)/4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中四分位数的位置分别为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(n+3)/4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2(n+1)/4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3n+1)/4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609600" indent="-609600"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如果四分位数的位置不是整数，则四分位数等于前后两个数的加权平均。</a:t>
            </a:r>
          </a:p>
        </p:txBody>
      </p:sp>
      <p:sp>
        <p:nvSpPr>
          <p:cNvPr id="1177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54</a:t>
            </a:fld>
            <a:endParaRPr lang="en-US" altLang="zh-CN" sz="1400" dirty="0"/>
          </a:p>
        </p:txBody>
      </p:sp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101012" cy="6667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四分位数计算（例子）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13788" cy="57626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dirty="0"/>
              <a:t>排序后的数据</a:t>
            </a:r>
            <a:r>
              <a:rPr lang="en-US" altLang="zh-CN" sz="2800" dirty="0"/>
              <a:t>:  2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  <a:r>
              <a:rPr lang="zh-CN" altLang="en-US" sz="2800" dirty="0"/>
              <a:t>， </a:t>
            </a:r>
            <a:r>
              <a:rPr lang="en-US" altLang="zh-CN" sz="2800" dirty="0"/>
              <a:t>10</a:t>
            </a:r>
            <a:r>
              <a:rPr lang="zh-CN" altLang="en-US" sz="2800" dirty="0"/>
              <a:t>，</a:t>
            </a:r>
            <a:r>
              <a:rPr lang="en-US" altLang="zh-CN" sz="2800" dirty="0"/>
              <a:t>12</a:t>
            </a:r>
            <a:r>
              <a:rPr lang="zh-CN" altLang="en-US" sz="2800" dirty="0"/>
              <a:t>，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ph sz="quarter" idx="2"/>
          </p:nvPr>
        </p:nvGraphicFramePr>
        <p:xfrm>
          <a:off x="611188" y="1989138"/>
          <a:ext cx="3249612" cy="2278062"/>
        </p:xfrm>
        <a:graphic>
          <a:graphicData uri="http://schemas.openxmlformats.org/presentationml/2006/ole">
            <p:oleObj spid="_x0000_s126978" r:id="rId4" imgW="1320800" imgH="927100" progId="Equation.3">
              <p:embed/>
            </p:oleObj>
          </a:graphicData>
        </a:graphic>
      </p:graphicFrame>
      <p:sp>
        <p:nvSpPr>
          <p:cNvPr id="106501" name="Rectangle 5"/>
          <p:cNvSpPr/>
          <p:nvPr/>
        </p:nvSpPr>
        <p:spPr>
          <a:xfrm>
            <a:off x="611188" y="4292600"/>
            <a:ext cx="381635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不能整除时需加权平均：</a:t>
            </a:r>
          </a:p>
        </p:txBody>
      </p:sp>
      <p:graphicFrame>
        <p:nvGraphicFramePr>
          <p:cNvPr id="6147" name="Object 6"/>
          <p:cNvGraphicFramePr>
            <a:graphicFrameLocks/>
          </p:cNvGraphicFramePr>
          <p:nvPr>
            <p:ph sz="quarter" idx="3"/>
          </p:nvPr>
        </p:nvGraphicFramePr>
        <p:xfrm>
          <a:off x="1187450" y="4938713"/>
          <a:ext cx="3521075" cy="1192212"/>
        </p:xfrm>
        <a:graphic>
          <a:graphicData uri="http://schemas.openxmlformats.org/presentationml/2006/ole">
            <p:oleObj spid="_x0000_s126977" r:id="rId5" imgW="1536700" imgH="520700" progId="Equation.3">
              <p:embed/>
            </p:oleObj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3563938" y="1557338"/>
            <a:ext cx="4321175" cy="579437"/>
            <a:chOff x="1837" y="1797"/>
            <a:chExt cx="2332" cy="365"/>
          </a:xfrm>
        </p:grpSpPr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1837" y="1797"/>
              <a:ext cx="382" cy="3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rtl="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 b="1" kern="1200" cap="none" spc="0" normalizeH="0" baseline="0" noProof="0" smtClean="0">
                  <a:solidFill>
                    <a:srgbClr val="FF1BA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anose="02040602050305030304" pitchFamily="18" charset="0"/>
                  <a:ea typeface="宋体" panose="02010600030101010101" pitchFamily="2" charset="-122"/>
                  <a:cs typeface="+mn-cs"/>
                  <a:sym typeface="Wingdings 3" panose="05040102010807070707" pitchFamily="18" charset="2"/>
                </a:rPr>
                <a:t></a:t>
              </a:r>
              <a:endParaRPr kumimoji="1" lang="en-US" altLang="zh-CN" sz="3200" b="1" kern="1200" cap="none" spc="0" normalizeH="0" baseline="0" noProof="0" smtClean="0">
                <a:solidFill>
                  <a:srgbClr val="FF1B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3833" y="1797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rtl="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 b="1" kern="1200" cap="none" spc="0" normalizeH="0" baseline="0" noProof="0" smtClean="0">
                  <a:solidFill>
                    <a:srgbClr val="FF1BA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anose="02040602050305030304" pitchFamily="18" charset="0"/>
                  <a:ea typeface="宋体" panose="02010600030101010101" pitchFamily="2" charset="-122"/>
                  <a:cs typeface="+mn-cs"/>
                  <a:sym typeface="Wingdings 3" panose="05040102010807070707" pitchFamily="18" charset="2"/>
                </a:rPr>
                <a:t></a:t>
              </a:r>
              <a:endParaRPr kumimoji="1" lang="en-US" altLang="zh-CN" sz="3200" b="1" kern="1200" cap="none" spc="0" normalizeH="0" baseline="0" noProof="0" smtClean="0">
                <a:solidFill>
                  <a:srgbClr val="FF1B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2699" y="1797"/>
              <a:ext cx="363" cy="3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rtl="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 b="1" kern="1200" cap="none" spc="0" normalizeH="0" baseline="0" noProof="0" smtClean="0">
                  <a:solidFill>
                    <a:srgbClr val="FF1BA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anose="02040602050305030304" pitchFamily="18" charset="0"/>
                  <a:ea typeface="宋体" panose="02010600030101010101" pitchFamily="2" charset="-122"/>
                  <a:cs typeface="+mn-cs"/>
                  <a:sym typeface="Wingdings 3" panose="05040102010807070707" pitchFamily="18" charset="2"/>
                </a:rPr>
                <a:t></a:t>
              </a:r>
              <a:endParaRPr kumimoji="1" lang="en-US" altLang="zh-CN" sz="3200" b="1" kern="1200" cap="none" spc="0" normalizeH="0" baseline="0" noProof="0" smtClean="0">
                <a:solidFill>
                  <a:srgbClr val="FF1B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4284663" y="2565400"/>
            <a:ext cx="4176712" cy="1446213"/>
            <a:chOff x="2472" y="1616"/>
            <a:chExt cx="2631" cy="911"/>
          </a:xfrm>
        </p:grpSpPr>
        <p:sp>
          <p:nvSpPr>
            <p:cNvPr id="119820" name="Line 12"/>
            <p:cNvSpPr/>
            <p:nvPr/>
          </p:nvSpPr>
          <p:spPr>
            <a:xfrm>
              <a:off x="3107" y="1979"/>
              <a:ext cx="176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21" name="Line 13"/>
            <p:cNvSpPr/>
            <p:nvPr/>
          </p:nvSpPr>
          <p:spPr>
            <a:xfrm>
              <a:off x="3107" y="1888"/>
              <a:ext cx="0" cy="91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22" name="Line 14"/>
            <p:cNvSpPr/>
            <p:nvPr/>
          </p:nvSpPr>
          <p:spPr>
            <a:xfrm>
              <a:off x="4876" y="1888"/>
              <a:ext cx="0" cy="91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23" name="Line 15"/>
            <p:cNvSpPr/>
            <p:nvPr/>
          </p:nvSpPr>
          <p:spPr>
            <a:xfrm>
              <a:off x="4377" y="1888"/>
              <a:ext cx="0" cy="91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24" name="Text Box 16"/>
            <p:cNvSpPr txBox="1"/>
            <p:nvPr/>
          </p:nvSpPr>
          <p:spPr>
            <a:xfrm>
              <a:off x="2517" y="1616"/>
              <a:ext cx="249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位置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2                            2.75       3</a:t>
              </a:r>
            </a:p>
          </p:txBody>
        </p:sp>
        <p:sp>
          <p:nvSpPr>
            <p:cNvPr id="119825" name="AutoShape 17"/>
            <p:cNvSpPr/>
            <p:nvPr/>
          </p:nvSpPr>
          <p:spPr>
            <a:xfrm rot="5400000" flipV="1">
              <a:off x="3628" y="1548"/>
              <a:ext cx="227" cy="1179"/>
            </a:xfrm>
            <a:prstGeom prst="rightBrace">
              <a:avLst>
                <a:gd name="adj1" fmla="val 43209"/>
                <a:gd name="adj2" fmla="val 57079"/>
              </a:avLst>
            </a:pr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Text Box 18"/>
            <p:cNvSpPr txBox="1"/>
            <p:nvPr/>
          </p:nvSpPr>
          <p:spPr>
            <a:xfrm>
              <a:off x="2472" y="2024"/>
              <a:ext cx="2631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5                                          6</a:t>
              </a:r>
            </a:p>
          </p:txBody>
        </p:sp>
        <p:sp>
          <p:nvSpPr>
            <p:cNvPr id="119827" name="Rectangle 19"/>
            <p:cNvSpPr/>
            <p:nvPr/>
          </p:nvSpPr>
          <p:spPr>
            <a:xfrm>
              <a:off x="3243" y="2296"/>
              <a:ext cx="1131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0.75×(6-5)=0.75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6146" grpId="0" build="p"/>
      <p:bldP spid="106501" grpId="0"/>
      <p:bldP spid="61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55</a:t>
            </a:fld>
            <a:endParaRPr lang="en-US" altLang="zh-CN" sz="1400" dirty="0"/>
          </a:p>
        </p:txBody>
      </p:sp>
      <p:sp>
        <p:nvSpPr>
          <p:cNvPr id="108546" name="Rectangle 2"/>
          <p:cNvSpPr>
            <a:spLocks noGrp="1"/>
          </p:cNvSpPr>
          <p:nvPr>
            <p:ph idx="1"/>
          </p:nvPr>
        </p:nvSpPr>
        <p:spPr>
          <a:xfrm>
            <a:off x="539750" y="1628775"/>
            <a:ext cx="7848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对时间序列计算平均数有一些特殊问题需要注意。</a:t>
            </a: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平均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发展水平</a:t>
            </a:r>
            <a:r>
              <a:rPr lang="zh-CN" altLang="en-US" b="1" dirty="0">
                <a:latin typeface="宋体" panose="02010600030101010101" pitchFamily="2" charset="-122"/>
              </a:rPr>
              <a:t>的计算</a:t>
            </a: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平均发展速度、平均增长速度的计算</a:t>
            </a:r>
          </a:p>
        </p:txBody>
      </p:sp>
      <p:sp>
        <p:nvSpPr>
          <p:cNvPr id="121859" name="Rectangle 3"/>
          <p:cNvSpPr>
            <a:spLocks noGrp="1"/>
          </p:cNvSpPr>
          <p:nvPr>
            <p:ph type="title"/>
          </p:nvPr>
        </p:nvSpPr>
        <p:spPr>
          <a:xfrm>
            <a:off x="179388" y="476250"/>
            <a:ext cx="7704137" cy="8382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、平均发展水平和平均发展速度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56</a:t>
            </a:fld>
            <a:endParaRPr lang="en-US" altLang="zh-CN" sz="1400" dirty="0"/>
          </a:p>
        </p:txBody>
      </p:sp>
      <p:sp>
        <p:nvSpPr>
          <p:cNvPr id="110594" name="Rectangle 2"/>
          <p:cNvSpPr>
            <a:spLocks noGrp="1"/>
          </p:cNvSpPr>
          <p:nvPr>
            <p:ph idx="1"/>
          </p:nvPr>
        </p:nvSpPr>
        <p:spPr>
          <a:xfrm>
            <a:off x="250825" y="1773238"/>
            <a:ext cx="8208963" cy="474662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时间序列中每一个观测值称为发展水平。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要研究的那个时间的发展水平称为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报告期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水平，作为比较基础的时间的发展水平称为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基期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水平。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根据观测值表现形式的不同可以分为绝对数、相对数或平均数时间序列。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绝对数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时间序列又可分为时期序列和时点序列。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时期序列：不同时期的观测值可以相加，相加结果表明现象在更长一段时间内的活动总量。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时点序列：不同时点的观测值相加没有实际意义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title"/>
          </p:nvPr>
        </p:nvSpPr>
        <p:spPr>
          <a:xfrm>
            <a:off x="468313" y="260350"/>
            <a:ext cx="7345362" cy="8382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相关基本概念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57</a:t>
            </a:fld>
            <a:endParaRPr lang="en-US" altLang="zh-CN" sz="1400" dirty="0"/>
          </a:p>
        </p:txBody>
      </p:sp>
      <p:sp>
        <p:nvSpPr>
          <p:cNvPr id="125954" name="Rectangle 2"/>
          <p:cNvSpPr>
            <a:spLocks noGrp="1"/>
          </p:cNvSpPr>
          <p:nvPr>
            <p:ph type="title"/>
          </p:nvPr>
        </p:nvSpPr>
        <p:spPr>
          <a:xfrm>
            <a:off x="1258888" y="0"/>
            <a:ext cx="6858000" cy="687388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时间序列举例</a:t>
            </a:r>
            <a:endParaRPr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2741" name="Group 101"/>
          <p:cNvGraphicFramePr>
            <a:graphicFrameLocks noGrp="1"/>
          </p:cNvGraphicFramePr>
          <p:nvPr/>
        </p:nvGraphicFramePr>
        <p:xfrm>
          <a:off x="250825" y="981075"/>
          <a:ext cx="8497888" cy="5394960"/>
        </p:xfrm>
        <a:graphic>
          <a:graphicData uri="http://schemas.openxmlformats.org/drawingml/2006/table">
            <a:tbl>
              <a:tblPr/>
              <a:tblGrid>
                <a:gridCol w="1025525"/>
                <a:gridCol w="2055813"/>
                <a:gridCol w="1943100"/>
                <a:gridCol w="1974850"/>
                <a:gridCol w="149860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GDP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，亿元</a:t>
                      </a:r>
                      <a:b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年价格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年末人口数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GDP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CPI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37296.99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115823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109.1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42555.87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117171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114.1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106.4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48130.69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118517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113.1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114.7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54195.15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119850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112.6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124.1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59072.72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121121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109.0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117.1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64861.84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122389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109.8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108.3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70439.96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123626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108.6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102.8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75944.61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124761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107.8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81390.56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125786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107.2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98.6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88228.10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126743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108.4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100.4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37" name="Text Box 97"/>
          <p:cNvSpPr txBox="1"/>
          <p:nvPr/>
        </p:nvSpPr>
        <p:spPr>
          <a:xfrm>
            <a:off x="900113" y="6491288"/>
            <a:ext cx="3155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资料来源：中国统计年鉴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58</a:t>
            </a:fld>
            <a:endParaRPr lang="en-US" altLang="zh-CN" sz="1400" dirty="0"/>
          </a:p>
        </p:txBody>
      </p:sp>
      <p:sp>
        <p:nvSpPr>
          <p:cNvPr id="128002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平均发展水平（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395288" y="1989138"/>
            <a:ext cx="8280400" cy="3960812"/>
          </a:xfrm>
          <a:ln/>
        </p:spPr>
        <p:txBody>
          <a:bodyPr wrap="square" lIns="91440" tIns="45720" rIns="91440" bIns="45720" anchor="t"/>
          <a:lstStyle/>
          <a:p>
            <a:pPr algn="just" eaLnBrk="1" hangingPunct="1"/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49" charset="-122"/>
              </a:rPr>
              <a:t>将不同时期的发展水平加以平均得到的平均数称为平均发展水平。</a:t>
            </a:r>
          </a:p>
          <a:p>
            <a:pPr algn="just" eaLnBrk="1" hangingPunct="1"/>
            <a:r>
              <a:rPr lang="zh-CN" altLang="en-US" sz="2800" b="1" dirty="0">
                <a:latin typeface="宋体" panose="02010600030101010101" pitchFamily="2" charset="-122"/>
                <a:ea typeface="黑体" panose="02010609060101010101" pitchFamily="49" charset="-122"/>
              </a:rPr>
              <a:t>对于时期序列、时点序列和相对数序列、平均数序列，平均发展水平的计算方法有所不同。</a:t>
            </a:r>
          </a:p>
          <a:p>
            <a:pPr lvl="1" algn="just" eaLnBrk="1" hangingPunct="1"/>
            <a:endParaRPr lang="zh-CN" altLang="en-US" sz="2400" b="1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endParaRPr lang="en-US" altLang="zh-CN" sz="24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59</a:t>
            </a:fld>
            <a:endParaRPr lang="en-US" altLang="zh-CN" sz="1400" dirty="0"/>
          </a:p>
        </p:txBody>
      </p:sp>
      <p:sp>
        <p:nvSpPr>
          <p:cNvPr id="130050" name="Rectangle 2"/>
          <p:cNvSpPr>
            <a:spLocks noGrp="1"/>
          </p:cNvSpPr>
          <p:nvPr>
            <p:ph type="title"/>
          </p:nvPr>
        </p:nvSpPr>
        <p:spPr>
          <a:xfrm>
            <a:off x="395288" y="549275"/>
            <a:ext cx="7543800" cy="5238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平均发展水平（</a:t>
            </a:r>
            <a:r>
              <a:rPr lang="en-US" altLang="zh-CN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323850" y="1557338"/>
            <a:ext cx="7705725" cy="4800600"/>
          </a:xfrm>
          <a:ln/>
        </p:spPr>
        <p:txBody>
          <a:bodyPr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116740" name="Rectangle 4"/>
          <p:cNvSpPr/>
          <p:nvPr/>
        </p:nvSpPr>
        <p:spPr>
          <a:xfrm>
            <a:off x="468313" y="2420938"/>
            <a:ext cx="28479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）时期序列：</a:t>
            </a:r>
          </a:p>
        </p:txBody>
      </p:sp>
      <p:graphicFrame>
        <p:nvGraphicFramePr>
          <p:cNvPr id="116741" name="Object 5"/>
          <p:cNvGraphicFramePr>
            <a:graphicFrameLocks/>
          </p:cNvGraphicFramePr>
          <p:nvPr/>
        </p:nvGraphicFramePr>
        <p:xfrm>
          <a:off x="3851275" y="1773238"/>
          <a:ext cx="4097338" cy="1384300"/>
        </p:xfrm>
        <a:graphic>
          <a:graphicData uri="http://schemas.openxmlformats.org/presentationml/2006/ole">
            <p:oleObj spid="_x0000_s135169" r:id="rId4" imgW="1841500" imgH="609600" progId="Equation.3">
              <p:embed/>
            </p:oleObj>
          </a:graphicData>
        </a:graphic>
      </p:graphicFrame>
      <p:sp>
        <p:nvSpPr>
          <p:cNvPr id="116742" name="Rectangle 6"/>
          <p:cNvSpPr/>
          <p:nvPr/>
        </p:nvSpPr>
        <p:spPr>
          <a:xfrm>
            <a:off x="4211638" y="4221163"/>
            <a:ext cx="4572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按时期序列的公式计算。</a:t>
            </a:r>
          </a:p>
        </p:txBody>
      </p:sp>
      <p:sp>
        <p:nvSpPr>
          <p:cNvPr id="116743" name="Rectangle 7"/>
          <p:cNvSpPr/>
          <p:nvPr/>
        </p:nvSpPr>
        <p:spPr>
          <a:xfrm>
            <a:off x="611188" y="4292600"/>
            <a:ext cx="3722687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时点序列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0" grpId="0"/>
      <p:bldP spid="116742" grpId="0"/>
      <p:bldP spid="1167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921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分组方法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132138" y="4581525"/>
            <a:ext cx="5526087" cy="1057275"/>
            <a:chOff x="2109" y="2854"/>
            <a:chExt cx="2977" cy="636"/>
          </a:xfrm>
        </p:grpSpPr>
        <p:grpSp>
          <p:nvGrpSpPr>
            <p:cNvPr id="24580" name="Group 4"/>
            <p:cNvGrpSpPr/>
            <p:nvPr/>
          </p:nvGrpSpPr>
          <p:grpSpPr>
            <a:xfrm>
              <a:off x="2109" y="2854"/>
              <a:ext cx="2977" cy="636"/>
              <a:chOff x="2109" y="2854"/>
              <a:chExt cx="2977" cy="636"/>
            </a:xfrm>
          </p:grpSpPr>
          <p:sp>
            <p:nvSpPr>
              <p:cNvPr id="24581" name="_s1039"/>
              <p:cNvSpPr/>
              <p:nvPr/>
            </p:nvSpPr>
            <p:spPr>
              <a:xfrm>
                <a:off x="2109" y="3067"/>
                <a:ext cx="1373" cy="423"/>
              </a:xfrm>
              <a:prstGeom prst="cube">
                <a:avLst>
                  <a:gd name="adj" fmla="val 10764"/>
                </a:avLst>
              </a:prstGeom>
              <a:gradFill rotWithShape="0">
                <a:gsLst>
                  <a:gs pos="0">
                    <a:schemeClr val="folHlink">
                      <a:alpha val="39998"/>
                    </a:schemeClr>
                  </a:gs>
                  <a:gs pos="100000">
                    <a:srgbClr val="009900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等距分组</a:t>
                </a:r>
              </a:p>
            </p:txBody>
          </p:sp>
          <p:sp>
            <p:nvSpPr>
              <p:cNvPr id="24582" name="_s1040"/>
              <p:cNvSpPr/>
              <p:nvPr/>
            </p:nvSpPr>
            <p:spPr>
              <a:xfrm>
                <a:off x="3711" y="3067"/>
                <a:ext cx="1375" cy="423"/>
              </a:xfrm>
              <a:prstGeom prst="cube">
                <a:avLst>
                  <a:gd name="adj" fmla="val 10764"/>
                </a:avLst>
              </a:prstGeom>
              <a:gradFill rotWithShape="0">
                <a:gsLst>
                  <a:gs pos="0">
                    <a:schemeClr val="folHlink">
                      <a:alpha val="39998"/>
                    </a:schemeClr>
                  </a:gs>
                  <a:gs pos="100000">
                    <a:srgbClr val="009900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不等距分组</a:t>
                </a:r>
              </a:p>
            </p:txBody>
          </p:sp>
          <p:cxnSp>
            <p:nvCxnSpPr>
              <p:cNvPr id="24583" name="_s1028"/>
              <p:cNvCxnSpPr/>
              <p:nvPr/>
            </p:nvCxnSpPr>
            <p:spPr>
              <a:xfrm rot="5400000" flipH="1">
                <a:off x="3891" y="2537"/>
                <a:ext cx="213" cy="847"/>
              </a:xfrm>
              <a:prstGeom prst="bentConnector3">
                <a:avLst>
                  <a:gd name="adj1" fmla="val 44722"/>
                </a:avLst>
              </a:prstGeom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cxnSp>
          <p:nvCxnSpPr>
            <p:cNvPr id="24584" name="_s1029"/>
            <p:cNvCxnSpPr/>
            <p:nvPr/>
          </p:nvCxnSpPr>
          <p:spPr>
            <a:xfrm rot="-5400000">
              <a:off x="3090" y="2583"/>
              <a:ext cx="213" cy="755"/>
            </a:xfrm>
            <a:prstGeom prst="bentConnector3">
              <a:avLst>
                <a:gd name="adj1" fmla="val 44722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4" name="Group 9"/>
          <p:cNvGrpSpPr/>
          <p:nvPr/>
        </p:nvGrpSpPr>
        <p:grpSpPr>
          <a:xfrm>
            <a:off x="2195513" y="3573463"/>
            <a:ext cx="5761037" cy="1008062"/>
            <a:chOff x="1309" y="2220"/>
            <a:chExt cx="2975" cy="635"/>
          </a:xfrm>
        </p:grpSpPr>
        <p:sp>
          <p:nvSpPr>
            <p:cNvPr id="24586" name="_s1037"/>
            <p:cNvSpPr/>
            <p:nvPr/>
          </p:nvSpPr>
          <p:spPr>
            <a:xfrm>
              <a:off x="1309" y="2432"/>
              <a:ext cx="1373" cy="423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单变量值分组</a:t>
              </a:r>
            </a:p>
          </p:txBody>
        </p:sp>
        <p:sp>
          <p:nvSpPr>
            <p:cNvPr id="24587" name="_s1038"/>
            <p:cNvSpPr/>
            <p:nvPr/>
          </p:nvSpPr>
          <p:spPr>
            <a:xfrm>
              <a:off x="2911" y="2432"/>
              <a:ext cx="1373" cy="422"/>
            </a:xfrm>
            <a:prstGeom prst="cube">
              <a:avLst>
                <a:gd name="adj" fmla="val 10764"/>
              </a:avLst>
            </a:prstGeom>
            <a:gradFill rotWithShape="0">
              <a:gsLst>
                <a:gs pos="0">
                  <a:schemeClr val="hlink">
                    <a:alpha val="39998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组距分组</a:t>
              </a:r>
            </a:p>
          </p:txBody>
        </p:sp>
        <p:cxnSp>
          <p:nvCxnSpPr>
            <p:cNvPr id="24588" name="_s1030"/>
            <p:cNvCxnSpPr/>
            <p:nvPr/>
          </p:nvCxnSpPr>
          <p:spPr>
            <a:xfrm rot="5400000" flipH="1">
              <a:off x="3088" y="1899"/>
              <a:ext cx="212" cy="847"/>
            </a:xfrm>
            <a:prstGeom prst="bentConnector3">
              <a:avLst>
                <a:gd name="adj1" fmla="val 44722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589" name="_s1031"/>
            <p:cNvCxnSpPr/>
            <p:nvPr/>
          </p:nvCxnSpPr>
          <p:spPr>
            <a:xfrm rot="-5400000">
              <a:off x="2290" y="1948"/>
              <a:ext cx="212" cy="756"/>
            </a:xfrm>
            <a:prstGeom prst="bentConnector3">
              <a:avLst>
                <a:gd name="adj1" fmla="val 44722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5" name="Group 14"/>
          <p:cNvGrpSpPr/>
          <p:nvPr/>
        </p:nvGrpSpPr>
        <p:grpSpPr>
          <a:xfrm>
            <a:off x="946150" y="1897063"/>
            <a:ext cx="6073775" cy="1676400"/>
            <a:chOff x="505" y="1162"/>
            <a:chExt cx="3101" cy="1058"/>
          </a:xfrm>
        </p:grpSpPr>
        <p:grpSp>
          <p:nvGrpSpPr>
            <p:cNvPr id="24591" name="Group 15"/>
            <p:cNvGrpSpPr/>
            <p:nvPr/>
          </p:nvGrpSpPr>
          <p:grpSpPr>
            <a:xfrm>
              <a:off x="505" y="1162"/>
              <a:ext cx="3101" cy="1058"/>
              <a:chOff x="505" y="1162"/>
              <a:chExt cx="2979" cy="1058"/>
            </a:xfrm>
          </p:grpSpPr>
          <p:sp>
            <p:nvSpPr>
              <p:cNvPr id="24592" name="_s1034"/>
              <p:cNvSpPr/>
              <p:nvPr/>
            </p:nvSpPr>
            <p:spPr>
              <a:xfrm>
                <a:off x="1307" y="1162"/>
                <a:ext cx="1375" cy="423"/>
              </a:xfrm>
              <a:prstGeom prst="cube">
                <a:avLst>
                  <a:gd name="adj" fmla="val 10764"/>
                </a:avLst>
              </a:prstGeom>
              <a:gradFill rotWithShape="0">
                <a:gsLst>
                  <a:gs pos="0">
                    <a:schemeClr val="accent1">
                      <a:alpha val="39998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分组方法</a:t>
                </a:r>
              </a:p>
            </p:txBody>
          </p:sp>
          <p:sp>
            <p:nvSpPr>
              <p:cNvPr id="24593" name="_s1035"/>
              <p:cNvSpPr/>
              <p:nvPr/>
            </p:nvSpPr>
            <p:spPr>
              <a:xfrm>
                <a:off x="505" y="1797"/>
                <a:ext cx="1375" cy="423"/>
              </a:xfrm>
              <a:prstGeom prst="cube">
                <a:avLst>
                  <a:gd name="adj" fmla="val 10764"/>
                </a:avLst>
              </a:prstGeom>
              <a:gradFill rotWithShape="0">
                <a:gsLst>
                  <a:gs pos="0">
                    <a:schemeClr val="accent2">
                      <a:alpha val="39998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按品质变量分组</a:t>
                </a:r>
              </a:p>
            </p:txBody>
          </p:sp>
          <p:sp>
            <p:nvSpPr>
              <p:cNvPr id="24594" name="_s1036"/>
              <p:cNvSpPr/>
              <p:nvPr/>
            </p:nvSpPr>
            <p:spPr>
              <a:xfrm>
                <a:off x="2109" y="1797"/>
                <a:ext cx="1375" cy="423"/>
              </a:xfrm>
              <a:prstGeom prst="cube">
                <a:avLst>
                  <a:gd name="adj" fmla="val 10764"/>
                </a:avLst>
              </a:prstGeom>
              <a:gradFill rotWithShape="0">
                <a:gsLst>
                  <a:gs pos="0">
                    <a:schemeClr val="accent2">
                      <a:alpha val="39998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按数量变量分组</a:t>
                </a:r>
              </a:p>
            </p:txBody>
          </p:sp>
          <p:cxnSp>
            <p:nvCxnSpPr>
              <p:cNvPr id="24595" name="_s1032"/>
              <p:cNvCxnSpPr/>
              <p:nvPr/>
            </p:nvCxnSpPr>
            <p:spPr>
              <a:xfrm rot="5400000" flipH="1">
                <a:off x="2285" y="1263"/>
                <a:ext cx="212" cy="849"/>
              </a:xfrm>
              <a:prstGeom prst="bentConnector3">
                <a:avLst>
                  <a:gd name="adj1" fmla="val 45000"/>
                </a:avLst>
              </a:prstGeom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cxnSp>
          <p:nvCxnSpPr>
            <p:cNvPr id="24596" name="_s1033"/>
            <p:cNvCxnSpPr/>
            <p:nvPr/>
          </p:nvCxnSpPr>
          <p:spPr>
            <a:xfrm rot="-5400000">
              <a:off x="1540" y="1313"/>
              <a:ext cx="212" cy="755"/>
            </a:xfrm>
            <a:prstGeom prst="bentConnector3">
              <a:avLst>
                <a:gd name="adj1" fmla="val 45000"/>
              </a:avLst>
            </a:prstGeom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60</a:t>
            </a:fld>
            <a:endParaRPr lang="en-US" altLang="zh-CN" sz="1400" dirty="0"/>
          </a:p>
        </p:txBody>
      </p:sp>
      <p:sp>
        <p:nvSpPr>
          <p:cNvPr id="132098" name="Rectangle 2"/>
          <p:cNvSpPr/>
          <p:nvPr/>
        </p:nvSpPr>
        <p:spPr>
          <a:xfrm>
            <a:off x="4435475" y="0"/>
            <a:ext cx="180975" cy="64135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36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787" name="Rectangle 3"/>
          <p:cNvSpPr/>
          <p:nvPr/>
        </p:nvSpPr>
        <p:spPr>
          <a:xfrm>
            <a:off x="323850" y="765175"/>
            <a:ext cx="7777163" cy="884238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计算出两个点之间的平均数，再用相隔的时期长度 加权计算总的平均数。</a:t>
            </a:r>
          </a:p>
        </p:txBody>
      </p:sp>
      <p:graphicFrame>
        <p:nvGraphicFramePr>
          <p:cNvPr id="118788" name="Object 4"/>
          <p:cNvGraphicFramePr>
            <a:graphicFrameLocks/>
          </p:cNvGraphicFramePr>
          <p:nvPr/>
        </p:nvGraphicFramePr>
        <p:xfrm>
          <a:off x="1476375" y="5013325"/>
          <a:ext cx="4319588" cy="1220788"/>
        </p:xfrm>
        <a:graphic>
          <a:graphicData uri="http://schemas.openxmlformats.org/presentationml/2006/ole">
            <p:oleObj spid="_x0000_s145410" r:id="rId4" imgW="1650284" imgH="571252" progId="Equation.3">
              <p:embed/>
            </p:oleObj>
          </a:graphicData>
        </a:graphic>
      </p:graphicFrame>
      <p:sp>
        <p:nvSpPr>
          <p:cNvPr id="118789" name="Rectangle 5"/>
          <p:cNvSpPr/>
          <p:nvPr/>
        </p:nvSpPr>
        <p:spPr>
          <a:xfrm>
            <a:off x="1187450" y="4581525"/>
            <a:ext cx="59721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如果各时点之间的间隔相等，公式可简化为</a:t>
            </a:r>
          </a:p>
        </p:txBody>
      </p:sp>
      <p:graphicFrame>
        <p:nvGraphicFramePr>
          <p:cNvPr id="118790" name="Object 6"/>
          <p:cNvGraphicFramePr>
            <a:graphicFrameLocks/>
          </p:cNvGraphicFramePr>
          <p:nvPr/>
        </p:nvGraphicFramePr>
        <p:xfrm>
          <a:off x="971550" y="3068638"/>
          <a:ext cx="6769100" cy="1385887"/>
        </p:xfrm>
        <a:graphic>
          <a:graphicData uri="http://schemas.openxmlformats.org/presentationml/2006/ole">
            <p:oleObj spid="_x0000_s145409" r:id="rId5" imgW="3048000" imgH="609600" progId="Equation.3">
              <p:embed/>
            </p:oleObj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971550" y="1844675"/>
            <a:ext cx="6408738" cy="1069975"/>
            <a:chOff x="204" y="1480"/>
            <a:chExt cx="4992" cy="1090"/>
          </a:xfrm>
        </p:grpSpPr>
        <p:grpSp>
          <p:nvGrpSpPr>
            <p:cNvPr id="132104" name="Group 8"/>
            <p:cNvGrpSpPr/>
            <p:nvPr/>
          </p:nvGrpSpPr>
          <p:grpSpPr>
            <a:xfrm>
              <a:off x="396" y="1864"/>
              <a:ext cx="4560" cy="144"/>
              <a:chOff x="624" y="2736"/>
              <a:chExt cx="4560" cy="288"/>
            </a:xfrm>
          </p:grpSpPr>
          <p:sp>
            <p:nvSpPr>
              <p:cNvPr id="132105" name="Line 9"/>
              <p:cNvSpPr/>
              <p:nvPr/>
            </p:nvSpPr>
            <p:spPr>
              <a:xfrm>
                <a:off x="624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06" name="Line 10"/>
              <p:cNvSpPr/>
              <p:nvPr/>
            </p:nvSpPr>
            <p:spPr>
              <a:xfrm>
                <a:off x="1201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07" name="Line 11"/>
              <p:cNvSpPr/>
              <p:nvPr/>
            </p:nvSpPr>
            <p:spPr>
              <a:xfrm>
                <a:off x="2183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08" name="Line 12"/>
              <p:cNvSpPr/>
              <p:nvPr/>
            </p:nvSpPr>
            <p:spPr>
              <a:xfrm>
                <a:off x="2586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09" name="Line 13"/>
              <p:cNvSpPr/>
              <p:nvPr/>
            </p:nvSpPr>
            <p:spPr>
              <a:xfrm>
                <a:off x="4317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10" name="Line 14"/>
              <p:cNvSpPr/>
              <p:nvPr/>
            </p:nvSpPr>
            <p:spPr>
              <a:xfrm>
                <a:off x="5184" y="273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2111" name="Rectangle 15"/>
            <p:cNvSpPr/>
            <p:nvPr/>
          </p:nvSpPr>
          <p:spPr>
            <a:xfrm>
              <a:off x="204" y="1480"/>
              <a:ext cx="422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2112" name="Text Box 16"/>
            <p:cNvSpPr txBox="1"/>
            <p:nvPr/>
          </p:nvSpPr>
          <p:spPr>
            <a:xfrm>
              <a:off x="828" y="1480"/>
              <a:ext cx="415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2113" name="Text Box 17"/>
            <p:cNvSpPr txBox="1"/>
            <p:nvPr/>
          </p:nvSpPr>
          <p:spPr>
            <a:xfrm>
              <a:off x="1788" y="1480"/>
              <a:ext cx="420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2114" name="Text Box 18"/>
            <p:cNvSpPr txBox="1"/>
            <p:nvPr/>
          </p:nvSpPr>
          <p:spPr>
            <a:xfrm>
              <a:off x="4764" y="1480"/>
              <a:ext cx="432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32115" name="Text Box 19"/>
            <p:cNvSpPr txBox="1"/>
            <p:nvPr/>
          </p:nvSpPr>
          <p:spPr>
            <a:xfrm>
              <a:off x="2220" y="1480"/>
              <a:ext cx="481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2116" name="Text Box 20"/>
            <p:cNvSpPr txBox="1"/>
            <p:nvPr/>
          </p:nvSpPr>
          <p:spPr>
            <a:xfrm>
              <a:off x="3852" y="1480"/>
              <a:ext cx="558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a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132117" name="Rectangle 21"/>
            <p:cNvSpPr/>
            <p:nvPr/>
          </p:nvSpPr>
          <p:spPr>
            <a:xfrm>
              <a:off x="589" y="2010"/>
              <a:ext cx="461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f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2118" name="Rectangle 22"/>
            <p:cNvSpPr/>
            <p:nvPr/>
          </p:nvSpPr>
          <p:spPr>
            <a:xfrm>
              <a:off x="1308" y="2010"/>
              <a:ext cx="463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f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2119" name="Rectangle 23"/>
            <p:cNvSpPr/>
            <p:nvPr/>
          </p:nvSpPr>
          <p:spPr>
            <a:xfrm>
              <a:off x="2028" y="2010"/>
              <a:ext cx="464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f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2120" name="Rectangle 24"/>
            <p:cNvSpPr/>
            <p:nvPr/>
          </p:nvSpPr>
          <p:spPr>
            <a:xfrm>
              <a:off x="4283" y="2010"/>
              <a:ext cx="663" cy="56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000" i="1" dirty="0">
                  <a:latin typeface="Times New Roman" panose="02020603050405020304" pitchFamily="18" charset="0"/>
                  <a:ea typeface="PMingLiU" pitchFamily="18" charset="-120"/>
                </a:rPr>
                <a:t>f</a:t>
              </a:r>
              <a:r>
                <a:rPr lang="en-US" altLang="zh-CN" sz="3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132121" name="Line 25"/>
            <p:cNvSpPr/>
            <p:nvPr/>
          </p:nvSpPr>
          <p:spPr>
            <a:xfrm>
              <a:off x="396" y="2008"/>
              <a:ext cx="4560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8810" name="Rectangle 26"/>
          <p:cNvSpPr/>
          <p:nvPr/>
        </p:nvSpPr>
        <p:spPr>
          <a:xfrm>
            <a:off x="395288" y="744538"/>
            <a:ext cx="3533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）不连续的时点序列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2123" name="Rectangle 27"/>
          <p:cNvSpPr>
            <a:spLocks noGrp="1"/>
          </p:cNvSpPr>
          <p:nvPr>
            <p:ph type="title"/>
          </p:nvPr>
        </p:nvSpPr>
        <p:spPr>
          <a:xfrm>
            <a:off x="2484438" y="0"/>
            <a:ext cx="4597400" cy="86995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平均发展水平（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9" grpId="0"/>
      <p:bldP spid="1188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61</a:t>
            </a:fld>
            <a:endParaRPr lang="en-US" altLang="zh-CN" sz="1400" dirty="0"/>
          </a:p>
        </p:txBody>
      </p:sp>
      <p:sp>
        <p:nvSpPr>
          <p:cNvPr id="120834" name="Rectangle 2"/>
          <p:cNvSpPr/>
          <p:nvPr/>
        </p:nvSpPr>
        <p:spPr>
          <a:xfrm>
            <a:off x="539750" y="2636838"/>
            <a:ext cx="4991100" cy="9556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）根据相对数和平均数时间</a:t>
            </a:r>
            <a:b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序列计算序时平均数：</a:t>
            </a:r>
          </a:p>
        </p:txBody>
      </p:sp>
      <p:graphicFrame>
        <p:nvGraphicFramePr>
          <p:cNvPr id="120835" name="Object 3"/>
          <p:cNvGraphicFramePr>
            <a:graphicFrameLocks/>
          </p:cNvGraphicFramePr>
          <p:nvPr/>
        </p:nvGraphicFramePr>
        <p:xfrm>
          <a:off x="5940425" y="2636838"/>
          <a:ext cx="1223963" cy="1090612"/>
        </p:xfrm>
        <a:graphic>
          <a:graphicData uri="http://schemas.openxmlformats.org/presentationml/2006/ole">
            <p:oleObj spid="_x0000_s147457" r:id="rId4" imgW="380835" imgH="431613" progId="Equation.3">
              <p:embed/>
            </p:oleObj>
          </a:graphicData>
        </a:graphic>
      </p:graphicFrame>
      <p:sp>
        <p:nvSpPr>
          <p:cNvPr id="134148" name="Rectangle 4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平均发展水平（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62</a:t>
            </a:fld>
            <a:endParaRPr lang="en-US" altLang="zh-CN" sz="1400" dirty="0"/>
          </a:p>
        </p:txBody>
      </p:sp>
      <p:sp>
        <p:nvSpPr>
          <p:cNvPr id="136194" name="Rectangle 2"/>
          <p:cNvSpPr>
            <a:spLocks noGrp="1"/>
          </p:cNvSpPr>
          <p:nvPr>
            <p:ph type="title"/>
          </p:nvPr>
        </p:nvSpPr>
        <p:spPr>
          <a:xfrm>
            <a:off x="827088" y="333375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122883" name="Rectangle 3"/>
          <p:cNvSpPr>
            <a:spLocks noGrp="1"/>
          </p:cNvSpPr>
          <p:nvPr>
            <p:ph idx="1"/>
          </p:nvPr>
        </p:nvSpPr>
        <p:spPr>
          <a:xfrm>
            <a:off x="4500563" y="1655763"/>
            <a:ext cx="4114800" cy="4117975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、如何计算</a:t>
            </a:r>
            <a:r>
              <a:rPr lang="en-US" altLang="zh-CN" sz="2800" b="1" dirty="0"/>
              <a:t>1991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-2000</a:t>
            </a:r>
            <a:r>
              <a:rPr lang="zh-CN" altLang="en-US" sz="2800" b="1" dirty="0"/>
              <a:t>年我国的年平均</a:t>
            </a:r>
            <a:r>
              <a:rPr lang="en-US" altLang="zh-CN" sz="2800" b="1" dirty="0"/>
              <a:t>GDP</a:t>
            </a:r>
            <a:r>
              <a:rPr lang="zh-CN" altLang="en-US" sz="2800" b="1" dirty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、如何计算</a:t>
            </a:r>
            <a:r>
              <a:rPr lang="en-US" altLang="zh-CN" sz="2800" b="1" dirty="0"/>
              <a:t>1991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-2000</a:t>
            </a:r>
            <a:r>
              <a:rPr lang="zh-CN" altLang="en-US" sz="2800" b="1" dirty="0"/>
              <a:t>年我国的年均人口数？已知</a:t>
            </a:r>
            <a:r>
              <a:rPr lang="en-US" altLang="zh-CN" sz="2800" b="1" dirty="0"/>
              <a:t>1990</a:t>
            </a:r>
            <a:r>
              <a:rPr lang="zh-CN" altLang="en-US" sz="2800" b="1" dirty="0"/>
              <a:t>年年末的人口数为</a:t>
            </a:r>
            <a:r>
              <a:rPr lang="en-US" altLang="zh-CN" sz="2800" b="1" dirty="0"/>
              <a:t>114333</a:t>
            </a:r>
            <a:r>
              <a:rPr lang="zh-CN" altLang="en-US" sz="2800" b="1" dirty="0"/>
              <a:t>万人。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ym typeface="Wingdings 2" panose="05020102010507070707" pitchFamily="18" charset="2"/>
              </a:rPr>
              <a:t>3</a:t>
            </a:r>
            <a:r>
              <a:rPr lang="zh-CN" altLang="en-US" sz="2800" b="1" dirty="0">
                <a:sym typeface="Wingdings 2" panose="05020102010507070707" pitchFamily="18" charset="2"/>
              </a:rPr>
              <a:t>、计算</a:t>
            </a:r>
            <a:r>
              <a:rPr lang="en-US" altLang="zh-CN" sz="2800" b="1" dirty="0">
                <a:sym typeface="Wingdings 2" panose="05020102010507070707" pitchFamily="18" charset="2"/>
              </a:rPr>
              <a:t>1991</a:t>
            </a:r>
            <a:r>
              <a:rPr lang="zh-CN" altLang="en-US" sz="2800" b="1" dirty="0">
                <a:sym typeface="Wingdings 2" panose="05020102010507070707" pitchFamily="18" charset="2"/>
              </a:rPr>
              <a:t>－</a:t>
            </a:r>
            <a:r>
              <a:rPr lang="en-US" altLang="zh-CN" sz="2800" b="1" dirty="0">
                <a:sym typeface="Wingdings 2" panose="05020102010507070707" pitchFamily="18" charset="2"/>
              </a:rPr>
              <a:t>2000</a:t>
            </a:r>
            <a:r>
              <a:rPr lang="zh-CN" altLang="en-US" sz="2800" b="1" dirty="0">
                <a:sym typeface="Wingdings 2" panose="05020102010507070707" pitchFamily="18" charset="2"/>
              </a:rPr>
              <a:t>年我国的人均年</a:t>
            </a:r>
            <a:r>
              <a:rPr lang="en-US" altLang="zh-CN" sz="2800" b="1" dirty="0">
                <a:sym typeface="Wingdings 2" panose="05020102010507070707" pitchFamily="18" charset="2"/>
              </a:rPr>
              <a:t>GDP</a:t>
            </a:r>
            <a:r>
              <a:rPr lang="zh-CN" altLang="en-US" sz="2800" b="1" dirty="0">
                <a:sym typeface="Wingdings 2" panose="05020102010507070707" pitchFamily="18" charset="2"/>
              </a:rPr>
              <a:t>。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/>
        </p:nvGraphicFramePr>
        <p:xfrm>
          <a:off x="611188" y="1196975"/>
          <a:ext cx="3313112" cy="4968240"/>
        </p:xfrm>
        <a:graphic>
          <a:graphicData uri="http://schemas.openxmlformats.org/drawingml/2006/table">
            <a:tbl>
              <a:tblPr/>
              <a:tblGrid>
                <a:gridCol w="720725"/>
                <a:gridCol w="1368425"/>
                <a:gridCol w="1223962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，亿元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年价格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年末人口数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37296.99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115823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42555.87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117171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48130.69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118517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54195.15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119850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59072.72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121121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64861.84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122389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70439.96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123626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75944.61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124761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81390.56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125786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88228.10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126743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63</a:t>
            </a:fld>
            <a:endParaRPr lang="en-US" altLang="zh-CN" sz="1400" dirty="0"/>
          </a:p>
        </p:txBody>
      </p:sp>
      <p:sp>
        <p:nvSpPr>
          <p:cNvPr id="138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Answer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、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、</a:t>
            </a:r>
          </a:p>
        </p:txBody>
      </p:sp>
      <p:graphicFrame>
        <p:nvGraphicFramePr>
          <p:cNvPr id="1249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24075" y="1052513"/>
          <a:ext cx="4176713" cy="1511300"/>
        </p:xfrm>
        <a:graphic>
          <a:graphicData uri="http://schemas.openxmlformats.org/presentationml/2006/ole">
            <p:oleObj spid="_x0000_s149507" r:id="rId4" imgW="1612900" imgH="596900" progId="Equation.3">
              <p:embed/>
            </p:oleObj>
          </a:graphicData>
        </a:graphic>
      </p:graphicFrame>
      <p:graphicFrame>
        <p:nvGraphicFramePr>
          <p:cNvPr id="1249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19250" y="2708275"/>
          <a:ext cx="5616575" cy="1697038"/>
        </p:xfrm>
        <a:graphic>
          <a:graphicData uri="http://schemas.openxmlformats.org/presentationml/2006/ole">
            <p:oleObj spid="_x0000_s149506" r:id="rId5" imgW="2222500" imgH="787400" progId="Equation.3">
              <p:embed/>
            </p:oleObj>
          </a:graphicData>
        </a:graphic>
      </p:graphicFrame>
      <p:graphicFrame>
        <p:nvGraphicFramePr>
          <p:cNvPr id="124934" name="Object 6"/>
          <p:cNvGraphicFramePr>
            <a:graphicFrameLocks/>
          </p:cNvGraphicFramePr>
          <p:nvPr/>
        </p:nvGraphicFramePr>
        <p:xfrm>
          <a:off x="1835150" y="4724400"/>
          <a:ext cx="5040313" cy="987425"/>
        </p:xfrm>
        <a:graphic>
          <a:graphicData uri="http://schemas.openxmlformats.org/presentationml/2006/ole">
            <p:oleObj spid="_x0000_s149505" r:id="rId6" imgW="2005729" imgH="39352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64</a:t>
            </a:fld>
            <a:endParaRPr lang="en-US" altLang="zh-CN" sz="1400" dirty="0"/>
          </a:p>
        </p:txBody>
      </p:sp>
      <p:sp>
        <p:nvSpPr>
          <p:cNvPr id="140290" name="Rectangle 2"/>
          <p:cNvSpPr/>
          <p:nvPr/>
        </p:nvSpPr>
        <p:spPr>
          <a:xfrm>
            <a:off x="539750" y="0"/>
            <a:ext cx="82296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zh-CN" sz="3600" b="1" dirty="0">
              <a:solidFill>
                <a:srgbClr val="FF99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6979" name="Rectangle 3"/>
          <p:cNvSpPr/>
          <p:nvPr/>
        </p:nvSpPr>
        <p:spPr>
          <a:xfrm>
            <a:off x="682625" y="1341438"/>
            <a:ext cx="7200900" cy="8223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发展速度是是序列中两个发展水平相比的结果。可以分为环比发展速度和定基发展速度。</a:t>
            </a:r>
          </a:p>
        </p:txBody>
      </p:sp>
      <p:graphicFrame>
        <p:nvGraphicFramePr>
          <p:cNvPr id="126980" name="Object 4"/>
          <p:cNvGraphicFramePr>
            <a:graphicFrameLocks/>
          </p:cNvGraphicFramePr>
          <p:nvPr/>
        </p:nvGraphicFramePr>
        <p:xfrm>
          <a:off x="2700338" y="2205038"/>
          <a:ext cx="3314700" cy="890587"/>
        </p:xfrm>
        <a:graphic>
          <a:graphicData uri="http://schemas.openxmlformats.org/presentationml/2006/ole">
            <p:oleObj spid="_x0000_s153603" r:id="rId4" imgW="1625600" imgH="419100" progId="Equation.3">
              <p:embed/>
            </p:oleObj>
          </a:graphicData>
        </a:graphic>
      </p:graphicFrame>
      <p:sp>
        <p:nvSpPr>
          <p:cNvPr id="126981" name="Rectangle 5"/>
          <p:cNvSpPr/>
          <p:nvPr/>
        </p:nvSpPr>
        <p:spPr>
          <a:xfrm>
            <a:off x="755650" y="4652963"/>
            <a:ext cx="7345363" cy="1408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定基发展速度等于相应各环比发展速度的连乘积；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环比发展速度等于相邻两个定基发展速度之商。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发展速度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-100%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等于增长速度。</a:t>
            </a:r>
          </a:p>
        </p:txBody>
      </p:sp>
      <p:graphicFrame>
        <p:nvGraphicFramePr>
          <p:cNvPr id="126982" name="Object 6"/>
          <p:cNvGraphicFramePr>
            <a:graphicFrameLocks/>
          </p:cNvGraphicFramePr>
          <p:nvPr/>
        </p:nvGraphicFramePr>
        <p:xfrm>
          <a:off x="827088" y="3357563"/>
          <a:ext cx="3243262" cy="925512"/>
        </p:xfrm>
        <a:graphic>
          <a:graphicData uri="http://schemas.openxmlformats.org/presentationml/2006/ole">
            <p:oleObj spid="_x0000_s153602" r:id="rId5" imgW="1345616" imgH="431613" progId="Equation.3">
              <p:embed/>
            </p:oleObj>
          </a:graphicData>
        </a:graphic>
      </p:graphicFrame>
      <p:graphicFrame>
        <p:nvGraphicFramePr>
          <p:cNvPr id="126983" name="Object 7"/>
          <p:cNvGraphicFramePr>
            <a:graphicFrameLocks/>
          </p:cNvGraphicFramePr>
          <p:nvPr/>
        </p:nvGraphicFramePr>
        <p:xfrm>
          <a:off x="4643438" y="3357563"/>
          <a:ext cx="3233737" cy="958850"/>
        </p:xfrm>
        <a:graphic>
          <a:graphicData uri="http://schemas.openxmlformats.org/presentationml/2006/ole">
            <p:oleObj spid="_x0000_s153601" r:id="rId6" imgW="1294838" imgH="431613" progId="Equation.3">
              <p:embed/>
            </p:oleObj>
          </a:graphicData>
        </a:graphic>
      </p:graphicFrame>
      <p:sp>
        <p:nvSpPr>
          <p:cNvPr id="140296" name="Rectangle 8"/>
          <p:cNvSpPr>
            <a:spLocks noGrp="1"/>
          </p:cNvSpPr>
          <p:nvPr>
            <p:ph type="title"/>
          </p:nvPr>
        </p:nvSpPr>
        <p:spPr>
          <a:xfrm>
            <a:off x="539750" y="404813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发展速度和增长速度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65</a:t>
            </a:fld>
            <a:endParaRPr lang="en-US" altLang="zh-CN" sz="1400" dirty="0"/>
          </a:p>
        </p:txBody>
      </p:sp>
      <p:sp>
        <p:nvSpPr>
          <p:cNvPr id="14233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用几何平均法计算平均发展速度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916113"/>
            <a:ext cx="8218487" cy="522287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几何平均数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个变量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值乘积的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次方根，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常用于计算平均的比率、增长率等。</a:t>
            </a:r>
          </a:p>
        </p:txBody>
      </p:sp>
      <p:sp>
        <p:nvSpPr>
          <p:cNvPr id="142340" name="Rectangle 4"/>
          <p:cNvSpPr/>
          <p:nvPr/>
        </p:nvSpPr>
        <p:spPr>
          <a:xfrm>
            <a:off x="0" y="31718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Rectangle 5"/>
          <p:cNvSpPr/>
          <p:nvPr/>
        </p:nvSpPr>
        <p:spPr>
          <a:xfrm>
            <a:off x="539750" y="3500438"/>
            <a:ext cx="2519363" cy="8239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简单几何平均数</a:t>
            </a:r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9030" name="Object 6"/>
          <p:cNvGraphicFramePr>
            <a:graphicFrameLocks/>
          </p:cNvGraphicFramePr>
          <p:nvPr/>
        </p:nvGraphicFramePr>
        <p:xfrm>
          <a:off x="3492500" y="3357563"/>
          <a:ext cx="4103688" cy="1150937"/>
        </p:xfrm>
        <a:graphic>
          <a:graphicData uri="http://schemas.openxmlformats.org/presentationml/2006/ole">
            <p:oleObj spid="_x0000_s155650" r:id="rId4" imgW="1726451" imgH="482391" progId="Equation.3">
              <p:embed/>
            </p:oleObj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323850" y="4313238"/>
            <a:ext cx="8135938" cy="1408112"/>
            <a:chOff x="249" y="3243"/>
            <a:chExt cx="4665" cy="680"/>
          </a:xfrm>
        </p:grpSpPr>
        <p:sp>
          <p:nvSpPr>
            <p:cNvPr id="142344" name="Rectangle 8"/>
            <p:cNvSpPr/>
            <p:nvPr/>
          </p:nvSpPr>
          <p:spPr>
            <a:xfrm>
              <a:off x="249" y="3554"/>
              <a:ext cx="2002" cy="20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可看作是均值的一种变形</a:t>
              </a:r>
            </a:p>
          </p:txBody>
        </p:sp>
        <p:graphicFrame>
          <p:nvGraphicFramePr>
            <p:cNvPr id="142345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36" y="3243"/>
            <a:ext cx="2578" cy="680"/>
          </p:xfrm>
          <a:graphic>
            <a:graphicData uri="http://schemas.openxmlformats.org/presentationml/2006/ole">
              <p:oleObj spid="_x0000_s155649" r:id="rId5" imgW="2070100" imgH="5715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12902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66</a:t>
            </a:fld>
            <a:endParaRPr lang="en-US" altLang="zh-CN" sz="1400" dirty="0"/>
          </a:p>
        </p:txBody>
      </p:sp>
      <p:sp>
        <p:nvSpPr>
          <p:cNvPr id="144386" name="Rectangle 2"/>
          <p:cNvSpPr/>
          <p:nvPr/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zh-CN" sz="3600" b="1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5" name="Rectangle 3"/>
          <p:cNvSpPr/>
          <p:nvPr/>
        </p:nvSpPr>
        <p:spPr>
          <a:xfrm>
            <a:off x="250825" y="1916113"/>
            <a:ext cx="7920038" cy="137318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 marL="457200" indent="-457200" algn="just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从最初水平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出发，每期按平均发展速度发展，经过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期后将达到最末期水平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只与序列的最初观察值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和最末观察值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有关。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107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03350" y="4076700"/>
          <a:ext cx="5473700" cy="1296988"/>
        </p:xfrm>
        <a:graphic>
          <a:graphicData uri="http://schemas.openxmlformats.org/presentationml/2006/ole">
            <p:oleObj spid="_x0000_s157697" r:id="rId4" imgW="1904174" imgH="482391" progId="Equation.3">
              <p:embed/>
            </p:oleObj>
          </a:graphicData>
        </a:graphic>
      </p:graphicFrame>
      <p:sp>
        <p:nvSpPr>
          <p:cNvPr id="144389" name="Rectangle 5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9810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几何平均法的含义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67</a:t>
            </a:fld>
            <a:endParaRPr lang="en-US" altLang="zh-CN" sz="1400" dirty="0"/>
          </a:p>
        </p:txBody>
      </p:sp>
      <p:sp>
        <p:nvSpPr>
          <p:cNvPr id="146434" name="Rectangle 2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4418013" y="1897063"/>
            <a:ext cx="4103687" cy="38417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、计算</a:t>
            </a:r>
            <a:r>
              <a:rPr lang="en-US" altLang="zh-CN" b="1" dirty="0"/>
              <a:t>1991</a:t>
            </a:r>
            <a:r>
              <a:rPr lang="zh-CN" altLang="en-US" b="1" dirty="0"/>
              <a:t>年</a:t>
            </a:r>
            <a:r>
              <a:rPr lang="en-US" altLang="zh-CN" b="1" dirty="0"/>
              <a:t>-2000</a:t>
            </a:r>
            <a:r>
              <a:rPr lang="zh-CN" altLang="en-US" b="1" dirty="0"/>
              <a:t>年我国</a:t>
            </a:r>
            <a:r>
              <a:rPr lang="en-US" altLang="zh-CN" b="1" dirty="0"/>
              <a:t>GDP</a:t>
            </a:r>
            <a:r>
              <a:rPr lang="zh-CN" altLang="en-US" b="1" dirty="0"/>
              <a:t>的年增长率和年平均增长率。</a:t>
            </a:r>
          </a:p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、计算</a:t>
            </a:r>
            <a:r>
              <a:rPr lang="en-US" altLang="zh-CN" b="1" dirty="0"/>
              <a:t>1991</a:t>
            </a:r>
            <a:r>
              <a:rPr lang="zh-CN" altLang="en-US" b="1" dirty="0"/>
              <a:t>年</a:t>
            </a:r>
            <a:r>
              <a:rPr lang="en-US" altLang="zh-CN" b="1" dirty="0"/>
              <a:t>-2000</a:t>
            </a:r>
            <a:r>
              <a:rPr lang="zh-CN" altLang="en-US" b="1" dirty="0"/>
              <a:t>年我国年末人口的年增长率和年平均增长率。</a:t>
            </a:r>
          </a:p>
        </p:txBody>
      </p:sp>
      <p:graphicFrame>
        <p:nvGraphicFramePr>
          <p:cNvPr id="133124" name="Group 4"/>
          <p:cNvGraphicFramePr>
            <a:graphicFrameLocks noGrp="1"/>
          </p:cNvGraphicFramePr>
          <p:nvPr/>
        </p:nvGraphicFramePr>
        <p:xfrm>
          <a:off x="323850" y="1196975"/>
          <a:ext cx="3816350" cy="4759961"/>
        </p:xfrm>
        <a:graphic>
          <a:graphicData uri="http://schemas.openxmlformats.org/drawingml/2006/table">
            <a:tbl>
              <a:tblPr/>
              <a:tblGrid>
                <a:gridCol w="719138"/>
                <a:gridCol w="1539875"/>
                <a:gridCol w="1557337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，亿元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年价格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年末人口数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37296.99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115823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42555.87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117171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48130.69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118517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54195.15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119850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59072.72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121121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64861.84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122389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70439.96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123626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75944.61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124761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81390.56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125786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88228.10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126743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Answer</a:t>
            </a:r>
          </a:p>
        </p:txBody>
      </p:sp>
      <p:graphicFrame>
        <p:nvGraphicFramePr>
          <p:cNvPr id="89092" name="表格 89091"/>
          <p:cNvGraphicFramePr/>
          <p:nvPr/>
        </p:nvGraphicFramePr>
        <p:xfrm>
          <a:off x="395288" y="1196975"/>
          <a:ext cx="7775575" cy="4807267"/>
        </p:xfrm>
        <a:graphic>
          <a:graphicData uri="http://schemas.openxmlformats.org/drawingml/2006/table">
            <a:tbl>
              <a:tblPr/>
              <a:tblGrid>
                <a:gridCol w="1371600"/>
                <a:gridCol w="1222375"/>
                <a:gridCol w="1654175"/>
                <a:gridCol w="1949450"/>
                <a:gridCol w="1577975"/>
              </a:tblGrid>
              <a:tr h="398463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endParaRPr lang="zh-CN" altLang="zh-CN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GDP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Population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GDP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Population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37296.99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115823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42555.87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117171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14.10001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1.163845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1993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48130.69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118517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1.148748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1994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54195.15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119850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12.59999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1.124733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1995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59072.72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121121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9.000012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1.060492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1996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64861.84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122389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9.799989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1.046887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1997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70439.96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123626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8.600003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1.010712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1998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75944.61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124761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7.814669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0.918092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1999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81390.56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125786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7.17095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0.821571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88228.1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126743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8.400901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0.760816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10.03938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eaLnBrk="1" fontAlgn="ctr" hangingPunct="1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1.006119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47485" name="AutoShape 29"/>
          <p:cNvSpPr/>
          <p:nvPr/>
        </p:nvSpPr>
        <p:spPr>
          <a:xfrm>
            <a:off x="588963" y="6245225"/>
            <a:ext cx="3748087" cy="366713"/>
          </a:xfrm>
          <a:prstGeom prst="wedgeRectCallout">
            <a:avLst>
              <a:gd name="adj1" fmla="val 77213"/>
              <a:gd name="adj2" fmla="val -164361"/>
            </a:avLst>
          </a:prstGeom>
          <a:solidFill>
            <a:srgbClr val="EAEAEA"/>
          </a:solidFill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((88228.1/37296.99)^(1/9)-1)*100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AutoShape 29"/>
          <p:cNvSpPr/>
          <p:nvPr/>
        </p:nvSpPr>
        <p:spPr>
          <a:xfrm>
            <a:off x="4565650" y="6359525"/>
            <a:ext cx="3479800" cy="366713"/>
          </a:xfrm>
          <a:prstGeom prst="wedgeRectCallout">
            <a:avLst>
              <a:gd name="adj1" fmla="val 50819"/>
              <a:gd name="adj2" fmla="val -156574"/>
            </a:avLst>
          </a:prstGeom>
          <a:solidFill>
            <a:srgbClr val="EAEAEA"/>
          </a:solidFill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=((126743/115823)^(1/9)-1)*100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5" grpId="0" bldLvl="0" animBg="1"/>
      <p:bldP spid="4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69</a:t>
            </a:fld>
            <a:endParaRPr lang="en-US" altLang="zh-CN" sz="1400" dirty="0"/>
          </a:p>
        </p:txBody>
      </p:sp>
      <p:sp>
        <p:nvSpPr>
          <p:cNvPr id="150530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345362" cy="7778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数据描述的数值方法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blackWhite">
          <a:xfrm>
            <a:off x="2916238" y="1557338"/>
            <a:ext cx="3671888" cy="5318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数据描述的数值方法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blackWhite">
          <a:xfrm>
            <a:off x="6000750" y="2789238"/>
            <a:ext cx="22860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分布的形状</a:t>
            </a:r>
            <a:endParaRPr kumimoji="1" lang="zh-CN" altLang="en-US" sz="32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blackWhite">
          <a:xfrm>
            <a:off x="971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集中趋势</a:t>
            </a:r>
            <a:endParaRPr kumimoji="1" lang="zh-CN" altLang="en-US" sz="36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blackWhite">
          <a:xfrm>
            <a:off x="1962150" y="2408238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blackWhite">
          <a:xfrm>
            <a:off x="1476375" y="37893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blackWhite">
          <a:xfrm>
            <a:off x="19621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blackWhite">
          <a:xfrm flipH="1">
            <a:off x="4705350" y="2205038"/>
            <a:ext cx="11113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blackWhite">
          <a:xfrm>
            <a:off x="71437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blackWhite">
          <a:xfrm flipH="1">
            <a:off x="1403350" y="3398838"/>
            <a:ext cx="25400" cy="147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blackWhite">
          <a:xfrm>
            <a:off x="3638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离散程度</a:t>
            </a:r>
            <a:endParaRPr kumimoji="1" lang="zh-CN" altLang="en-US" sz="2800" kern="1200" cap="none" spc="0" normalizeH="0" baseline="0" noProof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blackWhite">
          <a:xfrm>
            <a:off x="47053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0" name="Text Box 14"/>
          <p:cNvSpPr txBox="1"/>
          <p:nvPr/>
        </p:nvSpPr>
        <p:spPr>
          <a:xfrm>
            <a:off x="1908175" y="4724400"/>
            <a:ext cx="12239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众   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1" name="Text Box 15"/>
          <p:cNvSpPr txBox="1"/>
          <p:nvPr/>
        </p:nvSpPr>
        <p:spPr>
          <a:xfrm>
            <a:off x="1908175" y="40767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中位数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2" name="Text Box 16"/>
          <p:cNvSpPr txBox="1"/>
          <p:nvPr/>
        </p:nvSpPr>
        <p:spPr>
          <a:xfrm>
            <a:off x="1835150" y="3500438"/>
            <a:ext cx="12493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均    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3" name="Text Box 17"/>
          <p:cNvSpPr txBox="1"/>
          <p:nvPr/>
        </p:nvSpPr>
        <p:spPr>
          <a:xfrm>
            <a:off x="4476750" y="4846638"/>
            <a:ext cx="1447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离散系数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4" name="Text Box 18"/>
          <p:cNvSpPr txBox="1"/>
          <p:nvPr/>
        </p:nvSpPr>
        <p:spPr>
          <a:xfrm>
            <a:off x="4476750" y="4389438"/>
            <a:ext cx="2057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方差和标准差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5" name="Text Box 19"/>
          <p:cNvSpPr txBox="1"/>
          <p:nvPr/>
        </p:nvSpPr>
        <p:spPr>
          <a:xfrm>
            <a:off x="7143750" y="46180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峰   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6" name="Text Box 20"/>
          <p:cNvSpPr txBox="1"/>
          <p:nvPr/>
        </p:nvSpPr>
        <p:spPr>
          <a:xfrm>
            <a:off x="4476750" y="39322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四分位距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7" name="Text Box 21"/>
          <p:cNvSpPr txBox="1"/>
          <p:nvPr/>
        </p:nvSpPr>
        <p:spPr>
          <a:xfrm>
            <a:off x="4476750" y="34750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极差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8" name="Text Box 22"/>
          <p:cNvSpPr txBox="1"/>
          <p:nvPr/>
        </p:nvSpPr>
        <p:spPr>
          <a:xfrm>
            <a:off x="7143750" y="35512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偏   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blackWhite">
          <a:xfrm>
            <a:off x="1428750" y="4313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blackWhite">
          <a:xfrm>
            <a:off x="4095750" y="5075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blackWhite">
          <a:xfrm>
            <a:off x="4095750" y="4618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blackWhite">
          <a:xfrm>
            <a:off x="409575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blackWhite">
          <a:xfrm>
            <a:off x="4095750" y="4160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blackWhite">
          <a:xfrm>
            <a:off x="6762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5" name="Line 29"/>
          <p:cNvSpPr/>
          <p:nvPr/>
        </p:nvSpPr>
        <p:spPr>
          <a:xfrm>
            <a:off x="6762750" y="3779838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46" name="Line 30"/>
          <p:cNvSpPr>
            <a:spLocks noChangeShapeType="1"/>
          </p:cNvSpPr>
          <p:nvPr/>
        </p:nvSpPr>
        <p:spPr bwMode="blackWhite">
          <a:xfrm>
            <a:off x="1428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blackWhite">
          <a:xfrm>
            <a:off x="6762750" y="33988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blackWhite">
          <a:xfrm>
            <a:off x="4095750" y="339883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9" name="Text Box 33"/>
          <p:cNvSpPr txBox="1"/>
          <p:nvPr/>
        </p:nvSpPr>
        <p:spPr>
          <a:xfrm>
            <a:off x="1619250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3.2.1</a:t>
            </a:r>
          </a:p>
        </p:txBody>
      </p:sp>
      <p:sp>
        <p:nvSpPr>
          <p:cNvPr id="137250" name="Text Box 34"/>
          <p:cNvSpPr txBox="1"/>
          <p:nvPr/>
        </p:nvSpPr>
        <p:spPr>
          <a:xfrm>
            <a:off x="4211638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3.2.2</a:t>
            </a:r>
          </a:p>
        </p:txBody>
      </p:sp>
      <p:sp>
        <p:nvSpPr>
          <p:cNvPr id="137251" name="Text Box 35"/>
          <p:cNvSpPr txBox="1"/>
          <p:nvPr/>
        </p:nvSpPr>
        <p:spPr>
          <a:xfrm>
            <a:off x="6732588" y="5516563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3.2.3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137221" grpId="0" animBg="1"/>
      <p:bldP spid="137228" grpId="0" animBg="1"/>
      <p:bldP spid="137230" grpId="0"/>
      <p:bldP spid="137231" grpId="0"/>
      <p:bldP spid="137232" grpId="0"/>
      <p:bldP spid="137233" grpId="0"/>
      <p:bldP spid="137234" grpId="0"/>
      <p:bldP spid="137235" grpId="0"/>
      <p:bldP spid="137236" grpId="0"/>
      <p:bldP spid="137237" grpId="0"/>
      <p:bldP spid="137238" grpId="0"/>
      <p:bldP spid="137249" grpId="0"/>
      <p:bldP spid="137250" grpId="0"/>
      <p:bldP spid="1372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</a:t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543800" cy="663575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单变量值分组</a:t>
            </a:r>
            <a:endParaRPr lang="zh-CN" altLang="en-US" sz="4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68313" y="2133600"/>
            <a:ext cx="4176712" cy="4110038"/>
          </a:xfrm>
          <a:ln/>
        </p:spPr>
        <p:txBody>
          <a:bodyPr wrap="square" lIns="90488" tIns="44450" rIns="90488" bIns="44450" anchor="t"/>
          <a:lstStyle/>
          <a:p>
            <a:pPr marL="571500" indent="-571500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将一个变量值作为一组，适合于离散变量，适合于变量值较少的情况。</a:t>
            </a:r>
          </a:p>
          <a:p>
            <a:pPr marL="971550" lvl="1" eaLnBrk="1" hangingPunct="1">
              <a:spcBef>
                <a:spcPct val="24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例如某学院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2008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年毕业研究生毕业时发表论文篇数的频数分布表（右表）。</a:t>
            </a:r>
          </a:p>
        </p:txBody>
      </p:sp>
      <p:graphicFrame>
        <p:nvGraphicFramePr>
          <p:cNvPr id="40965" name="表格 40964"/>
          <p:cNvGraphicFramePr/>
          <p:nvPr/>
        </p:nvGraphicFramePr>
        <p:xfrm>
          <a:off x="5435600" y="1916113"/>
          <a:ext cx="2514600" cy="4030027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</a:tblGrid>
              <a:tr h="9445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发表论文篇数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人数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698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70</a:t>
            </a:fld>
            <a:endParaRPr lang="en-US" altLang="zh-CN" sz="1400" dirty="0"/>
          </a:p>
        </p:txBody>
      </p:sp>
      <p:sp>
        <p:nvSpPr>
          <p:cNvPr id="152578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离散程度</a:t>
            </a:r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>
          <a:xfrm>
            <a:off x="323850" y="836613"/>
            <a:ext cx="8435975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反映各变量值远离其中心值的程度（离散</a:t>
            </a:r>
            <a:br>
              <a:rPr lang="zh-CN" altLang="en-US" sz="2800" dirty="0"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程度），从另一个侧面说明了集中趋势测</a:t>
            </a:r>
            <a:br>
              <a:rPr lang="zh-CN" altLang="en-US" sz="2800" dirty="0"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度值的代表程度。</a:t>
            </a:r>
          </a:p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不同类型的数据有不同的</a:t>
            </a:r>
            <a:br>
              <a:rPr lang="zh-CN" altLang="en-US" sz="2800" dirty="0"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离散程度测度指标。</a:t>
            </a:r>
          </a:p>
          <a:p>
            <a:pPr eaLnBrk="1" hangingPunct="1"/>
            <a:endParaRPr lang="en-US" altLang="zh-CN" sz="2800" dirty="0"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35600" y="2781300"/>
            <a:ext cx="2819400" cy="863600"/>
            <a:chOff x="1248" y="2400"/>
            <a:chExt cx="2952" cy="1152"/>
          </a:xfrm>
        </p:grpSpPr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 flipV="1">
              <a:off x="1248" y="3552"/>
              <a:ext cx="2952" cy="0"/>
            </a:xfrm>
            <a:prstGeom prst="line">
              <a:avLst/>
            </a:prstGeom>
            <a:noFill/>
            <a:ln w="57150">
              <a:solidFill>
                <a:srgbClr val="E8E8E8"/>
              </a:solidFill>
              <a:round/>
              <a:tailEnd type="triangl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2640" y="2448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583" name="Line 7"/>
            <p:cNvSpPr/>
            <p:nvPr/>
          </p:nvSpPr>
          <p:spPr>
            <a:xfrm flipH="1" flipV="1">
              <a:off x="2016" y="3360"/>
              <a:ext cx="1248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round/>
              <a:headEnd type="arrow" w="med" len="med"/>
              <a:tailEnd type="arrow" w="med" len="med"/>
            </a:ln>
          </p:spPr>
        </p:sp>
        <p:grpSp>
          <p:nvGrpSpPr>
            <p:cNvPr id="152584" name="Group 8"/>
            <p:cNvGrpSpPr/>
            <p:nvPr/>
          </p:nvGrpSpPr>
          <p:grpSpPr>
            <a:xfrm>
              <a:off x="1344" y="2400"/>
              <a:ext cx="2613" cy="1056"/>
              <a:chOff x="1152" y="2496"/>
              <a:chExt cx="2613" cy="1056"/>
            </a:xfrm>
          </p:grpSpPr>
          <p:sp>
            <p:nvSpPr>
              <p:cNvPr id="139273" name="Freeform 9"/>
              <p:cNvSpPr/>
              <p:nvPr/>
            </p:nvSpPr>
            <p:spPr bwMode="auto">
              <a:xfrm>
                <a:off x="2448" y="2496"/>
                <a:ext cx="1317" cy="1038"/>
              </a:xfrm>
              <a:custGeom>
                <a:avLst/>
                <a:gdLst/>
                <a:ahLst/>
                <a:cxnLst>
                  <a:cxn ang="0">
                    <a:pos x="569" y="674"/>
                  </a:cxn>
                  <a:cxn ang="0">
                    <a:pos x="508" y="667"/>
                  </a:cxn>
                  <a:cxn ang="0">
                    <a:pos x="478" y="659"/>
                  </a:cxn>
                  <a:cxn ang="0">
                    <a:pos x="449" y="648"/>
                  </a:cxn>
                  <a:cxn ang="0">
                    <a:pos x="419" y="633"/>
                  </a:cxn>
                  <a:cxn ang="0">
                    <a:pos x="389" y="612"/>
                  </a:cxn>
                  <a:cxn ang="0">
                    <a:pos x="358" y="583"/>
                  </a:cxn>
                  <a:cxn ang="0">
                    <a:pos x="300" y="506"/>
                  </a:cxn>
                  <a:cxn ang="0">
                    <a:pos x="239" y="396"/>
                  </a:cxn>
                  <a:cxn ang="0">
                    <a:pos x="178" y="263"/>
                  </a:cxn>
                  <a:cxn ang="0">
                    <a:pos x="150" y="197"/>
                  </a:cxn>
                  <a:cxn ang="0">
                    <a:pos x="120" y="133"/>
                  </a:cxn>
                  <a:cxn ang="0">
                    <a:pos x="89" y="78"/>
                  </a:cxn>
                  <a:cxn ang="0">
                    <a:pos x="59" y="36"/>
                  </a:cxn>
                  <a:cxn ang="0">
                    <a:pos x="29" y="10"/>
                  </a:cxn>
                  <a:cxn ang="0">
                    <a:pos x="0" y="0"/>
                  </a:cxn>
                </a:cxnLst>
                <a:rect l="0" t="0" r="r" b="b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>
                <a:solidFill>
                  <a:srgbClr val="009900"/>
                </a:solidFill>
                <a:rou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74" name="Freeform 10"/>
              <p:cNvSpPr/>
              <p:nvPr/>
            </p:nvSpPr>
            <p:spPr bwMode="auto">
              <a:xfrm>
                <a:off x="1152" y="2496"/>
                <a:ext cx="1294" cy="1056"/>
              </a:xfrm>
              <a:custGeom>
                <a:avLst/>
                <a:gdLst/>
                <a:ahLst/>
                <a:cxnLst>
                  <a:cxn ang="0">
                    <a:pos x="0" y="674"/>
                  </a:cxn>
                  <a:cxn ang="0">
                    <a:pos x="59" y="667"/>
                  </a:cxn>
                  <a:cxn ang="0">
                    <a:pos x="89" y="659"/>
                  </a:cxn>
                  <a:cxn ang="0">
                    <a:pos x="120" y="648"/>
                  </a:cxn>
                  <a:cxn ang="0">
                    <a:pos x="150" y="633"/>
                  </a:cxn>
                  <a:cxn ang="0">
                    <a:pos x="178" y="612"/>
                  </a:cxn>
                  <a:cxn ang="0">
                    <a:pos x="209" y="583"/>
                  </a:cxn>
                  <a:cxn ang="0">
                    <a:pos x="269" y="506"/>
                  </a:cxn>
                  <a:cxn ang="0">
                    <a:pos x="328" y="396"/>
                  </a:cxn>
                  <a:cxn ang="0">
                    <a:pos x="389" y="263"/>
                  </a:cxn>
                  <a:cxn ang="0">
                    <a:pos x="419" y="197"/>
                  </a:cxn>
                  <a:cxn ang="0">
                    <a:pos x="449" y="133"/>
                  </a:cxn>
                  <a:cxn ang="0">
                    <a:pos x="478" y="78"/>
                  </a:cxn>
                  <a:cxn ang="0">
                    <a:pos x="508" y="36"/>
                  </a:cxn>
                  <a:cxn ang="0">
                    <a:pos x="538" y="10"/>
                  </a:cxn>
                  <a:cxn ang="0">
                    <a:pos x="568" y="0"/>
                  </a:cxn>
                </a:cxnLst>
                <a:rect l="0" t="0" r="r" b="b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57150" cap="rnd">
                <a:solidFill>
                  <a:srgbClr val="009900"/>
                </a:solidFill>
                <a:round/>
              </a:ln>
              <a:effectLst>
                <a:outerShdw dist="28398" dir="6993903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9275" name="Rectangle 11"/>
          <p:cNvSpPr/>
          <p:nvPr/>
        </p:nvSpPr>
        <p:spPr>
          <a:xfrm>
            <a:off x="468313" y="3213100"/>
            <a:ext cx="4103687" cy="3168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常用指标：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全距（极差）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四分位距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方差和标准差</a:t>
            </a: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离散系数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4716463" y="4365625"/>
            <a:ext cx="3455987" cy="1663700"/>
            <a:chOff x="1202" y="1392"/>
            <a:chExt cx="3401" cy="2496"/>
          </a:xfrm>
        </p:grpSpPr>
        <p:sp>
          <p:nvSpPr>
            <p:cNvPr id="152589" name="Rectangle 13"/>
            <p:cNvSpPr/>
            <p:nvPr/>
          </p:nvSpPr>
          <p:spPr>
            <a:xfrm>
              <a:off x="2688" y="1392"/>
              <a:ext cx="336" cy="96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0" name="Rectangle 14"/>
            <p:cNvSpPr/>
            <p:nvPr/>
          </p:nvSpPr>
          <p:spPr>
            <a:xfrm>
              <a:off x="2336" y="1728"/>
              <a:ext cx="336" cy="624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1" name="Rectangle 15"/>
            <p:cNvSpPr/>
            <p:nvPr/>
          </p:nvSpPr>
          <p:spPr>
            <a:xfrm>
              <a:off x="3043" y="1728"/>
              <a:ext cx="336" cy="624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2" name="Rectangle 16"/>
            <p:cNvSpPr/>
            <p:nvPr/>
          </p:nvSpPr>
          <p:spPr>
            <a:xfrm>
              <a:off x="2673" y="2928"/>
              <a:ext cx="336" cy="96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3" name="Rectangle 17"/>
            <p:cNvSpPr/>
            <p:nvPr/>
          </p:nvSpPr>
          <p:spPr>
            <a:xfrm>
              <a:off x="1233" y="3264"/>
              <a:ext cx="336" cy="624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4" name="Rectangle 18"/>
            <p:cNvSpPr/>
            <p:nvPr/>
          </p:nvSpPr>
          <p:spPr>
            <a:xfrm>
              <a:off x="4161" y="3216"/>
              <a:ext cx="336" cy="672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5" name="Line 19"/>
            <p:cNvSpPr/>
            <p:nvPr/>
          </p:nvSpPr>
          <p:spPr>
            <a:xfrm flipV="1">
              <a:off x="1202" y="3884"/>
              <a:ext cx="3311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2596" name="Line 20"/>
            <p:cNvSpPr/>
            <p:nvPr/>
          </p:nvSpPr>
          <p:spPr>
            <a:xfrm flipV="1">
              <a:off x="1292" y="2350"/>
              <a:ext cx="3311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71</a:t>
            </a:fld>
            <a:endParaRPr lang="en-US" altLang="zh-CN" sz="1400" dirty="0"/>
          </a:p>
        </p:txBody>
      </p:sp>
      <p:sp>
        <p:nvSpPr>
          <p:cNvPr id="154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全距（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Range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41315" name="Rectangle 3"/>
          <p:cNvSpPr>
            <a:spLocks noGrp="1"/>
          </p:cNvSpPr>
          <p:nvPr>
            <p:ph idx="1"/>
          </p:nvPr>
        </p:nvSpPr>
        <p:spPr>
          <a:xfrm>
            <a:off x="468313" y="1700213"/>
            <a:ext cx="8218487" cy="53276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全距也称极差，是一组数据的最大值与最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小值之差。</a:t>
            </a: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最大值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组距分组数据可根据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最高组上限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最低组下限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计算。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受极端值的影响。</a:t>
            </a:r>
          </a:p>
          <a:p>
            <a:pPr lvl="1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全距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</a:p>
          <a:p>
            <a:pPr lvl="1" eaLnBrk="1" hangingPunct="1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16" name="Rectangle 4"/>
          <p:cNvSpPr/>
          <p:nvPr/>
        </p:nvSpPr>
        <p:spPr>
          <a:xfrm>
            <a:off x="1476375" y="4724400"/>
            <a:ext cx="5761038" cy="485775"/>
          </a:xfrm>
          <a:prstGeom prst="rect">
            <a:avLst/>
          </a:prstGeom>
          <a:noFill/>
          <a:ln w="28575" cap="flat" cmpd="sng">
            <a:solidFill>
              <a:srgbClr val="00ECD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72</a:t>
            </a:fld>
            <a:endParaRPr lang="en-US" altLang="zh-CN" sz="1400" dirty="0"/>
          </a:p>
        </p:txBody>
      </p:sp>
      <p:sp>
        <p:nvSpPr>
          <p:cNvPr id="143362" name="Rectangle 2"/>
          <p:cNvSpPr>
            <a:spLocks noGrp="1"/>
          </p:cNvSpPr>
          <p:nvPr>
            <p:ph idx="1"/>
          </p:nvPr>
        </p:nvSpPr>
        <p:spPr>
          <a:xfrm>
            <a:off x="323850" y="1557338"/>
            <a:ext cx="8229600" cy="4530725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等于上四分位数与下四分位数之差</a:t>
            </a: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反映了中间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数据的离散程度，数值越小说明中间的数据越集中。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不受极端值的影响。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可以用于衡量中位数的代表性。</a:t>
            </a:r>
          </a:p>
          <a:p>
            <a:pPr lvl="1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</a:p>
        </p:txBody>
      </p:sp>
      <p:sp>
        <p:nvSpPr>
          <p:cNvPr id="156675" name="Rectangle 3"/>
          <p:cNvSpPr>
            <a:spLocks noGrp="1"/>
          </p:cNvSpPr>
          <p:nvPr>
            <p:ph type="title"/>
          </p:nvPr>
        </p:nvSpPr>
        <p:spPr>
          <a:xfrm>
            <a:off x="179388" y="260350"/>
            <a:ext cx="8208962" cy="9906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四分位距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(Inter-Quartile Range, IQR)</a:t>
            </a:r>
          </a:p>
        </p:txBody>
      </p:sp>
      <p:sp>
        <p:nvSpPr>
          <p:cNvPr id="1566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365" name="Object 5"/>
          <p:cNvGraphicFramePr>
            <a:graphicFrameLocks/>
          </p:cNvGraphicFramePr>
          <p:nvPr/>
        </p:nvGraphicFramePr>
        <p:xfrm>
          <a:off x="1476375" y="2133600"/>
          <a:ext cx="2909888" cy="492125"/>
        </p:xfrm>
        <a:graphic>
          <a:graphicData uri="http://schemas.openxmlformats.org/presentationml/2006/ole">
            <p:oleObj spid="_x0000_s159745" r:id="rId4" imgW="774364" imgH="190417" progId="Equation.3">
              <p:embed/>
            </p:oleObj>
          </a:graphicData>
        </a:graphic>
      </p:graphicFrame>
      <p:sp>
        <p:nvSpPr>
          <p:cNvPr id="15667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7" name="Rectangle 7"/>
          <p:cNvSpPr/>
          <p:nvPr/>
        </p:nvSpPr>
        <p:spPr>
          <a:xfrm>
            <a:off x="1042988" y="5084763"/>
            <a:ext cx="5761037" cy="485775"/>
          </a:xfrm>
          <a:prstGeom prst="rect">
            <a:avLst/>
          </a:prstGeom>
          <a:noFill/>
          <a:ln w="28575" cap="flat" cmpd="sng">
            <a:solidFill>
              <a:srgbClr val="00ECD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43368" name="Text Box 8"/>
          <p:cNvSpPr txBox="1"/>
          <p:nvPr/>
        </p:nvSpPr>
        <p:spPr>
          <a:xfrm>
            <a:off x="1116013" y="5589588"/>
            <a:ext cx="338455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=6, 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=9, 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/>
      <p:bldP spid="143367" grpId="0" animBg="1"/>
      <p:bldP spid="14336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73</a:t>
            </a:fld>
            <a:endParaRPr lang="en-US" altLang="zh-CN" sz="1400" dirty="0"/>
          </a:p>
        </p:txBody>
      </p:sp>
      <p:sp>
        <p:nvSpPr>
          <p:cNvPr id="145410" name="Rectangle 2"/>
          <p:cNvSpPr>
            <a:spLocks noGrp="1"/>
          </p:cNvSpPr>
          <p:nvPr>
            <p:ph type="body" sz="half" idx="1"/>
          </p:nvPr>
        </p:nvSpPr>
        <p:spPr>
          <a:xfrm>
            <a:off x="504825" y="1609725"/>
            <a:ext cx="7704138" cy="3767138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方差</a:t>
            </a:r>
            <a:r>
              <a:rPr lang="zh-CN" altLang="en-US" dirty="0">
                <a:ea typeface="黑体" panose="02010609060101010101" pitchFamily="49" charset="-122"/>
              </a:rPr>
              <a:t>是一组数据中各数值与其算术平均数离差平方的平均数，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标准差</a:t>
            </a:r>
            <a:r>
              <a:rPr lang="zh-CN" altLang="en-US" dirty="0">
                <a:ea typeface="黑体" panose="02010609060101010101" pitchFamily="49" charset="-122"/>
              </a:rPr>
              <a:t>是方差正的平方根。</a:t>
            </a:r>
          </a:p>
          <a:p>
            <a:pPr lvl="1" eaLnBrk="1" hangingPunct="1"/>
            <a:r>
              <a:rPr lang="zh-CN" altLang="en-US" sz="2500" dirty="0">
                <a:ea typeface="黑体" panose="02010609060101010101" pitchFamily="49" charset="-122"/>
              </a:rPr>
              <a:t>总体方差</a:t>
            </a:r>
            <a:r>
              <a:rPr lang="en-US" altLang="zh-CN" sz="2500" dirty="0">
                <a:ea typeface="黑体" panose="02010609060101010101" pitchFamily="49" charset="-122"/>
              </a:rPr>
              <a:t>(    ) </a:t>
            </a:r>
            <a:r>
              <a:rPr lang="zh-CN" altLang="en-US" sz="2500" dirty="0">
                <a:ea typeface="黑体" panose="02010609060101010101" pitchFamily="49" charset="-122"/>
              </a:rPr>
              <a:t>和样本方差</a:t>
            </a:r>
            <a:r>
              <a:rPr lang="en-US" altLang="zh-CN" sz="2500" dirty="0">
                <a:ea typeface="黑体" panose="02010609060101010101" pitchFamily="49" charset="-122"/>
              </a:rPr>
              <a:t>(s</a:t>
            </a:r>
            <a:r>
              <a:rPr lang="en-US" altLang="zh-CN" sz="2500" baseline="30000" dirty="0">
                <a:ea typeface="黑体" panose="02010609060101010101" pitchFamily="49" charset="-122"/>
              </a:rPr>
              <a:t>2</a:t>
            </a:r>
            <a:r>
              <a:rPr lang="en-US" altLang="zh-CN" sz="2500" dirty="0">
                <a:ea typeface="黑体" panose="02010609060101010101" pitchFamily="49" charset="-122"/>
              </a:rPr>
              <a:t>)</a:t>
            </a:r>
            <a:r>
              <a:rPr lang="zh-CN" altLang="en-US" sz="2500" dirty="0">
                <a:ea typeface="黑体" panose="02010609060101010101" pitchFamily="49" charset="-122"/>
              </a:rPr>
              <a:t>的符号不同，计算公式也不一样。</a:t>
            </a:r>
          </a:p>
          <a:p>
            <a:pPr lvl="1" eaLnBrk="1" hangingPunct="1"/>
            <a:r>
              <a:rPr lang="zh-CN" altLang="en-US" sz="2500" dirty="0">
                <a:ea typeface="黑体" panose="02010609060101010101" pitchFamily="49" charset="-122"/>
              </a:rPr>
              <a:t>是反映定量数据离散程度的最常用的指标。</a:t>
            </a:r>
          </a:p>
          <a:p>
            <a:pPr eaLnBrk="1" hangingPunct="1"/>
            <a:endParaRPr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158723" name="Rectangle 3"/>
          <p:cNvSpPr>
            <a:spLocks noGrp="1"/>
          </p:cNvSpPr>
          <p:nvPr>
            <p:ph type="title"/>
          </p:nvPr>
        </p:nvSpPr>
        <p:spPr>
          <a:xfrm>
            <a:off x="250825" y="188913"/>
            <a:ext cx="7258050" cy="792162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方差和标准差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72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726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3244850"/>
          <a:ext cx="368300" cy="368300"/>
        </p:xfrm>
        <a:graphic>
          <a:graphicData uri="http://schemas.openxmlformats.org/presentationml/2006/ole">
            <p:oleObj spid="_x0000_s172033" r:id="rId4" imgW="203040" imgH="2030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74</a:t>
            </a:fld>
            <a:endParaRPr lang="en-US" altLang="zh-CN" sz="1400" dirty="0"/>
          </a:p>
        </p:txBody>
      </p:sp>
      <p:sp>
        <p:nvSpPr>
          <p:cNvPr id="160770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543800" cy="369887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方差的计算公式</a:t>
            </a:r>
          </a:p>
        </p:txBody>
      </p:sp>
      <p:graphicFrame>
        <p:nvGraphicFramePr>
          <p:cNvPr id="147459" name="Group 3"/>
          <p:cNvGraphicFramePr>
            <a:graphicFrameLocks noGrp="1"/>
          </p:cNvGraphicFramePr>
          <p:nvPr>
            <p:ph type="tbl" idx="1"/>
          </p:nvPr>
        </p:nvGraphicFramePr>
        <p:xfrm>
          <a:off x="611188" y="981075"/>
          <a:ext cx="7705725" cy="5113338"/>
        </p:xfrm>
        <a:graphic>
          <a:graphicData uri="http://schemas.openxmlformats.org/drawingml/2006/table">
            <a:tbl>
              <a:tblPr/>
              <a:tblGrid>
                <a:gridCol w="1422400"/>
                <a:gridCol w="2976562"/>
                <a:gridCol w="3306763"/>
              </a:tblGrid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总体方差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样本方差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未分组</a:t>
                      </a:r>
                      <a:b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分组数据 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481" name="Object 25"/>
          <p:cNvGraphicFramePr>
            <a:graphicFrameLocks/>
          </p:cNvGraphicFramePr>
          <p:nvPr/>
        </p:nvGraphicFramePr>
        <p:xfrm>
          <a:off x="2051050" y="1844675"/>
          <a:ext cx="2449513" cy="1512888"/>
        </p:xfrm>
        <a:graphic>
          <a:graphicData uri="http://schemas.openxmlformats.org/presentationml/2006/ole">
            <p:oleObj spid="_x0000_s174084" r:id="rId4" imgW="965200" imgH="571500" progId="Equation.3">
              <p:embed/>
            </p:oleObj>
          </a:graphicData>
        </a:graphic>
      </p:graphicFrame>
      <p:graphicFrame>
        <p:nvGraphicFramePr>
          <p:cNvPr id="147482" name="Object 26"/>
          <p:cNvGraphicFramePr>
            <a:graphicFrameLocks/>
          </p:cNvGraphicFramePr>
          <p:nvPr/>
        </p:nvGraphicFramePr>
        <p:xfrm>
          <a:off x="1979613" y="3933825"/>
          <a:ext cx="2665412" cy="1928813"/>
        </p:xfrm>
        <a:graphic>
          <a:graphicData uri="http://schemas.openxmlformats.org/presentationml/2006/ole">
            <p:oleObj spid="_x0000_s174083" r:id="rId5" imgW="1066800" imgH="825500" progId="Equation.3">
              <p:embed/>
            </p:oleObj>
          </a:graphicData>
        </a:graphic>
      </p:graphicFrame>
      <p:graphicFrame>
        <p:nvGraphicFramePr>
          <p:cNvPr id="147483" name="Object 27"/>
          <p:cNvGraphicFramePr>
            <a:graphicFrameLocks/>
          </p:cNvGraphicFramePr>
          <p:nvPr/>
        </p:nvGraphicFramePr>
        <p:xfrm>
          <a:off x="5435600" y="1844675"/>
          <a:ext cx="2474913" cy="1879600"/>
        </p:xfrm>
        <a:graphic>
          <a:graphicData uri="http://schemas.openxmlformats.org/presentationml/2006/ole">
            <p:oleObj spid="_x0000_s174082" r:id="rId6" imgW="952500" imgH="596900" progId="Equation.3">
              <p:embed/>
            </p:oleObj>
          </a:graphicData>
        </a:graphic>
      </p:graphicFrame>
      <p:graphicFrame>
        <p:nvGraphicFramePr>
          <p:cNvPr id="147484" name="Object 28"/>
          <p:cNvGraphicFramePr>
            <a:graphicFrameLocks/>
          </p:cNvGraphicFramePr>
          <p:nvPr/>
        </p:nvGraphicFramePr>
        <p:xfrm>
          <a:off x="5292725" y="4005263"/>
          <a:ext cx="2447925" cy="1962150"/>
        </p:xfrm>
        <a:graphic>
          <a:graphicData uri="http://schemas.openxmlformats.org/presentationml/2006/ole">
            <p:oleObj spid="_x0000_s174081" r:id="rId7" imgW="1066800" imgH="850900" progId="Equation.3">
              <p:embed/>
            </p:oleObj>
          </a:graphicData>
        </a:graphic>
      </p:graphicFrame>
      <p:sp>
        <p:nvSpPr>
          <p:cNvPr id="147485" name="AutoShape 29"/>
          <p:cNvSpPr/>
          <p:nvPr/>
        </p:nvSpPr>
        <p:spPr>
          <a:xfrm>
            <a:off x="827088" y="3429000"/>
            <a:ext cx="4824412" cy="709613"/>
          </a:xfrm>
          <a:prstGeom prst="wedgeRectCallout">
            <a:avLst>
              <a:gd name="adj1" fmla="val 56944"/>
              <a:gd name="adj2" fmla="val -49931"/>
            </a:avLst>
          </a:prstGeom>
          <a:solidFill>
            <a:srgbClr val="EAEAEA"/>
          </a:solidFill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样本方差用（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）去除，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从数学角度看是因为它是总体方差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σ</a:t>
            </a:r>
            <a:r>
              <a:rPr lang="en-US" altLang="zh-CN" b="1" baseline="30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的无偏估计量。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75</a:t>
            </a:fld>
            <a:endParaRPr lang="en-US" altLang="zh-CN" sz="1400" dirty="0"/>
          </a:p>
        </p:txBody>
      </p:sp>
      <p:sp>
        <p:nvSpPr>
          <p:cNvPr id="162818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512763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标准差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7272337" cy="511175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某工会随机调查了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名工人上月的加班时间如下表，平均加班时间为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小时。计算数据的标准差。</a:t>
            </a: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9508" name="Object 4"/>
          <p:cNvGraphicFramePr>
            <a:graphicFrameLocks/>
          </p:cNvGraphicFramePr>
          <p:nvPr/>
        </p:nvGraphicFramePr>
        <p:xfrm>
          <a:off x="395288" y="3860800"/>
          <a:ext cx="3208337" cy="1065213"/>
        </p:xfrm>
        <a:graphic>
          <a:graphicData uri="http://schemas.openxmlformats.org/presentationml/2006/ole">
            <p:oleObj spid="_x0000_s176129" r:id="rId4" imgW="926698" imgH="393529" progId="Equation.3">
              <p:embed/>
            </p:oleObj>
          </a:graphicData>
        </a:graphic>
      </p:graphicFrame>
      <p:graphicFrame>
        <p:nvGraphicFramePr>
          <p:cNvPr id="149509" name="Group 5"/>
          <p:cNvGraphicFramePr>
            <a:graphicFrameLocks noGrp="1"/>
          </p:cNvGraphicFramePr>
          <p:nvPr/>
        </p:nvGraphicFramePr>
        <p:xfrm>
          <a:off x="3884613" y="2420938"/>
          <a:ext cx="4464050" cy="3581280"/>
        </p:xfrm>
        <a:graphic>
          <a:graphicData uri="http://schemas.openxmlformats.org/drawingml/2006/table">
            <a:tbl>
              <a:tblPr/>
              <a:tblGrid>
                <a:gridCol w="1581150"/>
                <a:gridCol w="1360487"/>
                <a:gridCol w="1522413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加班小时数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绝对离差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离差平方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555" name="Group 51"/>
          <p:cNvGraphicFramePr>
            <a:graphicFrameLocks noGrp="1"/>
          </p:cNvGraphicFramePr>
          <p:nvPr/>
        </p:nvGraphicFramePr>
        <p:xfrm>
          <a:off x="3851275" y="2420938"/>
          <a:ext cx="1657350" cy="3121920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加班小时数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76</a:t>
            </a:fld>
            <a:endParaRPr lang="en-US" altLang="zh-CN" sz="1400" dirty="0"/>
          </a:p>
        </p:txBody>
      </p:sp>
      <p:sp>
        <p:nvSpPr>
          <p:cNvPr id="16486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80400" cy="1196975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离散系数（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Coefficient of Variation)</a:t>
            </a: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4419600"/>
          </a:xfrm>
          <a:ln/>
        </p:spPr>
        <p:txBody>
          <a:bodyPr wrap="square" lIns="90488" tIns="44450" rIns="90488" bIns="44450" anchor="t"/>
          <a:lstStyle/>
          <a:p>
            <a:pPr marL="609600" indent="-609600" eaLnBrk="1" hangingPunct="1"/>
            <a:r>
              <a:rPr lang="zh-CN" altLang="en-US" dirty="0">
                <a:ea typeface="黑体" panose="02010609060101010101" pitchFamily="49" charset="-122"/>
              </a:rPr>
              <a:t>标准差与其相应的均值之比，表示为百分数。</a:t>
            </a:r>
          </a:p>
          <a:p>
            <a:pPr marL="609600" indent="-609600" eaLnBrk="1" hangingPunct="1"/>
            <a:endParaRPr lang="zh-CN" altLang="en-US" dirty="0">
              <a:ea typeface="黑体" panose="02010609060101010101" pitchFamily="49" charset="-122"/>
            </a:endParaRPr>
          </a:p>
          <a:p>
            <a:pPr marL="609600" indent="-609600" eaLnBrk="1" hangingPunct="1"/>
            <a:r>
              <a:rPr lang="zh-CN" altLang="en-US" sz="3000" dirty="0">
                <a:ea typeface="黑体" panose="02010609060101010101" pitchFamily="49" charset="-122"/>
              </a:rPr>
              <a:t>特点：</a:t>
            </a:r>
          </a:p>
          <a:p>
            <a:pPr marL="1219200" lvl="1" indent="-533400" eaLnBrk="1" hangingPunct="1"/>
            <a:r>
              <a:rPr lang="zh-CN" altLang="en-US" sz="2600" dirty="0">
                <a:ea typeface="黑体" panose="02010609060101010101" pitchFamily="49" charset="-122"/>
              </a:rPr>
              <a:t>反映了相对于均值的</a:t>
            </a:r>
            <a:r>
              <a:rPr lang="zh-CN" altLang="en-US" sz="2600" dirty="0">
                <a:solidFill>
                  <a:srgbClr val="0000FF"/>
                </a:solidFill>
                <a:ea typeface="黑体" panose="02010609060101010101" pitchFamily="49" charset="-122"/>
              </a:rPr>
              <a:t>相对离散程度</a:t>
            </a:r>
            <a:r>
              <a:rPr lang="zh-CN" altLang="en-US" sz="2600" dirty="0">
                <a:ea typeface="黑体" panose="02010609060101010101" pitchFamily="49" charset="-122"/>
              </a:rPr>
              <a:t>；</a:t>
            </a:r>
          </a:p>
          <a:p>
            <a:pPr marL="1219200" lvl="1" indent="-533400" eaLnBrk="1" hangingPunct="1"/>
            <a:r>
              <a:rPr lang="zh-CN" altLang="en-US" sz="2600" dirty="0">
                <a:ea typeface="黑体" panose="02010609060101010101" pitchFamily="49" charset="-122"/>
              </a:rPr>
              <a:t>可用于比较计量单位不同的数据的离散程度；</a:t>
            </a:r>
          </a:p>
          <a:p>
            <a:pPr marL="1219200" lvl="1" indent="-533400" eaLnBrk="1" hangingPunct="1"/>
            <a:r>
              <a:rPr lang="zh-CN" altLang="en-US" sz="2600" dirty="0">
                <a:ea typeface="黑体" panose="02010609060101010101" pitchFamily="49" charset="-122"/>
              </a:rPr>
              <a:t>计量单位相同时，如果两组数据的均值相差悬殊，离散系数可能比标准差等绝对指标更有意义。</a:t>
            </a:r>
          </a:p>
        </p:txBody>
      </p:sp>
      <p:graphicFrame>
        <p:nvGraphicFramePr>
          <p:cNvPr id="151556" name="Object 4"/>
          <p:cNvGraphicFramePr>
            <a:graphicFrameLocks/>
          </p:cNvGraphicFramePr>
          <p:nvPr/>
        </p:nvGraphicFramePr>
        <p:xfrm>
          <a:off x="1835150" y="1773238"/>
          <a:ext cx="6697663" cy="1049337"/>
        </p:xfrm>
        <a:graphic>
          <a:graphicData uri="http://schemas.openxmlformats.org/presentationml/2006/ole">
            <p:oleObj spid="_x0000_s178177" r:id="rId4" imgW="2475426" imgH="393529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77</a:t>
            </a:fld>
            <a:endParaRPr lang="en-US" altLang="zh-CN" sz="1400" dirty="0"/>
          </a:p>
        </p:txBody>
      </p:sp>
      <p:sp>
        <p:nvSpPr>
          <p:cNvPr id="166914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离散系数：例子</a:t>
            </a:r>
          </a:p>
        </p:txBody>
      </p:sp>
      <p:sp>
        <p:nvSpPr>
          <p:cNvPr id="153603" name="Rectangle 3"/>
          <p:cNvSpPr/>
          <p:nvPr/>
        </p:nvSpPr>
        <p:spPr>
          <a:xfrm>
            <a:off x="468313" y="1125538"/>
            <a:ext cx="8351837" cy="4968875"/>
          </a:xfrm>
          <a:prstGeom prst="rect">
            <a:avLst/>
          </a:prstGeom>
          <a:noFill/>
          <a:ln w="9525">
            <a:noFill/>
          </a:ln>
        </p:spPr>
        <p:txBody>
          <a:bodyPr lIns="85342" tIns="42672" rIns="85342" bIns="42672" anchor="t"/>
          <a:lstStyle/>
          <a:p>
            <a:pPr marL="320675" indent="-320675" defTabSz="85280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名经理人员的调查表明年平均收入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=$500,000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，标准差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 $50,000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20675" indent="-320675" defTabSz="85280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名工人的调查表明平均收入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 $32,000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，标准差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 $5,000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20675" indent="-320675" defTabSz="85280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离散系数：</a:t>
            </a:r>
          </a:p>
          <a:p>
            <a:pPr marL="694055" lvl="1" indent="-268605" defTabSz="852805" eaLnBrk="1" hangingPunct="1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经理人员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694055" lvl="1" indent="-268605" defTabSz="852805" eaLnBrk="1" hangingPunct="1">
              <a:lnSpc>
                <a:spcPct val="90000"/>
              </a:lnSpc>
              <a:spcBef>
                <a:spcPct val="20000"/>
              </a:spcBef>
              <a:buChar char="–"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94055" lvl="1" indent="-268605" defTabSz="852805" eaLnBrk="1" hangingPunct="1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工人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694055" lvl="1" indent="-268605" defTabSz="852805" eaLnBrk="1" hangingPunct="1">
              <a:lnSpc>
                <a:spcPct val="90000"/>
              </a:lnSpc>
              <a:spcBef>
                <a:spcPct val="20000"/>
              </a:spcBef>
              <a:buChar char="–"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20675" indent="-320675" defTabSz="85280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虽然经理人员收入的绝对离散程度远远大于工人，但经理人员收入的相对离散程度小于工人。</a:t>
            </a:r>
          </a:p>
        </p:txBody>
      </p:sp>
      <p:graphicFrame>
        <p:nvGraphicFramePr>
          <p:cNvPr id="153604" name="Object 4"/>
          <p:cNvGraphicFramePr>
            <a:graphicFrameLocks/>
          </p:cNvGraphicFramePr>
          <p:nvPr/>
        </p:nvGraphicFramePr>
        <p:xfrm>
          <a:off x="3132138" y="3068638"/>
          <a:ext cx="4248150" cy="1006475"/>
        </p:xfrm>
        <a:graphic>
          <a:graphicData uri="http://schemas.openxmlformats.org/presentationml/2006/ole">
            <p:oleObj spid="_x0000_s180226" r:id="rId4" imgW="1434477" imgH="355446" progId="Equation.3">
              <p:embed/>
            </p:oleObj>
          </a:graphicData>
        </a:graphic>
      </p:graphicFrame>
      <p:graphicFrame>
        <p:nvGraphicFramePr>
          <p:cNvPr id="153605" name="Object 5"/>
          <p:cNvGraphicFramePr>
            <a:graphicFrameLocks/>
          </p:cNvGraphicFramePr>
          <p:nvPr/>
        </p:nvGraphicFramePr>
        <p:xfrm>
          <a:off x="2987675" y="4221163"/>
          <a:ext cx="4392613" cy="982662"/>
        </p:xfrm>
        <a:graphic>
          <a:graphicData uri="http://schemas.openxmlformats.org/presentationml/2006/ole">
            <p:oleObj spid="_x0000_s180225" r:id="rId5" imgW="1586811" imgH="355446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78</a:t>
            </a:fld>
            <a:endParaRPr lang="en-US" altLang="zh-CN" sz="1400" dirty="0"/>
          </a:p>
        </p:txBody>
      </p:sp>
      <p:sp>
        <p:nvSpPr>
          <p:cNvPr id="168962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345362" cy="7778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/>
              <a:t>§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数据分布形状的描述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blackWhite">
          <a:xfrm>
            <a:off x="2916238" y="1557338"/>
            <a:ext cx="3671888" cy="5318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数据描述的数值方法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blackWhite">
          <a:xfrm>
            <a:off x="6000750" y="2789238"/>
            <a:ext cx="22860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分布的形状</a:t>
            </a:r>
            <a:endParaRPr kumimoji="1" lang="zh-CN" altLang="en-US" sz="3200" kern="1200" cap="none" spc="0" normalizeH="0" baseline="0" noProof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blackWhite">
          <a:xfrm>
            <a:off x="971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集中趋势</a:t>
            </a:r>
            <a:endParaRPr kumimoji="1" lang="zh-CN" altLang="en-US" sz="36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blackWhite">
          <a:xfrm>
            <a:off x="1962150" y="2408238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blackWhite">
          <a:xfrm>
            <a:off x="1476375" y="37893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blackWhite">
          <a:xfrm>
            <a:off x="19621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blackWhite">
          <a:xfrm flipH="1">
            <a:off x="4705350" y="2205038"/>
            <a:ext cx="11113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blackWhite">
          <a:xfrm>
            <a:off x="71437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blackWhite">
          <a:xfrm flipH="1">
            <a:off x="1403350" y="3398838"/>
            <a:ext cx="25400" cy="147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blackWhite">
          <a:xfrm>
            <a:off x="3638550" y="2789238"/>
            <a:ext cx="1981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离散程度</a:t>
            </a:r>
            <a:endParaRPr kumimoji="1" lang="zh-CN" altLang="en-US" sz="280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blackWhite">
          <a:xfrm>
            <a:off x="4705350" y="24082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2" name="Text Box 14"/>
          <p:cNvSpPr txBox="1"/>
          <p:nvPr/>
        </p:nvSpPr>
        <p:spPr>
          <a:xfrm>
            <a:off x="1908175" y="4724400"/>
            <a:ext cx="12239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众   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3" name="Text Box 15"/>
          <p:cNvSpPr txBox="1"/>
          <p:nvPr/>
        </p:nvSpPr>
        <p:spPr>
          <a:xfrm>
            <a:off x="1908175" y="40767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中位数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4" name="Text Box 16"/>
          <p:cNvSpPr txBox="1"/>
          <p:nvPr/>
        </p:nvSpPr>
        <p:spPr>
          <a:xfrm>
            <a:off x="1835150" y="3500438"/>
            <a:ext cx="1249363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均    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5" name="Text Box 17"/>
          <p:cNvSpPr txBox="1"/>
          <p:nvPr/>
        </p:nvSpPr>
        <p:spPr>
          <a:xfrm>
            <a:off x="4476750" y="4846638"/>
            <a:ext cx="1447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离散系数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6" name="Text Box 18"/>
          <p:cNvSpPr txBox="1"/>
          <p:nvPr/>
        </p:nvSpPr>
        <p:spPr>
          <a:xfrm>
            <a:off x="4476750" y="4389438"/>
            <a:ext cx="2057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方差和标准差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7" name="Text Box 19"/>
          <p:cNvSpPr txBox="1"/>
          <p:nvPr/>
        </p:nvSpPr>
        <p:spPr>
          <a:xfrm>
            <a:off x="7143750" y="46180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峰   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8" name="Text Box 20"/>
          <p:cNvSpPr txBox="1"/>
          <p:nvPr/>
        </p:nvSpPr>
        <p:spPr>
          <a:xfrm>
            <a:off x="4476750" y="39322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四分位距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69" name="Text Box 21"/>
          <p:cNvSpPr txBox="1"/>
          <p:nvPr/>
        </p:nvSpPr>
        <p:spPr>
          <a:xfrm>
            <a:off x="4476750" y="3475038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极差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70" name="Text Box 22"/>
          <p:cNvSpPr txBox="1"/>
          <p:nvPr/>
        </p:nvSpPr>
        <p:spPr>
          <a:xfrm>
            <a:off x="7143750" y="355123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偏   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blackWhite">
          <a:xfrm>
            <a:off x="1428750" y="4313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blackWhite">
          <a:xfrm>
            <a:off x="4095750" y="5075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blackWhite">
          <a:xfrm>
            <a:off x="4095750" y="4618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blackWhite">
          <a:xfrm>
            <a:off x="409575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5" name="Line 27"/>
          <p:cNvSpPr>
            <a:spLocks noChangeShapeType="1"/>
          </p:cNvSpPr>
          <p:nvPr/>
        </p:nvSpPr>
        <p:spPr bwMode="blackWhite">
          <a:xfrm>
            <a:off x="4095750" y="4160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blackWhite">
          <a:xfrm>
            <a:off x="6762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7" name="Line 29"/>
          <p:cNvSpPr/>
          <p:nvPr/>
        </p:nvSpPr>
        <p:spPr>
          <a:xfrm>
            <a:off x="6762750" y="3779838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678" name="Line 30"/>
          <p:cNvSpPr>
            <a:spLocks noChangeShapeType="1"/>
          </p:cNvSpPr>
          <p:nvPr/>
        </p:nvSpPr>
        <p:spPr bwMode="blackWhite">
          <a:xfrm>
            <a:off x="1428750" y="4846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blackWhite">
          <a:xfrm>
            <a:off x="6762750" y="33988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0" name="Line 32"/>
          <p:cNvSpPr>
            <a:spLocks noChangeShapeType="1"/>
          </p:cNvSpPr>
          <p:nvPr/>
        </p:nvSpPr>
        <p:spPr bwMode="blackWhite">
          <a:xfrm>
            <a:off x="4095750" y="339883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1" name="Text Box 33"/>
          <p:cNvSpPr txBox="1"/>
          <p:nvPr/>
        </p:nvSpPr>
        <p:spPr>
          <a:xfrm>
            <a:off x="1619250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3.2.1</a:t>
            </a:r>
          </a:p>
        </p:txBody>
      </p:sp>
      <p:sp>
        <p:nvSpPr>
          <p:cNvPr id="155682" name="Text Box 34"/>
          <p:cNvSpPr txBox="1"/>
          <p:nvPr/>
        </p:nvSpPr>
        <p:spPr>
          <a:xfrm>
            <a:off x="4211638" y="5589588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3.2.2</a:t>
            </a:r>
          </a:p>
        </p:txBody>
      </p:sp>
      <p:sp>
        <p:nvSpPr>
          <p:cNvPr id="155683" name="Text Box 35"/>
          <p:cNvSpPr txBox="1"/>
          <p:nvPr/>
        </p:nvSpPr>
        <p:spPr>
          <a:xfrm>
            <a:off x="6732588" y="5516563"/>
            <a:ext cx="892175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3.2.3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/>
      <p:bldP spid="155652" grpId="0" animBg="1"/>
      <p:bldP spid="155653" grpId="0" animBg="1"/>
      <p:bldP spid="155660" grpId="0" animBg="1"/>
      <p:bldP spid="155662" grpId="0"/>
      <p:bldP spid="155663" grpId="0"/>
      <p:bldP spid="155664" grpId="0"/>
      <p:bldP spid="155665" grpId="0"/>
      <p:bldP spid="155666" grpId="0"/>
      <p:bldP spid="155667" grpId="0"/>
      <p:bldP spid="155668" grpId="0"/>
      <p:bldP spid="155669" grpId="0"/>
      <p:bldP spid="155670" grpId="0"/>
      <p:bldP spid="155681" grpId="0"/>
      <p:bldP spid="155682" grpId="0"/>
      <p:bldP spid="15568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79</a:t>
            </a:fld>
            <a:endParaRPr lang="en-US" altLang="zh-CN" sz="1400" dirty="0"/>
          </a:p>
        </p:txBody>
      </p:sp>
      <p:sp>
        <p:nvSpPr>
          <p:cNvPr id="171010" name="Rectangle 2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86600" cy="11430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偏态和峰度的类型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28600" y="1828800"/>
            <a:ext cx="1219200" cy="5159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偏态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57200" y="1981200"/>
            <a:ext cx="3505200" cy="1901825"/>
            <a:chOff x="288" y="1248"/>
            <a:chExt cx="2208" cy="1198"/>
          </a:xfrm>
        </p:grpSpPr>
        <p:grpSp>
          <p:nvGrpSpPr>
            <p:cNvPr id="171013" name="Group 5"/>
            <p:cNvGrpSpPr/>
            <p:nvPr/>
          </p:nvGrpSpPr>
          <p:grpSpPr>
            <a:xfrm>
              <a:off x="374" y="1248"/>
              <a:ext cx="1875" cy="815"/>
              <a:chOff x="847" y="2352"/>
              <a:chExt cx="1725" cy="575"/>
            </a:xfrm>
          </p:grpSpPr>
          <p:sp>
            <p:nvSpPr>
              <p:cNvPr id="171014" name="Freeform 6"/>
              <p:cNvSpPr/>
              <p:nvPr/>
            </p:nvSpPr>
            <p:spPr>
              <a:xfrm>
                <a:off x="2140" y="2352"/>
                <a:ext cx="432" cy="575"/>
              </a:xfrm>
              <a:custGeom>
                <a:avLst/>
                <a:gdLst/>
                <a:ahLst/>
                <a:cxnLst>
                  <a:cxn ang="0">
                    <a:pos x="431" y="574"/>
                  </a:cxn>
                  <a:cxn ang="0">
                    <a:pos x="385" y="566"/>
                  </a:cxn>
                  <a:cxn ang="0">
                    <a:pos x="362" y="561"/>
                  </a:cxn>
                  <a:cxn ang="0">
                    <a:pos x="339" y="551"/>
                  </a:cxn>
                  <a:cxn ang="0">
                    <a:pos x="318" y="538"/>
                  </a:cxn>
                  <a:cxn ang="0">
                    <a:pos x="295" y="520"/>
                  </a:cxn>
                  <a:cxn ang="0">
                    <a:pos x="272" y="496"/>
                  </a:cxn>
                  <a:cxn ang="0">
                    <a:pos x="226" y="429"/>
                  </a:cxn>
                  <a:cxn ang="0">
                    <a:pos x="180" y="335"/>
                  </a:cxn>
                  <a:cxn ang="0">
                    <a:pos x="136" y="224"/>
                  </a:cxn>
                  <a:cxn ang="0">
                    <a:pos x="113" y="167"/>
                  </a:cxn>
                  <a:cxn ang="0">
                    <a:pos x="90" y="113"/>
                  </a:cxn>
                  <a:cxn ang="0">
                    <a:pos x="67" y="67"/>
                  </a:cxn>
                  <a:cxn ang="0">
                    <a:pos x="44" y="31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0" t="0" r="0" b="0"/>
                <a:pathLst>
                  <a:path w="432" h="575">
                    <a:moveTo>
                      <a:pt x="431" y="574"/>
                    </a:moveTo>
                    <a:lnTo>
                      <a:pt x="385" y="566"/>
                    </a:lnTo>
                    <a:lnTo>
                      <a:pt x="362" y="561"/>
                    </a:lnTo>
                    <a:lnTo>
                      <a:pt x="339" y="551"/>
                    </a:lnTo>
                    <a:lnTo>
                      <a:pt x="318" y="538"/>
                    </a:lnTo>
                    <a:lnTo>
                      <a:pt x="295" y="520"/>
                    </a:lnTo>
                    <a:lnTo>
                      <a:pt x="272" y="496"/>
                    </a:lnTo>
                    <a:lnTo>
                      <a:pt x="226" y="429"/>
                    </a:lnTo>
                    <a:lnTo>
                      <a:pt x="180" y="335"/>
                    </a:lnTo>
                    <a:lnTo>
                      <a:pt x="136" y="224"/>
                    </a:lnTo>
                    <a:lnTo>
                      <a:pt x="113" y="167"/>
                    </a:lnTo>
                    <a:lnTo>
                      <a:pt x="90" y="113"/>
                    </a:lnTo>
                    <a:lnTo>
                      <a:pt x="67" y="67"/>
                    </a:lnTo>
                    <a:lnTo>
                      <a:pt x="44" y="31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15" name="Freeform 7"/>
              <p:cNvSpPr/>
              <p:nvPr/>
            </p:nvSpPr>
            <p:spPr>
              <a:xfrm>
                <a:off x="847" y="2352"/>
                <a:ext cx="1294" cy="575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136" y="566"/>
                  </a:cxn>
                  <a:cxn ang="0">
                    <a:pos x="203" y="561"/>
                  </a:cxn>
                  <a:cxn ang="0">
                    <a:pos x="272" y="551"/>
                  </a:cxn>
                  <a:cxn ang="0">
                    <a:pos x="339" y="538"/>
                  </a:cxn>
                  <a:cxn ang="0">
                    <a:pos x="408" y="520"/>
                  </a:cxn>
                  <a:cxn ang="0">
                    <a:pos x="475" y="496"/>
                  </a:cxn>
                  <a:cxn ang="0">
                    <a:pos x="613" y="429"/>
                  </a:cxn>
                  <a:cxn ang="0">
                    <a:pos x="747" y="335"/>
                  </a:cxn>
                  <a:cxn ang="0">
                    <a:pos x="885" y="224"/>
                  </a:cxn>
                  <a:cxn ang="0">
                    <a:pos x="952" y="167"/>
                  </a:cxn>
                  <a:cxn ang="0">
                    <a:pos x="1021" y="113"/>
                  </a:cxn>
                  <a:cxn ang="0">
                    <a:pos x="1088" y="67"/>
                  </a:cxn>
                  <a:cxn ang="0">
                    <a:pos x="1157" y="31"/>
                  </a:cxn>
                  <a:cxn ang="0">
                    <a:pos x="1224" y="8"/>
                  </a:cxn>
                  <a:cxn ang="0">
                    <a:pos x="1293" y="0"/>
                  </a:cxn>
                </a:cxnLst>
                <a:rect l="0" t="0" r="0" b="0"/>
                <a:pathLst>
                  <a:path w="1294" h="575">
                    <a:moveTo>
                      <a:pt x="0" y="574"/>
                    </a:moveTo>
                    <a:lnTo>
                      <a:pt x="136" y="566"/>
                    </a:lnTo>
                    <a:lnTo>
                      <a:pt x="203" y="561"/>
                    </a:lnTo>
                    <a:lnTo>
                      <a:pt x="272" y="551"/>
                    </a:lnTo>
                    <a:lnTo>
                      <a:pt x="339" y="538"/>
                    </a:lnTo>
                    <a:lnTo>
                      <a:pt x="408" y="520"/>
                    </a:lnTo>
                    <a:lnTo>
                      <a:pt x="475" y="496"/>
                    </a:lnTo>
                    <a:lnTo>
                      <a:pt x="613" y="429"/>
                    </a:lnTo>
                    <a:lnTo>
                      <a:pt x="747" y="335"/>
                    </a:lnTo>
                    <a:lnTo>
                      <a:pt x="885" y="224"/>
                    </a:lnTo>
                    <a:lnTo>
                      <a:pt x="952" y="167"/>
                    </a:lnTo>
                    <a:lnTo>
                      <a:pt x="1021" y="113"/>
                    </a:lnTo>
                    <a:lnTo>
                      <a:pt x="1088" y="67"/>
                    </a:lnTo>
                    <a:lnTo>
                      <a:pt x="1157" y="31"/>
                    </a:lnTo>
                    <a:lnTo>
                      <a:pt x="1224" y="8"/>
                    </a:lnTo>
                    <a:lnTo>
                      <a:pt x="1293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1016" name="Line 8"/>
            <p:cNvSpPr/>
            <p:nvPr/>
          </p:nvSpPr>
          <p:spPr>
            <a:xfrm>
              <a:off x="288" y="2112"/>
              <a:ext cx="22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1017" name="Rectangle 9"/>
            <p:cNvSpPr/>
            <p:nvPr/>
          </p:nvSpPr>
          <p:spPr>
            <a:xfrm>
              <a:off x="912" y="2160"/>
              <a:ext cx="91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左偏分布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33400" y="4267200"/>
            <a:ext cx="3429000" cy="1901825"/>
            <a:chOff x="336" y="2688"/>
            <a:chExt cx="2160" cy="1198"/>
          </a:xfrm>
        </p:grpSpPr>
        <p:sp>
          <p:nvSpPr>
            <p:cNvPr id="171019" name="Freeform 11"/>
            <p:cNvSpPr/>
            <p:nvPr/>
          </p:nvSpPr>
          <p:spPr>
            <a:xfrm>
              <a:off x="840" y="2688"/>
              <a:ext cx="1203" cy="813"/>
            </a:xfrm>
            <a:custGeom>
              <a:avLst/>
              <a:gdLst/>
              <a:ahLst/>
              <a:cxnLst>
                <a:cxn ang="0">
                  <a:pos x="852" y="674"/>
                </a:cxn>
                <a:cxn ang="0">
                  <a:pos x="761" y="667"/>
                </a:cxn>
                <a:cxn ang="0">
                  <a:pos x="718" y="659"/>
                </a:cxn>
                <a:cxn ang="0">
                  <a:pos x="672" y="648"/>
                </a:cxn>
                <a:cxn ang="0">
                  <a:pos x="627" y="633"/>
                </a:cxn>
                <a:cxn ang="0">
                  <a:pos x="583" y="612"/>
                </a:cxn>
                <a:cxn ang="0">
                  <a:pos x="538" y="583"/>
                </a:cxn>
                <a:cxn ang="0">
                  <a:pos x="447" y="506"/>
                </a:cxn>
                <a:cxn ang="0">
                  <a:pos x="358" y="396"/>
                </a:cxn>
                <a:cxn ang="0">
                  <a:pos x="269" y="263"/>
                </a:cxn>
                <a:cxn ang="0">
                  <a:pos x="224" y="197"/>
                </a:cxn>
                <a:cxn ang="0">
                  <a:pos x="178" y="133"/>
                </a:cxn>
                <a:cxn ang="0">
                  <a:pos x="135" y="78"/>
                </a:cxn>
                <a:cxn ang="0">
                  <a:pos x="89" y="36"/>
                </a:cxn>
                <a:cxn ang="0">
                  <a:pos x="44" y="10"/>
                </a:cxn>
                <a:cxn ang="0">
                  <a:pos x="0" y="0"/>
                </a:cxn>
              </a:cxnLst>
              <a:rect l="0" t="0" r="0" b="0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0" name="Freeform 12"/>
            <p:cNvSpPr/>
            <p:nvPr/>
          </p:nvSpPr>
          <p:spPr>
            <a:xfrm>
              <a:off x="434" y="2688"/>
              <a:ext cx="402" cy="813"/>
            </a:xfrm>
            <a:custGeom>
              <a:avLst/>
              <a:gdLst/>
              <a:ahLst/>
              <a:cxnLst>
                <a:cxn ang="0">
                  <a:pos x="0" y="674"/>
                </a:cxn>
                <a:cxn ang="0">
                  <a:pos x="28" y="667"/>
                </a:cxn>
                <a:cxn ang="0">
                  <a:pos x="43" y="659"/>
                </a:cxn>
                <a:cxn ang="0">
                  <a:pos x="59" y="648"/>
                </a:cxn>
                <a:cxn ang="0">
                  <a:pos x="74" y="633"/>
                </a:cxn>
                <a:cxn ang="0">
                  <a:pos x="89" y="612"/>
                </a:cxn>
                <a:cxn ang="0">
                  <a:pos x="104" y="583"/>
                </a:cxn>
                <a:cxn ang="0">
                  <a:pos x="134" y="506"/>
                </a:cxn>
                <a:cxn ang="0">
                  <a:pos x="165" y="396"/>
                </a:cxn>
                <a:cxn ang="0">
                  <a:pos x="193" y="263"/>
                </a:cxn>
                <a:cxn ang="0">
                  <a:pos x="208" y="197"/>
                </a:cxn>
                <a:cxn ang="0">
                  <a:pos x="223" y="133"/>
                </a:cxn>
                <a:cxn ang="0">
                  <a:pos x="239" y="78"/>
                </a:cxn>
                <a:cxn ang="0">
                  <a:pos x="254" y="36"/>
                </a:cxn>
                <a:cxn ang="0">
                  <a:pos x="269" y="10"/>
                </a:cxn>
                <a:cxn ang="0">
                  <a:pos x="284" y="0"/>
                </a:cxn>
              </a:cxnLst>
              <a:rect l="0" t="0" r="0" b="0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1" name="Line 13"/>
            <p:cNvSpPr/>
            <p:nvPr/>
          </p:nvSpPr>
          <p:spPr>
            <a:xfrm>
              <a:off x="336" y="3552"/>
              <a:ext cx="2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1022" name="Rectangle 14"/>
            <p:cNvSpPr/>
            <p:nvPr/>
          </p:nvSpPr>
          <p:spPr>
            <a:xfrm>
              <a:off x="960" y="3600"/>
              <a:ext cx="91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右偏分布</a:t>
              </a:r>
            </a:p>
          </p:txBody>
        </p:sp>
      </p:grp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4267200" y="1905000"/>
            <a:ext cx="0" cy="4343400"/>
          </a:xfrm>
          <a:prstGeom prst="line">
            <a:avLst/>
          </a:prstGeom>
          <a:noFill/>
          <a:ln w="38100">
            <a:solidFill>
              <a:srgbClr val="E1A1C6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6659563" y="2708275"/>
            <a:ext cx="2438400" cy="2362200"/>
            <a:chOff x="4080" y="1536"/>
            <a:chExt cx="1536" cy="1488"/>
          </a:xfrm>
        </p:grpSpPr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4656" y="2544"/>
              <a:ext cx="960" cy="24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正态分布</a:t>
              </a:r>
            </a:p>
          </p:txBody>
        </p:sp>
        <p:grpSp>
          <p:nvGrpSpPr>
            <p:cNvPr id="171026" name="Group 18"/>
            <p:cNvGrpSpPr/>
            <p:nvPr/>
          </p:nvGrpSpPr>
          <p:grpSpPr>
            <a:xfrm>
              <a:off x="4080" y="1536"/>
              <a:ext cx="1488" cy="1488"/>
              <a:chOff x="4080" y="1536"/>
              <a:chExt cx="1488" cy="1488"/>
            </a:xfrm>
          </p:grpSpPr>
          <p:sp>
            <p:nvSpPr>
              <p:cNvPr id="171027" name="Line 19"/>
              <p:cNvSpPr/>
              <p:nvPr/>
            </p:nvSpPr>
            <p:spPr>
              <a:xfrm flipH="1">
                <a:off x="4080" y="2784"/>
                <a:ext cx="624" cy="19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71028" name="AutoShape 20"/>
              <p:cNvSpPr/>
              <p:nvPr/>
            </p:nvSpPr>
            <p:spPr>
              <a:xfrm>
                <a:off x="4704" y="2496"/>
                <a:ext cx="864" cy="528"/>
              </a:xfrm>
              <a:prstGeom prst="flowChartAlternateProcess">
                <a:avLst/>
              </a:prstGeom>
              <a:noFill/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029" name="Freeform 21"/>
              <p:cNvSpPr/>
              <p:nvPr/>
            </p:nvSpPr>
            <p:spPr>
              <a:xfrm>
                <a:off x="4080" y="1536"/>
                <a:ext cx="1248" cy="960"/>
              </a:xfrm>
              <a:custGeom>
                <a:avLst/>
                <a:gdLst/>
                <a:ahLst/>
                <a:cxnLst>
                  <a:cxn ang="0">
                    <a:pos x="1248" y="960"/>
                  </a:cxn>
                  <a:cxn ang="0">
                    <a:pos x="912" y="240"/>
                  </a:cxn>
                  <a:cxn ang="0">
                    <a:pos x="0" y="0"/>
                  </a:cxn>
                </a:cxnLst>
                <a:rect l="0" t="0" r="0" b="0"/>
                <a:pathLst>
                  <a:path w="1248" h="960">
                    <a:moveTo>
                      <a:pt x="1248" y="960"/>
                    </a:moveTo>
                    <a:cubicBezTo>
                      <a:pt x="1184" y="680"/>
                      <a:pt x="1120" y="400"/>
                      <a:pt x="912" y="240"/>
                    </a:cubicBezTo>
                    <a:cubicBezTo>
                      <a:pt x="704" y="80"/>
                      <a:pt x="352" y="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2"/>
          <p:cNvGrpSpPr/>
          <p:nvPr/>
        </p:nvGrpSpPr>
        <p:grpSpPr>
          <a:xfrm>
            <a:off x="4495800" y="1828800"/>
            <a:ext cx="3317875" cy="2054225"/>
            <a:chOff x="2832" y="1152"/>
            <a:chExt cx="2090" cy="1294"/>
          </a:xfrm>
        </p:grpSpPr>
        <p:sp>
          <p:nvSpPr>
            <p:cNvPr id="171031" name="Rectangle 23"/>
            <p:cNvSpPr/>
            <p:nvPr/>
          </p:nvSpPr>
          <p:spPr>
            <a:xfrm>
              <a:off x="3360" y="2160"/>
              <a:ext cx="100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扁平分布</a:t>
              </a:r>
            </a:p>
          </p:txBody>
        </p:sp>
        <p:sp>
          <p:nvSpPr>
            <p:cNvPr id="171032" name="Line 24"/>
            <p:cNvSpPr/>
            <p:nvPr/>
          </p:nvSpPr>
          <p:spPr>
            <a:xfrm flipV="1">
              <a:off x="2832" y="2112"/>
              <a:ext cx="2090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71033" name="Group 25"/>
            <p:cNvGrpSpPr/>
            <p:nvPr/>
          </p:nvGrpSpPr>
          <p:grpSpPr>
            <a:xfrm>
              <a:off x="2928" y="1392"/>
              <a:ext cx="1778" cy="649"/>
              <a:chOff x="2016" y="1319"/>
              <a:chExt cx="1730" cy="628"/>
            </a:xfrm>
          </p:grpSpPr>
          <p:sp>
            <p:nvSpPr>
              <p:cNvPr id="171034" name="Freeform 26"/>
              <p:cNvSpPr/>
              <p:nvPr/>
            </p:nvSpPr>
            <p:spPr>
              <a:xfrm>
                <a:off x="2928" y="1319"/>
                <a:ext cx="818" cy="628"/>
              </a:xfrm>
              <a:custGeom>
                <a:avLst/>
                <a:gdLst/>
                <a:ahLst/>
                <a:cxnLst>
                  <a:cxn ang="0">
                    <a:pos x="862" y="574"/>
                  </a:cxn>
                  <a:cxn ang="0">
                    <a:pos x="770" y="566"/>
                  </a:cxn>
                  <a:cxn ang="0">
                    <a:pos x="726" y="560"/>
                  </a:cxn>
                  <a:cxn ang="0">
                    <a:pos x="680" y="551"/>
                  </a:cxn>
                  <a:cxn ang="0">
                    <a:pos x="634" y="537"/>
                  </a:cxn>
                  <a:cxn ang="0">
                    <a:pos x="590" y="520"/>
                  </a:cxn>
                  <a:cxn ang="0">
                    <a:pos x="544" y="495"/>
                  </a:cxn>
                  <a:cxn ang="0">
                    <a:pos x="452" y="428"/>
                  </a:cxn>
                  <a:cxn ang="0">
                    <a:pos x="362" y="335"/>
                  </a:cxn>
                  <a:cxn ang="0">
                    <a:pos x="272" y="224"/>
                  </a:cxn>
                  <a:cxn ang="0">
                    <a:pos x="226" y="167"/>
                  </a:cxn>
                  <a:cxn ang="0">
                    <a:pos x="180" y="113"/>
                  </a:cxn>
                  <a:cxn ang="0">
                    <a:pos x="136" y="67"/>
                  </a:cxn>
                  <a:cxn ang="0">
                    <a:pos x="90" y="31"/>
                  </a:cxn>
                  <a:cxn ang="0">
                    <a:pos x="44" y="8"/>
                  </a:cxn>
                  <a:cxn ang="0">
                    <a:pos x="0" y="0"/>
                  </a:cxn>
                </a:cxnLst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5" name="Freeform 27"/>
              <p:cNvSpPr/>
              <p:nvPr/>
            </p:nvSpPr>
            <p:spPr>
              <a:xfrm>
                <a:off x="2016" y="1319"/>
                <a:ext cx="907" cy="628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90" y="566"/>
                  </a:cxn>
                  <a:cxn ang="0">
                    <a:pos x="136" y="560"/>
                  </a:cxn>
                  <a:cxn ang="0">
                    <a:pos x="180" y="551"/>
                  </a:cxn>
                  <a:cxn ang="0">
                    <a:pos x="226" y="537"/>
                  </a:cxn>
                  <a:cxn ang="0">
                    <a:pos x="272" y="520"/>
                  </a:cxn>
                  <a:cxn ang="0">
                    <a:pos x="316" y="495"/>
                  </a:cxn>
                  <a:cxn ang="0">
                    <a:pos x="408" y="428"/>
                  </a:cxn>
                  <a:cxn ang="0">
                    <a:pos x="498" y="335"/>
                  </a:cxn>
                  <a:cxn ang="0">
                    <a:pos x="590" y="224"/>
                  </a:cxn>
                  <a:cxn ang="0">
                    <a:pos x="634" y="167"/>
                  </a:cxn>
                  <a:cxn ang="0">
                    <a:pos x="680" y="113"/>
                  </a:cxn>
                  <a:cxn ang="0">
                    <a:pos x="726" y="67"/>
                  </a:cxn>
                  <a:cxn ang="0">
                    <a:pos x="770" y="31"/>
                  </a:cxn>
                  <a:cxn ang="0">
                    <a:pos x="816" y="8"/>
                  </a:cxn>
                  <a:cxn ang="0">
                    <a:pos x="862" y="0"/>
                  </a:cxn>
                </a:cxnLst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1036" name="Rectangle 28"/>
            <p:cNvSpPr/>
            <p:nvPr/>
          </p:nvSpPr>
          <p:spPr>
            <a:xfrm>
              <a:off x="2832" y="1152"/>
              <a:ext cx="76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峰态</a:t>
              </a:r>
            </a:p>
          </p:txBody>
        </p:sp>
        <p:sp>
          <p:nvSpPr>
            <p:cNvPr id="171037" name="Freeform 29"/>
            <p:cNvSpPr/>
            <p:nvPr/>
          </p:nvSpPr>
          <p:spPr>
            <a:xfrm>
              <a:off x="2956" y="1480"/>
              <a:ext cx="1760" cy="599"/>
            </a:xfrm>
            <a:custGeom>
              <a:avLst/>
              <a:gdLst/>
              <a:ahLst/>
              <a:cxnLst>
                <a:cxn ang="0">
                  <a:pos x="0" y="599"/>
                </a:cxn>
                <a:cxn ang="0">
                  <a:pos x="117" y="590"/>
                </a:cxn>
                <a:cxn ang="0">
                  <a:pos x="196" y="572"/>
                </a:cxn>
                <a:cxn ang="0">
                  <a:pos x="267" y="507"/>
                </a:cxn>
                <a:cxn ang="0">
                  <a:pos x="376" y="323"/>
                </a:cxn>
                <a:cxn ang="0">
                  <a:pos x="475" y="198"/>
                </a:cxn>
                <a:cxn ang="0">
                  <a:pos x="535" y="136"/>
                </a:cxn>
                <a:cxn ang="0">
                  <a:pos x="671" y="45"/>
                </a:cxn>
                <a:cxn ang="0">
                  <a:pos x="818" y="6"/>
                </a:cxn>
                <a:cxn ang="0">
                  <a:pos x="943" y="6"/>
                </a:cxn>
                <a:cxn ang="0">
                  <a:pos x="1044" y="28"/>
                </a:cxn>
                <a:cxn ang="0">
                  <a:pos x="1120" y="60"/>
                </a:cxn>
                <a:cxn ang="0">
                  <a:pos x="1219" y="123"/>
                </a:cxn>
                <a:cxn ang="0">
                  <a:pos x="1311" y="240"/>
                </a:cxn>
                <a:cxn ang="0">
                  <a:pos x="1368" y="316"/>
                </a:cxn>
                <a:cxn ang="0">
                  <a:pos x="1442" y="408"/>
                </a:cxn>
                <a:cxn ang="0">
                  <a:pos x="1503" y="490"/>
                </a:cxn>
                <a:cxn ang="0">
                  <a:pos x="1577" y="557"/>
                </a:cxn>
                <a:cxn ang="0">
                  <a:pos x="1669" y="589"/>
                </a:cxn>
                <a:cxn ang="0">
                  <a:pos x="1760" y="589"/>
                </a:cxn>
              </a:cxnLst>
              <a:rect l="0" t="0" r="0" b="0"/>
              <a:pathLst>
                <a:path w="1760" h="599">
                  <a:moveTo>
                    <a:pt x="0" y="599"/>
                  </a:moveTo>
                  <a:cubicBezTo>
                    <a:pt x="19" y="598"/>
                    <a:pt x="84" y="595"/>
                    <a:pt x="117" y="590"/>
                  </a:cubicBezTo>
                  <a:cubicBezTo>
                    <a:pt x="150" y="585"/>
                    <a:pt x="171" y="586"/>
                    <a:pt x="196" y="572"/>
                  </a:cubicBezTo>
                  <a:cubicBezTo>
                    <a:pt x="221" y="558"/>
                    <a:pt x="237" y="548"/>
                    <a:pt x="267" y="507"/>
                  </a:cubicBezTo>
                  <a:cubicBezTo>
                    <a:pt x="297" y="466"/>
                    <a:pt x="341" y="374"/>
                    <a:pt x="376" y="323"/>
                  </a:cubicBezTo>
                  <a:cubicBezTo>
                    <a:pt x="411" y="272"/>
                    <a:pt x="448" y="229"/>
                    <a:pt x="475" y="198"/>
                  </a:cubicBezTo>
                  <a:cubicBezTo>
                    <a:pt x="502" y="167"/>
                    <a:pt x="502" y="162"/>
                    <a:pt x="535" y="136"/>
                  </a:cubicBezTo>
                  <a:cubicBezTo>
                    <a:pt x="568" y="110"/>
                    <a:pt x="624" y="67"/>
                    <a:pt x="671" y="45"/>
                  </a:cubicBezTo>
                  <a:cubicBezTo>
                    <a:pt x="718" y="23"/>
                    <a:pt x="773" y="12"/>
                    <a:pt x="818" y="6"/>
                  </a:cubicBezTo>
                  <a:cubicBezTo>
                    <a:pt x="863" y="0"/>
                    <a:pt x="905" y="2"/>
                    <a:pt x="943" y="6"/>
                  </a:cubicBezTo>
                  <a:cubicBezTo>
                    <a:pt x="981" y="10"/>
                    <a:pt x="1015" y="19"/>
                    <a:pt x="1044" y="28"/>
                  </a:cubicBezTo>
                  <a:cubicBezTo>
                    <a:pt x="1073" y="37"/>
                    <a:pt x="1091" y="44"/>
                    <a:pt x="1120" y="60"/>
                  </a:cubicBezTo>
                  <a:cubicBezTo>
                    <a:pt x="1149" y="76"/>
                    <a:pt x="1187" y="93"/>
                    <a:pt x="1219" y="123"/>
                  </a:cubicBezTo>
                  <a:cubicBezTo>
                    <a:pt x="1251" y="153"/>
                    <a:pt x="1286" y="208"/>
                    <a:pt x="1311" y="240"/>
                  </a:cubicBezTo>
                  <a:cubicBezTo>
                    <a:pt x="1336" y="272"/>
                    <a:pt x="1346" y="288"/>
                    <a:pt x="1368" y="316"/>
                  </a:cubicBezTo>
                  <a:cubicBezTo>
                    <a:pt x="1390" y="344"/>
                    <a:pt x="1420" y="379"/>
                    <a:pt x="1442" y="408"/>
                  </a:cubicBezTo>
                  <a:cubicBezTo>
                    <a:pt x="1464" y="437"/>
                    <a:pt x="1481" y="465"/>
                    <a:pt x="1503" y="490"/>
                  </a:cubicBezTo>
                  <a:cubicBezTo>
                    <a:pt x="1525" y="515"/>
                    <a:pt x="1549" y="541"/>
                    <a:pt x="1577" y="557"/>
                  </a:cubicBezTo>
                  <a:cubicBezTo>
                    <a:pt x="1605" y="573"/>
                    <a:pt x="1638" y="584"/>
                    <a:pt x="1669" y="589"/>
                  </a:cubicBezTo>
                  <a:cubicBezTo>
                    <a:pt x="1700" y="594"/>
                    <a:pt x="1745" y="589"/>
                    <a:pt x="1760" y="589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4572000" y="4225925"/>
            <a:ext cx="3317875" cy="1943100"/>
            <a:chOff x="2880" y="2662"/>
            <a:chExt cx="2090" cy="1224"/>
          </a:xfrm>
        </p:grpSpPr>
        <p:sp>
          <p:nvSpPr>
            <p:cNvPr id="171039" name="Rectangle 31"/>
            <p:cNvSpPr/>
            <p:nvPr/>
          </p:nvSpPr>
          <p:spPr>
            <a:xfrm>
              <a:off x="3360" y="3600"/>
              <a:ext cx="115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尖峰分布</a:t>
              </a:r>
            </a:p>
          </p:txBody>
        </p:sp>
        <p:sp>
          <p:nvSpPr>
            <p:cNvPr id="171040" name="Line 32"/>
            <p:cNvSpPr/>
            <p:nvPr/>
          </p:nvSpPr>
          <p:spPr>
            <a:xfrm flipV="1">
              <a:off x="2880" y="3606"/>
              <a:ext cx="2090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1041" name="Rectangle 33"/>
            <p:cNvSpPr/>
            <p:nvPr/>
          </p:nvSpPr>
          <p:spPr>
            <a:xfrm>
              <a:off x="4187" y="3348"/>
              <a:ext cx="116" cy="5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1042" name="Group 34"/>
            <p:cNvGrpSpPr/>
            <p:nvPr/>
          </p:nvGrpSpPr>
          <p:grpSpPr>
            <a:xfrm>
              <a:off x="2976" y="2893"/>
              <a:ext cx="1778" cy="628"/>
              <a:chOff x="2016" y="2832"/>
              <a:chExt cx="1778" cy="628"/>
            </a:xfrm>
          </p:grpSpPr>
          <p:sp>
            <p:nvSpPr>
              <p:cNvPr id="171043" name="Freeform 35"/>
              <p:cNvSpPr/>
              <p:nvPr/>
            </p:nvSpPr>
            <p:spPr>
              <a:xfrm>
                <a:off x="2928" y="2832"/>
                <a:ext cx="866" cy="628"/>
              </a:xfrm>
              <a:custGeom>
                <a:avLst/>
                <a:gdLst/>
                <a:ahLst/>
                <a:cxnLst>
                  <a:cxn ang="0">
                    <a:pos x="862" y="574"/>
                  </a:cxn>
                  <a:cxn ang="0">
                    <a:pos x="770" y="566"/>
                  </a:cxn>
                  <a:cxn ang="0">
                    <a:pos x="726" y="560"/>
                  </a:cxn>
                  <a:cxn ang="0">
                    <a:pos x="680" y="551"/>
                  </a:cxn>
                  <a:cxn ang="0">
                    <a:pos x="634" y="537"/>
                  </a:cxn>
                  <a:cxn ang="0">
                    <a:pos x="590" y="520"/>
                  </a:cxn>
                  <a:cxn ang="0">
                    <a:pos x="544" y="495"/>
                  </a:cxn>
                  <a:cxn ang="0">
                    <a:pos x="452" y="428"/>
                  </a:cxn>
                  <a:cxn ang="0">
                    <a:pos x="362" y="335"/>
                  </a:cxn>
                  <a:cxn ang="0">
                    <a:pos x="272" y="224"/>
                  </a:cxn>
                  <a:cxn ang="0">
                    <a:pos x="226" y="167"/>
                  </a:cxn>
                  <a:cxn ang="0">
                    <a:pos x="180" y="113"/>
                  </a:cxn>
                  <a:cxn ang="0">
                    <a:pos x="136" y="67"/>
                  </a:cxn>
                  <a:cxn ang="0">
                    <a:pos x="90" y="31"/>
                  </a:cxn>
                  <a:cxn ang="0">
                    <a:pos x="44" y="8"/>
                  </a:cxn>
                  <a:cxn ang="0">
                    <a:pos x="0" y="0"/>
                  </a:cxn>
                </a:cxnLst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4" name="Freeform 36"/>
              <p:cNvSpPr/>
              <p:nvPr/>
            </p:nvSpPr>
            <p:spPr>
              <a:xfrm>
                <a:off x="2016" y="2832"/>
                <a:ext cx="907" cy="628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90" y="566"/>
                  </a:cxn>
                  <a:cxn ang="0">
                    <a:pos x="136" y="560"/>
                  </a:cxn>
                  <a:cxn ang="0">
                    <a:pos x="180" y="551"/>
                  </a:cxn>
                  <a:cxn ang="0">
                    <a:pos x="226" y="537"/>
                  </a:cxn>
                  <a:cxn ang="0">
                    <a:pos x="272" y="520"/>
                  </a:cxn>
                  <a:cxn ang="0">
                    <a:pos x="316" y="495"/>
                  </a:cxn>
                  <a:cxn ang="0">
                    <a:pos x="408" y="428"/>
                  </a:cxn>
                  <a:cxn ang="0">
                    <a:pos x="498" y="335"/>
                  </a:cxn>
                  <a:cxn ang="0">
                    <a:pos x="590" y="224"/>
                  </a:cxn>
                  <a:cxn ang="0">
                    <a:pos x="634" y="167"/>
                  </a:cxn>
                  <a:cxn ang="0">
                    <a:pos x="680" y="113"/>
                  </a:cxn>
                  <a:cxn ang="0">
                    <a:pos x="726" y="67"/>
                  </a:cxn>
                  <a:cxn ang="0">
                    <a:pos x="770" y="31"/>
                  </a:cxn>
                  <a:cxn ang="0">
                    <a:pos x="816" y="8"/>
                  </a:cxn>
                  <a:cxn ang="0">
                    <a:pos x="862" y="0"/>
                  </a:cxn>
                </a:cxnLst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1045" name="Freeform 37"/>
            <p:cNvSpPr/>
            <p:nvPr/>
          </p:nvSpPr>
          <p:spPr>
            <a:xfrm>
              <a:off x="2971" y="2662"/>
              <a:ext cx="1769" cy="775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181" y="768"/>
                </a:cxn>
                <a:cxn ang="0">
                  <a:pos x="453" y="723"/>
                </a:cxn>
                <a:cxn ang="0">
                  <a:pos x="594" y="644"/>
                </a:cxn>
                <a:cxn ang="0">
                  <a:pos x="652" y="552"/>
                </a:cxn>
                <a:cxn ang="0">
                  <a:pos x="685" y="468"/>
                </a:cxn>
                <a:cxn ang="0">
                  <a:pos x="719" y="385"/>
                </a:cxn>
                <a:cxn ang="0">
                  <a:pos x="777" y="235"/>
                </a:cxn>
                <a:cxn ang="0">
                  <a:pos x="852" y="34"/>
                </a:cxn>
                <a:cxn ang="0">
                  <a:pos x="933" y="34"/>
                </a:cxn>
                <a:cxn ang="0">
                  <a:pos x="977" y="106"/>
                </a:cxn>
                <a:cxn ang="0">
                  <a:pos x="1028" y="243"/>
                </a:cxn>
                <a:cxn ang="0">
                  <a:pos x="1078" y="343"/>
                </a:cxn>
                <a:cxn ang="0">
                  <a:pos x="1128" y="460"/>
                </a:cxn>
                <a:cxn ang="0">
                  <a:pos x="1178" y="560"/>
                </a:cxn>
                <a:cxn ang="0">
                  <a:pos x="1253" y="702"/>
                </a:cxn>
                <a:cxn ang="0">
                  <a:pos x="1357" y="754"/>
                </a:cxn>
                <a:cxn ang="0">
                  <a:pos x="1451" y="768"/>
                </a:cxn>
                <a:cxn ang="0">
                  <a:pos x="1633" y="768"/>
                </a:cxn>
                <a:cxn ang="0">
                  <a:pos x="1712" y="769"/>
                </a:cxn>
                <a:cxn ang="0">
                  <a:pos x="1769" y="768"/>
                </a:cxn>
              </a:cxnLst>
              <a:rect l="0" t="0" r="0" b="0"/>
              <a:pathLst>
                <a:path w="1769" h="775">
                  <a:moveTo>
                    <a:pt x="0" y="768"/>
                  </a:moveTo>
                  <a:cubicBezTo>
                    <a:pt x="53" y="771"/>
                    <a:pt x="106" y="775"/>
                    <a:pt x="181" y="768"/>
                  </a:cubicBezTo>
                  <a:cubicBezTo>
                    <a:pt x="256" y="761"/>
                    <a:pt x="384" y="744"/>
                    <a:pt x="453" y="723"/>
                  </a:cubicBezTo>
                  <a:cubicBezTo>
                    <a:pt x="522" y="702"/>
                    <a:pt x="561" y="672"/>
                    <a:pt x="594" y="644"/>
                  </a:cubicBezTo>
                  <a:cubicBezTo>
                    <a:pt x="627" y="616"/>
                    <a:pt x="637" y="581"/>
                    <a:pt x="652" y="552"/>
                  </a:cubicBezTo>
                  <a:cubicBezTo>
                    <a:pt x="667" y="523"/>
                    <a:pt x="674" y="496"/>
                    <a:pt x="685" y="468"/>
                  </a:cubicBezTo>
                  <a:cubicBezTo>
                    <a:pt x="696" y="440"/>
                    <a:pt x="704" y="424"/>
                    <a:pt x="719" y="385"/>
                  </a:cubicBezTo>
                  <a:cubicBezTo>
                    <a:pt x="734" y="346"/>
                    <a:pt x="755" y="293"/>
                    <a:pt x="777" y="235"/>
                  </a:cubicBezTo>
                  <a:cubicBezTo>
                    <a:pt x="799" y="177"/>
                    <a:pt x="826" y="68"/>
                    <a:pt x="852" y="34"/>
                  </a:cubicBezTo>
                  <a:cubicBezTo>
                    <a:pt x="878" y="0"/>
                    <a:pt x="912" y="22"/>
                    <a:pt x="933" y="34"/>
                  </a:cubicBezTo>
                  <a:cubicBezTo>
                    <a:pt x="954" y="46"/>
                    <a:pt x="961" y="71"/>
                    <a:pt x="977" y="106"/>
                  </a:cubicBezTo>
                  <a:cubicBezTo>
                    <a:pt x="993" y="141"/>
                    <a:pt x="1011" y="204"/>
                    <a:pt x="1028" y="243"/>
                  </a:cubicBezTo>
                  <a:cubicBezTo>
                    <a:pt x="1045" y="282"/>
                    <a:pt x="1061" y="307"/>
                    <a:pt x="1078" y="343"/>
                  </a:cubicBezTo>
                  <a:cubicBezTo>
                    <a:pt x="1095" y="379"/>
                    <a:pt x="1111" y="424"/>
                    <a:pt x="1128" y="460"/>
                  </a:cubicBezTo>
                  <a:cubicBezTo>
                    <a:pt x="1145" y="496"/>
                    <a:pt x="1157" y="520"/>
                    <a:pt x="1178" y="560"/>
                  </a:cubicBezTo>
                  <a:cubicBezTo>
                    <a:pt x="1199" y="600"/>
                    <a:pt x="1223" y="670"/>
                    <a:pt x="1253" y="702"/>
                  </a:cubicBezTo>
                  <a:cubicBezTo>
                    <a:pt x="1283" y="734"/>
                    <a:pt x="1324" y="743"/>
                    <a:pt x="1357" y="754"/>
                  </a:cubicBezTo>
                  <a:cubicBezTo>
                    <a:pt x="1390" y="765"/>
                    <a:pt x="1405" y="766"/>
                    <a:pt x="1451" y="768"/>
                  </a:cubicBezTo>
                  <a:cubicBezTo>
                    <a:pt x="1497" y="770"/>
                    <a:pt x="1590" y="768"/>
                    <a:pt x="1633" y="768"/>
                  </a:cubicBezTo>
                  <a:cubicBezTo>
                    <a:pt x="1676" y="768"/>
                    <a:pt x="1689" y="769"/>
                    <a:pt x="1712" y="769"/>
                  </a:cubicBezTo>
                  <a:cubicBezTo>
                    <a:pt x="1735" y="769"/>
                    <a:pt x="1757" y="768"/>
                    <a:pt x="1769" y="7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</a:t>
            </a:fld>
            <a:endParaRPr lang="en-US" altLang="zh-CN" sz="1400" dirty="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8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组距分组</a:t>
            </a:r>
            <a:endParaRPr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4213" y="1628775"/>
            <a:ext cx="7848600" cy="5040313"/>
          </a:xfrm>
          <a:ln/>
        </p:spPr>
        <p:txBody>
          <a:bodyPr wrap="square" lIns="90488" tIns="44450" rIns="90488" bIns="44450" anchor="t"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将变量值的一个区间作为一组，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适合于连续变量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，适合于变量值较多的情况。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分组必须遵循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“不重不漏”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的原则。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分为等距与不等距分组。</a:t>
            </a:r>
          </a:p>
          <a:p>
            <a:pPr marL="1219200" lvl="1" indent="-5334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各组组距都相等时为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等距分组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219200" lvl="1" indent="-5334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为了避免有些组中的频数很少甚至是空白的情况，有时也可以采用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不等距（异距）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分组。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应用中可能需要把第一组和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或最后一组设为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开口组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80</a:t>
            </a:fld>
            <a:endParaRPr lang="en-US" altLang="zh-CN" sz="1400" dirty="0"/>
          </a:p>
        </p:txBody>
      </p:sp>
      <p:sp>
        <p:nvSpPr>
          <p:cNvPr id="173058" name="Rectangle 2"/>
          <p:cNvSpPr>
            <a:spLocks noGrp="1"/>
          </p:cNvSpPr>
          <p:nvPr>
            <p:ph type="title"/>
          </p:nvPr>
        </p:nvSpPr>
        <p:spPr>
          <a:xfrm>
            <a:off x="1031875" y="461963"/>
            <a:ext cx="7561263" cy="57785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偏态及其测定（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Skewness)</a:t>
            </a: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7848600" cy="4289425"/>
          </a:xfrm>
          <a:ln/>
        </p:spPr>
        <p:txBody>
          <a:bodyPr wrap="square" lIns="90488" tIns="44450" rIns="90488" bIns="44450" anchor="t"/>
          <a:lstStyle/>
          <a:p>
            <a:pPr marL="609600" indent="-609600" eaLnBrk="1" hangingPunct="1">
              <a:spcBef>
                <a:spcPct val="33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数据分布的不对称性称作偏态。</a:t>
            </a:r>
          </a:p>
          <a:p>
            <a:pPr marL="609600" indent="-609600" eaLnBrk="1" hangingPunct="1">
              <a:spcBef>
                <a:spcPct val="33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偏态系数就是对数据分布的不对称性（即偏斜程度）的测度。</a:t>
            </a:r>
          </a:p>
          <a:p>
            <a:pPr marL="609600" indent="-609600" eaLnBrk="1" hangingPunct="1">
              <a:spcBef>
                <a:spcPct val="33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偏态系数有多种计算方法，在统计软件中（如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等）通常采用以下公式：</a:t>
            </a:r>
          </a:p>
          <a:p>
            <a:pPr marL="609600" indent="-609600" eaLnBrk="1" hangingPunct="1">
              <a:spcBef>
                <a:spcPct val="33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spcBef>
                <a:spcPct val="33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59748" name="Object 4"/>
          <p:cNvGraphicFramePr>
            <a:graphicFrameLocks/>
          </p:cNvGraphicFramePr>
          <p:nvPr/>
        </p:nvGraphicFramePr>
        <p:xfrm>
          <a:off x="2124075" y="4508500"/>
          <a:ext cx="5256213" cy="1182688"/>
        </p:xfrm>
        <a:graphic>
          <a:graphicData uri="http://schemas.openxmlformats.org/presentationml/2006/ole">
            <p:oleObj spid="_x0000_s182273" r:id="rId4" imgW="1612900" imgH="3302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81</a:t>
            </a:fld>
            <a:endParaRPr lang="en-US" altLang="zh-CN" sz="1400" dirty="0"/>
          </a:p>
        </p:txBody>
      </p:sp>
      <p:sp>
        <p:nvSpPr>
          <p:cNvPr id="175106" name="Rectangle 2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86600" cy="11430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偏态系数的含义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611188" y="1203325"/>
            <a:ext cx="7848600" cy="1504950"/>
            <a:chOff x="385" y="758"/>
            <a:chExt cx="4944" cy="948"/>
          </a:xfrm>
        </p:grpSpPr>
        <p:grpSp>
          <p:nvGrpSpPr>
            <p:cNvPr id="175108" name="Group 4"/>
            <p:cNvGrpSpPr/>
            <p:nvPr/>
          </p:nvGrpSpPr>
          <p:grpSpPr>
            <a:xfrm>
              <a:off x="521" y="964"/>
              <a:ext cx="1348" cy="629"/>
              <a:chOff x="847" y="2352"/>
              <a:chExt cx="1725" cy="575"/>
            </a:xfrm>
          </p:grpSpPr>
          <p:sp>
            <p:nvSpPr>
              <p:cNvPr id="175109" name="Freeform 5"/>
              <p:cNvSpPr/>
              <p:nvPr/>
            </p:nvSpPr>
            <p:spPr>
              <a:xfrm>
                <a:off x="2140" y="2352"/>
                <a:ext cx="432" cy="575"/>
              </a:xfrm>
              <a:custGeom>
                <a:avLst/>
                <a:gdLst/>
                <a:ahLst/>
                <a:cxnLst>
                  <a:cxn ang="0">
                    <a:pos x="431" y="574"/>
                  </a:cxn>
                  <a:cxn ang="0">
                    <a:pos x="385" y="566"/>
                  </a:cxn>
                  <a:cxn ang="0">
                    <a:pos x="362" y="561"/>
                  </a:cxn>
                  <a:cxn ang="0">
                    <a:pos x="339" y="551"/>
                  </a:cxn>
                  <a:cxn ang="0">
                    <a:pos x="318" y="538"/>
                  </a:cxn>
                  <a:cxn ang="0">
                    <a:pos x="295" y="520"/>
                  </a:cxn>
                  <a:cxn ang="0">
                    <a:pos x="272" y="496"/>
                  </a:cxn>
                  <a:cxn ang="0">
                    <a:pos x="226" y="429"/>
                  </a:cxn>
                  <a:cxn ang="0">
                    <a:pos x="180" y="335"/>
                  </a:cxn>
                  <a:cxn ang="0">
                    <a:pos x="136" y="224"/>
                  </a:cxn>
                  <a:cxn ang="0">
                    <a:pos x="113" y="167"/>
                  </a:cxn>
                  <a:cxn ang="0">
                    <a:pos x="90" y="113"/>
                  </a:cxn>
                  <a:cxn ang="0">
                    <a:pos x="67" y="67"/>
                  </a:cxn>
                  <a:cxn ang="0">
                    <a:pos x="44" y="31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0" t="0" r="0" b="0"/>
                <a:pathLst>
                  <a:path w="432" h="575">
                    <a:moveTo>
                      <a:pt x="431" y="574"/>
                    </a:moveTo>
                    <a:lnTo>
                      <a:pt x="385" y="566"/>
                    </a:lnTo>
                    <a:lnTo>
                      <a:pt x="362" y="561"/>
                    </a:lnTo>
                    <a:lnTo>
                      <a:pt x="339" y="551"/>
                    </a:lnTo>
                    <a:lnTo>
                      <a:pt x="318" y="538"/>
                    </a:lnTo>
                    <a:lnTo>
                      <a:pt x="295" y="520"/>
                    </a:lnTo>
                    <a:lnTo>
                      <a:pt x="272" y="496"/>
                    </a:lnTo>
                    <a:lnTo>
                      <a:pt x="226" y="429"/>
                    </a:lnTo>
                    <a:lnTo>
                      <a:pt x="180" y="335"/>
                    </a:lnTo>
                    <a:lnTo>
                      <a:pt x="136" y="224"/>
                    </a:lnTo>
                    <a:lnTo>
                      <a:pt x="113" y="167"/>
                    </a:lnTo>
                    <a:lnTo>
                      <a:pt x="90" y="113"/>
                    </a:lnTo>
                    <a:lnTo>
                      <a:pt x="67" y="67"/>
                    </a:lnTo>
                    <a:lnTo>
                      <a:pt x="44" y="31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0" name="Freeform 6"/>
              <p:cNvSpPr/>
              <p:nvPr/>
            </p:nvSpPr>
            <p:spPr>
              <a:xfrm>
                <a:off x="847" y="2352"/>
                <a:ext cx="1294" cy="575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136" y="566"/>
                  </a:cxn>
                  <a:cxn ang="0">
                    <a:pos x="203" y="561"/>
                  </a:cxn>
                  <a:cxn ang="0">
                    <a:pos x="272" y="551"/>
                  </a:cxn>
                  <a:cxn ang="0">
                    <a:pos x="339" y="538"/>
                  </a:cxn>
                  <a:cxn ang="0">
                    <a:pos x="408" y="520"/>
                  </a:cxn>
                  <a:cxn ang="0">
                    <a:pos x="475" y="496"/>
                  </a:cxn>
                  <a:cxn ang="0">
                    <a:pos x="613" y="429"/>
                  </a:cxn>
                  <a:cxn ang="0">
                    <a:pos x="747" y="335"/>
                  </a:cxn>
                  <a:cxn ang="0">
                    <a:pos x="885" y="224"/>
                  </a:cxn>
                  <a:cxn ang="0">
                    <a:pos x="952" y="167"/>
                  </a:cxn>
                  <a:cxn ang="0">
                    <a:pos x="1021" y="113"/>
                  </a:cxn>
                  <a:cxn ang="0">
                    <a:pos x="1088" y="67"/>
                  </a:cxn>
                  <a:cxn ang="0">
                    <a:pos x="1157" y="31"/>
                  </a:cxn>
                  <a:cxn ang="0">
                    <a:pos x="1224" y="8"/>
                  </a:cxn>
                  <a:cxn ang="0">
                    <a:pos x="1293" y="0"/>
                  </a:cxn>
                </a:cxnLst>
                <a:rect l="0" t="0" r="0" b="0"/>
                <a:pathLst>
                  <a:path w="1294" h="575">
                    <a:moveTo>
                      <a:pt x="0" y="574"/>
                    </a:moveTo>
                    <a:lnTo>
                      <a:pt x="136" y="566"/>
                    </a:lnTo>
                    <a:lnTo>
                      <a:pt x="203" y="561"/>
                    </a:lnTo>
                    <a:lnTo>
                      <a:pt x="272" y="551"/>
                    </a:lnTo>
                    <a:lnTo>
                      <a:pt x="339" y="538"/>
                    </a:lnTo>
                    <a:lnTo>
                      <a:pt x="408" y="520"/>
                    </a:lnTo>
                    <a:lnTo>
                      <a:pt x="475" y="496"/>
                    </a:lnTo>
                    <a:lnTo>
                      <a:pt x="613" y="429"/>
                    </a:lnTo>
                    <a:lnTo>
                      <a:pt x="747" y="335"/>
                    </a:lnTo>
                    <a:lnTo>
                      <a:pt x="885" y="224"/>
                    </a:lnTo>
                    <a:lnTo>
                      <a:pt x="952" y="167"/>
                    </a:lnTo>
                    <a:lnTo>
                      <a:pt x="1021" y="113"/>
                    </a:lnTo>
                    <a:lnTo>
                      <a:pt x="1088" y="67"/>
                    </a:lnTo>
                    <a:lnTo>
                      <a:pt x="1157" y="31"/>
                    </a:lnTo>
                    <a:lnTo>
                      <a:pt x="1224" y="8"/>
                    </a:lnTo>
                    <a:lnTo>
                      <a:pt x="1293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111" name="Line 7"/>
            <p:cNvSpPr/>
            <p:nvPr/>
          </p:nvSpPr>
          <p:spPr>
            <a:xfrm>
              <a:off x="489" y="1630"/>
              <a:ext cx="158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5112" name="Rectangle 8"/>
            <p:cNvSpPr/>
            <p:nvPr/>
          </p:nvSpPr>
          <p:spPr>
            <a:xfrm>
              <a:off x="2653" y="845"/>
              <a:ext cx="2676" cy="861"/>
            </a:xfrm>
            <a:prstGeom prst="rect">
              <a:avLst/>
            </a:prstGeom>
            <a:solidFill>
              <a:schemeClr val="folHlink"/>
            </a:solidFill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左偏分布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也称负偏分布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偏态系数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SK&lt; 0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；偏态系数的绝对值越大，偏斜越严重</a:t>
              </a:r>
            </a:p>
          </p:txBody>
        </p:sp>
        <p:sp>
          <p:nvSpPr>
            <p:cNvPr id="175113" name="AutoShape 9"/>
            <p:cNvSpPr/>
            <p:nvPr/>
          </p:nvSpPr>
          <p:spPr>
            <a:xfrm>
              <a:off x="385" y="758"/>
              <a:ext cx="817" cy="566"/>
            </a:xfrm>
            <a:prstGeom prst="downArrowCallout">
              <a:avLst>
                <a:gd name="adj1" fmla="val 7952"/>
                <a:gd name="adj2" fmla="val 26049"/>
                <a:gd name="adj3" fmla="val 17773"/>
                <a:gd name="adj4" fmla="val 60667"/>
              </a:avLst>
            </a:prstGeom>
            <a:solidFill>
              <a:schemeClr val="folHlink"/>
            </a:solidFill>
            <a:ln w="28575"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数据向左边延伸得更多</a:t>
              </a:r>
            </a:p>
          </p:txBody>
        </p:sp>
        <p:sp>
          <p:nvSpPr>
            <p:cNvPr id="175114" name="AutoShape 10"/>
            <p:cNvSpPr/>
            <p:nvPr/>
          </p:nvSpPr>
          <p:spPr>
            <a:xfrm>
              <a:off x="2245" y="1253"/>
              <a:ext cx="317" cy="181"/>
            </a:xfrm>
            <a:prstGeom prst="rightArrow">
              <a:avLst>
                <a:gd name="adj1" fmla="val 50000"/>
                <a:gd name="adj2" fmla="val 43760"/>
              </a:avLst>
            </a:prstGeom>
            <a:solidFill>
              <a:schemeClr val="accent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900113" y="4508500"/>
            <a:ext cx="7704137" cy="1366838"/>
            <a:chOff x="567" y="2840"/>
            <a:chExt cx="4853" cy="861"/>
          </a:xfrm>
        </p:grpSpPr>
        <p:grpSp>
          <p:nvGrpSpPr>
            <p:cNvPr id="175116" name="Group 12"/>
            <p:cNvGrpSpPr/>
            <p:nvPr/>
          </p:nvGrpSpPr>
          <p:grpSpPr>
            <a:xfrm>
              <a:off x="651" y="2955"/>
              <a:ext cx="1372" cy="660"/>
              <a:chOff x="1632" y="3024"/>
              <a:chExt cx="1141" cy="675"/>
            </a:xfrm>
          </p:grpSpPr>
          <p:sp>
            <p:nvSpPr>
              <p:cNvPr id="175117" name="Freeform 13"/>
              <p:cNvSpPr/>
              <p:nvPr/>
            </p:nvSpPr>
            <p:spPr>
              <a:xfrm>
                <a:off x="1920" y="3024"/>
                <a:ext cx="853" cy="675"/>
              </a:xfrm>
              <a:custGeom>
                <a:avLst/>
                <a:gdLst/>
                <a:ahLst/>
                <a:cxnLst>
                  <a:cxn ang="0">
                    <a:pos x="852" y="674"/>
                  </a:cxn>
                  <a:cxn ang="0">
                    <a:pos x="761" y="667"/>
                  </a:cxn>
                  <a:cxn ang="0">
                    <a:pos x="718" y="659"/>
                  </a:cxn>
                  <a:cxn ang="0">
                    <a:pos x="672" y="648"/>
                  </a:cxn>
                  <a:cxn ang="0">
                    <a:pos x="627" y="633"/>
                  </a:cxn>
                  <a:cxn ang="0">
                    <a:pos x="583" y="612"/>
                  </a:cxn>
                  <a:cxn ang="0">
                    <a:pos x="538" y="583"/>
                  </a:cxn>
                  <a:cxn ang="0">
                    <a:pos x="447" y="506"/>
                  </a:cxn>
                  <a:cxn ang="0">
                    <a:pos x="358" y="396"/>
                  </a:cxn>
                  <a:cxn ang="0">
                    <a:pos x="269" y="263"/>
                  </a:cxn>
                  <a:cxn ang="0">
                    <a:pos x="224" y="197"/>
                  </a:cxn>
                  <a:cxn ang="0">
                    <a:pos x="178" y="133"/>
                  </a:cxn>
                  <a:cxn ang="0">
                    <a:pos x="135" y="78"/>
                  </a:cxn>
                  <a:cxn ang="0">
                    <a:pos x="89" y="36"/>
                  </a:cxn>
                  <a:cxn ang="0">
                    <a:pos x="44" y="10"/>
                  </a:cxn>
                  <a:cxn ang="0">
                    <a:pos x="0" y="0"/>
                  </a:cxn>
                </a:cxnLst>
                <a:rect l="0" t="0" r="0" b="0"/>
                <a:pathLst>
                  <a:path w="853" h="675">
                    <a:moveTo>
                      <a:pt x="852" y="674"/>
                    </a:moveTo>
                    <a:lnTo>
                      <a:pt x="761" y="667"/>
                    </a:lnTo>
                    <a:lnTo>
                      <a:pt x="718" y="659"/>
                    </a:lnTo>
                    <a:lnTo>
                      <a:pt x="672" y="648"/>
                    </a:lnTo>
                    <a:lnTo>
                      <a:pt x="627" y="633"/>
                    </a:lnTo>
                    <a:lnTo>
                      <a:pt x="583" y="612"/>
                    </a:lnTo>
                    <a:lnTo>
                      <a:pt x="538" y="583"/>
                    </a:lnTo>
                    <a:lnTo>
                      <a:pt x="447" y="506"/>
                    </a:lnTo>
                    <a:lnTo>
                      <a:pt x="358" y="396"/>
                    </a:lnTo>
                    <a:lnTo>
                      <a:pt x="269" y="263"/>
                    </a:lnTo>
                    <a:lnTo>
                      <a:pt x="224" y="197"/>
                    </a:lnTo>
                    <a:lnTo>
                      <a:pt x="178" y="133"/>
                    </a:lnTo>
                    <a:lnTo>
                      <a:pt x="135" y="78"/>
                    </a:lnTo>
                    <a:lnTo>
                      <a:pt x="89" y="36"/>
                    </a:lnTo>
                    <a:lnTo>
                      <a:pt x="44" y="1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8" name="Freeform 14"/>
              <p:cNvSpPr/>
              <p:nvPr/>
            </p:nvSpPr>
            <p:spPr>
              <a:xfrm>
                <a:off x="1632" y="3024"/>
                <a:ext cx="285" cy="675"/>
              </a:xfrm>
              <a:custGeom>
                <a:avLst/>
                <a:gdLst/>
                <a:ahLst/>
                <a:cxnLst>
                  <a:cxn ang="0">
                    <a:pos x="0" y="674"/>
                  </a:cxn>
                  <a:cxn ang="0">
                    <a:pos x="28" y="667"/>
                  </a:cxn>
                  <a:cxn ang="0">
                    <a:pos x="43" y="659"/>
                  </a:cxn>
                  <a:cxn ang="0">
                    <a:pos x="59" y="648"/>
                  </a:cxn>
                  <a:cxn ang="0">
                    <a:pos x="74" y="633"/>
                  </a:cxn>
                  <a:cxn ang="0">
                    <a:pos x="89" y="612"/>
                  </a:cxn>
                  <a:cxn ang="0">
                    <a:pos x="104" y="583"/>
                  </a:cxn>
                  <a:cxn ang="0">
                    <a:pos x="134" y="506"/>
                  </a:cxn>
                  <a:cxn ang="0">
                    <a:pos x="165" y="396"/>
                  </a:cxn>
                  <a:cxn ang="0">
                    <a:pos x="193" y="263"/>
                  </a:cxn>
                  <a:cxn ang="0">
                    <a:pos x="208" y="197"/>
                  </a:cxn>
                  <a:cxn ang="0">
                    <a:pos x="223" y="133"/>
                  </a:cxn>
                  <a:cxn ang="0">
                    <a:pos x="239" y="78"/>
                  </a:cxn>
                  <a:cxn ang="0">
                    <a:pos x="254" y="36"/>
                  </a:cxn>
                  <a:cxn ang="0">
                    <a:pos x="269" y="10"/>
                  </a:cxn>
                  <a:cxn ang="0">
                    <a:pos x="284" y="0"/>
                  </a:cxn>
                </a:cxnLst>
                <a:rect l="0" t="0" r="0" b="0"/>
                <a:pathLst>
                  <a:path w="285" h="675">
                    <a:moveTo>
                      <a:pt x="0" y="674"/>
                    </a:moveTo>
                    <a:lnTo>
                      <a:pt x="28" y="667"/>
                    </a:lnTo>
                    <a:lnTo>
                      <a:pt x="43" y="659"/>
                    </a:lnTo>
                    <a:lnTo>
                      <a:pt x="59" y="648"/>
                    </a:lnTo>
                    <a:lnTo>
                      <a:pt x="74" y="633"/>
                    </a:lnTo>
                    <a:lnTo>
                      <a:pt x="89" y="612"/>
                    </a:lnTo>
                    <a:lnTo>
                      <a:pt x="104" y="583"/>
                    </a:lnTo>
                    <a:lnTo>
                      <a:pt x="134" y="506"/>
                    </a:lnTo>
                    <a:lnTo>
                      <a:pt x="165" y="396"/>
                    </a:lnTo>
                    <a:lnTo>
                      <a:pt x="193" y="263"/>
                    </a:lnTo>
                    <a:lnTo>
                      <a:pt x="208" y="197"/>
                    </a:lnTo>
                    <a:lnTo>
                      <a:pt x="223" y="133"/>
                    </a:lnTo>
                    <a:lnTo>
                      <a:pt x="239" y="78"/>
                    </a:lnTo>
                    <a:lnTo>
                      <a:pt x="254" y="36"/>
                    </a:lnTo>
                    <a:lnTo>
                      <a:pt x="269" y="10"/>
                    </a:lnTo>
                    <a:lnTo>
                      <a:pt x="284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119" name="Line 15"/>
            <p:cNvSpPr/>
            <p:nvPr/>
          </p:nvSpPr>
          <p:spPr>
            <a:xfrm>
              <a:off x="567" y="3657"/>
              <a:ext cx="1603" cy="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5120" name="Rectangle 16"/>
            <p:cNvSpPr/>
            <p:nvPr/>
          </p:nvSpPr>
          <p:spPr>
            <a:xfrm>
              <a:off x="2699" y="2840"/>
              <a:ext cx="2721" cy="861"/>
            </a:xfrm>
            <a:prstGeom prst="rect">
              <a:avLst/>
            </a:prstGeom>
            <a:solidFill>
              <a:schemeClr val="folHlink"/>
            </a:solidFill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右偏分布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也称正偏分布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偏态系数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SK&gt; 0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；偏态系数的绝对值越大，偏斜越严重。</a:t>
              </a:r>
            </a:p>
          </p:txBody>
        </p:sp>
        <p:sp>
          <p:nvSpPr>
            <p:cNvPr id="175121" name="AutoShape 17"/>
            <p:cNvSpPr/>
            <p:nvPr/>
          </p:nvSpPr>
          <p:spPr>
            <a:xfrm>
              <a:off x="1429" y="2886"/>
              <a:ext cx="816" cy="566"/>
            </a:xfrm>
            <a:prstGeom prst="downArrowCallout">
              <a:avLst>
                <a:gd name="adj1" fmla="val 7942"/>
                <a:gd name="adj2" fmla="val 26017"/>
                <a:gd name="adj3" fmla="val 17773"/>
                <a:gd name="adj4" fmla="val 60667"/>
              </a:avLst>
            </a:prstGeom>
            <a:solidFill>
              <a:schemeClr val="folHlink"/>
            </a:solidFill>
            <a:ln w="28575"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数据向右边延伸得更多</a:t>
              </a:r>
            </a:p>
          </p:txBody>
        </p:sp>
        <p:sp>
          <p:nvSpPr>
            <p:cNvPr id="175122" name="AutoShape 18"/>
            <p:cNvSpPr/>
            <p:nvPr/>
          </p:nvSpPr>
          <p:spPr>
            <a:xfrm>
              <a:off x="2336" y="3158"/>
              <a:ext cx="317" cy="181"/>
            </a:xfrm>
            <a:prstGeom prst="rightArrow">
              <a:avLst>
                <a:gd name="adj1" fmla="val 50000"/>
                <a:gd name="adj2" fmla="val 43760"/>
              </a:avLst>
            </a:prstGeom>
            <a:solidFill>
              <a:schemeClr val="accent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779463" y="3217863"/>
            <a:ext cx="7824787" cy="868362"/>
            <a:chOff x="491" y="2027"/>
            <a:chExt cx="4929" cy="547"/>
          </a:xfrm>
        </p:grpSpPr>
        <p:grpSp>
          <p:nvGrpSpPr>
            <p:cNvPr id="175124" name="Group 20"/>
            <p:cNvGrpSpPr/>
            <p:nvPr/>
          </p:nvGrpSpPr>
          <p:grpSpPr>
            <a:xfrm>
              <a:off x="577" y="2027"/>
              <a:ext cx="1412" cy="498"/>
              <a:chOff x="847" y="2352"/>
              <a:chExt cx="1725" cy="575"/>
            </a:xfrm>
          </p:grpSpPr>
          <p:sp>
            <p:nvSpPr>
              <p:cNvPr id="175125" name="Freeform 21"/>
              <p:cNvSpPr/>
              <p:nvPr/>
            </p:nvSpPr>
            <p:spPr>
              <a:xfrm>
                <a:off x="1709" y="2352"/>
                <a:ext cx="863" cy="575"/>
              </a:xfrm>
              <a:custGeom>
                <a:avLst/>
                <a:gdLst/>
                <a:ahLst/>
                <a:cxnLst>
                  <a:cxn ang="0">
                    <a:pos x="862" y="574"/>
                  </a:cxn>
                  <a:cxn ang="0">
                    <a:pos x="770" y="566"/>
                  </a:cxn>
                  <a:cxn ang="0">
                    <a:pos x="726" y="561"/>
                  </a:cxn>
                  <a:cxn ang="0">
                    <a:pos x="680" y="551"/>
                  </a:cxn>
                  <a:cxn ang="0">
                    <a:pos x="634" y="538"/>
                  </a:cxn>
                  <a:cxn ang="0">
                    <a:pos x="590" y="520"/>
                  </a:cxn>
                  <a:cxn ang="0">
                    <a:pos x="544" y="496"/>
                  </a:cxn>
                  <a:cxn ang="0">
                    <a:pos x="452" y="429"/>
                  </a:cxn>
                  <a:cxn ang="0">
                    <a:pos x="362" y="335"/>
                  </a:cxn>
                  <a:cxn ang="0">
                    <a:pos x="272" y="224"/>
                  </a:cxn>
                  <a:cxn ang="0">
                    <a:pos x="226" y="167"/>
                  </a:cxn>
                  <a:cxn ang="0">
                    <a:pos x="180" y="113"/>
                  </a:cxn>
                  <a:cxn ang="0">
                    <a:pos x="136" y="67"/>
                  </a:cxn>
                  <a:cxn ang="0">
                    <a:pos x="90" y="31"/>
                  </a:cxn>
                  <a:cxn ang="0">
                    <a:pos x="44" y="8"/>
                  </a:cxn>
                  <a:cxn ang="0">
                    <a:pos x="0" y="0"/>
                  </a:cxn>
                </a:cxnLst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1"/>
                    </a:lnTo>
                    <a:lnTo>
                      <a:pt x="680" y="551"/>
                    </a:lnTo>
                    <a:lnTo>
                      <a:pt x="634" y="538"/>
                    </a:lnTo>
                    <a:lnTo>
                      <a:pt x="590" y="520"/>
                    </a:lnTo>
                    <a:lnTo>
                      <a:pt x="544" y="496"/>
                    </a:lnTo>
                    <a:lnTo>
                      <a:pt x="452" y="429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6" name="Freeform 22"/>
              <p:cNvSpPr/>
              <p:nvPr/>
            </p:nvSpPr>
            <p:spPr>
              <a:xfrm>
                <a:off x="847" y="2352"/>
                <a:ext cx="863" cy="575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90" y="566"/>
                  </a:cxn>
                  <a:cxn ang="0">
                    <a:pos x="136" y="561"/>
                  </a:cxn>
                  <a:cxn ang="0">
                    <a:pos x="180" y="551"/>
                  </a:cxn>
                  <a:cxn ang="0">
                    <a:pos x="226" y="538"/>
                  </a:cxn>
                  <a:cxn ang="0">
                    <a:pos x="272" y="520"/>
                  </a:cxn>
                  <a:cxn ang="0">
                    <a:pos x="316" y="496"/>
                  </a:cxn>
                  <a:cxn ang="0">
                    <a:pos x="408" y="429"/>
                  </a:cxn>
                  <a:cxn ang="0">
                    <a:pos x="498" y="335"/>
                  </a:cxn>
                  <a:cxn ang="0">
                    <a:pos x="590" y="224"/>
                  </a:cxn>
                  <a:cxn ang="0">
                    <a:pos x="634" y="167"/>
                  </a:cxn>
                  <a:cxn ang="0">
                    <a:pos x="680" y="113"/>
                  </a:cxn>
                  <a:cxn ang="0">
                    <a:pos x="726" y="67"/>
                  </a:cxn>
                  <a:cxn ang="0">
                    <a:pos x="770" y="31"/>
                  </a:cxn>
                  <a:cxn ang="0">
                    <a:pos x="816" y="8"/>
                  </a:cxn>
                  <a:cxn ang="0">
                    <a:pos x="862" y="0"/>
                  </a:cxn>
                </a:cxnLst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1"/>
                    </a:lnTo>
                    <a:lnTo>
                      <a:pt x="180" y="551"/>
                    </a:lnTo>
                    <a:lnTo>
                      <a:pt x="226" y="538"/>
                    </a:lnTo>
                    <a:lnTo>
                      <a:pt x="272" y="520"/>
                    </a:lnTo>
                    <a:lnTo>
                      <a:pt x="316" y="496"/>
                    </a:lnTo>
                    <a:lnTo>
                      <a:pt x="408" y="429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127" name="Line 23"/>
            <p:cNvSpPr/>
            <p:nvPr/>
          </p:nvSpPr>
          <p:spPr>
            <a:xfrm flipV="1">
              <a:off x="491" y="2571"/>
              <a:ext cx="1724" cy="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1816" name="Rectangle 24"/>
            <p:cNvSpPr>
              <a:spLocks noChangeArrowheads="1"/>
            </p:cNvSpPr>
            <p:nvPr/>
          </p:nvSpPr>
          <p:spPr bwMode="blackWhite">
            <a:xfrm>
              <a:off x="2744" y="2251"/>
              <a:ext cx="2676" cy="286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对称分布：偏态系数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=0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。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75129" name="AutoShape 25"/>
            <p:cNvSpPr/>
            <p:nvPr/>
          </p:nvSpPr>
          <p:spPr>
            <a:xfrm>
              <a:off x="2290" y="2296"/>
              <a:ext cx="317" cy="181"/>
            </a:xfrm>
            <a:prstGeom prst="rightArrow">
              <a:avLst>
                <a:gd name="adj1" fmla="val 50000"/>
                <a:gd name="adj2" fmla="val 43760"/>
              </a:avLst>
            </a:prstGeom>
            <a:solidFill>
              <a:schemeClr val="accent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82</a:t>
            </a:fld>
            <a:endParaRPr lang="en-US" altLang="zh-CN" sz="1400" dirty="0"/>
          </a:p>
        </p:txBody>
      </p:sp>
      <p:sp>
        <p:nvSpPr>
          <p:cNvPr id="177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  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峰度及峰度系数</a:t>
            </a: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(Kurtosis)</a:t>
            </a:r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3455987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峰度：数据分布的扁平或尖峰程度。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峰度系数：数据分布峰度的度量值，对数据分布尖峰或扁平程度的测度，一般用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统计软件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等）中常用以下公式计算：</a:t>
            </a:r>
          </a:p>
        </p:txBody>
      </p:sp>
      <p:graphicFrame>
        <p:nvGraphicFramePr>
          <p:cNvPr id="163844" name="Object 4"/>
          <p:cNvGraphicFramePr>
            <a:graphicFrameLocks/>
          </p:cNvGraphicFramePr>
          <p:nvPr/>
        </p:nvGraphicFramePr>
        <p:xfrm>
          <a:off x="827088" y="4724400"/>
          <a:ext cx="6548437" cy="927100"/>
        </p:xfrm>
        <a:graphic>
          <a:graphicData uri="http://schemas.openxmlformats.org/presentationml/2006/ole">
            <p:oleObj spid="_x0000_s188417" r:id="rId4" imgW="2628900" imgH="3683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83</a:t>
            </a:fld>
            <a:endParaRPr lang="en-US" altLang="zh-CN" sz="1400" dirty="0"/>
          </a:p>
        </p:txBody>
      </p:sp>
      <p:sp>
        <p:nvSpPr>
          <p:cNvPr id="179202" name="Rectangle 2"/>
          <p:cNvSpPr>
            <a:spLocks noGrp="1"/>
          </p:cNvSpPr>
          <p:nvPr>
            <p:ph type="title"/>
          </p:nvPr>
        </p:nvSpPr>
        <p:spPr>
          <a:xfrm>
            <a:off x="815975" y="638175"/>
            <a:ext cx="6496050" cy="568325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dirty="0"/>
              <a:t>峰度系数的含义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2268538" y="763588"/>
            <a:ext cx="3317875" cy="2054225"/>
            <a:chOff x="2832" y="1152"/>
            <a:chExt cx="2090" cy="1294"/>
          </a:xfrm>
        </p:grpSpPr>
        <p:sp>
          <p:nvSpPr>
            <p:cNvPr id="179204" name="Rectangle 4"/>
            <p:cNvSpPr/>
            <p:nvPr/>
          </p:nvSpPr>
          <p:spPr>
            <a:xfrm>
              <a:off x="3360" y="2160"/>
              <a:ext cx="100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扁平分布</a:t>
              </a:r>
            </a:p>
          </p:txBody>
        </p:sp>
        <p:sp>
          <p:nvSpPr>
            <p:cNvPr id="179205" name="Line 5"/>
            <p:cNvSpPr/>
            <p:nvPr/>
          </p:nvSpPr>
          <p:spPr>
            <a:xfrm flipV="1">
              <a:off x="2832" y="2112"/>
              <a:ext cx="2090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79206" name="Group 6"/>
            <p:cNvGrpSpPr/>
            <p:nvPr/>
          </p:nvGrpSpPr>
          <p:grpSpPr>
            <a:xfrm>
              <a:off x="2928" y="1392"/>
              <a:ext cx="1778" cy="649"/>
              <a:chOff x="2016" y="1319"/>
              <a:chExt cx="1730" cy="628"/>
            </a:xfrm>
          </p:grpSpPr>
          <p:sp>
            <p:nvSpPr>
              <p:cNvPr id="179207" name="Freeform 7"/>
              <p:cNvSpPr/>
              <p:nvPr/>
            </p:nvSpPr>
            <p:spPr>
              <a:xfrm>
                <a:off x="2928" y="1319"/>
                <a:ext cx="818" cy="628"/>
              </a:xfrm>
              <a:custGeom>
                <a:avLst/>
                <a:gdLst/>
                <a:ahLst/>
                <a:cxnLst>
                  <a:cxn ang="0">
                    <a:pos x="862" y="574"/>
                  </a:cxn>
                  <a:cxn ang="0">
                    <a:pos x="770" y="566"/>
                  </a:cxn>
                  <a:cxn ang="0">
                    <a:pos x="726" y="560"/>
                  </a:cxn>
                  <a:cxn ang="0">
                    <a:pos x="680" y="551"/>
                  </a:cxn>
                  <a:cxn ang="0">
                    <a:pos x="634" y="537"/>
                  </a:cxn>
                  <a:cxn ang="0">
                    <a:pos x="590" y="520"/>
                  </a:cxn>
                  <a:cxn ang="0">
                    <a:pos x="544" y="495"/>
                  </a:cxn>
                  <a:cxn ang="0">
                    <a:pos x="452" y="428"/>
                  </a:cxn>
                  <a:cxn ang="0">
                    <a:pos x="362" y="335"/>
                  </a:cxn>
                  <a:cxn ang="0">
                    <a:pos x="272" y="224"/>
                  </a:cxn>
                  <a:cxn ang="0">
                    <a:pos x="226" y="167"/>
                  </a:cxn>
                  <a:cxn ang="0">
                    <a:pos x="180" y="113"/>
                  </a:cxn>
                  <a:cxn ang="0">
                    <a:pos x="136" y="67"/>
                  </a:cxn>
                  <a:cxn ang="0">
                    <a:pos x="90" y="31"/>
                  </a:cxn>
                  <a:cxn ang="0">
                    <a:pos x="44" y="8"/>
                  </a:cxn>
                  <a:cxn ang="0">
                    <a:pos x="0" y="0"/>
                  </a:cxn>
                </a:cxnLst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08" name="Freeform 8"/>
              <p:cNvSpPr/>
              <p:nvPr/>
            </p:nvSpPr>
            <p:spPr>
              <a:xfrm>
                <a:off x="2016" y="1319"/>
                <a:ext cx="907" cy="628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90" y="566"/>
                  </a:cxn>
                  <a:cxn ang="0">
                    <a:pos x="136" y="560"/>
                  </a:cxn>
                  <a:cxn ang="0">
                    <a:pos x="180" y="551"/>
                  </a:cxn>
                  <a:cxn ang="0">
                    <a:pos x="226" y="537"/>
                  </a:cxn>
                  <a:cxn ang="0">
                    <a:pos x="272" y="520"/>
                  </a:cxn>
                  <a:cxn ang="0">
                    <a:pos x="316" y="495"/>
                  </a:cxn>
                  <a:cxn ang="0">
                    <a:pos x="408" y="428"/>
                  </a:cxn>
                  <a:cxn ang="0">
                    <a:pos x="498" y="335"/>
                  </a:cxn>
                  <a:cxn ang="0">
                    <a:pos x="590" y="224"/>
                  </a:cxn>
                  <a:cxn ang="0">
                    <a:pos x="634" y="167"/>
                  </a:cxn>
                  <a:cxn ang="0">
                    <a:pos x="680" y="113"/>
                  </a:cxn>
                  <a:cxn ang="0">
                    <a:pos x="726" y="67"/>
                  </a:cxn>
                  <a:cxn ang="0">
                    <a:pos x="770" y="31"/>
                  </a:cxn>
                  <a:cxn ang="0">
                    <a:pos x="816" y="8"/>
                  </a:cxn>
                  <a:cxn ang="0">
                    <a:pos x="862" y="0"/>
                  </a:cxn>
                </a:cxnLst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2832" y="1152"/>
              <a:ext cx="768" cy="3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10" name="Freeform 10"/>
            <p:cNvSpPr/>
            <p:nvPr/>
          </p:nvSpPr>
          <p:spPr>
            <a:xfrm>
              <a:off x="2956" y="1480"/>
              <a:ext cx="1760" cy="599"/>
            </a:xfrm>
            <a:custGeom>
              <a:avLst/>
              <a:gdLst/>
              <a:ahLst/>
              <a:cxnLst>
                <a:cxn ang="0">
                  <a:pos x="0" y="599"/>
                </a:cxn>
                <a:cxn ang="0">
                  <a:pos x="117" y="590"/>
                </a:cxn>
                <a:cxn ang="0">
                  <a:pos x="196" y="572"/>
                </a:cxn>
                <a:cxn ang="0">
                  <a:pos x="267" y="507"/>
                </a:cxn>
                <a:cxn ang="0">
                  <a:pos x="376" y="323"/>
                </a:cxn>
                <a:cxn ang="0">
                  <a:pos x="475" y="198"/>
                </a:cxn>
                <a:cxn ang="0">
                  <a:pos x="535" y="136"/>
                </a:cxn>
                <a:cxn ang="0">
                  <a:pos x="671" y="45"/>
                </a:cxn>
                <a:cxn ang="0">
                  <a:pos x="818" y="6"/>
                </a:cxn>
                <a:cxn ang="0">
                  <a:pos x="943" y="6"/>
                </a:cxn>
                <a:cxn ang="0">
                  <a:pos x="1044" y="28"/>
                </a:cxn>
                <a:cxn ang="0">
                  <a:pos x="1120" y="60"/>
                </a:cxn>
                <a:cxn ang="0">
                  <a:pos x="1219" y="123"/>
                </a:cxn>
                <a:cxn ang="0">
                  <a:pos x="1311" y="240"/>
                </a:cxn>
                <a:cxn ang="0">
                  <a:pos x="1368" y="316"/>
                </a:cxn>
                <a:cxn ang="0">
                  <a:pos x="1442" y="408"/>
                </a:cxn>
                <a:cxn ang="0">
                  <a:pos x="1503" y="490"/>
                </a:cxn>
                <a:cxn ang="0">
                  <a:pos x="1577" y="557"/>
                </a:cxn>
                <a:cxn ang="0">
                  <a:pos x="1669" y="589"/>
                </a:cxn>
                <a:cxn ang="0">
                  <a:pos x="1760" y="589"/>
                </a:cxn>
              </a:cxnLst>
              <a:rect l="0" t="0" r="0" b="0"/>
              <a:pathLst>
                <a:path w="1760" h="599">
                  <a:moveTo>
                    <a:pt x="0" y="599"/>
                  </a:moveTo>
                  <a:cubicBezTo>
                    <a:pt x="19" y="598"/>
                    <a:pt x="84" y="595"/>
                    <a:pt x="117" y="590"/>
                  </a:cubicBezTo>
                  <a:cubicBezTo>
                    <a:pt x="150" y="585"/>
                    <a:pt x="171" y="586"/>
                    <a:pt x="196" y="572"/>
                  </a:cubicBezTo>
                  <a:cubicBezTo>
                    <a:pt x="221" y="558"/>
                    <a:pt x="237" y="548"/>
                    <a:pt x="267" y="507"/>
                  </a:cubicBezTo>
                  <a:cubicBezTo>
                    <a:pt x="297" y="466"/>
                    <a:pt x="341" y="374"/>
                    <a:pt x="376" y="323"/>
                  </a:cubicBezTo>
                  <a:cubicBezTo>
                    <a:pt x="411" y="272"/>
                    <a:pt x="448" y="229"/>
                    <a:pt x="475" y="198"/>
                  </a:cubicBezTo>
                  <a:cubicBezTo>
                    <a:pt x="502" y="167"/>
                    <a:pt x="502" y="162"/>
                    <a:pt x="535" y="136"/>
                  </a:cubicBezTo>
                  <a:cubicBezTo>
                    <a:pt x="568" y="110"/>
                    <a:pt x="624" y="67"/>
                    <a:pt x="671" y="45"/>
                  </a:cubicBezTo>
                  <a:cubicBezTo>
                    <a:pt x="718" y="23"/>
                    <a:pt x="773" y="12"/>
                    <a:pt x="818" y="6"/>
                  </a:cubicBezTo>
                  <a:cubicBezTo>
                    <a:pt x="863" y="0"/>
                    <a:pt x="905" y="2"/>
                    <a:pt x="943" y="6"/>
                  </a:cubicBezTo>
                  <a:cubicBezTo>
                    <a:pt x="981" y="10"/>
                    <a:pt x="1015" y="19"/>
                    <a:pt x="1044" y="28"/>
                  </a:cubicBezTo>
                  <a:cubicBezTo>
                    <a:pt x="1073" y="37"/>
                    <a:pt x="1091" y="44"/>
                    <a:pt x="1120" y="60"/>
                  </a:cubicBezTo>
                  <a:cubicBezTo>
                    <a:pt x="1149" y="76"/>
                    <a:pt x="1187" y="93"/>
                    <a:pt x="1219" y="123"/>
                  </a:cubicBezTo>
                  <a:cubicBezTo>
                    <a:pt x="1251" y="153"/>
                    <a:pt x="1286" y="208"/>
                    <a:pt x="1311" y="240"/>
                  </a:cubicBezTo>
                  <a:cubicBezTo>
                    <a:pt x="1336" y="272"/>
                    <a:pt x="1346" y="288"/>
                    <a:pt x="1368" y="316"/>
                  </a:cubicBezTo>
                  <a:cubicBezTo>
                    <a:pt x="1390" y="344"/>
                    <a:pt x="1420" y="379"/>
                    <a:pt x="1442" y="408"/>
                  </a:cubicBezTo>
                  <a:cubicBezTo>
                    <a:pt x="1464" y="437"/>
                    <a:pt x="1481" y="465"/>
                    <a:pt x="1503" y="490"/>
                  </a:cubicBezTo>
                  <a:cubicBezTo>
                    <a:pt x="1525" y="515"/>
                    <a:pt x="1549" y="541"/>
                    <a:pt x="1577" y="557"/>
                  </a:cubicBezTo>
                  <a:cubicBezTo>
                    <a:pt x="1605" y="573"/>
                    <a:pt x="1638" y="584"/>
                    <a:pt x="1669" y="589"/>
                  </a:cubicBezTo>
                  <a:cubicBezTo>
                    <a:pt x="1700" y="594"/>
                    <a:pt x="1745" y="589"/>
                    <a:pt x="1760" y="589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2197100" y="3067050"/>
            <a:ext cx="3317875" cy="1943100"/>
            <a:chOff x="2880" y="2662"/>
            <a:chExt cx="2090" cy="1224"/>
          </a:xfrm>
        </p:grpSpPr>
        <p:sp>
          <p:nvSpPr>
            <p:cNvPr id="179212" name="Rectangle 12"/>
            <p:cNvSpPr/>
            <p:nvPr/>
          </p:nvSpPr>
          <p:spPr>
            <a:xfrm>
              <a:off x="3360" y="3600"/>
              <a:ext cx="115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尖峰分布</a:t>
              </a:r>
            </a:p>
          </p:txBody>
        </p:sp>
        <p:sp>
          <p:nvSpPr>
            <p:cNvPr id="179213" name="Line 13"/>
            <p:cNvSpPr/>
            <p:nvPr/>
          </p:nvSpPr>
          <p:spPr>
            <a:xfrm flipV="1">
              <a:off x="2880" y="3606"/>
              <a:ext cx="2090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9214" name="Rectangle 14"/>
            <p:cNvSpPr/>
            <p:nvPr/>
          </p:nvSpPr>
          <p:spPr>
            <a:xfrm>
              <a:off x="4187" y="3348"/>
              <a:ext cx="116" cy="5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9215" name="Group 15"/>
            <p:cNvGrpSpPr/>
            <p:nvPr/>
          </p:nvGrpSpPr>
          <p:grpSpPr>
            <a:xfrm>
              <a:off x="2976" y="2893"/>
              <a:ext cx="1778" cy="628"/>
              <a:chOff x="2016" y="2832"/>
              <a:chExt cx="1778" cy="628"/>
            </a:xfrm>
          </p:grpSpPr>
          <p:sp>
            <p:nvSpPr>
              <p:cNvPr id="179216" name="Freeform 16"/>
              <p:cNvSpPr/>
              <p:nvPr/>
            </p:nvSpPr>
            <p:spPr>
              <a:xfrm>
                <a:off x="2928" y="2832"/>
                <a:ext cx="866" cy="628"/>
              </a:xfrm>
              <a:custGeom>
                <a:avLst/>
                <a:gdLst/>
                <a:ahLst/>
                <a:cxnLst>
                  <a:cxn ang="0">
                    <a:pos x="862" y="574"/>
                  </a:cxn>
                  <a:cxn ang="0">
                    <a:pos x="770" y="566"/>
                  </a:cxn>
                  <a:cxn ang="0">
                    <a:pos x="726" y="560"/>
                  </a:cxn>
                  <a:cxn ang="0">
                    <a:pos x="680" y="551"/>
                  </a:cxn>
                  <a:cxn ang="0">
                    <a:pos x="634" y="537"/>
                  </a:cxn>
                  <a:cxn ang="0">
                    <a:pos x="590" y="520"/>
                  </a:cxn>
                  <a:cxn ang="0">
                    <a:pos x="544" y="495"/>
                  </a:cxn>
                  <a:cxn ang="0">
                    <a:pos x="452" y="428"/>
                  </a:cxn>
                  <a:cxn ang="0">
                    <a:pos x="362" y="335"/>
                  </a:cxn>
                  <a:cxn ang="0">
                    <a:pos x="272" y="224"/>
                  </a:cxn>
                  <a:cxn ang="0">
                    <a:pos x="226" y="167"/>
                  </a:cxn>
                  <a:cxn ang="0">
                    <a:pos x="180" y="113"/>
                  </a:cxn>
                  <a:cxn ang="0">
                    <a:pos x="136" y="67"/>
                  </a:cxn>
                  <a:cxn ang="0">
                    <a:pos x="90" y="31"/>
                  </a:cxn>
                  <a:cxn ang="0">
                    <a:pos x="44" y="8"/>
                  </a:cxn>
                  <a:cxn ang="0">
                    <a:pos x="0" y="0"/>
                  </a:cxn>
                </a:cxnLst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17" name="Freeform 17"/>
              <p:cNvSpPr/>
              <p:nvPr/>
            </p:nvSpPr>
            <p:spPr>
              <a:xfrm>
                <a:off x="2016" y="2832"/>
                <a:ext cx="907" cy="628"/>
              </a:xfrm>
              <a:custGeom>
                <a:avLst/>
                <a:gdLst/>
                <a:ahLst/>
                <a:cxnLst>
                  <a:cxn ang="0">
                    <a:pos x="0" y="574"/>
                  </a:cxn>
                  <a:cxn ang="0">
                    <a:pos x="90" y="566"/>
                  </a:cxn>
                  <a:cxn ang="0">
                    <a:pos x="136" y="560"/>
                  </a:cxn>
                  <a:cxn ang="0">
                    <a:pos x="180" y="551"/>
                  </a:cxn>
                  <a:cxn ang="0">
                    <a:pos x="226" y="537"/>
                  </a:cxn>
                  <a:cxn ang="0">
                    <a:pos x="272" y="520"/>
                  </a:cxn>
                  <a:cxn ang="0">
                    <a:pos x="316" y="495"/>
                  </a:cxn>
                  <a:cxn ang="0">
                    <a:pos x="408" y="428"/>
                  </a:cxn>
                  <a:cxn ang="0">
                    <a:pos x="498" y="335"/>
                  </a:cxn>
                  <a:cxn ang="0">
                    <a:pos x="590" y="224"/>
                  </a:cxn>
                  <a:cxn ang="0">
                    <a:pos x="634" y="167"/>
                  </a:cxn>
                  <a:cxn ang="0">
                    <a:pos x="680" y="113"/>
                  </a:cxn>
                  <a:cxn ang="0">
                    <a:pos x="726" y="67"/>
                  </a:cxn>
                  <a:cxn ang="0">
                    <a:pos x="770" y="31"/>
                  </a:cxn>
                  <a:cxn ang="0">
                    <a:pos x="816" y="8"/>
                  </a:cxn>
                  <a:cxn ang="0">
                    <a:pos x="862" y="0"/>
                  </a:cxn>
                </a:cxnLst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9218" name="Freeform 18"/>
            <p:cNvSpPr/>
            <p:nvPr/>
          </p:nvSpPr>
          <p:spPr>
            <a:xfrm>
              <a:off x="2971" y="2662"/>
              <a:ext cx="1769" cy="775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181" y="768"/>
                </a:cxn>
                <a:cxn ang="0">
                  <a:pos x="453" y="723"/>
                </a:cxn>
                <a:cxn ang="0">
                  <a:pos x="594" y="644"/>
                </a:cxn>
                <a:cxn ang="0">
                  <a:pos x="652" y="552"/>
                </a:cxn>
                <a:cxn ang="0">
                  <a:pos x="685" y="468"/>
                </a:cxn>
                <a:cxn ang="0">
                  <a:pos x="719" y="385"/>
                </a:cxn>
                <a:cxn ang="0">
                  <a:pos x="777" y="235"/>
                </a:cxn>
                <a:cxn ang="0">
                  <a:pos x="852" y="34"/>
                </a:cxn>
                <a:cxn ang="0">
                  <a:pos x="933" y="34"/>
                </a:cxn>
                <a:cxn ang="0">
                  <a:pos x="977" y="106"/>
                </a:cxn>
                <a:cxn ang="0">
                  <a:pos x="1028" y="243"/>
                </a:cxn>
                <a:cxn ang="0">
                  <a:pos x="1078" y="343"/>
                </a:cxn>
                <a:cxn ang="0">
                  <a:pos x="1128" y="460"/>
                </a:cxn>
                <a:cxn ang="0">
                  <a:pos x="1178" y="560"/>
                </a:cxn>
                <a:cxn ang="0">
                  <a:pos x="1253" y="702"/>
                </a:cxn>
                <a:cxn ang="0">
                  <a:pos x="1357" y="754"/>
                </a:cxn>
                <a:cxn ang="0">
                  <a:pos x="1451" y="768"/>
                </a:cxn>
                <a:cxn ang="0">
                  <a:pos x="1633" y="768"/>
                </a:cxn>
                <a:cxn ang="0">
                  <a:pos x="1712" y="769"/>
                </a:cxn>
                <a:cxn ang="0">
                  <a:pos x="1769" y="768"/>
                </a:cxn>
              </a:cxnLst>
              <a:rect l="0" t="0" r="0" b="0"/>
              <a:pathLst>
                <a:path w="1769" h="775">
                  <a:moveTo>
                    <a:pt x="0" y="768"/>
                  </a:moveTo>
                  <a:cubicBezTo>
                    <a:pt x="53" y="771"/>
                    <a:pt x="106" y="775"/>
                    <a:pt x="181" y="768"/>
                  </a:cubicBezTo>
                  <a:cubicBezTo>
                    <a:pt x="256" y="761"/>
                    <a:pt x="384" y="744"/>
                    <a:pt x="453" y="723"/>
                  </a:cubicBezTo>
                  <a:cubicBezTo>
                    <a:pt x="522" y="702"/>
                    <a:pt x="561" y="672"/>
                    <a:pt x="594" y="644"/>
                  </a:cubicBezTo>
                  <a:cubicBezTo>
                    <a:pt x="627" y="616"/>
                    <a:pt x="637" y="581"/>
                    <a:pt x="652" y="552"/>
                  </a:cubicBezTo>
                  <a:cubicBezTo>
                    <a:pt x="667" y="523"/>
                    <a:pt x="674" y="496"/>
                    <a:pt x="685" y="468"/>
                  </a:cubicBezTo>
                  <a:cubicBezTo>
                    <a:pt x="696" y="440"/>
                    <a:pt x="704" y="424"/>
                    <a:pt x="719" y="385"/>
                  </a:cubicBezTo>
                  <a:cubicBezTo>
                    <a:pt x="734" y="346"/>
                    <a:pt x="755" y="293"/>
                    <a:pt x="777" y="235"/>
                  </a:cubicBezTo>
                  <a:cubicBezTo>
                    <a:pt x="799" y="177"/>
                    <a:pt x="826" y="68"/>
                    <a:pt x="852" y="34"/>
                  </a:cubicBezTo>
                  <a:cubicBezTo>
                    <a:pt x="878" y="0"/>
                    <a:pt x="912" y="22"/>
                    <a:pt x="933" y="34"/>
                  </a:cubicBezTo>
                  <a:cubicBezTo>
                    <a:pt x="954" y="46"/>
                    <a:pt x="961" y="71"/>
                    <a:pt x="977" y="106"/>
                  </a:cubicBezTo>
                  <a:cubicBezTo>
                    <a:pt x="993" y="141"/>
                    <a:pt x="1011" y="204"/>
                    <a:pt x="1028" y="243"/>
                  </a:cubicBezTo>
                  <a:cubicBezTo>
                    <a:pt x="1045" y="282"/>
                    <a:pt x="1061" y="307"/>
                    <a:pt x="1078" y="343"/>
                  </a:cubicBezTo>
                  <a:cubicBezTo>
                    <a:pt x="1095" y="379"/>
                    <a:pt x="1111" y="424"/>
                    <a:pt x="1128" y="460"/>
                  </a:cubicBezTo>
                  <a:cubicBezTo>
                    <a:pt x="1145" y="496"/>
                    <a:pt x="1157" y="520"/>
                    <a:pt x="1178" y="560"/>
                  </a:cubicBezTo>
                  <a:cubicBezTo>
                    <a:pt x="1199" y="600"/>
                    <a:pt x="1223" y="670"/>
                    <a:pt x="1253" y="702"/>
                  </a:cubicBezTo>
                  <a:cubicBezTo>
                    <a:pt x="1283" y="734"/>
                    <a:pt x="1324" y="743"/>
                    <a:pt x="1357" y="754"/>
                  </a:cubicBezTo>
                  <a:cubicBezTo>
                    <a:pt x="1390" y="765"/>
                    <a:pt x="1405" y="766"/>
                    <a:pt x="1451" y="768"/>
                  </a:cubicBezTo>
                  <a:cubicBezTo>
                    <a:pt x="1497" y="770"/>
                    <a:pt x="1590" y="768"/>
                    <a:pt x="1633" y="768"/>
                  </a:cubicBezTo>
                  <a:cubicBezTo>
                    <a:pt x="1676" y="768"/>
                    <a:pt x="1689" y="769"/>
                    <a:pt x="1712" y="769"/>
                  </a:cubicBezTo>
                  <a:cubicBezTo>
                    <a:pt x="1735" y="769"/>
                    <a:pt x="1757" y="768"/>
                    <a:pt x="1769" y="7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07" name="Rectangle 19"/>
          <p:cNvSpPr/>
          <p:nvPr/>
        </p:nvSpPr>
        <p:spPr>
          <a:xfrm>
            <a:off x="5653088" y="1268413"/>
            <a:ext cx="3097212" cy="1552575"/>
          </a:xfrm>
          <a:prstGeom prst="rect">
            <a:avLst/>
          </a:prstGeom>
          <a:solidFill>
            <a:schemeClr val="folHlink"/>
          </a:solidFill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峰度系数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K&lt;0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，与正态分布相比该分布一般为扁平、瘦尾，肩部较胖。</a:t>
            </a:r>
          </a:p>
        </p:txBody>
      </p:sp>
      <p:sp>
        <p:nvSpPr>
          <p:cNvPr id="165908" name="Rectangle 20"/>
          <p:cNvSpPr/>
          <p:nvPr/>
        </p:nvSpPr>
        <p:spPr>
          <a:xfrm>
            <a:off x="5724525" y="3213100"/>
            <a:ext cx="3024188" cy="1552575"/>
          </a:xfrm>
          <a:prstGeom prst="rect">
            <a:avLst/>
          </a:prstGeom>
          <a:solidFill>
            <a:schemeClr val="folHlink"/>
          </a:solidFill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峰度系数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K&gt;0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，与正态分布相比该分布一般为尖峰、肥尾，肩部较瘦。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468313" y="1771650"/>
            <a:ext cx="2736850" cy="2160588"/>
            <a:chOff x="295" y="1116"/>
            <a:chExt cx="1724" cy="1361"/>
          </a:xfrm>
        </p:grpSpPr>
        <p:sp>
          <p:nvSpPr>
            <p:cNvPr id="179222" name="Line 22"/>
            <p:cNvSpPr/>
            <p:nvPr/>
          </p:nvSpPr>
          <p:spPr>
            <a:xfrm>
              <a:off x="1347" y="1978"/>
              <a:ext cx="672" cy="499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9223" name="AutoShape 23"/>
            <p:cNvSpPr/>
            <p:nvPr/>
          </p:nvSpPr>
          <p:spPr>
            <a:xfrm flipH="1">
              <a:off x="295" y="1661"/>
              <a:ext cx="1095" cy="688"/>
            </a:xfrm>
            <a:prstGeom prst="flowChartAlternateProcess">
              <a:avLst/>
            </a:prstGeom>
            <a:noFill/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均值和方差相同的正态分布</a:t>
              </a:r>
            </a:p>
          </p:txBody>
        </p:sp>
        <p:sp>
          <p:nvSpPr>
            <p:cNvPr id="179224" name="Freeform 24"/>
            <p:cNvSpPr/>
            <p:nvPr/>
          </p:nvSpPr>
          <p:spPr>
            <a:xfrm flipH="1">
              <a:off x="757" y="1116"/>
              <a:ext cx="1262" cy="500"/>
            </a:xfrm>
            <a:custGeom>
              <a:avLst/>
              <a:gdLst/>
              <a:ahLst/>
              <a:cxnLst>
                <a:cxn ang="0">
                  <a:pos x="1248" y="960"/>
                </a:cxn>
                <a:cxn ang="0">
                  <a:pos x="912" y="240"/>
                </a:cxn>
                <a:cxn ang="0">
                  <a:pos x="0" y="0"/>
                </a:cxn>
              </a:cxnLst>
              <a:rect l="0" t="0" r="0" b="0"/>
              <a:pathLst>
                <a:path w="1248" h="960">
                  <a:moveTo>
                    <a:pt x="1248" y="960"/>
                  </a:moveTo>
                  <a:cubicBezTo>
                    <a:pt x="1184" y="680"/>
                    <a:pt x="1120" y="400"/>
                    <a:pt x="912" y="240"/>
                  </a:cubicBezTo>
                  <a:cubicBezTo>
                    <a:pt x="704" y="80"/>
                    <a:pt x="352" y="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13" name="Freeform 25"/>
          <p:cNvSpPr/>
          <p:nvPr/>
        </p:nvSpPr>
        <p:spPr>
          <a:xfrm>
            <a:off x="4572000" y="1328738"/>
            <a:ext cx="1008063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27" y="8"/>
              </a:cxn>
              <a:cxn ang="0">
                <a:pos x="635" y="98"/>
              </a:cxn>
            </a:cxnLst>
            <a:rect l="0" t="0" r="0" b="0"/>
            <a:pathLst>
              <a:path w="635" h="144">
                <a:moveTo>
                  <a:pt x="0" y="144"/>
                </a:moveTo>
                <a:cubicBezTo>
                  <a:pt x="60" y="80"/>
                  <a:pt x="121" y="16"/>
                  <a:pt x="227" y="8"/>
                </a:cubicBezTo>
                <a:cubicBezTo>
                  <a:pt x="333" y="0"/>
                  <a:pt x="567" y="83"/>
                  <a:pt x="635" y="9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4" name="Freeform 26"/>
          <p:cNvSpPr/>
          <p:nvPr/>
        </p:nvSpPr>
        <p:spPr>
          <a:xfrm>
            <a:off x="3924300" y="2820988"/>
            <a:ext cx="1738313" cy="579437"/>
          </a:xfrm>
          <a:custGeom>
            <a:avLst/>
            <a:gdLst/>
            <a:ahLst/>
            <a:cxnLst>
              <a:cxn ang="0">
                <a:pos x="0" y="247"/>
              </a:cxn>
              <a:cxn ang="0">
                <a:pos x="448" y="12"/>
              </a:cxn>
              <a:cxn ang="0">
                <a:pos x="941" y="174"/>
              </a:cxn>
              <a:cxn ang="0">
                <a:pos x="1095" y="365"/>
              </a:cxn>
            </a:cxnLst>
            <a:rect l="0" t="0" r="0" b="0"/>
            <a:pathLst>
              <a:path w="1095" h="365">
                <a:moveTo>
                  <a:pt x="0" y="247"/>
                </a:moveTo>
                <a:cubicBezTo>
                  <a:pt x="75" y="208"/>
                  <a:pt x="291" y="24"/>
                  <a:pt x="448" y="12"/>
                </a:cubicBezTo>
                <a:cubicBezTo>
                  <a:pt x="605" y="0"/>
                  <a:pt x="833" y="115"/>
                  <a:pt x="941" y="174"/>
                </a:cubicBezTo>
                <a:cubicBezTo>
                  <a:pt x="1049" y="233"/>
                  <a:pt x="1063" y="325"/>
                  <a:pt x="1095" y="36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7" grpId="0" animBg="1"/>
      <p:bldP spid="165908" grpId="0" animBg="1"/>
      <p:bldP spid="165913" grpId="0" animBg="1"/>
      <p:bldP spid="16591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84</a:t>
            </a:fld>
            <a:endParaRPr lang="en-US" altLang="zh-CN" sz="1400" dirty="0"/>
          </a:p>
        </p:txBody>
      </p:sp>
      <p:sp>
        <p:nvSpPr>
          <p:cNvPr id="181250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836613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、箱线图（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Box Plot)</a:t>
            </a:r>
          </a:p>
        </p:txBody>
      </p:sp>
      <p:sp>
        <p:nvSpPr>
          <p:cNvPr id="181251" name="Rectangle 3"/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4887913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用于描述数据分布特征的一种图形。</a:t>
            </a:r>
          </a:p>
          <a:p>
            <a:pPr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最简单的箱线图可以根据数据的最大值、最小值和三个四分位数绘制的：先根据三个四分位数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6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6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6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画出中间的盒子，然后由盒子两端分别向最大、最小值连线。</a:t>
            </a:r>
          </a:p>
          <a:p>
            <a:pPr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SPSS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中标准的箱线图一般是这样绘制的：</a:t>
            </a:r>
          </a:p>
          <a:p>
            <a:pPr lvl="1" eaLnBrk="1" hangingPunct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先根据三个四分位数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画出中间的盒子；</a:t>
            </a:r>
          </a:p>
          <a:p>
            <a:pPr lvl="1" eaLnBrk="1" hangingPunct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+1.5*IQR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区间内的最大值向盒子的顶端连线，由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-1.5*IQR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区间内的最小值向盒子的底部连线；</a:t>
            </a:r>
          </a:p>
          <a:p>
            <a:pPr lvl="1" eaLnBrk="1" hangingPunct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处于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+1.5*IQR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+3*IQR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或者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-1.5*IQR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-3*IQR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范围内的数据用圆圈标出；</a:t>
            </a:r>
          </a:p>
          <a:p>
            <a:pPr lvl="1" eaLnBrk="1" hangingPunct="1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+3*IQR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或者小于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-3*IQR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的用星号标出。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85</a:t>
            </a:fld>
            <a:endParaRPr lang="en-US" altLang="zh-CN" sz="1400" dirty="0"/>
          </a:p>
        </p:txBody>
      </p:sp>
      <p:graphicFrame>
        <p:nvGraphicFramePr>
          <p:cNvPr id="169986" name="Object 2"/>
          <p:cNvGraphicFramePr>
            <a:graphicFrameLocks/>
          </p:cNvGraphicFramePr>
          <p:nvPr/>
        </p:nvGraphicFramePr>
        <p:xfrm>
          <a:off x="468313" y="3068638"/>
          <a:ext cx="8243887" cy="2136775"/>
        </p:xfrm>
        <a:graphic>
          <a:graphicData uri="http://schemas.openxmlformats.org/presentationml/2006/ole">
            <p:oleObj spid="_x0000_s192513" r:id="rId4" imgW="4314825" imgH="1076325" progId="">
              <p:embed/>
            </p:oleObj>
          </a:graphicData>
        </a:graphic>
      </p:graphicFrame>
      <p:sp>
        <p:nvSpPr>
          <p:cNvPr id="183299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8147050" cy="665162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b="1" dirty="0"/>
              <a:t>数据：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zh-CN" altLang="en-US" sz="2800" dirty="0"/>
              <a:t>，</a:t>
            </a:r>
            <a:r>
              <a:rPr lang="en-US" altLang="zh-CN" sz="2800" dirty="0"/>
              <a:t>10</a:t>
            </a:r>
            <a:r>
              <a:rPr lang="zh-CN" altLang="en-US" sz="2800" dirty="0"/>
              <a:t>，</a:t>
            </a:r>
            <a:r>
              <a:rPr lang="en-US" altLang="zh-CN" sz="2800" dirty="0"/>
              <a:t>12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20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</a:p>
        </p:txBody>
      </p:sp>
      <p:sp>
        <p:nvSpPr>
          <p:cNvPr id="183300" name="Rectangle 4"/>
          <p:cNvSpPr/>
          <p:nvPr/>
        </p:nvSpPr>
        <p:spPr>
          <a:xfrm>
            <a:off x="3633788" y="765175"/>
            <a:ext cx="1560512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箱线图</a:t>
            </a:r>
          </a:p>
        </p:txBody>
      </p:sp>
      <p:sp>
        <p:nvSpPr>
          <p:cNvPr id="169989" name="Line 5"/>
          <p:cNvSpPr/>
          <p:nvPr/>
        </p:nvSpPr>
        <p:spPr>
          <a:xfrm>
            <a:off x="3128963" y="4224338"/>
            <a:ext cx="0" cy="40481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90" name="Line 6"/>
          <p:cNvSpPr/>
          <p:nvPr/>
        </p:nvSpPr>
        <p:spPr>
          <a:xfrm>
            <a:off x="4576763" y="4216400"/>
            <a:ext cx="0" cy="40481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91" name="Text Box 7"/>
          <p:cNvSpPr txBox="1"/>
          <p:nvPr/>
        </p:nvSpPr>
        <p:spPr>
          <a:xfrm>
            <a:off x="2840038" y="3230563"/>
            <a:ext cx="49212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Q1</a:t>
            </a:r>
          </a:p>
        </p:txBody>
      </p:sp>
      <p:sp>
        <p:nvSpPr>
          <p:cNvPr id="169992" name="Text Box 8"/>
          <p:cNvSpPr txBox="1"/>
          <p:nvPr/>
        </p:nvSpPr>
        <p:spPr>
          <a:xfrm>
            <a:off x="3430588" y="3230563"/>
            <a:ext cx="49212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Q2</a:t>
            </a:r>
          </a:p>
        </p:txBody>
      </p:sp>
      <p:sp>
        <p:nvSpPr>
          <p:cNvPr id="169993" name="Text Box 9"/>
          <p:cNvSpPr txBox="1"/>
          <p:nvPr/>
        </p:nvSpPr>
        <p:spPr>
          <a:xfrm>
            <a:off x="4351338" y="3230563"/>
            <a:ext cx="49212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Q3</a:t>
            </a:r>
          </a:p>
        </p:txBody>
      </p:sp>
      <p:sp>
        <p:nvSpPr>
          <p:cNvPr id="169994" name="Line 10"/>
          <p:cNvSpPr/>
          <p:nvPr/>
        </p:nvSpPr>
        <p:spPr>
          <a:xfrm>
            <a:off x="3086100" y="4427538"/>
            <a:ext cx="1519238" cy="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9995" name="Text Box 11"/>
          <p:cNvSpPr txBox="1"/>
          <p:nvPr/>
        </p:nvSpPr>
        <p:spPr>
          <a:xfrm>
            <a:off x="3430588" y="4202113"/>
            <a:ext cx="889000" cy="396875"/>
          </a:xfrm>
          <a:prstGeom prst="rect">
            <a:avLst/>
          </a:prstGeom>
          <a:solidFill>
            <a:schemeClr val="folHlink"/>
          </a:solidFill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IQR=9</a:t>
            </a:r>
          </a:p>
        </p:txBody>
      </p:sp>
      <p:sp>
        <p:nvSpPr>
          <p:cNvPr id="169996" name="Line 12"/>
          <p:cNvSpPr/>
          <p:nvPr/>
        </p:nvSpPr>
        <p:spPr>
          <a:xfrm>
            <a:off x="6708775" y="4198938"/>
            <a:ext cx="0" cy="423862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97" name="Line 13"/>
          <p:cNvSpPr/>
          <p:nvPr/>
        </p:nvSpPr>
        <p:spPr>
          <a:xfrm>
            <a:off x="4605338" y="4427538"/>
            <a:ext cx="2127250" cy="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9998" name="Text Box 14"/>
          <p:cNvSpPr txBox="1"/>
          <p:nvPr/>
        </p:nvSpPr>
        <p:spPr>
          <a:xfrm>
            <a:off x="4843463" y="4202113"/>
            <a:ext cx="1651000" cy="396875"/>
          </a:xfrm>
          <a:prstGeom prst="rect">
            <a:avLst/>
          </a:prstGeom>
          <a:solidFill>
            <a:schemeClr val="folHlink"/>
          </a:solidFill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1.5*IQR=13.5</a:t>
            </a:r>
          </a:p>
        </p:txBody>
      </p:sp>
      <p:sp>
        <p:nvSpPr>
          <p:cNvPr id="169999" name="Line 15"/>
          <p:cNvSpPr/>
          <p:nvPr/>
        </p:nvSpPr>
        <p:spPr>
          <a:xfrm>
            <a:off x="1009650" y="4427538"/>
            <a:ext cx="2076450" cy="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0000" name="Text Box 16"/>
          <p:cNvSpPr txBox="1"/>
          <p:nvPr/>
        </p:nvSpPr>
        <p:spPr>
          <a:xfrm>
            <a:off x="1249363" y="4198938"/>
            <a:ext cx="1651000" cy="396875"/>
          </a:xfrm>
          <a:prstGeom prst="rect">
            <a:avLst/>
          </a:prstGeom>
          <a:solidFill>
            <a:schemeClr val="folHlink"/>
          </a:solidFill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1.5*IQR=13.5</a:t>
            </a:r>
          </a:p>
        </p:txBody>
      </p:sp>
      <p:sp>
        <p:nvSpPr>
          <p:cNvPr id="170001" name="Line 17"/>
          <p:cNvSpPr/>
          <p:nvPr/>
        </p:nvSpPr>
        <p:spPr>
          <a:xfrm>
            <a:off x="1009650" y="4224338"/>
            <a:ext cx="0" cy="423862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002" name="Text Box 18"/>
          <p:cNvSpPr txBox="1"/>
          <p:nvPr/>
        </p:nvSpPr>
        <p:spPr>
          <a:xfrm>
            <a:off x="6710363" y="3230563"/>
            <a:ext cx="942975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离群点</a:t>
            </a:r>
          </a:p>
        </p:txBody>
      </p:sp>
      <p:sp>
        <p:nvSpPr>
          <p:cNvPr id="170003" name="Line 19"/>
          <p:cNvSpPr/>
          <p:nvPr/>
        </p:nvSpPr>
        <p:spPr>
          <a:xfrm>
            <a:off x="7181850" y="3627438"/>
            <a:ext cx="450850" cy="233362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  <p:bldP spid="169992" grpId="0"/>
      <p:bldP spid="169993" grpId="0"/>
      <p:bldP spid="169995" grpId="0" animBg="1"/>
      <p:bldP spid="169998" grpId="0" animBg="1"/>
      <p:bldP spid="170000" grpId="0" animBg="1"/>
      <p:bldP spid="17000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86</a:t>
            </a:fld>
            <a:endParaRPr lang="en-US" altLang="zh-CN" sz="1400" dirty="0"/>
          </a:p>
        </p:txBody>
      </p:sp>
      <p:sp>
        <p:nvSpPr>
          <p:cNvPr id="185346" name="Rectangle 2"/>
          <p:cNvSpPr>
            <a:spLocks noGrp="1"/>
          </p:cNvSpPr>
          <p:nvPr>
            <p:ph type="title"/>
          </p:nvPr>
        </p:nvSpPr>
        <p:spPr>
          <a:xfrm>
            <a:off x="1474788" y="228600"/>
            <a:ext cx="6781800" cy="11430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分布的形状与箱线图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blackWhite">
          <a:xfrm>
            <a:off x="1219200" y="1524000"/>
            <a:ext cx="30797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505200" y="1981200"/>
            <a:ext cx="2362200" cy="3343275"/>
            <a:chOff x="2221" y="1444"/>
            <a:chExt cx="1488" cy="2106"/>
          </a:xfrm>
        </p:grpSpPr>
        <p:sp>
          <p:nvSpPr>
            <p:cNvPr id="185349" name="Rectangle 5"/>
            <p:cNvSpPr/>
            <p:nvPr/>
          </p:nvSpPr>
          <p:spPr>
            <a:xfrm>
              <a:off x="2542" y="3264"/>
              <a:ext cx="88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对称分布</a:t>
              </a:r>
            </a:p>
          </p:txBody>
        </p:sp>
        <p:grpSp>
          <p:nvGrpSpPr>
            <p:cNvPr id="185350" name="Group 6"/>
            <p:cNvGrpSpPr/>
            <p:nvPr/>
          </p:nvGrpSpPr>
          <p:grpSpPr>
            <a:xfrm>
              <a:off x="2322" y="2750"/>
              <a:ext cx="1238" cy="314"/>
              <a:chOff x="2280" y="3022"/>
              <a:chExt cx="1160" cy="292"/>
            </a:xfrm>
          </p:grpSpPr>
          <p:sp>
            <p:nvSpPr>
              <p:cNvPr id="185351" name="Freeform 7"/>
              <p:cNvSpPr/>
              <p:nvPr/>
            </p:nvSpPr>
            <p:spPr>
              <a:xfrm>
                <a:off x="2715" y="3022"/>
                <a:ext cx="291" cy="292"/>
              </a:xfrm>
              <a:custGeom>
                <a:avLst/>
                <a:gdLst/>
                <a:ahLst/>
                <a:cxnLst>
                  <a:cxn ang="0">
                    <a:pos x="0" y="291"/>
                  </a:cxn>
                  <a:cxn ang="0">
                    <a:pos x="290" y="291"/>
                  </a:cxn>
                  <a:cxn ang="0">
                    <a:pos x="290" y="0"/>
                  </a:cxn>
                  <a:cxn ang="0">
                    <a:pos x="0" y="0"/>
                  </a:cxn>
                  <a:cxn ang="0">
                    <a:pos x="0" y="291"/>
                  </a:cxn>
                </a:cxnLst>
                <a:rect l="0" t="0" r="0" b="0"/>
                <a:pathLst>
                  <a:path w="291" h="292">
                    <a:moveTo>
                      <a:pt x="0" y="291"/>
                    </a:moveTo>
                    <a:lnTo>
                      <a:pt x="290" y="291"/>
                    </a:lnTo>
                    <a:lnTo>
                      <a:pt x="290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2" name="Line 8"/>
              <p:cNvSpPr/>
              <p:nvPr/>
            </p:nvSpPr>
            <p:spPr>
              <a:xfrm>
                <a:off x="2860" y="3030"/>
                <a:ext cx="0" cy="27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53" name="Line 9"/>
              <p:cNvSpPr/>
              <p:nvPr/>
            </p:nvSpPr>
            <p:spPr>
              <a:xfrm>
                <a:off x="2280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54" name="Line 10"/>
              <p:cNvSpPr/>
              <p:nvPr/>
            </p:nvSpPr>
            <p:spPr>
              <a:xfrm>
                <a:off x="3440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55" name="Line 11"/>
              <p:cNvSpPr/>
              <p:nvPr/>
            </p:nvSpPr>
            <p:spPr>
              <a:xfrm>
                <a:off x="2284" y="3167"/>
                <a:ext cx="42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56" name="Line 12"/>
              <p:cNvSpPr/>
              <p:nvPr/>
            </p:nvSpPr>
            <p:spPr>
              <a:xfrm>
                <a:off x="3009" y="3167"/>
                <a:ext cx="42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85357" name="Group 13"/>
            <p:cNvGrpSpPr/>
            <p:nvPr/>
          </p:nvGrpSpPr>
          <p:grpSpPr>
            <a:xfrm>
              <a:off x="2221" y="1444"/>
              <a:ext cx="1488" cy="1128"/>
              <a:chOff x="2186" y="1805"/>
              <a:chExt cx="1394" cy="1051"/>
            </a:xfrm>
          </p:grpSpPr>
          <p:sp>
            <p:nvSpPr>
              <p:cNvPr id="185358" name="Rectangle 14"/>
              <p:cNvSpPr/>
              <p:nvPr/>
            </p:nvSpPr>
            <p:spPr>
              <a:xfrm>
                <a:off x="2186" y="1805"/>
                <a:ext cx="2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359" name="Rectangle 15"/>
              <p:cNvSpPr/>
              <p:nvPr/>
            </p:nvSpPr>
            <p:spPr>
              <a:xfrm>
                <a:off x="2299" y="1900"/>
                <a:ext cx="157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5360" name="Rectangle 16"/>
              <p:cNvSpPr/>
              <p:nvPr/>
            </p:nvSpPr>
            <p:spPr>
              <a:xfrm>
                <a:off x="2555" y="1805"/>
                <a:ext cx="5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中位数</a:t>
                </a:r>
              </a:p>
            </p:txBody>
          </p:sp>
          <p:sp>
            <p:nvSpPr>
              <p:cNvPr id="185361" name="Rectangle 17"/>
              <p:cNvSpPr/>
              <p:nvPr/>
            </p:nvSpPr>
            <p:spPr>
              <a:xfrm>
                <a:off x="3059" y="1805"/>
                <a:ext cx="144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85362" name="Rectangle 18"/>
              <p:cNvSpPr/>
              <p:nvPr/>
            </p:nvSpPr>
            <p:spPr>
              <a:xfrm>
                <a:off x="3099" y="1805"/>
                <a:ext cx="145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85363" name="Rectangle 19"/>
              <p:cNvSpPr/>
              <p:nvPr/>
            </p:nvSpPr>
            <p:spPr>
              <a:xfrm>
                <a:off x="3138" y="1805"/>
                <a:ext cx="2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364" name="Rectangle 20"/>
              <p:cNvSpPr/>
              <p:nvPr/>
            </p:nvSpPr>
            <p:spPr>
              <a:xfrm>
                <a:off x="3253" y="1900"/>
                <a:ext cx="156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5365" name="Rectangle 21"/>
              <p:cNvSpPr/>
              <p:nvPr/>
            </p:nvSpPr>
            <p:spPr>
              <a:xfrm>
                <a:off x="3309" y="1987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66" name="Line 22"/>
              <p:cNvSpPr/>
              <p:nvPr/>
            </p:nvSpPr>
            <p:spPr>
              <a:xfrm>
                <a:off x="2860" y="2067"/>
                <a:ext cx="0" cy="6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67" name="Line 23"/>
              <p:cNvSpPr/>
              <p:nvPr/>
            </p:nvSpPr>
            <p:spPr>
              <a:xfrm>
                <a:off x="2715" y="2400"/>
                <a:ext cx="0" cy="31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68" name="Line 24"/>
              <p:cNvSpPr/>
              <p:nvPr/>
            </p:nvSpPr>
            <p:spPr>
              <a:xfrm>
                <a:off x="3005" y="2400"/>
                <a:ext cx="0" cy="31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69" name="Freeform 25"/>
              <p:cNvSpPr/>
              <p:nvPr/>
            </p:nvSpPr>
            <p:spPr>
              <a:xfrm>
                <a:off x="2860" y="2033"/>
                <a:ext cx="399" cy="692"/>
              </a:xfrm>
              <a:custGeom>
                <a:avLst/>
                <a:gdLst/>
                <a:ahLst/>
                <a:cxnLst>
                  <a:cxn ang="0">
                    <a:pos x="398" y="691"/>
                  </a:cxn>
                  <a:cxn ang="0">
                    <a:pos x="356" y="684"/>
                  </a:cxn>
                  <a:cxn ang="0">
                    <a:pos x="335" y="676"/>
                  </a:cxn>
                  <a:cxn ang="0">
                    <a:pos x="315" y="664"/>
                  </a:cxn>
                  <a:cxn ang="0">
                    <a:pos x="294" y="649"/>
                  </a:cxn>
                  <a:cxn ang="0">
                    <a:pos x="273" y="627"/>
                  </a:cxn>
                  <a:cxn ang="0">
                    <a:pos x="251" y="598"/>
                  </a:cxn>
                  <a:cxn ang="0">
                    <a:pos x="209" y="519"/>
                  </a:cxn>
                  <a:cxn ang="0">
                    <a:pos x="168" y="406"/>
                  </a:cxn>
                  <a:cxn ang="0">
                    <a:pos x="126" y="270"/>
                  </a:cxn>
                  <a:cxn ang="0">
                    <a:pos x="104" y="202"/>
                  </a:cxn>
                  <a:cxn ang="0">
                    <a:pos x="83" y="136"/>
                  </a:cxn>
                  <a:cxn ang="0">
                    <a:pos x="62" y="80"/>
                  </a:cxn>
                  <a:cxn ang="0">
                    <a:pos x="41" y="37"/>
                  </a:cxn>
                  <a:cxn ang="0">
                    <a:pos x="21" y="10"/>
                  </a:cxn>
                  <a:cxn ang="0">
                    <a:pos x="0" y="0"/>
                  </a:cxn>
                </a:cxnLst>
                <a:rect l="0" t="0" r="0" b="0"/>
                <a:pathLst>
                  <a:path w="399" h="692">
                    <a:moveTo>
                      <a:pt x="398" y="691"/>
                    </a:moveTo>
                    <a:lnTo>
                      <a:pt x="356" y="684"/>
                    </a:lnTo>
                    <a:lnTo>
                      <a:pt x="335" y="676"/>
                    </a:lnTo>
                    <a:lnTo>
                      <a:pt x="315" y="664"/>
                    </a:lnTo>
                    <a:lnTo>
                      <a:pt x="294" y="649"/>
                    </a:lnTo>
                    <a:lnTo>
                      <a:pt x="273" y="627"/>
                    </a:lnTo>
                    <a:lnTo>
                      <a:pt x="251" y="598"/>
                    </a:lnTo>
                    <a:lnTo>
                      <a:pt x="209" y="519"/>
                    </a:lnTo>
                    <a:lnTo>
                      <a:pt x="168" y="406"/>
                    </a:lnTo>
                    <a:lnTo>
                      <a:pt x="126" y="270"/>
                    </a:lnTo>
                    <a:lnTo>
                      <a:pt x="104" y="202"/>
                    </a:lnTo>
                    <a:lnTo>
                      <a:pt x="83" y="136"/>
                    </a:lnTo>
                    <a:lnTo>
                      <a:pt x="62" y="80"/>
                    </a:lnTo>
                    <a:lnTo>
                      <a:pt x="41" y="37"/>
                    </a:lnTo>
                    <a:lnTo>
                      <a:pt x="21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Freeform 26"/>
              <p:cNvSpPr/>
              <p:nvPr/>
            </p:nvSpPr>
            <p:spPr>
              <a:xfrm>
                <a:off x="2460" y="2033"/>
                <a:ext cx="401" cy="692"/>
              </a:xfrm>
              <a:custGeom>
                <a:avLst/>
                <a:gdLst/>
                <a:ahLst/>
                <a:cxnLst>
                  <a:cxn ang="0">
                    <a:pos x="0" y="691"/>
                  </a:cxn>
                  <a:cxn ang="0">
                    <a:pos x="42" y="684"/>
                  </a:cxn>
                  <a:cxn ang="0">
                    <a:pos x="63" y="676"/>
                  </a:cxn>
                  <a:cxn ang="0">
                    <a:pos x="85" y="664"/>
                  </a:cxn>
                  <a:cxn ang="0">
                    <a:pos x="106" y="649"/>
                  </a:cxn>
                  <a:cxn ang="0">
                    <a:pos x="127" y="627"/>
                  </a:cxn>
                  <a:cxn ang="0">
                    <a:pos x="147" y="598"/>
                  </a:cxn>
                  <a:cxn ang="0">
                    <a:pos x="189" y="519"/>
                  </a:cxn>
                  <a:cxn ang="0">
                    <a:pos x="232" y="406"/>
                  </a:cxn>
                  <a:cxn ang="0">
                    <a:pos x="274" y="270"/>
                  </a:cxn>
                  <a:cxn ang="0">
                    <a:pos x="294" y="202"/>
                  </a:cxn>
                  <a:cxn ang="0">
                    <a:pos x="315" y="136"/>
                  </a:cxn>
                  <a:cxn ang="0">
                    <a:pos x="336" y="80"/>
                  </a:cxn>
                  <a:cxn ang="0">
                    <a:pos x="357" y="37"/>
                  </a:cxn>
                  <a:cxn ang="0">
                    <a:pos x="379" y="10"/>
                  </a:cxn>
                  <a:cxn ang="0">
                    <a:pos x="400" y="0"/>
                  </a:cxn>
                </a:cxnLst>
                <a:rect l="0" t="0" r="0" b="0"/>
                <a:pathLst>
                  <a:path w="401" h="692">
                    <a:moveTo>
                      <a:pt x="0" y="691"/>
                    </a:moveTo>
                    <a:lnTo>
                      <a:pt x="42" y="684"/>
                    </a:lnTo>
                    <a:lnTo>
                      <a:pt x="63" y="676"/>
                    </a:lnTo>
                    <a:lnTo>
                      <a:pt x="85" y="664"/>
                    </a:lnTo>
                    <a:lnTo>
                      <a:pt x="106" y="649"/>
                    </a:lnTo>
                    <a:lnTo>
                      <a:pt x="127" y="627"/>
                    </a:lnTo>
                    <a:lnTo>
                      <a:pt x="147" y="598"/>
                    </a:lnTo>
                    <a:lnTo>
                      <a:pt x="189" y="519"/>
                    </a:lnTo>
                    <a:lnTo>
                      <a:pt x="232" y="406"/>
                    </a:lnTo>
                    <a:lnTo>
                      <a:pt x="274" y="270"/>
                    </a:lnTo>
                    <a:lnTo>
                      <a:pt x="294" y="202"/>
                    </a:lnTo>
                    <a:lnTo>
                      <a:pt x="315" y="136"/>
                    </a:lnTo>
                    <a:lnTo>
                      <a:pt x="336" y="80"/>
                    </a:lnTo>
                    <a:lnTo>
                      <a:pt x="357" y="37"/>
                    </a:lnTo>
                    <a:lnTo>
                      <a:pt x="379" y="10"/>
                    </a:lnTo>
                    <a:lnTo>
                      <a:pt x="40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Line 27"/>
              <p:cNvSpPr/>
              <p:nvPr/>
            </p:nvSpPr>
            <p:spPr>
              <a:xfrm>
                <a:off x="2284" y="2724"/>
                <a:ext cx="12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72" name="Freeform 28"/>
              <p:cNvSpPr/>
              <p:nvPr/>
            </p:nvSpPr>
            <p:spPr>
              <a:xfrm>
                <a:off x="3525" y="2695"/>
                <a:ext cx="55" cy="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26"/>
                  </a:cxn>
                  <a:cxn ang="0">
                    <a:pos x="0" y="54"/>
                  </a:cxn>
                  <a:cxn ang="0">
                    <a:pos x="0" y="0"/>
                  </a:cxn>
                </a:cxnLst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Rectangle 29"/>
              <p:cNvSpPr/>
              <p:nvPr/>
            </p:nvSpPr>
            <p:spPr>
              <a:xfrm>
                <a:off x="2802" y="2798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374" name="Line 30"/>
              <p:cNvSpPr/>
              <p:nvPr/>
            </p:nvSpPr>
            <p:spPr>
              <a:xfrm>
                <a:off x="2400" y="2064"/>
                <a:ext cx="240" cy="288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5375" name="Line 31"/>
              <p:cNvSpPr/>
              <p:nvPr/>
            </p:nvSpPr>
            <p:spPr>
              <a:xfrm flipH="1">
                <a:off x="3024" y="2016"/>
                <a:ext cx="240" cy="33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" name="Group 32"/>
          <p:cNvGrpSpPr/>
          <p:nvPr/>
        </p:nvGrpSpPr>
        <p:grpSpPr>
          <a:xfrm>
            <a:off x="588963" y="1974850"/>
            <a:ext cx="2205037" cy="3349625"/>
            <a:chOff x="384" y="1440"/>
            <a:chExt cx="1389" cy="2110"/>
          </a:xfrm>
        </p:grpSpPr>
        <p:sp>
          <p:nvSpPr>
            <p:cNvPr id="185377" name="Rectangle 33"/>
            <p:cNvSpPr/>
            <p:nvPr/>
          </p:nvSpPr>
          <p:spPr>
            <a:xfrm>
              <a:off x="528" y="3264"/>
              <a:ext cx="9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t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左偏分布</a:t>
              </a:r>
            </a:p>
          </p:txBody>
        </p:sp>
        <p:grpSp>
          <p:nvGrpSpPr>
            <p:cNvPr id="185378" name="Group 34"/>
            <p:cNvGrpSpPr/>
            <p:nvPr/>
          </p:nvGrpSpPr>
          <p:grpSpPr>
            <a:xfrm>
              <a:off x="384" y="2750"/>
              <a:ext cx="1163" cy="314"/>
              <a:chOff x="465" y="3022"/>
              <a:chExt cx="1089" cy="292"/>
            </a:xfrm>
          </p:grpSpPr>
          <p:sp>
            <p:nvSpPr>
              <p:cNvPr id="185379" name="Freeform 35"/>
              <p:cNvSpPr/>
              <p:nvPr/>
            </p:nvSpPr>
            <p:spPr>
              <a:xfrm>
                <a:off x="755" y="3022"/>
                <a:ext cx="655" cy="292"/>
              </a:xfrm>
              <a:custGeom>
                <a:avLst/>
                <a:gdLst/>
                <a:ahLst/>
                <a:cxnLst>
                  <a:cxn ang="0">
                    <a:pos x="0" y="291"/>
                  </a:cxn>
                  <a:cxn ang="0">
                    <a:pos x="654" y="291"/>
                  </a:cxn>
                  <a:cxn ang="0">
                    <a:pos x="654" y="0"/>
                  </a:cxn>
                  <a:cxn ang="0">
                    <a:pos x="0" y="0"/>
                  </a:cxn>
                  <a:cxn ang="0">
                    <a:pos x="0" y="291"/>
                  </a:cxn>
                </a:cxnLst>
                <a:rect l="0" t="0" r="0" b="0"/>
                <a:pathLst>
                  <a:path w="655" h="292">
                    <a:moveTo>
                      <a:pt x="0" y="291"/>
                    </a:moveTo>
                    <a:lnTo>
                      <a:pt x="654" y="291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Line 36"/>
              <p:cNvSpPr/>
              <p:nvPr/>
            </p:nvSpPr>
            <p:spPr>
              <a:xfrm>
                <a:off x="1119" y="3030"/>
                <a:ext cx="0" cy="27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81" name="Line 37"/>
              <p:cNvSpPr/>
              <p:nvPr/>
            </p:nvSpPr>
            <p:spPr>
              <a:xfrm>
                <a:off x="1413" y="3167"/>
                <a:ext cx="1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82" name="Line 38"/>
              <p:cNvSpPr/>
              <p:nvPr/>
            </p:nvSpPr>
            <p:spPr>
              <a:xfrm>
                <a:off x="469" y="3167"/>
                <a:ext cx="282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83" name="Line 39"/>
              <p:cNvSpPr/>
              <p:nvPr/>
            </p:nvSpPr>
            <p:spPr>
              <a:xfrm>
                <a:off x="1554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84" name="Line 40"/>
              <p:cNvSpPr/>
              <p:nvPr/>
            </p:nvSpPr>
            <p:spPr>
              <a:xfrm>
                <a:off x="465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85385" name="Group 41"/>
            <p:cNvGrpSpPr/>
            <p:nvPr/>
          </p:nvGrpSpPr>
          <p:grpSpPr>
            <a:xfrm>
              <a:off x="384" y="1440"/>
              <a:ext cx="1389" cy="1132"/>
              <a:chOff x="465" y="1802"/>
              <a:chExt cx="1301" cy="1054"/>
            </a:xfrm>
          </p:grpSpPr>
          <p:sp>
            <p:nvSpPr>
              <p:cNvPr id="185386" name="Rectangle 42"/>
              <p:cNvSpPr/>
              <p:nvPr/>
            </p:nvSpPr>
            <p:spPr>
              <a:xfrm>
                <a:off x="543" y="1824"/>
                <a:ext cx="211" cy="21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algn="r" eaLnBrk="0" hangingPunct="0"/>
                <a:r>
                  <a:rPr lang="en-US" altLang="zh-CN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387" name="Rectangle 43"/>
              <p:cNvSpPr/>
              <p:nvPr/>
            </p:nvSpPr>
            <p:spPr>
              <a:xfrm>
                <a:off x="624" y="1920"/>
                <a:ext cx="192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8" tIns="44450" rIns="90488" bIns="44450" anchor="t">
                <a:spAutoFit/>
              </a:bodyPr>
              <a:lstStyle/>
              <a:p>
                <a:pPr algn="just"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5388" name="Rectangle 44"/>
              <p:cNvSpPr/>
              <p:nvPr/>
            </p:nvSpPr>
            <p:spPr>
              <a:xfrm>
                <a:off x="807" y="1802"/>
                <a:ext cx="511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中位数</a:t>
                </a:r>
              </a:p>
            </p:txBody>
          </p:sp>
          <p:sp>
            <p:nvSpPr>
              <p:cNvPr id="185389" name="Rectangle 45"/>
              <p:cNvSpPr/>
              <p:nvPr/>
            </p:nvSpPr>
            <p:spPr>
              <a:xfrm>
                <a:off x="1309" y="1802"/>
                <a:ext cx="18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85390" name="Rectangle 46"/>
              <p:cNvSpPr/>
              <p:nvPr/>
            </p:nvSpPr>
            <p:spPr>
              <a:xfrm>
                <a:off x="1391" y="1802"/>
                <a:ext cx="2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391" name="Rectangle 47"/>
              <p:cNvSpPr/>
              <p:nvPr/>
            </p:nvSpPr>
            <p:spPr>
              <a:xfrm>
                <a:off x="1502" y="1894"/>
                <a:ext cx="156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5392" name="Rectangle 48"/>
              <p:cNvSpPr/>
              <p:nvPr/>
            </p:nvSpPr>
            <p:spPr>
              <a:xfrm>
                <a:off x="1560" y="1983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93" name="Line 49"/>
              <p:cNvSpPr/>
              <p:nvPr/>
            </p:nvSpPr>
            <p:spPr>
              <a:xfrm>
                <a:off x="1409" y="2292"/>
                <a:ext cx="0" cy="42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94" name="Line 50"/>
              <p:cNvSpPr/>
              <p:nvPr/>
            </p:nvSpPr>
            <p:spPr>
              <a:xfrm>
                <a:off x="1119" y="2241"/>
                <a:ext cx="0" cy="471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95" name="Line 51"/>
              <p:cNvSpPr/>
              <p:nvPr/>
            </p:nvSpPr>
            <p:spPr>
              <a:xfrm>
                <a:off x="755" y="2657"/>
                <a:ext cx="0" cy="59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96" name="Freeform 52"/>
              <p:cNvSpPr/>
              <p:nvPr/>
            </p:nvSpPr>
            <p:spPr>
              <a:xfrm>
                <a:off x="1336" y="2033"/>
                <a:ext cx="291" cy="692"/>
              </a:xfrm>
              <a:custGeom>
                <a:avLst/>
                <a:gdLst/>
                <a:ahLst/>
                <a:cxnLst>
                  <a:cxn ang="0">
                    <a:pos x="290" y="691"/>
                  </a:cxn>
                  <a:cxn ang="0">
                    <a:pos x="259" y="684"/>
                  </a:cxn>
                  <a:cxn ang="0">
                    <a:pos x="243" y="676"/>
                  </a:cxn>
                  <a:cxn ang="0">
                    <a:pos x="230" y="664"/>
                  </a:cxn>
                  <a:cxn ang="0">
                    <a:pos x="214" y="649"/>
                  </a:cxn>
                  <a:cxn ang="0">
                    <a:pos x="199" y="627"/>
                  </a:cxn>
                  <a:cxn ang="0">
                    <a:pos x="183" y="598"/>
                  </a:cxn>
                  <a:cxn ang="0">
                    <a:pos x="153" y="519"/>
                  </a:cxn>
                  <a:cxn ang="0">
                    <a:pos x="122" y="406"/>
                  </a:cxn>
                  <a:cxn ang="0">
                    <a:pos x="93" y="270"/>
                  </a:cxn>
                  <a:cxn ang="0">
                    <a:pos x="77" y="202"/>
                  </a:cxn>
                  <a:cxn ang="0">
                    <a:pos x="62" y="136"/>
                  </a:cxn>
                  <a:cxn ang="0">
                    <a:pos x="46" y="80"/>
                  </a:cxn>
                  <a:cxn ang="0">
                    <a:pos x="31" y="37"/>
                  </a:cxn>
                  <a:cxn ang="0">
                    <a:pos x="15" y="10"/>
                  </a:cxn>
                  <a:cxn ang="0">
                    <a:pos x="0" y="0"/>
                  </a:cxn>
                </a:cxnLst>
                <a:rect l="0" t="0" r="0" b="0"/>
                <a:pathLst>
                  <a:path w="291" h="692">
                    <a:moveTo>
                      <a:pt x="290" y="691"/>
                    </a:moveTo>
                    <a:lnTo>
                      <a:pt x="259" y="684"/>
                    </a:lnTo>
                    <a:lnTo>
                      <a:pt x="243" y="676"/>
                    </a:lnTo>
                    <a:lnTo>
                      <a:pt x="230" y="664"/>
                    </a:lnTo>
                    <a:lnTo>
                      <a:pt x="214" y="649"/>
                    </a:lnTo>
                    <a:lnTo>
                      <a:pt x="199" y="627"/>
                    </a:lnTo>
                    <a:lnTo>
                      <a:pt x="183" y="598"/>
                    </a:lnTo>
                    <a:lnTo>
                      <a:pt x="153" y="519"/>
                    </a:lnTo>
                    <a:lnTo>
                      <a:pt x="122" y="406"/>
                    </a:lnTo>
                    <a:lnTo>
                      <a:pt x="93" y="270"/>
                    </a:lnTo>
                    <a:lnTo>
                      <a:pt x="77" y="202"/>
                    </a:lnTo>
                    <a:lnTo>
                      <a:pt x="62" y="136"/>
                    </a:lnTo>
                    <a:lnTo>
                      <a:pt x="46" y="80"/>
                    </a:lnTo>
                    <a:lnTo>
                      <a:pt x="31" y="37"/>
                    </a:lnTo>
                    <a:lnTo>
                      <a:pt x="15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7" name="Freeform 53"/>
              <p:cNvSpPr/>
              <p:nvPr/>
            </p:nvSpPr>
            <p:spPr>
              <a:xfrm>
                <a:off x="465" y="2033"/>
                <a:ext cx="872" cy="692"/>
              </a:xfrm>
              <a:custGeom>
                <a:avLst/>
                <a:gdLst/>
                <a:ahLst/>
                <a:cxnLst>
                  <a:cxn ang="0">
                    <a:pos x="0" y="691"/>
                  </a:cxn>
                  <a:cxn ang="0">
                    <a:pos x="93" y="684"/>
                  </a:cxn>
                  <a:cxn ang="0">
                    <a:pos x="138" y="676"/>
                  </a:cxn>
                  <a:cxn ang="0">
                    <a:pos x="184" y="664"/>
                  </a:cxn>
                  <a:cxn ang="0">
                    <a:pos x="230" y="649"/>
                  </a:cxn>
                  <a:cxn ang="0">
                    <a:pos x="275" y="627"/>
                  </a:cxn>
                  <a:cxn ang="0">
                    <a:pos x="321" y="598"/>
                  </a:cxn>
                  <a:cxn ang="0">
                    <a:pos x="412" y="519"/>
                  </a:cxn>
                  <a:cxn ang="0">
                    <a:pos x="505" y="406"/>
                  </a:cxn>
                  <a:cxn ang="0">
                    <a:pos x="596" y="270"/>
                  </a:cxn>
                  <a:cxn ang="0">
                    <a:pos x="642" y="202"/>
                  </a:cxn>
                  <a:cxn ang="0">
                    <a:pos x="689" y="136"/>
                  </a:cxn>
                  <a:cxn ang="0">
                    <a:pos x="733" y="80"/>
                  </a:cxn>
                  <a:cxn ang="0">
                    <a:pos x="780" y="37"/>
                  </a:cxn>
                  <a:cxn ang="0">
                    <a:pos x="826" y="10"/>
                  </a:cxn>
                  <a:cxn ang="0">
                    <a:pos x="871" y="0"/>
                  </a:cxn>
                </a:cxnLst>
                <a:rect l="0" t="0" r="0" b="0"/>
                <a:pathLst>
                  <a:path w="872" h="692">
                    <a:moveTo>
                      <a:pt x="0" y="691"/>
                    </a:moveTo>
                    <a:lnTo>
                      <a:pt x="93" y="684"/>
                    </a:lnTo>
                    <a:lnTo>
                      <a:pt x="138" y="676"/>
                    </a:lnTo>
                    <a:lnTo>
                      <a:pt x="184" y="664"/>
                    </a:lnTo>
                    <a:lnTo>
                      <a:pt x="230" y="649"/>
                    </a:lnTo>
                    <a:lnTo>
                      <a:pt x="275" y="627"/>
                    </a:lnTo>
                    <a:lnTo>
                      <a:pt x="321" y="598"/>
                    </a:lnTo>
                    <a:lnTo>
                      <a:pt x="412" y="519"/>
                    </a:lnTo>
                    <a:lnTo>
                      <a:pt x="505" y="406"/>
                    </a:lnTo>
                    <a:lnTo>
                      <a:pt x="596" y="270"/>
                    </a:lnTo>
                    <a:lnTo>
                      <a:pt x="642" y="202"/>
                    </a:lnTo>
                    <a:lnTo>
                      <a:pt x="689" y="136"/>
                    </a:lnTo>
                    <a:lnTo>
                      <a:pt x="733" y="80"/>
                    </a:lnTo>
                    <a:lnTo>
                      <a:pt x="780" y="37"/>
                    </a:lnTo>
                    <a:lnTo>
                      <a:pt x="826" y="10"/>
                    </a:lnTo>
                    <a:lnTo>
                      <a:pt x="871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8" name="Line 54"/>
              <p:cNvSpPr/>
              <p:nvPr/>
            </p:nvSpPr>
            <p:spPr>
              <a:xfrm>
                <a:off x="469" y="2724"/>
                <a:ext cx="123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399" name="Freeform 55"/>
              <p:cNvSpPr/>
              <p:nvPr/>
            </p:nvSpPr>
            <p:spPr>
              <a:xfrm>
                <a:off x="1711" y="2695"/>
                <a:ext cx="55" cy="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26"/>
                  </a:cxn>
                  <a:cxn ang="0">
                    <a:pos x="0" y="54"/>
                  </a:cxn>
                  <a:cxn ang="0">
                    <a:pos x="0" y="0"/>
                  </a:cxn>
                </a:cxnLst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0" name="Rectangle 56"/>
              <p:cNvSpPr/>
              <p:nvPr/>
            </p:nvSpPr>
            <p:spPr>
              <a:xfrm>
                <a:off x="988" y="2798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01" name="Line 57"/>
              <p:cNvSpPr/>
              <p:nvPr/>
            </p:nvSpPr>
            <p:spPr>
              <a:xfrm>
                <a:off x="672" y="2112"/>
                <a:ext cx="96" cy="48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5402" name="Line 58"/>
              <p:cNvSpPr/>
              <p:nvPr/>
            </p:nvSpPr>
            <p:spPr>
              <a:xfrm>
                <a:off x="1008" y="1968"/>
                <a:ext cx="96" cy="24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5403" name="Line 59"/>
              <p:cNvSpPr/>
              <p:nvPr/>
            </p:nvSpPr>
            <p:spPr>
              <a:xfrm flipH="1">
                <a:off x="1440" y="2016"/>
                <a:ext cx="48" cy="192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" name="Group 60"/>
          <p:cNvGrpSpPr/>
          <p:nvPr/>
        </p:nvGrpSpPr>
        <p:grpSpPr>
          <a:xfrm>
            <a:off x="6524625" y="1981200"/>
            <a:ext cx="2293938" cy="3343275"/>
            <a:chOff x="4123" y="1444"/>
            <a:chExt cx="1445" cy="2106"/>
          </a:xfrm>
        </p:grpSpPr>
        <p:sp>
          <p:nvSpPr>
            <p:cNvPr id="185405" name="Rectangle 61"/>
            <p:cNvSpPr/>
            <p:nvPr/>
          </p:nvSpPr>
          <p:spPr>
            <a:xfrm>
              <a:off x="4324" y="3264"/>
              <a:ext cx="88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右偏分布</a:t>
              </a:r>
            </a:p>
          </p:txBody>
        </p:sp>
        <p:grpSp>
          <p:nvGrpSpPr>
            <p:cNvPr id="185406" name="Group 62"/>
            <p:cNvGrpSpPr/>
            <p:nvPr/>
          </p:nvGrpSpPr>
          <p:grpSpPr>
            <a:xfrm>
              <a:off x="4180" y="2750"/>
              <a:ext cx="1161" cy="314"/>
              <a:chOff x="4021" y="3022"/>
              <a:chExt cx="1087" cy="292"/>
            </a:xfrm>
          </p:grpSpPr>
          <p:sp>
            <p:nvSpPr>
              <p:cNvPr id="185407" name="Freeform 63"/>
              <p:cNvSpPr/>
              <p:nvPr/>
            </p:nvSpPr>
            <p:spPr>
              <a:xfrm>
                <a:off x="4166" y="3022"/>
                <a:ext cx="653" cy="292"/>
              </a:xfrm>
              <a:custGeom>
                <a:avLst/>
                <a:gdLst/>
                <a:ahLst/>
                <a:cxnLst>
                  <a:cxn ang="0">
                    <a:pos x="0" y="291"/>
                  </a:cxn>
                  <a:cxn ang="0">
                    <a:pos x="652" y="291"/>
                  </a:cxn>
                  <a:cxn ang="0">
                    <a:pos x="652" y="0"/>
                  </a:cxn>
                  <a:cxn ang="0">
                    <a:pos x="0" y="0"/>
                  </a:cxn>
                  <a:cxn ang="0">
                    <a:pos x="0" y="291"/>
                  </a:cxn>
                </a:cxnLst>
                <a:rect l="0" t="0" r="0" b="0"/>
                <a:pathLst>
                  <a:path w="653" h="292">
                    <a:moveTo>
                      <a:pt x="0" y="291"/>
                    </a:moveTo>
                    <a:lnTo>
                      <a:pt x="652" y="291"/>
                    </a:lnTo>
                    <a:lnTo>
                      <a:pt x="652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8" name="Line 64"/>
              <p:cNvSpPr/>
              <p:nvPr/>
            </p:nvSpPr>
            <p:spPr>
              <a:xfrm>
                <a:off x="4456" y="3030"/>
                <a:ext cx="0" cy="27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09" name="Line 65"/>
              <p:cNvSpPr/>
              <p:nvPr/>
            </p:nvSpPr>
            <p:spPr>
              <a:xfrm>
                <a:off x="4021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10" name="Line 66"/>
              <p:cNvSpPr/>
              <p:nvPr/>
            </p:nvSpPr>
            <p:spPr>
              <a:xfrm>
                <a:off x="5108" y="3026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11" name="Line 67"/>
              <p:cNvSpPr/>
              <p:nvPr/>
            </p:nvSpPr>
            <p:spPr>
              <a:xfrm>
                <a:off x="4822" y="3167"/>
                <a:ext cx="282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12" name="Line 68"/>
              <p:cNvSpPr/>
              <p:nvPr/>
            </p:nvSpPr>
            <p:spPr>
              <a:xfrm>
                <a:off x="4025" y="3167"/>
                <a:ext cx="1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85413" name="Group 69"/>
            <p:cNvGrpSpPr/>
            <p:nvPr/>
          </p:nvGrpSpPr>
          <p:grpSpPr>
            <a:xfrm>
              <a:off x="4123" y="1444"/>
              <a:ext cx="1445" cy="1128"/>
              <a:chOff x="3967" y="1805"/>
              <a:chExt cx="1354" cy="1051"/>
            </a:xfrm>
          </p:grpSpPr>
          <p:sp>
            <p:nvSpPr>
              <p:cNvPr id="185414" name="Rectangle 70"/>
              <p:cNvSpPr/>
              <p:nvPr/>
            </p:nvSpPr>
            <p:spPr>
              <a:xfrm>
                <a:off x="3967" y="1805"/>
                <a:ext cx="2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415" name="Rectangle 71"/>
              <p:cNvSpPr/>
              <p:nvPr/>
            </p:nvSpPr>
            <p:spPr>
              <a:xfrm>
                <a:off x="4082" y="1900"/>
                <a:ext cx="157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5416" name="Rectangle 72"/>
              <p:cNvSpPr/>
              <p:nvPr/>
            </p:nvSpPr>
            <p:spPr>
              <a:xfrm>
                <a:off x="4174" y="1805"/>
                <a:ext cx="144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85417" name="Rectangle 73"/>
              <p:cNvSpPr/>
              <p:nvPr/>
            </p:nvSpPr>
            <p:spPr>
              <a:xfrm>
                <a:off x="4216" y="1805"/>
                <a:ext cx="5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中位数</a:t>
                </a:r>
              </a:p>
            </p:txBody>
          </p:sp>
          <p:sp>
            <p:nvSpPr>
              <p:cNvPr id="185418" name="Rectangle 74"/>
              <p:cNvSpPr/>
              <p:nvPr/>
            </p:nvSpPr>
            <p:spPr>
              <a:xfrm>
                <a:off x="4720" y="1805"/>
                <a:ext cx="18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85419" name="Rectangle 75"/>
              <p:cNvSpPr/>
              <p:nvPr/>
            </p:nvSpPr>
            <p:spPr>
              <a:xfrm>
                <a:off x="4799" y="1805"/>
                <a:ext cx="212" cy="2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85420" name="Rectangle 76"/>
              <p:cNvSpPr/>
              <p:nvPr/>
            </p:nvSpPr>
            <p:spPr>
              <a:xfrm>
                <a:off x="4911" y="1900"/>
                <a:ext cx="156" cy="1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5421" name="Line 77"/>
              <p:cNvSpPr/>
              <p:nvPr/>
            </p:nvSpPr>
            <p:spPr>
              <a:xfrm>
                <a:off x="4166" y="2583"/>
                <a:ext cx="0" cy="129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22" name="Line 78"/>
              <p:cNvSpPr/>
              <p:nvPr/>
            </p:nvSpPr>
            <p:spPr>
              <a:xfrm>
                <a:off x="4456" y="2150"/>
                <a:ext cx="0" cy="56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23" name="Line 79"/>
              <p:cNvSpPr/>
              <p:nvPr/>
            </p:nvSpPr>
            <p:spPr>
              <a:xfrm>
                <a:off x="4818" y="2628"/>
                <a:ext cx="0" cy="7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24" name="Freeform 80"/>
              <p:cNvSpPr/>
              <p:nvPr/>
            </p:nvSpPr>
            <p:spPr>
              <a:xfrm>
                <a:off x="4311" y="2033"/>
                <a:ext cx="871" cy="692"/>
              </a:xfrm>
              <a:custGeom>
                <a:avLst/>
                <a:gdLst/>
                <a:ahLst/>
                <a:cxnLst>
                  <a:cxn ang="0">
                    <a:pos x="870" y="691"/>
                  </a:cxn>
                  <a:cxn ang="0">
                    <a:pos x="777" y="684"/>
                  </a:cxn>
                  <a:cxn ang="0">
                    <a:pos x="733" y="676"/>
                  </a:cxn>
                  <a:cxn ang="0">
                    <a:pos x="686" y="664"/>
                  </a:cxn>
                  <a:cxn ang="0">
                    <a:pos x="640" y="649"/>
                  </a:cxn>
                  <a:cxn ang="0">
                    <a:pos x="596" y="627"/>
                  </a:cxn>
                  <a:cxn ang="0">
                    <a:pos x="549" y="598"/>
                  </a:cxn>
                  <a:cxn ang="0">
                    <a:pos x="456" y="519"/>
                  </a:cxn>
                  <a:cxn ang="0">
                    <a:pos x="365" y="406"/>
                  </a:cxn>
                  <a:cxn ang="0">
                    <a:pos x="274" y="270"/>
                  </a:cxn>
                  <a:cxn ang="0">
                    <a:pos x="228" y="202"/>
                  </a:cxn>
                  <a:cxn ang="0">
                    <a:pos x="182" y="136"/>
                  </a:cxn>
                  <a:cxn ang="0">
                    <a:pos x="137" y="80"/>
                  </a:cxn>
                  <a:cxn ang="0">
                    <a:pos x="91" y="37"/>
                  </a:cxn>
                  <a:cxn ang="0">
                    <a:pos x="44" y="10"/>
                  </a:cxn>
                  <a:cxn ang="0">
                    <a:pos x="0" y="0"/>
                  </a:cxn>
                </a:cxnLst>
                <a:rect l="0" t="0" r="0" b="0"/>
                <a:pathLst>
                  <a:path w="871" h="692">
                    <a:moveTo>
                      <a:pt x="870" y="691"/>
                    </a:moveTo>
                    <a:lnTo>
                      <a:pt x="777" y="684"/>
                    </a:lnTo>
                    <a:lnTo>
                      <a:pt x="733" y="676"/>
                    </a:lnTo>
                    <a:lnTo>
                      <a:pt x="686" y="664"/>
                    </a:lnTo>
                    <a:lnTo>
                      <a:pt x="640" y="649"/>
                    </a:lnTo>
                    <a:lnTo>
                      <a:pt x="596" y="627"/>
                    </a:lnTo>
                    <a:lnTo>
                      <a:pt x="549" y="598"/>
                    </a:lnTo>
                    <a:lnTo>
                      <a:pt x="456" y="519"/>
                    </a:lnTo>
                    <a:lnTo>
                      <a:pt x="365" y="406"/>
                    </a:lnTo>
                    <a:lnTo>
                      <a:pt x="274" y="270"/>
                    </a:lnTo>
                    <a:lnTo>
                      <a:pt x="228" y="202"/>
                    </a:lnTo>
                    <a:lnTo>
                      <a:pt x="182" y="136"/>
                    </a:lnTo>
                    <a:lnTo>
                      <a:pt x="137" y="80"/>
                    </a:lnTo>
                    <a:lnTo>
                      <a:pt x="91" y="37"/>
                    </a:lnTo>
                    <a:lnTo>
                      <a:pt x="44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5" name="Freeform 81"/>
              <p:cNvSpPr/>
              <p:nvPr/>
            </p:nvSpPr>
            <p:spPr>
              <a:xfrm>
                <a:off x="4021" y="2033"/>
                <a:ext cx="291" cy="692"/>
              </a:xfrm>
              <a:custGeom>
                <a:avLst/>
                <a:gdLst/>
                <a:ahLst/>
                <a:cxnLst>
                  <a:cxn ang="0">
                    <a:pos x="0" y="691"/>
                  </a:cxn>
                  <a:cxn ang="0">
                    <a:pos x="29" y="684"/>
                  </a:cxn>
                  <a:cxn ang="0">
                    <a:pos x="44" y="676"/>
                  </a:cxn>
                  <a:cxn ang="0">
                    <a:pos x="60" y="664"/>
                  </a:cxn>
                  <a:cxn ang="0">
                    <a:pos x="75" y="649"/>
                  </a:cxn>
                  <a:cxn ang="0">
                    <a:pos x="90" y="627"/>
                  </a:cxn>
                  <a:cxn ang="0">
                    <a:pos x="106" y="598"/>
                  </a:cxn>
                  <a:cxn ang="0">
                    <a:pos x="137" y="519"/>
                  </a:cxn>
                  <a:cxn ang="0">
                    <a:pos x="168" y="406"/>
                  </a:cxn>
                  <a:cxn ang="0">
                    <a:pos x="197" y="270"/>
                  </a:cxn>
                  <a:cxn ang="0">
                    <a:pos x="212" y="202"/>
                  </a:cxn>
                  <a:cxn ang="0">
                    <a:pos x="228" y="136"/>
                  </a:cxn>
                  <a:cxn ang="0">
                    <a:pos x="243" y="80"/>
                  </a:cxn>
                  <a:cxn ang="0">
                    <a:pos x="259" y="37"/>
                  </a:cxn>
                  <a:cxn ang="0">
                    <a:pos x="274" y="10"/>
                  </a:cxn>
                  <a:cxn ang="0">
                    <a:pos x="290" y="0"/>
                  </a:cxn>
                </a:cxnLst>
                <a:rect l="0" t="0" r="0" b="0"/>
                <a:pathLst>
                  <a:path w="291" h="692">
                    <a:moveTo>
                      <a:pt x="0" y="691"/>
                    </a:moveTo>
                    <a:lnTo>
                      <a:pt x="29" y="684"/>
                    </a:lnTo>
                    <a:lnTo>
                      <a:pt x="44" y="676"/>
                    </a:lnTo>
                    <a:lnTo>
                      <a:pt x="60" y="664"/>
                    </a:lnTo>
                    <a:lnTo>
                      <a:pt x="75" y="649"/>
                    </a:lnTo>
                    <a:lnTo>
                      <a:pt x="90" y="627"/>
                    </a:lnTo>
                    <a:lnTo>
                      <a:pt x="106" y="598"/>
                    </a:lnTo>
                    <a:lnTo>
                      <a:pt x="137" y="519"/>
                    </a:lnTo>
                    <a:lnTo>
                      <a:pt x="168" y="406"/>
                    </a:lnTo>
                    <a:lnTo>
                      <a:pt x="197" y="270"/>
                    </a:lnTo>
                    <a:lnTo>
                      <a:pt x="212" y="202"/>
                    </a:lnTo>
                    <a:lnTo>
                      <a:pt x="228" y="136"/>
                    </a:lnTo>
                    <a:lnTo>
                      <a:pt x="243" y="80"/>
                    </a:lnTo>
                    <a:lnTo>
                      <a:pt x="259" y="37"/>
                    </a:lnTo>
                    <a:lnTo>
                      <a:pt x="274" y="10"/>
                    </a:lnTo>
                    <a:lnTo>
                      <a:pt x="29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6" name="Line 82"/>
              <p:cNvSpPr/>
              <p:nvPr/>
            </p:nvSpPr>
            <p:spPr>
              <a:xfrm>
                <a:off x="4025" y="2724"/>
                <a:ext cx="12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427" name="Freeform 83"/>
              <p:cNvSpPr/>
              <p:nvPr/>
            </p:nvSpPr>
            <p:spPr>
              <a:xfrm>
                <a:off x="5266" y="2695"/>
                <a:ext cx="55" cy="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26"/>
                  </a:cxn>
                  <a:cxn ang="0">
                    <a:pos x="0" y="54"/>
                  </a:cxn>
                  <a:cxn ang="0">
                    <a:pos x="0" y="0"/>
                  </a:cxn>
                </a:cxnLst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8" name="Rectangle 84"/>
              <p:cNvSpPr/>
              <p:nvPr/>
            </p:nvSpPr>
            <p:spPr>
              <a:xfrm>
                <a:off x="4543" y="2798"/>
                <a:ext cx="116" cy="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29" name="Line 85"/>
              <p:cNvSpPr/>
              <p:nvPr/>
            </p:nvSpPr>
            <p:spPr>
              <a:xfrm>
                <a:off x="4080" y="2016"/>
                <a:ext cx="96" cy="48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5430" name="Line 86"/>
              <p:cNvSpPr/>
              <p:nvPr/>
            </p:nvSpPr>
            <p:spPr>
              <a:xfrm flipH="1">
                <a:off x="4512" y="2016"/>
                <a:ext cx="48" cy="9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5431" name="Line 87"/>
              <p:cNvSpPr/>
              <p:nvPr/>
            </p:nvSpPr>
            <p:spPr>
              <a:xfrm flipH="1">
                <a:off x="4848" y="2064"/>
                <a:ext cx="48" cy="48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87</a:t>
            </a:fld>
            <a:endParaRPr lang="en-US" altLang="zh-CN" sz="1400" dirty="0"/>
          </a:p>
        </p:txBody>
      </p:sp>
      <p:sp>
        <p:nvSpPr>
          <p:cNvPr id="187394" name="Rectangle 2"/>
          <p:cNvSpPr>
            <a:spLocks noGrp="1"/>
          </p:cNvSpPr>
          <p:nvPr>
            <p:ph type="title"/>
          </p:nvPr>
        </p:nvSpPr>
        <p:spPr>
          <a:xfrm>
            <a:off x="1116013" y="333375"/>
            <a:ext cx="5832475" cy="579438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291512" cy="4464050"/>
          </a:xfrm>
          <a:ln/>
        </p:spPr>
        <p:txBody>
          <a:bodyPr wrap="square" lIns="90488" tIns="44450" rIns="90488" bIns="44450" anchor="t"/>
          <a:lstStyle/>
          <a:p>
            <a:pPr marL="571500" indent="-571500" eaLnBrk="1" hangingPunct="1"/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也称标准化值，等于变量值与其平均数的离差除以标准差，用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表示。 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值的均值等于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，标准差等于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571500" indent="-571500" eaLnBrk="1" hangingPunct="1"/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/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eaLnBrk="1" hangingPunct="1"/>
            <a:r>
              <a:rPr lang="zh-CN" altLang="en-US" sz="3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是对某一个值在一组数据中相对位置的度量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。例如，</a:t>
            </a:r>
          </a:p>
          <a:p>
            <a:pPr marL="971550" lvl="1" eaLnBrk="1" hangingPunct="1"/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z&gt;0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说明观测值大于均值。</a:t>
            </a:r>
          </a:p>
          <a:p>
            <a:pPr marL="971550" lvl="1"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z&lt;0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说明观测值小于均值。</a:t>
            </a:r>
          </a:p>
          <a:p>
            <a:pPr marL="971550" lvl="1" eaLnBrk="1" hangingPunct="1"/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z=1.2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说明观测值比均值大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倍的标准差。</a:t>
            </a:r>
          </a:p>
        </p:txBody>
      </p:sp>
      <p:graphicFrame>
        <p:nvGraphicFramePr>
          <p:cNvPr id="17408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24300" y="2492375"/>
          <a:ext cx="2016125" cy="1225550"/>
        </p:xfrm>
        <a:graphic>
          <a:graphicData uri="http://schemas.openxmlformats.org/presentationml/2006/ole">
            <p:oleObj spid="_x0000_s198657" r:id="rId4" imgW="545626" imgH="317225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88</a:t>
            </a:fld>
            <a:endParaRPr lang="en-US" altLang="zh-CN" sz="1400" dirty="0"/>
          </a:p>
        </p:txBody>
      </p:sp>
      <p:graphicFrame>
        <p:nvGraphicFramePr>
          <p:cNvPr id="176130" name="Group 2"/>
          <p:cNvGraphicFramePr>
            <a:graphicFrameLocks noGrp="1"/>
          </p:cNvGraphicFramePr>
          <p:nvPr/>
        </p:nvGraphicFramePr>
        <p:xfrm>
          <a:off x="3203575" y="1844675"/>
          <a:ext cx="5184775" cy="3773556"/>
        </p:xfrm>
        <a:graphic>
          <a:graphicData uri="http://schemas.openxmlformats.org/drawingml/2006/table">
            <a:tbl>
              <a:tblPr/>
              <a:tblGrid>
                <a:gridCol w="1704975"/>
                <a:gridCol w="1608138"/>
                <a:gridCol w="1871662"/>
              </a:tblGrid>
              <a:tr h="1150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加班</a:t>
                      </a:r>
                      <a:b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1.23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-0.25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-1.48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70" name="Rectangle 42"/>
          <p:cNvSpPr/>
          <p:nvPr/>
        </p:nvSpPr>
        <p:spPr>
          <a:xfrm>
            <a:off x="684213" y="2492375"/>
            <a:ext cx="2374900" cy="18002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工人加班时间的数据，</a:t>
            </a:r>
            <a:b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均值等于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s=4.06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76171" name="Object 4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59563" y="1989138"/>
          <a:ext cx="1512887" cy="1009650"/>
        </p:xfrm>
        <a:graphic>
          <a:graphicData uri="http://schemas.openxmlformats.org/presentationml/2006/ole">
            <p:oleObj spid="_x0000_s202754" r:id="rId4" imgW="545626" imgH="317225" progId="Equation.3">
              <p:embed/>
            </p:oleObj>
          </a:graphicData>
        </a:graphic>
      </p:graphicFrame>
      <p:sp>
        <p:nvSpPr>
          <p:cNvPr id="189474" name="Rectangle 44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7651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工人加班时间的标准化值</a:t>
            </a:r>
          </a:p>
        </p:txBody>
      </p:sp>
      <p:graphicFrame>
        <p:nvGraphicFramePr>
          <p:cNvPr id="23555" name="Object 45"/>
          <p:cNvGraphicFramePr>
            <a:graphicFrameLocks/>
          </p:cNvGraphicFramePr>
          <p:nvPr>
            <p:ph idx="1"/>
          </p:nvPr>
        </p:nvGraphicFramePr>
        <p:xfrm>
          <a:off x="5148263" y="2098675"/>
          <a:ext cx="1203325" cy="600075"/>
        </p:xfrm>
        <a:graphic>
          <a:graphicData uri="http://schemas.openxmlformats.org/presentationml/2006/ole">
            <p:oleObj spid="_x0000_s202753" r:id="rId5" imgW="304536" imgH="152268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89</a:t>
            </a:fld>
            <a:endParaRPr lang="en-US" altLang="zh-CN" sz="1400" dirty="0"/>
          </a:p>
        </p:txBody>
      </p:sp>
      <p:sp>
        <p:nvSpPr>
          <p:cNvPr id="191490" name="Rectangle 2"/>
          <p:cNvSpPr>
            <a:spLocks noGrp="1"/>
          </p:cNvSpPr>
          <p:nvPr>
            <p:ph type="title"/>
          </p:nvPr>
        </p:nvSpPr>
        <p:spPr>
          <a:xfrm>
            <a:off x="323850" y="1700213"/>
            <a:ext cx="2735263" cy="2781300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统计软件的描述统计结果：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Excel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（教师年龄）</a:t>
            </a:r>
          </a:p>
        </p:txBody>
      </p:sp>
      <p:pic>
        <p:nvPicPr>
          <p:cNvPr id="1914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549275"/>
            <a:ext cx="4032250" cy="5589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9</a:t>
            </a:fld>
            <a:endParaRPr lang="en-US" altLang="zh-CN" sz="14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39750" y="333375"/>
            <a:ext cx="7772400" cy="1066800"/>
          </a:xfrm>
          <a:ln/>
        </p:spPr>
        <p:txBody>
          <a:bodyPr wrap="square" lIns="90488" tIns="44450" rIns="90488" bIns="44450" anchor="ctr" anchorCtr="1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组距分组的步骤</a:t>
            </a:r>
            <a:endParaRPr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96900" y="1700530"/>
            <a:ext cx="8296275" cy="2687320"/>
          </a:xfrm>
          <a:ln/>
        </p:spPr>
        <p:txBody>
          <a:bodyPr wrap="square" lIns="90488" tIns="44450" rIns="90488" bIns="44450" anchor="t"/>
          <a:lstStyle/>
          <a:p>
            <a:pPr marL="609600" indent="-609600" algn="just" eaLnBrk="1" hangingPunct="1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、确定组数：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通常为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(20)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组。</a:t>
            </a:r>
          </a:p>
          <a:p>
            <a:pPr marL="609600" indent="-609600" algn="just" eaLnBrk="1" hangingPunct="1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Sturges</a:t>
            </a:r>
            <a:r>
              <a:rPr lang="en-US" altLang="zh-CN" sz="2800" dirty="0">
                <a:solidFill>
                  <a:srgbClr val="FFFFB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提出的经验公式：分组组数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应满足</a:t>
            </a:r>
          </a:p>
          <a:p>
            <a:pPr marL="609600" indent="-609600" algn="just" eaLnBrk="1" hangingPunct="1">
              <a:buNone/>
            </a:pPr>
            <a:endParaRPr lang="zh-CN" altLang="en-US" sz="28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None/>
            </a:pPr>
            <a:endParaRPr lang="zh-CN" altLang="en-US" sz="18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None/>
            </a:pPr>
            <a:endParaRPr lang="zh-CN" altLang="en-US" sz="18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 eaLnBrk="1" hangingPunct="1">
              <a:buNone/>
            </a:pPr>
            <a:r>
              <a:rPr lang="zh-CN" altLang="en-US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其中n为数据的个数，对结果用四舍五入的办法取整数即为组数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6583" y="3876358"/>
            <a:ext cx="8229600" cy="17716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 rtl="0" eaLnBrk="0" hangingPunct="0">
              <a:spcBef>
                <a:spcPct val="50000"/>
              </a:spcBef>
              <a:buClrTx/>
              <a:buSzTx/>
              <a:buFontTx/>
              <a:buAutoNum type="arabicPeriod" startAt="2"/>
              <a:defRPr/>
            </a:pPr>
            <a:endParaRPr kumimoji="1" lang="en-US" altLang="zh-CN" sz="2600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just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、确定组距和各组界限，建议为</a:t>
            </a:r>
            <a:r>
              <a:rPr kumimoji="0" lang="en-US" altLang="zh-CN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5,10</a:t>
            </a:r>
            <a:r>
              <a:rPr kumimoji="0" lang="en-US" altLang="zh-CN" sz="2800" b="1" kern="1200" cap="none" spc="0" normalizeH="0" baseline="0" noProof="0" smtClean="0">
                <a:latin typeface="Arial" panose="020B0604020202020204"/>
                <a:ea typeface="黑体" panose="02010609060101010101" pitchFamily="49" charset="-122"/>
                <a:cs typeface="+mn-cs"/>
              </a:rPr>
              <a:t>…</a:t>
            </a: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的倍数。 </a:t>
            </a:r>
          </a:p>
          <a:p>
            <a:pPr marL="457200" marR="0" indent="-457200" algn="just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组距≈</a:t>
            </a:r>
            <a:r>
              <a:rPr kumimoji="0" lang="en-US" altLang="zh-CN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最大值 </a:t>
            </a:r>
            <a:r>
              <a:rPr kumimoji="0" lang="en-US" altLang="zh-CN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 </a:t>
            </a: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最小值）</a:t>
            </a:r>
            <a:r>
              <a:rPr kumimoji="0" lang="en-US" altLang="zh-CN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÷ </a:t>
            </a:r>
            <a:r>
              <a:rPr kumimoji="0" lang="zh-CN" altLang="en-US" sz="28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组数</a:t>
            </a:r>
            <a:r>
              <a:rPr kumimoji="1" lang="zh-CN" altLang="en-US" sz="2600" b="1" kern="1200" cap="none" spc="0" normalizeH="0" baseline="0" noProof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18437" name="Rectangle 5"/>
          <p:cNvSpPr/>
          <p:nvPr/>
        </p:nvSpPr>
        <p:spPr>
          <a:xfrm>
            <a:off x="684213" y="5516563"/>
            <a:ext cx="76962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、根据分组整理成频数分布表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3419475" y="2851150"/>
          <a:ext cx="2376488" cy="1025525"/>
        </p:xfrm>
        <a:graphic>
          <a:graphicData uri="http://schemas.openxmlformats.org/presentationml/2006/ole">
            <p:oleObj spid="_x0000_s3077" r:id="rId4" imgW="660113" imgH="342751" progId="Equation.3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1826260" y="2936240"/>
          <a:ext cx="1365250" cy="709613"/>
        </p:xfrm>
        <a:graphic>
          <a:graphicData uri="http://schemas.openxmlformats.org/presentationml/2006/ole">
            <p:oleObj spid="_x0000_s3076" r:id="rId5" imgW="393529" imgH="203112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 build="p"/>
      <p:bldP spid="1843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>
                <a:solidFill>
                  <a:srgbClr val="FF0000"/>
                </a:solidFill>
              </a:rPr>
              <a:t>熟练利用</a:t>
            </a:r>
            <a:r>
              <a:rPr lang="en-US" altLang="zh-CN">
                <a:solidFill>
                  <a:srgbClr val="FF0000"/>
                </a:solidFill>
              </a:rPr>
              <a:t>EXCEL</a:t>
            </a:r>
            <a:r>
              <a:rPr lang="zh-CN" altLang="en-US">
                <a:solidFill>
                  <a:srgbClr val="FF0000"/>
                </a:solidFill>
              </a:rPr>
              <a:t>计算</a:t>
            </a:r>
            <a:r>
              <a:rPr lang="en-US" altLang="zh-CN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92514" name="内容占位符 2"/>
          <p:cNvSpPr>
            <a:spLocks noGrp="1"/>
          </p:cNvSpPr>
          <p:nvPr>
            <p:ph idx="1"/>
          </p:nvPr>
        </p:nvSpPr>
        <p:spPr>
          <a:xfrm>
            <a:off x="344488" y="1417638"/>
            <a:ext cx="8691562" cy="4525962"/>
          </a:xfrm>
          <a:ln/>
        </p:spPr>
        <p:txBody>
          <a:bodyPr anchor="t"/>
          <a:lstStyle/>
          <a:p>
            <a:r>
              <a:rPr lang="zh-CN" altLang="en-US" sz="2800"/>
              <a:t>众数</a:t>
            </a:r>
            <a:r>
              <a:rPr lang="en-US" altLang="zh-CN" sz="2800"/>
              <a:t>[mode](MODE</a:t>
            </a:r>
            <a:r>
              <a:rPr lang="zh-CN" altLang="en-US" sz="2800"/>
              <a:t>）</a:t>
            </a:r>
            <a:r>
              <a:rPr lang="en-US" altLang="zh-CN" sz="2800"/>
              <a:t>-p75</a:t>
            </a:r>
          </a:p>
          <a:p>
            <a:r>
              <a:rPr lang="zh-CN" altLang="en-US" sz="2800"/>
              <a:t>中位数</a:t>
            </a:r>
            <a:r>
              <a:rPr lang="en-US" altLang="zh-CN" sz="2800"/>
              <a:t>[median](MEDIAN</a:t>
            </a:r>
            <a:r>
              <a:rPr lang="zh-CN" altLang="en-US" sz="2800"/>
              <a:t>）</a:t>
            </a:r>
            <a:r>
              <a:rPr lang="en-US" altLang="zh-CN" sz="2800"/>
              <a:t>-P76</a:t>
            </a:r>
          </a:p>
          <a:p>
            <a:r>
              <a:rPr lang="zh-CN" altLang="en-US" sz="2800"/>
              <a:t>四分位数</a:t>
            </a:r>
            <a:r>
              <a:rPr lang="en-US" altLang="zh-CN" sz="2800"/>
              <a:t>[quartile]</a:t>
            </a:r>
            <a:r>
              <a:rPr lang="zh-CN" altLang="en-US" sz="2800"/>
              <a:t>（</a:t>
            </a:r>
            <a:r>
              <a:rPr lang="en-US" altLang="zh-CN" sz="2800"/>
              <a:t>QUARTILE</a:t>
            </a:r>
            <a:r>
              <a:rPr lang="zh-CN" altLang="en-US" sz="2800"/>
              <a:t>）</a:t>
            </a:r>
            <a:r>
              <a:rPr lang="en-US" altLang="zh-CN" sz="2800"/>
              <a:t>-P78</a:t>
            </a:r>
          </a:p>
          <a:p>
            <a:r>
              <a:rPr lang="zh-CN" altLang="en-US" sz="2800"/>
              <a:t>算数平均数（</a:t>
            </a:r>
            <a:r>
              <a:rPr lang="en-US" altLang="zh-CN" sz="2800"/>
              <a:t>AVERAGE</a:t>
            </a:r>
            <a:r>
              <a:rPr lang="zh-CN" altLang="en-US" sz="2800"/>
              <a:t>）</a:t>
            </a:r>
            <a:r>
              <a:rPr lang="en-US" altLang="zh-CN" sz="2800"/>
              <a:t>-P80</a:t>
            </a:r>
          </a:p>
          <a:p>
            <a:r>
              <a:rPr lang="zh-CN" altLang="en-US" sz="2800"/>
              <a:t>几何平均数</a:t>
            </a:r>
            <a:r>
              <a:rPr lang="en-US" altLang="zh-CN" sz="2800"/>
              <a:t>[geometric mean]</a:t>
            </a:r>
            <a:r>
              <a:rPr lang="zh-CN" altLang="en-US" sz="2800"/>
              <a:t>（</a:t>
            </a:r>
            <a:r>
              <a:rPr lang="en-US" altLang="zh-CN" sz="2800"/>
              <a:t>GEOMEAN</a:t>
            </a:r>
            <a:r>
              <a:rPr lang="zh-CN" altLang="en-US" sz="2800"/>
              <a:t>）</a:t>
            </a:r>
            <a:r>
              <a:rPr lang="en-US" altLang="zh-CN" sz="2800"/>
              <a:t>-p80</a:t>
            </a:r>
          </a:p>
          <a:p>
            <a:r>
              <a:rPr lang="zh-CN" altLang="en-US" sz="2800"/>
              <a:t>平均差</a:t>
            </a:r>
            <a:r>
              <a:rPr lang="en-US" altLang="zh-CN" sz="2800"/>
              <a:t>[mean deviation]</a:t>
            </a:r>
            <a:r>
              <a:rPr lang="zh-CN" altLang="en-US" sz="2800"/>
              <a:t>（</a:t>
            </a:r>
            <a:r>
              <a:rPr lang="en-US" altLang="zh-CN" sz="2800"/>
              <a:t>AVEDEV</a:t>
            </a:r>
            <a:r>
              <a:rPr lang="zh-CN" altLang="en-US" sz="2800"/>
              <a:t>）</a:t>
            </a:r>
            <a:r>
              <a:rPr lang="en-US" altLang="zh-CN" sz="2800"/>
              <a:t>-P85</a:t>
            </a:r>
          </a:p>
          <a:p>
            <a:r>
              <a:rPr lang="zh-CN" altLang="en-US" sz="2800"/>
              <a:t>标准差</a:t>
            </a:r>
            <a:r>
              <a:rPr lang="en-US" altLang="zh-CN" sz="2800"/>
              <a:t>[standard deviation]</a:t>
            </a:r>
            <a:r>
              <a:rPr lang="zh-CN" altLang="en-US" sz="2800"/>
              <a:t>（</a:t>
            </a:r>
            <a:r>
              <a:rPr lang="en-US" altLang="zh-CN" sz="2800"/>
              <a:t>STDEV</a:t>
            </a:r>
            <a:r>
              <a:rPr lang="zh-CN" altLang="en-US" sz="2800"/>
              <a:t>）</a:t>
            </a:r>
            <a:r>
              <a:rPr lang="en-US" altLang="zh-CN" sz="2800"/>
              <a:t>-P86</a:t>
            </a:r>
          </a:p>
          <a:p>
            <a:r>
              <a:rPr lang="zh-CN" altLang="en-US" sz="2800"/>
              <a:t>偏态系数</a:t>
            </a:r>
            <a:r>
              <a:rPr lang="en-US" altLang="zh-CN" sz="2800"/>
              <a:t>[coefficient of skewness]</a:t>
            </a:r>
            <a:r>
              <a:rPr lang="zh-CN" altLang="en-US" sz="2800"/>
              <a:t>和峰态系数</a:t>
            </a:r>
            <a:r>
              <a:rPr lang="en-US" altLang="zh-CN" sz="2800"/>
              <a:t>[coefficient of kurtosis]</a:t>
            </a:r>
            <a:r>
              <a:rPr lang="zh-CN" altLang="en-US" sz="2800"/>
              <a:t>（</a:t>
            </a:r>
            <a:r>
              <a:rPr lang="en-US" altLang="zh-CN" sz="2800"/>
              <a:t>SKEW,KURT</a:t>
            </a:r>
            <a:r>
              <a:rPr lang="zh-CN" altLang="en-US" sz="2800"/>
              <a:t>）</a:t>
            </a:r>
            <a:r>
              <a:rPr lang="en-US" altLang="zh-CN" sz="2800"/>
              <a:t>-p91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91</a:t>
            </a:fld>
            <a:endParaRPr lang="en-US" altLang="zh-CN" sz="1400" dirty="0"/>
          </a:p>
        </p:txBody>
      </p:sp>
      <p:sp>
        <p:nvSpPr>
          <p:cNvPr id="193538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543800" cy="89852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小结：本章要点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80227" name="Rectangle 3"/>
          <p:cNvSpPr>
            <a:spLocks noGrp="1"/>
          </p:cNvSpPr>
          <p:nvPr>
            <p:ph idx="1"/>
          </p:nvPr>
        </p:nvSpPr>
        <p:spPr>
          <a:xfrm>
            <a:off x="539750" y="836613"/>
            <a:ext cx="7993063" cy="5472112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统计数据的分组和频数分布；列联表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条形图、圆形图、直方图、线图，茎叶图的绘制和应用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统计表的构成一般要由表头、行标题、列标题、数据资料组成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绘制统计图表的注意事项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集中趋势是一组数据向其中心值靠拢的倾向和程度。常用测度指标有：算术平均数、众数、中位数、分位数等。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平均发展水平和平均发展速度的计算</a:t>
            </a: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pPr algn="r"/>
              <a:t>92</a:t>
            </a:fld>
            <a:endParaRPr lang="en-US" altLang="zh-CN" sz="1400" dirty="0"/>
          </a:p>
        </p:txBody>
      </p:sp>
      <p:sp>
        <p:nvSpPr>
          <p:cNvPr id="195586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7543800" cy="714375"/>
          </a:xfrm>
          <a:ln/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小结：本章要点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182275" name="Rectangle 3"/>
          <p:cNvSpPr>
            <a:spLocks noGrp="1"/>
          </p:cNvSpPr>
          <p:nvPr>
            <p:ph idx="1"/>
          </p:nvPr>
        </p:nvSpPr>
        <p:spPr>
          <a:xfrm>
            <a:off x="395288" y="1466850"/>
            <a:ext cx="7920037" cy="4338638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离中趋势反映的是一组数据中各观测值之间的差异或离散程度。常用测度指标包括极差，四分位距，方差和标准差，离散系数等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数据分布的偏态与峰度的含义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箱线图的绘制和含义</a:t>
            </a: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分数的计算和含义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/>
              <a:t>练习</a:t>
            </a:r>
          </a:p>
        </p:txBody>
      </p:sp>
      <p:sp>
        <p:nvSpPr>
          <p:cNvPr id="1976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zh-CN" altLang="en-US" dirty="0"/>
              <a:t>教材</a:t>
            </a:r>
            <a:r>
              <a:rPr lang="en-US" altLang="zh-CN" dirty="0"/>
              <a:t>P94-98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4.1</a:t>
            </a:r>
            <a:r>
              <a:rPr lang="zh-CN" altLang="en-US" dirty="0"/>
              <a:t>、</a:t>
            </a:r>
            <a:r>
              <a:rPr lang="en-US" altLang="zh-CN" dirty="0" smtClean="0"/>
              <a:t>4.4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4.5</a:t>
            </a:r>
            <a:r>
              <a:rPr lang="zh-CN" altLang="en-US" dirty="0" smtClean="0"/>
              <a:t>、</a:t>
            </a:r>
            <a:r>
              <a:rPr lang="en-US" altLang="zh-CN" smtClean="0"/>
              <a:t>4.6</a:t>
            </a:r>
            <a:r>
              <a:rPr lang="zh-CN" altLang="en-US" smtClean="0"/>
              <a:t>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5551</Words>
  <Application>WPS 演示</Application>
  <PresentationFormat>全屏显示(4:3)</PresentationFormat>
  <Paragraphs>1358</Paragraphs>
  <Slides>93</Slides>
  <Notes>86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5" baseType="lpstr">
      <vt:lpstr>默认设计模板</vt:lpstr>
      <vt:lpstr>Microsoft Equation 3.0</vt:lpstr>
      <vt:lpstr> 第3讲  数据的描述 </vt:lpstr>
      <vt:lpstr>本章要回答的问题</vt:lpstr>
      <vt:lpstr>§ 3.1  统计图与统计表</vt:lpstr>
      <vt:lpstr>§ 3.1.1 统计分组与频数分布</vt:lpstr>
      <vt:lpstr>频数分布举例</vt:lpstr>
      <vt:lpstr>分组方法</vt:lpstr>
      <vt:lpstr>单变量值分组</vt:lpstr>
      <vt:lpstr>组距分组</vt:lpstr>
      <vt:lpstr>组距分组的步骤</vt:lpstr>
      <vt:lpstr>组距分组中的基本概念</vt:lpstr>
      <vt:lpstr>等距分组表：上下组限间断</vt:lpstr>
      <vt:lpstr>等距分组表（上下组限重叠，上组限不在内)</vt:lpstr>
      <vt:lpstr>等距分组表：（使用开口组）</vt:lpstr>
      <vt:lpstr>3.1.2 列联表（Contingency table ）</vt:lpstr>
      <vt:lpstr>列联表举例</vt:lpstr>
      <vt:lpstr>3.1.3 常用统计图（参见教材第三章）</vt:lpstr>
      <vt:lpstr>条形图（Bar Chart)</vt:lpstr>
      <vt:lpstr>圆形图 (Pie Chart)</vt:lpstr>
      <vt:lpstr>直方图(Histogram)</vt:lpstr>
      <vt:lpstr>直方图（等距分组）</vt:lpstr>
      <vt:lpstr>直方图（不等距分组）</vt:lpstr>
      <vt:lpstr>直方图与条形图的异同</vt:lpstr>
      <vt:lpstr>折线图 (Frequency polygon)</vt:lpstr>
      <vt:lpstr>审计时间的折线图</vt:lpstr>
      <vt:lpstr>茎叶图 （Stem-and-Leaf   Display）</vt:lpstr>
      <vt:lpstr>SPSS Statistics生成的一个茎叶图</vt:lpstr>
      <vt:lpstr>线图(Line Chart) </vt:lpstr>
      <vt:lpstr>3.1.4 绘制统计图时的注意事项</vt:lpstr>
      <vt:lpstr>绘制统计图时的注意事项</vt:lpstr>
      <vt:lpstr>不恰当的统计图形举例：纵横比例</vt:lpstr>
      <vt:lpstr>不恰当的统计图形举例：三维效果</vt:lpstr>
      <vt:lpstr>不恰当的统计图形举例：图形类型</vt:lpstr>
      <vt:lpstr>不恰当的统计图形举例：压缩纵轴</vt:lpstr>
      <vt:lpstr>不恰当的统计图形举例：纵轴无零点</vt:lpstr>
      <vt:lpstr>3.1.5 统计表</vt:lpstr>
      <vt:lpstr>统计表的构成</vt:lpstr>
      <vt:lpstr>统计表的制作要求</vt:lpstr>
      <vt:lpstr>怎样做图表？可以利用EXCEL!!</vt:lpstr>
      <vt:lpstr>§3.2  数据描述的数值方法</vt:lpstr>
      <vt:lpstr>3.2.1 集中趋势</vt:lpstr>
      <vt:lpstr>1 算术平均数(均值，Arithmetic Mean)</vt:lpstr>
      <vt:lpstr>算术平均数(例子)</vt:lpstr>
      <vt:lpstr>加权算术平均数(例子)</vt:lpstr>
      <vt:lpstr>关于计算结果的说明</vt:lpstr>
      <vt:lpstr>算术平均数的性质</vt:lpstr>
      <vt:lpstr>2 中位数(Median)</vt:lpstr>
      <vt:lpstr>根据原始数据计算中位数</vt:lpstr>
      <vt:lpstr>3   众数(Mode)</vt:lpstr>
      <vt:lpstr>众数的不惟一性</vt:lpstr>
      <vt:lpstr>众数、中位数和算术平均数的关系</vt:lpstr>
      <vt:lpstr>小结：平均数、中位数、众数的特点</vt:lpstr>
      <vt:lpstr>4   分位数（Quantile)</vt:lpstr>
      <vt:lpstr>四分位数（Quartile) </vt:lpstr>
      <vt:lpstr>四分位数计算（例子）</vt:lpstr>
      <vt:lpstr>5、平均发展水平和平均发展速度</vt:lpstr>
      <vt:lpstr>相关基本概念</vt:lpstr>
      <vt:lpstr>时间序列举例</vt:lpstr>
      <vt:lpstr>平均发展水平（1）</vt:lpstr>
      <vt:lpstr>平均发展水平（2）</vt:lpstr>
      <vt:lpstr>平均发展水平（3）</vt:lpstr>
      <vt:lpstr>平均发展水平（4）</vt:lpstr>
      <vt:lpstr>举例</vt:lpstr>
      <vt:lpstr>Answer</vt:lpstr>
      <vt:lpstr>发展速度和增长速度</vt:lpstr>
      <vt:lpstr>用几何平均法计算平均发展速度</vt:lpstr>
      <vt:lpstr>几何平均法的含义</vt:lpstr>
      <vt:lpstr>Example</vt:lpstr>
      <vt:lpstr>Answer</vt:lpstr>
      <vt:lpstr>§3.2  数据描述的数值方法</vt:lpstr>
      <vt:lpstr>3.2.2 离散程度</vt:lpstr>
      <vt:lpstr>1       全距（Range）</vt:lpstr>
      <vt:lpstr>2   四分位距(Inter-Quartile Range, IQR)</vt:lpstr>
      <vt:lpstr>3  方差和标准差</vt:lpstr>
      <vt:lpstr>方差的计算公式</vt:lpstr>
      <vt:lpstr>标准差(例子)</vt:lpstr>
      <vt:lpstr>4 离散系数（Coefficient of Variation)</vt:lpstr>
      <vt:lpstr>离散系数：例子</vt:lpstr>
      <vt:lpstr>§3.2.3  数据分布形状的描述</vt:lpstr>
      <vt:lpstr>偏态和峰度的类型</vt:lpstr>
      <vt:lpstr>1    偏态及其测定（Skewness)</vt:lpstr>
      <vt:lpstr>偏态系数的含义</vt:lpstr>
      <vt:lpstr>2     峰度及峰度系数(Kurtosis)</vt:lpstr>
      <vt:lpstr>峰度系数的含义</vt:lpstr>
      <vt:lpstr>3、箱线图（Box Plot)</vt:lpstr>
      <vt:lpstr>幻灯片 85</vt:lpstr>
      <vt:lpstr>分布的形状与箱线图</vt:lpstr>
      <vt:lpstr>4   数据的 Z值</vt:lpstr>
      <vt:lpstr>工人加班时间的标准化值</vt:lpstr>
      <vt:lpstr>统计软件的描述统计结果：Excel（教师年龄）</vt:lpstr>
      <vt:lpstr>熟练利用EXCEL计算!!</vt:lpstr>
      <vt:lpstr>小结：本章要点(1)</vt:lpstr>
      <vt:lpstr>小结：本章要点(2)</vt:lpstr>
      <vt:lpstr>练习</vt:lpstr>
    </vt:vector>
  </TitlesOfParts>
  <Company>jhfcz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数据的描述</dc:title>
  <dc:creator>asus</dc:creator>
  <cp:lastModifiedBy>jh</cp:lastModifiedBy>
  <cp:revision>134</cp:revision>
  <dcterms:created xsi:type="dcterms:W3CDTF">2006-09-14T05:28:47Z</dcterms:created>
  <dcterms:modified xsi:type="dcterms:W3CDTF">2018-09-27T12:56:04Z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2052-10.1.0.6864</vt:lpwstr>
  </property>
</Properties>
</file>