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 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94" y="74816"/>
            <a:ext cx="7489766" cy="67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88" y="586208"/>
            <a:ext cx="8671984" cy="263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23" y="2980906"/>
            <a:ext cx="8307073" cy="25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2"/>
            <a:ext cx="10515600" cy="6492240"/>
          </a:xfrm>
        </p:spPr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分析</a:t>
            </a:r>
            <a:endParaRPr lang="en-US" altLang="zh-CN" dirty="0"/>
          </a:p>
          <a:p>
            <a:endParaRPr lang="en-US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资料：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唐先生</a:t>
            </a:r>
            <a:r>
              <a:rPr lang="zh-CN" altLang="en-US" dirty="0" smtClean="0"/>
              <a:t>在某大街</a:t>
            </a:r>
            <a:r>
              <a:rPr lang="zh-CN" altLang="en-US" dirty="0"/>
              <a:t>租用面积为</a:t>
            </a:r>
            <a:r>
              <a:rPr lang="en-US" altLang="zh-CN" dirty="0"/>
              <a:t>50 </a:t>
            </a:r>
            <a:r>
              <a:rPr lang="zh-CN" altLang="en-US" dirty="0"/>
              <a:t>平方米的商业用房，开办了一间卡</a:t>
            </a:r>
            <a:r>
              <a:rPr lang="zh-CN" altLang="en-US" dirty="0" smtClean="0"/>
              <a:t>拉</a:t>
            </a:r>
            <a:r>
              <a:rPr lang="en-US" altLang="zh-CN" dirty="0" smtClean="0"/>
              <a:t>OK </a:t>
            </a:r>
            <a:r>
              <a:rPr lang="zh-CN" altLang="en-US" dirty="0"/>
              <a:t>厅，经营自助唱歌业务</a:t>
            </a:r>
            <a:r>
              <a:rPr lang="zh-CN" altLang="en-US" dirty="0"/>
              <a:t>。唐先生</a:t>
            </a:r>
            <a:r>
              <a:rPr lang="zh-CN" altLang="en-US" dirty="0"/>
              <a:t>聘请小李为管理员兼记账员。该歌厅购置了一台价值</a:t>
            </a:r>
            <a:r>
              <a:rPr lang="en-US" altLang="zh-CN" dirty="0" smtClean="0"/>
              <a:t>100 000 </a:t>
            </a:r>
            <a:r>
              <a:rPr lang="zh-CN" altLang="en-US" dirty="0"/>
              <a:t>元的高级卡拉</a:t>
            </a:r>
            <a:r>
              <a:rPr lang="en-US" altLang="zh-CN" dirty="0"/>
              <a:t>OK </a:t>
            </a:r>
            <a:r>
              <a:rPr lang="zh-CN" altLang="en-US" dirty="0"/>
              <a:t>设备，并添置了沙发、茶几等用具。同时，该歌厅还提供酒水、</a:t>
            </a:r>
            <a:r>
              <a:rPr lang="zh-CN" altLang="en-US" dirty="0" smtClean="0"/>
              <a:t>饮料等</a:t>
            </a:r>
            <a:r>
              <a:rPr lang="zh-CN" altLang="en-US" dirty="0"/>
              <a:t>。该歌厅已经开业一年时间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小李</a:t>
            </a:r>
            <a:r>
              <a:rPr lang="zh-CN" altLang="en-US" dirty="0"/>
              <a:t>系</a:t>
            </a:r>
            <a:r>
              <a:rPr lang="zh-CN" altLang="en-US" dirty="0" smtClean="0"/>
              <a:t>某学校</a:t>
            </a:r>
            <a:r>
              <a:rPr lang="zh-CN" altLang="en-US" dirty="0"/>
              <a:t>会计学专业毕业生，其根据该歌厅实际情况设计了一套会计科目（</a:t>
            </a:r>
            <a:r>
              <a:rPr lang="zh-CN" altLang="en-US" dirty="0" smtClean="0"/>
              <a:t>账户</a:t>
            </a:r>
            <a:r>
              <a:rPr lang="zh-CN" altLang="en-US" dirty="0"/>
              <a:t>），包括固定资产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房屋</a:t>
            </a:r>
            <a:r>
              <a:rPr lang="zh-CN" altLang="en-US" dirty="0"/>
              <a:t>、固定资产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卡</a:t>
            </a:r>
            <a:r>
              <a:rPr lang="zh-CN" altLang="en-US" dirty="0"/>
              <a:t>拉</a:t>
            </a:r>
            <a:r>
              <a:rPr lang="en-US" altLang="zh-CN" dirty="0"/>
              <a:t>OK </a:t>
            </a:r>
            <a:r>
              <a:rPr lang="zh-CN" altLang="en-US" dirty="0"/>
              <a:t>设备、固定资产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沙发</a:t>
            </a:r>
            <a:r>
              <a:rPr lang="zh-CN" altLang="en-US" dirty="0"/>
              <a:t>等、原材料</a:t>
            </a:r>
            <a:r>
              <a:rPr lang="zh-CN" altLang="en-US" dirty="0" smtClean="0"/>
              <a:t>、现金</a:t>
            </a:r>
            <a:r>
              <a:rPr lang="zh-CN" altLang="en-US" dirty="0"/>
              <a:t>、银行存款、应收账款、其他应收款、应交税金、应付账款、应付工资、其他应付款</a:t>
            </a:r>
            <a:r>
              <a:rPr lang="zh-CN" altLang="en-US" dirty="0" smtClean="0"/>
              <a:t>、股本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唐先生</a:t>
            </a:r>
            <a:r>
              <a:rPr lang="zh-CN" altLang="en-US" dirty="0"/>
              <a:t>、主营业务收入、管理费用、所得税、本年利润等。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要求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）分析、评价小李所设计的会计科目是否合理？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）如果你被聘请为该歌厅会计科目（账户）的设计人员，请列示所设计的会计科目（</a:t>
            </a:r>
            <a:r>
              <a:rPr lang="zh-CN" altLang="en-US" dirty="0" smtClean="0"/>
              <a:t>账户</a:t>
            </a:r>
            <a:r>
              <a:rPr lang="zh-CN" altLang="en-US" dirty="0"/>
              <a:t>），并注明各会计科目（账户）所反映的具体内容。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66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651"/>
            <a:ext cx="10515600" cy="5229312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）“</a:t>
            </a:r>
            <a:r>
              <a:rPr lang="zh-CN" altLang="en-US" dirty="0"/>
              <a:t>固定资产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房屋</a:t>
            </a:r>
            <a:r>
              <a:rPr lang="zh-CN" altLang="en-US" dirty="0"/>
              <a:t>”账户不对，因其是租用商业用房，没有控制权，不能做</a:t>
            </a:r>
            <a:r>
              <a:rPr lang="zh-CN" altLang="en-US" dirty="0" smtClean="0"/>
              <a:t>固定资产</a:t>
            </a:r>
            <a:r>
              <a:rPr lang="zh-CN" altLang="en-US" dirty="0"/>
              <a:t>核算。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）“原材料”</a:t>
            </a:r>
            <a:r>
              <a:rPr lang="zh-CN" altLang="en-US" dirty="0"/>
              <a:t>账户不合适，因其不是工业企业，没有加工生产过程，而是娱乐业，</a:t>
            </a:r>
            <a:r>
              <a:rPr lang="zh-CN" altLang="en-US" dirty="0" smtClean="0"/>
              <a:t>应用</a:t>
            </a:r>
            <a:r>
              <a:rPr lang="zh-CN" altLang="en-US" dirty="0"/>
              <a:t>“库存商品”核算其储备的营业用品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）“股本”</a:t>
            </a:r>
            <a:r>
              <a:rPr lang="zh-CN" altLang="en-US" dirty="0"/>
              <a:t>账户使用不合适，因其不是股份公司，应用“实收资本”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）“所得税”</a:t>
            </a:r>
            <a:r>
              <a:rPr lang="zh-CN" altLang="en-US" dirty="0"/>
              <a:t>账户不对，所得税是针对公司制企业征收的，唐先生开的是个人独资</a:t>
            </a:r>
            <a:r>
              <a:rPr lang="zh-CN" altLang="en-US" dirty="0" smtClean="0"/>
              <a:t>企业</a:t>
            </a:r>
            <a:r>
              <a:rPr lang="zh-CN" altLang="en-US" dirty="0"/>
              <a:t>，交纳个人所得税。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9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447"/>
            <a:ext cx="10515600" cy="58195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(2)</a:t>
            </a:r>
            <a:r>
              <a:rPr lang="zh-CN" altLang="en-US" dirty="0"/>
              <a:t>所设计账户如下：</a:t>
            </a:r>
          </a:p>
          <a:p>
            <a:r>
              <a:rPr lang="en-US" altLang="zh-CN" b="1" dirty="0" smtClean="0"/>
              <a:t>A </a:t>
            </a:r>
            <a:r>
              <a:rPr lang="zh-CN" altLang="en-US" b="1" dirty="0"/>
              <a:t>资产类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现金</a:t>
            </a:r>
            <a:r>
              <a:rPr lang="zh-CN" altLang="en-US" dirty="0"/>
              <a:t>：核算日常库存的现金；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银行存款：核算存入银行的各种款项；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应收账款：核算因提供娱乐服务，应向其他企业或个人收取的款项；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其他应收款：核算除应收账款外的其他各种应收、暂付款项（例如，应收的</a:t>
            </a:r>
            <a:r>
              <a:rPr lang="zh-CN" altLang="en-US" dirty="0" smtClean="0"/>
              <a:t>各种</a:t>
            </a:r>
            <a:r>
              <a:rPr lang="zh-CN" altLang="en-US" dirty="0"/>
              <a:t>赔款）；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待摊费用：核算预交的房屋租金；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库存商品：核算提供酒水等服务所购入的商品；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固定资产：核算卡拉</a:t>
            </a:r>
            <a:r>
              <a:rPr lang="en-US" altLang="zh-CN" dirty="0"/>
              <a:t>OK </a:t>
            </a:r>
            <a:r>
              <a:rPr lang="zh-CN" altLang="en-US" dirty="0"/>
              <a:t>设备、茶几、沙发等资产；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累计折旧：核算资产所计提的折旧；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低值易耗品：核算日常经营中的一些小物品（如一次性茶杯、餐巾纸等）；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702531"/>
          </a:xfrm>
        </p:spPr>
        <p:txBody>
          <a:bodyPr/>
          <a:lstStyle/>
          <a:p>
            <a:r>
              <a:rPr lang="en-US" altLang="zh-CN" b="1" dirty="0"/>
              <a:t>B </a:t>
            </a:r>
            <a:r>
              <a:rPr lang="zh-CN" altLang="en-US" b="1" dirty="0"/>
              <a:t>负债类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短期</a:t>
            </a:r>
            <a:r>
              <a:rPr lang="zh-CN" altLang="en-US" dirty="0"/>
              <a:t>借款：核算向银行借的小额借款；</a:t>
            </a:r>
          </a:p>
          <a:p>
            <a:r>
              <a:rPr lang="zh-CN" altLang="en-US" dirty="0"/>
              <a:t>应付账款：核算因购入商品等应付给其他企业或个人的款项；</a:t>
            </a:r>
          </a:p>
          <a:p>
            <a:r>
              <a:rPr lang="zh-CN" altLang="en-US" dirty="0"/>
              <a:t>其他应付款：其他的应付、暂收款项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应</a:t>
            </a:r>
            <a:r>
              <a:rPr lang="zh-CN" altLang="en-US" dirty="0"/>
              <a:t>交税金：核算应交</a:t>
            </a:r>
            <a:r>
              <a:rPr lang="zh-CN" altLang="en-US" dirty="0" smtClean="0"/>
              <a:t>的营业税（</a:t>
            </a:r>
            <a:r>
              <a:rPr lang="zh-CN" altLang="en-US" dirty="0"/>
              <a:t>增值税</a:t>
            </a:r>
            <a:r>
              <a:rPr lang="zh-CN" altLang="en-US" dirty="0" smtClean="0"/>
              <a:t>）等负债；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b="1" dirty="0"/>
              <a:t>C </a:t>
            </a:r>
            <a:r>
              <a:rPr lang="zh-CN" altLang="en-US" b="1" dirty="0"/>
              <a:t>所有者权益类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收资本：唐先生投入的资金；</a:t>
            </a:r>
          </a:p>
          <a:p>
            <a:r>
              <a:rPr lang="zh-CN" altLang="en-US" dirty="0"/>
              <a:t>盈余公积：提取</a:t>
            </a:r>
            <a:r>
              <a:rPr lang="zh-CN" altLang="en-US" dirty="0" smtClean="0"/>
              <a:t>的</a:t>
            </a:r>
            <a:r>
              <a:rPr lang="zh-CN" altLang="en-US" dirty="0"/>
              <a:t>盈余</a:t>
            </a:r>
            <a:r>
              <a:rPr lang="zh-CN" altLang="en-US" dirty="0" smtClean="0"/>
              <a:t>公积金</a:t>
            </a:r>
            <a:r>
              <a:rPr lang="zh-CN" altLang="en-US" dirty="0"/>
              <a:t>等</a:t>
            </a:r>
          </a:p>
          <a:p>
            <a:r>
              <a:rPr lang="zh-CN" altLang="en-US" dirty="0"/>
              <a:t>未分配利润</a:t>
            </a:r>
            <a:r>
              <a:rPr lang="zh-CN" altLang="en-US" dirty="0" smtClean="0"/>
              <a:t>：历年累积的未分配的利润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9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5586759"/>
          </a:xfrm>
        </p:spPr>
        <p:txBody>
          <a:bodyPr/>
          <a:lstStyle/>
          <a:p>
            <a:r>
              <a:rPr lang="en-US" altLang="zh-CN" b="1" dirty="0"/>
              <a:t>D </a:t>
            </a:r>
            <a:r>
              <a:rPr lang="zh-CN" altLang="en-US" b="1" dirty="0"/>
              <a:t>损益类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营业</a:t>
            </a:r>
            <a:r>
              <a:rPr lang="zh-CN" altLang="en-US" dirty="0"/>
              <a:t>收入</a:t>
            </a:r>
            <a:r>
              <a:rPr lang="zh-CN" altLang="en-US" dirty="0" smtClean="0"/>
              <a:t>：提供娱乐服务所赚取的收入；</a:t>
            </a:r>
            <a:endParaRPr lang="zh-CN" altLang="en-US" dirty="0"/>
          </a:p>
          <a:p>
            <a:r>
              <a:rPr lang="zh-CN" altLang="en-US" dirty="0"/>
              <a:t>营业成本：提供酒水等消耗的商品、资产的折旧摊销等；</a:t>
            </a:r>
          </a:p>
          <a:p>
            <a:r>
              <a:rPr lang="zh-CN" altLang="en-US" dirty="0"/>
              <a:t>营业费用：包括租金、水电费、营业人员的工资等营业费用；</a:t>
            </a:r>
          </a:p>
          <a:p>
            <a:r>
              <a:rPr lang="zh-CN" altLang="en-US" dirty="0"/>
              <a:t>管理费用：管理过程中的费用；</a:t>
            </a:r>
          </a:p>
          <a:p>
            <a:r>
              <a:rPr lang="zh-CN" altLang="en-US" dirty="0"/>
              <a:t>财务费用：借款利息、手续费</a:t>
            </a:r>
            <a:r>
              <a:rPr lang="zh-CN" altLang="en-US" dirty="0" smtClean="0"/>
              <a:t>等；</a:t>
            </a:r>
            <a:endParaRPr lang="zh-CN" altLang="en-US" dirty="0"/>
          </a:p>
          <a:p>
            <a:r>
              <a:rPr lang="zh-CN" altLang="en-US" dirty="0"/>
              <a:t>营业税金及附加：营业税</a:t>
            </a:r>
            <a:r>
              <a:rPr lang="zh-CN" altLang="en-US" dirty="0" smtClean="0"/>
              <a:t>等费用；</a:t>
            </a:r>
            <a:endParaRPr lang="zh-CN" altLang="en-US" dirty="0"/>
          </a:p>
          <a:p>
            <a:r>
              <a:rPr lang="zh-CN" altLang="en-US" dirty="0"/>
              <a:t>本年利润：计算实现的</a:t>
            </a:r>
            <a:r>
              <a:rPr lang="zh-CN" altLang="en-US" dirty="0" smtClean="0"/>
              <a:t>利润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第三章 练习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11</cp:revision>
  <dcterms:created xsi:type="dcterms:W3CDTF">2018-09-17T07:02:11Z</dcterms:created>
  <dcterms:modified xsi:type="dcterms:W3CDTF">2018-10-16T05:14:10Z</dcterms:modified>
</cp:coreProperties>
</file>