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A227-6E16-4FC1-9F94-9B80CD8C974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 练习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5265"/>
            <a:ext cx="10515600" cy="584384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借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利润分配</a:t>
            </a:r>
            <a:r>
              <a:rPr lang="en-US" altLang="zh-CN" sz="2400" dirty="0"/>
              <a:t>--</a:t>
            </a:r>
            <a:r>
              <a:rPr lang="zh-CN" altLang="en-US" sz="2400" dirty="0"/>
              <a:t>未分配</a:t>
            </a:r>
            <a:r>
              <a:rPr lang="zh-CN" altLang="en-US" sz="2400" dirty="0" smtClean="0"/>
              <a:t>利润     </a:t>
            </a:r>
            <a:r>
              <a:rPr lang="en-US" altLang="zh-CN" sz="2400" dirty="0" smtClean="0"/>
              <a:t>68675</a:t>
            </a:r>
            <a:endParaRPr lang="en-US" altLang="zh-CN" sz="2400" dirty="0"/>
          </a:p>
          <a:p>
            <a:r>
              <a:rPr lang="zh-CN" altLang="en-US" sz="2400" dirty="0"/>
              <a:t>     </a:t>
            </a:r>
            <a:r>
              <a:rPr lang="zh-CN" altLang="en-US" sz="2400" dirty="0" smtClean="0"/>
              <a:t>  </a:t>
            </a:r>
            <a:r>
              <a:rPr lang="zh-CN" altLang="en-US" sz="2400" dirty="0"/>
              <a:t>贷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本年利润 </a:t>
            </a:r>
            <a:r>
              <a:rPr lang="zh-CN" altLang="en-US" sz="2400" dirty="0" smtClean="0"/>
              <a:t>                               </a:t>
            </a:r>
            <a:r>
              <a:rPr lang="en-US" altLang="zh-CN" sz="2400" dirty="0" smtClean="0"/>
              <a:t>68675</a:t>
            </a:r>
            <a:endParaRPr lang="en-US" sz="2400" dirty="0"/>
          </a:p>
          <a:p>
            <a:endParaRPr lang="en-US" altLang="zh-CN" sz="2400" dirty="0"/>
          </a:p>
          <a:p>
            <a:r>
              <a:rPr lang="zh-CN" altLang="en-US" sz="2400" dirty="0" smtClean="0"/>
              <a:t>借</a:t>
            </a:r>
            <a:r>
              <a:rPr lang="zh-CN" altLang="en-US" sz="2400" dirty="0"/>
              <a:t>：利润分配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提取</a:t>
            </a:r>
            <a:r>
              <a:rPr lang="zh-CN" altLang="en-US" sz="2400" dirty="0"/>
              <a:t>法定盈余公</a:t>
            </a:r>
            <a:r>
              <a:rPr lang="zh-CN" altLang="en-US" sz="2400" dirty="0"/>
              <a:t>积   </a:t>
            </a:r>
            <a:r>
              <a:rPr lang="en-US" altLang="zh-CN" sz="2400" dirty="0"/>
              <a:t>425921.5</a:t>
            </a:r>
            <a:endParaRPr lang="en-US" altLang="zh-CN" sz="2400" dirty="0"/>
          </a:p>
          <a:p>
            <a:r>
              <a:rPr lang="zh-CN" altLang="en-US" sz="2400" dirty="0"/>
              <a:t>        贷</a:t>
            </a:r>
            <a:r>
              <a:rPr lang="zh-CN" altLang="en-US" sz="2400" dirty="0"/>
              <a:t>：盈余公积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法定</a:t>
            </a:r>
            <a:r>
              <a:rPr lang="zh-CN" altLang="en-US" sz="2400" dirty="0"/>
              <a:t>盈余公</a:t>
            </a:r>
            <a:r>
              <a:rPr lang="zh-CN" altLang="en-US" sz="2400" dirty="0"/>
              <a:t>积            </a:t>
            </a:r>
            <a:r>
              <a:rPr lang="en-US" altLang="zh-CN" sz="2400" dirty="0"/>
              <a:t>425921.5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借</a:t>
            </a:r>
            <a:r>
              <a:rPr lang="zh-CN" altLang="en-US" sz="2400" dirty="0"/>
              <a:t>：利润分配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提取</a:t>
            </a:r>
            <a:r>
              <a:rPr lang="zh-CN" altLang="en-US" sz="2400" dirty="0"/>
              <a:t>公益金      </a:t>
            </a:r>
            <a:r>
              <a:rPr lang="en-US" altLang="zh-CN" sz="2400" dirty="0"/>
              <a:t>212960.75</a:t>
            </a:r>
            <a:endParaRPr lang="en-US" altLang="zh-CN" sz="2400" dirty="0"/>
          </a:p>
          <a:p>
            <a:r>
              <a:rPr lang="zh-CN" altLang="en-US" sz="2400" dirty="0"/>
              <a:t>        贷</a:t>
            </a:r>
            <a:r>
              <a:rPr lang="zh-CN" altLang="en-US" sz="2400" dirty="0"/>
              <a:t>：盈余公积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公益金                </a:t>
            </a:r>
            <a:r>
              <a:rPr lang="en-US" altLang="zh-CN" sz="2400" dirty="0" smtClean="0"/>
              <a:t>212960.75</a:t>
            </a:r>
          </a:p>
          <a:p>
            <a:endParaRPr lang="en-US" altLang="zh-CN" sz="2400" dirty="0"/>
          </a:p>
          <a:p>
            <a:r>
              <a:rPr lang="zh-CN" altLang="en-US" sz="2400" dirty="0"/>
              <a:t>借：利润分配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未</a:t>
            </a:r>
            <a:r>
              <a:rPr lang="zh-CN" altLang="en-US" sz="2400" dirty="0"/>
              <a:t>分配</a:t>
            </a:r>
            <a:r>
              <a:rPr lang="zh-CN" altLang="en-US" sz="2400" dirty="0"/>
              <a:t>利润        </a:t>
            </a:r>
            <a:r>
              <a:rPr lang="en-US" altLang="zh-CN" sz="2400" dirty="0"/>
              <a:t>638882.25</a:t>
            </a:r>
            <a:endParaRPr lang="en-US" altLang="zh-CN" sz="2400" dirty="0"/>
          </a:p>
          <a:p>
            <a:r>
              <a:rPr lang="zh-CN" altLang="en-US" sz="2400" dirty="0"/>
              <a:t>        贷</a:t>
            </a:r>
            <a:r>
              <a:rPr lang="zh-CN" altLang="en-US" sz="2400" dirty="0"/>
              <a:t>：利润分配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提取</a:t>
            </a:r>
            <a:r>
              <a:rPr lang="zh-CN" altLang="en-US" sz="2400" dirty="0"/>
              <a:t>法定盈余公</a:t>
            </a:r>
            <a:r>
              <a:rPr lang="zh-CN" altLang="en-US" sz="2400" dirty="0"/>
              <a:t>积      </a:t>
            </a:r>
            <a:r>
              <a:rPr lang="en-US" altLang="zh-CN" sz="2400" dirty="0"/>
              <a:t>425921.5</a:t>
            </a:r>
            <a:endParaRPr lang="en-US" altLang="zh-CN" sz="2400" dirty="0"/>
          </a:p>
          <a:p>
            <a:r>
              <a:rPr lang="en-US" altLang="zh-CN" sz="2400" dirty="0"/>
              <a:t>                                </a:t>
            </a:r>
            <a:r>
              <a:rPr lang="en-US" altLang="zh-CN" sz="2400" dirty="0" smtClean="0"/>
              <a:t>   --</a:t>
            </a:r>
            <a:r>
              <a:rPr lang="zh-CN" altLang="en-US" sz="2400" dirty="0" smtClean="0"/>
              <a:t>提取</a:t>
            </a:r>
            <a:r>
              <a:rPr lang="zh-CN" altLang="en-US" sz="2400" dirty="0"/>
              <a:t>公益金             </a:t>
            </a: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212960.7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7449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38" y="515391"/>
            <a:ext cx="10423262" cy="5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88" y="4908976"/>
            <a:ext cx="6989718" cy="595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95" y="141317"/>
            <a:ext cx="7134220" cy="48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25" y="961404"/>
            <a:ext cx="9852971" cy="41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37" y="785099"/>
            <a:ext cx="8728663" cy="539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4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20" y="720985"/>
            <a:ext cx="9618851" cy="48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423" y="5231895"/>
            <a:ext cx="6835195" cy="1559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45" y="132294"/>
            <a:ext cx="6012235" cy="50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06" y="83127"/>
            <a:ext cx="8822945" cy="67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7" y="340822"/>
            <a:ext cx="11596254" cy="6409113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）计算本月税前利润总额</a:t>
            </a:r>
          </a:p>
          <a:p>
            <a:r>
              <a:rPr lang="en-US" dirty="0"/>
              <a:t>=3245000-2405980-320600-120000-401908-43078+6790-5739+130650-87900-65910</a:t>
            </a:r>
          </a:p>
          <a:p>
            <a:r>
              <a:rPr lang="en-US" dirty="0" smtClean="0"/>
              <a:t>= -68675  </a:t>
            </a:r>
            <a:r>
              <a:rPr lang="zh-CN" altLang="en-US" dirty="0" smtClean="0"/>
              <a:t>（因为本月亏损，没有所得税）</a:t>
            </a:r>
            <a:endParaRPr lang="en-US" dirty="0" smtClean="0"/>
          </a:p>
          <a:p>
            <a:r>
              <a:rPr lang="zh-CN" altLang="en-US" dirty="0" smtClean="0"/>
              <a:t>结转</a:t>
            </a:r>
            <a:r>
              <a:rPr lang="zh-CN" altLang="en-US" dirty="0"/>
              <a:t>净利润</a:t>
            </a:r>
            <a:r>
              <a:rPr lang="en-US" altLang="zh-CN" dirty="0"/>
              <a:t>=-68675+4327890=4259215</a:t>
            </a:r>
          </a:p>
          <a:p>
            <a:r>
              <a:rPr lang="zh-CN" altLang="en-US" dirty="0"/>
              <a:t>提取法定盈余公积</a:t>
            </a:r>
            <a:r>
              <a:rPr lang="en-US" altLang="zh-CN" dirty="0"/>
              <a:t>=4259215×10%=425921.5</a:t>
            </a:r>
          </a:p>
          <a:p>
            <a:r>
              <a:rPr lang="zh-CN" altLang="en-US" dirty="0"/>
              <a:t>提取</a:t>
            </a:r>
            <a:r>
              <a:rPr lang="zh-CN" altLang="en-US" dirty="0" smtClean="0"/>
              <a:t>公益金</a:t>
            </a:r>
            <a:r>
              <a:rPr lang="en-US" altLang="zh-CN" dirty="0"/>
              <a:t>=4259215×5%=</a:t>
            </a:r>
            <a:r>
              <a:rPr lang="en-US" altLang="zh-CN" dirty="0" smtClean="0"/>
              <a:t>212960.75</a:t>
            </a:r>
          </a:p>
          <a:p>
            <a:endParaRPr 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）借：主营业务</a:t>
            </a:r>
            <a:r>
              <a:rPr lang="zh-CN" altLang="en-US" dirty="0" smtClean="0"/>
              <a:t>收入     </a:t>
            </a:r>
            <a:r>
              <a:rPr lang="en-US" altLang="zh-CN" dirty="0" smtClean="0"/>
              <a:t>3 </a:t>
            </a:r>
            <a:r>
              <a:rPr lang="en-US" altLang="zh-CN" dirty="0"/>
              <a:t>245 000</a:t>
            </a:r>
          </a:p>
          <a:p>
            <a:r>
              <a:rPr lang="zh-CN" altLang="en-US" dirty="0" smtClean="0"/>
              <a:t>                    其他</a:t>
            </a:r>
            <a:r>
              <a:rPr lang="zh-CN" altLang="en-US" dirty="0"/>
              <a:t>业务</a:t>
            </a:r>
            <a:r>
              <a:rPr lang="zh-CN" altLang="en-US" dirty="0" smtClean="0"/>
              <a:t>收入             </a:t>
            </a:r>
            <a:r>
              <a:rPr lang="en-US" altLang="zh-CN" dirty="0" smtClean="0"/>
              <a:t>6 </a:t>
            </a:r>
            <a:r>
              <a:rPr lang="en-US" altLang="zh-CN" dirty="0"/>
              <a:t>790</a:t>
            </a:r>
          </a:p>
          <a:p>
            <a:r>
              <a:rPr lang="zh-CN" altLang="en-US" dirty="0" smtClean="0"/>
              <a:t>                    营业</a:t>
            </a:r>
            <a:r>
              <a:rPr lang="zh-CN" altLang="en-US" dirty="0"/>
              <a:t>外</a:t>
            </a:r>
            <a:r>
              <a:rPr lang="zh-CN" altLang="en-US" dirty="0" smtClean="0"/>
              <a:t>收入             </a:t>
            </a:r>
            <a:r>
              <a:rPr lang="en-US" altLang="zh-CN" dirty="0" smtClean="0"/>
              <a:t>130 </a:t>
            </a:r>
            <a:r>
              <a:rPr lang="en-US" altLang="zh-CN" dirty="0"/>
              <a:t>650</a:t>
            </a:r>
          </a:p>
          <a:p>
            <a:r>
              <a:rPr lang="zh-CN" altLang="en-US" dirty="0" smtClean="0"/>
              <a:t>                 贷</a:t>
            </a:r>
            <a:r>
              <a:rPr lang="zh-CN" altLang="en-US" dirty="0"/>
              <a:t>：本年</a:t>
            </a:r>
            <a:r>
              <a:rPr lang="zh-CN" altLang="en-US" dirty="0" smtClean="0"/>
              <a:t>利润                   </a:t>
            </a:r>
            <a:r>
              <a:rPr lang="en-US" altLang="zh-CN" dirty="0" smtClean="0"/>
              <a:t>3 </a:t>
            </a:r>
            <a:r>
              <a:rPr lang="en-US" altLang="zh-CN" dirty="0"/>
              <a:t>382 </a:t>
            </a:r>
            <a:r>
              <a:rPr lang="en-US" altLang="zh-CN" dirty="0" smtClean="0"/>
              <a:t>440</a:t>
            </a:r>
          </a:p>
          <a:p>
            <a:endParaRPr lang="en-US" altLang="zh-CN" dirty="0"/>
          </a:p>
          <a:p>
            <a:r>
              <a:rPr lang="zh-CN" altLang="en-US" dirty="0" smtClean="0"/>
              <a:t>        借</a:t>
            </a:r>
            <a:r>
              <a:rPr lang="zh-CN" altLang="en-US" dirty="0"/>
              <a:t>：本年</a:t>
            </a:r>
            <a:r>
              <a:rPr lang="zh-CN" altLang="en-US" dirty="0" smtClean="0"/>
              <a:t>利润      </a:t>
            </a:r>
            <a:r>
              <a:rPr lang="en-US" altLang="zh-CN" dirty="0" smtClean="0"/>
              <a:t>3 </a:t>
            </a:r>
            <a:r>
              <a:rPr lang="en-US" altLang="zh-CN" dirty="0"/>
              <a:t>451 115</a:t>
            </a:r>
          </a:p>
          <a:p>
            <a:r>
              <a:rPr lang="zh-CN" altLang="en-US" dirty="0" smtClean="0"/>
              <a:t>                贷： 主</a:t>
            </a:r>
            <a:r>
              <a:rPr lang="zh-CN" altLang="en-US" dirty="0"/>
              <a:t>营业务</a:t>
            </a:r>
            <a:r>
              <a:rPr lang="zh-CN" altLang="en-US" dirty="0" smtClean="0"/>
              <a:t>成本     </a:t>
            </a:r>
            <a:r>
              <a:rPr lang="en-US" altLang="zh-CN" dirty="0" smtClean="0"/>
              <a:t>2 </a:t>
            </a:r>
            <a:r>
              <a:rPr lang="en-US" altLang="zh-CN" dirty="0"/>
              <a:t>405 980</a:t>
            </a:r>
          </a:p>
          <a:p>
            <a:r>
              <a:rPr lang="zh-CN" altLang="en-US" dirty="0" smtClean="0"/>
              <a:t>                          主</a:t>
            </a:r>
            <a:r>
              <a:rPr lang="zh-CN" altLang="en-US" dirty="0"/>
              <a:t>营业务</a:t>
            </a:r>
            <a:r>
              <a:rPr lang="zh-CN" altLang="en-US" dirty="0" smtClean="0"/>
              <a:t>税金        </a:t>
            </a:r>
            <a:r>
              <a:rPr lang="en-US" altLang="zh-CN" dirty="0" smtClean="0"/>
              <a:t>320 </a:t>
            </a:r>
            <a:r>
              <a:rPr lang="en-US" altLang="zh-CN" dirty="0"/>
              <a:t>600</a:t>
            </a:r>
          </a:p>
          <a:p>
            <a:r>
              <a:rPr lang="zh-CN" altLang="en-US" dirty="0" smtClean="0"/>
              <a:t>                          其他</a:t>
            </a:r>
            <a:r>
              <a:rPr lang="zh-CN" altLang="en-US" dirty="0"/>
              <a:t>业务</a:t>
            </a:r>
            <a:r>
              <a:rPr lang="zh-CN" altLang="en-US" dirty="0" smtClean="0"/>
              <a:t>支出            </a:t>
            </a:r>
            <a:r>
              <a:rPr lang="en-US" altLang="zh-CN" dirty="0" smtClean="0"/>
              <a:t>5 </a:t>
            </a:r>
            <a:r>
              <a:rPr lang="en-US" altLang="zh-CN" dirty="0"/>
              <a:t>739</a:t>
            </a:r>
          </a:p>
          <a:p>
            <a:r>
              <a:rPr lang="zh-CN" altLang="en-US" dirty="0" smtClean="0"/>
              <a:t>                          销售费用                 </a:t>
            </a:r>
            <a:r>
              <a:rPr lang="en-US" altLang="zh-CN" dirty="0" smtClean="0"/>
              <a:t>120 000</a:t>
            </a:r>
          </a:p>
          <a:p>
            <a:r>
              <a:rPr lang="zh-CN" altLang="en-US" dirty="0" smtClean="0"/>
              <a:t>                          管理费用                 </a:t>
            </a:r>
            <a:r>
              <a:rPr lang="en-US" altLang="zh-CN" dirty="0" smtClean="0"/>
              <a:t>401 </a:t>
            </a:r>
            <a:r>
              <a:rPr lang="en-US" altLang="zh-CN" dirty="0"/>
              <a:t>908</a:t>
            </a:r>
          </a:p>
          <a:p>
            <a:r>
              <a:rPr lang="zh-CN" altLang="en-US" dirty="0" smtClean="0"/>
              <a:t>                          财务费用                   </a:t>
            </a:r>
            <a:r>
              <a:rPr lang="en-US" altLang="zh-CN" dirty="0" smtClean="0"/>
              <a:t>43 </a:t>
            </a:r>
            <a:r>
              <a:rPr lang="en-US" altLang="zh-CN" dirty="0"/>
              <a:t>078</a:t>
            </a:r>
          </a:p>
          <a:p>
            <a:r>
              <a:rPr lang="zh-CN" altLang="en-US" dirty="0" smtClean="0"/>
              <a:t>                          营业外支出              </a:t>
            </a:r>
            <a:r>
              <a:rPr lang="en-US" altLang="zh-CN" dirty="0" smtClean="0"/>
              <a:t>87 </a:t>
            </a:r>
            <a:r>
              <a:rPr lang="en-US" altLang="zh-CN" dirty="0"/>
              <a:t>900</a:t>
            </a:r>
          </a:p>
          <a:p>
            <a:r>
              <a:rPr lang="zh-CN" altLang="en-US" dirty="0" smtClean="0"/>
              <a:t>                          投资收益                   </a:t>
            </a:r>
            <a:r>
              <a:rPr lang="en-US" altLang="zh-CN" dirty="0" smtClean="0"/>
              <a:t>65 </a:t>
            </a:r>
            <a:r>
              <a:rPr lang="en-US" altLang="zh-CN" dirty="0"/>
              <a:t>910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212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第六章 练习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Yu</dc:creator>
  <cp:lastModifiedBy>Chen Yu</cp:lastModifiedBy>
  <cp:revision>31</cp:revision>
  <dcterms:created xsi:type="dcterms:W3CDTF">2018-09-17T07:02:11Z</dcterms:created>
  <dcterms:modified xsi:type="dcterms:W3CDTF">2018-11-25T07:06:08Z</dcterms:modified>
</cp:coreProperties>
</file>