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6"/>
  </p:notesMasterIdLst>
  <p:sldIdLst>
    <p:sldId id="577" r:id="rId2"/>
    <p:sldId id="559" r:id="rId3"/>
    <p:sldId id="541" r:id="rId4"/>
    <p:sldId id="576" r:id="rId5"/>
    <p:sldId id="575" r:id="rId6"/>
    <p:sldId id="543" r:id="rId7"/>
    <p:sldId id="544" r:id="rId8"/>
    <p:sldId id="545" r:id="rId9"/>
    <p:sldId id="546" r:id="rId10"/>
    <p:sldId id="570" r:id="rId11"/>
    <p:sldId id="571" r:id="rId12"/>
    <p:sldId id="572" r:id="rId13"/>
    <p:sldId id="573" r:id="rId14"/>
    <p:sldId id="574" r:id="rId15"/>
    <p:sldId id="578" r:id="rId16"/>
    <p:sldId id="562" r:id="rId17"/>
    <p:sldId id="563" r:id="rId18"/>
    <p:sldId id="564" r:id="rId19"/>
    <p:sldId id="565" r:id="rId20"/>
    <p:sldId id="566" r:id="rId21"/>
    <p:sldId id="567" r:id="rId22"/>
    <p:sldId id="579" r:id="rId23"/>
    <p:sldId id="557" r:id="rId24"/>
    <p:sldId id="558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E4A8"/>
    <a:srgbClr val="006600"/>
    <a:srgbClr val="003300"/>
    <a:srgbClr val="FFFF00"/>
    <a:srgbClr val="0033CC"/>
    <a:srgbClr val="FF3300"/>
    <a:srgbClr val="CC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42" autoAdjust="0"/>
    <p:restoredTop sz="86364" autoAdjust="0"/>
  </p:normalViewPr>
  <p:slideViewPr>
    <p:cSldViewPr>
      <p:cViewPr varScale="1">
        <p:scale>
          <a:sx n="81" d="100"/>
          <a:sy n="81" d="100"/>
        </p:scale>
        <p:origin x="4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3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zh-CN" altLang="en-US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endParaRPr lang="en-US" altLang="zh-CN"/>
          </a:p>
        </p:txBody>
      </p:sp>
      <p:sp>
        <p:nvSpPr>
          <p:cNvPr id="466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6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66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en-US" altLang="zh-CN"/>
          </a:p>
        </p:txBody>
      </p:sp>
      <p:sp>
        <p:nvSpPr>
          <p:cNvPr id="466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85A84F8C-4C30-4C5D-80FD-C9B6B0FACD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531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84F8C-4C30-4C5D-80FD-C9B6B0FACDBB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204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84F8C-4C30-4C5D-80FD-C9B6B0FACDBB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2393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84F8C-4C30-4C5D-80FD-C9B6B0FACDBB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43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84F8C-4C30-4C5D-80FD-C9B6B0FACDBB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26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C471A-82D4-44C3-93FD-83604CC76A0C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876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84F8C-4C30-4C5D-80FD-C9B6B0FACDBB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451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84F8C-4C30-4C5D-80FD-C9B6B0FACDBB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371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84F8C-4C30-4C5D-80FD-C9B6B0FACDBB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3242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84F8C-4C30-4C5D-80FD-C9B6B0FACDBB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429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84F8C-4C30-4C5D-80FD-C9B6B0FACDBB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976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84F8C-4C30-4C5D-80FD-C9B6B0FACDBB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98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84F8C-4C30-4C5D-80FD-C9B6B0FACDBB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4237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84F8C-4C30-4C5D-80FD-C9B6B0FACDBB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1540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84F8C-4C30-4C5D-80FD-C9B6B0FACDBB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947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84F8C-4C30-4C5D-80FD-C9B6B0FACDBB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313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84F8C-4C30-4C5D-80FD-C9B6B0FACDBB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613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84F8C-4C30-4C5D-80FD-C9B6B0FACDBB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6432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84F8C-4C30-4C5D-80FD-C9B6B0FACDBB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3669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84F8C-4C30-4C5D-80FD-C9B6B0FACDBB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3077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84F8C-4C30-4C5D-80FD-C9B6B0FACDBB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9874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84F8C-4C30-4C5D-80FD-C9B6B0FACDBB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0779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84F8C-4C30-4C5D-80FD-C9B6B0FACDBB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047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71600" y="15573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141663"/>
            <a:ext cx="6400800" cy="1752600"/>
          </a:xfrm>
        </p:spPr>
        <p:txBody>
          <a:bodyPr/>
          <a:lstStyle>
            <a:lvl1pPr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555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555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64B3917-11CC-4894-BD61-0D6D9D353B8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7DDE7-2768-4F4B-9F9B-18D52757D6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942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5905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CB34DE-80CC-4881-A6E6-DDAE79B0F4A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26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5AC3F-B17B-4D2C-8476-C317F03FE72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91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90B98-351B-4F22-B24C-E04AA3702A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467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135437" cy="5040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125538"/>
            <a:ext cx="4137025" cy="5040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B9FEE-9AB3-4081-8143-0D4C5510292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757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0F368-65FA-41F9-B1E0-236F191133D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333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0CC27-E45A-4ACD-A018-97B09FEB0C8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33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2CD67F-2590-44A3-9B63-88876719FC5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49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3D934-364B-4CDE-AAF1-F508A63826C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933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82DD7-2D2C-4EE4-95ED-1CA54C3812B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25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Rectangle 8"/>
          <p:cNvSpPr>
            <a:spLocks noChangeArrowheads="1"/>
          </p:cNvSpPr>
          <p:nvPr userDrawn="1"/>
        </p:nvSpPr>
        <p:spPr bwMode="gray">
          <a:xfrm>
            <a:off x="323850" y="836613"/>
            <a:ext cx="8496300" cy="36512"/>
          </a:xfrm>
          <a:prstGeom prst="rect">
            <a:avLst/>
          </a:prstGeom>
          <a:solidFill>
            <a:srgbClr val="00CCFF">
              <a:alpha val="5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7162800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42486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A84D68E9-0CF9-43C0-94C1-96E5665CB4A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 b="1" kern="1200">
          <a:solidFill>
            <a:srgbClr val="0066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65175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2pPr>
      <a:lvl3pPr marL="118427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3pPr>
      <a:lvl4pPr marL="160337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503" y="1205852"/>
            <a:ext cx="2377281" cy="830997"/>
          </a:xfrm>
        </p:spPr>
        <p:txBody>
          <a:bodyPr wrap="square">
            <a:spAutoFit/>
          </a:bodyPr>
          <a:lstStyle/>
          <a:p>
            <a:r>
              <a:rPr lang="zh-CN" altLang="en-US" sz="4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第一讲</a:t>
            </a:r>
            <a:endParaRPr lang="zh-CN" altLang="en-US" sz="4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1079299" name="Rectangle 3"/>
          <p:cNvSpPr>
            <a:spLocks noChangeArrowheads="1"/>
          </p:cNvSpPr>
          <p:nvPr/>
        </p:nvSpPr>
        <p:spPr bwMode="auto">
          <a:xfrm>
            <a:off x="251525" y="2434837"/>
            <a:ext cx="8531225" cy="1006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6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计算机基础</a:t>
            </a:r>
            <a:endParaRPr lang="zh-CN" altLang="en-US" sz="6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79300" name="Rectangle 4"/>
          <p:cNvSpPr>
            <a:spLocks noChangeArrowheads="1"/>
          </p:cNvSpPr>
          <p:nvPr/>
        </p:nvSpPr>
        <p:spPr bwMode="auto">
          <a:xfrm>
            <a:off x="3420339" y="3933056"/>
            <a:ext cx="5616158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</a:pP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信息的表示与存储</a:t>
            </a:r>
            <a:endParaRPr lang="zh-CN" altLang="en-US" sz="4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Aft>
                <a:spcPct val="20000"/>
              </a:spcAft>
            </a:pP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4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79301" name="Line 5"/>
          <p:cNvSpPr>
            <a:spLocks noChangeShapeType="1"/>
          </p:cNvSpPr>
          <p:nvPr/>
        </p:nvSpPr>
        <p:spPr bwMode="auto">
          <a:xfrm>
            <a:off x="323528" y="2132856"/>
            <a:ext cx="1944216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9" y="16913"/>
            <a:ext cx="3421677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8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1E6B-1EE1-47A6-8334-F4D7B7A76BBE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二进制数的编码表示</a:t>
            </a:r>
          </a:p>
        </p:txBody>
      </p:sp>
      <p:sp>
        <p:nvSpPr>
          <p:cNvPr id="749571" name="Rectangle 3"/>
          <p:cNvSpPr>
            <a:spLocks noChangeArrowheads="1"/>
          </p:cNvSpPr>
          <p:nvPr/>
        </p:nvSpPr>
        <p:spPr bwMode="auto">
          <a:xfrm>
            <a:off x="251520" y="935248"/>
            <a:ext cx="8353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ea typeface="黑体" panose="02010609060101010101" pitchFamily="49" charset="-122"/>
              </a:rPr>
              <a:t> 数在计算机内部的存储方式：原码、反码、补码</a:t>
            </a:r>
          </a:p>
        </p:txBody>
      </p:sp>
      <p:sp>
        <p:nvSpPr>
          <p:cNvPr id="749572" name="Rectangle 4"/>
          <p:cNvSpPr>
            <a:spLocks noChangeArrowheads="1"/>
          </p:cNvSpPr>
          <p:nvPr/>
        </p:nvSpPr>
        <p:spPr bwMode="auto">
          <a:xfrm>
            <a:off x="562623" y="1642479"/>
            <a:ext cx="8208963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数的表示：符号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大小</a:t>
            </a:r>
          </a:p>
        </p:txBody>
      </p:sp>
      <p:sp>
        <p:nvSpPr>
          <p:cNvPr id="749576" name="Rectangle 8"/>
          <p:cNvSpPr>
            <a:spLocks noChangeArrowheads="1"/>
          </p:cNvSpPr>
          <p:nvPr/>
        </p:nvSpPr>
        <p:spPr bwMode="auto">
          <a:xfrm>
            <a:off x="851998" y="2147734"/>
            <a:ext cx="7630211" cy="101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"/>
              </a:spcBef>
              <a:buClr>
                <a:schemeClr val="hlink"/>
              </a:buClr>
              <a:buSzPct val="80000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符号：用“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”表示正，用“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”表示负，放在最高位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5000"/>
              </a:spcBef>
              <a:buClr>
                <a:schemeClr val="hlink"/>
              </a:buClr>
              <a:buSzPct val="80000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-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大小：二进制</a:t>
            </a:r>
          </a:p>
        </p:txBody>
      </p:sp>
      <p:sp>
        <p:nvSpPr>
          <p:cNvPr id="749577" name="Rectangle 9"/>
          <p:cNvSpPr>
            <a:spLocks noChangeArrowheads="1"/>
          </p:cNvSpPr>
          <p:nvPr/>
        </p:nvSpPr>
        <p:spPr bwMode="auto">
          <a:xfrm>
            <a:off x="765175" y="3567191"/>
            <a:ext cx="7921625" cy="1169551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34  </a:t>
            </a:r>
            <a:r>
              <a:rPr lang="pt-BR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  0 0100010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pt-BR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-34  </a:t>
            </a:r>
            <a:r>
              <a:rPr lang="pt-BR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  1 0100010</a:t>
            </a:r>
            <a:endParaRPr lang="zh-CN" altLang="en-US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49578" name="Rectangle 10"/>
          <p:cNvSpPr>
            <a:spLocks noChangeArrowheads="1"/>
          </p:cNvSpPr>
          <p:nvPr/>
        </p:nvSpPr>
        <p:spPr bwMode="auto">
          <a:xfrm>
            <a:off x="2068872" y="3301589"/>
            <a:ext cx="288032" cy="1822450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49583" name="Group 15"/>
          <p:cNvGrpSpPr>
            <a:grpSpLocks/>
          </p:cNvGrpSpPr>
          <p:nvPr/>
        </p:nvGrpSpPr>
        <p:grpSpPr bwMode="auto">
          <a:xfrm>
            <a:off x="2356904" y="4916465"/>
            <a:ext cx="2093913" cy="476250"/>
            <a:chOff x="1823" y="2635"/>
            <a:chExt cx="1319" cy="300"/>
          </a:xfrm>
        </p:grpSpPr>
        <p:sp>
          <p:nvSpPr>
            <p:cNvPr id="749579" name="Line 11"/>
            <p:cNvSpPr>
              <a:spLocks noChangeShapeType="1"/>
            </p:cNvSpPr>
            <p:nvPr/>
          </p:nvSpPr>
          <p:spPr bwMode="auto">
            <a:xfrm>
              <a:off x="1823" y="2750"/>
              <a:ext cx="572" cy="4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9581" name="Rectangle 13"/>
            <p:cNvSpPr>
              <a:spLocks noChangeArrowheads="1"/>
            </p:cNvSpPr>
            <p:nvPr/>
          </p:nvSpPr>
          <p:spPr bwMode="auto">
            <a:xfrm>
              <a:off x="2416" y="2635"/>
              <a:ext cx="726" cy="300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符号位</a:t>
              </a:r>
            </a:p>
          </p:txBody>
        </p:sp>
      </p:grpSp>
      <p:sp>
        <p:nvSpPr>
          <p:cNvPr id="749582" name="Rectangle 14"/>
          <p:cNvSpPr>
            <a:spLocks noChangeArrowheads="1"/>
          </p:cNvSpPr>
          <p:nvPr/>
        </p:nvSpPr>
        <p:spPr bwMode="auto">
          <a:xfrm>
            <a:off x="382789" y="5475331"/>
            <a:ext cx="8568630" cy="94179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优点：直观</a:t>
            </a:r>
          </a:p>
          <a:p>
            <a:pPr>
              <a:lnSpc>
                <a:spcPct val="115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缺点：零的表示不唯一；四则运算要考虑符号位，规则复杂</a:t>
            </a:r>
          </a:p>
        </p:txBody>
      </p:sp>
      <p:sp>
        <p:nvSpPr>
          <p:cNvPr id="2" name="矩形 1"/>
          <p:cNvSpPr/>
          <p:nvPr/>
        </p:nvSpPr>
        <p:spPr>
          <a:xfrm>
            <a:off x="4788024" y="3334805"/>
            <a:ext cx="4055919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注：这里假定用一个字节存放数据</a:t>
            </a:r>
          </a:p>
        </p:txBody>
      </p:sp>
    </p:spTree>
    <p:extLst>
      <p:ext uri="{BB962C8B-B14F-4D97-AF65-F5344CB8AC3E}">
        <p14:creationId xmlns:p14="http://schemas.microsoft.com/office/powerpoint/2010/main" val="279071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4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8" grpId="0" animBg="1"/>
      <p:bldP spid="7495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62CFC83-FEEC-46D5-BB11-4E32C7C74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992" y="2996952"/>
            <a:ext cx="1728192" cy="167360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0E84-4F57-489D-A929-A8EEFF7102F0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反码</a:t>
            </a:r>
          </a:p>
        </p:txBody>
      </p:sp>
      <p:sp>
        <p:nvSpPr>
          <p:cNvPr id="750603" name="Rectangle 11"/>
          <p:cNvSpPr>
            <a:spLocks noChangeArrowheads="1"/>
          </p:cNvSpPr>
          <p:nvPr/>
        </p:nvSpPr>
        <p:spPr bwMode="auto">
          <a:xfrm>
            <a:off x="489840" y="5560935"/>
            <a:ext cx="7921625" cy="51706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Font typeface="Symbol" panose="05050102010706020507" pitchFamily="18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反码一般不直接使用，通常是作为求补码的中间码</a:t>
            </a:r>
          </a:p>
        </p:txBody>
      </p:sp>
      <p:sp>
        <p:nvSpPr>
          <p:cNvPr id="750608" name="Rectangle 16"/>
          <p:cNvSpPr>
            <a:spLocks noChangeArrowheads="1"/>
          </p:cNvSpPr>
          <p:nvPr/>
        </p:nvSpPr>
        <p:spPr bwMode="auto">
          <a:xfrm>
            <a:off x="323850" y="1011921"/>
            <a:ext cx="8496622" cy="125572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1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正数的反码：与原码相同；</a:t>
            </a:r>
          </a:p>
          <a:p>
            <a:pPr>
              <a:lnSpc>
                <a:spcPct val="150000"/>
              </a:lnSpc>
              <a:spcBef>
                <a:spcPct val="1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负数的反码：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符号位不变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，其它位取反（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变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变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="" xmlns:a16="http://schemas.microsoft.com/office/drawing/2014/main" id="{E45F90B3-992D-44EF-BCDF-808A88D9E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3501008"/>
            <a:ext cx="792162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34  </a:t>
            </a:r>
            <a:r>
              <a:rPr lang="pt-BR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  0 0100010    0 0100010 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pt-BR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-34  </a:t>
            </a:r>
            <a:r>
              <a:rPr lang="pt-BR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  1 0100010    1 1011101</a:t>
            </a:r>
            <a:endParaRPr lang="zh-CN" altLang="en-US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B526270-BECE-4019-AF38-4E863E6DF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677" y="3060676"/>
            <a:ext cx="1152525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原码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="" xmlns:a16="http://schemas.microsoft.com/office/drawing/2014/main" id="{8682887E-64C7-43A1-992B-617C44346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240" y="2996952"/>
            <a:ext cx="1728192" cy="167360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3">
            <a:extLst>
              <a:ext uri="{FF2B5EF4-FFF2-40B4-BE49-F238E27FC236}">
                <a16:creationId xmlns="" xmlns:a16="http://schemas.microsoft.com/office/drawing/2014/main" id="{5BE37B33-43C8-45BA-9415-53CB0403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3060676"/>
            <a:ext cx="1152525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反码</a:t>
            </a:r>
          </a:p>
        </p:txBody>
      </p:sp>
    </p:spTree>
    <p:extLst>
      <p:ext uri="{BB962C8B-B14F-4D97-AF65-F5344CB8AC3E}">
        <p14:creationId xmlns:p14="http://schemas.microsoft.com/office/powerpoint/2010/main" val="333825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DE8E-F891-479C-976C-972B3901C9CE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补码</a:t>
            </a:r>
          </a:p>
        </p:txBody>
      </p:sp>
      <p:sp>
        <p:nvSpPr>
          <p:cNvPr id="751621" name="Rectangle 5"/>
          <p:cNvSpPr>
            <a:spLocks noChangeArrowheads="1"/>
          </p:cNvSpPr>
          <p:nvPr/>
        </p:nvSpPr>
        <p:spPr bwMode="auto">
          <a:xfrm>
            <a:off x="319233" y="4549869"/>
            <a:ext cx="8501239" cy="1052596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0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的补码表示唯一，且可以多表示一个数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对补码再求补即得到原码 </a:t>
            </a:r>
          </a:p>
        </p:txBody>
      </p:sp>
      <p:sp>
        <p:nvSpPr>
          <p:cNvPr id="751626" name="Rectangle 10"/>
          <p:cNvSpPr>
            <a:spLocks noChangeArrowheads="1"/>
          </p:cNvSpPr>
          <p:nvPr/>
        </p:nvSpPr>
        <p:spPr bwMode="auto">
          <a:xfrm>
            <a:off x="319233" y="1011850"/>
            <a:ext cx="8501239" cy="121879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正数的补码：与原码相同； </a:t>
            </a:r>
          </a:p>
          <a:p>
            <a:pPr>
              <a:lnSpc>
                <a:spcPct val="150000"/>
              </a:lnSpc>
              <a:spcBef>
                <a:spcPct val="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负数的补码：反码的最末位加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45849" y="5879977"/>
            <a:ext cx="8474623" cy="608243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buClr>
                <a:srgbClr val="0000FF"/>
              </a:buClr>
              <a:buSzPct val="80000"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计算机是以补码方式存放数据的！ 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="" xmlns:a16="http://schemas.microsoft.com/office/drawing/2014/main" id="{99D02865-FE68-4B0C-92A6-91775BE3F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665" y="2405440"/>
            <a:ext cx="1728192" cy="167360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8411154D-A6E9-4BAC-BA4F-F1F2B90B0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33" y="2909496"/>
            <a:ext cx="792162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34  </a:t>
            </a:r>
            <a:r>
              <a:rPr lang="pt-BR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  0 0100010    0 0100010    0 0100010 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pt-BR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-34  </a:t>
            </a:r>
            <a:r>
              <a:rPr lang="pt-BR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  1 0100010    1 1011101    1 1011110</a:t>
            </a:r>
            <a:endParaRPr lang="zh-CN" altLang="en-US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D296BEC-7664-45CC-A52C-348FB8410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350" y="2469164"/>
            <a:ext cx="1152525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原码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="" xmlns:a16="http://schemas.microsoft.com/office/drawing/2014/main" id="{895A67FC-E7A0-49F1-9492-6DF8B798E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913" y="2405440"/>
            <a:ext cx="1728192" cy="167360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3">
            <a:extLst>
              <a:ext uri="{FF2B5EF4-FFF2-40B4-BE49-F238E27FC236}">
                <a16:creationId xmlns="" xmlns:a16="http://schemas.microsoft.com/office/drawing/2014/main" id="{31B8E89E-5383-4871-AC4C-820491B20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1641" y="2469164"/>
            <a:ext cx="1152525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反码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="" xmlns:a16="http://schemas.microsoft.com/office/drawing/2014/main" id="{6843B5D6-89CE-4A1A-8152-56429F2DC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161" y="2400105"/>
            <a:ext cx="1728192" cy="167360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3">
            <a:extLst>
              <a:ext uri="{FF2B5EF4-FFF2-40B4-BE49-F238E27FC236}">
                <a16:creationId xmlns="" xmlns:a16="http://schemas.microsoft.com/office/drawing/2014/main" id="{91C41EC0-8358-4D4F-836E-7A9CB976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889" y="2463829"/>
            <a:ext cx="1152525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补码</a:t>
            </a:r>
          </a:p>
        </p:txBody>
      </p:sp>
    </p:spTree>
    <p:extLst>
      <p:ext uri="{BB962C8B-B14F-4D97-AF65-F5344CB8AC3E}">
        <p14:creationId xmlns:p14="http://schemas.microsoft.com/office/powerpoint/2010/main" val="33692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21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A2A3-A90A-44E9-AFB9-BEE2199C53C2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 dirty="0"/>
              <a:t>补码运算规则</a:t>
            </a:r>
          </a:p>
        </p:txBody>
      </p:sp>
      <p:sp>
        <p:nvSpPr>
          <p:cNvPr id="752649" name="Rectangle 9"/>
          <p:cNvSpPr>
            <a:spLocks noChangeArrowheads="1"/>
          </p:cNvSpPr>
          <p:nvPr/>
        </p:nvSpPr>
        <p:spPr bwMode="auto">
          <a:xfrm>
            <a:off x="323850" y="980728"/>
            <a:ext cx="8496622" cy="151804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符号位可以作为数值参加运算</a:t>
            </a:r>
          </a:p>
          <a:p>
            <a:pPr>
              <a:lnSpc>
                <a:spcPct val="130000"/>
              </a:lnSpc>
              <a:spcBef>
                <a:spcPct val="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减法可以转化为加法运算</a:t>
            </a:r>
          </a:p>
          <a:p>
            <a:pPr>
              <a:lnSpc>
                <a:spcPct val="130000"/>
              </a:lnSpc>
              <a:spcBef>
                <a:spcPct val="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运算结果仍为补码</a:t>
            </a:r>
          </a:p>
        </p:txBody>
      </p:sp>
      <p:sp>
        <p:nvSpPr>
          <p:cNvPr id="752651" name="Rectangle 11"/>
          <p:cNvSpPr>
            <a:spLocks noChangeArrowheads="1"/>
          </p:cNvSpPr>
          <p:nvPr/>
        </p:nvSpPr>
        <p:spPr bwMode="auto">
          <a:xfrm>
            <a:off x="323850" y="2719082"/>
            <a:ext cx="8712646" cy="3013133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用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8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位字长计算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67 </a:t>
            </a:r>
            <a:r>
              <a:rPr lang="en-US" altLang="zh-CN" sz="2400" b="1" dirty="0" smtClean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-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 67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10</a:t>
            </a:r>
            <a:r>
              <a:rPr lang="en-US" altLang="zh-CN" sz="2400" b="1" dirty="0">
                <a:latin typeface="Times New Roman" panose="02020603050405020304" pitchFamily="18" charset="0"/>
              </a:rPr>
              <a:t> =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01000011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2</a:t>
            </a:r>
            <a:r>
              <a:rPr lang="pt-BR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原</a:t>
            </a:r>
            <a:r>
              <a:rPr lang="zh-CN" altLang="pt-BR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码</a:t>
            </a:r>
            <a:r>
              <a:rPr lang="pt-BR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] </a:t>
            </a:r>
            <a:r>
              <a:rPr lang="pt-BR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01000011</a:t>
            </a:r>
            <a:r>
              <a:rPr lang="pt-BR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zh-CN" altLang="pt-BR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补码</a:t>
            </a:r>
            <a:r>
              <a:rPr lang="pt-BR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]</a:t>
            </a:r>
            <a:r>
              <a:rPr lang="pt-BR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 -10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10</a:t>
            </a:r>
            <a:r>
              <a:rPr lang="en-US" altLang="zh-CN" sz="2400" b="1" dirty="0">
                <a:latin typeface="Times New Roman" panose="02020603050405020304" pitchFamily="18" charset="0"/>
              </a:rPr>
              <a:t> =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10001010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2</a:t>
            </a:r>
            <a:r>
              <a:rPr lang="pt-BR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原</a:t>
            </a:r>
            <a:r>
              <a:rPr lang="zh-CN" altLang="pt-BR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码</a:t>
            </a:r>
            <a:r>
              <a:rPr lang="pt-BR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] </a:t>
            </a:r>
            <a:r>
              <a:rPr lang="pt-BR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11110101</a:t>
            </a:r>
            <a:r>
              <a:rPr lang="pt-BR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zh-CN" altLang="pt-BR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反码</a:t>
            </a:r>
            <a:r>
              <a:rPr lang="pt-BR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]</a:t>
            </a:r>
            <a:r>
              <a:rPr lang="pt-BR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pt-BR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400" b="1" dirty="0">
                <a:latin typeface="Times New Roman" panose="02020603050405020304" pitchFamily="18" charset="0"/>
              </a:rPr>
              <a:t>11110110</a:t>
            </a:r>
            <a:r>
              <a:rPr lang="pt-BR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zh-CN" altLang="pt-BR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补码</a:t>
            </a:r>
            <a:r>
              <a:rPr lang="pt-BR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]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 01000011 + 11110110 = 1 00111001 </a:t>
            </a:r>
            <a:r>
              <a:rPr lang="pt-BR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400" b="1" dirty="0">
                <a:latin typeface="Times New Roman" panose="02020603050405020304" pitchFamily="18" charset="0"/>
              </a:rPr>
              <a:t>00111001</a:t>
            </a:r>
            <a:endParaRPr lang="pt-BR" altLang="zh-CN" sz="2400" b="1" dirty="0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pt-BR" altLang="zh-CN" sz="24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(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注意：</a:t>
            </a:r>
            <a:r>
              <a:rPr lang="zh-CN" altLang="pt-BR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符号位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加入正常运算，超出字长部分</a:t>
            </a:r>
            <a:r>
              <a:rPr lang="zh-CN" altLang="pt-BR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自然丢失</a:t>
            </a:r>
            <a:r>
              <a:rPr lang="pt-BR" altLang="zh-CN" sz="24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 00111001 </a:t>
            </a:r>
            <a:r>
              <a:rPr lang="pt-BR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zh-CN" altLang="pt-BR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补码</a:t>
            </a:r>
            <a:r>
              <a:rPr lang="pt-BR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]</a:t>
            </a:r>
            <a:r>
              <a:rPr lang="pt-BR" altLang="zh-CN" sz="24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pt-BR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00111001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2</a:t>
            </a:r>
            <a:r>
              <a:rPr lang="pt-BR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原</a:t>
            </a:r>
            <a:r>
              <a:rPr lang="zh-CN" altLang="pt-BR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码</a:t>
            </a:r>
            <a:r>
              <a:rPr lang="pt-BR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]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= 57</a:t>
            </a:r>
            <a:endParaRPr lang="pt-BR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52652" name="Rectangle 12"/>
          <p:cNvSpPr>
            <a:spLocks noChangeArrowheads="1"/>
          </p:cNvSpPr>
          <p:nvPr/>
        </p:nvSpPr>
        <p:spPr bwMode="auto">
          <a:xfrm>
            <a:off x="323850" y="5943986"/>
            <a:ext cx="8496622" cy="53975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用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8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位字长计算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85 + 44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，会出现什么问题？</a:t>
            </a:r>
          </a:p>
        </p:txBody>
      </p:sp>
    </p:spTree>
    <p:extLst>
      <p:ext uri="{BB962C8B-B14F-4D97-AF65-F5344CB8AC3E}">
        <p14:creationId xmlns:p14="http://schemas.microsoft.com/office/powerpoint/2010/main" val="2214902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511F-7E79-4520-8AB3-39CDFE6A8003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 dirty="0"/>
              <a:t>非数值信息</a:t>
            </a:r>
          </a:p>
        </p:txBody>
      </p:sp>
      <p:sp>
        <p:nvSpPr>
          <p:cNvPr id="757763" name="Rectangle 3"/>
          <p:cNvSpPr>
            <a:spLocks noChangeArrowheads="1"/>
          </p:cNvSpPr>
          <p:nvPr/>
        </p:nvSpPr>
        <p:spPr bwMode="auto">
          <a:xfrm>
            <a:off x="611684" y="1819705"/>
            <a:ext cx="8353425" cy="51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Tahoma" panose="020B0604030504040204" pitchFamily="34" charset="0"/>
              <a:buChar char="-"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西文字符：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ASCII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码</a:t>
            </a:r>
          </a:p>
        </p:txBody>
      </p:sp>
      <p:sp>
        <p:nvSpPr>
          <p:cNvPr id="757767" name="Rectangle 7"/>
          <p:cNvSpPr>
            <a:spLocks noChangeArrowheads="1"/>
          </p:cNvSpPr>
          <p:nvPr/>
        </p:nvSpPr>
        <p:spPr bwMode="auto">
          <a:xfrm>
            <a:off x="611684" y="3116692"/>
            <a:ext cx="8353425" cy="51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Tahoma" panose="020B0604030504040204" pitchFamily="34" charset="0"/>
              <a:buChar char="-"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中文汉字：一个汉字占两个字节，常见编码有</a:t>
            </a:r>
          </a:p>
        </p:txBody>
      </p:sp>
      <p:sp>
        <p:nvSpPr>
          <p:cNvPr id="757770" name="Rectangle 10"/>
          <p:cNvSpPr>
            <a:spLocks noChangeArrowheads="1"/>
          </p:cNvSpPr>
          <p:nvPr/>
        </p:nvSpPr>
        <p:spPr bwMode="auto">
          <a:xfrm>
            <a:off x="827584" y="3619930"/>
            <a:ext cx="806450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Tahoma" panose="020B0604030504040204" pitchFamily="34" charset="0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GB2312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GBK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GB18030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UTF-8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57771" name="Rectangle 11"/>
          <p:cNvSpPr>
            <a:spLocks noChangeArrowheads="1"/>
          </p:cNvSpPr>
          <p:nvPr/>
        </p:nvSpPr>
        <p:spPr bwMode="auto">
          <a:xfrm>
            <a:off x="900609" y="2395967"/>
            <a:ext cx="80645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Tahoma" panose="020B0604030504040204" pitchFamily="34" charset="0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完整的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ASCII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码表见课程主页或教材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92837" y="1016204"/>
            <a:ext cx="8353425" cy="584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ea typeface="黑体" panose="02010609060101010101" pitchFamily="49" charset="-122"/>
              </a:rPr>
              <a:t> 非数值信息的表示</a:t>
            </a:r>
          </a:p>
        </p:txBody>
      </p:sp>
    </p:spTree>
    <p:extLst>
      <p:ext uri="{BB962C8B-B14F-4D97-AF65-F5344CB8AC3E}">
        <p14:creationId xmlns:p14="http://schemas.microsoft.com/office/powerpoint/2010/main" val="3473331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6E98CDE-0FC9-4A31-BE6D-A03803681BB6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59632" y="908720"/>
            <a:ext cx="6264696" cy="1143000"/>
          </a:xfrm>
        </p:spPr>
        <p:txBody>
          <a:bodyPr/>
          <a:lstStyle/>
          <a:p>
            <a:pPr algn="ctr"/>
            <a:r>
              <a:rPr lang="zh-CN" altLang="en-US" sz="6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算法基本概念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67744" y="2492896"/>
            <a:ext cx="633571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dirty="0">
                <a:ea typeface="黑体" panose="02010609060101010101" pitchFamily="49" charset="-122"/>
              </a:rPr>
              <a:t> </a:t>
            </a:r>
            <a:r>
              <a:rPr lang="zh-CN" altLang="en-US" sz="3200" dirty="0" smtClean="0">
                <a:ea typeface="黑体" panose="02010609060101010101" pitchFamily="49" charset="-122"/>
              </a:rPr>
              <a:t>什么是算法</a:t>
            </a:r>
            <a:endParaRPr lang="zh-CN" altLang="en-US" sz="32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dirty="0">
                <a:ea typeface="黑体" panose="02010609060101010101" pitchFamily="49" charset="-122"/>
              </a:rPr>
              <a:t> </a:t>
            </a:r>
            <a:r>
              <a:rPr lang="zh-CN" altLang="en-US" sz="3200" dirty="0" smtClean="0">
                <a:ea typeface="黑体" panose="02010609060101010101" pitchFamily="49" charset="-122"/>
              </a:rPr>
              <a:t>算法的特征与评价</a:t>
            </a:r>
            <a:endParaRPr lang="zh-CN" altLang="en-US" sz="32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dirty="0">
                <a:ea typeface="黑体" panose="02010609060101010101" pitchFamily="49" charset="-122"/>
              </a:rPr>
              <a:t> </a:t>
            </a:r>
            <a:r>
              <a:rPr lang="zh-CN" altLang="en-US" sz="3200" dirty="0" smtClean="0">
                <a:ea typeface="黑体" panose="02010609060101010101" pitchFamily="49" charset="-122"/>
              </a:rPr>
              <a:t>算法的描述方法与基本控制结构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351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1">
            <a:extLst>
              <a:ext uri="{FF2B5EF4-FFF2-40B4-BE49-F238E27FC236}">
                <a16:creationId xmlns="" xmlns:a16="http://schemas.microsoft.com/office/drawing/2014/main" id="{F152DA16-2B92-4AA2-857E-02910B608667}"/>
              </a:ext>
            </a:extLst>
          </p:cNvPr>
          <p:cNvSpPr/>
          <p:nvPr/>
        </p:nvSpPr>
        <p:spPr bwMode="auto">
          <a:xfrm>
            <a:off x="356356" y="2217122"/>
            <a:ext cx="8464611" cy="1571918"/>
          </a:xfrm>
          <a:prstGeom prst="roundRect">
            <a:avLst>
              <a:gd name="adj" fmla="val 4851"/>
            </a:avLst>
          </a:prstGeom>
          <a:solidFill>
            <a:schemeClr val="accent3">
              <a:lumMod val="95000"/>
              <a:alpha val="44706"/>
            </a:schemeClr>
          </a:solidFill>
          <a:ln w="2857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DA4-24C9-471E-806B-B17934E347DA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算法</a:t>
            </a:r>
          </a:p>
        </p:txBody>
      </p:sp>
      <p:sp>
        <p:nvSpPr>
          <p:cNvPr id="764931" name="Rectangle 3"/>
          <p:cNvSpPr>
            <a:spLocks noChangeArrowheads="1"/>
          </p:cNvSpPr>
          <p:nvPr/>
        </p:nvSpPr>
        <p:spPr bwMode="auto">
          <a:xfrm>
            <a:off x="323850" y="979195"/>
            <a:ext cx="389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程序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算法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+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数据结构 </a:t>
            </a:r>
          </a:p>
        </p:txBody>
      </p:sp>
      <p:sp>
        <p:nvSpPr>
          <p:cNvPr id="764932" name="Rectangle 4"/>
          <p:cNvSpPr>
            <a:spLocks noChangeArrowheads="1"/>
          </p:cNvSpPr>
          <p:nvPr/>
        </p:nvSpPr>
        <p:spPr bwMode="auto">
          <a:xfrm>
            <a:off x="4064955" y="1031649"/>
            <a:ext cx="481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程序设计方法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语言工具和环境 </a:t>
            </a:r>
          </a:p>
        </p:txBody>
      </p:sp>
      <p:sp>
        <p:nvSpPr>
          <p:cNvPr id="764933" name="Rectangle 5"/>
          <p:cNvSpPr>
            <a:spLocks noChangeArrowheads="1"/>
          </p:cNvSpPr>
          <p:nvPr/>
        </p:nvSpPr>
        <p:spPr bwMode="auto">
          <a:xfrm>
            <a:off x="395288" y="3932571"/>
            <a:ext cx="8425680" cy="466725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为解决一个问题而采取的方法和具体步骤</a:t>
            </a:r>
          </a:p>
        </p:txBody>
      </p:sp>
      <p:sp>
        <p:nvSpPr>
          <p:cNvPr id="764934" name="Rectangle 6"/>
          <p:cNvSpPr>
            <a:spLocks noChangeArrowheads="1"/>
          </p:cNvSpPr>
          <p:nvPr/>
        </p:nvSpPr>
        <p:spPr bwMode="auto">
          <a:xfrm>
            <a:off x="2113917" y="1509420"/>
            <a:ext cx="676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——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著名计算机科学家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Nikiklaus Wirth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1976</a:t>
            </a:r>
          </a:p>
        </p:txBody>
      </p:sp>
      <p:sp>
        <p:nvSpPr>
          <p:cNvPr id="764935" name="Rectangle 7"/>
          <p:cNvSpPr>
            <a:spLocks noChangeArrowheads="1"/>
          </p:cNvSpPr>
          <p:nvPr/>
        </p:nvSpPr>
        <p:spPr bwMode="auto">
          <a:xfrm>
            <a:off x="467544" y="2785132"/>
            <a:ext cx="8353425" cy="89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对数据组织的描述：数据的类型和组织形式，即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数据结构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对操作流程的描述：即操作步骤，也就是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764936" name="Rectangle 8"/>
          <p:cNvSpPr>
            <a:spLocks noChangeArrowheads="1"/>
          </p:cNvSpPr>
          <p:nvPr/>
        </p:nvSpPr>
        <p:spPr bwMode="auto">
          <a:xfrm>
            <a:off x="356356" y="2252444"/>
            <a:ext cx="3708599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一个程序应该包括：</a:t>
            </a:r>
          </a:p>
        </p:txBody>
      </p:sp>
      <p:sp>
        <p:nvSpPr>
          <p:cNvPr id="764937" name="Rectangle 9"/>
          <p:cNvSpPr>
            <a:spLocks noChangeArrowheads="1"/>
          </p:cNvSpPr>
          <p:nvPr/>
        </p:nvSpPr>
        <p:spPr bwMode="auto">
          <a:xfrm>
            <a:off x="395287" y="4652963"/>
            <a:ext cx="8425681" cy="1900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学习程序设计的目的不仅仅是学习一种特定的语言，</a:t>
            </a:r>
            <a:b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而是学习进行程序设计的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一般方法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掌握了算法就是掌握了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程序设计的灵魂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，再配合有关的计算机语言，</a:t>
            </a:r>
            <a:b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就能顺利编写出程序，解决问题。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脱离了具体的语言去学习程序设计是困难的。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2" grpId="0"/>
      <p:bldP spid="764933" grpId="0" animBg="1"/>
      <p:bldP spid="7649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97E7-4CAB-4FD7-BB9C-E30E5AECDBDA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算法</a:t>
            </a:r>
          </a:p>
        </p:txBody>
      </p:sp>
      <p:sp>
        <p:nvSpPr>
          <p:cNvPr id="765955" name="Rectangle 3"/>
          <p:cNvSpPr>
            <a:spLocks noChangeArrowheads="1"/>
          </p:cNvSpPr>
          <p:nvPr/>
        </p:nvSpPr>
        <p:spPr bwMode="auto">
          <a:xfrm>
            <a:off x="611560" y="4797425"/>
            <a:ext cx="4104455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Tahoma" panose="020B0604030504040204" pitchFamily="34" charset="0"/>
              <a:buChar char="-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空间复杂度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 typeface="Tahoma" panose="020B0604030504040204" pitchFamily="34" charset="0"/>
              <a:buChar char="-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时间复杂度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buClr>
                <a:schemeClr val="hlink"/>
              </a:buClr>
              <a:buFont typeface="Tahoma" panose="020B0604030504040204" pitchFamily="34" charset="0"/>
              <a:buChar char="-"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实现复杂度</a:t>
            </a:r>
          </a:p>
        </p:txBody>
      </p:sp>
      <p:sp>
        <p:nvSpPr>
          <p:cNvPr id="765956" name="Rectangle 4"/>
          <p:cNvSpPr>
            <a:spLocks noChangeArrowheads="1"/>
          </p:cNvSpPr>
          <p:nvPr/>
        </p:nvSpPr>
        <p:spPr bwMode="auto">
          <a:xfrm>
            <a:off x="250825" y="4149725"/>
            <a:ext cx="388912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算法性能的评测</a:t>
            </a:r>
          </a:p>
        </p:txBody>
      </p:sp>
      <p:sp>
        <p:nvSpPr>
          <p:cNvPr id="765957" name="Rectangle 5"/>
          <p:cNvSpPr>
            <a:spLocks noChangeArrowheads="1"/>
          </p:cNvSpPr>
          <p:nvPr/>
        </p:nvSpPr>
        <p:spPr bwMode="auto">
          <a:xfrm>
            <a:off x="423226" y="1624918"/>
            <a:ext cx="8541262" cy="2265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Tahoma" panose="020B0604030504040204" pitchFamily="34" charset="0"/>
              <a:buChar char="-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输入：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有零个或多个输入量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 typeface="Tahoma" panose="020B0604030504040204" pitchFamily="34" charset="0"/>
              <a:buChar char="-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输出：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通常有一个或以上输出量（计算结果）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 typeface="Tahoma" panose="020B0604030504040204" pitchFamily="34" charset="0"/>
              <a:buChar char="-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明确性：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算法的描述必须无歧义，保证算法的正确执行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 typeface="Tahoma" panose="020B0604030504040204" pitchFamily="34" charset="0"/>
              <a:buChar char="-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有限性：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有限个输入、有限个指令、有限个步骤、有限时间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 typeface="Tahoma" panose="020B0604030504040204" pitchFamily="34" charset="0"/>
              <a:buChar char="-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有效性：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又称可行性，能够通过有限次基本运算来实现</a:t>
            </a:r>
          </a:p>
        </p:txBody>
      </p:sp>
      <p:sp>
        <p:nvSpPr>
          <p:cNvPr id="765958" name="Rectangle 6"/>
          <p:cNvSpPr>
            <a:spLocks noChangeArrowheads="1"/>
          </p:cNvSpPr>
          <p:nvPr/>
        </p:nvSpPr>
        <p:spPr bwMode="auto">
          <a:xfrm>
            <a:off x="250825" y="990910"/>
            <a:ext cx="842486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算法的特征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5" grpId="0"/>
      <p:bldP spid="7659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4CD-E0C4-48FC-86B1-800EE4F553DA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算法描述与基本结构</a:t>
            </a:r>
          </a:p>
        </p:txBody>
      </p:sp>
      <p:sp>
        <p:nvSpPr>
          <p:cNvPr id="766979" name="Rectangle 3"/>
          <p:cNvSpPr>
            <a:spLocks noChangeArrowheads="1"/>
          </p:cNvSpPr>
          <p:nvPr/>
        </p:nvSpPr>
        <p:spPr bwMode="auto">
          <a:xfrm>
            <a:off x="245015" y="1001713"/>
            <a:ext cx="8424863" cy="115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算法的描述方法：</a:t>
            </a:r>
            <a:b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自然语言、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流程图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NS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流程图、伪代码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66980" name="Rectangle 4"/>
          <p:cNvSpPr>
            <a:spLocks noChangeArrowheads="1"/>
          </p:cNvSpPr>
          <p:nvPr/>
        </p:nvSpPr>
        <p:spPr bwMode="auto">
          <a:xfrm>
            <a:off x="611560" y="2239475"/>
            <a:ext cx="583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流程图：简洁、直观、准确</a:t>
            </a:r>
          </a:p>
        </p:txBody>
      </p:sp>
      <p:sp>
        <p:nvSpPr>
          <p:cNvPr id="766981" name="Rectangle 5"/>
          <p:cNvSpPr>
            <a:spLocks noChangeArrowheads="1"/>
          </p:cNvSpPr>
          <p:nvPr/>
        </p:nvSpPr>
        <p:spPr bwMode="auto">
          <a:xfrm>
            <a:off x="245015" y="3217921"/>
            <a:ext cx="53292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算法的三种基本控制结构</a:t>
            </a:r>
          </a:p>
        </p:txBody>
      </p:sp>
      <p:sp>
        <p:nvSpPr>
          <p:cNvPr id="766982" name="Rectangle 6"/>
          <p:cNvSpPr>
            <a:spLocks noChangeArrowheads="1"/>
          </p:cNvSpPr>
          <p:nvPr/>
        </p:nvSpPr>
        <p:spPr bwMode="auto">
          <a:xfrm>
            <a:off x="539552" y="3861048"/>
            <a:ext cx="45720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顺序结构</a:t>
            </a:r>
          </a:p>
          <a:p>
            <a:pPr>
              <a:spcBef>
                <a:spcPct val="3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选择结构</a:t>
            </a:r>
          </a:p>
          <a:p>
            <a:pPr>
              <a:spcBef>
                <a:spcPct val="3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循环结构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241-6887-4542-9788-0D864927FA7A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顺序结构</a:t>
            </a:r>
          </a:p>
        </p:txBody>
      </p:sp>
      <p:sp>
        <p:nvSpPr>
          <p:cNvPr id="768003" name="Line 3"/>
          <p:cNvSpPr>
            <a:spLocks noChangeShapeType="1"/>
          </p:cNvSpPr>
          <p:nvPr/>
        </p:nvSpPr>
        <p:spPr bwMode="auto">
          <a:xfrm>
            <a:off x="6804025" y="1266825"/>
            <a:ext cx="0" cy="4681538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04" name="Text Box 4"/>
          <p:cNvSpPr txBox="1">
            <a:spLocks noChangeArrowheads="1"/>
          </p:cNvSpPr>
          <p:nvPr/>
        </p:nvSpPr>
        <p:spPr bwMode="auto">
          <a:xfrm>
            <a:off x="5653088" y="2563813"/>
            <a:ext cx="1584325" cy="4953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4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68005" name="Line 5"/>
          <p:cNvSpPr>
            <a:spLocks noChangeShapeType="1"/>
          </p:cNvSpPr>
          <p:nvPr/>
        </p:nvSpPr>
        <p:spPr bwMode="auto">
          <a:xfrm>
            <a:off x="6445250" y="1411288"/>
            <a:ext cx="1588" cy="11557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06" name="Text Box 6"/>
          <p:cNvSpPr txBox="1">
            <a:spLocks noChangeArrowheads="1"/>
          </p:cNvSpPr>
          <p:nvPr/>
        </p:nvSpPr>
        <p:spPr bwMode="auto">
          <a:xfrm>
            <a:off x="5653088" y="4076700"/>
            <a:ext cx="1584325" cy="4953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400" b="1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68007" name="Line 7"/>
          <p:cNvSpPr>
            <a:spLocks noChangeShapeType="1"/>
          </p:cNvSpPr>
          <p:nvPr/>
        </p:nvSpPr>
        <p:spPr bwMode="auto">
          <a:xfrm>
            <a:off x="6445250" y="3068638"/>
            <a:ext cx="0" cy="10080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09" name="Line 9"/>
          <p:cNvSpPr>
            <a:spLocks noChangeShapeType="1"/>
          </p:cNvSpPr>
          <p:nvPr/>
        </p:nvSpPr>
        <p:spPr bwMode="auto">
          <a:xfrm>
            <a:off x="6445250" y="4579938"/>
            <a:ext cx="0" cy="12239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10" name="Rectangle 10"/>
          <p:cNvSpPr>
            <a:spLocks noChangeArrowheads="1"/>
          </p:cNvSpPr>
          <p:nvPr/>
        </p:nvSpPr>
        <p:spPr bwMode="auto">
          <a:xfrm>
            <a:off x="5148263" y="1916113"/>
            <a:ext cx="2592387" cy="3240087"/>
          </a:xfrm>
          <a:prstGeom prst="rect">
            <a:avLst/>
          </a:prstGeom>
          <a:noFill/>
          <a:ln w="38100">
            <a:solidFill>
              <a:srgbClr val="008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12" name="Text Box 12"/>
          <p:cNvSpPr txBox="1">
            <a:spLocks noChangeArrowheads="1"/>
          </p:cNvSpPr>
          <p:nvPr/>
        </p:nvSpPr>
        <p:spPr bwMode="auto">
          <a:xfrm>
            <a:off x="5653088" y="2563813"/>
            <a:ext cx="1584325" cy="4953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4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68013" name="Line 13"/>
          <p:cNvSpPr>
            <a:spLocks noChangeShapeType="1"/>
          </p:cNvSpPr>
          <p:nvPr/>
        </p:nvSpPr>
        <p:spPr bwMode="auto">
          <a:xfrm>
            <a:off x="6445250" y="1411288"/>
            <a:ext cx="1588" cy="11557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14" name="Line 14"/>
          <p:cNvSpPr>
            <a:spLocks noChangeShapeType="1"/>
          </p:cNvSpPr>
          <p:nvPr/>
        </p:nvSpPr>
        <p:spPr bwMode="auto">
          <a:xfrm>
            <a:off x="6445250" y="3067050"/>
            <a:ext cx="0" cy="100806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15" name="Text Box 15"/>
          <p:cNvSpPr txBox="1">
            <a:spLocks noChangeArrowheads="1"/>
          </p:cNvSpPr>
          <p:nvPr/>
        </p:nvSpPr>
        <p:spPr bwMode="auto">
          <a:xfrm>
            <a:off x="5653088" y="2562225"/>
            <a:ext cx="1584325" cy="4953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4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68016" name="Line 16"/>
          <p:cNvSpPr>
            <a:spLocks noChangeShapeType="1"/>
          </p:cNvSpPr>
          <p:nvPr/>
        </p:nvSpPr>
        <p:spPr bwMode="auto">
          <a:xfrm>
            <a:off x="6445250" y="1409700"/>
            <a:ext cx="1588" cy="11557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17" name="Text Box 17"/>
          <p:cNvSpPr txBox="1">
            <a:spLocks noChangeArrowheads="1"/>
          </p:cNvSpPr>
          <p:nvPr/>
        </p:nvSpPr>
        <p:spPr bwMode="auto">
          <a:xfrm>
            <a:off x="5653088" y="4075113"/>
            <a:ext cx="1584325" cy="4953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400" b="1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68018" name="Line 18"/>
          <p:cNvSpPr>
            <a:spLocks noChangeShapeType="1"/>
          </p:cNvSpPr>
          <p:nvPr/>
        </p:nvSpPr>
        <p:spPr bwMode="auto">
          <a:xfrm>
            <a:off x="6445250" y="3065463"/>
            <a:ext cx="0" cy="10080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19" name="Text Box 19"/>
          <p:cNvSpPr txBox="1">
            <a:spLocks noChangeArrowheads="1"/>
          </p:cNvSpPr>
          <p:nvPr/>
        </p:nvSpPr>
        <p:spPr bwMode="auto">
          <a:xfrm>
            <a:off x="5653088" y="2560638"/>
            <a:ext cx="1584325" cy="4953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4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68020" name="Line 20"/>
          <p:cNvSpPr>
            <a:spLocks noChangeShapeType="1"/>
          </p:cNvSpPr>
          <p:nvPr/>
        </p:nvSpPr>
        <p:spPr bwMode="auto">
          <a:xfrm>
            <a:off x="6445250" y="1408113"/>
            <a:ext cx="1588" cy="11557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21" name="Line 21"/>
          <p:cNvSpPr>
            <a:spLocks noChangeShapeType="1"/>
          </p:cNvSpPr>
          <p:nvPr/>
        </p:nvSpPr>
        <p:spPr bwMode="auto">
          <a:xfrm>
            <a:off x="6445250" y="4579938"/>
            <a:ext cx="0" cy="12239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22" name="Text Box 22"/>
          <p:cNvSpPr txBox="1">
            <a:spLocks noChangeArrowheads="1"/>
          </p:cNvSpPr>
          <p:nvPr/>
        </p:nvSpPr>
        <p:spPr bwMode="auto">
          <a:xfrm>
            <a:off x="5653088" y="4075113"/>
            <a:ext cx="1584325" cy="4953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400" b="1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68023" name="Line 23"/>
          <p:cNvSpPr>
            <a:spLocks noChangeShapeType="1"/>
          </p:cNvSpPr>
          <p:nvPr/>
        </p:nvSpPr>
        <p:spPr bwMode="auto">
          <a:xfrm>
            <a:off x="6445250" y="3065463"/>
            <a:ext cx="0" cy="10080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24" name="Text Box 24"/>
          <p:cNvSpPr txBox="1">
            <a:spLocks noChangeArrowheads="1"/>
          </p:cNvSpPr>
          <p:nvPr/>
        </p:nvSpPr>
        <p:spPr bwMode="auto">
          <a:xfrm>
            <a:off x="5653088" y="2560638"/>
            <a:ext cx="1584325" cy="4953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4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68025" name="Line 25"/>
          <p:cNvSpPr>
            <a:spLocks noChangeShapeType="1"/>
          </p:cNvSpPr>
          <p:nvPr/>
        </p:nvSpPr>
        <p:spPr bwMode="auto">
          <a:xfrm>
            <a:off x="6445250" y="1408113"/>
            <a:ext cx="1588" cy="11557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26" name="Rectangle 26"/>
          <p:cNvSpPr>
            <a:spLocks noChangeArrowheads="1"/>
          </p:cNvSpPr>
          <p:nvPr/>
        </p:nvSpPr>
        <p:spPr bwMode="auto">
          <a:xfrm>
            <a:off x="323850" y="1196975"/>
            <a:ext cx="4535488" cy="19541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黑体" panose="02010609060101010101" pitchFamily="49" charset="-122"/>
              </a:rPr>
              <a:t> 顺序结构是最基本、也是最常用的程序设计结构，它按照程序语句行的自然顺序，一条一条地执行程序。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6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575-174F-4F6E-9522-DEAA0AFBAF2C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993300"/>
                </a:solidFill>
                <a:latin typeface="宋体" panose="02010600030101010101" pitchFamily="2" charset="-122"/>
              </a:rPr>
              <a:t>主要内容</a:t>
            </a:r>
          </a:p>
        </p:txBody>
      </p:sp>
      <p:sp>
        <p:nvSpPr>
          <p:cNvPr id="761859" name="Rectangle 3"/>
          <p:cNvSpPr>
            <a:spLocks noChangeArrowheads="1"/>
          </p:cNvSpPr>
          <p:nvPr/>
        </p:nvSpPr>
        <p:spPr bwMode="auto">
          <a:xfrm>
            <a:off x="446088" y="1196752"/>
            <a:ext cx="633571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ts val="30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dirty="0">
                <a:ea typeface="黑体" panose="02010609060101010101" pitchFamily="49" charset="-122"/>
              </a:rPr>
              <a:t> 信息的表示与存储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pPr>
              <a:spcAft>
                <a:spcPts val="3000"/>
              </a:spcAft>
              <a:buClr>
                <a:srgbClr val="0000FF"/>
              </a:buClr>
            </a:pPr>
            <a:endParaRPr lang="en-US" altLang="zh-CN" sz="3200" dirty="0">
              <a:ea typeface="黑体" panose="02010609060101010101" pitchFamily="49" charset="-122"/>
            </a:endParaRPr>
          </a:p>
          <a:p>
            <a:pPr>
              <a:spcAft>
                <a:spcPts val="30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endParaRPr lang="en-US" altLang="zh-CN" sz="3200" dirty="0">
              <a:ea typeface="黑体" panose="02010609060101010101" pitchFamily="49" charset="-122"/>
            </a:endParaRPr>
          </a:p>
          <a:p>
            <a:pPr>
              <a:spcAft>
                <a:spcPts val="30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endParaRPr lang="zh-CN" altLang="en-US" sz="3200" dirty="0">
              <a:ea typeface="黑体" panose="02010609060101010101" pitchFamily="49" charset="-122"/>
            </a:endParaRPr>
          </a:p>
          <a:p>
            <a:pPr>
              <a:spcAft>
                <a:spcPts val="30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dirty="0">
                <a:ea typeface="黑体" panose="02010609060101010101" pitchFamily="49" charset="-122"/>
              </a:rPr>
              <a:t> 算法基本概念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9592" y="1868615"/>
            <a:ext cx="6409357" cy="259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ct val="20000"/>
              </a:spcAft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ea typeface="黑体" panose="02010609060101010101" pitchFamily="49" charset="-122"/>
              </a:rPr>
              <a:t> 计算机的数字系统</a:t>
            </a:r>
          </a:p>
          <a:p>
            <a:pPr>
              <a:lnSpc>
                <a:spcPct val="130000"/>
              </a:lnSpc>
              <a:spcAft>
                <a:spcPct val="20000"/>
              </a:spcAft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ea typeface="黑体" panose="02010609060101010101" pitchFamily="49" charset="-122"/>
              </a:rPr>
              <a:t> 常见的进制数及它们之间的转换</a:t>
            </a:r>
            <a:endParaRPr lang="en-US" altLang="zh-CN" sz="2800" b="1" dirty="0"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Aft>
                <a:spcPct val="20000"/>
              </a:spcAft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ea typeface="黑体" panose="02010609060101010101" pitchFamily="49" charset="-122"/>
              </a:rPr>
              <a:t>原码，反码与补码</a:t>
            </a:r>
          </a:p>
          <a:p>
            <a:pPr>
              <a:lnSpc>
                <a:spcPct val="130000"/>
              </a:lnSpc>
              <a:spcAft>
                <a:spcPct val="20000"/>
              </a:spcAft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ea typeface="黑体" panose="02010609060101010101" pitchFamily="49" charset="-122"/>
              </a:rPr>
              <a:t> 非数值信息的表示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5A6A-3BEC-41E0-8110-10999F6B1CB1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选择结构</a:t>
            </a:r>
          </a:p>
        </p:txBody>
      </p:sp>
      <p:sp>
        <p:nvSpPr>
          <p:cNvPr id="769027" name="Text Box 3"/>
          <p:cNvSpPr txBox="1">
            <a:spLocks noChangeArrowheads="1"/>
          </p:cNvSpPr>
          <p:nvPr/>
        </p:nvSpPr>
        <p:spPr bwMode="auto">
          <a:xfrm>
            <a:off x="4283075" y="3717925"/>
            <a:ext cx="1008063" cy="4953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4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69028" name="Line 4"/>
          <p:cNvSpPr>
            <a:spLocks noChangeShapeType="1"/>
          </p:cNvSpPr>
          <p:nvPr/>
        </p:nvSpPr>
        <p:spPr bwMode="auto">
          <a:xfrm>
            <a:off x="6156325" y="1774825"/>
            <a:ext cx="0" cy="9366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9029" name="Text Box 5"/>
          <p:cNvSpPr txBox="1">
            <a:spLocks noChangeArrowheads="1"/>
          </p:cNvSpPr>
          <p:nvPr/>
        </p:nvSpPr>
        <p:spPr bwMode="auto">
          <a:xfrm>
            <a:off x="7021513" y="3717925"/>
            <a:ext cx="1008062" cy="4953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400" b="1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69030" name="Line 6"/>
          <p:cNvSpPr>
            <a:spLocks noChangeShapeType="1"/>
          </p:cNvSpPr>
          <p:nvPr/>
        </p:nvSpPr>
        <p:spPr bwMode="auto">
          <a:xfrm>
            <a:off x="4787900" y="2998788"/>
            <a:ext cx="0" cy="7207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9032" name="Line 8"/>
          <p:cNvSpPr>
            <a:spLocks noChangeShapeType="1"/>
          </p:cNvSpPr>
          <p:nvPr/>
        </p:nvSpPr>
        <p:spPr bwMode="auto">
          <a:xfrm>
            <a:off x="6156325" y="4941888"/>
            <a:ext cx="0" cy="10810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9033" name="Rectangle 9"/>
          <p:cNvSpPr>
            <a:spLocks noChangeArrowheads="1"/>
          </p:cNvSpPr>
          <p:nvPr/>
        </p:nvSpPr>
        <p:spPr bwMode="auto">
          <a:xfrm>
            <a:off x="3779838" y="2351088"/>
            <a:ext cx="4679950" cy="3024187"/>
          </a:xfrm>
          <a:prstGeom prst="rect">
            <a:avLst/>
          </a:prstGeom>
          <a:noFill/>
          <a:ln w="38100">
            <a:solidFill>
              <a:srgbClr val="008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9035" name="AutoShape 11"/>
          <p:cNvSpPr>
            <a:spLocks noChangeArrowheads="1"/>
          </p:cNvSpPr>
          <p:nvPr/>
        </p:nvSpPr>
        <p:spPr bwMode="auto">
          <a:xfrm>
            <a:off x="5364163" y="2709863"/>
            <a:ext cx="1582737" cy="576262"/>
          </a:xfrm>
          <a:prstGeom prst="flowChartDecision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2400" b="1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769036" name="Line 12"/>
          <p:cNvSpPr>
            <a:spLocks noChangeShapeType="1"/>
          </p:cNvSpPr>
          <p:nvPr/>
        </p:nvSpPr>
        <p:spPr bwMode="auto">
          <a:xfrm>
            <a:off x="4786313" y="2997200"/>
            <a:ext cx="5778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9037" name="Line 13"/>
          <p:cNvSpPr>
            <a:spLocks noChangeShapeType="1"/>
          </p:cNvSpPr>
          <p:nvPr/>
        </p:nvSpPr>
        <p:spPr bwMode="auto">
          <a:xfrm>
            <a:off x="7524750" y="2998788"/>
            <a:ext cx="0" cy="7207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9038" name="Line 14"/>
          <p:cNvSpPr>
            <a:spLocks noChangeShapeType="1"/>
          </p:cNvSpPr>
          <p:nvPr/>
        </p:nvSpPr>
        <p:spPr bwMode="auto">
          <a:xfrm>
            <a:off x="6948488" y="2998788"/>
            <a:ext cx="57626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9039" name="Line 15"/>
          <p:cNvSpPr>
            <a:spLocks noChangeShapeType="1"/>
          </p:cNvSpPr>
          <p:nvPr/>
        </p:nvSpPr>
        <p:spPr bwMode="auto">
          <a:xfrm>
            <a:off x="4787900" y="4222750"/>
            <a:ext cx="0" cy="7191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9040" name="Line 16"/>
          <p:cNvSpPr>
            <a:spLocks noChangeShapeType="1"/>
          </p:cNvSpPr>
          <p:nvPr/>
        </p:nvSpPr>
        <p:spPr bwMode="auto">
          <a:xfrm>
            <a:off x="4787900" y="4941888"/>
            <a:ext cx="137001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69041" name="Line 17"/>
          <p:cNvSpPr>
            <a:spLocks noChangeShapeType="1"/>
          </p:cNvSpPr>
          <p:nvPr/>
        </p:nvSpPr>
        <p:spPr bwMode="auto">
          <a:xfrm>
            <a:off x="7524750" y="4222750"/>
            <a:ext cx="0" cy="7191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9042" name="Line 18"/>
          <p:cNvSpPr>
            <a:spLocks noChangeShapeType="1"/>
          </p:cNvSpPr>
          <p:nvPr/>
        </p:nvSpPr>
        <p:spPr bwMode="auto">
          <a:xfrm>
            <a:off x="6156325" y="4941888"/>
            <a:ext cx="13684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9043" name="Text Box 19"/>
          <p:cNvSpPr txBox="1">
            <a:spLocks noChangeArrowheads="1"/>
          </p:cNvSpPr>
          <p:nvPr/>
        </p:nvSpPr>
        <p:spPr bwMode="auto">
          <a:xfrm>
            <a:off x="4716463" y="2566988"/>
            <a:ext cx="468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400" b="1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769044" name="Text Box 20"/>
          <p:cNvSpPr txBox="1">
            <a:spLocks noChangeArrowheads="1"/>
          </p:cNvSpPr>
          <p:nvPr/>
        </p:nvSpPr>
        <p:spPr bwMode="auto">
          <a:xfrm>
            <a:off x="7164388" y="256698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400" b="1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769045" name="Text Box 21"/>
          <p:cNvSpPr txBox="1">
            <a:spLocks noChangeArrowheads="1"/>
          </p:cNvSpPr>
          <p:nvPr/>
        </p:nvSpPr>
        <p:spPr bwMode="auto">
          <a:xfrm>
            <a:off x="3565525" y="1701800"/>
            <a:ext cx="1919115" cy="46166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当</a:t>
            </a:r>
            <a:r>
              <a:rPr kumimoji="0"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p</a:t>
            </a:r>
            <a:r>
              <a:rPr kumimoji="0"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为“真”</a:t>
            </a:r>
          </a:p>
        </p:txBody>
      </p:sp>
      <p:sp>
        <p:nvSpPr>
          <p:cNvPr id="769046" name="Text Box 22"/>
          <p:cNvSpPr txBox="1">
            <a:spLocks noChangeArrowheads="1"/>
          </p:cNvSpPr>
          <p:nvPr/>
        </p:nvSpPr>
        <p:spPr bwMode="auto">
          <a:xfrm>
            <a:off x="6948488" y="1628775"/>
            <a:ext cx="1919115" cy="461665"/>
          </a:xfrm>
          <a:prstGeom prst="rect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当</a:t>
            </a:r>
            <a:r>
              <a:rPr kumimoji="0"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p</a:t>
            </a:r>
            <a:r>
              <a:rPr kumimoji="0"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为“假”</a:t>
            </a:r>
          </a:p>
        </p:txBody>
      </p:sp>
      <p:pic>
        <p:nvPicPr>
          <p:cNvPr id="769047" name="Picture 23" descr="绘图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125538"/>
            <a:ext cx="1374775" cy="5040312"/>
          </a:xfrm>
          <a:prstGeom prst="rect">
            <a:avLst/>
          </a:prstGeom>
          <a:noFill/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9048" name="Picture 24" descr="绘图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45250" y="1125538"/>
            <a:ext cx="1368425" cy="5040312"/>
          </a:xfrm>
          <a:prstGeom prst="rect">
            <a:avLst/>
          </a:prstGeom>
          <a:noFill/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9049" name="Rectangle 25"/>
          <p:cNvSpPr>
            <a:spLocks noChangeArrowheads="1"/>
          </p:cNvSpPr>
          <p:nvPr/>
        </p:nvSpPr>
        <p:spPr bwMode="auto">
          <a:xfrm>
            <a:off x="323850" y="1268413"/>
            <a:ext cx="3097213" cy="291438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黑体" panose="02010609060101010101" pitchFamily="49" charset="-122"/>
              </a:rPr>
              <a:t> 选择结构，又称分支结构或条件结构，包括简单选择和多分支选择结构，可根据条件，判断应该选择哪一条分支来执行。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1000"/>
                                        <p:tgtEl>
                                          <p:spTgt spid="76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76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45" grpId="0" animBg="1"/>
      <p:bldP spid="7690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6ACA-A632-48D2-AA3D-22F0171FC677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循环结构</a:t>
            </a:r>
          </a:p>
        </p:txBody>
      </p:sp>
      <p:pic>
        <p:nvPicPr>
          <p:cNvPr id="770051" name="Picture 3" descr="绘图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1700213"/>
            <a:ext cx="1657350" cy="2881312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0052" name="Line 4"/>
          <p:cNvSpPr>
            <a:spLocks noChangeShapeType="1"/>
          </p:cNvSpPr>
          <p:nvPr/>
        </p:nvSpPr>
        <p:spPr bwMode="auto">
          <a:xfrm flipH="1">
            <a:off x="5940425" y="1052513"/>
            <a:ext cx="0" cy="26638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0053" name="Text Box 5"/>
          <p:cNvSpPr txBox="1">
            <a:spLocks noChangeArrowheads="1"/>
          </p:cNvSpPr>
          <p:nvPr/>
        </p:nvSpPr>
        <p:spPr bwMode="auto">
          <a:xfrm>
            <a:off x="6732588" y="2706688"/>
            <a:ext cx="1008062" cy="4953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4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70055" name="Line 7"/>
          <p:cNvSpPr>
            <a:spLocks noChangeShapeType="1"/>
          </p:cNvSpPr>
          <p:nvPr/>
        </p:nvSpPr>
        <p:spPr bwMode="auto">
          <a:xfrm flipH="1">
            <a:off x="5940425" y="4292600"/>
            <a:ext cx="1588" cy="12239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0056" name="Rectangle 8"/>
          <p:cNvSpPr>
            <a:spLocks noChangeArrowheads="1"/>
          </p:cNvSpPr>
          <p:nvPr/>
        </p:nvSpPr>
        <p:spPr bwMode="auto">
          <a:xfrm>
            <a:off x="4716463" y="1484313"/>
            <a:ext cx="3384550" cy="3095625"/>
          </a:xfrm>
          <a:prstGeom prst="rect">
            <a:avLst/>
          </a:prstGeom>
          <a:noFill/>
          <a:ln w="38100">
            <a:solidFill>
              <a:srgbClr val="008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58" name="AutoShape 10"/>
          <p:cNvSpPr>
            <a:spLocks noChangeArrowheads="1"/>
          </p:cNvSpPr>
          <p:nvPr/>
        </p:nvSpPr>
        <p:spPr bwMode="auto">
          <a:xfrm>
            <a:off x="5148263" y="3716338"/>
            <a:ext cx="1582737" cy="576262"/>
          </a:xfrm>
          <a:prstGeom prst="flowChartDecision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2400" b="1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770059" name="Line 11"/>
          <p:cNvSpPr>
            <a:spLocks noChangeShapeType="1"/>
          </p:cNvSpPr>
          <p:nvPr/>
        </p:nvSpPr>
        <p:spPr bwMode="auto">
          <a:xfrm>
            <a:off x="7237413" y="3211513"/>
            <a:ext cx="0" cy="7921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0060" name="Line 12"/>
          <p:cNvSpPr>
            <a:spLocks noChangeShapeType="1"/>
          </p:cNvSpPr>
          <p:nvPr/>
        </p:nvSpPr>
        <p:spPr bwMode="auto">
          <a:xfrm flipV="1">
            <a:off x="6732588" y="4003675"/>
            <a:ext cx="5048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0061" name="Text Box 13"/>
          <p:cNvSpPr txBox="1">
            <a:spLocks noChangeArrowheads="1"/>
          </p:cNvSpPr>
          <p:nvPr/>
        </p:nvSpPr>
        <p:spPr bwMode="auto">
          <a:xfrm>
            <a:off x="6565900" y="4003675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400" b="1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770062" name="Line 14"/>
          <p:cNvSpPr>
            <a:spLocks noChangeShapeType="1"/>
          </p:cNvSpPr>
          <p:nvPr/>
        </p:nvSpPr>
        <p:spPr bwMode="auto">
          <a:xfrm>
            <a:off x="7237413" y="1987550"/>
            <a:ext cx="0" cy="7191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0063" name="Line 15"/>
          <p:cNvSpPr>
            <a:spLocks noChangeShapeType="1"/>
          </p:cNvSpPr>
          <p:nvPr/>
        </p:nvSpPr>
        <p:spPr bwMode="auto">
          <a:xfrm>
            <a:off x="5940425" y="1987550"/>
            <a:ext cx="129698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5364163" y="6180137"/>
            <a:ext cx="2089150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While </a:t>
            </a:r>
            <a:r>
              <a:rPr kumimoji="0"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型循环</a:t>
            </a:r>
          </a:p>
        </p:txBody>
      </p:sp>
      <p:sp>
        <p:nvSpPr>
          <p:cNvPr id="770065" name="Text Box 17"/>
          <p:cNvSpPr txBox="1">
            <a:spLocks noChangeArrowheads="1"/>
          </p:cNvSpPr>
          <p:nvPr/>
        </p:nvSpPr>
        <p:spPr bwMode="auto">
          <a:xfrm>
            <a:off x="5364163" y="4365625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400" b="1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770066" name="Text Box 18"/>
          <p:cNvSpPr txBox="1">
            <a:spLocks noChangeArrowheads="1"/>
          </p:cNvSpPr>
          <p:nvPr/>
        </p:nvSpPr>
        <p:spPr bwMode="auto">
          <a:xfrm>
            <a:off x="7380287" y="3500438"/>
            <a:ext cx="1727199" cy="4699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当</a:t>
            </a:r>
            <a:r>
              <a:rPr kumimoji="0"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p</a:t>
            </a:r>
            <a:r>
              <a:rPr kumimoji="0"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为“真”</a:t>
            </a:r>
          </a:p>
        </p:txBody>
      </p:sp>
      <p:sp>
        <p:nvSpPr>
          <p:cNvPr id="770067" name="Text Box 19"/>
          <p:cNvSpPr txBox="1">
            <a:spLocks noChangeArrowheads="1"/>
          </p:cNvSpPr>
          <p:nvPr/>
        </p:nvSpPr>
        <p:spPr bwMode="auto">
          <a:xfrm>
            <a:off x="4154855" y="4895850"/>
            <a:ext cx="1714134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当</a:t>
            </a:r>
            <a:r>
              <a:rPr kumimoji="0"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p</a:t>
            </a:r>
            <a:r>
              <a:rPr kumimoji="0"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为“假”</a:t>
            </a:r>
          </a:p>
        </p:txBody>
      </p:sp>
      <p:sp>
        <p:nvSpPr>
          <p:cNvPr id="770068" name="Line 20"/>
          <p:cNvSpPr>
            <a:spLocks noChangeShapeType="1"/>
          </p:cNvSpPr>
          <p:nvPr/>
        </p:nvSpPr>
        <p:spPr bwMode="auto">
          <a:xfrm>
            <a:off x="6084888" y="1052513"/>
            <a:ext cx="0" cy="3024187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0069" name="Line 21"/>
          <p:cNvSpPr>
            <a:spLocks noChangeShapeType="1"/>
          </p:cNvSpPr>
          <p:nvPr/>
        </p:nvSpPr>
        <p:spPr bwMode="auto">
          <a:xfrm>
            <a:off x="6084888" y="4149725"/>
            <a:ext cx="0" cy="15827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0071" name="Rectangle 23"/>
          <p:cNvSpPr>
            <a:spLocks noChangeArrowheads="1"/>
          </p:cNvSpPr>
          <p:nvPr/>
        </p:nvSpPr>
        <p:spPr bwMode="auto">
          <a:xfrm>
            <a:off x="323850" y="1196975"/>
            <a:ext cx="3240088" cy="19541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黑体" panose="02010609060101010101" pitchFamily="49" charset="-122"/>
              </a:rPr>
              <a:t> 循环结构，可根据给定的条件，判断是否需要重复执行某一相同的程序段。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7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77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0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0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77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66" grpId="0" animBg="1"/>
      <p:bldP spid="770067" grpId="0" animBg="1"/>
      <p:bldP spid="770068" grpId="0" animBg="1"/>
      <p:bldP spid="77006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6ACA-A632-48D2-AA3D-22F0171FC677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循环结构</a:t>
            </a:r>
          </a:p>
        </p:txBody>
      </p:sp>
      <p:sp>
        <p:nvSpPr>
          <p:cNvPr id="770070" name="Rectangle 22"/>
          <p:cNvSpPr>
            <a:spLocks noChangeArrowheads="1"/>
          </p:cNvSpPr>
          <p:nvPr/>
        </p:nvSpPr>
        <p:spPr bwMode="auto">
          <a:xfrm>
            <a:off x="467544" y="1196752"/>
            <a:ext cx="7128792" cy="3188565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三种结构的共同点：</a:t>
            </a:r>
          </a:p>
          <a:p>
            <a:pPr>
              <a:lnSpc>
                <a:spcPct val="130000"/>
              </a:lnSpc>
              <a:spcBef>
                <a:spcPts val="120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只有一个入口</a:t>
            </a:r>
          </a:p>
          <a:p>
            <a:pPr>
              <a:lnSpc>
                <a:spcPct val="130000"/>
              </a:lnSpc>
              <a:spcBef>
                <a:spcPts val="120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只有一个出口</a:t>
            </a:r>
          </a:p>
          <a:p>
            <a:pPr>
              <a:lnSpc>
                <a:spcPct val="130000"/>
              </a:lnSpc>
              <a:spcBef>
                <a:spcPts val="120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结构内每一部分都有机会被执行</a:t>
            </a:r>
          </a:p>
          <a:p>
            <a:pPr>
              <a:lnSpc>
                <a:spcPct val="130000"/>
              </a:lnSpc>
              <a:spcBef>
                <a:spcPts val="120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结构内不存在“死循环”</a:t>
            </a:r>
          </a:p>
        </p:txBody>
      </p:sp>
    </p:spTree>
    <p:extLst>
      <p:ext uri="{BB962C8B-B14F-4D97-AF65-F5344CB8AC3E}">
        <p14:creationId xmlns:p14="http://schemas.microsoft.com/office/powerpoint/2010/main" val="791690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2B82-8A5D-4DB0-A2CB-A90A3A8E1670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小结</a:t>
            </a:r>
          </a:p>
        </p:txBody>
      </p:sp>
      <p:sp>
        <p:nvSpPr>
          <p:cNvPr id="759811" name="Rectangle 3"/>
          <p:cNvSpPr>
            <a:spLocks noChangeArrowheads="1"/>
          </p:cNvSpPr>
          <p:nvPr/>
        </p:nvSpPr>
        <p:spPr bwMode="auto">
          <a:xfrm>
            <a:off x="539750" y="3429000"/>
            <a:ext cx="6911975" cy="101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Tahoma" panose="020B0604030504040204" pitchFamily="34" charset="0"/>
              <a:buChar char="-"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算法的基本概念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Tahoma" panose="020B0604030504040204" pitchFamily="34" charset="0"/>
              <a:buChar char="-"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算法的三种控制结构</a:t>
            </a:r>
          </a:p>
        </p:txBody>
      </p:sp>
      <p:sp>
        <p:nvSpPr>
          <p:cNvPr id="759813" name="Rectangle 5"/>
          <p:cNvSpPr>
            <a:spLocks noChangeArrowheads="1"/>
          </p:cNvSpPr>
          <p:nvPr/>
        </p:nvSpPr>
        <p:spPr bwMode="auto">
          <a:xfrm>
            <a:off x="250825" y="2781300"/>
            <a:ext cx="8353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ea typeface="黑体" panose="02010609060101010101" pitchFamily="49" charset="-122"/>
              </a:rPr>
              <a:t> 了解以下内容</a:t>
            </a:r>
          </a:p>
        </p:txBody>
      </p:sp>
      <p:sp>
        <p:nvSpPr>
          <p:cNvPr id="759814" name="Rectangle 6"/>
          <p:cNvSpPr>
            <a:spLocks noChangeArrowheads="1"/>
          </p:cNvSpPr>
          <p:nvPr/>
        </p:nvSpPr>
        <p:spPr bwMode="auto">
          <a:xfrm>
            <a:off x="468313" y="1628775"/>
            <a:ext cx="8353425" cy="51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Tahoma" panose="020B0604030504040204" pitchFamily="34" charset="0"/>
              <a:buChar char="-"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不同进制之间的转换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59815" name="Rectangle 7"/>
          <p:cNvSpPr>
            <a:spLocks noChangeArrowheads="1"/>
          </p:cNvSpPr>
          <p:nvPr/>
        </p:nvSpPr>
        <p:spPr bwMode="auto">
          <a:xfrm>
            <a:off x="250825" y="979488"/>
            <a:ext cx="8353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ea typeface="黑体" panose="02010609060101010101" pitchFamily="49" charset="-122"/>
              </a:rPr>
              <a:t> 掌握以下内容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EA3F-F97A-4CDD-9A42-8520DBF8E81F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 dirty="0"/>
              <a:t>课后练习</a:t>
            </a:r>
          </a:p>
        </p:txBody>
      </p:sp>
      <p:sp>
        <p:nvSpPr>
          <p:cNvPr id="760835" name="Rectangle 3"/>
          <p:cNvSpPr>
            <a:spLocks noChangeArrowheads="1"/>
          </p:cNvSpPr>
          <p:nvPr/>
        </p:nvSpPr>
        <p:spPr bwMode="auto">
          <a:xfrm>
            <a:off x="323850" y="1194594"/>
            <a:ext cx="8353425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Tahoma" panose="020B0604030504040204" pitchFamily="34" charset="0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、将下列二进制数转化为十进制数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Tahoma" panose="020B0604030504040204" pitchFamily="34" charset="0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101,   100111,   11010.011</a:t>
            </a:r>
          </a:p>
        </p:txBody>
      </p:sp>
      <p:sp>
        <p:nvSpPr>
          <p:cNvPr id="760839" name="Rectangle 7"/>
          <p:cNvSpPr>
            <a:spLocks noChangeArrowheads="1"/>
          </p:cNvSpPr>
          <p:nvPr/>
        </p:nvSpPr>
        <p:spPr bwMode="auto">
          <a:xfrm>
            <a:off x="323850" y="2489994"/>
            <a:ext cx="8353425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Tahoma" panose="020B0604030504040204" pitchFamily="34" charset="0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、将下列十进制数转化为二进制数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Tahoma" panose="020B0604030504040204" pitchFamily="34" charset="0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101,   0.5625,   93.328125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F9B2DB5-DC4D-4D5D-BF44-6D9AA5CF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1" y="4293096"/>
            <a:ext cx="5904334" cy="5170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Clr>
                <a:srgbClr val="0000FF"/>
              </a:buClr>
              <a:buSzPct val="80000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思考：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小数的补码如何计算？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F1F0-F371-4AE2-ACF3-F2A2FB7D6208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计算机数字系统</a:t>
            </a:r>
          </a:p>
        </p:txBody>
      </p:sp>
      <p:sp>
        <p:nvSpPr>
          <p:cNvPr id="739331" name="Rectangle 3"/>
          <p:cNvSpPr>
            <a:spLocks noChangeArrowheads="1"/>
          </p:cNvSpPr>
          <p:nvPr/>
        </p:nvSpPr>
        <p:spPr bwMode="auto">
          <a:xfrm>
            <a:off x="292837" y="1016204"/>
            <a:ext cx="8353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ea typeface="黑体" panose="02010609060101010101" pitchFamily="49" charset="-122"/>
              </a:rPr>
              <a:t> 计算机内部的信息的分类</a:t>
            </a:r>
          </a:p>
        </p:txBody>
      </p:sp>
      <p:sp>
        <p:nvSpPr>
          <p:cNvPr id="739340" name="Rectangle 12"/>
          <p:cNvSpPr>
            <a:spLocks noChangeArrowheads="1"/>
          </p:cNvSpPr>
          <p:nvPr/>
        </p:nvSpPr>
        <p:spPr bwMode="auto">
          <a:xfrm>
            <a:off x="563620" y="2348235"/>
            <a:ext cx="935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ea typeface="黑体" panose="02010609060101010101" pitchFamily="49" charset="-122"/>
              </a:rPr>
              <a:t>信息</a:t>
            </a:r>
          </a:p>
        </p:txBody>
      </p:sp>
      <p:sp>
        <p:nvSpPr>
          <p:cNvPr id="739341" name="Rectangle 13"/>
          <p:cNvSpPr>
            <a:spLocks noChangeArrowheads="1"/>
          </p:cNvSpPr>
          <p:nvPr/>
        </p:nvSpPr>
        <p:spPr bwMode="auto">
          <a:xfrm>
            <a:off x="1714557" y="1916435"/>
            <a:ext cx="518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ea typeface="黑体" panose="02010609060101010101" pitchFamily="49" charset="-122"/>
              </a:rPr>
              <a:t>控制信息：指令和控制字</a:t>
            </a:r>
          </a:p>
        </p:txBody>
      </p:sp>
      <p:sp>
        <p:nvSpPr>
          <p:cNvPr id="739344" name="Rectangle 16"/>
          <p:cNvSpPr>
            <a:spLocks noChangeArrowheads="1"/>
          </p:cNvSpPr>
          <p:nvPr/>
        </p:nvSpPr>
        <p:spPr bwMode="auto">
          <a:xfrm>
            <a:off x="1714557" y="2780035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ea typeface="黑体" panose="02010609060101010101" pitchFamily="49" charset="-122"/>
              </a:rPr>
              <a:t>数据信息</a:t>
            </a:r>
          </a:p>
        </p:txBody>
      </p:sp>
      <p:sp>
        <p:nvSpPr>
          <p:cNvPr id="739345" name="Rectangle 17"/>
          <p:cNvSpPr>
            <a:spLocks noChangeArrowheads="1"/>
          </p:cNvSpPr>
          <p:nvPr/>
        </p:nvSpPr>
        <p:spPr bwMode="auto">
          <a:xfrm>
            <a:off x="3371907" y="2564135"/>
            <a:ext cx="460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ea typeface="黑体" panose="02010609060101010101" pitchFamily="49" charset="-122"/>
              </a:rPr>
              <a:t>数值信息：定点数与浮点数</a:t>
            </a:r>
          </a:p>
        </p:txBody>
      </p:sp>
      <p:sp>
        <p:nvSpPr>
          <p:cNvPr id="739346" name="Rectangle 18"/>
          <p:cNvSpPr>
            <a:spLocks noChangeArrowheads="1"/>
          </p:cNvSpPr>
          <p:nvPr/>
        </p:nvSpPr>
        <p:spPr bwMode="auto">
          <a:xfrm>
            <a:off x="3371907" y="3068960"/>
            <a:ext cx="532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非数值信息：字符数据与逻辑数据</a:t>
            </a:r>
          </a:p>
        </p:txBody>
      </p:sp>
      <p:sp>
        <p:nvSpPr>
          <p:cNvPr id="739351" name="Line 23"/>
          <p:cNvSpPr>
            <a:spLocks noChangeShapeType="1"/>
          </p:cNvSpPr>
          <p:nvPr/>
        </p:nvSpPr>
        <p:spPr bwMode="auto">
          <a:xfrm>
            <a:off x="1571682" y="2205360"/>
            <a:ext cx="0" cy="792163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739352" name="Line 24"/>
          <p:cNvSpPr>
            <a:spLocks noChangeShapeType="1"/>
          </p:cNvSpPr>
          <p:nvPr/>
        </p:nvSpPr>
        <p:spPr bwMode="auto">
          <a:xfrm>
            <a:off x="3227445" y="2853060"/>
            <a:ext cx="0" cy="504825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739353" name="Line 25"/>
          <p:cNvSpPr>
            <a:spLocks noChangeShapeType="1"/>
          </p:cNvSpPr>
          <p:nvPr/>
        </p:nvSpPr>
        <p:spPr bwMode="auto">
          <a:xfrm flipH="1">
            <a:off x="1571682" y="2205360"/>
            <a:ext cx="215900" cy="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739354" name="Line 26"/>
          <p:cNvSpPr>
            <a:spLocks noChangeShapeType="1"/>
          </p:cNvSpPr>
          <p:nvPr/>
        </p:nvSpPr>
        <p:spPr bwMode="auto">
          <a:xfrm flipH="1">
            <a:off x="3011545" y="3068960"/>
            <a:ext cx="215900" cy="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739355" name="Line 27"/>
          <p:cNvSpPr>
            <a:spLocks noChangeShapeType="1"/>
          </p:cNvSpPr>
          <p:nvPr/>
        </p:nvSpPr>
        <p:spPr bwMode="auto">
          <a:xfrm flipH="1">
            <a:off x="1571682" y="2997523"/>
            <a:ext cx="215900" cy="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739356" name="Line 28"/>
          <p:cNvSpPr>
            <a:spLocks noChangeShapeType="1"/>
          </p:cNvSpPr>
          <p:nvPr/>
        </p:nvSpPr>
        <p:spPr bwMode="auto">
          <a:xfrm flipH="1">
            <a:off x="1354195" y="2565723"/>
            <a:ext cx="215900" cy="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739357" name="Line 29"/>
          <p:cNvSpPr>
            <a:spLocks noChangeShapeType="1"/>
          </p:cNvSpPr>
          <p:nvPr/>
        </p:nvSpPr>
        <p:spPr bwMode="auto">
          <a:xfrm flipH="1">
            <a:off x="3227445" y="2853060"/>
            <a:ext cx="215900" cy="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739358" name="Line 30"/>
          <p:cNvSpPr>
            <a:spLocks noChangeShapeType="1"/>
          </p:cNvSpPr>
          <p:nvPr/>
        </p:nvSpPr>
        <p:spPr bwMode="auto">
          <a:xfrm flipH="1">
            <a:off x="3227445" y="3357885"/>
            <a:ext cx="215900" cy="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FE7D-3E75-42BC-8157-A39144590447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信息的存储单位</a:t>
            </a:r>
          </a:p>
        </p:txBody>
      </p:sp>
      <p:sp>
        <p:nvSpPr>
          <p:cNvPr id="748547" name="Rectangle 3"/>
          <p:cNvSpPr>
            <a:spLocks noChangeArrowheads="1"/>
          </p:cNvSpPr>
          <p:nvPr/>
        </p:nvSpPr>
        <p:spPr bwMode="auto">
          <a:xfrm>
            <a:off x="250825" y="908050"/>
            <a:ext cx="8353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ea typeface="黑体" panose="02010609060101010101" pitchFamily="49" charset="-122"/>
              </a:rPr>
              <a:t> 基本单位：位与字节</a:t>
            </a:r>
          </a:p>
        </p:txBody>
      </p:sp>
      <p:sp>
        <p:nvSpPr>
          <p:cNvPr id="748548" name="Rectangle 4"/>
          <p:cNvSpPr>
            <a:spLocks noChangeArrowheads="1"/>
          </p:cNvSpPr>
          <p:nvPr/>
        </p:nvSpPr>
        <p:spPr bwMode="auto">
          <a:xfrm>
            <a:off x="611560" y="1513681"/>
            <a:ext cx="8208963" cy="100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/>
                <a:ea typeface="黑体"/>
              </a:rPr>
              <a:t>计算机的最小存储单元是字节（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/>
                <a:ea typeface="黑体"/>
              </a:rPr>
              <a:t>Byte</a:t>
            </a:r>
            <a:r>
              <a:rPr lang="zh-CN" altLang="en-US" sz="2400" b="1" dirty="0">
                <a:solidFill>
                  <a:srgbClr val="0000FF"/>
                </a:solidFill>
                <a:latin typeface="Times New Roman"/>
                <a:ea typeface="黑体"/>
              </a:rPr>
              <a:t>） </a:t>
            </a:r>
            <a:endParaRPr lang="en-US" altLang="zh-CN" sz="2400" b="1" dirty="0">
              <a:solidFill>
                <a:srgbClr val="0000FF"/>
              </a:solidFill>
              <a:latin typeface="Times New Roman"/>
              <a:ea typeface="黑体"/>
            </a:endParaRPr>
          </a:p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/>
                <a:ea typeface="黑体"/>
              </a:rPr>
              <a:t>一个字节由 </a:t>
            </a:r>
            <a:r>
              <a:rPr lang="en-US" altLang="zh-CN" sz="2400" b="1" dirty="0">
                <a:solidFill>
                  <a:srgbClr val="0000FF"/>
                </a:solidFill>
                <a:latin typeface="Times New Roman"/>
                <a:ea typeface="黑体"/>
              </a:rPr>
              <a:t>8 </a:t>
            </a:r>
            <a:r>
              <a:rPr lang="zh-CN" altLang="en-US" sz="2400" b="1" dirty="0">
                <a:solidFill>
                  <a:srgbClr val="0000FF"/>
                </a:solidFill>
                <a:latin typeface="Times New Roman"/>
                <a:ea typeface="黑体"/>
              </a:rPr>
              <a:t>个二进制位（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/>
                <a:ea typeface="黑体"/>
              </a:rPr>
              <a:t>bit</a:t>
            </a:r>
            <a:r>
              <a:rPr lang="zh-CN" altLang="en-US" sz="2400" b="1" dirty="0">
                <a:solidFill>
                  <a:srgbClr val="0000FF"/>
                </a:solidFill>
                <a:latin typeface="Times New Roman"/>
                <a:ea typeface="黑体"/>
              </a:rPr>
              <a:t>）组成 </a:t>
            </a:r>
            <a:endParaRPr lang="zh-CN" altLang="en-US" sz="2400" dirty="0">
              <a:solidFill>
                <a:srgbClr val="0000FF"/>
              </a:solidFill>
              <a:latin typeface="Times New Roman"/>
              <a:ea typeface="黑体"/>
            </a:endParaRPr>
          </a:p>
        </p:txBody>
      </p:sp>
      <p:sp>
        <p:nvSpPr>
          <p:cNvPr id="748552" name="Rectangle 8"/>
          <p:cNvSpPr>
            <a:spLocks noChangeArrowheads="1"/>
          </p:cNvSpPr>
          <p:nvPr/>
        </p:nvSpPr>
        <p:spPr bwMode="auto">
          <a:xfrm>
            <a:off x="285221" y="2745582"/>
            <a:ext cx="8353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ea typeface="黑体" panose="02010609060101010101" pitchFamily="49" charset="-122"/>
              </a:rPr>
              <a:t> 其它单位</a:t>
            </a:r>
          </a:p>
        </p:txBody>
      </p:sp>
      <p:sp>
        <p:nvSpPr>
          <p:cNvPr id="748554" name="Rectangle 10"/>
          <p:cNvSpPr>
            <a:spLocks noChangeArrowheads="1"/>
          </p:cNvSpPr>
          <p:nvPr/>
        </p:nvSpPr>
        <p:spPr bwMode="auto">
          <a:xfrm>
            <a:off x="683568" y="3393282"/>
            <a:ext cx="4572000" cy="312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KB = 1024 B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MB = 1024 K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GB = 1024 M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TB = 1024 G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PB = 1024 T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EB = 1024 P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… …</a:t>
            </a:r>
          </a:p>
        </p:txBody>
      </p:sp>
      <p:sp>
        <p:nvSpPr>
          <p:cNvPr id="748556" name="Rectangle 12"/>
          <p:cNvSpPr>
            <a:spLocks noChangeArrowheads="1"/>
          </p:cNvSpPr>
          <p:nvPr/>
        </p:nvSpPr>
        <p:spPr bwMode="auto">
          <a:xfrm>
            <a:off x="3203848" y="4849945"/>
            <a:ext cx="5691908" cy="492443"/>
          </a:xfrm>
          <a:prstGeom prst="rect">
            <a:avLst/>
          </a:prstGeom>
          <a:ln w="28575">
            <a:solidFill>
              <a:srgbClr val="FF0000"/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0000FF"/>
                </a:solidFill>
                <a:latin typeface="+mn-lt"/>
                <a:ea typeface="+mn-ea"/>
              </a:rPr>
              <a:t>一个英文字符占一个字节，一个汉字占两个字节</a:t>
            </a:r>
          </a:p>
        </p:txBody>
      </p:sp>
      <p:sp>
        <p:nvSpPr>
          <p:cNvPr id="9" name="矩形 8"/>
          <p:cNvSpPr/>
          <p:nvPr/>
        </p:nvSpPr>
        <p:spPr>
          <a:xfrm>
            <a:off x="3203848" y="5490638"/>
            <a:ext cx="5691908" cy="89255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+mn-ea"/>
              </a:rPr>
              <a:t>计算机</a:t>
            </a:r>
            <a:r>
              <a:rPr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的最小存储单元是字节（</a:t>
            </a:r>
            <a:r>
              <a:rPr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Byte</a:t>
            </a:r>
            <a:r>
              <a:rPr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），一个字节由 </a:t>
            </a:r>
            <a:r>
              <a:rPr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8 </a:t>
            </a:r>
            <a:r>
              <a:rPr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个二进制位（</a:t>
            </a:r>
            <a:r>
              <a:rPr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bit</a:t>
            </a:r>
            <a:r>
              <a:rPr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）组成。</a:t>
            </a:r>
            <a:endParaRPr lang="zh-CN" altLang="en-US" dirty="0">
              <a:solidFill>
                <a:srgbClr val="0000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018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F5C5-1AE0-40F8-A270-0B7F164B5C56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1628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 dirty="0"/>
              <a:t>计算机数字系统</a:t>
            </a:r>
          </a:p>
        </p:txBody>
      </p:sp>
      <p:sp>
        <p:nvSpPr>
          <p:cNvPr id="740388" name="Rectangle 36"/>
          <p:cNvSpPr>
            <a:spLocks noChangeArrowheads="1"/>
          </p:cNvSpPr>
          <p:nvPr/>
        </p:nvSpPr>
        <p:spPr bwMode="auto">
          <a:xfrm>
            <a:off x="250825" y="908050"/>
            <a:ext cx="8353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ea typeface="黑体" panose="02010609060101010101" pitchFamily="49" charset="-122"/>
              </a:rPr>
              <a:t> 计算机的数字系统</a:t>
            </a:r>
          </a:p>
        </p:txBody>
      </p:sp>
      <p:sp>
        <p:nvSpPr>
          <p:cNvPr id="740389" name="Rectangle 37"/>
          <p:cNvSpPr>
            <a:spLocks noChangeArrowheads="1"/>
          </p:cNvSpPr>
          <p:nvPr/>
        </p:nvSpPr>
        <p:spPr bwMode="auto">
          <a:xfrm>
            <a:off x="538163" y="1484313"/>
            <a:ext cx="8208962" cy="101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Tahoma" panose="020B0604030504040204" pitchFamily="34" charset="0"/>
              <a:buChar char="-"/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计算机采用的是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二进制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数字系统 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Tahoma" panose="020B0604030504040204" pitchFamily="34" charset="0"/>
              <a:buChar char="-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基本符号：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740390" name="Rectangle 38"/>
          <p:cNvSpPr>
            <a:spLocks noChangeArrowheads="1"/>
          </p:cNvSpPr>
          <p:nvPr/>
        </p:nvSpPr>
        <p:spPr bwMode="auto">
          <a:xfrm>
            <a:off x="539750" y="2492375"/>
            <a:ext cx="842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优点：易于物理实现、运算简单、可靠性高、通用性强</a:t>
            </a:r>
          </a:p>
        </p:txBody>
      </p:sp>
      <p:sp>
        <p:nvSpPr>
          <p:cNvPr id="740391" name="Rectangle 39"/>
          <p:cNvSpPr>
            <a:spLocks noChangeArrowheads="1"/>
          </p:cNvSpPr>
          <p:nvPr/>
        </p:nvSpPr>
        <p:spPr bwMode="auto">
          <a:xfrm>
            <a:off x="539750" y="2924175"/>
            <a:ext cx="759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缺点：可读性差</a:t>
            </a:r>
          </a:p>
        </p:txBody>
      </p:sp>
      <p:sp>
        <p:nvSpPr>
          <p:cNvPr id="740392" name="Rectangle 40"/>
          <p:cNvSpPr>
            <a:spLocks noChangeArrowheads="1"/>
          </p:cNvSpPr>
          <p:nvPr/>
        </p:nvSpPr>
        <p:spPr bwMode="auto">
          <a:xfrm>
            <a:off x="250825" y="3573463"/>
            <a:ext cx="8353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ea typeface="黑体" panose="02010609060101010101" pitchFamily="49" charset="-122"/>
              </a:rPr>
              <a:t> 程序设计中常用的数制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55576" y="4257676"/>
          <a:ext cx="6096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02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677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进 制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基数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进位原则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基本符号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二进制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2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逢 </a:t>
                      </a:r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2 </a:t>
                      </a: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进 </a:t>
                      </a:r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0</a:t>
                      </a: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，</a:t>
                      </a:r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八进制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8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逢 </a:t>
                      </a:r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8 </a:t>
                      </a: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进 </a:t>
                      </a:r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0 ~ 7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十进制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10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逢 </a:t>
                      </a:r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10 </a:t>
                      </a: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进 </a:t>
                      </a:r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0</a:t>
                      </a: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~ 9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十六进制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16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逢 </a:t>
                      </a:r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16 </a:t>
                      </a: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进 </a:t>
                      </a:r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0</a:t>
                      </a: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~ 9, A ~ F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00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6C3E-61C0-427B-B60B-8C40ABC116FE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不同进制之间的转换</a:t>
            </a:r>
          </a:p>
        </p:txBody>
      </p:sp>
      <p:sp>
        <p:nvSpPr>
          <p:cNvPr id="744451" name="Rectangle 3"/>
          <p:cNvSpPr>
            <a:spLocks noChangeArrowheads="1"/>
          </p:cNvSpPr>
          <p:nvPr/>
        </p:nvSpPr>
        <p:spPr bwMode="auto">
          <a:xfrm>
            <a:off x="250825" y="908050"/>
            <a:ext cx="8353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ea typeface="黑体" panose="02010609060101010101" pitchFamily="49" charset="-122"/>
              </a:rPr>
              <a:t> 二进制、八进制、十六进制 </a:t>
            </a: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转化为</a:t>
            </a:r>
            <a:r>
              <a:rPr lang="zh-CN" altLang="en-US" sz="2800" b="1" dirty="0">
                <a:ea typeface="黑体" panose="02010609060101010101" pitchFamily="49" charset="-122"/>
              </a:rPr>
              <a:t> 十进制</a:t>
            </a:r>
          </a:p>
        </p:txBody>
      </p:sp>
      <p:sp>
        <p:nvSpPr>
          <p:cNvPr id="744466" name="Rectangle 18"/>
          <p:cNvSpPr>
            <a:spLocks noChangeArrowheads="1"/>
          </p:cNvSpPr>
          <p:nvPr/>
        </p:nvSpPr>
        <p:spPr bwMode="auto">
          <a:xfrm>
            <a:off x="539750" y="1484313"/>
            <a:ext cx="8208963" cy="505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Tahoma" panose="020B0604030504040204" pitchFamily="34" charset="0"/>
              <a:buChar char="-"/>
            </a:pPr>
            <a:r>
              <a:rPr lang="zh-CN" altLang="en-US" sz="2800" b="1" dirty="0">
                <a:solidFill>
                  <a:schemeClr val="folHlink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各位数字与它的权相乘，然后相加</a:t>
            </a:r>
          </a:p>
        </p:txBody>
      </p:sp>
      <p:sp>
        <p:nvSpPr>
          <p:cNvPr id="744469" name="Rectangle 21"/>
          <p:cNvSpPr>
            <a:spLocks noChangeArrowheads="1"/>
          </p:cNvSpPr>
          <p:nvPr/>
        </p:nvSpPr>
        <p:spPr bwMode="auto">
          <a:xfrm>
            <a:off x="539750" y="2348880"/>
            <a:ext cx="8208963" cy="19637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例如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pt-BR" altLang="zh-CN" sz="2400" b="1" dirty="0">
                <a:latin typeface="Times New Roman" panose="02020603050405020304" pitchFamily="18" charset="0"/>
              </a:rPr>
              <a:t>(101.11)</a:t>
            </a:r>
            <a:r>
              <a:rPr lang="pt-BR" altLang="zh-CN" sz="2400" b="1" baseline="-25000" dirty="0">
                <a:latin typeface="Times New Roman" panose="02020603050405020304" pitchFamily="18" charset="0"/>
              </a:rPr>
              <a:t>2 </a:t>
            </a:r>
            <a:r>
              <a:rPr lang="pt-BR" altLang="zh-CN" sz="2400" b="1" dirty="0">
                <a:latin typeface="Times New Roman" panose="02020603050405020304" pitchFamily="18" charset="0"/>
              </a:rPr>
              <a:t>= 1×2</a:t>
            </a:r>
            <a:r>
              <a:rPr lang="pt-BR" altLang="zh-CN" sz="2400" b="1" baseline="30000" dirty="0">
                <a:latin typeface="Times New Roman" panose="02020603050405020304" pitchFamily="18" charset="0"/>
              </a:rPr>
              <a:t>2 </a:t>
            </a:r>
            <a:r>
              <a:rPr lang="pt-BR" altLang="zh-CN" sz="2400" b="1" dirty="0">
                <a:latin typeface="Times New Roman" panose="02020603050405020304" pitchFamily="18" charset="0"/>
              </a:rPr>
              <a:t>+ 0×2</a:t>
            </a:r>
            <a:r>
              <a:rPr lang="pt-BR" altLang="zh-CN" sz="2400" b="1" baseline="30000" dirty="0">
                <a:latin typeface="Times New Roman" panose="02020603050405020304" pitchFamily="18" charset="0"/>
              </a:rPr>
              <a:t>1 </a:t>
            </a:r>
            <a:r>
              <a:rPr lang="pt-BR" altLang="zh-CN" sz="2400" b="1" dirty="0">
                <a:latin typeface="Times New Roman" panose="02020603050405020304" pitchFamily="18" charset="0"/>
              </a:rPr>
              <a:t>+ 1×2</a:t>
            </a:r>
            <a:r>
              <a:rPr lang="pt-BR" altLang="zh-CN" sz="2400" b="1" baseline="30000" dirty="0">
                <a:latin typeface="Times New Roman" panose="02020603050405020304" pitchFamily="18" charset="0"/>
              </a:rPr>
              <a:t>0 </a:t>
            </a:r>
            <a:r>
              <a:rPr lang="pt-BR" altLang="zh-CN" sz="2400" b="1" dirty="0">
                <a:latin typeface="Times New Roman" panose="02020603050405020304" pitchFamily="18" charset="0"/>
              </a:rPr>
              <a:t>+ 1×2</a:t>
            </a:r>
            <a:r>
              <a:rPr lang="pt-BR" altLang="zh-CN" sz="2400" b="1" baseline="30000" dirty="0">
                <a:latin typeface="Times New Roman" panose="02020603050405020304" pitchFamily="18" charset="0"/>
              </a:rPr>
              <a:t>-1 </a:t>
            </a:r>
            <a:r>
              <a:rPr lang="pt-BR" altLang="zh-CN" sz="2400" b="1" dirty="0">
                <a:latin typeface="Times New Roman" panose="02020603050405020304" pitchFamily="18" charset="0"/>
              </a:rPr>
              <a:t>+ 1×2</a:t>
            </a:r>
            <a:r>
              <a:rPr lang="pt-BR" altLang="zh-CN" sz="2400" b="1" baseline="30000" dirty="0">
                <a:latin typeface="Times New Roman" panose="02020603050405020304" pitchFamily="18" charset="0"/>
              </a:rPr>
              <a:t>-2</a:t>
            </a:r>
            <a:r>
              <a:rPr lang="pt-BR" altLang="zh-CN" sz="2400" b="1" dirty="0">
                <a:latin typeface="Times New Roman" panose="02020603050405020304" pitchFamily="18" charset="0"/>
              </a:rPr>
              <a:t> = (5.75)</a:t>
            </a:r>
            <a:r>
              <a:rPr lang="pt-BR" altLang="zh-CN" sz="2400" b="1" baseline="-25000" dirty="0">
                <a:latin typeface="Times New Roman" panose="02020603050405020304" pitchFamily="18" charset="0"/>
              </a:rPr>
              <a:t>10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pt-BR" altLang="zh-CN" sz="2400" b="1" dirty="0">
                <a:latin typeface="Times New Roman" panose="02020603050405020304" pitchFamily="18" charset="0"/>
              </a:rPr>
              <a:t>(506.2)</a:t>
            </a:r>
            <a:r>
              <a:rPr lang="pt-BR" altLang="zh-CN" sz="2400" b="1" baseline="-25000" dirty="0">
                <a:latin typeface="Times New Roman" panose="02020603050405020304" pitchFamily="18" charset="0"/>
              </a:rPr>
              <a:t>8 </a:t>
            </a:r>
            <a:r>
              <a:rPr lang="pt-BR" altLang="zh-CN" sz="2400" b="1" dirty="0">
                <a:latin typeface="Times New Roman" panose="02020603050405020304" pitchFamily="18" charset="0"/>
              </a:rPr>
              <a:t>= 5×8</a:t>
            </a:r>
            <a:r>
              <a:rPr lang="pt-BR" altLang="zh-CN" sz="2400" b="1" baseline="30000" dirty="0">
                <a:latin typeface="Times New Roman" panose="02020603050405020304" pitchFamily="18" charset="0"/>
              </a:rPr>
              <a:t>2 </a:t>
            </a:r>
            <a:r>
              <a:rPr lang="pt-BR" altLang="zh-CN" sz="2400" b="1" dirty="0">
                <a:latin typeface="Times New Roman" panose="02020603050405020304" pitchFamily="18" charset="0"/>
              </a:rPr>
              <a:t>+ 0×8</a:t>
            </a:r>
            <a:r>
              <a:rPr lang="pt-BR" altLang="zh-CN" sz="2400" b="1" baseline="30000" dirty="0">
                <a:latin typeface="Times New Roman" panose="02020603050405020304" pitchFamily="18" charset="0"/>
              </a:rPr>
              <a:t>1</a:t>
            </a:r>
            <a:r>
              <a:rPr lang="pt-BR" altLang="zh-CN" sz="2400" b="1" dirty="0">
                <a:latin typeface="Times New Roman" panose="02020603050405020304" pitchFamily="18" charset="0"/>
              </a:rPr>
              <a:t> + 6×8</a:t>
            </a:r>
            <a:r>
              <a:rPr lang="pt-BR" altLang="zh-CN" sz="2400" b="1" baseline="30000" dirty="0">
                <a:latin typeface="Times New Roman" panose="02020603050405020304" pitchFamily="18" charset="0"/>
              </a:rPr>
              <a:t>0</a:t>
            </a:r>
            <a:r>
              <a:rPr lang="pt-BR" altLang="zh-CN" sz="2400" b="1" dirty="0">
                <a:latin typeface="Times New Roman" panose="02020603050405020304" pitchFamily="18" charset="0"/>
              </a:rPr>
              <a:t> + 2×8</a:t>
            </a:r>
            <a:r>
              <a:rPr lang="pt-BR" altLang="zh-CN" sz="2400" b="1" baseline="30000" dirty="0">
                <a:latin typeface="Times New Roman" panose="02020603050405020304" pitchFamily="18" charset="0"/>
              </a:rPr>
              <a:t>-1</a:t>
            </a:r>
            <a:r>
              <a:rPr lang="pt-BR" altLang="zh-CN" sz="2400" b="1" dirty="0">
                <a:latin typeface="Times New Roman" panose="02020603050405020304" pitchFamily="18" charset="0"/>
              </a:rPr>
              <a:t> = (326.25)</a:t>
            </a:r>
            <a:r>
              <a:rPr lang="pt-BR" altLang="zh-CN" sz="2400" b="1" baseline="-25000" dirty="0">
                <a:latin typeface="Times New Roman" panose="02020603050405020304" pitchFamily="18" charset="0"/>
              </a:rPr>
              <a:t>10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pt-BR" altLang="zh-CN" sz="2400" b="1" dirty="0">
                <a:latin typeface="Times New Roman" panose="02020603050405020304" pitchFamily="18" charset="0"/>
              </a:rPr>
              <a:t>(10.C)</a:t>
            </a:r>
            <a:r>
              <a:rPr lang="pt-BR" altLang="zh-CN" sz="2400" b="1" baseline="-25000" dirty="0">
                <a:latin typeface="Times New Roman" panose="02020603050405020304" pitchFamily="18" charset="0"/>
              </a:rPr>
              <a:t>16 </a:t>
            </a:r>
            <a:r>
              <a:rPr lang="pt-BR" altLang="zh-CN" sz="2400" b="1" dirty="0">
                <a:latin typeface="Times New Roman" panose="02020603050405020304" pitchFamily="18" charset="0"/>
              </a:rPr>
              <a:t>= 1</a:t>
            </a:r>
            <a:r>
              <a:rPr lang="pt-BR" altLang="en-US" sz="2400" b="1" dirty="0">
                <a:latin typeface="Times New Roman" panose="02020603050405020304" pitchFamily="18" charset="0"/>
              </a:rPr>
              <a:t>×</a:t>
            </a:r>
            <a:r>
              <a:rPr lang="pt-BR" altLang="zh-CN" sz="2400" b="1" dirty="0">
                <a:latin typeface="Times New Roman" panose="02020603050405020304" pitchFamily="18" charset="0"/>
              </a:rPr>
              <a:t>16</a:t>
            </a:r>
            <a:r>
              <a:rPr lang="pt-BR" altLang="zh-CN" sz="2400" b="1" baseline="30000" dirty="0">
                <a:latin typeface="Times New Roman" panose="02020603050405020304" pitchFamily="18" charset="0"/>
              </a:rPr>
              <a:t>1</a:t>
            </a:r>
            <a:r>
              <a:rPr lang="pt-BR" altLang="en-US" sz="2400" b="1" dirty="0">
                <a:latin typeface="Times New Roman" panose="02020603050405020304" pitchFamily="18" charset="0"/>
              </a:rPr>
              <a:t> + 0×</a:t>
            </a:r>
            <a:r>
              <a:rPr lang="pt-BR" altLang="zh-CN" sz="2400" b="1" dirty="0">
                <a:latin typeface="Times New Roman" panose="02020603050405020304" pitchFamily="18" charset="0"/>
              </a:rPr>
              <a:t>16</a:t>
            </a:r>
            <a:r>
              <a:rPr lang="pt-BR" altLang="zh-CN" sz="2400" b="1" baseline="30000" dirty="0">
                <a:latin typeface="Times New Roman" panose="02020603050405020304" pitchFamily="18" charset="0"/>
              </a:rPr>
              <a:t>0</a:t>
            </a:r>
            <a:r>
              <a:rPr lang="pt-BR" altLang="en-US" sz="2400" b="1" dirty="0">
                <a:latin typeface="Times New Roman" panose="02020603050405020304" pitchFamily="18" charset="0"/>
              </a:rPr>
              <a:t> + </a:t>
            </a:r>
            <a:r>
              <a:rPr lang="pt-BR" altLang="zh-CN" sz="2400" b="1" dirty="0">
                <a:latin typeface="Times New Roman" panose="02020603050405020304" pitchFamily="18" charset="0"/>
              </a:rPr>
              <a:t>12×16</a:t>
            </a:r>
            <a:r>
              <a:rPr lang="pt-BR" altLang="zh-CN" sz="2400" b="1" baseline="30000" dirty="0">
                <a:latin typeface="Times New Roman" panose="02020603050405020304" pitchFamily="18" charset="0"/>
              </a:rPr>
              <a:t>-1 </a:t>
            </a:r>
            <a:r>
              <a:rPr lang="pt-BR" altLang="zh-CN" sz="2400" b="1" dirty="0">
                <a:latin typeface="Times New Roman" panose="02020603050405020304" pitchFamily="18" charset="0"/>
              </a:rPr>
              <a:t>= (16.75)</a:t>
            </a:r>
            <a:r>
              <a:rPr lang="pt-BR" altLang="zh-CN" sz="2400" b="1" baseline="-25000" dirty="0">
                <a:latin typeface="Times New Roman" panose="02020603050405020304" pitchFamily="18" charset="0"/>
              </a:rPr>
              <a:t>10</a:t>
            </a:r>
            <a:endParaRPr lang="zh-CN" altLang="en-US" sz="2400" b="1" baseline="-25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75F4-C830-468A-AB91-D49B5644A35C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不同进制之间的转换</a:t>
            </a:r>
          </a:p>
        </p:txBody>
      </p:sp>
      <p:sp>
        <p:nvSpPr>
          <p:cNvPr id="745475" name="Rectangle 3"/>
          <p:cNvSpPr>
            <a:spLocks noChangeArrowheads="1"/>
          </p:cNvSpPr>
          <p:nvPr/>
        </p:nvSpPr>
        <p:spPr bwMode="auto">
          <a:xfrm>
            <a:off x="250825" y="908050"/>
            <a:ext cx="8353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ea typeface="黑体" panose="02010609060101010101" pitchFamily="49" charset="-122"/>
              </a:rPr>
              <a:t> 十进制 转化为 其他进制</a:t>
            </a:r>
          </a:p>
        </p:txBody>
      </p:sp>
      <p:sp>
        <p:nvSpPr>
          <p:cNvPr id="745476" name="Rectangle 4"/>
          <p:cNvSpPr>
            <a:spLocks noChangeArrowheads="1"/>
          </p:cNvSpPr>
          <p:nvPr/>
        </p:nvSpPr>
        <p:spPr bwMode="auto">
          <a:xfrm>
            <a:off x="539750" y="1557338"/>
            <a:ext cx="6191250" cy="505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Tahoma" panose="020B0604030504040204" pitchFamily="34" charset="0"/>
              <a:buChar char="-"/>
            </a:pPr>
            <a:r>
              <a:rPr lang="zh-CN" altLang="en-US" sz="2800" b="1" dirty="0">
                <a:solidFill>
                  <a:schemeClr val="folHlink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整数：辗转相除法</a:t>
            </a:r>
          </a:p>
        </p:txBody>
      </p:sp>
      <p:sp>
        <p:nvSpPr>
          <p:cNvPr id="745479" name="Rectangle 7"/>
          <p:cNvSpPr>
            <a:spLocks noChangeArrowheads="1"/>
          </p:cNvSpPr>
          <p:nvPr/>
        </p:nvSpPr>
        <p:spPr bwMode="auto">
          <a:xfrm>
            <a:off x="1258888" y="2205038"/>
            <a:ext cx="5834062" cy="290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34                                                       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余数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17         ┄┄┄┄┄┄┄┄┄┄┄    0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  8         ┄┄┄┄┄┄┄┄┄┄┄    1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    4       ┄┄┄┄┄┄┄┄┄┄┄    0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       2    ┄┄┄┄┄┄┄┄┄┄┄    0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       1    ┄┄┄┄┄┄┄┄┄┄┄    0</a:t>
            </a:r>
          </a:p>
          <a:p>
            <a:pPr>
              <a:lnSpc>
                <a:spcPct val="11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0    ┄┄┄┄┄┄┄┄┄┄┄    1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745491" name="Group 19"/>
          <p:cNvGrpSpPr>
            <a:grpSpLocks/>
          </p:cNvGrpSpPr>
          <p:nvPr/>
        </p:nvGrpSpPr>
        <p:grpSpPr bwMode="auto">
          <a:xfrm>
            <a:off x="900113" y="2276475"/>
            <a:ext cx="1008062" cy="457200"/>
            <a:chOff x="204" y="2568"/>
            <a:chExt cx="635" cy="288"/>
          </a:xfrm>
        </p:grpSpPr>
        <p:sp>
          <p:nvSpPr>
            <p:cNvPr id="745486" name="Line 14"/>
            <p:cNvSpPr>
              <a:spLocks noChangeShapeType="1"/>
            </p:cNvSpPr>
            <p:nvPr/>
          </p:nvSpPr>
          <p:spPr bwMode="auto">
            <a:xfrm>
              <a:off x="431" y="2614"/>
              <a:ext cx="0" cy="18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5487" name="Line 15"/>
            <p:cNvSpPr>
              <a:spLocks noChangeShapeType="1"/>
            </p:cNvSpPr>
            <p:nvPr/>
          </p:nvSpPr>
          <p:spPr bwMode="auto">
            <a:xfrm flipH="1">
              <a:off x="431" y="2795"/>
              <a:ext cx="40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5490" name="Rectangle 18"/>
            <p:cNvSpPr>
              <a:spLocks noChangeArrowheads="1"/>
            </p:cNvSpPr>
            <p:nvPr/>
          </p:nvSpPr>
          <p:spPr bwMode="auto">
            <a:xfrm>
              <a:off x="204" y="25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745492" name="Group 20"/>
          <p:cNvGrpSpPr>
            <a:grpSpLocks/>
          </p:cNvGrpSpPr>
          <p:nvPr/>
        </p:nvGrpSpPr>
        <p:grpSpPr bwMode="auto">
          <a:xfrm>
            <a:off x="1042988" y="2708275"/>
            <a:ext cx="1008062" cy="457200"/>
            <a:chOff x="204" y="2568"/>
            <a:chExt cx="635" cy="288"/>
          </a:xfrm>
        </p:grpSpPr>
        <p:sp>
          <p:nvSpPr>
            <p:cNvPr id="745493" name="Line 21"/>
            <p:cNvSpPr>
              <a:spLocks noChangeShapeType="1"/>
            </p:cNvSpPr>
            <p:nvPr/>
          </p:nvSpPr>
          <p:spPr bwMode="auto">
            <a:xfrm>
              <a:off x="431" y="2614"/>
              <a:ext cx="0" cy="18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5494" name="Line 22"/>
            <p:cNvSpPr>
              <a:spLocks noChangeShapeType="1"/>
            </p:cNvSpPr>
            <p:nvPr/>
          </p:nvSpPr>
          <p:spPr bwMode="auto">
            <a:xfrm flipH="1">
              <a:off x="431" y="2795"/>
              <a:ext cx="40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5495" name="Rectangle 23"/>
            <p:cNvSpPr>
              <a:spLocks noChangeArrowheads="1"/>
            </p:cNvSpPr>
            <p:nvPr/>
          </p:nvSpPr>
          <p:spPr bwMode="auto">
            <a:xfrm>
              <a:off x="204" y="25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745496" name="Group 24"/>
          <p:cNvGrpSpPr>
            <a:grpSpLocks/>
          </p:cNvGrpSpPr>
          <p:nvPr/>
        </p:nvGrpSpPr>
        <p:grpSpPr bwMode="auto">
          <a:xfrm>
            <a:off x="1187450" y="3068638"/>
            <a:ext cx="1008063" cy="457200"/>
            <a:chOff x="204" y="2568"/>
            <a:chExt cx="635" cy="288"/>
          </a:xfrm>
        </p:grpSpPr>
        <p:sp>
          <p:nvSpPr>
            <p:cNvPr id="745497" name="Line 25"/>
            <p:cNvSpPr>
              <a:spLocks noChangeShapeType="1"/>
            </p:cNvSpPr>
            <p:nvPr/>
          </p:nvSpPr>
          <p:spPr bwMode="auto">
            <a:xfrm>
              <a:off x="431" y="2614"/>
              <a:ext cx="0" cy="18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5498" name="Line 26"/>
            <p:cNvSpPr>
              <a:spLocks noChangeShapeType="1"/>
            </p:cNvSpPr>
            <p:nvPr/>
          </p:nvSpPr>
          <p:spPr bwMode="auto">
            <a:xfrm flipH="1">
              <a:off x="431" y="2795"/>
              <a:ext cx="40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5499" name="Rectangle 27"/>
            <p:cNvSpPr>
              <a:spLocks noChangeArrowheads="1"/>
            </p:cNvSpPr>
            <p:nvPr/>
          </p:nvSpPr>
          <p:spPr bwMode="auto">
            <a:xfrm>
              <a:off x="204" y="25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745500" name="Group 28"/>
          <p:cNvGrpSpPr>
            <a:grpSpLocks/>
          </p:cNvGrpSpPr>
          <p:nvPr/>
        </p:nvGrpSpPr>
        <p:grpSpPr bwMode="auto">
          <a:xfrm>
            <a:off x="1331913" y="3500438"/>
            <a:ext cx="1008062" cy="457200"/>
            <a:chOff x="204" y="2568"/>
            <a:chExt cx="635" cy="288"/>
          </a:xfrm>
        </p:grpSpPr>
        <p:sp>
          <p:nvSpPr>
            <p:cNvPr id="745501" name="Line 29"/>
            <p:cNvSpPr>
              <a:spLocks noChangeShapeType="1"/>
            </p:cNvSpPr>
            <p:nvPr/>
          </p:nvSpPr>
          <p:spPr bwMode="auto">
            <a:xfrm>
              <a:off x="431" y="2614"/>
              <a:ext cx="0" cy="18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5502" name="Line 30"/>
            <p:cNvSpPr>
              <a:spLocks noChangeShapeType="1"/>
            </p:cNvSpPr>
            <p:nvPr/>
          </p:nvSpPr>
          <p:spPr bwMode="auto">
            <a:xfrm flipH="1">
              <a:off x="431" y="2795"/>
              <a:ext cx="40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5503" name="Rectangle 31"/>
            <p:cNvSpPr>
              <a:spLocks noChangeArrowheads="1"/>
            </p:cNvSpPr>
            <p:nvPr/>
          </p:nvSpPr>
          <p:spPr bwMode="auto">
            <a:xfrm>
              <a:off x="204" y="25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745504" name="Group 32"/>
          <p:cNvGrpSpPr>
            <a:grpSpLocks/>
          </p:cNvGrpSpPr>
          <p:nvPr/>
        </p:nvGrpSpPr>
        <p:grpSpPr bwMode="auto">
          <a:xfrm>
            <a:off x="1476375" y="3860800"/>
            <a:ext cx="1008063" cy="457200"/>
            <a:chOff x="204" y="2568"/>
            <a:chExt cx="635" cy="288"/>
          </a:xfrm>
        </p:grpSpPr>
        <p:sp>
          <p:nvSpPr>
            <p:cNvPr id="745505" name="Line 33"/>
            <p:cNvSpPr>
              <a:spLocks noChangeShapeType="1"/>
            </p:cNvSpPr>
            <p:nvPr/>
          </p:nvSpPr>
          <p:spPr bwMode="auto">
            <a:xfrm>
              <a:off x="431" y="2614"/>
              <a:ext cx="0" cy="18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5506" name="Line 34"/>
            <p:cNvSpPr>
              <a:spLocks noChangeShapeType="1"/>
            </p:cNvSpPr>
            <p:nvPr/>
          </p:nvSpPr>
          <p:spPr bwMode="auto">
            <a:xfrm flipH="1">
              <a:off x="431" y="2795"/>
              <a:ext cx="40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5507" name="Rectangle 35"/>
            <p:cNvSpPr>
              <a:spLocks noChangeArrowheads="1"/>
            </p:cNvSpPr>
            <p:nvPr/>
          </p:nvSpPr>
          <p:spPr bwMode="auto">
            <a:xfrm>
              <a:off x="204" y="25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745508" name="Group 36"/>
          <p:cNvGrpSpPr>
            <a:grpSpLocks/>
          </p:cNvGrpSpPr>
          <p:nvPr/>
        </p:nvGrpSpPr>
        <p:grpSpPr bwMode="auto">
          <a:xfrm>
            <a:off x="1547813" y="4292600"/>
            <a:ext cx="1008062" cy="457200"/>
            <a:chOff x="204" y="2568"/>
            <a:chExt cx="635" cy="288"/>
          </a:xfrm>
        </p:grpSpPr>
        <p:sp>
          <p:nvSpPr>
            <p:cNvPr id="745509" name="Line 37"/>
            <p:cNvSpPr>
              <a:spLocks noChangeShapeType="1"/>
            </p:cNvSpPr>
            <p:nvPr/>
          </p:nvSpPr>
          <p:spPr bwMode="auto">
            <a:xfrm>
              <a:off x="431" y="2614"/>
              <a:ext cx="0" cy="18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5510" name="Line 38"/>
            <p:cNvSpPr>
              <a:spLocks noChangeShapeType="1"/>
            </p:cNvSpPr>
            <p:nvPr/>
          </p:nvSpPr>
          <p:spPr bwMode="auto">
            <a:xfrm flipH="1">
              <a:off x="431" y="2795"/>
              <a:ext cx="40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5511" name="Rectangle 39"/>
            <p:cNvSpPr>
              <a:spLocks noChangeArrowheads="1"/>
            </p:cNvSpPr>
            <p:nvPr/>
          </p:nvSpPr>
          <p:spPr bwMode="auto">
            <a:xfrm>
              <a:off x="204" y="25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745521" name="Group 49"/>
          <p:cNvGrpSpPr>
            <a:grpSpLocks/>
          </p:cNvGrpSpPr>
          <p:nvPr/>
        </p:nvGrpSpPr>
        <p:grpSpPr bwMode="auto">
          <a:xfrm>
            <a:off x="7092950" y="2133600"/>
            <a:ext cx="936625" cy="3167063"/>
            <a:chOff x="4468" y="1344"/>
            <a:chExt cx="590" cy="1995"/>
          </a:xfrm>
        </p:grpSpPr>
        <p:sp>
          <p:nvSpPr>
            <p:cNvPr id="745520" name="Rectangle 48"/>
            <p:cNvSpPr>
              <a:spLocks noChangeArrowheads="1"/>
            </p:cNvSpPr>
            <p:nvPr/>
          </p:nvSpPr>
          <p:spPr bwMode="auto">
            <a:xfrm>
              <a:off x="4468" y="1344"/>
              <a:ext cx="589" cy="1995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5513" name="Rectangle 41"/>
            <p:cNvSpPr>
              <a:spLocks noChangeArrowheads="1"/>
            </p:cNvSpPr>
            <p:nvPr/>
          </p:nvSpPr>
          <p:spPr bwMode="auto">
            <a:xfrm>
              <a:off x="4468" y="1434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低位</a:t>
              </a:r>
            </a:p>
          </p:txBody>
        </p:sp>
        <p:sp>
          <p:nvSpPr>
            <p:cNvPr id="745514" name="Rectangle 42"/>
            <p:cNvSpPr>
              <a:spLocks noChangeArrowheads="1"/>
            </p:cNvSpPr>
            <p:nvPr/>
          </p:nvSpPr>
          <p:spPr bwMode="auto">
            <a:xfrm>
              <a:off x="4513" y="2931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高位</a:t>
              </a:r>
            </a:p>
          </p:txBody>
        </p:sp>
        <p:sp>
          <p:nvSpPr>
            <p:cNvPr id="745515" name="Line 43"/>
            <p:cNvSpPr>
              <a:spLocks noChangeShapeType="1"/>
            </p:cNvSpPr>
            <p:nvPr/>
          </p:nvSpPr>
          <p:spPr bwMode="auto">
            <a:xfrm>
              <a:off x="4740" y="1752"/>
              <a:ext cx="0" cy="1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45522" name="Group 50"/>
          <p:cNvGrpSpPr>
            <a:grpSpLocks/>
          </p:cNvGrpSpPr>
          <p:nvPr/>
        </p:nvGrpSpPr>
        <p:grpSpPr bwMode="auto">
          <a:xfrm>
            <a:off x="900113" y="5157788"/>
            <a:ext cx="4464050" cy="519112"/>
            <a:chOff x="567" y="3249"/>
            <a:chExt cx="2812" cy="327"/>
          </a:xfrm>
        </p:grpSpPr>
        <p:sp>
          <p:nvSpPr>
            <p:cNvPr id="745516" name="AutoShape 44"/>
            <p:cNvSpPr>
              <a:spLocks noChangeArrowheads="1"/>
            </p:cNvSpPr>
            <p:nvPr/>
          </p:nvSpPr>
          <p:spPr bwMode="auto">
            <a:xfrm>
              <a:off x="567" y="3294"/>
              <a:ext cx="454" cy="22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5518" name="Rectangle 46"/>
            <p:cNvSpPr>
              <a:spLocks noChangeArrowheads="1"/>
            </p:cNvSpPr>
            <p:nvPr/>
          </p:nvSpPr>
          <p:spPr bwMode="auto">
            <a:xfrm>
              <a:off x="1066" y="3249"/>
              <a:ext cx="23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34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10</a:t>
              </a: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 = 100010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zh-CN" altLang="en-US" sz="2800" b="1" baseline="-250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745519" name="Rectangle 47"/>
          <p:cNvSpPr>
            <a:spLocks noChangeArrowheads="1"/>
          </p:cNvSpPr>
          <p:nvPr/>
        </p:nvSpPr>
        <p:spPr bwMode="auto">
          <a:xfrm>
            <a:off x="827088" y="5876925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folHlink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ea typeface="黑体" panose="02010609060101010101" pitchFamily="49" charset="-122"/>
              </a:rPr>
              <a:t>十进制整数转化为其它进制的方法是类似的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4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5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DBE6-7C57-49FF-B93D-17C39FEF04D7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746533" name="Rectangle 37"/>
          <p:cNvSpPr>
            <a:spLocks noChangeArrowheads="1"/>
          </p:cNvSpPr>
          <p:nvPr/>
        </p:nvSpPr>
        <p:spPr bwMode="auto">
          <a:xfrm>
            <a:off x="2268538" y="2781300"/>
            <a:ext cx="287337" cy="1727200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不同进制之间的转换</a:t>
            </a:r>
          </a:p>
        </p:txBody>
      </p:sp>
      <p:sp>
        <p:nvSpPr>
          <p:cNvPr id="746499" name="Rectangle 3"/>
          <p:cNvSpPr>
            <a:spLocks noChangeArrowheads="1"/>
          </p:cNvSpPr>
          <p:nvPr/>
        </p:nvSpPr>
        <p:spPr bwMode="auto">
          <a:xfrm>
            <a:off x="250825" y="908050"/>
            <a:ext cx="8353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ea typeface="黑体" panose="02010609060101010101" pitchFamily="49" charset="-122"/>
              </a:rPr>
              <a:t> 十进制的数转化为其他进制</a:t>
            </a:r>
          </a:p>
        </p:txBody>
      </p:sp>
      <p:sp>
        <p:nvSpPr>
          <p:cNvPr id="746500" name="Rectangle 4"/>
          <p:cNvSpPr>
            <a:spLocks noChangeArrowheads="1"/>
          </p:cNvSpPr>
          <p:nvPr/>
        </p:nvSpPr>
        <p:spPr bwMode="auto">
          <a:xfrm>
            <a:off x="468313" y="1557338"/>
            <a:ext cx="8208962" cy="505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Tahoma" panose="020B0604030504040204" pitchFamily="34" charset="0"/>
              <a:buChar char="-"/>
            </a:pPr>
            <a:r>
              <a:rPr lang="zh-CN" altLang="en-US" sz="2800" b="1" dirty="0">
                <a:solidFill>
                  <a:schemeClr val="folHlink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纯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小数：与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相乘后取整数部分</a:t>
            </a:r>
          </a:p>
        </p:txBody>
      </p:sp>
      <p:sp>
        <p:nvSpPr>
          <p:cNvPr id="746532" name="Rectangle 36"/>
          <p:cNvSpPr>
            <a:spLocks noChangeArrowheads="1"/>
          </p:cNvSpPr>
          <p:nvPr/>
        </p:nvSpPr>
        <p:spPr bwMode="auto">
          <a:xfrm>
            <a:off x="611188" y="2276475"/>
            <a:ext cx="8208962" cy="210978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例如</a:t>
            </a:r>
            <a:r>
              <a:rPr lang="zh-CN" altLang="en-US" sz="2400" b="1">
                <a:latin typeface="Times New Roman" panose="02020603050405020304" pitchFamily="18" charset="0"/>
              </a:rPr>
              <a:t>：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pt-BR" altLang="zh-CN" sz="2400" b="1">
                <a:latin typeface="Times New Roman" panose="02020603050405020304" pitchFamily="18" charset="0"/>
              </a:rPr>
              <a:t>0.3125×2 = 0 . 625</a:t>
            </a:r>
            <a:endParaRPr lang="pt-BR" altLang="zh-CN" sz="2400" b="1" baseline="-25000">
              <a:latin typeface="Times New Roman" panose="02020603050405020304" pitchFamily="18" charset="0"/>
            </a:endParaRPr>
          </a:p>
          <a:p>
            <a:r>
              <a:rPr lang="pt-BR" altLang="zh-CN" sz="2400" b="1">
                <a:latin typeface="Times New Roman" panose="02020603050405020304" pitchFamily="18" charset="0"/>
              </a:rPr>
              <a:t>0.625  ×2 = 1 . 25</a:t>
            </a:r>
          </a:p>
          <a:p>
            <a:r>
              <a:rPr lang="pt-BR" altLang="zh-CN" sz="2400" b="1">
                <a:latin typeface="Times New Roman" panose="02020603050405020304" pitchFamily="18" charset="0"/>
              </a:rPr>
              <a:t>0.25    ×2 = 0 . 5</a:t>
            </a:r>
          </a:p>
          <a:p>
            <a:r>
              <a:rPr lang="pt-BR" altLang="zh-CN" sz="2400" b="1">
                <a:latin typeface="Times New Roman" panose="02020603050405020304" pitchFamily="18" charset="0"/>
              </a:rPr>
              <a:t>0.5      ×2 = 1 . 0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746537" name="Group 41"/>
          <p:cNvGrpSpPr>
            <a:grpSpLocks/>
          </p:cNvGrpSpPr>
          <p:nvPr/>
        </p:nvGrpSpPr>
        <p:grpSpPr bwMode="auto">
          <a:xfrm>
            <a:off x="3419475" y="3213100"/>
            <a:ext cx="4535488" cy="519113"/>
            <a:chOff x="2245" y="2024"/>
            <a:chExt cx="2857" cy="327"/>
          </a:xfrm>
        </p:grpSpPr>
        <p:sp>
          <p:nvSpPr>
            <p:cNvPr id="746534" name="AutoShape 38"/>
            <p:cNvSpPr>
              <a:spLocks noChangeArrowheads="1"/>
            </p:cNvSpPr>
            <p:nvPr/>
          </p:nvSpPr>
          <p:spPr bwMode="auto">
            <a:xfrm>
              <a:off x="2245" y="2115"/>
              <a:ext cx="454" cy="22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6535" name="Rectangle 39"/>
            <p:cNvSpPr>
              <a:spLocks noChangeArrowheads="1"/>
            </p:cNvSpPr>
            <p:nvPr/>
          </p:nvSpPr>
          <p:spPr bwMode="auto">
            <a:xfrm>
              <a:off x="2789" y="2024"/>
              <a:ext cx="23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0.3125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10</a:t>
              </a: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 = 0.0101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zh-CN" altLang="en-US" sz="2800" b="1" baseline="-250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746536" name="Rectangle 40"/>
          <p:cNvSpPr>
            <a:spLocks noChangeArrowheads="1"/>
          </p:cNvSpPr>
          <p:nvPr/>
        </p:nvSpPr>
        <p:spPr bwMode="auto">
          <a:xfrm>
            <a:off x="539750" y="4581525"/>
            <a:ext cx="7848600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每次相乘后去掉整数部分，不断乘下去，直到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小数部分为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或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达到指定的精度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为止，然后取每次相乘后的整数部分即可。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746539" name="Rectangle 43"/>
          <p:cNvSpPr>
            <a:spLocks noChangeArrowheads="1"/>
          </p:cNvSpPr>
          <p:nvPr/>
        </p:nvSpPr>
        <p:spPr bwMode="auto">
          <a:xfrm>
            <a:off x="900113" y="6092825"/>
            <a:ext cx="6696075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绝大部分浮点数无法用二进制精确表示，如 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0.1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46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6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533" grpId="0" animBg="1"/>
      <p:bldP spid="7465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049E-3872-41B7-8E17-262AA34C4575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不同进制之间的转换</a:t>
            </a:r>
          </a:p>
        </p:txBody>
      </p:sp>
      <p:sp>
        <p:nvSpPr>
          <p:cNvPr id="747524" name="Rectangle 4"/>
          <p:cNvSpPr>
            <a:spLocks noChangeArrowheads="1"/>
          </p:cNvSpPr>
          <p:nvPr/>
        </p:nvSpPr>
        <p:spPr bwMode="auto">
          <a:xfrm>
            <a:off x="250825" y="908050"/>
            <a:ext cx="8353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ea typeface="黑体" panose="02010609060101010101" pitchFamily="49" charset="-122"/>
              </a:rPr>
              <a:t> 二进制与八进制、十六进制之间的关系</a:t>
            </a:r>
          </a:p>
        </p:txBody>
      </p:sp>
      <p:sp>
        <p:nvSpPr>
          <p:cNvPr id="747525" name="Rectangle 5"/>
          <p:cNvSpPr>
            <a:spLocks noChangeArrowheads="1"/>
          </p:cNvSpPr>
          <p:nvPr/>
        </p:nvSpPr>
        <p:spPr bwMode="auto">
          <a:xfrm>
            <a:off x="539750" y="1557338"/>
            <a:ext cx="8208963" cy="101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Tahoma" panose="020B0604030504040204" pitchFamily="34" charset="0"/>
              <a:buChar char="-"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每位八进制数对应于一个三位二进制数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Tahoma" panose="020B0604030504040204" pitchFamily="34" charset="0"/>
              <a:buChar char="-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每位十六进制数对应于一个四位二进制数</a:t>
            </a:r>
          </a:p>
        </p:txBody>
      </p:sp>
      <p:sp>
        <p:nvSpPr>
          <p:cNvPr id="747531" name="Rectangle 11"/>
          <p:cNvSpPr>
            <a:spLocks noChangeArrowheads="1"/>
          </p:cNvSpPr>
          <p:nvPr/>
        </p:nvSpPr>
        <p:spPr bwMode="auto">
          <a:xfrm>
            <a:off x="1403350" y="2636838"/>
            <a:ext cx="1512888" cy="30956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pt-BR" altLang="zh-CN" sz="2400" b="1">
                <a:latin typeface="Times New Roman" panose="02020603050405020304" pitchFamily="18" charset="0"/>
              </a:rPr>
              <a:t>0  </a:t>
            </a:r>
            <a:r>
              <a:rPr lang="pt-BR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pt-BR" altLang="zh-CN" sz="2400" b="1">
                <a:latin typeface="Times New Roman" panose="02020603050405020304" pitchFamily="18" charset="0"/>
              </a:rPr>
              <a:t>  000</a:t>
            </a:r>
            <a:endParaRPr lang="pt-BR" altLang="zh-CN" sz="2400" b="1" baseline="-25000">
              <a:latin typeface="Times New Roman" panose="02020603050405020304" pitchFamily="18" charset="0"/>
            </a:endParaRPr>
          </a:p>
          <a:p>
            <a:r>
              <a:rPr lang="pt-BR" altLang="zh-CN" sz="2400" b="1">
                <a:latin typeface="Times New Roman" panose="02020603050405020304" pitchFamily="18" charset="0"/>
              </a:rPr>
              <a:t>1  </a:t>
            </a:r>
            <a:r>
              <a:rPr lang="pt-BR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pt-BR" altLang="zh-CN" sz="2400" b="1">
                <a:latin typeface="Times New Roman" panose="02020603050405020304" pitchFamily="18" charset="0"/>
              </a:rPr>
              <a:t>  001</a:t>
            </a:r>
          </a:p>
          <a:p>
            <a:r>
              <a:rPr lang="pt-BR" altLang="zh-CN" sz="2400" b="1">
                <a:latin typeface="Times New Roman" panose="02020603050405020304" pitchFamily="18" charset="0"/>
              </a:rPr>
              <a:t>2  </a:t>
            </a:r>
            <a:r>
              <a:rPr lang="pt-BR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pt-BR" altLang="zh-CN" sz="2400" b="1">
                <a:latin typeface="Times New Roman" panose="02020603050405020304" pitchFamily="18" charset="0"/>
              </a:rPr>
              <a:t>  010</a:t>
            </a:r>
          </a:p>
          <a:p>
            <a:r>
              <a:rPr lang="pt-BR" altLang="zh-CN" sz="2400" b="1">
                <a:latin typeface="Times New Roman" panose="02020603050405020304" pitchFamily="18" charset="0"/>
              </a:rPr>
              <a:t>3  </a:t>
            </a:r>
            <a:r>
              <a:rPr lang="pt-BR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pt-BR" altLang="zh-CN" sz="2400" b="1">
                <a:latin typeface="Times New Roman" panose="02020603050405020304" pitchFamily="18" charset="0"/>
              </a:rPr>
              <a:t>  011</a:t>
            </a:r>
          </a:p>
          <a:p>
            <a:r>
              <a:rPr lang="pt-BR" altLang="zh-CN" sz="2400" b="1">
                <a:latin typeface="Times New Roman" panose="02020603050405020304" pitchFamily="18" charset="0"/>
              </a:rPr>
              <a:t>4  </a:t>
            </a:r>
            <a:r>
              <a:rPr lang="pt-BR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pt-BR" altLang="zh-CN" sz="2400" b="1">
                <a:latin typeface="Times New Roman" panose="02020603050405020304" pitchFamily="18" charset="0"/>
              </a:rPr>
              <a:t>  100</a:t>
            </a:r>
          </a:p>
          <a:p>
            <a:r>
              <a:rPr lang="pt-BR" altLang="zh-CN" sz="2400" b="1">
                <a:latin typeface="Times New Roman" panose="02020603050405020304" pitchFamily="18" charset="0"/>
              </a:rPr>
              <a:t>5  </a:t>
            </a:r>
            <a:r>
              <a:rPr lang="pt-BR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pt-BR" altLang="zh-CN" sz="2400" b="1">
                <a:latin typeface="Times New Roman" panose="02020603050405020304" pitchFamily="18" charset="0"/>
              </a:rPr>
              <a:t>  101</a:t>
            </a:r>
          </a:p>
          <a:p>
            <a:r>
              <a:rPr lang="pt-BR" altLang="zh-CN" sz="2400" b="1">
                <a:latin typeface="Times New Roman" panose="02020603050405020304" pitchFamily="18" charset="0"/>
              </a:rPr>
              <a:t>6  </a:t>
            </a:r>
            <a:r>
              <a:rPr lang="pt-BR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pt-BR" altLang="zh-CN" sz="2400" b="1">
                <a:latin typeface="Times New Roman" panose="02020603050405020304" pitchFamily="18" charset="0"/>
              </a:rPr>
              <a:t>  110</a:t>
            </a:r>
          </a:p>
          <a:p>
            <a:r>
              <a:rPr lang="pt-BR" altLang="zh-CN" sz="2400" b="1">
                <a:latin typeface="Times New Roman" panose="02020603050405020304" pitchFamily="18" charset="0"/>
              </a:rPr>
              <a:t>7  </a:t>
            </a:r>
            <a:r>
              <a:rPr lang="pt-BR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pt-BR" altLang="zh-CN" sz="2400" b="1">
                <a:latin typeface="Times New Roman" panose="02020603050405020304" pitchFamily="18" charset="0"/>
              </a:rPr>
              <a:t>  111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747532" name="Rectangle 12"/>
          <p:cNvSpPr>
            <a:spLocks noChangeArrowheads="1"/>
          </p:cNvSpPr>
          <p:nvPr/>
        </p:nvSpPr>
        <p:spPr bwMode="auto">
          <a:xfrm>
            <a:off x="3492500" y="2636838"/>
            <a:ext cx="3529013" cy="30956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pt-BR" altLang="zh-CN" sz="2400" b="1">
                <a:latin typeface="Times New Roman" panose="02020603050405020304" pitchFamily="18" charset="0"/>
              </a:rPr>
              <a:t>0  </a:t>
            </a:r>
            <a:r>
              <a:rPr lang="pt-BR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pt-BR" altLang="zh-CN" sz="2400" b="1">
                <a:latin typeface="Times New Roman" panose="02020603050405020304" pitchFamily="18" charset="0"/>
              </a:rPr>
              <a:t>  0000	8  </a:t>
            </a:r>
            <a:r>
              <a:rPr lang="pt-BR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pt-BR" altLang="zh-CN" sz="2400" b="1">
                <a:latin typeface="Times New Roman" panose="02020603050405020304" pitchFamily="18" charset="0"/>
              </a:rPr>
              <a:t>  1000</a:t>
            </a:r>
            <a:endParaRPr lang="pt-BR" altLang="zh-CN" sz="2400" b="1" baseline="-25000">
              <a:latin typeface="Times New Roman" panose="02020603050405020304" pitchFamily="18" charset="0"/>
            </a:endParaRPr>
          </a:p>
          <a:p>
            <a:r>
              <a:rPr lang="pt-BR" altLang="zh-CN" sz="2400" b="1">
                <a:latin typeface="Times New Roman" panose="02020603050405020304" pitchFamily="18" charset="0"/>
              </a:rPr>
              <a:t>1  </a:t>
            </a:r>
            <a:r>
              <a:rPr lang="pt-BR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pt-BR" altLang="zh-CN" sz="2400" b="1">
                <a:latin typeface="Times New Roman" panose="02020603050405020304" pitchFamily="18" charset="0"/>
              </a:rPr>
              <a:t>  0001	9  </a:t>
            </a:r>
            <a:r>
              <a:rPr lang="pt-BR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pt-BR" altLang="zh-CN" sz="2400" b="1">
                <a:latin typeface="Times New Roman" panose="02020603050405020304" pitchFamily="18" charset="0"/>
              </a:rPr>
              <a:t>  1001</a:t>
            </a:r>
          </a:p>
          <a:p>
            <a:r>
              <a:rPr lang="pt-BR" altLang="zh-CN" sz="2400" b="1">
                <a:latin typeface="Times New Roman" panose="02020603050405020304" pitchFamily="18" charset="0"/>
              </a:rPr>
              <a:t>2  </a:t>
            </a:r>
            <a:r>
              <a:rPr lang="pt-BR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pt-BR" altLang="zh-CN" sz="2400" b="1">
                <a:latin typeface="Times New Roman" panose="02020603050405020304" pitchFamily="18" charset="0"/>
              </a:rPr>
              <a:t>  0010	A  </a:t>
            </a:r>
            <a:r>
              <a:rPr lang="pt-BR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pt-BR" altLang="zh-CN" sz="2400" b="1">
                <a:latin typeface="Times New Roman" panose="02020603050405020304" pitchFamily="18" charset="0"/>
              </a:rPr>
              <a:t>  1010</a:t>
            </a:r>
          </a:p>
          <a:p>
            <a:r>
              <a:rPr lang="pt-BR" altLang="zh-CN" sz="2400" b="1">
                <a:latin typeface="Times New Roman" panose="02020603050405020304" pitchFamily="18" charset="0"/>
              </a:rPr>
              <a:t>3  </a:t>
            </a:r>
            <a:r>
              <a:rPr lang="pt-BR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pt-BR" altLang="zh-CN" sz="2400" b="1">
                <a:latin typeface="Times New Roman" panose="02020603050405020304" pitchFamily="18" charset="0"/>
              </a:rPr>
              <a:t>  0011	B  </a:t>
            </a:r>
            <a:r>
              <a:rPr lang="pt-BR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pt-BR" altLang="zh-CN" sz="2400" b="1">
                <a:latin typeface="Times New Roman" panose="02020603050405020304" pitchFamily="18" charset="0"/>
              </a:rPr>
              <a:t>  1011</a:t>
            </a:r>
          </a:p>
          <a:p>
            <a:r>
              <a:rPr lang="pt-BR" altLang="zh-CN" sz="2400" b="1">
                <a:latin typeface="Times New Roman" panose="02020603050405020304" pitchFamily="18" charset="0"/>
              </a:rPr>
              <a:t>4  </a:t>
            </a:r>
            <a:r>
              <a:rPr lang="pt-BR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pt-BR" altLang="zh-CN" sz="2400" b="1">
                <a:latin typeface="Times New Roman" panose="02020603050405020304" pitchFamily="18" charset="0"/>
              </a:rPr>
              <a:t>  0100	C  </a:t>
            </a:r>
            <a:r>
              <a:rPr lang="pt-BR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pt-BR" altLang="zh-CN" sz="2400" b="1">
                <a:latin typeface="Times New Roman" panose="02020603050405020304" pitchFamily="18" charset="0"/>
              </a:rPr>
              <a:t>  1100</a:t>
            </a:r>
          </a:p>
          <a:p>
            <a:r>
              <a:rPr lang="pt-BR" altLang="zh-CN" sz="2400" b="1">
                <a:latin typeface="Times New Roman" panose="02020603050405020304" pitchFamily="18" charset="0"/>
              </a:rPr>
              <a:t>5  </a:t>
            </a:r>
            <a:r>
              <a:rPr lang="pt-BR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pt-BR" altLang="zh-CN" sz="2400" b="1">
                <a:latin typeface="Times New Roman" panose="02020603050405020304" pitchFamily="18" charset="0"/>
              </a:rPr>
              <a:t>  0101	D  </a:t>
            </a:r>
            <a:r>
              <a:rPr lang="pt-BR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pt-BR" altLang="zh-CN" sz="2400" b="1">
                <a:latin typeface="Times New Roman" panose="02020603050405020304" pitchFamily="18" charset="0"/>
              </a:rPr>
              <a:t>  1101</a:t>
            </a:r>
          </a:p>
          <a:p>
            <a:r>
              <a:rPr lang="pt-BR" altLang="zh-CN" sz="2400" b="1">
                <a:latin typeface="Times New Roman" panose="02020603050405020304" pitchFamily="18" charset="0"/>
              </a:rPr>
              <a:t>6  </a:t>
            </a:r>
            <a:r>
              <a:rPr lang="pt-BR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pt-BR" altLang="zh-CN" sz="2400" b="1">
                <a:latin typeface="Times New Roman" panose="02020603050405020304" pitchFamily="18" charset="0"/>
              </a:rPr>
              <a:t>  0110	E  </a:t>
            </a:r>
            <a:r>
              <a:rPr lang="pt-BR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pt-BR" altLang="zh-CN" sz="2400" b="1">
                <a:latin typeface="Times New Roman" panose="02020603050405020304" pitchFamily="18" charset="0"/>
              </a:rPr>
              <a:t>  1110</a:t>
            </a:r>
          </a:p>
          <a:p>
            <a:r>
              <a:rPr lang="pt-BR" altLang="zh-CN" sz="2400" b="1">
                <a:latin typeface="Times New Roman" panose="02020603050405020304" pitchFamily="18" charset="0"/>
              </a:rPr>
              <a:t>7  </a:t>
            </a:r>
            <a:r>
              <a:rPr lang="pt-BR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pt-BR" altLang="zh-CN" sz="2400" b="1">
                <a:latin typeface="Times New Roman" panose="02020603050405020304" pitchFamily="18" charset="0"/>
              </a:rPr>
              <a:t>  0111	F  </a:t>
            </a:r>
            <a:r>
              <a:rPr lang="pt-BR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pt-BR" altLang="zh-CN" sz="2400" b="1">
                <a:latin typeface="Times New Roman" panose="02020603050405020304" pitchFamily="18" charset="0"/>
              </a:rPr>
              <a:t>  1111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747533" name="Rectangle 13"/>
          <p:cNvSpPr>
            <a:spLocks noChangeArrowheads="1"/>
          </p:cNvSpPr>
          <p:nvPr/>
        </p:nvSpPr>
        <p:spPr bwMode="auto">
          <a:xfrm>
            <a:off x="611188" y="5876925"/>
            <a:ext cx="7921625" cy="53975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例如</a:t>
            </a:r>
            <a:r>
              <a:rPr lang="zh-CN" altLang="en-US" sz="2400" b="1">
                <a:latin typeface="Times New Roman" panose="02020603050405020304" pitchFamily="18" charset="0"/>
              </a:rPr>
              <a:t>：</a:t>
            </a:r>
            <a:r>
              <a:rPr lang="en-US" altLang="zh-CN" sz="2400" b="1">
                <a:latin typeface="Times New Roman" panose="02020603050405020304" pitchFamily="18" charset="0"/>
              </a:rPr>
              <a:t>11010.10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= 0001  1010  .1000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 </a:t>
            </a:r>
            <a:r>
              <a:rPr lang="en-US" altLang="zh-CN" sz="2400" b="1">
                <a:latin typeface="Times New Roman" panose="02020603050405020304" pitchFamily="18" charset="0"/>
              </a:rPr>
              <a:t>= 1A.8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16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7959</TotalTime>
  <Words>1494</Words>
  <Application>Microsoft Office PowerPoint</Application>
  <PresentationFormat>全屏显示(4:3)</PresentationFormat>
  <Paragraphs>292</Paragraphs>
  <Slides>24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黑体</vt:lpstr>
      <vt:lpstr>宋体</vt:lpstr>
      <vt:lpstr>Arial</vt:lpstr>
      <vt:lpstr>Courier New</vt:lpstr>
      <vt:lpstr>Symbol</vt:lpstr>
      <vt:lpstr>Tahoma</vt:lpstr>
      <vt:lpstr>Times New Roman</vt:lpstr>
      <vt:lpstr>Wingdings</vt:lpstr>
      <vt:lpstr>Blends</vt:lpstr>
      <vt:lpstr>第一讲</vt:lpstr>
      <vt:lpstr>主要内容</vt:lpstr>
      <vt:lpstr>计算机数字系统</vt:lpstr>
      <vt:lpstr>信息的存储单位</vt:lpstr>
      <vt:lpstr>计算机数字系统</vt:lpstr>
      <vt:lpstr>不同进制之间的转换</vt:lpstr>
      <vt:lpstr>不同进制之间的转换</vt:lpstr>
      <vt:lpstr>不同进制之间的转换</vt:lpstr>
      <vt:lpstr>不同进制之间的转换</vt:lpstr>
      <vt:lpstr>二进制数的编码表示</vt:lpstr>
      <vt:lpstr>反码</vt:lpstr>
      <vt:lpstr>补码</vt:lpstr>
      <vt:lpstr>补码运算规则</vt:lpstr>
      <vt:lpstr>非数值信息</vt:lpstr>
      <vt:lpstr>算法基本概念</vt:lpstr>
      <vt:lpstr>算法</vt:lpstr>
      <vt:lpstr>算法</vt:lpstr>
      <vt:lpstr>算法描述与基本结构</vt:lpstr>
      <vt:lpstr>顺序结构</vt:lpstr>
      <vt:lpstr>选择结构</vt:lpstr>
      <vt:lpstr>循环结构</vt:lpstr>
      <vt:lpstr>循环结构</vt:lpstr>
      <vt:lpstr>小结</vt:lpstr>
      <vt:lpstr>课后练习</vt:lpstr>
    </vt:vector>
  </TitlesOfParts>
  <Company>联想（北京）有限公司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877</cp:revision>
  <cp:lastPrinted>1601-01-01T00:00:00Z</cp:lastPrinted>
  <dcterms:created xsi:type="dcterms:W3CDTF">2005-02-05T01:21:04Z</dcterms:created>
  <dcterms:modified xsi:type="dcterms:W3CDTF">2017-10-12T05:50:49Z</dcterms:modified>
</cp:coreProperties>
</file>