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2"/>
  </p:notesMasterIdLst>
  <p:sldIdLst>
    <p:sldId id="633" r:id="rId2"/>
    <p:sldId id="515" r:id="rId3"/>
    <p:sldId id="518" r:id="rId4"/>
    <p:sldId id="625" r:id="rId5"/>
    <p:sldId id="519" r:id="rId6"/>
    <p:sldId id="560" r:id="rId7"/>
    <p:sldId id="627" r:id="rId8"/>
    <p:sldId id="593" r:id="rId9"/>
    <p:sldId id="611" r:id="rId10"/>
    <p:sldId id="634" r:id="rId11"/>
    <p:sldId id="563" r:id="rId12"/>
    <p:sldId id="559" r:id="rId13"/>
    <p:sldId id="564" r:id="rId14"/>
    <p:sldId id="565" r:id="rId15"/>
    <p:sldId id="571" r:id="rId16"/>
    <p:sldId id="598" r:id="rId17"/>
    <p:sldId id="623" r:id="rId18"/>
    <p:sldId id="569" r:id="rId19"/>
    <p:sldId id="568" r:id="rId20"/>
    <p:sldId id="626" r:id="rId21"/>
    <p:sldId id="618" r:id="rId22"/>
    <p:sldId id="572" r:id="rId23"/>
    <p:sldId id="630" r:id="rId24"/>
    <p:sldId id="631" r:id="rId25"/>
    <p:sldId id="632" r:id="rId26"/>
    <p:sldId id="573" r:id="rId27"/>
    <p:sldId id="614" r:id="rId28"/>
    <p:sldId id="577" r:id="rId29"/>
    <p:sldId id="578" r:id="rId30"/>
    <p:sldId id="576" r:id="rId31"/>
    <p:sldId id="635" r:id="rId32"/>
    <p:sldId id="594" r:id="rId33"/>
    <p:sldId id="600" r:id="rId34"/>
    <p:sldId id="579" r:id="rId35"/>
    <p:sldId id="624" r:id="rId36"/>
    <p:sldId id="609" r:id="rId37"/>
    <p:sldId id="612" r:id="rId38"/>
    <p:sldId id="616" r:id="rId39"/>
    <p:sldId id="636" r:id="rId40"/>
    <p:sldId id="61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3300"/>
    <a:srgbClr val="FFFF00"/>
    <a:srgbClr val="0033CC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8" autoAdjust="0"/>
    <p:restoredTop sz="86364" autoAdjust="0"/>
  </p:normalViewPr>
  <p:slideViewPr>
    <p:cSldViewPr>
      <p:cViewPr varScale="1">
        <p:scale>
          <a:sx n="100" d="100"/>
          <a:sy n="100" d="100"/>
        </p:scale>
        <p:origin x="86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BA183E71-3BAE-4060-91AF-393A07AE94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105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58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842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94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06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38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61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68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9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610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11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6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02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356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67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758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178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24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97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38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156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789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63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724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249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163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17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134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133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096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332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05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034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03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659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56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8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61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04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03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E71-3BAE-4060-91AF-393A07AE948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45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8159838-439D-4B2D-891A-F2468AABA80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80FA0-4B60-4B46-993E-46E8CC9E43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3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691F2-DDB0-40AB-A180-32F6BD0ED6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9E618-F57F-402F-AA9C-F0C3E9A740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9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3992-0C8C-40FC-8475-BA34DA3B17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3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7E9FE-FAAD-4B88-9E67-D92D345D70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0BD5B-F7CE-4BC9-917A-8449BC1F1D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75E63-DCBE-4803-83E5-B2DAF19F71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7085C-27EE-4401-BDDC-96F14FB085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9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42CEE-A401-4557-8FE1-2E69AA3B11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93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4604D-D63F-4E5D-85C2-3AC4350669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2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5B4B5CA-B2B8-416F-9C26-FF6A5FC65D9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2511" y="989828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255176" y="2636912"/>
            <a:ext cx="85312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C++ </a:t>
            </a:r>
            <a:r>
              <a:rPr lang="zh-CN" altLang="en-US" sz="7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编程基础</a:t>
            </a: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95536" y="1916832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8" y="658711"/>
            <a:ext cx="6264696" cy="1143000"/>
          </a:xfrm>
        </p:spPr>
        <p:txBody>
          <a:bodyPr/>
          <a:lstStyle/>
          <a:p>
            <a:pPr algn="ctr"/>
            <a:r>
              <a:rPr lang="en-US" altLang="zh-CN" sz="6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C++</a:t>
            </a:r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编程基础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35696" y="2132856"/>
            <a:ext cx="655272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字符集：标识符，关键字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C++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数据类型与类型转换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变量、常量、符号常量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运算符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、运算优先级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语句与表达式</a:t>
            </a:r>
          </a:p>
        </p:txBody>
      </p:sp>
    </p:spTree>
    <p:extLst>
      <p:ext uri="{BB962C8B-B14F-4D97-AF65-F5344CB8AC3E}">
        <p14:creationId xmlns:p14="http://schemas.microsoft.com/office/powerpoint/2010/main" val="30095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8F04-9ED9-46F9-91D3-E16FF1AB0EA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字符集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539750" y="1557338"/>
            <a:ext cx="8043863" cy="196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（大写和小写，共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52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个）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9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共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个）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空白符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（空格符、制表符、换行符）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标点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特殊字符</a:t>
            </a:r>
          </a:p>
        </p:txBody>
      </p:sp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250825" y="981075"/>
            <a:ext cx="4032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字符集</a:t>
            </a:r>
          </a:p>
        </p:txBody>
      </p:sp>
      <p:sp>
        <p:nvSpPr>
          <p:cNvPr id="765961" name="Rectangle 9"/>
          <p:cNvSpPr>
            <a:spLocks noChangeArrowheads="1"/>
          </p:cNvSpPr>
          <p:nvPr/>
        </p:nvSpPr>
        <p:spPr bwMode="auto">
          <a:xfrm>
            <a:off x="900112" y="3682154"/>
            <a:ext cx="7488237" cy="1416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!	#	%	^	&amp;	*	()	 [] </a:t>
            </a:r>
            <a:b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{} 	_ 	+	=	-	~	&lt;	&gt;</a:t>
            </a:r>
            <a:b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/	\	'	"	;	.	,</a:t>
            </a:r>
          </a:p>
        </p:txBody>
      </p:sp>
      <p:sp>
        <p:nvSpPr>
          <p:cNvPr id="8" name="圆角矩形 12">
            <a:extLst>
              <a:ext uri="{FF2B5EF4-FFF2-40B4-BE49-F238E27FC236}">
                <a16:creationId xmlns="" xmlns:a16="http://schemas.microsoft.com/office/drawing/2014/main" id="{2050D563-37D7-40E7-8661-40691089431A}"/>
              </a:ext>
            </a:extLst>
          </p:cNvPr>
          <p:cNvSpPr/>
          <p:nvPr/>
        </p:nvSpPr>
        <p:spPr bwMode="auto">
          <a:xfrm>
            <a:off x="901724" y="5301208"/>
            <a:ext cx="7486625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FF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注：这里的标点符号都是指在英文状态下的标点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6CB4-1D41-4456-BC39-9C762ACA443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词法记号</a:t>
            </a:r>
            <a:r>
              <a:rPr lang="en-US" altLang="zh-CN"/>
              <a:t>/</a:t>
            </a:r>
            <a:r>
              <a:rPr lang="zh-CN" altLang="en-US"/>
              <a:t>词汇</a:t>
            </a:r>
          </a:p>
        </p:txBody>
      </p:sp>
      <p:sp>
        <p:nvSpPr>
          <p:cNvPr id="761861" name="Rectangle 5"/>
          <p:cNvSpPr>
            <a:spLocks noChangeArrowheads="1"/>
          </p:cNvSpPr>
          <p:nvPr/>
        </p:nvSpPr>
        <p:spPr bwMode="auto">
          <a:xfrm>
            <a:off x="250825" y="1037385"/>
            <a:ext cx="8043863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标识符：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用来标识变量名、函数名、对象名等的字符序列</a:t>
            </a:r>
          </a:p>
        </p:txBody>
      </p:sp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611188" y="1613648"/>
            <a:ext cx="820896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由字母、数字、下划线组成，第一个字符必须是字母或下划线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区分大小写，不能用关键字  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不限制标识符长度，实际长度与编译器有关，通常不要超过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32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</a:p>
          <a:p>
            <a:pPr>
              <a:spcBef>
                <a:spcPct val="15000"/>
              </a:spcBef>
              <a:spcAft>
                <a:spcPct val="15000"/>
              </a:spcAft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命名原则：见名知意、不宜混淆</a:t>
            </a:r>
          </a:p>
        </p:txBody>
      </p:sp>
      <p:sp>
        <p:nvSpPr>
          <p:cNvPr id="761865" name="Rectangle 9"/>
          <p:cNvSpPr>
            <a:spLocks noChangeArrowheads="1"/>
          </p:cNvSpPr>
          <p:nvPr/>
        </p:nvSpPr>
        <p:spPr bwMode="auto">
          <a:xfrm>
            <a:off x="272166" y="4452859"/>
            <a:ext cx="8569325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运算符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（详见后面介绍）</a:t>
            </a: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分隔符： 逗号、冒号、分号、空格、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 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、｛｝</a:t>
            </a: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注释符：以 “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/*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”开头并以 “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”结尾；或 “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”开头</a:t>
            </a: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文字：直接用字符表示的数据，即常量，如数字、字符串等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2166" y="3393253"/>
            <a:ext cx="8043863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关键字：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具有特定意义的字符串，通常也称为保留字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1188" y="3933056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类型说明符、语句定义符（控制命令）、预处理命令等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AFFE-C6A7-402D-B9E1-DC71647097EE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数据类型</a:t>
            </a:r>
          </a:p>
        </p:txBody>
      </p:sp>
      <p:sp>
        <p:nvSpPr>
          <p:cNvPr id="766984" name="Rectangle 8"/>
          <p:cNvSpPr>
            <a:spLocks noChangeArrowheads="1"/>
          </p:cNvSpPr>
          <p:nvPr/>
        </p:nvSpPr>
        <p:spPr bwMode="auto">
          <a:xfrm>
            <a:off x="2484438" y="1485900"/>
            <a:ext cx="6192837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8" name="Rectangle 12"/>
          <p:cNvSpPr>
            <a:spLocks noChangeArrowheads="1"/>
          </p:cNvSpPr>
          <p:nvPr/>
        </p:nvSpPr>
        <p:spPr bwMode="auto">
          <a:xfrm>
            <a:off x="3132138" y="1268413"/>
            <a:ext cx="8636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整型</a:t>
            </a:r>
          </a:p>
        </p:txBody>
      </p:sp>
      <p:sp>
        <p:nvSpPr>
          <p:cNvPr id="766989" name="Rectangle 13"/>
          <p:cNvSpPr>
            <a:spLocks noChangeArrowheads="1"/>
          </p:cNvSpPr>
          <p:nvPr/>
        </p:nvSpPr>
        <p:spPr bwMode="auto">
          <a:xfrm>
            <a:off x="3132138" y="2205038"/>
            <a:ext cx="8636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实型</a:t>
            </a:r>
          </a:p>
        </p:txBody>
      </p:sp>
      <p:sp>
        <p:nvSpPr>
          <p:cNvPr id="766990" name="Rectangle 14"/>
          <p:cNvSpPr>
            <a:spLocks noChangeArrowheads="1"/>
          </p:cNvSpPr>
          <p:nvPr/>
        </p:nvSpPr>
        <p:spPr bwMode="auto">
          <a:xfrm>
            <a:off x="3132138" y="2854325"/>
            <a:ext cx="22320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字符型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(char)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6991" name="Rectangle 15"/>
          <p:cNvSpPr>
            <a:spLocks noChangeArrowheads="1"/>
          </p:cNvSpPr>
          <p:nvPr/>
        </p:nvSpPr>
        <p:spPr bwMode="auto">
          <a:xfrm>
            <a:off x="4356100" y="981075"/>
            <a:ext cx="1944688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整型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短整型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(short)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长整型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(long)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6992" name="Rectangle 16"/>
          <p:cNvSpPr>
            <a:spLocks noChangeArrowheads="1"/>
          </p:cNvSpPr>
          <p:nvPr/>
        </p:nvSpPr>
        <p:spPr bwMode="auto">
          <a:xfrm>
            <a:off x="4356100" y="2062163"/>
            <a:ext cx="1944688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单精度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(float)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双精度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(double)</a:t>
            </a:r>
          </a:p>
        </p:txBody>
      </p:sp>
      <p:sp>
        <p:nvSpPr>
          <p:cNvPr id="766993" name="AutoShape 17"/>
          <p:cNvSpPr>
            <a:spLocks/>
          </p:cNvSpPr>
          <p:nvPr/>
        </p:nvSpPr>
        <p:spPr bwMode="auto">
          <a:xfrm>
            <a:off x="971550" y="2779713"/>
            <a:ext cx="288925" cy="2736850"/>
          </a:xfrm>
          <a:prstGeom prst="leftBrace">
            <a:avLst>
              <a:gd name="adj1" fmla="val 7893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94" name="AutoShape 18"/>
          <p:cNvSpPr>
            <a:spLocks/>
          </p:cNvSpPr>
          <p:nvPr/>
        </p:nvSpPr>
        <p:spPr bwMode="auto">
          <a:xfrm>
            <a:off x="2771775" y="1628775"/>
            <a:ext cx="288925" cy="2159000"/>
          </a:xfrm>
          <a:prstGeom prst="leftBrace">
            <a:avLst>
              <a:gd name="adj1" fmla="val 62271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95" name="Rectangle 19"/>
          <p:cNvSpPr>
            <a:spLocks noChangeArrowheads="1"/>
          </p:cNvSpPr>
          <p:nvPr/>
        </p:nvSpPr>
        <p:spPr bwMode="auto">
          <a:xfrm>
            <a:off x="1331913" y="2492375"/>
            <a:ext cx="14398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基本类型</a:t>
            </a:r>
          </a:p>
        </p:txBody>
      </p:sp>
      <p:sp>
        <p:nvSpPr>
          <p:cNvPr id="766996" name="Rectangle 20"/>
          <p:cNvSpPr>
            <a:spLocks noChangeArrowheads="1"/>
          </p:cNvSpPr>
          <p:nvPr/>
        </p:nvSpPr>
        <p:spPr bwMode="auto">
          <a:xfrm>
            <a:off x="107950" y="2995613"/>
            <a:ext cx="865188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b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数</a:t>
            </a:r>
            <a:b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据</a:t>
            </a:r>
            <a:b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类</a:t>
            </a:r>
            <a:b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型 </a:t>
            </a:r>
          </a:p>
        </p:txBody>
      </p:sp>
      <p:sp>
        <p:nvSpPr>
          <p:cNvPr id="767000" name="Rectangle 24"/>
          <p:cNvSpPr>
            <a:spLocks noChangeArrowheads="1"/>
          </p:cNvSpPr>
          <p:nvPr/>
        </p:nvSpPr>
        <p:spPr bwMode="auto">
          <a:xfrm>
            <a:off x="3132138" y="3429000"/>
            <a:ext cx="25209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布尔型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(bool)</a:t>
            </a:r>
          </a:p>
        </p:txBody>
      </p:sp>
      <p:sp>
        <p:nvSpPr>
          <p:cNvPr id="767002" name="Line 26"/>
          <p:cNvSpPr>
            <a:spLocks noChangeShapeType="1"/>
          </p:cNvSpPr>
          <p:nvPr/>
        </p:nvSpPr>
        <p:spPr bwMode="auto">
          <a:xfrm>
            <a:off x="3995738" y="1485900"/>
            <a:ext cx="360362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7003" name="Line 27"/>
          <p:cNvSpPr>
            <a:spLocks noChangeShapeType="1"/>
          </p:cNvSpPr>
          <p:nvPr/>
        </p:nvSpPr>
        <p:spPr bwMode="auto">
          <a:xfrm>
            <a:off x="3995738" y="2420938"/>
            <a:ext cx="360362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7004" name="Rectangle 28"/>
          <p:cNvSpPr>
            <a:spLocks noChangeArrowheads="1"/>
          </p:cNvSpPr>
          <p:nvPr/>
        </p:nvSpPr>
        <p:spPr bwMode="auto">
          <a:xfrm>
            <a:off x="6659563" y="1052513"/>
            <a:ext cx="2303462" cy="771525"/>
          </a:xfrm>
          <a:prstGeom prst="rect">
            <a:avLst/>
          </a:prstGeom>
          <a:solidFill>
            <a:schemeClr val="bg1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0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无符号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(unsigned)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有符号</a:t>
            </a:r>
          </a:p>
        </p:txBody>
      </p:sp>
      <p:sp>
        <p:nvSpPr>
          <p:cNvPr id="767005" name="Line 29"/>
          <p:cNvSpPr>
            <a:spLocks noChangeShapeType="1"/>
          </p:cNvSpPr>
          <p:nvPr/>
        </p:nvSpPr>
        <p:spPr bwMode="auto">
          <a:xfrm>
            <a:off x="6300788" y="1485900"/>
            <a:ext cx="360362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7007" name="AutoShape 31"/>
          <p:cNvSpPr>
            <a:spLocks/>
          </p:cNvSpPr>
          <p:nvPr/>
        </p:nvSpPr>
        <p:spPr bwMode="auto">
          <a:xfrm>
            <a:off x="3924300" y="4437063"/>
            <a:ext cx="288925" cy="2159000"/>
          </a:xfrm>
          <a:prstGeom prst="leftBrace">
            <a:avLst>
              <a:gd name="adj1" fmla="val 62271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6" name="Rectangle 10"/>
          <p:cNvSpPr>
            <a:spLocks noChangeArrowheads="1"/>
          </p:cNvSpPr>
          <p:nvPr/>
        </p:nvSpPr>
        <p:spPr bwMode="auto">
          <a:xfrm>
            <a:off x="1403350" y="4724400"/>
            <a:ext cx="244792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自定义数据类型</a:t>
            </a:r>
          </a:p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或扩展数据类型</a:t>
            </a:r>
          </a:p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或派生数据类型</a:t>
            </a:r>
          </a:p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或导出数据类型</a:t>
            </a:r>
          </a:p>
        </p:txBody>
      </p:sp>
      <p:sp>
        <p:nvSpPr>
          <p:cNvPr id="767008" name="Rectangle 32"/>
          <p:cNvSpPr>
            <a:spLocks noChangeArrowheads="1"/>
          </p:cNvSpPr>
          <p:nvPr/>
        </p:nvSpPr>
        <p:spPr bwMode="auto">
          <a:xfrm>
            <a:off x="4284663" y="4221163"/>
            <a:ext cx="22320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数组型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7009" name="Rectangle 33"/>
          <p:cNvSpPr>
            <a:spLocks noChangeArrowheads="1"/>
          </p:cNvSpPr>
          <p:nvPr/>
        </p:nvSpPr>
        <p:spPr bwMode="auto">
          <a:xfrm>
            <a:off x="4284663" y="5373688"/>
            <a:ext cx="22320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枚举型 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7011" name="Rectangle 35"/>
          <p:cNvSpPr>
            <a:spLocks noChangeArrowheads="1"/>
          </p:cNvSpPr>
          <p:nvPr/>
        </p:nvSpPr>
        <p:spPr bwMode="auto">
          <a:xfrm>
            <a:off x="4284663" y="4797425"/>
            <a:ext cx="22320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指针型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7012" name="Rectangle 36"/>
          <p:cNvSpPr>
            <a:spLocks noChangeArrowheads="1"/>
          </p:cNvSpPr>
          <p:nvPr/>
        </p:nvSpPr>
        <p:spPr bwMode="auto">
          <a:xfrm>
            <a:off x="4284663" y="6297612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  …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7013" name="Rectangle 37"/>
          <p:cNvSpPr>
            <a:spLocks noChangeArrowheads="1"/>
          </p:cNvSpPr>
          <p:nvPr/>
        </p:nvSpPr>
        <p:spPr bwMode="auto">
          <a:xfrm>
            <a:off x="4284663" y="5949950"/>
            <a:ext cx="22320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 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A2CE-4218-4DB7-8A23-970C5C278C9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基本数据类型</a:t>
            </a:r>
          </a:p>
        </p:txBody>
      </p:sp>
      <p:graphicFrame>
        <p:nvGraphicFramePr>
          <p:cNvPr id="76809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08192"/>
              </p:ext>
            </p:extLst>
          </p:nvPr>
        </p:nvGraphicFramePr>
        <p:xfrm>
          <a:off x="406400" y="974447"/>
          <a:ext cx="8280400" cy="439324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7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5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关键字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所占字节数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表示范围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245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 /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/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31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1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 /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31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/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63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unsigned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14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105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实型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4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(6-7)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8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(15-16)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308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308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 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16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(18-19)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10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4932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~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4932</a:t>
                      </a:r>
                      <a:endParaRPr kumimoji="1" lang="zh-CN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布尔型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true, false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字符型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68080" name="Rectangle 80"/>
          <p:cNvSpPr>
            <a:spLocks noChangeArrowheads="1"/>
          </p:cNvSpPr>
          <p:nvPr/>
        </p:nvSpPr>
        <p:spPr bwMode="auto">
          <a:xfrm>
            <a:off x="371289" y="5430686"/>
            <a:ext cx="8377175" cy="116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标准没有规定每种数据类型的字节数和表示范围，只规定大小顺序，具体长度由处理器和编译器决定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更长的整型：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long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long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/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unsigned long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long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8091" name="Rectangle 91"/>
          <p:cNvSpPr>
            <a:spLocks noChangeArrowheads="1"/>
          </p:cNvSpPr>
          <p:nvPr/>
        </p:nvSpPr>
        <p:spPr bwMode="auto">
          <a:xfrm>
            <a:off x="6528681" y="621998"/>
            <a:ext cx="241123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ex02_sizeof.cpp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908-FB25-463E-8A12-467469EFEBD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数据类型的转换</a:t>
            </a:r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323850" y="981075"/>
            <a:ext cx="8043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自动转换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隐式转换</a:t>
            </a:r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539750" y="1484313"/>
            <a:ext cx="7777163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不同类型的数据进行运算，需先转换成同一类型</a:t>
            </a:r>
          </a:p>
          <a:p>
            <a:pPr>
              <a:spcBef>
                <a:spcPct val="2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</a:rPr>
              <a:t> 转换按数据长度增加的方向进行，以保证精度不降低</a:t>
            </a:r>
          </a:p>
          <a:p>
            <a:pPr>
              <a:spcBef>
                <a:spcPct val="2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</a:rPr>
              <a:t> 所有的浮点运算都是以双精度进行的</a:t>
            </a:r>
          </a:p>
          <a:p>
            <a:pPr>
              <a:spcBef>
                <a:spcPct val="2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latin typeface="Arial" panose="020B0604020202020204" pitchFamily="34" charset="0"/>
                <a:ea typeface="黑体" panose="02010609060101010101" pitchFamily="49" charset="-122"/>
              </a:rPr>
              <a:t> char </a:t>
            </a: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</a:rPr>
              <a:t>型和 </a:t>
            </a:r>
            <a:r>
              <a:rPr lang="en-US" altLang="zh-CN" sz="2200" b="1" dirty="0">
                <a:latin typeface="Arial" panose="020B0604020202020204" pitchFamily="34" charset="0"/>
                <a:ea typeface="黑体" panose="02010609060101010101" pitchFamily="49" charset="-122"/>
              </a:rPr>
              <a:t>short </a:t>
            </a: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</a:rPr>
              <a:t>型参与运算时，必须先转换成 </a:t>
            </a:r>
            <a:r>
              <a:rPr lang="en-US" altLang="zh-CN" sz="2200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2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</a:rPr>
              <a:t>型</a:t>
            </a:r>
          </a:p>
          <a:p>
            <a:pPr>
              <a:spcBef>
                <a:spcPct val="2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  <a:ea typeface="黑体" panose="02010609060101010101" pitchFamily="49" charset="-122"/>
              </a:rPr>
              <a:t> 赋值号两边的数据类型不同时，右边的类型将转换为左边的</a:t>
            </a:r>
          </a:p>
        </p:txBody>
      </p:sp>
      <p:sp>
        <p:nvSpPr>
          <p:cNvPr id="774151" name="Rectangle 7"/>
          <p:cNvSpPr>
            <a:spLocks noChangeArrowheads="1"/>
          </p:cNvSpPr>
          <p:nvPr/>
        </p:nvSpPr>
        <p:spPr bwMode="auto">
          <a:xfrm>
            <a:off x="900113" y="3716338"/>
            <a:ext cx="7488237" cy="965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dirty="0">
                <a:solidFill>
                  <a:schemeClr val="hlin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74154" name="Rectangle 10"/>
          <p:cNvSpPr>
            <a:spLocks noChangeArrowheads="1"/>
          </p:cNvSpPr>
          <p:nvPr/>
        </p:nvSpPr>
        <p:spPr bwMode="auto">
          <a:xfrm>
            <a:off x="1403498" y="5025391"/>
            <a:ext cx="6984852" cy="12003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=2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double x=3.2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,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y=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i+x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74155" name="Rectangle 11"/>
          <p:cNvSpPr>
            <a:spLocks noChangeArrowheads="1"/>
          </p:cNvSpPr>
          <p:nvPr/>
        </p:nvSpPr>
        <p:spPr bwMode="auto">
          <a:xfrm>
            <a:off x="6228184" y="5948958"/>
            <a:ext cx="251863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ex02_datetype_01.cpp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7663" y="49411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4" grpId="0" animBg="1"/>
      <p:bldP spid="7741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ADB-E288-4B9E-9256-862B8CE4108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数据类型的转换</a:t>
            </a:r>
          </a:p>
        </p:txBody>
      </p:sp>
      <p:sp>
        <p:nvSpPr>
          <p:cNvPr id="804868" name="Rectangle 4"/>
          <p:cNvSpPr>
            <a:spLocks noChangeArrowheads="1"/>
          </p:cNvSpPr>
          <p:nvPr/>
        </p:nvSpPr>
        <p:spPr bwMode="auto">
          <a:xfrm>
            <a:off x="250825" y="981075"/>
            <a:ext cx="8043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强制转换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显示转换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827088" y="1554163"/>
            <a:ext cx="6985000" cy="10604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类型说明符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>
                <a:solidFill>
                  <a:schemeClr val="hlin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C++ </a:t>
            </a:r>
            <a:r>
              <a:rPr lang="zh-CN" altLang="en-US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风格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类型说明符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zh-CN" altLang="en-US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>
                <a:solidFill>
                  <a:schemeClr val="hlin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 </a:t>
            </a:r>
            <a:r>
              <a:rPr lang="zh-CN" altLang="en-US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风格</a:t>
            </a:r>
          </a:p>
        </p:txBody>
      </p:sp>
      <p:sp>
        <p:nvSpPr>
          <p:cNvPr id="804872" name="Rectangle 8"/>
          <p:cNvSpPr>
            <a:spLocks noChangeArrowheads="1"/>
          </p:cNvSpPr>
          <p:nvPr/>
        </p:nvSpPr>
        <p:spPr bwMode="auto">
          <a:xfrm>
            <a:off x="727249" y="270424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将表达式的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转换成指定的数据类型</a:t>
            </a:r>
          </a:p>
        </p:txBody>
      </p:sp>
      <p:sp>
        <p:nvSpPr>
          <p:cNvPr id="804873" name="Rectangle 9"/>
          <p:cNvSpPr>
            <a:spLocks noChangeArrowheads="1"/>
          </p:cNvSpPr>
          <p:nvPr/>
        </p:nvSpPr>
        <p:spPr bwMode="auto">
          <a:xfrm>
            <a:off x="1519411" y="3423378"/>
            <a:ext cx="7138987" cy="16875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=2, a=3;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double y, z;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y=double(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)/a;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y=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static_cast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&lt;double&gt;(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)/a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z=double(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/a);</a:t>
            </a:r>
          </a:p>
        </p:txBody>
      </p:sp>
      <p:sp>
        <p:nvSpPr>
          <p:cNvPr id="804877" name="Rectangle 13"/>
          <p:cNvSpPr>
            <a:spLocks noChangeArrowheads="1"/>
          </p:cNvSpPr>
          <p:nvPr/>
        </p:nvSpPr>
        <p:spPr bwMode="auto">
          <a:xfrm>
            <a:off x="798687" y="335194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="" xmlns:a16="http://schemas.microsoft.com/office/drawing/2014/main" id="{8ED3A864-0681-41B2-B734-C0D8CE143B9B}"/>
              </a:ext>
            </a:extLst>
          </p:cNvPr>
          <p:cNvSpPr/>
          <p:nvPr/>
        </p:nvSpPr>
        <p:spPr bwMode="auto">
          <a:xfrm>
            <a:off x="796438" y="5626100"/>
            <a:ext cx="7486625" cy="5788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FF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类型转换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不会改变变量的数据类型！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883F-4A63-4EC8-8628-42CFC258F502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数据类型的转换</a:t>
            </a:r>
          </a:p>
        </p:txBody>
      </p:sp>
      <p:sp>
        <p:nvSpPr>
          <p:cNvPr id="833539" name="Rectangle 3"/>
          <p:cNvSpPr>
            <a:spLocks noChangeArrowheads="1"/>
          </p:cNvSpPr>
          <p:nvPr/>
        </p:nvSpPr>
        <p:spPr bwMode="auto">
          <a:xfrm>
            <a:off x="251520" y="1023937"/>
            <a:ext cx="8043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转换规则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755650" y="1607344"/>
            <a:ext cx="80645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浮点型转整型：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直接丢掉小数部分</a:t>
            </a:r>
          </a:p>
          <a:p>
            <a:pPr>
              <a:spcBef>
                <a:spcPts val="12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字符型转整型：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为字符的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ASCII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</a:t>
            </a:r>
          </a:p>
          <a:p>
            <a:pPr>
              <a:spcBef>
                <a:spcPts val="12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整型转字符型：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ASCII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码对应的字符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541463" y="3356992"/>
            <a:ext cx="6192837" cy="2111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char a;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=3.6; cout &lt;&lt; "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="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endl;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=-3.6;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="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='m';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="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a=90; cout &lt;&lt; "a=" &lt;&lt; a &lt;&lt; endl;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749300" y="3283967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2" grpId="0" animBg="1"/>
      <p:bldP spid="8335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9C37-1349-4943-A8A6-3E8269E551A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变量</a:t>
            </a:r>
          </a:p>
        </p:txBody>
      </p:sp>
      <p:sp>
        <p:nvSpPr>
          <p:cNvPr id="772104" name="Rectangle 8"/>
          <p:cNvSpPr>
            <a:spLocks noChangeArrowheads="1"/>
          </p:cNvSpPr>
          <p:nvPr/>
        </p:nvSpPr>
        <p:spPr bwMode="auto">
          <a:xfrm>
            <a:off x="611188" y="1484313"/>
            <a:ext cx="8043862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变量名：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要求与标识符相同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变量类型：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整型、实型、字符型、布尔型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变量必须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先声明，后使用</a:t>
            </a:r>
          </a:p>
        </p:txBody>
      </p:sp>
      <p:sp>
        <p:nvSpPr>
          <p:cNvPr id="772105" name="Rectangle 9"/>
          <p:cNvSpPr>
            <a:spLocks noChangeArrowheads="1"/>
          </p:cNvSpPr>
          <p:nvPr/>
        </p:nvSpPr>
        <p:spPr bwMode="auto">
          <a:xfrm>
            <a:off x="179388" y="981075"/>
            <a:ext cx="80438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用于存储数据，值可以改变</a:t>
            </a:r>
          </a:p>
        </p:txBody>
      </p:sp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250825" y="3213100"/>
            <a:ext cx="8043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变量的声明</a:t>
            </a:r>
          </a:p>
        </p:txBody>
      </p:sp>
      <p:sp>
        <p:nvSpPr>
          <p:cNvPr id="772107" name="Rectangle 11"/>
          <p:cNvSpPr>
            <a:spLocks noChangeArrowheads="1"/>
          </p:cNvSpPr>
          <p:nvPr/>
        </p:nvSpPr>
        <p:spPr bwMode="auto">
          <a:xfrm>
            <a:off x="682625" y="3789363"/>
            <a:ext cx="7848600" cy="5127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变量名列表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772108" name="Rectangle 12"/>
          <p:cNvSpPr>
            <a:spLocks noChangeArrowheads="1"/>
          </p:cNvSpPr>
          <p:nvPr/>
        </p:nvSpPr>
        <p:spPr bwMode="auto">
          <a:xfrm>
            <a:off x="1403349" y="5157788"/>
            <a:ext cx="7127875" cy="1016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, j,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k=0</a:t>
            </a:r>
            <a:r>
              <a:rPr lang="en-US" altLang="zh-CN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x(3.1415)</a:t>
            </a:r>
            <a:r>
              <a:rPr lang="en-US" altLang="zh-CN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 c;</a:t>
            </a:r>
          </a:p>
        </p:txBody>
      </p:sp>
      <p:sp>
        <p:nvSpPr>
          <p:cNvPr id="772109" name="Rectangle 13"/>
          <p:cNvSpPr>
            <a:spLocks noChangeArrowheads="1"/>
          </p:cNvSpPr>
          <p:nvPr/>
        </p:nvSpPr>
        <p:spPr bwMode="auto">
          <a:xfrm>
            <a:off x="611188" y="4437063"/>
            <a:ext cx="804386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变量的初始化：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有两种方式（赋值号和小括号）</a:t>
            </a:r>
          </a:p>
        </p:txBody>
      </p:sp>
      <p:sp>
        <p:nvSpPr>
          <p:cNvPr id="772111" name="Rectangle 15"/>
          <p:cNvSpPr>
            <a:spLocks noChangeArrowheads="1"/>
          </p:cNvSpPr>
          <p:nvPr/>
        </p:nvSpPr>
        <p:spPr bwMode="auto">
          <a:xfrm>
            <a:off x="684213" y="50847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25F-7021-485E-A98F-55402DB93EB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常量（常数）</a:t>
            </a:r>
            <a:endParaRPr lang="en-US" altLang="zh-CN"/>
          </a:p>
        </p:txBody>
      </p:sp>
      <p:sp>
        <p:nvSpPr>
          <p:cNvPr id="771080" name="Rectangle 8"/>
          <p:cNvSpPr>
            <a:spLocks noChangeArrowheads="1"/>
          </p:cNvSpPr>
          <p:nvPr/>
        </p:nvSpPr>
        <p:spPr bwMode="auto">
          <a:xfrm>
            <a:off x="684213" y="1484313"/>
            <a:ext cx="7705725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整型常量：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整数，后面加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表示长整型，</a:t>
            </a:r>
            <a:b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后面加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表示无符号整型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实型常量：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缺省为双精度实数，</a:t>
            </a:r>
            <a:b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后面加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表示单精度，加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long double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字符型常量：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用单引号括起来的单个字符和转义字符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字符串常量：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用双引号括起来的字符序列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布尔常量：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true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false</a:t>
            </a:r>
          </a:p>
        </p:txBody>
      </p:sp>
      <p:sp>
        <p:nvSpPr>
          <p:cNvPr id="771081" name="Rectangle 9"/>
          <p:cNvSpPr>
            <a:spLocks noChangeArrowheads="1"/>
          </p:cNvSpPr>
          <p:nvPr/>
        </p:nvSpPr>
        <p:spPr bwMode="auto">
          <a:xfrm>
            <a:off x="323850" y="981075"/>
            <a:ext cx="8043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在程序运行中值不能改变的量</a:t>
            </a:r>
          </a:p>
        </p:txBody>
      </p:sp>
      <p:sp>
        <p:nvSpPr>
          <p:cNvPr id="771086" name="Rectangle 14"/>
          <p:cNvSpPr>
            <a:spLocks noChangeArrowheads="1"/>
          </p:cNvSpPr>
          <p:nvPr/>
        </p:nvSpPr>
        <p:spPr bwMode="auto">
          <a:xfrm>
            <a:off x="1475656" y="4869160"/>
            <a:ext cx="6696670" cy="16004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123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-456, 123L, 456U;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1.2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, 1.2F, 1.2L, 1.2e8, 1.2e8F, 1.2e-8L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'M</a:t>
            </a: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',  'A',  'T',  'H',  '?',  '$'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MATH@ECNU"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480342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9E-6BC8-438D-9F0A-E92E5EBE7ED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主要内容</a:t>
            </a: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539552" y="1091728"/>
            <a:ext cx="63357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语言概述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10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10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10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编程基础</a:t>
            </a:r>
          </a:p>
          <a:p>
            <a:pPr>
              <a:spcAft>
                <a:spcPct val="10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数据的简单输入输出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43608" y="1916832"/>
            <a:ext cx="65527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的发展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C++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源程序结构与书写规范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C++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编译器和集成开发环境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B85F-593E-4A8E-98C9-C0F434CA981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符号常量</a:t>
            </a:r>
            <a:endParaRPr lang="en-US" altLang="zh-CN"/>
          </a:p>
        </p:txBody>
      </p:sp>
      <p:sp>
        <p:nvSpPr>
          <p:cNvPr id="838661" name="Rectangle 5"/>
          <p:cNvSpPr>
            <a:spLocks noChangeArrowheads="1"/>
          </p:cNvSpPr>
          <p:nvPr/>
        </p:nvSpPr>
        <p:spPr bwMode="auto">
          <a:xfrm>
            <a:off x="250825" y="981075"/>
            <a:ext cx="8043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符号常量：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用标识符代表常量</a:t>
            </a:r>
          </a:p>
        </p:txBody>
      </p:sp>
      <p:sp>
        <p:nvSpPr>
          <p:cNvPr id="838662" name="Rectangle 6"/>
          <p:cNvSpPr>
            <a:spLocks noChangeArrowheads="1"/>
          </p:cNvSpPr>
          <p:nvPr/>
        </p:nvSpPr>
        <p:spPr bwMode="auto">
          <a:xfrm>
            <a:off x="538163" y="1628775"/>
            <a:ext cx="7991475" cy="503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数据类型   标识符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=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常量值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38663" name="Rectangle 7"/>
          <p:cNvSpPr>
            <a:spLocks noChangeArrowheads="1"/>
          </p:cNvSpPr>
          <p:nvPr/>
        </p:nvSpPr>
        <p:spPr bwMode="auto">
          <a:xfrm>
            <a:off x="1187624" y="2317980"/>
            <a:ext cx="7057157" cy="42377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 smtClean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smtClean="0">
                <a:latin typeface="Consolas" panose="020B0609020204030204" pitchFamily="49" charset="0"/>
                <a:ea typeface="黑体" panose="02010609060101010101" pitchFamily="49" charset="-122"/>
              </a:rPr>
              <a:t> float PI=3.1415926;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38664" name="Rectangle 8"/>
          <p:cNvSpPr>
            <a:spLocks noChangeArrowheads="1"/>
          </p:cNvSpPr>
          <p:nvPr/>
        </p:nvSpPr>
        <p:spPr bwMode="auto">
          <a:xfrm>
            <a:off x="539750" y="3141663"/>
            <a:ext cx="7993063" cy="9794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符号常量在声明时必须初始化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符号常量的值在程序中不能被修改（不能重新赋值）</a:t>
            </a:r>
            <a:endParaRPr lang="zh-CN" altLang="en-US" b="1">
              <a:solidFill>
                <a:srgbClr val="0000CC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163" y="227589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7736-5E1F-4947-AADB-10AE3BCACD8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typedef</a:t>
            </a:r>
          </a:p>
        </p:txBody>
      </p:sp>
      <p:sp>
        <p:nvSpPr>
          <p:cNvPr id="827395" name="Rectangle 3"/>
          <p:cNvSpPr>
            <a:spLocks noChangeArrowheads="1"/>
          </p:cNvSpPr>
          <p:nvPr/>
        </p:nvSpPr>
        <p:spPr bwMode="auto">
          <a:xfrm>
            <a:off x="323850" y="981075"/>
            <a:ext cx="80438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typedef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：为一个已有的数据类型另外命名（取别名）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7396" name="Rectangle 4"/>
          <p:cNvSpPr>
            <a:spLocks noChangeArrowheads="1"/>
          </p:cNvSpPr>
          <p:nvPr/>
        </p:nvSpPr>
        <p:spPr bwMode="auto">
          <a:xfrm>
            <a:off x="971550" y="1773238"/>
            <a:ext cx="691197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typedef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已有类型名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新类型名表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27397" name="Rectangle 5"/>
          <p:cNvSpPr>
            <a:spLocks noChangeArrowheads="1"/>
          </p:cNvSpPr>
          <p:nvPr/>
        </p:nvSpPr>
        <p:spPr bwMode="auto">
          <a:xfrm>
            <a:off x="1691680" y="3140968"/>
            <a:ext cx="6264870" cy="191263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typedef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double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area, volume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typedef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natural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natural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, j;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area 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volume v;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27399" name="Rectangle 7"/>
          <p:cNvSpPr>
            <a:spLocks noChangeArrowheads="1"/>
          </p:cNvSpPr>
          <p:nvPr/>
        </p:nvSpPr>
        <p:spPr bwMode="auto">
          <a:xfrm>
            <a:off x="971550" y="2420938"/>
            <a:ext cx="327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可以同时取多个别名 </a:t>
            </a:r>
          </a:p>
        </p:txBody>
      </p:sp>
      <p:sp>
        <p:nvSpPr>
          <p:cNvPr id="2" name="矩形 1"/>
          <p:cNvSpPr/>
          <p:nvPr/>
        </p:nvSpPr>
        <p:spPr>
          <a:xfrm>
            <a:off x="971550" y="304958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9CD-58BA-46F2-894D-15062863538D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运算符</a:t>
            </a:r>
          </a:p>
        </p:txBody>
      </p:sp>
      <p:sp>
        <p:nvSpPr>
          <p:cNvPr id="775177" name="Rectangle 9"/>
          <p:cNvSpPr>
            <a:spLocks noChangeArrowheads="1"/>
          </p:cNvSpPr>
          <p:nvPr/>
        </p:nvSpPr>
        <p:spPr bwMode="auto">
          <a:xfrm>
            <a:off x="395288" y="1052513"/>
            <a:ext cx="8424862" cy="562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算术运算符：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%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自增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--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赋值运算符：</a:t>
            </a:r>
            <a:b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+=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-=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%=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&amp;=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^=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&gt;&gt;=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&lt;&lt;=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25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逗号运算符：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把若干表达式组合成一个表达式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25000"/>
              </a:spcBef>
              <a:spcAft>
                <a:spcPct val="200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求字节数运算符：</a:t>
            </a: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计算数据类型所占的字节数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800"/>
              </a:spcBef>
              <a:spcAft>
                <a:spcPct val="200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关系运算符：用于比较运算，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!=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25000"/>
              </a:spcBef>
              <a:spcAft>
                <a:spcPct val="200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逻辑运算符：用于逻辑运算，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&amp;&amp;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||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!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spcBef>
                <a:spcPct val="25000"/>
              </a:spcBef>
              <a:spcAft>
                <a:spcPct val="200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条件运算符：是一个三目运算符，用于条件求值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? :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  <a:spcAft>
                <a:spcPct val="200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指针运算符：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取内容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  <a:spcAft>
                <a:spcPct val="200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位运算符：按二进制位进行运算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^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异或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~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取反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&gt;&gt;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3573016"/>
            <a:ext cx="885698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28F-E1F4-4023-A140-C57AA0B2E8F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赋值运算</a:t>
            </a:r>
          </a:p>
        </p:txBody>
      </p:sp>
      <p:sp>
        <p:nvSpPr>
          <p:cNvPr id="777223" name="Rectangle 7"/>
          <p:cNvSpPr>
            <a:spLocks noChangeArrowheads="1"/>
          </p:cNvSpPr>
          <p:nvPr/>
        </p:nvSpPr>
        <p:spPr bwMode="auto">
          <a:xfrm>
            <a:off x="250825" y="908050"/>
            <a:ext cx="33845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标准赋值语句： 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5940425" y="3860800"/>
            <a:ext cx="2808288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=10, j, k;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j =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++;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k = ++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40425" y="5084763"/>
            <a:ext cx="2808288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ex02_datatype_02.cpp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250825" y="2276475"/>
            <a:ext cx="50419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自增自减（前置和后置）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84213" y="2925763"/>
            <a:ext cx="180022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++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--</a:t>
            </a:r>
            <a:endParaRPr lang="zh-CN" altLang="en-US" b="1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84213" y="1557338"/>
            <a:ext cx="2052637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971550" y="3644900"/>
            <a:ext cx="143986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x++;</a:t>
            </a:r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3203575" y="3644900"/>
            <a:ext cx="143986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= x+1;</a:t>
            </a:r>
          </a:p>
        </p:txBody>
      </p:sp>
      <p:sp>
        <p:nvSpPr>
          <p:cNvPr id="777242" name="AutoShape 26"/>
          <p:cNvSpPr>
            <a:spLocks noChangeArrowheads="1"/>
          </p:cNvSpPr>
          <p:nvPr/>
        </p:nvSpPr>
        <p:spPr bwMode="auto">
          <a:xfrm>
            <a:off x="2482850" y="3716338"/>
            <a:ext cx="647700" cy="288925"/>
          </a:xfrm>
          <a:prstGeom prst="leftRightArrow">
            <a:avLst>
              <a:gd name="adj1" fmla="val 50000"/>
              <a:gd name="adj2" fmla="val 4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971550" y="4149725"/>
            <a:ext cx="143986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++x;</a:t>
            </a:r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3203575" y="4149725"/>
            <a:ext cx="143986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= x+1;</a:t>
            </a:r>
          </a:p>
        </p:txBody>
      </p:sp>
      <p:sp>
        <p:nvSpPr>
          <p:cNvPr id="777245" name="AutoShape 29"/>
          <p:cNvSpPr>
            <a:spLocks noChangeArrowheads="1"/>
          </p:cNvSpPr>
          <p:nvPr/>
        </p:nvSpPr>
        <p:spPr bwMode="auto">
          <a:xfrm>
            <a:off x="2482850" y="4221163"/>
            <a:ext cx="647700" cy="288925"/>
          </a:xfrm>
          <a:prstGeom prst="leftRightArrow">
            <a:avLst>
              <a:gd name="adj1" fmla="val 50000"/>
              <a:gd name="adj2" fmla="val 4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4643438" y="1125538"/>
            <a:ext cx="1655762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= 3;</a:t>
            </a:r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643438" y="1628775"/>
            <a:ext cx="1655762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= y = 3;</a:t>
            </a:r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7162800" y="1484313"/>
            <a:ext cx="1439863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y = 3;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= y;</a:t>
            </a:r>
          </a:p>
        </p:txBody>
      </p:sp>
      <p:sp>
        <p:nvSpPr>
          <p:cNvPr id="777249" name="AutoShape 33"/>
          <p:cNvSpPr>
            <a:spLocks noChangeArrowheads="1"/>
          </p:cNvSpPr>
          <p:nvPr/>
        </p:nvSpPr>
        <p:spPr bwMode="auto">
          <a:xfrm>
            <a:off x="6442075" y="1700213"/>
            <a:ext cx="647700" cy="288925"/>
          </a:xfrm>
          <a:prstGeom prst="leftRightArrow">
            <a:avLst>
              <a:gd name="adj1" fmla="val 50000"/>
              <a:gd name="adj2" fmla="val 4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57" name="Rectangle 41"/>
          <p:cNvSpPr>
            <a:spLocks noChangeArrowheads="1"/>
          </p:cNvSpPr>
          <p:nvPr/>
        </p:nvSpPr>
        <p:spPr bwMode="auto">
          <a:xfrm>
            <a:off x="971550" y="4651375"/>
            <a:ext cx="143986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y=x++*x;</a:t>
            </a:r>
          </a:p>
        </p:txBody>
      </p:sp>
      <p:sp>
        <p:nvSpPr>
          <p:cNvPr id="777258" name="Rectangle 42"/>
          <p:cNvSpPr>
            <a:spLocks noChangeArrowheads="1"/>
          </p:cNvSpPr>
          <p:nvPr/>
        </p:nvSpPr>
        <p:spPr bwMode="auto">
          <a:xfrm>
            <a:off x="3275013" y="4651375"/>
            <a:ext cx="216058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y=x*x; x=x+1;</a:t>
            </a:r>
          </a:p>
        </p:txBody>
      </p:sp>
      <p:sp>
        <p:nvSpPr>
          <p:cNvPr id="777259" name="AutoShape 43"/>
          <p:cNvSpPr>
            <a:spLocks noChangeArrowheads="1"/>
          </p:cNvSpPr>
          <p:nvPr/>
        </p:nvSpPr>
        <p:spPr bwMode="auto">
          <a:xfrm>
            <a:off x="2555875" y="4724400"/>
            <a:ext cx="647700" cy="288925"/>
          </a:xfrm>
          <a:prstGeom prst="leftRightArrow">
            <a:avLst>
              <a:gd name="adj1" fmla="val 50000"/>
              <a:gd name="adj2" fmla="val 4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0" name="Rectangle 44"/>
          <p:cNvSpPr>
            <a:spLocks noChangeArrowheads="1"/>
          </p:cNvSpPr>
          <p:nvPr/>
        </p:nvSpPr>
        <p:spPr bwMode="auto">
          <a:xfrm>
            <a:off x="971550" y="5154613"/>
            <a:ext cx="143986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y=++x*x;</a:t>
            </a:r>
          </a:p>
        </p:txBody>
      </p:sp>
      <p:sp>
        <p:nvSpPr>
          <p:cNvPr id="777261" name="Rectangle 45"/>
          <p:cNvSpPr>
            <a:spLocks noChangeArrowheads="1"/>
          </p:cNvSpPr>
          <p:nvPr/>
        </p:nvSpPr>
        <p:spPr bwMode="auto">
          <a:xfrm>
            <a:off x="3275013" y="5156200"/>
            <a:ext cx="216058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x=x+1; y=x*x;</a:t>
            </a:r>
          </a:p>
        </p:txBody>
      </p:sp>
      <p:sp>
        <p:nvSpPr>
          <p:cNvPr id="777262" name="AutoShape 46"/>
          <p:cNvSpPr>
            <a:spLocks noChangeArrowheads="1"/>
          </p:cNvSpPr>
          <p:nvPr/>
        </p:nvSpPr>
        <p:spPr bwMode="auto">
          <a:xfrm>
            <a:off x="2555875" y="5226050"/>
            <a:ext cx="647700" cy="288925"/>
          </a:xfrm>
          <a:prstGeom prst="leftRightArrow">
            <a:avLst>
              <a:gd name="adj1" fmla="val 50000"/>
              <a:gd name="adj2" fmla="val 4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3" name="Rectangle 47"/>
          <p:cNvSpPr>
            <a:spLocks noChangeArrowheads="1"/>
          </p:cNvSpPr>
          <p:nvPr/>
        </p:nvSpPr>
        <p:spPr bwMode="auto">
          <a:xfrm>
            <a:off x="3851275" y="11255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777264" name="Rectangle 48"/>
          <p:cNvSpPr>
            <a:spLocks noChangeArrowheads="1"/>
          </p:cNvSpPr>
          <p:nvPr/>
        </p:nvSpPr>
        <p:spPr bwMode="auto">
          <a:xfrm>
            <a:off x="250825" y="35718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777265" name="Rectangle 49"/>
          <p:cNvSpPr>
            <a:spLocks noChangeArrowheads="1"/>
          </p:cNvSpPr>
          <p:nvPr/>
        </p:nvSpPr>
        <p:spPr bwMode="auto">
          <a:xfrm>
            <a:off x="5219700" y="38608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777267" name="Rectangle 51"/>
          <p:cNvSpPr>
            <a:spLocks noChangeArrowheads="1"/>
          </p:cNvSpPr>
          <p:nvPr/>
        </p:nvSpPr>
        <p:spPr bwMode="auto">
          <a:xfrm>
            <a:off x="395288" y="5661025"/>
            <a:ext cx="3744912" cy="720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前置：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先自增自减，然后使用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后置：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先使用，然后自增自减</a:t>
            </a:r>
          </a:p>
        </p:txBody>
      </p:sp>
      <p:sp>
        <p:nvSpPr>
          <p:cNvPr id="777268" name="Rectangle 52"/>
          <p:cNvSpPr>
            <a:spLocks noChangeArrowheads="1"/>
          </p:cNvSpPr>
          <p:nvPr/>
        </p:nvSpPr>
        <p:spPr bwMode="auto">
          <a:xfrm>
            <a:off x="4211638" y="5661025"/>
            <a:ext cx="4824412" cy="1025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不要在同一语句中包含一个变量的多个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--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，因为它们的解释在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C/C++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标准中没有规定，完全取决于编译器的个人行为 </a:t>
            </a:r>
          </a:p>
        </p:txBody>
      </p:sp>
      <p:sp>
        <p:nvSpPr>
          <p:cNvPr id="2" name="矩形 1"/>
          <p:cNvSpPr/>
          <p:nvPr/>
        </p:nvSpPr>
        <p:spPr>
          <a:xfrm>
            <a:off x="4652455" y="2754313"/>
            <a:ext cx="431400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注：这种方式不能用于变量初始化！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339574" y="2088137"/>
            <a:ext cx="677051" cy="517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65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5" grpId="0" animBg="1"/>
      <p:bldP spid="777226" grpId="0" animBg="1"/>
      <p:bldP spid="777234" grpId="0"/>
      <p:bldP spid="777237" grpId="0" animBg="1"/>
      <p:bldP spid="777240" grpId="0" animBg="1"/>
      <p:bldP spid="777241" grpId="0" animBg="1"/>
      <p:bldP spid="777242" grpId="0" animBg="1"/>
      <p:bldP spid="777243" grpId="0" animBg="1"/>
      <p:bldP spid="777244" grpId="0" animBg="1"/>
      <p:bldP spid="777245" grpId="0" animBg="1"/>
      <p:bldP spid="777257" grpId="0" animBg="1"/>
      <p:bldP spid="777258" grpId="0" animBg="1"/>
      <p:bldP spid="777259" grpId="0" animBg="1"/>
      <p:bldP spid="777260" grpId="0" animBg="1"/>
      <p:bldP spid="777261" grpId="0" animBg="1"/>
      <p:bldP spid="777262" grpId="0" animBg="1"/>
      <p:bldP spid="777264" grpId="0"/>
      <p:bldP spid="777265" grpId="0"/>
      <p:bldP spid="777267" grpId="0" animBg="1"/>
      <p:bldP spid="7772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D283-A521-43D2-A87F-64AB2919FE8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赋值与逗号运算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5724525" y="1125538"/>
            <a:ext cx="2808288" cy="2235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a, b, c, d, e;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a = 5;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 = a + 3;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a = a + (c=6);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d = e = f = a;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e *= d;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 /= c - 2;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5724525" y="3429000"/>
            <a:ext cx="2808288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ex02_datatype_03.cpp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50825" y="908050"/>
            <a:ext cx="38163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其他常见赋值运算符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684213" y="1628775"/>
            <a:ext cx="374332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+=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-=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/=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%=</a:t>
            </a:r>
            <a:endParaRPr lang="zh-CN" altLang="en-US" b="1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900113" y="2276475"/>
            <a:ext cx="1439862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+= 3;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132138" y="2276475"/>
            <a:ext cx="1439862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= x+3;</a:t>
            </a:r>
          </a:p>
        </p:txBody>
      </p:sp>
      <p:sp>
        <p:nvSpPr>
          <p:cNvPr id="832525" name="AutoShape 13"/>
          <p:cNvSpPr>
            <a:spLocks noChangeArrowheads="1"/>
          </p:cNvSpPr>
          <p:nvPr/>
        </p:nvSpPr>
        <p:spPr bwMode="auto">
          <a:xfrm>
            <a:off x="2411413" y="2347913"/>
            <a:ext cx="647700" cy="288925"/>
          </a:xfrm>
          <a:prstGeom prst="leftRightArrow">
            <a:avLst>
              <a:gd name="adj1" fmla="val 50000"/>
              <a:gd name="adj2" fmla="val 4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900113" y="2781300"/>
            <a:ext cx="1439862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/= 3;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3132138" y="2781300"/>
            <a:ext cx="1439862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 = x/3;</a:t>
            </a:r>
          </a:p>
        </p:txBody>
      </p:sp>
      <p:sp>
        <p:nvSpPr>
          <p:cNvPr id="832528" name="AutoShape 16"/>
          <p:cNvSpPr>
            <a:spLocks noChangeArrowheads="1"/>
          </p:cNvSpPr>
          <p:nvPr/>
        </p:nvSpPr>
        <p:spPr bwMode="auto">
          <a:xfrm>
            <a:off x="2411413" y="2852738"/>
            <a:ext cx="647700" cy="288925"/>
          </a:xfrm>
          <a:prstGeom prst="leftRightArrow">
            <a:avLst>
              <a:gd name="adj1" fmla="val 50000"/>
              <a:gd name="adj2" fmla="val 4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250825" y="3429000"/>
            <a:ext cx="30257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逗号运算符：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969963" y="5589588"/>
            <a:ext cx="2520950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a=2, b;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a = 3*5, a+10;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 = (3*5, a+10);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635375" y="6165850"/>
            <a:ext cx="2808288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ex02_datatype_04.cpp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611188" y="4581525"/>
            <a:ext cx="68405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Tahoma" panose="020B0604030504040204" pitchFamily="34" charset="0"/>
              <a:buChar char="-"/>
            </a:pP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 先计算 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的值，再计算 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的值，</a:t>
            </a:r>
            <a:b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  并将 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的值作为整个表达式的结果</a:t>
            </a:r>
          </a:p>
        </p:txBody>
      </p:sp>
      <p:sp>
        <p:nvSpPr>
          <p:cNvPr id="832539" name="Rectangle 27"/>
          <p:cNvSpPr>
            <a:spLocks noChangeArrowheads="1"/>
          </p:cNvSpPr>
          <p:nvPr/>
        </p:nvSpPr>
        <p:spPr bwMode="auto">
          <a:xfrm>
            <a:off x="611188" y="4076700"/>
            <a:ext cx="2952750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2542" name="Rectangle 30"/>
          <p:cNvSpPr>
            <a:spLocks noChangeArrowheads="1"/>
          </p:cNvSpPr>
          <p:nvPr/>
        </p:nvSpPr>
        <p:spPr bwMode="auto">
          <a:xfrm>
            <a:off x="179388" y="22050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32543" name="Rectangle 31"/>
          <p:cNvSpPr>
            <a:spLocks noChangeArrowheads="1"/>
          </p:cNvSpPr>
          <p:nvPr/>
        </p:nvSpPr>
        <p:spPr bwMode="auto">
          <a:xfrm>
            <a:off x="5003800" y="11255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32544" name="Rectangle 32"/>
          <p:cNvSpPr>
            <a:spLocks noChangeArrowheads="1"/>
          </p:cNvSpPr>
          <p:nvPr/>
        </p:nvSpPr>
        <p:spPr bwMode="auto">
          <a:xfrm>
            <a:off x="250825" y="54451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23" name="圆角矩形 12">
            <a:extLst>
              <a:ext uri="{FF2B5EF4-FFF2-40B4-BE49-F238E27FC236}">
                <a16:creationId xmlns="" xmlns:a16="http://schemas.microsoft.com/office/drawing/2014/main" id="{EC40F2F3-1796-4AC5-AE03-914FB04BD7F3}"/>
              </a:ext>
            </a:extLst>
          </p:cNvPr>
          <p:cNvSpPr/>
          <p:nvPr/>
        </p:nvSpPr>
        <p:spPr bwMode="auto">
          <a:xfrm>
            <a:off x="5450132" y="5532636"/>
            <a:ext cx="3357073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FF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注意运算的优先级！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2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34" grpId="0"/>
      <p:bldP spid="832535" grpId="0" animBg="1"/>
      <p:bldP spid="832536" grpId="0" animBg="1"/>
      <p:bldP spid="832537" grpId="0"/>
      <p:bldP spid="832539" grpId="0" animBg="1"/>
      <p:bldP spid="832544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D283-A521-43D2-A87F-64AB2919FE8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14705" y="978053"/>
            <a:ext cx="6769447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位运算符：按二进制位进行运算</a:t>
            </a:r>
          </a:p>
        </p:txBody>
      </p:sp>
      <p:sp>
        <p:nvSpPr>
          <p:cNvPr id="2" name="矩形 1"/>
          <p:cNvSpPr/>
          <p:nvPr/>
        </p:nvSpPr>
        <p:spPr>
          <a:xfrm>
            <a:off x="676981" y="1737169"/>
            <a:ext cx="800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^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异或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~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取反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&gt;&gt;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116832" y="2476562"/>
            <a:ext cx="3671192" cy="255454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short a=5, b=14;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short c1,c2,c3,c4,c5,c6;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c1 = a &amp; b;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c2 = a | b;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C3 = ~ a;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C4 = a ^ b;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C5 = a &lt;&lt; 3;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C6 = a &gt;&gt; 2;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466685" y="233544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161620" y="2451298"/>
            <a:ext cx="3802868" cy="70788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a : 00000000 00000101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b : 00000000 00001110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141422" y="5384197"/>
            <a:ext cx="3679050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ex02_datatype_05.cpp / 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161620" y="3325640"/>
            <a:ext cx="837465" cy="193899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a&amp;b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 | b</a:t>
            </a:r>
            <a:r>
              <a:rPr lang="en-US" altLang="zh-CN" sz="105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~ a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 ^ b 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a&lt;&lt;3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a&gt;&gt;2</a:t>
            </a:r>
            <a:r>
              <a:rPr lang="en-US" altLang="zh-CN" sz="105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098486" y="3333678"/>
            <a:ext cx="2866002" cy="193899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lt"/>
              </a:rPr>
              <a:t>: 00000000 00000100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lt"/>
              </a:rPr>
              <a:t>: 00000000 00001111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lt"/>
              </a:rPr>
              <a:t>: 11111111 11111010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lt"/>
              </a:rPr>
              <a:t>: 00000000 00001011</a:t>
            </a:r>
            <a:endParaRPr lang="zh-CN" altLang="en-US" sz="2000" b="1" dirty="0">
              <a:solidFill>
                <a:srgbClr val="0000FF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+mn-lt"/>
              </a:rPr>
              <a:t>: 00000000 00101000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lt"/>
              </a:rPr>
              <a:t>: 00000000 00000001</a:t>
            </a:r>
            <a:endParaRPr lang="zh-CN" altLang="en-US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="" xmlns:a16="http://schemas.microsoft.com/office/drawing/2014/main" id="{E499944F-5D5D-4A35-BF0D-8A3194E52C4E}"/>
              </a:ext>
            </a:extLst>
          </p:cNvPr>
          <p:cNvSpPr/>
          <p:nvPr/>
        </p:nvSpPr>
        <p:spPr bwMode="auto">
          <a:xfrm>
            <a:off x="860267" y="6006273"/>
            <a:ext cx="6120680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FF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其他运算符将会再后面的讲义中陆续介绍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9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EEB-3D9D-4C16-89B2-66A7D18701D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运算优先级</a:t>
            </a:r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1431950" y="1196752"/>
            <a:ext cx="7129462" cy="4673600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altLang="zh-CN" b="1" dirty="0">
                <a:latin typeface="Courier New" panose="02070309020205020404" pitchFamily="49" charset="0"/>
              </a:rPr>
              <a:t>(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后置</a:t>
            </a:r>
            <a:r>
              <a:rPr kumimoji="0" lang="en-US" altLang="zh-CN" b="1" dirty="0">
                <a:latin typeface="Courier New" panose="02070309020205020404" pitchFamily="49" charset="0"/>
              </a:rPr>
              <a:t>)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--(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后置</a:t>
            </a:r>
            <a:r>
              <a:rPr kumimoji="0" lang="en-US" altLang="zh-CN" b="1" dirty="0">
                <a:latin typeface="Courier New" panose="02070309020205020404" pitchFamily="49" charset="0"/>
              </a:rPr>
              <a:t>)  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强制类型转换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altLang="zh-CN" b="1" dirty="0">
                <a:latin typeface="Courier New" panose="02070309020205020404" pitchFamily="49" charset="0"/>
              </a:rPr>
              <a:t>(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前置</a:t>
            </a:r>
            <a:r>
              <a:rPr kumimoji="0" lang="en-US" altLang="zh-CN" b="1" dirty="0">
                <a:latin typeface="Courier New" panose="02070309020205020404" pitchFamily="49" charset="0"/>
              </a:rPr>
              <a:t>)</a:t>
            </a:r>
            <a:r>
              <a:rPr kumimoji="0" lang="zh-CN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––(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前置</a:t>
            </a:r>
            <a:r>
              <a:rPr kumimoji="0" lang="en-US" altLang="zh-CN" b="1" dirty="0">
                <a:latin typeface="Courier New" panose="02070309020205020404" pitchFamily="49" charset="0"/>
              </a:rPr>
              <a:t>)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zh-CN" b="1" dirty="0">
                <a:latin typeface="Courier New" panose="02070309020205020404" pitchFamily="49" charset="0"/>
              </a:rPr>
              <a:t>(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正号</a:t>
            </a:r>
            <a:r>
              <a:rPr kumimoji="0" lang="en-US" altLang="zh-CN" b="1" dirty="0">
                <a:latin typeface="Courier New" panose="02070309020205020404" pitchFamily="49" charset="0"/>
              </a:rPr>
              <a:t>)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kumimoji="0" lang="en-US" altLang="zh-CN" b="1" dirty="0">
                <a:latin typeface="Courier New" panose="02070309020205020404" pitchFamily="49" charset="0"/>
              </a:rPr>
              <a:t>(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负号</a:t>
            </a:r>
            <a:r>
              <a:rPr kumimoji="0" lang="en-US" altLang="zh-CN" b="1" dirty="0">
                <a:latin typeface="Courier New" panose="02070309020205020404" pitchFamily="49" charset="0"/>
              </a:rPr>
              <a:t>)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b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</a:b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–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 &lt;=  &gt;  &gt;=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 !=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</a:p>
          <a:p>
            <a:pPr>
              <a:lnSpc>
                <a:spcPct val="125000"/>
              </a:lnSpc>
            </a:pP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赋值</a:t>
            </a:r>
            <a:r>
              <a:rPr kumimoji="0" lang="en-US" altLang="zh-CN" b="1" dirty="0"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 +=  –=  *=  /=</a:t>
            </a:r>
            <a:r>
              <a:rPr kumimoji="0" lang="en-US" altLang="zh-CN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等</a:t>
            </a:r>
            <a:r>
              <a:rPr kumimoji="0" lang="en-US" altLang="zh-CN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0"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逗号运算</a:t>
            </a:r>
            <a:r>
              <a:rPr kumimoji="0" lang="en-US" altLang="zh-CN" b="1" dirty="0">
                <a:latin typeface="Courier New" panose="02070309020205020404" pitchFamily="49" charset="0"/>
                <a:ea typeface="黑体" panose="02010609060101010101" pitchFamily="49" charset="-122"/>
              </a:rPr>
              <a:t>( </a:t>
            </a:r>
            <a:r>
              <a:rPr kumimoji="0"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zh-CN" b="1" dirty="0"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76197" name="AutoShape 5"/>
          <p:cNvSpPr>
            <a:spLocks noChangeArrowheads="1"/>
          </p:cNvSpPr>
          <p:nvPr/>
        </p:nvSpPr>
        <p:spPr bwMode="auto">
          <a:xfrm>
            <a:off x="423887" y="2204815"/>
            <a:ext cx="790575" cy="2879725"/>
          </a:xfrm>
          <a:prstGeom prst="downArrow">
            <a:avLst>
              <a:gd name="adj1" fmla="val 50000"/>
              <a:gd name="adj2" fmla="val 910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198" name="Rectangle 6"/>
          <p:cNvSpPr>
            <a:spLocks noChangeArrowheads="1"/>
          </p:cNvSpPr>
          <p:nvPr/>
        </p:nvSpPr>
        <p:spPr bwMode="auto">
          <a:xfrm>
            <a:off x="423887" y="1125315"/>
            <a:ext cx="873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ea typeface="黑体" panose="02010609060101010101" pitchFamily="49" charset="-122"/>
              </a:rPr>
              <a:t>高</a:t>
            </a:r>
          </a:p>
        </p:txBody>
      </p:sp>
      <p:sp>
        <p:nvSpPr>
          <p:cNvPr id="776199" name="Rectangle 7"/>
          <p:cNvSpPr>
            <a:spLocks noChangeArrowheads="1"/>
          </p:cNvSpPr>
          <p:nvPr/>
        </p:nvSpPr>
        <p:spPr bwMode="auto">
          <a:xfrm>
            <a:off x="352450" y="5013102"/>
            <a:ext cx="873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ea typeface="黑体" panose="02010609060101010101" pitchFamily="49" charset="-122"/>
              </a:rPr>
              <a:t>低</a:t>
            </a:r>
          </a:p>
        </p:txBody>
      </p:sp>
      <p:sp>
        <p:nvSpPr>
          <p:cNvPr id="776201" name="Rectangle 9"/>
          <p:cNvSpPr>
            <a:spLocks noChangeArrowheads="1"/>
          </p:cNvSpPr>
          <p:nvPr/>
        </p:nvSpPr>
        <p:spPr bwMode="auto">
          <a:xfrm>
            <a:off x="5724128" y="658590"/>
            <a:ext cx="3178696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见教材或课程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7" grpId="0" animBg="1"/>
      <p:bldP spid="776198" grpId="0"/>
      <p:bldP spid="7761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700-DC55-491B-B7B9-19D40D794EC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常用数学函数</a:t>
            </a:r>
            <a:endParaRPr lang="en-US" altLang="zh-CN" dirty="0"/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755649" y="1628775"/>
            <a:ext cx="7993063" cy="275152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abs(x)</a:t>
            </a:r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en-US" altLang="zh-CN" b="1" dirty="0" smtClean="0">
                <a:latin typeface="Consolas" panose="020B0609020204030204" pitchFamily="49" charset="0"/>
              </a:rPr>
              <a:t> |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Consolas" panose="020B0609020204030204" pitchFamily="49" charset="0"/>
              </a:rPr>
              <a:t>|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(x)</a:t>
            </a:r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i="1" baseline="30000" dirty="0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log(x)</a:t>
            </a:r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ln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log10(x)</a:t>
            </a:r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lg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(x)</a:t>
            </a:r>
            <a:r>
              <a:rPr lang="en-US" altLang="zh-CN" b="1" dirty="0">
                <a:latin typeface="Consolas" panose="020B0609020204030204" pitchFamily="49" charset="0"/>
              </a:rPr>
              <a:t>  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pow(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 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250825" y="908050"/>
            <a:ext cx="84248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需加入 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cmath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头文件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#include &lt;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cmath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755649" y="4829649"/>
            <a:ext cx="7993062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取整函数：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ceil, floor, round, 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trunc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23307" name="Rectangle 11"/>
          <p:cNvSpPr>
            <a:spLocks noChangeArrowheads="1"/>
          </p:cNvSpPr>
          <p:nvPr/>
        </p:nvSpPr>
        <p:spPr bwMode="auto">
          <a:xfrm>
            <a:off x="755649" y="5405912"/>
            <a:ext cx="7993063" cy="942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三角函数：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sin, cos, tan, asin, acos, atan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双曲三角函数：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sinh,cosh,tanh,asinh,acosh,atanh</a:t>
            </a:r>
          </a:p>
        </p:txBody>
      </p:sp>
      <p:graphicFrame>
        <p:nvGraphicFramePr>
          <p:cNvPr id="823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072476"/>
              </p:ext>
            </p:extLst>
          </p:nvPr>
        </p:nvGraphicFramePr>
        <p:xfrm>
          <a:off x="2903538" y="3427536"/>
          <a:ext cx="457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67" name="Equation" r:id="rId4" imgW="253800" imgH="241200" progId="Equation.DSMT4">
                  <p:embed/>
                </p:oleObj>
              </mc:Choice>
              <mc:Fallback>
                <p:oleObj name="Equation" r:id="rId4" imgW="2538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3427536"/>
                        <a:ext cx="457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09" name="Line 13"/>
          <p:cNvSpPr>
            <a:spLocks noChangeShapeType="1"/>
          </p:cNvSpPr>
          <p:nvPr/>
        </p:nvSpPr>
        <p:spPr bwMode="auto">
          <a:xfrm flipV="1">
            <a:off x="1871662" y="1906835"/>
            <a:ext cx="1001714" cy="9997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3310" name="Line 14"/>
          <p:cNvSpPr>
            <a:spLocks noChangeShapeType="1"/>
          </p:cNvSpPr>
          <p:nvPr/>
        </p:nvSpPr>
        <p:spPr bwMode="auto">
          <a:xfrm>
            <a:off x="1913200" y="2348880"/>
            <a:ext cx="9366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3311" name="Line 15"/>
          <p:cNvSpPr>
            <a:spLocks noChangeShapeType="1"/>
          </p:cNvSpPr>
          <p:nvPr/>
        </p:nvSpPr>
        <p:spPr bwMode="auto">
          <a:xfrm>
            <a:off x="1913200" y="2780928"/>
            <a:ext cx="9366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3312" name="Line 16"/>
          <p:cNvSpPr>
            <a:spLocks noChangeShapeType="1"/>
          </p:cNvSpPr>
          <p:nvPr/>
        </p:nvSpPr>
        <p:spPr bwMode="auto">
          <a:xfrm>
            <a:off x="2202125" y="3212976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3313" name="Line 17"/>
          <p:cNvSpPr>
            <a:spLocks noChangeShapeType="1"/>
          </p:cNvSpPr>
          <p:nvPr/>
        </p:nvSpPr>
        <p:spPr bwMode="auto">
          <a:xfrm>
            <a:off x="2081213" y="3645024"/>
            <a:ext cx="792163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3314" name="Line 18"/>
          <p:cNvSpPr>
            <a:spLocks noChangeShapeType="1"/>
          </p:cNvSpPr>
          <p:nvPr/>
        </p:nvSpPr>
        <p:spPr bwMode="auto">
          <a:xfrm>
            <a:off x="2279402" y="4149080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23896" y="1681163"/>
            <a:ext cx="1713931" cy="503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min(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423896" y="2216911"/>
            <a:ext cx="1883849" cy="503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max(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983895" y="1989138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983895" y="2492375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35907" y="174719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最小值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641127" y="223803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最大值</a:t>
            </a:r>
            <a:endParaRPr lang="zh-CN" altLang="en-US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788813" y="4492338"/>
            <a:ext cx="210036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ex02_math.cpp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39F-25CB-4595-8AA2-BECDA532F23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780302" name="Rectangle 14"/>
          <p:cNvSpPr>
            <a:spLocks noChangeArrowheads="1"/>
          </p:cNvSpPr>
          <p:nvPr/>
        </p:nvSpPr>
        <p:spPr bwMode="auto">
          <a:xfrm>
            <a:off x="684213" y="1412875"/>
            <a:ext cx="8043862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空语句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（只有分号）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声明语句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表达式语句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（赋值表达式）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复合语句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（将多个语句用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{ }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括起来组成的一个语句）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选择语句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循环语句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跳转语句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... ...</a:t>
            </a:r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语句</a:t>
            </a:r>
          </a:p>
        </p:txBody>
      </p:sp>
      <p:sp>
        <p:nvSpPr>
          <p:cNvPr id="780301" name="Rectangle 13"/>
          <p:cNvSpPr>
            <a:spLocks noChangeArrowheads="1"/>
          </p:cNvSpPr>
          <p:nvPr/>
        </p:nvSpPr>
        <p:spPr bwMode="auto">
          <a:xfrm>
            <a:off x="179388" y="908050"/>
            <a:ext cx="84248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程序由语句构成，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的语句包括：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BCF0-82FF-4857-8A66-E578123BC1E9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表达式语句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250825" y="981075"/>
            <a:ext cx="84248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表达式与表达式语句</a:t>
            </a:r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611188" y="1557338"/>
            <a:ext cx="8043862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表达式：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运算符连接常量、变量、函数所组成的式子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611188" y="1989138"/>
            <a:ext cx="8043862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表达式语句：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表达式；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1327" name="Rectangle 15"/>
          <p:cNvSpPr>
            <a:spLocks noChangeArrowheads="1"/>
          </p:cNvSpPr>
          <p:nvPr/>
        </p:nvSpPr>
        <p:spPr bwMode="auto">
          <a:xfrm>
            <a:off x="1042988" y="2636838"/>
            <a:ext cx="194310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a+b*c</a:t>
            </a:r>
          </a:p>
        </p:txBody>
      </p:sp>
      <p:sp>
        <p:nvSpPr>
          <p:cNvPr id="781328" name="Rectangle 16"/>
          <p:cNvSpPr>
            <a:spLocks noChangeArrowheads="1"/>
          </p:cNvSpPr>
          <p:nvPr/>
        </p:nvSpPr>
        <p:spPr bwMode="auto">
          <a:xfrm>
            <a:off x="3203575" y="2636838"/>
            <a:ext cx="194310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a+b*c;</a:t>
            </a:r>
          </a:p>
        </p:txBody>
      </p:sp>
      <p:sp>
        <p:nvSpPr>
          <p:cNvPr id="781329" name="Rectangle 17"/>
          <p:cNvSpPr>
            <a:spLocks noChangeArrowheads="1"/>
          </p:cNvSpPr>
          <p:nvPr/>
        </p:nvSpPr>
        <p:spPr bwMode="auto">
          <a:xfrm>
            <a:off x="611188" y="4365625"/>
            <a:ext cx="80438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表达式可以包含在其它表达式中，但表达式语句不行！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1331" name="Rectangle 19"/>
          <p:cNvSpPr>
            <a:spLocks noChangeArrowheads="1"/>
          </p:cNvSpPr>
          <p:nvPr/>
        </p:nvSpPr>
        <p:spPr bwMode="auto">
          <a:xfrm>
            <a:off x="971550" y="5084763"/>
            <a:ext cx="194310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a+(b=3;)*c</a:t>
            </a:r>
          </a:p>
        </p:txBody>
      </p:sp>
      <p:sp>
        <p:nvSpPr>
          <p:cNvPr id="781332" name="Rectangle 20"/>
          <p:cNvSpPr>
            <a:spLocks noChangeArrowheads="1"/>
          </p:cNvSpPr>
          <p:nvPr/>
        </p:nvSpPr>
        <p:spPr bwMode="auto">
          <a:xfrm>
            <a:off x="2339975" y="4797425"/>
            <a:ext cx="6270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781333" name="Rectangle 21"/>
          <p:cNvSpPr>
            <a:spLocks noChangeArrowheads="1"/>
          </p:cNvSpPr>
          <p:nvPr/>
        </p:nvSpPr>
        <p:spPr bwMode="auto">
          <a:xfrm>
            <a:off x="611188" y="3213100"/>
            <a:ext cx="80438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表达式中的运算符含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赋值运算符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1334" name="Rectangle 22"/>
          <p:cNvSpPr>
            <a:spLocks noChangeArrowheads="1"/>
          </p:cNvSpPr>
          <p:nvPr/>
        </p:nvSpPr>
        <p:spPr bwMode="auto">
          <a:xfrm>
            <a:off x="1042988" y="3860800"/>
            <a:ext cx="194310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a+(b=3)*c</a:t>
            </a:r>
          </a:p>
        </p:txBody>
      </p:sp>
      <p:sp>
        <p:nvSpPr>
          <p:cNvPr id="781335" name="Rectangle 23"/>
          <p:cNvSpPr>
            <a:spLocks noChangeArrowheads="1"/>
          </p:cNvSpPr>
          <p:nvPr/>
        </p:nvSpPr>
        <p:spPr bwMode="auto">
          <a:xfrm>
            <a:off x="611188" y="5734050"/>
            <a:ext cx="80438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赋值表达式的值是赋值号左边变量的值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D66-24B4-4FD1-ADE2-C5F44A4DE05C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C++ </a:t>
            </a:r>
            <a:r>
              <a:rPr lang="zh-CN" altLang="en-US"/>
              <a:t>语言概述</a:t>
            </a: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250825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的发展</a:t>
            </a:r>
          </a:p>
        </p:txBody>
      </p:sp>
      <p:sp>
        <p:nvSpPr>
          <p:cNvPr id="712713" name="Rectangle 9"/>
          <p:cNvSpPr>
            <a:spLocks noChangeArrowheads="1"/>
          </p:cNvSpPr>
          <p:nvPr/>
        </p:nvSpPr>
        <p:spPr bwMode="auto">
          <a:xfrm>
            <a:off x="468313" y="1484313"/>
            <a:ext cx="8496300" cy="384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语言发展演变而来，可以看成是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的超集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年由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Bjarne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Stroustrup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开发创建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1983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年正式取名为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1989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年开始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的标准化工作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年制定了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ANSI C++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标准草案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1998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年由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ISO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批准为国际标准，通称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C++98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Font typeface="Tahoma" panose="020B0604030504040204" pitchFamily="34" charset="0"/>
              <a:buChar char="-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目前的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最新标准是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C++14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月通过）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（注：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C++17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基本上已经完成，并开始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C++20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的制定工作）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2716" name="Rectangle 12"/>
          <p:cNvSpPr>
            <a:spLocks noChangeArrowheads="1"/>
          </p:cNvSpPr>
          <p:nvPr/>
        </p:nvSpPr>
        <p:spPr bwMode="auto">
          <a:xfrm>
            <a:off x="250825" y="5661025"/>
            <a:ext cx="8569647" cy="83099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ANSI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en-US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American National Standards Institute</a:t>
            </a:r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美国国家标准协会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ISO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 International Organization for Standardization 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国际标准化组织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FF18-F751-487B-BB18-809CA6E2E3DD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sizeof</a:t>
            </a:r>
          </a:p>
        </p:txBody>
      </p:sp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250825" y="908050"/>
            <a:ext cx="590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求字节数运算符：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1187450" y="4508500"/>
            <a:ext cx="3384550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a, b, c;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a =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sizeof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 =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sizeof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(3 + 5);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 =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sizeof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(3.0L + 5);</a:t>
            </a:r>
          </a:p>
        </p:txBody>
      </p:sp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1187450" y="6021388"/>
            <a:ext cx="3384550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ex02_datatype_06.cpp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79277" name="Rectangle 13"/>
          <p:cNvSpPr>
            <a:spLocks noChangeArrowheads="1"/>
          </p:cNvSpPr>
          <p:nvPr/>
        </p:nvSpPr>
        <p:spPr bwMode="auto">
          <a:xfrm>
            <a:off x="611188" y="1628775"/>
            <a:ext cx="2736850" cy="5127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sizeof(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数据类型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79279" name="Rectangle 15"/>
          <p:cNvSpPr>
            <a:spLocks noChangeArrowheads="1"/>
          </p:cNvSpPr>
          <p:nvPr/>
        </p:nvSpPr>
        <p:spPr bwMode="auto">
          <a:xfrm>
            <a:off x="611188" y="3070225"/>
            <a:ext cx="2736850" cy="512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sizeof(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</a:p>
        </p:txBody>
      </p:sp>
      <p:sp>
        <p:nvSpPr>
          <p:cNvPr id="779280" name="Rectangle 16"/>
          <p:cNvSpPr>
            <a:spLocks noChangeArrowheads="1"/>
          </p:cNvSpPr>
          <p:nvPr/>
        </p:nvSpPr>
        <p:spPr bwMode="auto">
          <a:xfrm>
            <a:off x="468313" y="2205038"/>
            <a:ext cx="6048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Tahoma" panose="020B0604030504040204" pitchFamily="34" charset="0"/>
              <a:buNone/>
            </a:pP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返回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数据类型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对应的变量所占的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字节数</a:t>
            </a:r>
          </a:p>
        </p:txBody>
      </p:sp>
      <p:sp>
        <p:nvSpPr>
          <p:cNvPr id="779281" name="Rectangle 17"/>
          <p:cNvSpPr>
            <a:spLocks noChangeArrowheads="1"/>
          </p:cNvSpPr>
          <p:nvPr/>
        </p:nvSpPr>
        <p:spPr bwMode="auto">
          <a:xfrm>
            <a:off x="468313" y="3644900"/>
            <a:ext cx="7632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Tahoma" panose="020B0604030504040204" pitchFamily="34" charset="0"/>
              <a:buNone/>
            </a:pP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返回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表达式结果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数据类型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对应的变量所占的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字节数</a:t>
            </a:r>
          </a:p>
        </p:txBody>
      </p:sp>
      <p:sp>
        <p:nvSpPr>
          <p:cNvPr id="779282" name="Rectangle 18"/>
          <p:cNvSpPr>
            <a:spLocks noChangeArrowheads="1"/>
          </p:cNvSpPr>
          <p:nvPr/>
        </p:nvSpPr>
        <p:spPr bwMode="auto">
          <a:xfrm>
            <a:off x="468313" y="44370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9632" y="908720"/>
            <a:ext cx="7272808" cy="1143000"/>
          </a:xfrm>
        </p:spPr>
        <p:txBody>
          <a:bodyPr/>
          <a:lstStyle/>
          <a:p>
            <a:pPr algn="ctr"/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数据的简单输入输出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35696" y="2377266"/>
            <a:ext cx="6552728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输出：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输入：</a:t>
            </a:r>
            <a:r>
              <a:rPr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endParaRPr lang="en-US" altLang="zh-CN" sz="28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操作符：控制输出的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5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975-99CA-4FC7-8B5D-140ADDA244E5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简单的输入输出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250825" y="981075"/>
            <a:ext cx="84248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输出到标准输出设备（显示器）：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</a:p>
        </p:txBody>
      </p:sp>
      <p:sp>
        <p:nvSpPr>
          <p:cNvPr id="798724" name="Rectangle 4"/>
          <p:cNvSpPr>
            <a:spLocks noChangeArrowheads="1"/>
          </p:cNvSpPr>
          <p:nvPr/>
        </p:nvSpPr>
        <p:spPr bwMode="auto">
          <a:xfrm>
            <a:off x="755650" y="1628775"/>
            <a:ext cx="3959225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x = 3.14159;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"x=" &lt;&lt; x &lt;&lt; endl;</a:t>
            </a:r>
          </a:p>
        </p:txBody>
      </p:sp>
      <p:sp>
        <p:nvSpPr>
          <p:cNvPr id="798725" name="Rectangle 5"/>
          <p:cNvSpPr>
            <a:spLocks noChangeArrowheads="1"/>
          </p:cNvSpPr>
          <p:nvPr/>
        </p:nvSpPr>
        <p:spPr bwMode="auto">
          <a:xfrm>
            <a:off x="611188" y="2565400"/>
            <a:ext cx="804386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几个常用转义字符（）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98726" name="Group 6"/>
          <p:cNvGraphicFramePr>
            <a:graphicFrameLocks noGrp="1"/>
          </p:cNvGraphicFramePr>
          <p:nvPr/>
        </p:nvGraphicFramePr>
        <p:xfrm>
          <a:off x="827088" y="3213100"/>
          <a:ext cx="7345362" cy="151447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8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50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28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响铃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垂直制表符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8757" name="Rectangle 37"/>
          <p:cNvSpPr>
            <a:spLocks noChangeArrowheads="1"/>
          </p:cNvSpPr>
          <p:nvPr/>
        </p:nvSpPr>
        <p:spPr bwMode="auto">
          <a:xfrm>
            <a:off x="1476375" y="4941888"/>
            <a:ext cx="69850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"The double quotation mark is \" \n";</a:t>
            </a:r>
          </a:p>
        </p:txBody>
      </p:sp>
      <p:sp>
        <p:nvSpPr>
          <p:cNvPr id="798759" name="Rectangle 39"/>
          <p:cNvSpPr>
            <a:spLocks noChangeArrowheads="1"/>
          </p:cNvSpPr>
          <p:nvPr/>
        </p:nvSpPr>
        <p:spPr bwMode="auto">
          <a:xfrm>
            <a:off x="1476375" y="5445125"/>
            <a:ext cx="6983413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x = 3.14159;  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y = 2.71828;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"x=" &lt;&lt; x &lt;&lt; "\t y=" &lt;&lt; y &lt;&lt; "\n";</a:t>
            </a:r>
          </a:p>
        </p:txBody>
      </p:sp>
      <p:sp>
        <p:nvSpPr>
          <p:cNvPr id="798758" name="Rectangle 38"/>
          <p:cNvSpPr>
            <a:spLocks noChangeArrowheads="1"/>
          </p:cNvSpPr>
          <p:nvPr/>
        </p:nvSpPr>
        <p:spPr bwMode="auto">
          <a:xfrm>
            <a:off x="6654006" y="5562601"/>
            <a:ext cx="21605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ex02_IO_01.cpp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98760" name="Rectangle 40"/>
          <p:cNvSpPr>
            <a:spLocks noChangeArrowheads="1"/>
          </p:cNvSpPr>
          <p:nvPr/>
        </p:nvSpPr>
        <p:spPr bwMode="auto">
          <a:xfrm>
            <a:off x="755650" y="48688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7ABF-DC6A-4C5A-8AC1-8310BEABA582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简单的输入输出</a:t>
            </a:r>
          </a:p>
        </p:txBody>
      </p:sp>
      <p:sp>
        <p:nvSpPr>
          <p:cNvPr id="806948" name="Rectangle 36"/>
          <p:cNvSpPr>
            <a:spLocks noChangeArrowheads="1"/>
          </p:cNvSpPr>
          <p:nvPr/>
        </p:nvSpPr>
        <p:spPr bwMode="auto">
          <a:xfrm>
            <a:off x="250825" y="981075"/>
            <a:ext cx="84248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从标准输入设备（键盘）中输入：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</a:p>
        </p:txBody>
      </p:sp>
      <p:sp>
        <p:nvSpPr>
          <p:cNvPr id="806949" name="Rectangle 37"/>
          <p:cNvSpPr>
            <a:spLocks noChangeArrowheads="1"/>
          </p:cNvSpPr>
          <p:nvPr/>
        </p:nvSpPr>
        <p:spPr bwMode="auto">
          <a:xfrm>
            <a:off x="1116013" y="1844675"/>
            <a:ext cx="6551612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cin &gt;&gt; x ;</a:t>
            </a:r>
          </a:p>
        </p:txBody>
      </p:sp>
      <p:sp>
        <p:nvSpPr>
          <p:cNvPr id="806951" name="Rectangle 39"/>
          <p:cNvSpPr>
            <a:spLocks noChangeArrowheads="1"/>
          </p:cNvSpPr>
          <p:nvPr/>
        </p:nvSpPr>
        <p:spPr bwMode="auto">
          <a:xfrm>
            <a:off x="1187450" y="4510088"/>
            <a:ext cx="25923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ex02_IO_02.cpp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06952" name="Rectangle 40"/>
          <p:cNvSpPr>
            <a:spLocks noChangeArrowheads="1"/>
          </p:cNvSpPr>
          <p:nvPr/>
        </p:nvSpPr>
        <p:spPr bwMode="auto">
          <a:xfrm>
            <a:off x="395288" y="17732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06954" name="Rectangle 42"/>
          <p:cNvSpPr>
            <a:spLocks noChangeArrowheads="1"/>
          </p:cNvSpPr>
          <p:nvPr/>
        </p:nvSpPr>
        <p:spPr bwMode="auto">
          <a:xfrm>
            <a:off x="1116013" y="2781300"/>
            <a:ext cx="6553200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在输入语句前通常需要输出一些提示信息</a:t>
            </a:r>
          </a:p>
        </p:txBody>
      </p:sp>
      <p:sp>
        <p:nvSpPr>
          <p:cNvPr id="806955" name="Rectangle 43"/>
          <p:cNvSpPr>
            <a:spLocks noChangeArrowheads="1"/>
          </p:cNvSpPr>
          <p:nvPr/>
        </p:nvSpPr>
        <p:spPr bwMode="auto">
          <a:xfrm>
            <a:off x="1187450" y="3573463"/>
            <a:ext cx="6480175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"Please input x: ";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&gt;&gt; x ;</a:t>
            </a:r>
          </a:p>
        </p:txBody>
      </p:sp>
      <p:sp>
        <p:nvSpPr>
          <p:cNvPr id="806956" name="Rectangle 44"/>
          <p:cNvSpPr>
            <a:spLocks noChangeArrowheads="1"/>
          </p:cNvSpPr>
          <p:nvPr/>
        </p:nvSpPr>
        <p:spPr bwMode="auto">
          <a:xfrm>
            <a:off x="468313" y="35004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D76D-97BD-48BC-BFFD-63205920A8A5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操纵符</a:t>
            </a:r>
          </a:p>
        </p:txBody>
      </p:sp>
      <p:sp>
        <p:nvSpPr>
          <p:cNvPr id="782557" name="Rectangle 221"/>
          <p:cNvSpPr>
            <a:spLocks noChangeArrowheads="1"/>
          </p:cNvSpPr>
          <p:nvPr/>
        </p:nvSpPr>
        <p:spPr bwMode="auto">
          <a:xfrm>
            <a:off x="250825" y="908050"/>
            <a:ext cx="29527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操纵符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82903" name="Group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45956"/>
              </p:ext>
            </p:extLst>
          </p:nvPr>
        </p:nvGraphicFramePr>
        <p:xfrm>
          <a:off x="755576" y="1620838"/>
          <a:ext cx="7560840" cy="4484737"/>
        </p:xfrm>
        <a:graphic>
          <a:graphicData uri="http://schemas.openxmlformats.org/drawingml/2006/table">
            <a:tbl>
              <a:tblPr/>
              <a:tblGrid>
                <a:gridCol w="2734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26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操纵符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endl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插入换行符，并刷新流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setw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设置域宽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setfill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设置填充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使用定点方式输出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2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scientific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使用指数形式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setprecision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设置输出的有效数字个数；若在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fixed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或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scientific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后使用，则设置小数位数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左对齐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右对齐（缺省方式）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82717" name="Rectangle 381"/>
          <p:cNvSpPr>
            <a:spLocks noChangeArrowheads="1"/>
          </p:cNvSpPr>
          <p:nvPr/>
        </p:nvSpPr>
        <p:spPr bwMode="auto">
          <a:xfrm>
            <a:off x="5199057" y="1127075"/>
            <a:ext cx="3600400" cy="526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Tahoma" panose="020B0604030504040204" pitchFamily="34" charset="0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需加入头文件 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iomanip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FA1-431E-4459-AF33-4970FEEE67FF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操纵符</a:t>
            </a:r>
          </a:p>
        </p:txBody>
      </p:sp>
      <p:sp>
        <p:nvSpPr>
          <p:cNvPr id="834618" name="Rectangle 58"/>
          <p:cNvSpPr>
            <a:spLocks noChangeArrowheads="1"/>
          </p:cNvSpPr>
          <p:nvPr/>
        </p:nvSpPr>
        <p:spPr bwMode="auto">
          <a:xfrm>
            <a:off x="971550" y="2708275"/>
            <a:ext cx="7993063" cy="3759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double x=3.14159,  y=12.3456789;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(5);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"x=" &lt;&lt; x &lt;&lt; endl;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"y=" &lt;&lt; y &lt;&lt; endl;</a:t>
            </a:r>
          </a:p>
          <a:p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fixed; cout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(5);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"x=" &lt;&lt; x &lt;&lt; endl;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"y=" &lt;&lt; y &lt;&lt; endl;</a:t>
            </a:r>
          </a:p>
          <a:p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&lt;&lt;left;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"x="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(20) &lt;&lt; x &lt;&lt; "MATH" &lt;&lt;endl;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cout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(20) &lt;&lt; "x=" &lt;&lt; x &lt;&lt; "MATH" &lt;&lt;endl;</a:t>
            </a:r>
          </a:p>
        </p:txBody>
      </p:sp>
      <p:sp>
        <p:nvSpPr>
          <p:cNvPr id="834619" name="Rectangle 59"/>
          <p:cNvSpPr>
            <a:spLocks noChangeArrowheads="1"/>
          </p:cNvSpPr>
          <p:nvPr/>
        </p:nvSpPr>
        <p:spPr bwMode="auto">
          <a:xfrm>
            <a:off x="6438106" y="2522538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ex02_IO_03.cpp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34620" name="Rectangle 60"/>
          <p:cNvSpPr>
            <a:spLocks noChangeArrowheads="1"/>
          </p:cNvSpPr>
          <p:nvPr/>
        </p:nvSpPr>
        <p:spPr bwMode="auto">
          <a:xfrm>
            <a:off x="250825" y="2565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34622" name="Rectangle 62"/>
          <p:cNvSpPr>
            <a:spLocks noChangeArrowheads="1"/>
          </p:cNvSpPr>
          <p:nvPr/>
        </p:nvSpPr>
        <p:spPr bwMode="auto">
          <a:xfrm>
            <a:off x="827088" y="1484313"/>
            <a:ext cx="7991475" cy="895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setw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只对紧随其后的输出起作用</a:t>
            </a:r>
          </a:p>
          <a:p>
            <a:pPr>
              <a:lnSpc>
                <a:spcPct val="11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其它操纵符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直至下一个同类型命令为止</a:t>
            </a:r>
          </a:p>
        </p:txBody>
      </p:sp>
      <p:sp>
        <p:nvSpPr>
          <p:cNvPr id="834623" name="Rectangle 63"/>
          <p:cNvSpPr>
            <a:spLocks noChangeArrowheads="1"/>
          </p:cNvSpPr>
          <p:nvPr/>
        </p:nvSpPr>
        <p:spPr bwMode="auto">
          <a:xfrm>
            <a:off x="250825" y="981075"/>
            <a:ext cx="42481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操纵符的作用范围：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289" y="515214"/>
            <a:ext cx="3772228" cy="6093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5000"/>
              </a:spcBef>
              <a:buClr>
                <a:schemeClr val="hlink"/>
              </a:buClr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详细使用方法参见第七讲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 bwMode="auto">
          <a:xfrm>
            <a:off x="3904075" y="4928141"/>
            <a:ext cx="4609275" cy="1752805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155168" y="2711672"/>
            <a:ext cx="4609275" cy="1752805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1E9A-09BF-4E0F-A666-FAB66795B04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举例：贷款问题</a:t>
            </a:r>
            <a:endParaRPr lang="en-US" altLang="zh-CN"/>
          </a:p>
        </p:txBody>
      </p:sp>
      <p:sp>
        <p:nvSpPr>
          <p:cNvPr id="817162" name="Rectangle 10"/>
          <p:cNvSpPr>
            <a:spLocks noChangeArrowheads="1"/>
          </p:cNvSpPr>
          <p:nvPr/>
        </p:nvSpPr>
        <p:spPr bwMode="auto">
          <a:xfrm>
            <a:off x="250825" y="981075"/>
            <a:ext cx="849788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例：银行贷款问题</a:t>
            </a:r>
          </a:p>
          <a:p>
            <a:pPr>
              <a:spcBef>
                <a:spcPct val="2500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已知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贷款总额，贷款年利率和贷款年限，计算每月需偿还的金额和偿还总额</a:t>
            </a:r>
          </a:p>
        </p:txBody>
      </p:sp>
      <p:sp>
        <p:nvSpPr>
          <p:cNvPr id="817167" name="Rectangle 15"/>
          <p:cNvSpPr>
            <a:spLocks noChangeArrowheads="1"/>
          </p:cNvSpPr>
          <p:nvPr/>
        </p:nvSpPr>
        <p:spPr bwMode="auto">
          <a:xfrm>
            <a:off x="250825" y="2565400"/>
            <a:ext cx="316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等额本息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方式：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7170" name="Rectangle 18"/>
          <p:cNvSpPr>
            <a:spLocks noChangeArrowheads="1"/>
          </p:cNvSpPr>
          <p:nvPr/>
        </p:nvSpPr>
        <p:spPr bwMode="auto">
          <a:xfrm>
            <a:off x="250825" y="4834858"/>
            <a:ext cx="3507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等额本金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方式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817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4680"/>
              </p:ext>
            </p:extLst>
          </p:nvPr>
        </p:nvGraphicFramePr>
        <p:xfrm>
          <a:off x="4367585" y="3182113"/>
          <a:ext cx="2872584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80" name="Equation" r:id="rId4" imgW="1104840" imgH="457200" progId="Equation.DSMT4">
                  <p:embed/>
                </p:oleObj>
              </mc:Choice>
              <mc:Fallback>
                <p:oleObj name="Equation" r:id="rId4" imgW="110484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585" y="3182113"/>
                        <a:ext cx="2872584" cy="11887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73" name="Rectangle 21"/>
          <p:cNvSpPr>
            <a:spLocks noChangeArrowheads="1"/>
          </p:cNvSpPr>
          <p:nvPr/>
        </p:nvSpPr>
        <p:spPr bwMode="auto">
          <a:xfrm>
            <a:off x="611560" y="3103562"/>
            <a:ext cx="3744913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：贷款总额</a:t>
            </a:r>
          </a:p>
          <a:p>
            <a:pPr>
              <a:lnSpc>
                <a:spcPct val="115000"/>
              </a:lnSpc>
            </a:pP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：月利率</a:t>
            </a:r>
          </a:p>
          <a:p>
            <a:pPr>
              <a:lnSpc>
                <a:spcPct val="115000"/>
              </a:lnSpc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：还贷年限</a:t>
            </a:r>
          </a:p>
        </p:txBody>
      </p:sp>
      <p:graphicFrame>
        <p:nvGraphicFramePr>
          <p:cNvPr id="8171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1098"/>
              </p:ext>
            </p:extLst>
          </p:nvPr>
        </p:nvGraphicFramePr>
        <p:xfrm>
          <a:off x="4860032" y="5491445"/>
          <a:ext cx="3004560" cy="108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81" name="Equation" r:id="rId6" imgW="1155600" imgH="419040" progId="Equation.DSMT4">
                  <p:embed/>
                </p:oleObj>
              </mc:Choice>
              <mc:Fallback>
                <p:oleObj name="Equation" r:id="rId6" imgW="115560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491445"/>
                        <a:ext cx="3004560" cy="1089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75" name="Rectangle 23"/>
          <p:cNvSpPr>
            <a:spLocks noChangeArrowheads="1"/>
          </p:cNvSpPr>
          <p:nvPr/>
        </p:nvSpPr>
        <p:spPr bwMode="auto">
          <a:xfrm>
            <a:off x="611560" y="5379867"/>
            <a:ext cx="3331708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已偿还的本金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总额</a:t>
            </a:r>
          </a:p>
        </p:txBody>
      </p:sp>
      <p:sp>
        <p:nvSpPr>
          <p:cNvPr id="2" name="矩形 1"/>
          <p:cNvSpPr/>
          <p:nvPr/>
        </p:nvSpPr>
        <p:spPr>
          <a:xfrm>
            <a:off x="3287465" y="276855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每月需偿还的金额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75263" y="502388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每月需偿还的金额：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817167" grpId="0"/>
      <p:bldP spid="817170" grpId="0"/>
      <p:bldP spid="817173" grpId="0"/>
      <p:bldP spid="817175" grpId="0"/>
      <p:bldP spid="2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1DF-095B-4E70-9F5C-D7DD1CFAC27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举例：贷款</a:t>
            </a:r>
            <a:r>
              <a:rPr lang="zh-CN" altLang="en-US" dirty="0" smtClean="0"/>
              <a:t>问题（等额本息）</a:t>
            </a:r>
            <a:endParaRPr lang="zh-CN" altLang="en-US" dirty="0"/>
          </a:p>
        </p:txBody>
      </p:sp>
      <p:sp>
        <p:nvSpPr>
          <p:cNvPr id="821259" name="Rectangle 11"/>
          <p:cNvSpPr>
            <a:spLocks noChangeArrowheads="1"/>
          </p:cNvSpPr>
          <p:nvPr/>
        </p:nvSpPr>
        <p:spPr bwMode="auto">
          <a:xfrm>
            <a:off x="323850" y="981075"/>
            <a:ext cx="8496622" cy="583749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 &lt;iostream&gt;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cmath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&gt; 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// </a:t>
            </a:r>
            <a:r>
              <a:rPr lang="zh-CN" altLang="en-US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数学函数 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using namespace std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double Loan,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rate_year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rate_month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, year;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double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payment_month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payment_total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cout &lt;&lt; "input loan amount: " 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&gt;&gt; Loan;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cout &lt;&lt; "input yearly interest rate: ";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&gt;&gt;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rate_year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rate_month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=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rate_year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/1200;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cout &lt;&lt; "input number of years: ";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&gt;&gt; year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endParaRPr lang="zh-CN" altLang="en-US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zh-CN" altLang="en-US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double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vtmp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= pow(1+rate_month,12*year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// </a:t>
            </a:r>
            <a:r>
              <a:rPr lang="zh-CN" altLang="en-US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计算</a:t>
            </a:r>
            <a:r>
              <a:rPr lang="zh-CN" altLang="en-US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每月还</a:t>
            </a:r>
            <a:r>
              <a:rPr lang="zh-CN" altLang="en-US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款金额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payment_month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=Load*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rate_month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vtmp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/(vtmp-1);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payment_total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=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payment_month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*year*12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cout &lt;&lt; "Monthly payment: " &lt;&lt;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payment_month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", ";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"Total payment: " &lt;&lt; 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payment_total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return 0;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en-US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zh-CN" altLang="en-US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2280" y="702469"/>
            <a:ext cx="187831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ex02_loan.cpp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F19D-97D6-42F7-B26E-AB1195D64CA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举例：显示时间</a:t>
            </a:r>
          </a:p>
        </p:txBody>
      </p:sp>
      <p:sp>
        <p:nvSpPr>
          <p:cNvPr id="825347" name="Rectangle 3"/>
          <p:cNvSpPr>
            <a:spLocks noChangeArrowheads="1"/>
          </p:cNvSpPr>
          <p:nvPr/>
        </p:nvSpPr>
        <p:spPr bwMode="auto">
          <a:xfrm>
            <a:off x="250825" y="981075"/>
            <a:ext cx="8497888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例：显示系统当前时间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头文件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ctime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中函数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time(0)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time(NULL)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返回当前时间与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1970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日零时的时间差（格林威治时间，以秒为单位）</a:t>
            </a:r>
          </a:p>
        </p:txBody>
      </p:sp>
      <p:sp>
        <p:nvSpPr>
          <p:cNvPr id="825356" name="Rectangle 12"/>
          <p:cNvSpPr>
            <a:spLocks noChangeArrowheads="1"/>
          </p:cNvSpPr>
          <p:nvPr/>
        </p:nvSpPr>
        <p:spPr bwMode="auto">
          <a:xfrm>
            <a:off x="323850" y="2411412"/>
            <a:ext cx="8497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北京时间：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格林威治时间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+ 8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小时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898021"/>
            <a:ext cx="7920037" cy="37230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 &lt;iostream&gt;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ctime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&gt;  </a:t>
            </a:r>
          </a:p>
          <a:p>
            <a:pPr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using namespace std;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long Second, Minute, Hour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Second = time(NULL);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Minute = Second / 60;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Hour = Minute / 60;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cout &lt;&lt; "</a:t>
            </a:r>
            <a:r>
              <a:rPr lang="zh-CN" altLang="en-US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当前北京时间是 </a:t>
            </a: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cout &lt;&lt; (Hour+8) % 24 &lt;&lt; ":" &lt;&lt; Minute % 60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&lt;&lt; ":" &lt;&lt; Second % 60 &lt;&lt; endl </a:t>
            </a:r>
            <a:r>
              <a:rPr lang="en-US" altLang="zh-CN" sz="16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     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  return 0;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zh-CN" altLang="en-US" sz="16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56326" y="2615688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ex02_showtime.cpp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6AF1-DAA4-42D2-B6EA-9B06384202BA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课后练习</a:t>
            </a:r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179388" y="1052513"/>
            <a:ext cx="8353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课后练习（自己练习）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395288" y="1628775"/>
            <a:ext cx="8353425" cy="45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见课程主页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3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B4E-EC63-4C10-BB37-0D1F49ABF581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C++ </a:t>
            </a:r>
            <a:r>
              <a:rPr lang="zh-CN" altLang="en-US"/>
              <a:t>语言概述</a:t>
            </a:r>
          </a:p>
        </p:txBody>
      </p:sp>
      <p:sp>
        <p:nvSpPr>
          <p:cNvPr id="837637" name="Rectangle 5"/>
          <p:cNvSpPr>
            <a:spLocks noChangeArrowheads="1"/>
          </p:cNvSpPr>
          <p:nvPr/>
        </p:nvSpPr>
        <p:spPr bwMode="auto">
          <a:xfrm>
            <a:off x="827088" y="6021388"/>
            <a:ext cx="7200900" cy="47625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关于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的更多介绍见课程主页的相关链接</a:t>
            </a:r>
          </a:p>
        </p:txBody>
      </p:sp>
      <p:sp>
        <p:nvSpPr>
          <p:cNvPr id="837639" name="Rectangle 7"/>
          <p:cNvSpPr>
            <a:spLocks noChangeArrowheads="1"/>
          </p:cNvSpPr>
          <p:nvPr/>
        </p:nvSpPr>
        <p:spPr bwMode="auto">
          <a:xfrm>
            <a:off x="4067175" y="5157788"/>
            <a:ext cx="4942379" cy="46166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http://isocpp.org/std/status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" y="1291635"/>
            <a:ext cx="8964289" cy="3581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BF15-948C-4D91-BB4C-4A1DEF6E9ED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上机作业</a:t>
            </a: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251520" y="5013176"/>
            <a:ext cx="8353425" cy="79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、修改程序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ex02_showtime.cpp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，使得输出的时、分、秒都占两个位置，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如：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秒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显示为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14:25:10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秒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显示为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09:08:05</a:t>
            </a:r>
          </a:p>
        </p:txBody>
      </p:sp>
      <p:sp>
        <p:nvSpPr>
          <p:cNvPr id="824333" name="Rectangle 13"/>
          <p:cNvSpPr>
            <a:spLocks noChangeArrowheads="1"/>
          </p:cNvSpPr>
          <p:nvPr/>
        </p:nvSpPr>
        <p:spPr bwMode="auto">
          <a:xfrm>
            <a:off x="251519" y="2568628"/>
            <a:ext cx="838835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、银行提供两种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年定期存款方式：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一年期方式：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年利率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10%,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每年到期后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自动将本年度的</a:t>
            </a:r>
            <a:b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利息加入本金中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b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五年期方式：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年利率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11%,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五年后本金和利息一起归还储户。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编写程序，分别以两种方式存入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万元，输出五年后各得多少？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（程序取名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hw02_02.cpp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1520" y="1089857"/>
            <a:ext cx="83534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、编写程序，从键盘读入圆柱体的半径和高度，计算其表面积和体积，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并将结果在屏幕上输出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取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3.14159265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hw02_01.cpp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23850" y="5893300"/>
            <a:ext cx="32303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hw02_03.cpp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F51-CC32-469D-8E30-63A4E55DCD9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一个简单的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180157" y="836712"/>
            <a:ext cx="5184824" cy="369004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#include &lt;iostream&gt;   </a:t>
            </a:r>
            <a:r>
              <a:rPr lang="en-US" altLang="zh-CN" sz="2000" b="1" dirty="0">
                <a:solidFill>
                  <a:srgbClr val="FF33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spcAft>
                <a:spcPct val="35000"/>
              </a:spcAft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using namespace std; 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main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cout &lt;&lt; "Hello!" &lt;&lt; endl;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cout &lt;&lt; "Welcome to C++! " &lt;&lt; endl;</a:t>
            </a:r>
          </a:p>
          <a:p>
            <a:pPr>
              <a:lnSpc>
                <a:spcPct val="110000"/>
              </a:lnSpc>
            </a:pP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0;   </a:t>
            </a:r>
            <a:r>
              <a:rPr lang="en-US" altLang="zh-CN" sz="2000" b="1" dirty="0">
                <a:solidFill>
                  <a:srgbClr val="FF33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folHlink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B7FDD3F0-2564-4DE2-B368-90BDBE0F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696366"/>
            <a:ext cx="6131024" cy="3939540"/>
          </a:xfrm>
          <a:prstGeom prst="rect">
            <a:avLst/>
          </a:prstGeom>
          <a:solidFill>
            <a:schemeClr val="bg1"/>
          </a:solidFill>
          <a:ln w="19050">
            <a:solidFill>
              <a:srgbClr val="FF3300"/>
            </a:solidFill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源程序结构：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源程序由一个或多个源文件组成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每个源文件可由一个或多个函数组成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一个源程序有且只能有一个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main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，即主函数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程序执行从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main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开始，在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main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中结束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源程序中可以有预处理命令，通常应放在源文件或</a:t>
            </a:r>
            <a:b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源程序的最前面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一行可以写多个语句，一个语句可以分几行书写</a:t>
            </a:r>
          </a:p>
        </p:txBody>
      </p:sp>
      <p:sp>
        <p:nvSpPr>
          <p:cNvPr id="8" name="圆角矩形 12">
            <a:extLst>
              <a:ext uri="{FF2B5EF4-FFF2-40B4-BE49-F238E27FC236}">
                <a16:creationId xmlns="" xmlns:a16="http://schemas.microsoft.com/office/drawing/2014/main" id="{A1081BE0-2E5D-42F0-966E-FCBDC5F26591}"/>
              </a:ext>
            </a:extLst>
          </p:cNvPr>
          <p:cNvSpPr/>
          <p:nvPr/>
        </p:nvSpPr>
        <p:spPr bwMode="auto">
          <a:xfrm>
            <a:off x="1043608" y="5949280"/>
            <a:ext cx="6762700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FF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注：所有标点符号必须在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英文状态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下输入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D3BA-80AD-42E0-9958-D2FE54775B4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C++ </a:t>
            </a:r>
            <a:r>
              <a:rPr lang="zh-CN" altLang="en-US"/>
              <a:t>程序书写规范</a:t>
            </a:r>
          </a:p>
        </p:txBody>
      </p:sp>
      <p:sp>
        <p:nvSpPr>
          <p:cNvPr id="762887" name="Rectangle 7"/>
          <p:cNvSpPr>
            <a:spLocks noChangeArrowheads="1"/>
          </p:cNvSpPr>
          <p:nvPr/>
        </p:nvSpPr>
        <p:spPr bwMode="auto">
          <a:xfrm>
            <a:off x="395536" y="1124744"/>
            <a:ext cx="804386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每个说明和每条语句都必须以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分号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“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”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结尾，</a:t>
            </a:r>
            <a:b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（预处理命令，函数头和花括号 “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之后除外）</a:t>
            </a:r>
          </a:p>
          <a:p>
            <a:pPr>
              <a:lnSpc>
                <a:spcPct val="14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标识符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关键字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之间必须至少加一个空格表示间隔，</a:t>
            </a:r>
            <a:b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若已有明显的间隔符，也可不再加空格来间隔 </a:t>
            </a:r>
          </a:p>
          <a:p>
            <a:pPr>
              <a:lnSpc>
                <a:spcPct val="14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习惯用小写字母，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区分大小写</a:t>
            </a:r>
          </a:p>
          <a:p>
            <a:pPr>
              <a:lnSpc>
                <a:spcPct val="14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注释：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  */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为注释符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常用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锯齿形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书写格式</a:t>
            </a:r>
          </a:p>
          <a:p>
            <a:pPr>
              <a:lnSpc>
                <a:spcPct val="14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所有标点符号必须在英文状态下输入</a:t>
            </a:r>
          </a:p>
        </p:txBody>
      </p:sp>
      <p:sp>
        <p:nvSpPr>
          <p:cNvPr id="762889" name="Text Box 9"/>
          <p:cNvSpPr txBox="1">
            <a:spLocks noChangeArrowheads="1"/>
          </p:cNvSpPr>
          <p:nvPr/>
        </p:nvSpPr>
        <p:spPr bwMode="auto">
          <a:xfrm>
            <a:off x="5796136" y="3284984"/>
            <a:ext cx="3146425" cy="3139321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书写漂亮的程序：</a:t>
            </a:r>
          </a:p>
          <a:p>
            <a:pPr>
              <a:spcBef>
                <a:spcPts val="600"/>
              </a:spcBef>
              <a:buClr>
                <a:srgbClr val="339933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{ } 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要对齐</a:t>
            </a:r>
          </a:p>
          <a:p>
            <a:pPr>
              <a:spcBef>
                <a:spcPts val="600"/>
              </a:spcBef>
              <a:buClr>
                <a:srgbClr val="339933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 一行写一个语句</a:t>
            </a:r>
            <a:endParaRPr lang="en-US" altLang="zh-CN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一个语句写一行</a:t>
            </a:r>
          </a:p>
          <a:p>
            <a:pPr>
              <a:spcBef>
                <a:spcPts val="600"/>
              </a:spcBef>
              <a:buClr>
                <a:srgbClr val="339933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使用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</a:rPr>
              <a:t>TAB 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缩进</a:t>
            </a:r>
          </a:p>
          <a:p>
            <a:pPr>
              <a:spcBef>
                <a:spcPts val="600"/>
              </a:spcBef>
              <a:buClr>
                <a:srgbClr val="339933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有合适的空行</a:t>
            </a:r>
          </a:p>
          <a:p>
            <a:pPr>
              <a:spcBef>
                <a:spcPts val="600"/>
              </a:spcBef>
              <a:buClr>
                <a:srgbClr val="339933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有足够的注释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F51-CC32-469D-8E30-63A4E55DCD9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程序分析</a:t>
            </a: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395288" y="981075"/>
            <a:ext cx="7956550" cy="565077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#include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&lt;iostream&gt; </a:t>
            </a:r>
            <a:r>
              <a:rPr lang="en-US" altLang="zh-CN" b="1" dirty="0">
                <a:solidFill>
                  <a:srgbClr val="FF33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预处理指令，载入头文件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spcAft>
                <a:spcPct val="35000"/>
              </a:spcAft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using namespace std; </a:t>
            </a:r>
            <a:r>
              <a:rPr lang="en-US" altLang="zh-CN" b="1" dirty="0">
                <a:solidFill>
                  <a:srgbClr val="FF33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使用标准的命名空间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  cout &lt;&lt; "Hello!" &lt;&lt; endl; 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</a:p>
          <a:p>
            <a:pPr>
              <a:lnSpc>
                <a:spcPct val="110000"/>
              </a:lnSpc>
            </a:pPr>
            <a:endParaRPr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  cout &lt;&lt; "Welcome to C++! " &lt;&lt; endl;</a:t>
            </a:r>
          </a:p>
          <a:p>
            <a:pPr>
              <a:lnSpc>
                <a:spcPct val="110000"/>
              </a:lnSpc>
            </a:pPr>
            <a:endParaRPr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0;   </a:t>
            </a:r>
            <a:r>
              <a:rPr lang="en-US" altLang="zh-CN" b="1" dirty="0">
                <a:solidFill>
                  <a:srgbClr val="FF33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folHlink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449513" y="2348061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81313" y="2780928"/>
            <a:ext cx="46799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cout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：标准输出，通常指屏幕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457576" y="2060203"/>
            <a:ext cx="12954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主函数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233814" y="5851573"/>
            <a:ext cx="36004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endl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：换行并刷新流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6551935" y="5301207"/>
            <a:ext cx="0" cy="55036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435923" y="3818358"/>
            <a:ext cx="2232025" cy="374650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：插入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11960" y="4034258"/>
            <a:ext cx="1223963" cy="0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4211960" y="3746921"/>
            <a:ext cx="0" cy="287337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4211960" y="4034258"/>
            <a:ext cx="12239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4211960" y="3746921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657351" y="3068265"/>
            <a:ext cx="12239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1657351" y="3068265"/>
            <a:ext cx="0" cy="35877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EF3-FC78-4DEA-A996-0E7FE8894D2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C++ </a:t>
            </a:r>
            <a:r>
              <a:rPr lang="zh-CN" altLang="en-US"/>
              <a:t>编译器</a:t>
            </a: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84213" y="1484313"/>
            <a:ext cx="8043862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编译器就是将 “高级语言” 翻译为 “机器语言” 的程序 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250825" y="981075"/>
            <a:ext cx="4032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编译器</a:t>
            </a: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323850" y="3500438"/>
            <a:ext cx="4032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常见的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编译器</a:t>
            </a:r>
          </a:p>
        </p:txBody>
      </p:sp>
      <p:sp>
        <p:nvSpPr>
          <p:cNvPr id="797707" name="Rectangle 11"/>
          <p:cNvSpPr>
            <a:spLocks noChangeArrowheads="1"/>
          </p:cNvSpPr>
          <p:nvPr/>
        </p:nvSpPr>
        <p:spPr bwMode="auto">
          <a:xfrm>
            <a:off x="611188" y="2708275"/>
            <a:ext cx="12573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源代码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3276600" y="2708275"/>
            <a:ext cx="15113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目标代码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6156325" y="2708275"/>
            <a:ext cx="18002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可执行程序</a:t>
            </a:r>
          </a:p>
        </p:txBody>
      </p:sp>
      <p:sp>
        <p:nvSpPr>
          <p:cNvPr id="797712" name="Line 16"/>
          <p:cNvSpPr>
            <a:spLocks noChangeShapeType="1"/>
          </p:cNvSpPr>
          <p:nvPr/>
        </p:nvSpPr>
        <p:spPr bwMode="auto">
          <a:xfrm>
            <a:off x="1908175" y="2997200"/>
            <a:ext cx="1368425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2124075" y="2565400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编译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5005388" y="256540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链接</a:t>
            </a:r>
          </a:p>
        </p:txBody>
      </p:sp>
      <p:sp>
        <p:nvSpPr>
          <p:cNvPr id="797716" name="Line 20"/>
          <p:cNvSpPr>
            <a:spLocks noChangeShapeType="1"/>
          </p:cNvSpPr>
          <p:nvPr/>
        </p:nvSpPr>
        <p:spPr bwMode="auto">
          <a:xfrm>
            <a:off x="4859338" y="2997200"/>
            <a:ext cx="122555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7718" name="Rectangle 22"/>
          <p:cNvSpPr>
            <a:spLocks noChangeArrowheads="1"/>
          </p:cNvSpPr>
          <p:nvPr/>
        </p:nvSpPr>
        <p:spPr bwMode="auto">
          <a:xfrm>
            <a:off x="684213" y="2060575"/>
            <a:ext cx="482536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一个现代编译器的主要工作流程：</a:t>
            </a:r>
          </a:p>
        </p:txBody>
      </p:sp>
      <p:sp>
        <p:nvSpPr>
          <p:cNvPr id="797719" name="Rectangle 23"/>
          <p:cNvSpPr>
            <a:spLocks noChangeArrowheads="1"/>
          </p:cNvSpPr>
          <p:nvPr/>
        </p:nvSpPr>
        <p:spPr bwMode="auto">
          <a:xfrm>
            <a:off x="539750" y="4149725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Visual C++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Windows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平台上最流行的编译器，集成在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Visual Studio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</a:p>
        </p:txBody>
      </p:sp>
      <p:sp>
        <p:nvSpPr>
          <p:cNvPr id="797720" name="Rectangle 24"/>
          <p:cNvSpPr>
            <a:spLocks noChangeArrowheads="1"/>
          </p:cNvSpPr>
          <p:nvPr/>
        </p:nvSpPr>
        <p:spPr bwMode="auto">
          <a:xfrm>
            <a:off x="539750" y="5013325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C++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开源免费，</a:t>
            </a:r>
            <a:r>
              <a:rPr lang="en-US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Linux/Unix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平台上的首选，非常优秀的编译器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539750" y="5876925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Intel</a:t>
            </a:r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C++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Intel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的编译器，对自家硬件的支持很好，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Win/Linux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都有相应版本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9159-E981-4805-8D8E-0B10439808F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IDE</a:t>
            </a:r>
            <a:endParaRPr lang="zh-CN" altLang="en-US"/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755650" y="1484313"/>
            <a:ext cx="8043863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Integrated Development Environment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250825" y="981075"/>
            <a:ext cx="83518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IDE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集成开发环境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/>
              <a:t> 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539750" y="3141663"/>
            <a:ext cx="74882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常见的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集成开发环境</a:t>
            </a:r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539750" y="2060575"/>
            <a:ext cx="8280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用于程序开发的应用程序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软件，一般包括代码编辑器、</a:t>
            </a:r>
            <a:b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 编译器、调试器和图形用户界面工具等</a:t>
            </a:r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755650" y="3789363"/>
            <a:ext cx="820896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Visual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Studio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Windows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平台上最流行的商业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集成开发环境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Dev C++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小巧，免费，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win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下的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gcc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，非常适合学习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Code::Blocks ：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开放源码的全功能跨平台集成开发环境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，免费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12110</TotalTime>
  <Words>3233</Words>
  <Application>Microsoft Office PowerPoint</Application>
  <PresentationFormat>全屏显示(4:3)</PresentationFormat>
  <Paragraphs>647</Paragraphs>
  <Slides>40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 Unicode MS</vt:lpstr>
      <vt:lpstr>黑体</vt:lpstr>
      <vt:lpstr>宋体</vt:lpstr>
      <vt:lpstr>Arial</vt:lpstr>
      <vt:lpstr>Consolas</vt:lpstr>
      <vt:lpstr>Courier New</vt:lpstr>
      <vt:lpstr>Symbol</vt:lpstr>
      <vt:lpstr>Tahoma</vt:lpstr>
      <vt:lpstr>Times New Roman</vt:lpstr>
      <vt:lpstr>Wingdings</vt:lpstr>
      <vt:lpstr>Blends</vt:lpstr>
      <vt:lpstr>Equation</vt:lpstr>
      <vt:lpstr>第二讲</vt:lpstr>
      <vt:lpstr>主要内容</vt:lpstr>
      <vt:lpstr>C++ 语言概述</vt:lpstr>
      <vt:lpstr>C++ 语言概述</vt:lpstr>
      <vt:lpstr>一个简单的C++程序</vt:lpstr>
      <vt:lpstr>C++ 程序书写规范</vt:lpstr>
      <vt:lpstr>程序分析</vt:lpstr>
      <vt:lpstr>C++ 编译器</vt:lpstr>
      <vt:lpstr>IDE</vt:lpstr>
      <vt:lpstr>C++编程基础</vt:lpstr>
      <vt:lpstr>字符集</vt:lpstr>
      <vt:lpstr>词法记号/词汇</vt:lpstr>
      <vt:lpstr>C++数据类型</vt:lpstr>
      <vt:lpstr>基本数据类型</vt:lpstr>
      <vt:lpstr>数据类型的转换</vt:lpstr>
      <vt:lpstr>数据类型的转换</vt:lpstr>
      <vt:lpstr>数据类型的转换</vt:lpstr>
      <vt:lpstr>变量</vt:lpstr>
      <vt:lpstr>常量（常数）</vt:lpstr>
      <vt:lpstr>符号常量</vt:lpstr>
      <vt:lpstr>typedef</vt:lpstr>
      <vt:lpstr>运算符</vt:lpstr>
      <vt:lpstr>赋值运算</vt:lpstr>
      <vt:lpstr>赋值与逗号运算</vt:lpstr>
      <vt:lpstr>位运算</vt:lpstr>
      <vt:lpstr>运算优先级</vt:lpstr>
      <vt:lpstr>常用数学函数</vt:lpstr>
      <vt:lpstr>语句</vt:lpstr>
      <vt:lpstr>表达式语句</vt:lpstr>
      <vt:lpstr>sizeof</vt:lpstr>
      <vt:lpstr>数据的简单输入输出</vt:lpstr>
      <vt:lpstr>简单的输入输出</vt:lpstr>
      <vt:lpstr>简单的输入输出</vt:lpstr>
      <vt:lpstr>操纵符</vt:lpstr>
      <vt:lpstr>操纵符</vt:lpstr>
      <vt:lpstr>举例：贷款问题</vt:lpstr>
      <vt:lpstr>举例：贷款问题（等额本息）</vt:lpstr>
      <vt:lpstr>举例：显示时间</vt:lpstr>
      <vt:lpstr>课后练习</vt:lpstr>
      <vt:lpstr>上机作业</vt:lpstr>
    </vt:vector>
  </TitlesOfParts>
  <Company>联想（北京）有限公司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993</cp:revision>
  <cp:lastPrinted>2017-09-17T10:35:33Z</cp:lastPrinted>
  <dcterms:created xsi:type="dcterms:W3CDTF">2005-02-05T01:21:04Z</dcterms:created>
  <dcterms:modified xsi:type="dcterms:W3CDTF">2017-10-24T12:44:07Z</dcterms:modified>
</cp:coreProperties>
</file>