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1"/>
  </p:notesMasterIdLst>
  <p:sldIdLst>
    <p:sldId id="626" r:id="rId2"/>
    <p:sldId id="631" r:id="rId3"/>
    <p:sldId id="613" r:id="rId4"/>
    <p:sldId id="614" r:id="rId5"/>
    <p:sldId id="620" r:id="rId6"/>
    <p:sldId id="633" r:id="rId7"/>
    <p:sldId id="615" r:id="rId8"/>
    <p:sldId id="627" r:id="rId9"/>
    <p:sldId id="599" r:id="rId10"/>
    <p:sldId id="601" r:id="rId11"/>
    <p:sldId id="588" r:id="rId12"/>
    <p:sldId id="591" r:id="rId13"/>
    <p:sldId id="590" r:id="rId14"/>
    <p:sldId id="628" r:id="rId15"/>
    <p:sldId id="589" r:id="rId16"/>
    <p:sldId id="602" r:id="rId17"/>
    <p:sldId id="603" r:id="rId18"/>
    <p:sldId id="604" r:id="rId19"/>
    <p:sldId id="605" r:id="rId20"/>
    <p:sldId id="606" r:id="rId21"/>
    <p:sldId id="607" r:id="rId22"/>
    <p:sldId id="610" r:id="rId23"/>
    <p:sldId id="608" r:id="rId24"/>
    <p:sldId id="609" r:id="rId25"/>
    <p:sldId id="621" r:id="rId26"/>
    <p:sldId id="632" r:id="rId27"/>
    <p:sldId id="618" r:id="rId28"/>
    <p:sldId id="619" r:id="rId29"/>
    <p:sldId id="630" r:id="rId30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00"/>
    <a:srgbClr val="FFFF00"/>
    <a:srgbClr val="0033CC"/>
    <a:srgbClr val="FF3300"/>
    <a:srgbClr val="CC9900"/>
    <a:srgbClr val="00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3" autoAdjust="0"/>
    <p:restoredTop sz="86364" autoAdjust="0"/>
  </p:normalViewPr>
  <p:slideViewPr>
    <p:cSldViewPr>
      <p:cViewPr varScale="1">
        <p:scale>
          <a:sx n="91" d="100"/>
          <a:sy n="91" d="100"/>
        </p:scale>
        <p:origin x="70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="1"/>
            </a:lvl1pPr>
          </a:lstStyle>
          <a:p>
            <a:endParaRPr lang="zh-CN" altLang="en-US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b="1"/>
            </a:lvl1pPr>
          </a:lstStyle>
          <a:p>
            <a:endParaRPr lang="en-US" altLang="zh-CN"/>
          </a:p>
        </p:txBody>
      </p:sp>
      <p:sp>
        <p:nvSpPr>
          <p:cNvPr id="466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6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6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="1"/>
            </a:lvl1pPr>
          </a:lstStyle>
          <a:p>
            <a:endParaRPr lang="en-US" altLang="zh-CN"/>
          </a:p>
        </p:txBody>
      </p:sp>
      <p:sp>
        <p:nvSpPr>
          <p:cNvPr id="466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="1"/>
            </a:lvl1pPr>
          </a:lstStyle>
          <a:p>
            <a:fld id="{27157687-A39D-46F1-A740-2093FC5A007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622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62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934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C471A-82D4-44C3-93FD-83604CC76A0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42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71600" y="15573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141663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555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55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8132B9C-B74C-43BA-A2AB-46A837EB4D5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A30FC8-877E-42CA-9FA4-172DF31044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7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260350"/>
            <a:ext cx="2124075" cy="5905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0"/>
            <a:ext cx="6219825" cy="5905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EEA07-3BA3-475A-AAAB-3503948D40D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2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63C025-39CA-46E0-8749-DA1BD17321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2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3EDAD-5710-4909-A533-D6621E3070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1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135437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125538"/>
            <a:ext cx="4137025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BD0FD-64B2-4D8F-9C7C-01DE9E7AEF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44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328A7-F6B5-4977-9300-6B049574902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0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2E310-E021-4F2D-B341-2F562C0825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59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8663E-EB6A-4639-9912-B3BECF4DBD0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3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78436-FFD4-4DD3-BA77-BE9A644E3D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B022CE-12E1-4FA3-B7AE-2AB44435B8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9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0" name="Rectangle 8"/>
          <p:cNvSpPr>
            <a:spLocks noChangeArrowheads="1"/>
          </p:cNvSpPr>
          <p:nvPr userDrawn="1"/>
        </p:nvSpPr>
        <p:spPr bwMode="gray">
          <a:xfrm>
            <a:off x="323850" y="836613"/>
            <a:ext cx="8496300" cy="36512"/>
          </a:xfrm>
          <a:prstGeom prst="rect">
            <a:avLst/>
          </a:prstGeom>
          <a:solidFill>
            <a:srgbClr val="00CCFF">
              <a:alpha val="53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16280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45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424862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E086AB0A-8324-405E-B562-8B50301A4C2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rgbClr val="0066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rgbClr val="0066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2pPr>
      <a:lvl3pPr marL="118427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3pPr>
      <a:lvl4pPr marL="160337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Tahoma" panose="020B060403050404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518" y="989828"/>
            <a:ext cx="2377281" cy="830997"/>
          </a:xfrm>
        </p:spPr>
        <p:txBody>
          <a:bodyPr wrap="square">
            <a:spAutoFit/>
          </a:bodyPr>
          <a:lstStyle/>
          <a:p>
            <a:r>
              <a:rPr lang="zh-CN" altLang="en-US" sz="4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第三讲</a:t>
            </a:r>
            <a:endParaRPr lang="zh-CN" altLang="en-US" sz="4800" b="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1079299" name="Rectangle 3"/>
          <p:cNvSpPr>
            <a:spLocks noChangeArrowheads="1"/>
          </p:cNvSpPr>
          <p:nvPr/>
        </p:nvSpPr>
        <p:spPr bwMode="auto">
          <a:xfrm>
            <a:off x="250518" y="2420888"/>
            <a:ext cx="8531225" cy="12003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7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选择与循环</a:t>
            </a:r>
            <a:endParaRPr lang="zh-CN" altLang="en-US" sz="72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0" name="Rectangle 4"/>
          <p:cNvSpPr>
            <a:spLocks noChangeArrowheads="1"/>
          </p:cNvSpPr>
          <p:nvPr/>
        </p:nvSpPr>
        <p:spPr bwMode="auto">
          <a:xfrm>
            <a:off x="2915816" y="4126052"/>
            <a:ext cx="5976664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关系运算与逻辑运算</a:t>
            </a: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选择结构</a:t>
            </a:r>
          </a:p>
          <a:p>
            <a:pPr>
              <a:spcAft>
                <a:spcPct val="20000"/>
              </a:spcAft>
            </a:pPr>
            <a:r>
              <a:rPr lang="en-US" altLang="zh-CN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循环结构</a:t>
            </a:r>
            <a:endParaRPr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79301" name="Line 5"/>
          <p:cNvSpPr>
            <a:spLocks noChangeShapeType="1"/>
          </p:cNvSpPr>
          <p:nvPr/>
        </p:nvSpPr>
        <p:spPr bwMode="auto">
          <a:xfrm>
            <a:off x="323543" y="1916832"/>
            <a:ext cx="1944216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9" y="16913"/>
            <a:ext cx="3421677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7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151A-64A4-4EE8-9C5A-6F2D3F350CDA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if </a:t>
            </a:r>
            <a:r>
              <a:rPr lang="zh-CN" altLang="en-US"/>
              <a:t>语句</a:t>
            </a:r>
          </a:p>
        </p:txBody>
      </p:sp>
      <p:sp>
        <p:nvSpPr>
          <p:cNvPr id="808967" name="Rectangle 7"/>
          <p:cNvSpPr>
            <a:spLocks noChangeArrowheads="1"/>
          </p:cNvSpPr>
          <p:nvPr/>
        </p:nvSpPr>
        <p:spPr bwMode="auto">
          <a:xfrm>
            <a:off x="827088" y="1669044"/>
            <a:ext cx="6840537" cy="9525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08968" name="Rectangle 8"/>
          <p:cNvSpPr>
            <a:spLocks noChangeArrowheads="1"/>
          </p:cNvSpPr>
          <p:nvPr/>
        </p:nvSpPr>
        <p:spPr bwMode="auto">
          <a:xfrm>
            <a:off x="1187624" y="2827453"/>
            <a:ext cx="6480001" cy="150810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if (x&gt;y)  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  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x;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else </a:t>
            </a:r>
          </a:p>
          <a:p>
            <a:pPr>
              <a:lnSpc>
                <a:spcPct val="115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     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y;</a:t>
            </a:r>
          </a:p>
        </p:txBody>
      </p:sp>
      <p:sp>
        <p:nvSpPr>
          <p:cNvPr id="808969" name="Rectangle 9"/>
          <p:cNvSpPr>
            <a:spLocks noChangeArrowheads="1"/>
          </p:cNvSpPr>
          <p:nvPr/>
        </p:nvSpPr>
        <p:spPr bwMode="auto">
          <a:xfrm>
            <a:off x="323850" y="1018192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用法二：双分支</a:t>
            </a:r>
          </a:p>
        </p:txBody>
      </p:sp>
      <p:sp>
        <p:nvSpPr>
          <p:cNvPr id="808970" name="Rectangle 10"/>
          <p:cNvSpPr>
            <a:spLocks noChangeArrowheads="1"/>
          </p:cNvSpPr>
          <p:nvPr/>
        </p:nvSpPr>
        <p:spPr bwMode="auto">
          <a:xfrm>
            <a:off x="5220072" y="4132358"/>
            <a:ext cx="25923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ex03_if_2.cpp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08971" name="Rectangle 11"/>
          <p:cNvSpPr>
            <a:spLocks noChangeArrowheads="1"/>
          </p:cNvSpPr>
          <p:nvPr/>
        </p:nvSpPr>
        <p:spPr bwMode="auto">
          <a:xfrm>
            <a:off x="827088" y="5315984"/>
            <a:ext cx="7416800" cy="51706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注：条件判断表达式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两边的小括号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不能省略！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388ED-27D7-499E-B7E3-E545674331A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if </a:t>
            </a:r>
            <a:r>
              <a:rPr lang="zh-CN" altLang="en-US"/>
              <a:t>语句</a:t>
            </a:r>
          </a:p>
        </p:txBody>
      </p:sp>
      <p:sp>
        <p:nvSpPr>
          <p:cNvPr id="792586" name="Rectangle 10"/>
          <p:cNvSpPr>
            <a:spLocks noChangeArrowheads="1"/>
          </p:cNvSpPr>
          <p:nvPr/>
        </p:nvSpPr>
        <p:spPr bwMode="auto">
          <a:xfrm>
            <a:off x="972162" y="1628800"/>
            <a:ext cx="6840538" cy="292682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else if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else if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… …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else if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else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语句可以省略</a:t>
            </a:r>
          </a:p>
        </p:txBody>
      </p:sp>
      <p:sp>
        <p:nvSpPr>
          <p:cNvPr id="792587" name="Rectangle 11"/>
          <p:cNvSpPr>
            <a:spLocks noChangeArrowheads="1"/>
          </p:cNvSpPr>
          <p:nvPr/>
        </p:nvSpPr>
        <p:spPr bwMode="auto">
          <a:xfrm>
            <a:off x="972162" y="4880065"/>
            <a:ext cx="6840538" cy="11541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if (x&gt;0)  f=1;</a:t>
            </a:r>
          </a:p>
          <a:p>
            <a:pPr>
              <a:lnSpc>
                <a:spcPct val="115000"/>
              </a:lnSpc>
            </a:pP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else if (x&lt;0)  f=-1;</a:t>
            </a:r>
          </a:p>
          <a:p>
            <a:pPr>
              <a:lnSpc>
                <a:spcPct val="115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else if (x==0) f=0;</a:t>
            </a:r>
          </a:p>
        </p:txBody>
      </p:sp>
      <p:sp>
        <p:nvSpPr>
          <p:cNvPr id="792588" name="Rectangle 12"/>
          <p:cNvSpPr>
            <a:spLocks noChangeArrowheads="1"/>
          </p:cNvSpPr>
          <p:nvPr/>
        </p:nvSpPr>
        <p:spPr bwMode="auto">
          <a:xfrm>
            <a:off x="5796136" y="5831027"/>
            <a:ext cx="2304256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ex03_if_3.cpp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792589" name="Rectangle 13"/>
          <p:cNvSpPr>
            <a:spLocks noChangeArrowheads="1"/>
          </p:cNvSpPr>
          <p:nvPr/>
        </p:nvSpPr>
        <p:spPr bwMode="auto">
          <a:xfrm>
            <a:off x="323850" y="1019891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用法三：多分支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83CA-821C-47D6-8826-B961FA468B67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 dirty="0"/>
              <a:t>if </a:t>
            </a:r>
            <a:r>
              <a:rPr lang="zh-CN" altLang="en-US" dirty="0"/>
              <a:t>语句的嵌套</a:t>
            </a:r>
          </a:p>
        </p:txBody>
      </p:sp>
      <p:sp>
        <p:nvSpPr>
          <p:cNvPr id="795652" name="Rectangle 4"/>
          <p:cNvSpPr>
            <a:spLocks noChangeArrowheads="1"/>
          </p:cNvSpPr>
          <p:nvPr/>
        </p:nvSpPr>
        <p:spPr bwMode="auto">
          <a:xfrm>
            <a:off x="611560" y="1052736"/>
            <a:ext cx="7416800" cy="292682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795654" name="Rectangle 6"/>
          <p:cNvSpPr>
            <a:spLocks noChangeArrowheads="1"/>
          </p:cNvSpPr>
          <p:nvPr/>
        </p:nvSpPr>
        <p:spPr bwMode="auto">
          <a:xfrm>
            <a:off x="611560" y="4259906"/>
            <a:ext cx="7416800" cy="1846659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几点注意：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这里的语句可以是复合语句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每一层的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要与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配套，如果没有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b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必须将该层的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语句用 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{ }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括起来</a:t>
            </a:r>
          </a:p>
        </p:txBody>
      </p:sp>
      <p:sp>
        <p:nvSpPr>
          <p:cNvPr id="795655" name="Rectangle 7"/>
          <p:cNvSpPr>
            <a:spLocks noChangeArrowheads="1"/>
          </p:cNvSpPr>
          <p:nvPr/>
        </p:nvSpPr>
        <p:spPr bwMode="auto">
          <a:xfrm>
            <a:off x="603936" y="6294219"/>
            <a:ext cx="2592388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</a:rPr>
              <a:t>ex03_if_4.cpp</a:t>
            </a:r>
            <a:endParaRPr lang="zh-CN" altLang="en-US" sz="2000" b="1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4" grpId="0" animBg="1"/>
      <p:bldP spid="7956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30E4-72D6-42C0-AC04-6A46FE4B7BCE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选择结构：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</p:txBody>
      </p:sp>
      <p:sp>
        <p:nvSpPr>
          <p:cNvPr id="794631" name="Rectangle 7"/>
          <p:cNvSpPr>
            <a:spLocks noChangeArrowheads="1"/>
          </p:cNvSpPr>
          <p:nvPr/>
        </p:nvSpPr>
        <p:spPr bwMode="auto">
          <a:xfrm>
            <a:off x="539552" y="1324065"/>
            <a:ext cx="6840537" cy="305593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switch  (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 {  case 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常量表达式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：语句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    case 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常量表达式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：语句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                …  …</a:t>
            </a:r>
          </a:p>
          <a:p>
            <a:pPr>
              <a:lnSpc>
                <a:spcPct val="115000"/>
              </a:lnSpc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    case 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常量表达式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：语句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    default :  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 }</a:t>
            </a:r>
          </a:p>
        </p:txBody>
      </p:sp>
      <p:sp>
        <p:nvSpPr>
          <p:cNvPr id="794634" name="Rectangle 10"/>
          <p:cNvSpPr>
            <a:spLocks noChangeArrowheads="1"/>
          </p:cNvSpPr>
          <p:nvPr/>
        </p:nvSpPr>
        <p:spPr bwMode="auto">
          <a:xfrm>
            <a:off x="539552" y="4732337"/>
            <a:ext cx="8137525" cy="150495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以 case </a:t>
            </a: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49" charset="-122"/>
              </a:rPr>
              <a:t>中的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常量表达式值</a:t>
            </a: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49" charset="-122"/>
              </a:rPr>
              <a:t>为入口标号，由此开始顺序执行</a:t>
            </a:r>
            <a:endParaRPr lang="en-US" altLang="zh-CN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49" charset="-122"/>
              </a:rPr>
              <a:t>每个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 case </a:t>
            </a:r>
            <a:r>
              <a:rPr lang="en-US" altLang="zh-CN" sz="2000" b="1" dirty="0" err="1">
                <a:latin typeface="Arial" panose="020B0604020202020204" pitchFamily="34" charset="0"/>
                <a:ea typeface="黑体" panose="02010609060101010101" pitchFamily="49" charset="-122"/>
              </a:rPr>
              <a:t>分支最后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一般需要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加 break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 每个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case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后面的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常量表达式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的值不能相同</a:t>
            </a:r>
          </a:p>
          <a:p>
            <a:pPr>
              <a:lnSpc>
                <a:spcPct val="11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 每个 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case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后面可以有多个语句（复合语句），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但可以不用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 }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94635" name="Rectangle 11"/>
          <p:cNvSpPr>
            <a:spLocks noChangeArrowheads="1"/>
          </p:cNvSpPr>
          <p:nvPr/>
        </p:nvSpPr>
        <p:spPr bwMode="auto">
          <a:xfrm>
            <a:off x="4355877" y="908852"/>
            <a:ext cx="4186237" cy="47625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ea typeface="黑体" panose="02010609060101010101" pitchFamily="49" charset="-122"/>
              </a:rPr>
              <a:t>可以是整型、字符型、枚举型</a:t>
            </a:r>
          </a:p>
        </p:txBody>
      </p:sp>
      <p:sp>
        <p:nvSpPr>
          <p:cNvPr id="794636" name="Line 12"/>
          <p:cNvSpPr>
            <a:spLocks noChangeShapeType="1"/>
          </p:cNvSpPr>
          <p:nvPr/>
        </p:nvSpPr>
        <p:spPr bwMode="auto">
          <a:xfrm flipV="1">
            <a:off x="2339752" y="1124752"/>
            <a:ext cx="0" cy="26035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4637" name="Line 13"/>
          <p:cNvSpPr>
            <a:spLocks noChangeShapeType="1"/>
          </p:cNvSpPr>
          <p:nvPr/>
        </p:nvSpPr>
        <p:spPr bwMode="auto">
          <a:xfrm flipV="1">
            <a:off x="2339752" y="1124752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4638" name="Rectangle 14"/>
          <p:cNvSpPr>
            <a:spLocks noChangeArrowheads="1"/>
          </p:cNvSpPr>
          <p:nvPr/>
        </p:nvSpPr>
        <p:spPr bwMode="auto">
          <a:xfrm>
            <a:off x="6372027" y="4060915"/>
            <a:ext cx="208840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ex03_switch.cpp</a:t>
            </a:r>
            <a:endParaRPr lang="zh-CN" altLang="en-US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46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34" grpId="0" animBg="1"/>
      <p:bldP spid="794635" grpId="0" animBg="1"/>
      <p:bldP spid="794636" grpId="0" animBg="1"/>
      <p:bldP spid="7946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 txBox="1">
            <a:spLocks noChangeArrowheads="1"/>
          </p:cNvSpPr>
          <p:nvPr/>
        </p:nvSpPr>
        <p:spPr bwMode="gray">
          <a:xfrm>
            <a:off x="395536" y="590972"/>
            <a:ext cx="4896544" cy="1272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47565" y="620688"/>
            <a:ext cx="5256584" cy="1143000"/>
          </a:xfrm>
        </p:spPr>
        <p:txBody>
          <a:bodyPr/>
          <a:lstStyle/>
          <a:p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循环结构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27584" y="2276872"/>
            <a:ext cx="468052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 while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循环语句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 do while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循环语句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for </a:t>
            </a: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循环语句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循环的终止</a:t>
            </a:r>
          </a:p>
        </p:txBody>
      </p:sp>
    </p:spTree>
    <p:extLst>
      <p:ext uri="{BB962C8B-B14F-4D97-AF65-F5344CB8AC3E}">
        <p14:creationId xmlns:p14="http://schemas.microsoft.com/office/powerpoint/2010/main" val="427047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289F-4DFE-4B45-B12B-DBFC833087CB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93633" name="Rectangle 33"/>
          <p:cNvSpPr>
            <a:spLocks noChangeArrowheads="1"/>
          </p:cNvSpPr>
          <p:nvPr/>
        </p:nvSpPr>
        <p:spPr bwMode="auto">
          <a:xfrm>
            <a:off x="5867400" y="1196975"/>
            <a:ext cx="3168650" cy="4032250"/>
          </a:xfrm>
          <a:prstGeom prst="rect">
            <a:avLst/>
          </a:prstGeom>
          <a:solidFill>
            <a:srgbClr val="C0C0C0">
              <a:alpha val="30000"/>
            </a:srgbClr>
          </a:solidFill>
          <a:ln w="28575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while </a:t>
            </a:r>
            <a:r>
              <a:rPr lang="zh-CN" altLang="en-US"/>
              <a:t>循环</a:t>
            </a:r>
          </a:p>
        </p:txBody>
      </p:sp>
      <p:sp>
        <p:nvSpPr>
          <p:cNvPr id="793609" name="Rectangle 9"/>
          <p:cNvSpPr>
            <a:spLocks noChangeArrowheads="1"/>
          </p:cNvSpPr>
          <p:nvPr/>
        </p:nvSpPr>
        <p:spPr bwMode="auto">
          <a:xfrm>
            <a:off x="323850" y="972724"/>
            <a:ext cx="5329237" cy="98742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while  (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条件表达式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)   </a:t>
            </a:r>
          </a:p>
          <a:p>
            <a:pPr>
              <a:spcBef>
                <a:spcPct val="40000"/>
              </a:spcBef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   循环体语句</a:t>
            </a:r>
          </a:p>
        </p:txBody>
      </p:sp>
      <p:sp>
        <p:nvSpPr>
          <p:cNvPr id="793611" name="Rectangle 11"/>
          <p:cNvSpPr>
            <a:spLocks noChangeArrowheads="1"/>
          </p:cNvSpPr>
          <p:nvPr/>
        </p:nvSpPr>
        <p:spPr bwMode="auto">
          <a:xfrm>
            <a:off x="194768" y="2127456"/>
            <a:ext cx="374491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执行过程</a:t>
            </a:r>
          </a:p>
        </p:txBody>
      </p:sp>
      <p:sp>
        <p:nvSpPr>
          <p:cNvPr id="793618" name="Line 18"/>
          <p:cNvSpPr>
            <a:spLocks noChangeShapeType="1"/>
          </p:cNvSpPr>
          <p:nvPr/>
        </p:nvSpPr>
        <p:spPr bwMode="auto">
          <a:xfrm>
            <a:off x="7235825" y="692150"/>
            <a:ext cx="0" cy="1081088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19" name="Line 19"/>
          <p:cNvSpPr>
            <a:spLocks noChangeShapeType="1"/>
          </p:cNvSpPr>
          <p:nvPr/>
        </p:nvSpPr>
        <p:spPr bwMode="auto">
          <a:xfrm>
            <a:off x="7235825" y="2852738"/>
            <a:ext cx="0" cy="93662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21" name="Line 21"/>
          <p:cNvSpPr>
            <a:spLocks noChangeShapeType="1"/>
          </p:cNvSpPr>
          <p:nvPr/>
        </p:nvSpPr>
        <p:spPr bwMode="auto">
          <a:xfrm flipV="1">
            <a:off x="6156325" y="1412875"/>
            <a:ext cx="10795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22" name="Line 22"/>
          <p:cNvSpPr>
            <a:spLocks noChangeShapeType="1"/>
          </p:cNvSpPr>
          <p:nvPr/>
        </p:nvSpPr>
        <p:spPr bwMode="auto">
          <a:xfrm>
            <a:off x="6156325" y="1412875"/>
            <a:ext cx="0" cy="331152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23" name="Line 23"/>
          <p:cNvSpPr>
            <a:spLocks noChangeShapeType="1"/>
          </p:cNvSpPr>
          <p:nvPr/>
        </p:nvSpPr>
        <p:spPr bwMode="auto">
          <a:xfrm>
            <a:off x="7235825" y="4365625"/>
            <a:ext cx="0" cy="35877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24" name="Line 24"/>
          <p:cNvSpPr>
            <a:spLocks noChangeShapeType="1"/>
          </p:cNvSpPr>
          <p:nvPr/>
        </p:nvSpPr>
        <p:spPr bwMode="auto">
          <a:xfrm>
            <a:off x="6156325" y="4724400"/>
            <a:ext cx="1081088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25" name="Line 25"/>
          <p:cNvSpPr>
            <a:spLocks noChangeShapeType="1"/>
          </p:cNvSpPr>
          <p:nvPr/>
        </p:nvSpPr>
        <p:spPr bwMode="auto">
          <a:xfrm>
            <a:off x="8820150" y="2781300"/>
            <a:ext cx="0" cy="223202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26" name="AutoShape 26"/>
          <p:cNvSpPr>
            <a:spLocks noChangeArrowheads="1"/>
          </p:cNvSpPr>
          <p:nvPr/>
        </p:nvSpPr>
        <p:spPr bwMode="auto">
          <a:xfrm>
            <a:off x="6443663" y="1773238"/>
            <a:ext cx="1584325" cy="1079500"/>
          </a:xfrm>
          <a:prstGeom prst="flowChartDecision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表达式</a:t>
            </a:r>
          </a:p>
        </p:txBody>
      </p:sp>
      <p:sp>
        <p:nvSpPr>
          <p:cNvPr id="793627" name="AutoShape 27"/>
          <p:cNvSpPr>
            <a:spLocks noChangeArrowheads="1"/>
          </p:cNvSpPr>
          <p:nvPr/>
        </p:nvSpPr>
        <p:spPr bwMode="auto">
          <a:xfrm>
            <a:off x="6373813" y="3789363"/>
            <a:ext cx="1800225" cy="576262"/>
          </a:xfrm>
          <a:prstGeom prst="flowChartProcess">
            <a:avLst/>
          </a:prstGeom>
          <a:solidFill>
            <a:schemeClr val="accent1">
              <a:alpha val="28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循环体语句</a:t>
            </a:r>
          </a:p>
        </p:txBody>
      </p:sp>
      <p:sp>
        <p:nvSpPr>
          <p:cNvPr id="793628" name="Line 28"/>
          <p:cNvSpPr>
            <a:spLocks noChangeShapeType="1"/>
          </p:cNvSpPr>
          <p:nvPr/>
        </p:nvSpPr>
        <p:spPr bwMode="auto">
          <a:xfrm>
            <a:off x="8027988" y="2276475"/>
            <a:ext cx="790575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29" name="Line 29"/>
          <p:cNvSpPr>
            <a:spLocks noChangeShapeType="1"/>
          </p:cNvSpPr>
          <p:nvPr/>
        </p:nvSpPr>
        <p:spPr bwMode="auto">
          <a:xfrm>
            <a:off x="7237413" y="5013325"/>
            <a:ext cx="1582737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31" name="Rectangle 31"/>
          <p:cNvSpPr>
            <a:spLocks noChangeArrowheads="1"/>
          </p:cNvSpPr>
          <p:nvPr/>
        </p:nvSpPr>
        <p:spPr bwMode="auto">
          <a:xfrm>
            <a:off x="6732588" y="299720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793632" name="Rectangle 32"/>
          <p:cNvSpPr>
            <a:spLocks noChangeArrowheads="1"/>
          </p:cNvSpPr>
          <p:nvPr/>
        </p:nvSpPr>
        <p:spPr bwMode="auto">
          <a:xfrm>
            <a:off x="8101013" y="162877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793634" name="Line 34"/>
          <p:cNvSpPr>
            <a:spLocks noChangeShapeType="1"/>
          </p:cNvSpPr>
          <p:nvPr/>
        </p:nvSpPr>
        <p:spPr bwMode="auto">
          <a:xfrm>
            <a:off x="8820150" y="2781300"/>
            <a:ext cx="0" cy="223202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37" name="Line 37"/>
          <p:cNvSpPr>
            <a:spLocks noChangeShapeType="1"/>
          </p:cNvSpPr>
          <p:nvPr/>
        </p:nvSpPr>
        <p:spPr bwMode="auto">
          <a:xfrm>
            <a:off x="8818563" y="2781300"/>
            <a:ext cx="0" cy="223202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39" name="Line 39"/>
          <p:cNvSpPr>
            <a:spLocks noChangeShapeType="1"/>
          </p:cNvSpPr>
          <p:nvPr/>
        </p:nvSpPr>
        <p:spPr bwMode="auto">
          <a:xfrm>
            <a:off x="7235825" y="5013325"/>
            <a:ext cx="1582738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40" name="Line 40"/>
          <p:cNvSpPr>
            <a:spLocks noChangeShapeType="1"/>
          </p:cNvSpPr>
          <p:nvPr/>
        </p:nvSpPr>
        <p:spPr bwMode="auto">
          <a:xfrm flipH="1">
            <a:off x="7235825" y="5013325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41" name="Line 41"/>
          <p:cNvSpPr>
            <a:spLocks noChangeShapeType="1"/>
          </p:cNvSpPr>
          <p:nvPr/>
        </p:nvSpPr>
        <p:spPr bwMode="auto">
          <a:xfrm>
            <a:off x="8820150" y="2276475"/>
            <a:ext cx="0" cy="273685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93644" name="Rectangle 44"/>
          <p:cNvSpPr>
            <a:spLocks noChangeArrowheads="1"/>
          </p:cNvSpPr>
          <p:nvPr/>
        </p:nvSpPr>
        <p:spPr bwMode="auto">
          <a:xfrm>
            <a:off x="428627" y="2566836"/>
            <a:ext cx="5329237" cy="195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(1)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判断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条件表达式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的值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(2)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如果是 “真”，则执行循环体语句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;   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    否则退出循环。</a:t>
            </a:r>
            <a:b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(3)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返回第一步</a:t>
            </a:r>
          </a:p>
        </p:txBody>
      </p:sp>
      <p:sp>
        <p:nvSpPr>
          <p:cNvPr id="793645" name="Rectangle 45"/>
          <p:cNvSpPr>
            <a:spLocks noChangeArrowheads="1"/>
          </p:cNvSpPr>
          <p:nvPr/>
        </p:nvSpPr>
        <p:spPr bwMode="auto">
          <a:xfrm>
            <a:off x="1423521" y="4655061"/>
            <a:ext cx="2881313" cy="132343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i=1;  s=0;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while (i&lt;=10)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s=s+i;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i++;  </a:t>
            </a:r>
          </a:p>
        </p:txBody>
      </p:sp>
      <p:sp>
        <p:nvSpPr>
          <p:cNvPr id="793646" name="Rectangle 46"/>
          <p:cNvSpPr>
            <a:spLocks noChangeArrowheads="1"/>
          </p:cNvSpPr>
          <p:nvPr/>
        </p:nvSpPr>
        <p:spPr bwMode="auto">
          <a:xfrm>
            <a:off x="774235" y="4583574"/>
            <a:ext cx="793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793648" name="Rectangle 48"/>
          <p:cNvSpPr>
            <a:spLocks noChangeArrowheads="1"/>
          </p:cNvSpPr>
          <p:nvPr/>
        </p:nvSpPr>
        <p:spPr bwMode="auto">
          <a:xfrm>
            <a:off x="323850" y="6092825"/>
            <a:ext cx="6480175" cy="5318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如果循环体语句是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复合语句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，别忘了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大括号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！</a:t>
            </a:r>
          </a:p>
        </p:txBody>
      </p:sp>
      <p:sp>
        <p:nvSpPr>
          <p:cNvPr id="793615" name="Rectangle 15"/>
          <p:cNvSpPr>
            <a:spLocks noChangeArrowheads="1"/>
          </p:cNvSpPr>
          <p:nvPr/>
        </p:nvSpPr>
        <p:spPr bwMode="auto">
          <a:xfrm>
            <a:off x="6586538" y="5935663"/>
            <a:ext cx="2232025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ex03_while.cpp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45" grpId="0" animBg="1"/>
      <p:bldP spid="793646" grpId="0"/>
      <p:bldP spid="793648" grpId="0" animBg="1"/>
      <p:bldP spid="7936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FB332-D2D9-424E-884F-CAD8294A29D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810008" name="Rectangle 24"/>
          <p:cNvSpPr>
            <a:spLocks noChangeArrowheads="1"/>
          </p:cNvSpPr>
          <p:nvPr/>
        </p:nvSpPr>
        <p:spPr bwMode="auto">
          <a:xfrm>
            <a:off x="5580063" y="981075"/>
            <a:ext cx="3348037" cy="3600450"/>
          </a:xfrm>
          <a:prstGeom prst="rect">
            <a:avLst/>
          </a:prstGeom>
          <a:solidFill>
            <a:srgbClr val="C0C0C0">
              <a:alpha val="30000"/>
            </a:srgbClr>
          </a:solidFill>
          <a:ln w="28575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do while </a:t>
            </a:r>
            <a:r>
              <a:rPr lang="zh-CN" altLang="en-US"/>
              <a:t>循环</a:t>
            </a:r>
          </a:p>
        </p:txBody>
      </p:sp>
      <p:sp>
        <p:nvSpPr>
          <p:cNvPr id="809988" name="Rectangle 4"/>
          <p:cNvSpPr>
            <a:spLocks noChangeArrowheads="1"/>
          </p:cNvSpPr>
          <p:nvPr/>
        </p:nvSpPr>
        <p:spPr bwMode="auto">
          <a:xfrm>
            <a:off x="342852" y="981978"/>
            <a:ext cx="4840335" cy="14255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do 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   循环体语句 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while  (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条件表达式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  <a:endParaRPr lang="zh-CN" altLang="en-US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09989" name="Rectangle 5"/>
          <p:cNvSpPr>
            <a:spLocks noChangeArrowheads="1"/>
          </p:cNvSpPr>
          <p:nvPr/>
        </p:nvSpPr>
        <p:spPr bwMode="auto">
          <a:xfrm>
            <a:off x="468313" y="5073624"/>
            <a:ext cx="7775575" cy="9525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与 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while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循环的区别：</a:t>
            </a:r>
            <a:b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无论条件是否成立，循环体语句至少执行一次</a:t>
            </a:r>
          </a:p>
        </p:txBody>
      </p:sp>
      <p:sp>
        <p:nvSpPr>
          <p:cNvPr id="809992" name="Rectangle 8"/>
          <p:cNvSpPr>
            <a:spLocks noChangeArrowheads="1"/>
          </p:cNvSpPr>
          <p:nvPr/>
        </p:nvSpPr>
        <p:spPr bwMode="auto">
          <a:xfrm>
            <a:off x="468313" y="6237288"/>
            <a:ext cx="25923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ex03_do_while.cpp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09994" name="Line 10"/>
          <p:cNvSpPr>
            <a:spLocks noChangeShapeType="1"/>
          </p:cNvSpPr>
          <p:nvPr/>
        </p:nvSpPr>
        <p:spPr bwMode="auto">
          <a:xfrm>
            <a:off x="7415213" y="2205038"/>
            <a:ext cx="0" cy="5762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995" name="Line 11"/>
          <p:cNvSpPr>
            <a:spLocks noChangeShapeType="1"/>
          </p:cNvSpPr>
          <p:nvPr/>
        </p:nvSpPr>
        <p:spPr bwMode="auto">
          <a:xfrm>
            <a:off x="7415213" y="549275"/>
            <a:ext cx="0" cy="1081088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996" name="Line 12"/>
          <p:cNvSpPr>
            <a:spLocks noChangeShapeType="1"/>
          </p:cNvSpPr>
          <p:nvPr/>
        </p:nvSpPr>
        <p:spPr bwMode="auto">
          <a:xfrm flipH="1">
            <a:off x="7415213" y="3862388"/>
            <a:ext cx="0" cy="10080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997" name="Line 13"/>
          <p:cNvSpPr>
            <a:spLocks noChangeShapeType="1"/>
          </p:cNvSpPr>
          <p:nvPr/>
        </p:nvSpPr>
        <p:spPr bwMode="auto">
          <a:xfrm flipV="1">
            <a:off x="5830888" y="1270000"/>
            <a:ext cx="1582737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998" name="Line 14"/>
          <p:cNvSpPr>
            <a:spLocks noChangeShapeType="1"/>
          </p:cNvSpPr>
          <p:nvPr/>
        </p:nvSpPr>
        <p:spPr bwMode="auto">
          <a:xfrm>
            <a:off x="5830888" y="1270000"/>
            <a:ext cx="0" cy="2087563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0000" name="Line 16"/>
          <p:cNvSpPr>
            <a:spLocks noChangeShapeType="1"/>
          </p:cNvSpPr>
          <p:nvPr/>
        </p:nvSpPr>
        <p:spPr bwMode="auto">
          <a:xfrm>
            <a:off x="5830888" y="3357563"/>
            <a:ext cx="7921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0002" name="AutoShape 18"/>
          <p:cNvSpPr>
            <a:spLocks noChangeArrowheads="1"/>
          </p:cNvSpPr>
          <p:nvPr/>
        </p:nvSpPr>
        <p:spPr bwMode="auto">
          <a:xfrm>
            <a:off x="6623050" y="2781300"/>
            <a:ext cx="1584325" cy="1079500"/>
          </a:xfrm>
          <a:prstGeom prst="flowChartDecision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表达式</a:t>
            </a:r>
          </a:p>
        </p:txBody>
      </p:sp>
      <p:sp>
        <p:nvSpPr>
          <p:cNvPr id="810003" name="AutoShape 19"/>
          <p:cNvSpPr>
            <a:spLocks noChangeArrowheads="1"/>
          </p:cNvSpPr>
          <p:nvPr/>
        </p:nvSpPr>
        <p:spPr bwMode="auto">
          <a:xfrm>
            <a:off x="6407150" y="1628775"/>
            <a:ext cx="1873250" cy="576263"/>
          </a:xfrm>
          <a:prstGeom prst="flowChartProcess">
            <a:avLst/>
          </a:prstGeom>
          <a:solidFill>
            <a:schemeClr val="accent1">
              <a:alpha val="28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循环体语句</a:t>
            </a:r>
          </a:p>
        </p:txBody>
      </p:sp>
      <p:sp>
        <p:nvSpPr>
          <p:cNvPr id="810006" name="Rectangle 22"/>
          <p:cNvSpPr>
            <a:spLocks noChangeArrowheads="1"/>
          </p:cNvSpPr>
          <p:nvPr/>
        </p:nvSpPr>
        <p:spPr bwMode="auto">
          <a:xfrm>
            <a:off x="5867400" y="2763838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810007" name="Rectangle 23"/>
          <p:cNvSpPr>
            <a:spLocks noChangeArrowheads="1"/>
          </p:cNvSpPr>
          <p:nvPr/>
        </p:nvSpPr>
        <p:spPr bwMode="auto">
          <a:xfrm>
            <a:off x="7415213" y="39338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810009" name="Rectangle 25"/>
          <p:cNvSpPr>
            <a:spLocks noChangeArrowheads="1"/>
          </p:cNvSpPr>
          <p:nvPr/>
        </p:nvSpPr>
        <p:spPr bwMode="auto">
          <a:xfrm>
            <a:off x="250826" y="2506329"/>
            <a:ext cx="3744913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执行过程</a:t>
            </a:r>
          </a:p>
        </p:txBody>
      </p:sp>
      <p:sp>
        <p:nvSpPr>
          <p:cNvPr id="810010" name="Rectangle 26"/>
          <p:cNvSpPr>
            <a:spLocks noChangeArrowheads="1"/>
          </p:cNvSpPr>
          <p:nvPr/>
        </p:nvSpPr>
        <p:spPr bwMode="auto">
          <a:xfrm>
            <a:off x="501650" y="2954037"/>
            <a:ext cx="4608513" cy="195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(1)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执行循环体语句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(2)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判断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条件表达式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的值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(3)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如果是 “真”，返回第一步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;   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    否则退出循环。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9" grpId="0" animBg="1"/>
      <p:bldP spid="8099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F0E8-B0FA-45BF-94ED-5CC22543892D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811049" name="Rectangle 41"/>
          <p:cNvSpPr>
            <a:spLocks noChangeArrowheads="1"/>
          </p:cNvSpPr>
          <p:nvPr/>
        </p:nvSpPr>
        <p:spPr bwMode="auto">
          <a:xfrm>
            <a:off x="5724525" y="836613"/>
            <a:ext cx="3276600" cy="5472112"/>
          </a:xfrm>
          <a:prstGeom prst="rect">
            <a:avLst/>
          </a:prstGeom>
          <a:solidFill>
            <a:srgbClr val="C0C0C0">
              <a:alpha val="30000"/>
            </a:srgbClr>
          </a:solidFill>
          <a:ln w="28575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for </a:t>
            </a:r>
            <a:r>
              <a:rPr lang="zh-CN" altLang="en-US"/>
              <a:t>循环</a:t>
            </a:r>
          </a:p>
        </p:txBody>
      </p:sp>
      <p:sp>
        <p:nvSpPr>
          <p:cNvPr id="811012" name="Rectangle 4"/>
          <p:cNvSpPr>
            <a:spLocks noChangeArrowheads="1"/>
          </p:cNvSpPr>
          <p:nvPr/>
        </p:nvSpPr>
        <p:spPr bwMode="auto">
          <a:xfrm>
            <a:off x="323849" y="1041099"/>
            <a:ext cx="5292725" cy="12065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for (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初始化语句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    循环体语句 </a:t>
            </a:r>
          </a:p>
        </p:txBody>
      </p:sp>
      <p:sp>
        <p:nvSpPr>
          <p:cNvPr id="811028" name="Line 20"/>
          <p:cNvSpPr>
            <a:spLocks noChangeShapeType="1"/>
          </p:cNvSpPr>
          <p:nvPr/>
        </p:nvSpPr>
        <p:spPr bwMode="auto">
          <a:xfrm>
            <a:off x="7308850" y="1700213"/>
            <a:ext cx="0" cy="3603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29" name="Line 21"/>
          <p:cNvSpPr>
            <a:spLocks noChangeShapeType="1"/>
          </p:cNvSpPr>
          <p:nvPr/>
        </p:nvSpPr>
        <p:spPr bwMode="auto">
          <a:xfrm>
            <a:off x="7308850" y="333375"/>
            <a:ext cx="0" cy="792163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30" name="Line 22"/>
          <p:cNvSpPr>
            <a:spLocks noChangeShapeType="1"/>
          </p:cNvSpPr>
          <p:nvPr/>
        </p:nvSpPr>
        <p:spPr bwMode="auto">
          <a:xfrm flipH="1">
            <a:off x="7308850" y="3213100"/>
            <a:ext cx="0" cy="72072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31" name="Line 23"/>
          <p:cNvSpPr>
            <a:spLocks noChangeShapeType="1"/>
          </p:cNvSpPr>
          <p:nvPr/>
        </p:nvSpPr>
        <p:spPr bwMode="auto">
          <a:xfrm flipV="1">
            <a:off x="6013450" y="2636838"/>
            <a:ext cx="503238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32" name="Line 24"/>
          <p:cNvSpPr>
            <a:spLocks noChangeShapeType="1"/>
          </p:cNvSpPr>
          <p:nvPr/>
        </p:nvSpPr>
        <p:spPr bwMode="auto">
          <a:xfrm>
            <a:off x="6013450" y="2636838"/>
            <a:ext cx="0" cy="31670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33" name="Line 25"/>
          <p:cNvSpPr>
            <a:spLocks noChangeShapeType="1"/>
          </p:cNvSpPr>
          <p:nvPr/>
        </p:nvSpPr>
        <p:spPr bwMode="auto">
          <a:xfrm>
            <a:off x="6013450" y="5805488"/>
            <a:ext cx="12954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34" name="AutoShape 26"/>
          <p:cNvSpPr>
            <a:spLocks noChangeArrowheads="1"/>
          </p:cNvSpPr>
          <p:nvPr/>
        </p:nvSpPr>
        <p:spPr bwMode="auto">
          <a:xfrm>
            <a:off x="6481763" y="2060575"/>
            <a:ext cx="1657350" cy="1152525"/>
          </a:xfrm>
          <a:prstGeom prst="flowChartDecision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811035" name="AutoShape 27"/>
          <p:cNvSpPr>
            <a:spLocks noChangeArrowheads="1"/>
          </p:cNvSpPr>
          <p:nvPr/>
        </p:nvSpPr>
        <p:spPr bwMode="auto">
          <a:xfrm>
            <a:off x="6516688" y="1125538"/>
            <a:ext cx="1728787" cy="576262"/>
          </a:xfrm>
          <a:prstGeom prst="flowChartProcess">
            <a:avLst/>
          </a:prstGeom>
          <a:solidFill>
            <a:schemeClr val="accent1">
              <a:alpha val="28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初始化语句</a:t>
            </a:r>
          </a:p>
        </p:txBody>
      </p:sp>
      <p:sp>
        <p:nvSpPr>
          <p:cNvPr id="811036" name="Rectangle 28"/>
          <p:cNvSpPr>
            <a:spLocks noChangeArrowheads="1"/>
          </p:cNvSpPr>
          <p:nvPr/>
        </p:nvSpPr>
        <p:spPr bwMode="auto">
          <a:xfrm>
            <a:off x="6661150" y="32131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811038" name="AutoShape 30"/>
          <p:cNvSpPr>
            <a:spLocks noChangeArrowheads="1"/>
          </p:cNvSpPr>
          <p:nvPr/>
        </p:nvSpPr>
        <p:spPr bwMode="auto">
          <a:xfrm>
            <a:off x="6445250" y="4941888"/>
            <a:ext cx="1655763" cy="576262"/>
          </a:xfrm>
          <a:prstGeom prst="flowChartProcess">
            <a:avLst/>
          </a:prstGeom>
          <a:solidFill>
            <a:schemeClr val="accent1">
              <a:alpha val="28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811039" name="AutoShape 31"/>
          <p:cNvSpPr>
            <a:spLocks noChangeArrowheads="1"/>
          </p:cNvSpPr>
          <p:nvPr/>
        </p:nvSpPr>
        <p:spPr bwMode="auto">
          <a:xfrm>
            <a:off x="6445250" y="3932238"/>
            <a:ext cx="1655763" cy="576262"/>
          </a:xfrm>
          <a:prstGeom prst="flowChartProcess">
            <a:avLst/>
          </a:prstGeom>
          <a:solidFill>
            <a:schemeClr val="accent1">
              <a:alpha val="28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循环体语句</a:t>
            </a:r>
            <a:endParaRPr lang="en-US" altLang="zh-CN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11042" name="Line 34"/>
          <p:cNvSpPr>
            <a:spLocks noChangeShapeType="1"/>
          </p:cNvSpPr>
          <p:nvPr/>
        </p:nvSpPr>
        <p:spPr bwMode="auto">
          <a:xfrm>
            <a:off x="8750300" y="2636838"/>
            <a:ext cx="0" cy="3455987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43" name="Rectangle 35"/>
          <p:cNvSpPr>
            <a:spLocks noChangeArrowheads="1"/>
          </p:cNvSpPr>
          <p:nvPr/>
        </p:nvSpPr>
        <p:spPr bwMode="auto">
          <a:xfrm>
            <a:off x="8101013" y="213360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811044" name="Line 36"/>
          <p:cNvSpPr>
            <a:spLocks noChangeShapeType="1"/>
          </p:cNvSpPr>
          <p:nvPr/>
        </p:nvSpPr>
        <p:spPr bwMode="auto">
          <a:xfrm>
            <a:off x="8174038" y="2636838"/>
            <a:ext cx="5762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45" name="Line 37"/>
          <p:cNvSpPr>
            <a:spLocks noChangeShapeType="1"/>
          </p:cNvSpPr>
          <p:nvPr/>
        </p:nvSpPr>
        <p:spPr bwMode="auto">
          <a:xfrm>
            <a:off x="7237413" y="6092825"/>
            <a:ext cx="1512887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46" name="Line 38"/>
          <p:cNvSpPr>
            <a:spLocks noChangeShapeType="1"/>
          </p:cNvSpPr>
          <p:nvPr/>
        </p:nvSpPr>
        <p:spPr bwMode="auto">
          <a:xfrm flipH="1">
            <a:off x="7237413" y="6092825"/>
            <a:ext cx="0" cy="576263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47" name="Line 39"/>
          <p:cNvSpPr>
            <a:spLocks noChangeShapeType="1"/>
          </p:cNvSpPr>
          <p:nvPr/>
        </p:nvSpPr>
        <p:spPr bwMode="auto">
          <a:xfrm>
            <a:off x="7308850" y="4508500"/>
            <a:ext cx="0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48" name="Line 40"/>
          <p:cNvSpPr>
            <a:spLocks noChangeShapeType="1"/>
          </p:cNvSpPr>
          <p:nvPr/>
        </p:nvSpPr>
        <p:spPr bwMode="auto">
          <a:xfrm>
            <a:off x="7308850" y="5516563"/>
            <a:ext cx="0" cy="287337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1051" name="Rectangle 43"/>
          <p:cNvSpPr>
            <a:spLocks noChangeArrowheads="1"/>
          </p:cNvSpPr>
          <p:nvPr/>
        </p:nvSpPr>
        <p:spPr bwMode="auto">
          <a:xfrm>
            <a:off x="186772" y="2348880"/>
            <a:ext cx="3744912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执行过程</a:t>
            </a:r>
          </a:p>
        </p:txBody>
      </p:sp>
      <p:sp>
        <p:nvSpPr>
          <p:cNvPr id="811052" name="Rectangle 44"/>
          <p:cNvSpPr>
            <a:spLocks noChangeArrowheads="1"/>
          </p:cNvSpPr>
          <p:nvPr/>
        </p:nvSpPr>
        <p:spPr bwMode="auto">
          <a:xfrm>
            <a:off x="390870" y="2790312"/>
            <a:ext cx="5545137" cy="2439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(1)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初始化语句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(2)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计算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的值，</a:t>
            </a:r>
            <a:b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    如果是“真”，则执行循环体语句，</a:t>
            </a:r>
            <a:b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    否则退出循环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(3)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执行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，返回第二步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;   </a:t>
            </a:r>
            <a:endParaRPr lang="zh-CN" altLang="en-US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BC4BA-0800-4350-9E61-C6F0313D3842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for </a:t>
            </a:r>
            <a:r>
              <a:rPr lang="zh-CN" altLang="en-US"/>
              <a:t>循环</a:t>
            </a:r>
          </a:p>
        </p:txBody>
      </p:sp>
      <p:sp>
        <p:nvSpPr>
          <p:cNvPr id="812038" name="Rectangle 6"/>
          <p:cNvSpPr>
            <a:spLocks noChangeArrowheads="1"/>
          </p:cNvSpPr>
          <p:nvPr/>
        </p:nvSpPr>
        <p:spPr bwMode="auto">
          <a:xfrm>
            <a:off x="323850" y="1052513"/>
            <a:ext cx="8569325" cy="20002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初始化语句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均可省略，但分号不能省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是循环控制语句，如果省略的话就构成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死循环</a:t>
            </a: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循环体可以是单个语句，也可以是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复合语句（大括号！）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初始化语句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与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可以是逗号语句</a:t>
            </a:r>
          </a:p>
        </p:txBody>
      </p:sp>
      <p:sp>
        <p:nvSpPr>
          <p:cNvPr id="812041" name="Rectangle 9"/>
          <p:cNvSpPr>
            <a:spLocks noChangeArrowheads="1"/>
          </p:cNvSpPr>
          <p:nvPr/>
        </p:nvSpPr>
        <p:spPr bwMode="auto">
          <a:xfrm>
            <a:off x="900113" y="3357563"/>
            <a:ext cx="4248150" cy="117397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s=0;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(i=1; i&lt;=10; i++)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 s=s+i;</a:t>
            </a:r>
          </a:p>
        </p:txBody>
      </p:sp>
      <p:sp>
        <p:nvSpPr>
          <p:cNvPr id="812043" name="Rectangle 11"/>
          <p:cNvSpPr>
            <a:spLocks noChangeArrowheads="1"/>
          </p:cNvSpPr>
          <p:nvPr/>
        </p:nvSpPr>
        <p:spPr bwMode="auto">
          <a:xfrm>
            <a:off x="760859" y="4749532"/>
            <a:ext cx="65527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上面程序中的变量 </a:t>
            </a:r>
            <a:r>
              <a:rPr lang="en-US" altLang="zh-CN" b="1" dirty="0" err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有时也称为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循环变量</a:t>
            </a:r>
          </a:p>
        </p:txBody>
      </p:sp>
      <p:sp>
        <p:nvSpPr>
          <p:cNvPr id="812044" name="Rectangle 12"/>
          <p:cNvSpPr>
            <a:spLocks noChangeArrowheads="1"/>
          </p:cNvSpPr>
          <p:nvPr/>
        </p:nvSpPr>
        <p:spPr bwMode="auto">
          <a:xfrm>
            <a:off x="250825" y="3284538"/>
            <a:ext cx="793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812048" name="Rectangle 16"/>
          <p:cNvSpPr>
            <a:spLocks noChangeArrowheads="1"/>
          </p:cNvSpPr>
          <p:nvPr/>
        </p:nvSpPr>
        <p:spPr bwMode="auto">
          <a:xfrm>
            <a:off x="1187624" y="5301208"/>
            <a:ext cx="6551959" cy="9271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for (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循环变量赋初值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循环条件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;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循环变量增量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</a:p>
          <a:p>
            <a:pPr>
              <a:spcAft>
                <a:spcPct val="25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  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循环体语句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43" grpId="0"/>
      <p:bldP spid="8120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F07-E9CD-4514-98B2-4EB0917D9538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for </a:t>
            </a:r>
            <a:r>
              <a:rPr lang="zh-CN" altLang="en-US"/>
              <a:t>循环</a:t>
            </a:r>
          </a:p>
        </p:txBody>
      </p:sp>
      <p:sp>
        <p:nvSpPr>
          <p:cNvPr id="813066" name="Rectangle 10"/>
          <p:cNvSpPr>
            <a:spLocks noChangeArrowheads="1"/>
          </p:cNvSpPr>
          <p:nvPr/>
        </p:nvSpPr>
        <p:spPr bwMode="auto">
          <a:xfrm>
            <a:off x="250825" y="981075"/>
            <a:ext cx="864235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若省略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初始化语句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，只有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，则等同于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while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循环，故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while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语句可以用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for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循环替代</a:t>
            </a:r>
          </a:p>
        </p:txBody>
      </p:sp>
      <p:sp>
        <p:nvSpPr>
          <p:cNvPr id="813067" name="Rectangle 11"/>
          <p:cNvSpPr>
            <a:spLocks noChangeArrowheads="1"/>
          </p:cNvSpPr>
          <p:nvPr/>
        </p:nvSpPr>
        <p:spPr bwMode="auto">
          <a:xfrm>
            <a:off x="1042988" y="2276475"/>
            <a:ext cx="3240087" cy="191263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i=1; s=0;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(i&lt;=10)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s=s+i;  i++; 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  </a:t>
            </a:r>
          </a:p>
        </p:txBody>
      </p:sp>
      <p:sp>
        <p:nvSpPr>
          <p:cNvPr id="813068" name="Rectangle 12"/>
          <p:cNvSpPr>
            <a:spLocks noChangeArrowheads="1"/>
          </p:cNvSpPr>
          <p:nvPr/>
        </p:nvSpPr>
        <p:spPr bwMode="auto">
          <a:xfrm>
            <a:off x="323850" y="2133600"/>
            <a:ext cx="793750" cy="42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813070" name="Rectangle 14"/>
          <p:cNvSpPr>
            <a:spLocks noChangeArrowheads="1"/>
          </p:cNvSpPr>
          <p:nvPr/>
        </p:nvSpPr>
        <p:spPr bwMode="auto">
          <a:xfrm>
            <a:off x="4572000" y="2276475"/>
            <a:ext cx="3816350" cy="191263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i=1; s=0;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( ; i&lt;=10;  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lang="zh-CN" altLang="en-US" sz="2000" b="1"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s=s+i;  i++;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  </a:t>
            </a:r>
          </a:p>
        </p:txBody>
      </p:sp>
      <p:sp>
        <p:nvSpPr>
          <p:cNvPr id="813071" name="Rectangle 15"/>
          <p:cNvSpPr>
            <a:spLocks noChangeArrowheads="1"/>
          </p:cNvSpPr>
          <p:nvPr/>
        </p:nvSpPr>
        <p:spPr bwMode="auto">
          <a:xfrm>
            <a:off x="395536" y="4581128"/>
            <a:ext cx="43927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求一个整数的所有因子</a:t>
            </a:r>
          </a:p>
        </p:txBody>
      </p:sp>
      <p:sp>
        <p:nvSpPr>
          <p:cNvPr id="813072" name="Rectangle 16"/>
          <p:cNvSpPr>
            <a:spLocks noChangeArrowheads="1"/>
          </p:cNvSpPr>
          <p:nvPr/>
        </p:nvSpPr>
        <p:spPr bwMode="auto">
          <a:xfrm>
            <a:off x="1042988" y="5170052"/>
            <a:ext cx="25923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Arial" panose="020B0604020202020204" pitchFamily="34" charset="0"/>
              </a:rPr>
              <a:t>ex03_for_factor.cpp</a:t>
            </a:r>
            <a:endParaRPr lang="zh-CN" altLang="en-US" sz="20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3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3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3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13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13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7" grpId="0" animBg="1"/>
      <p:bldP spid="813068" grpId="0"/>
      <p:bldP spid="813070" grpId="0" animBg="1"/>
      <p:bldP spid="813071" grpId="0"/>
      <p:bldP spid="8130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"/>
          <p:cNvSpPr txBox="1">
            <a:spLocks noChangeArrowheads="1"/>
          </p:cNvSpPr>
          <p:nvPr/>
        </p:nvSpPr>
        <p:spPr bwMode="gray">
          <a:xfrm>
            <a:off x="827584" y="1556792"/>
            <a:ext cx="7643872" cy="1272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54632" y="1685194"/>
            <a:ext cx="7416824" cy="1015663"/>
          </a:xfrm>
        </p:spPr>
        <p:txBody>
          <a:bodyPr wrap="square" anchor="t" anchorCtr="0">
            <a:spAutoFit/>
          </a:bodyPr>
          <a:lstStyle/>
          <a:p>
            <a:r>
              <a:rPr lang="zh-CN" altLang="en-US" sz="6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关系运算与逻辑运算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2620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34AB6-B2E1-479C-B620-F7BAF5C4DFC1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for </a:t>
            </a:r>
            <a:r>
              <a:rPr lang="zh-CN" altLang="en-US"/>
              <a:t>循环</a:t>
            </a:r>
          </a:p>
        </p:txBody>
      </p:sp>
      <p:sp>
        <p:nvSpPr>
          <p:cNvPr id="814083" name="Rectangle 3"/>
          <p:cNvSpPr>
            <a:spLocks noChangeArrowheads="1"/>
          </p:cNvSpPr>
          <p:nvPr/>
        </p:nvSpPr>
        <p:spPr bwMode="auto">
          <a:xfrm>
            <a:off x="250825" y="981075"/>
            <a:ext cx="84978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循环变量可以在初始化语句中声明，这样，循环变量只在该循环内有效，即循环结束后，循环变量即被释放</a:t>
            </a:r>
            <a:endParaRPr lang="en-US" altLang="zh-CN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4085" name="Rectangle 5"/>
          <p:cNvSpPr>
            <a:spLocks noChangeArrowheads="1"/>
          </p:cNvSpPr>
          <p:nvPr/>
        </p:nvSpPr>
        <p:spPr bwMode="auto">
          <a:xfrm>
            <a:off x="323850" y="2205038"/>
            <a:ext cx="793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814089" name="Rectangle 9"/>
          <p:cNvSpPr>
            <a:spLocks noChangeArrowheads="1"/>
          </p:cNvSpPr>
          <p:nvPr/>
        </p:nvSpPr>
        <p:spPr bwMode="auto">
          <a:xfrm>
            <a:off x="1116013" y="2276475"/>
            <a:ext cx="5400675" cy="117397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s=0;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for (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 i=1</a:t>
            </a: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; i&lt;=10; i++)</a:t>
            </a: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s=s+i;</a:t>
            </a:r>
          </a:p>
        </p:txBody>
      </p:sp>
      <p:sp>
        <p:nvSpPr>
          <p:cNvPr id="814091" name="Rectangle 11"/>
          <p:cNvSpPr>
            <a:spLocks noChangeArrowheads="1"/>
          </p:cNvSpPr>
          <p:nvPr/>
        </p:nvSpPr>
        <p:spPr bwMode="auto">
          <a:xfrm>
            <a:off x="539552" y="4149080"/>
            <a:ext cx="6761487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80000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关于变量的作用域和生存期，详见后面的讲义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BB4D-CF89-4876-A16C-9F9910FF4FD9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循环的终止</a:t>
            </a:r>
          </a:p>
        </p:txBody>
      </p:sp>
      <p:sp>
        <p:nvSpPr>
          <p:cNvPr id="815110" name="Rectangle 6"/>
          <p:cNvSpPr>
            <a:spLocks noChangeArrowheads="1"/>
          </p:cNvSpPr>
          <p:nvPr/>
        </p:nvSpPr>
        <p:spPr bwMode="auto">
          <a:xfrm>
            <a:off x="323850" y="1052513"/>
            <a:ext cx="28797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break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en-US" altLang="zh-CN" b="1">
              <a:solidFill>
                <a:srgbClr val="99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5111" name="Rectangle 7"/>
          <p:cNvSpPr>
            <a:spLocks noChangeArrowheads="1"/>
          </p:cNvSpPr>
          <p:nvPr/>
        </p:nvSpPr>
        <p:spPr bwMode="auto">
          <a:xfrm>
            <a:off x="539750" y="1557338"/>
            <a:ext cx="79930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跳出循环体，只用在循环语句和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语句中</a:t>
            </a:r>
          </a:p>
          <a:p>
            <a:pPr>
              <a:lnSpc>
                <a:spcPct val="12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break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只能跳出一层循环</a:t>
            </a:r>
          </a:p>
        </p:txBody>
      </p:sp>
      <p:sp>
        <p:nvSpPr>
          <p:cNvPr id="815112" name="Rectangle 8"/>
          <p:cNvSpPr>
            <a:spLocks noChangeArrowheads="1"/>
          </p:cNvSpPr>
          <p:nvPr/>
        </p:nvSpPr>
        <p:spPr bwMode="auto">
          <a:xfrm>
            <a:off x="323850" y="2708275"/>
            <a:ext cx="302418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continue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5113" name="Rectangle 9"/>
          <p:cNvSpPr>
            <a:spLocks noChangeArrowheads="1"/>
          </p:cNvSpPr>
          <p:nvPr/>
        </p:nvSpPr>
        <p:spPr bwMode="auto">
          <a:xfrm>
            <a:off x="539750" y="3213100"/>
            <a:ext cx="84248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结束本轮</a:t>
            </a:r>
            <a:r>
              <a: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执行下一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轮</a:t>
            </a:r>
            <a:r>
              <a:rPr lang="zh-CN" altLang="zh-CN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，一般只用在循环语句中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5114" name="Rectangle 10"/>
          <p:cNvSpPr>
            <a:spLocks noChangeArrowheads="1"/>
          </p:cNvSpPr>
          <p:nvPr/>
        </p:nvSpPr>
        <p:spPr bwMode="auto">
          <a:xfrm>
            <a:off x="323850" y="3860800"/>
            <a:ext cx="80438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goto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5115" name="Rectangle 11"/>
          <p:cNvSpPr>
            <a:spLocks noChangeArrowheads="1"/>
          </p:cNvSpPr>
          <p:nvPr/>
        </p:nvSpPr>
        <p:spPr bwMode="auto">
          <a:xfrm>
            <a:off x="541338" y="4435475"/>
            <a:ext cx="770413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跳转到由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语句标号</a:t>
            </a: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所指定的语句</a:t>
            </a:r>
          </a:p>
          <a:p>
            <a:pPr>
              <a:lnSpc>
                <a:spcPct val="11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语句标号为 标记符后面跟冒号，即  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标记符：语句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000" b="1">
              <a:solidFill>
                <a:srgbClr val="0033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11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goto </a:t>
            </a: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语句破坏程序的结构性，尽量少用</a:t>
            </a:r>
          </a:p>
          <a:p>
            <a:pPr>
              <a:lnSpc>
                <a:spcPct val="115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如果需要跳出多重循环，可使用 </a:t>
            </a:r>
            <a:r>
              <a:rPr lang="en-US" altLang="zh-CN" sz="20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goto </a:t>
            </a:r>
            <a:r>
              <a: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815116" name="Rectangle 12"/>
          <p:cNvSpPr>
            <a:spLocks noChangeArrowheads="1"/>
          </p:cNvSpPr>
          <p:nvPr/>
        </p:nvSpPr>
        <p:spPr bwMode="auto">
          <a:xfrm>
            <a:off x="2989263" y="3932238"/>
            <a:ext cx="2663825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goto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语句标号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815118" name="Rectangle 14"/>
          <p:cNvSpPr>
            <a:spLocks noChangeArrowheads="1"/>
          </p:cNvSpPr>
          <p:nvPr/>
        </p:nvSpPr>
        <p:spPr bwMode="auto">
          <a:xfrm>
            <a:off x="2987675" y="981075"/>
            <a:ext cx="2592388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break;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5119" name="Rectangle 15"/>
          <p:cNvSpPr>
            <a:spLocks noChangeArrowheads="1"/>
          </p:cNvSpPr>
          <p:nvPr/>
        </p:nvSpPr>
        <p:spPr bwMode="auto">
          <a:xfrm>
            <a:off x="2987675" y="2636838"/>
            <a:ext cx="2663825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continue;</a:t>
            </a:r>
            <a:endParaRPr lang="en-US" altLang="zh-CN" b="1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5121" name="Rectangle 17"/>
          <p:cNvSpPr>
            <a:spLocks noChangeArrowheads="1"/>
          </p:cNvSpPr>
          <p:nvPr/>
        </p:nvSpPr>
        <p:spPr bwMode="auto">
          <a:xfrm>
            <a:off x="6084888" y="5445125"/>
            <a:ext cx="2592387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ex03_goto.cpp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15122" name="Rectangle 18"/>
          <p:cNvSpPr>
            <a:spLocks noChangeArrowheads="1"/>
          </p:cNvSpPr>
          <p:nvPr/>
        </p:nvSpPr>
        <p:spPr bwMode="auto">
          <a:xfrm>
            <a:off x="323850" y="6092825"/>
            <a:ext cx="7777163" cy="5492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break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continue </a:t>
            </a:r>
            <a:r>
              <a:rPr lang="zh-CN" altLang="en-US" b="1">
                <a:latin typeface="Consolas" panose="020B0609020204030204" pitchFamily="49" charset="0"/>
                <a:ea typeface="黑体" panose="02010609060101010101" pitchFamily="49" charset="-122"/>
              </a:rPr>
              <a:t>和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goto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通常是与 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语句配合使用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1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2" grpId="0"/>
      <p:bldP spid="815113" grpId="0"/>
      <p:bldP spid="815114" grpId="0"/>
      <p:bldP spid="815115" grpId="0"/>
      <p:bldP spid="815116" grpId="0" animBg="1"/>
      <p:bldP spid="815119" grpId="0" animBg="1"/>
      <p:bldP spid="815121" grpId="0" animBg="1"/>
      <p:bldP spid="8151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1454-2386-47A8-B814-DF8A3F10583B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4438" y="0"/>
            <a:ext cx="4176712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break </a:t>
            </a:r>
            <a:r>
              <a:rPr lang="zh-CN" altLang="en-US"/>
              <a:t>和 </a:t>
            </a:r>
            <a:r>
              <a:rPr lang="en-US" altLang="zh-CN"/>
              <a:t>continue</a:t>
            </a:r>
          </a:p>
        </p:txBody>
      </p:sp>
      <p:sp>
        <p:nvSpPr>
          <p:cNvPr id="818190" name="Rectangle 14"/>
          <p:cNvSpPr>
            <a:spLocks noChangeArrowheads="1"/>
          </p:cNvSpPr>
          <p:nvPr/>
        </p:nvSpPr>
        <p:spPr bwMode="auto">
          <a:xfrm>
            <a:off x="5364163" y="838200"/>
            <a:ext cx="3276600" cy="5472113"/>
          </a:xfrm>
          <a:prstGeom prst="rect">
            <a:avLst/>
          </a:prstGeom>
          <a:solidFill>
            <a:srgbClr val="C0C0C0">
              <a:alpha val="30000"/>
            </a:srgbClr>
          </a:solidFill>
          <a:ln w="28575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8191" name="Line 15"/>
          <p:cNvSpPr>
            <a:spLocks noChangeShapeType="1"/>
          </p:cNvSpPr>
          <p:nvPr/>
        </p:nvSpPr>
        <p:spPr bwMode="auto">
          <a:xfrm>
            <a:off x="6948488" y="1557338"/>
            <a:ext cx="0" cy="287337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192" name="Line 16"/>
          <p:cNvSpPr>
            <a:spLocks noChangeShapeType="1"/>
          </p:cNvSpPr>
          <p:nvPr/>
        </p:nvSpPr>
        <p:spPr bwMode="auto">
          <a:xfrm>
            <a:off x="6948488" y="549275"/>
            <a:ext cx="0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193" name="Line 17"/>
          <p:cNvSpPr>
            <a:spLocks noChangeShapeType="1"/>
          </p:cNvSpPr>
          <p:nvPr/>
        </p:nvSpPr>
        <p:spPr bwMode="auto">
          <a:xfrm flipH="1">
            <a:off x="6948488" y="2636838"/>
            <a:ext cx="0" cy="50482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194" name="Line 18"/>
          <p:cNvSpPr>
            <a:spLocks noChangeShapeType="1"/>
          </p:cNvSpPr>
          <p:nvPr/>
        </p:nvSpPr>
        <p:spPr bwMode="auto">
          <a:xfrm flipV="1">
            <a:off x="5580063" y="2278063"/>
            <a:ext cx="719137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195" name="Line 19"/>
          <p:cNvSpPr>
            <a:spLocks noChangeShapeType="1"/>
          </p:cNvSpPr>
          <p:nvPr/>
        </p:nvSpPr>
        <p:spPr bwMode="auto">
          <a:xfrm>
            <a:off x="5580063" y="2278063"/>
            <a:ext cx="0" cy="3671887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196" name="Line 20"/>
          <p:cNvSpPr>
            <a:spLocks noChangeShapeType="1"/>
          </p:cNvSpPr>
          <p:nvPr/>
        </p:nvSpPr>
        <p:spPr bwMode="auto">
          <a:xfrm>
            <a:off x="5580063" y="5949950"/>
            <a:ext cx="14398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197" name="AutoShape 21"/>
          <p:cNvSpPr>
            <a:spLocks noChangeArrowheads="1"/>
          </p:cNvSpPr>
          <p:nvPr/>
        </p:nvSpPr>
        <p:spPr bwMode="auto">
          <a:xfrm>
            <a:off x="6300788" y="1844675"/>
            <a:ext cx="1295400" cy="792163"/>
          </a:xfrm>
          <a:prstGeom prst="flowChartDecision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818198" name="AutoShape 22"/>
          <p:cNvSpPr>
            <a:spLocks noChangeArrowheads="1"/>
          </p:cNvSpPr>
          <p:nvPr/>
        </p:nvSpPr>
        <p:spPr bwMode="auto">
          <a:xfrm>
            <a:off x="6227763" y="981075"/>
            <a:ext cx="1439862" cy="576263"/>
          </a:xfrm>
          <a:prstGeom prst="flowChartProcess">
            <a:avLst/>
          </a:prstGeom>
          <a:solidFill>
            <a:schemeClr val="accent1">
              <a:alpha val="28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初始语句</a:t>
            </a:r>
          </a:p>
        </p:txBody>
      </p:sp>
      <p:sp>
        <p:nvSpPr>
          <p:cNvPr id="818199" name="Rectangle 23"/>
          <p:cNvSpPr>
            <a:spLocks noChangeArrowheads="1"/>
          </p:cNvSpPr>
          <p:nvPr/>
        </p:nvSpPr>
        <p:spPr bwMode="auto">
          <a:xfrm>
            <a:off x="6300788" y="256540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818200" name="AutoShape 24"/>
          <p:cNvSpPr>
            <a:spLocks noChangeArrowheads="1"/>
          </p:cNvSpPr>
          <p:nvPr/>
        </p:nvSpPr>
        <p:spPr bwMode="auto">
          <a:xfrm>
            <a:off x="6156325" y="5086350"/>
            <a:ext cx="1655763" cy="576263"/>
          </a:xfrm>
          <a:prstGeom prst="flowChartProcess">
            <a:avLst/>
          </a:prstGeom>
          <a:solidFill>
            <a:schemeClr val="accent1">
              <a:alpha val="28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818201" name="AutoShape 25"/>
          <p:cNvSpPr>
            <a:spLocks noChangeArrowheads="1"/>
          </p:cNvSpPr>
          <p:nvPr/>
        </p:nvSpPr>
        <p:spPr bwMode="auto">
          <a:xfrm>
            <a:off x="5867400" y="3141663"/>
            <a:ext cx="2233613" cy="1584325"/>
          </a:xfrm>
          <a:prstGeom prst="flowChartProcess">
            <a:avLst/>
          </a:prstGeom>
          <a:solidFill>
            <a:schemeClr val="accent1">
              <a:alpha val="28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18202" name="Line 26"/>
          <p:cNvSpPr>
            <a:spLocks noChangeShapeType="1"/>
          </p:cNvSpPr>
          <p:nvPr/>
        </p:nvSpPr>
        <p:spPr bwMode="auto">
          <a:xfrm>
            <a:off x="8459788" y="2278063"/>
            <a:ext cx="0" cy="3887787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03" name="Rectangle 27"/>
          <p:cNvSpPr>
            <a:spLocks noChangeArrowheads="1"/>
          </p:cNvSpPr>
          <p:nvPr/>
        </p:nvSpPr>
        <p:spPr bwMode="auto">
          <a:xfrm>
            <a:off x="7596188" y="170180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818204" name="Line 28"/>
          <p:cNvSpPr>
            <a:spLocks noChangeShapeType="1"/>
          </p:cNvSpPr>
          <p:nvPr/>
        </p:nvSpPr>
        <p:spPr bwMode="auto">
          <a:xfrm>
            <a:off x="7667625" y="2278063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05" name="Line 29"/>
          <p:cNvSpPr>
            <a:spLocks noChangeShapeType="1"/>
          </p:cNvSpPr>
          <p:nvPr/>
        </p:nvSpPr>
        <p:spPr bwMode="auto">
          <a:xfrm>
            <a:off x="7019925" y="6165850"/>
            <a:ext cx="14398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06" name="Line 30"/>
          <p:cNvSpPr>
            <a:spLocks noChangeShapeType="1"/>
          </p:cNvSpPr>
          <p:nvPr/>
        </p:nvSpPr>
        <p:spPr bwMode="auto">
          <a:xfrm flipH="1">
            <a:off x="7019925" y="6165850"/>
            <a:ext cx="0" cy="576263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07" name="Line 31"/>
          <p:cNvSpPr>
            <a:spLocks noChangeShapeType="1"/>
          </p:cNvSpPr>
          <p:nvPr/>
        </p:nvSpPr>
        <p:spPr bwMode="auto">
          <a:xfrm>
            <a:off x="7019925" y="4725988"/>
            <a:ext cx="0" cy="35877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08" name="Line 32"/>
          <p:cNvSpPr>
            <a:spLocks noChangeShapeType="1"/>
          </p:cNvSpPr>
          <p:nvPr/>
        </p:nvSpPr>
        <p:spPr bwMode="auto">
          <a:xfrm>
            <a:off x="7019925" y="5661025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09" name="Line 33"/>
          <p:cNvSpPr>
            <a:spLocks noChangeShapeType="1"/>
          </p:cNvSpPr>
          <p:nvPr/>
        </p:nvSpPr>
        <p:spPr bwMode="auto">
          <a:xfrm flipH="1" flipV="1">
            <a:off x="7885113" y="3968750"/>
            <a:ext cx="431800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11" name="Rectangle 35"/>
          <p:cNvSpPr>
            <a:spLocks noChangeArrowheads="1"/>
          </p:cNvSpPr>
          <p:nvPr/>
        </p:nvSpPr>
        <p:spPr bwMode="auto">
          <a:xfrm>
            <a:off x="5867400" y="32131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循环体</a:t>
            </a:r>
          </a:p>
        </p:txBody>
      </p:sp>
      <p:sp>
        <p:nvSpPr>
          <p:cNvPr id="818212" name="AutoShape 36"/>
          <p:cNvSpPr>
            <a:spLocks noChangeArrowheads="1"/>
          </p:cNvSpPr>
          <p:nvPr/>
        </p:nvSpPr>
        <p:spPr bwMode="auto">
          <a:xfrm>
            <a:off x="6084888" y="3573463"/>
            <a:ext cx="1800225" cy="7921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818213" name="Line 37"/>
          <p:cNvSpPr>
            <a:spLocks noChangeShapeType="1"/>
          </p:cNvSpPr>
          <p:nvPr/>
        </p:nvSpPr>
        <p:spPr bwMode="auto">
          <a:xfrm flipH="1" flipV="1">
            <a:off x="7812088" y="5373688"/>
            <a:ext cx="504825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14" name="Line 38"/>
          <p:cNvSpPr>
            <a:spLocks noChangeShapeType="1"/>
          </p:cNvSpPr>
          <p:nvPr/>
        </p:nvSpPr>
        <p:spPr bwMode="auto">
          <a:xfrm>
            <a:off x="8316913" y="3933825"/>
            <a:ext cx="0" cy="1439863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15" name="Rectangle 39"/>
          <p:cNvSpPr>
            <a:spLocks noChangeArrowheads="1"/>
          </p:cNvSpPr>
          <p:nvPr/>
        </p:nvSpPr>
        <p:spPr bwMode="auto">
          <a:xfrm>
            <a:off x="466726" y="838201"/>
            <a:ext cx="3276600" cy="5472112"/>
          </a:xfrm>
          <a:prstGeom prst="rect">
            <a:avLst/>
          </a:prstGeom>
          <a:solidFill>
            <a:srgbClr val="C0C0C0">
              <a:alpha val="30000"/>
            </a:srgbClr>
          </a:solidFill>
          <a:ln w="28575">
            <a:solidFill>
              <a:srgbClr val="008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8216" name="Line 40"/>
          <p:cNvSpPr>
            <a:spLocks noChangeShapeType="1"/>
          </p:cNvSpPr>
          <p:nvPr/>
        </p:nvSpPr>
        <p:spPr bwMode="auto">
          <a:xfrm>
            <a:off x="2051051" y="1557338"/>
            <a:ext cx="0" cy="287338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17" name="Line 41"/>
          <p:cNvSpPr>
            <a:spLocks noChangeShapeType="1"/>
          </p:cNvSpPr>
          <p:nvPr/>
        </p:nvSpPr>
        <p:spPr bwMode="auto">
          <a:xfrm>
            <a:off x="2051051" y="549276"/>
            <a:ext cx="0" cy="431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18" name="Line 42"/>
          <p:cNvSpPr>
            <a:spLocks noChangeShapeType="1"/>
          </p:cNvSpPr>
          <p:nvPr/>
        </p:nvSpPr>
        <p:spPr bwMode="auto">
          <a:xfrm flipH="1">
            <a:off x="2051051" y="2636838"/>
            <a:ext cx="0" cy="50482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19" name="Line 43"/>
          <p:cNvSpPr>
            <a:spLocks noChangeShapeType="1"/>
          </p:cNvSpPr>
          <p:nvPr/>
        </p:nvSpPr>
        <p:spPr bwMode="auto">
          <a:xfrm flipV="1">
            <a:off x="682626" y="2278063"/>
            <a:ext cx="719137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20" name="Line 44"/>
          <p:cNvSpPr>
            <a:spLocks noChangeShapeType="1"/>
          </p:cNvSpPr>
          <p:nvPr/>
        </p:nvSpPr>
        <p:spPr bwMode="auto">
          <a:xfrm>
            <a:off x="682626" y="2278063"/>
            <a:ext cx="0" cy="3671888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21" name="Line 45"/>
          <p:cNvSpPr>
            <a:spLocks noChangeShapeType="1"/>
          </p:cNvSpPr>
          <p:nvPr/>
        </p:nvSpPr>
        <p:spPr bwMode="auto">
          <a:xfrm>
            <a:off x="682626" y="5949951"/>
            <a:ext cx="14398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22" name="AutoShape 46"/>
          <p:cNvSpPr>
            <a:spLocks noChangeArrowheads="1"/>
          </p:cNvSpPr>
          <p:nvPr/>
        </p:nvSpPr>
        <p:spPr bwMode="auto">
          <a:xfrm>
            <a:off x="1403351" y="1844676"/>
            <a:ext cx="1295400" cy="792162"/>
          </a:xfrm>
          <a:prstGeom prst="flowChartDecision">
            <a:avLst/>
          </a:prstGeom>
          <a:solidFill>
            <a:schemeClr val="accent1">
              <a:alpha val="3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818223" name="AutoShape 47"/>
          <p:cNvSpPr>
            <a:spLocks noChangeArrowheads="1"/>
          </p:cNvSpPr>
          <p:nvPr/>
        </p:nvSpPr>
        <p:spPr bwMode="auto">
          <a:xfrm>
            <a:off x="1330326" y="981076"/>
            <a:ext cx="1439862" cy="576262"/>
          </a:xfrm>
          <a:prstGeom prst="flowChartProcess">
            <a:avLst/>
          </a:prstGeom>
          <a:solidFill>
            <a:schemeClr val="accent1">
              <a:alpha val="28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初始语句</a:t>
            </a:r>
          </a:p>
        </p:txBody>
      </p:sp>
      <p:sp>
        <p:nvSpPr>
          <p:cNvPr id="818224" name="Rectangle 48"/>
          <p:cNvSpPr>
            <a:spLocks noChangeArrowheads="1"/>
          </p:cNvSpPr>
          <p:nvPr/>
        </p:nvSpPr>
        <p:spPr bwMode="auto">
          <a:xfrm>
            <a:off x="1403351" y="2565401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真</a:t>
            </a:r>
          </a:p>
        </p:txBody>
      </p:sp>
      <p:sp>
        <p:nvSpPr>
          <p:cNvPr id="818225" name="AutoShape 49"/>
          <p:cNvSpPr>
            <a:spLocks noChangeArrowheads="1"/>
          </p:cNvSpPr>
          <p:nvPr/>
        </p:nvSpPr>
        <p:spPr bwMode="auto">
          <a:xfrm>
            <a:off x="1258888" y="5086351"/>
            <a:ext cx="1655763" cy="576262"/>
          </a:xfrm>
          <a:prstGeom prst="flowChartProcess">
            <a:avLst/>
          </a:prstGeom>
          <a:solidFill>
            <a:schemeClr val="accent1">
              <a:alpha val="28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818226" name="AutoShape 50"/>
          <p:cNvSpPr>
            <a:spLocks noChangeArrowheads="1"/>
          </p:cNvSpPr>
          <p:nvPr/>
        </p:nvSpPr>
        <p:spPr bwMode="auto">
          <a:xfrm>
            <a:off x="969963" y="3141663"/>
            <a:ext cx="2233613" cy="1584325"/>
          </a:xfrm>
          <a:prstGeom prst="flowChartProcess">
            <a:avLst/>
          </a:prstGeom>
          <a:solidFill>
            <a:schemeClr val="accent1">
              <a:alpha val="28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CN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818227" name="Line 51"/>
          <p:cNvSpPr>
            <a:spLocks noChangeShapeType="1"/>
          </p:cNvSpPr>
          <p:nvPr/>
        </p:nvSpPr>
        <p:spPr bwMode="auto">
          <a:xfrm>
            <a:off x="3562351" y="2278063"/>
            <a:ext cx="0" cy="3887788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28" name="Rectangle 52"/>
          <p:cNvSpPr>
            <a:spLocks noChangeArrowheads="1"/>
          </p:cNvSpPr>
          <p:nvPr/>
        </p:nvSpPr>
        <p:spPr bwMode="auto">
          <a:xfrm>
            <a:off x="2698751" y="1757363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假</a:t>
            </a:r>
          </a:p>
        </p:txBody>
      </p:sp>
      <p:sp>
        <p:nvSpPr>
          <p:cNvPr id="818229" name="Line 53"/>
          <p:cNvSpPr>
            <a:spLocks noChangeShapeType="1"/>
          </p:cNvSpPr>
          <p:nvPr/>
        </p:nvSpPr>
        <p:spPr bwMode="auto">
          <a:xfrm>
            <a:off x="2770188" y="2278063"/>
            <a:ext cx="7921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30" name="Line 54"/>
          <p:cNvSpPr>
            <a:spLocks noChangeShapeType="1"/>
          </p:cNvSpPr>
          <p:nvPr/>
        </p:nvSpPr>
        <p:spPr bwMode="auto">
          <a:xfrm>
            <a:off x="2122488" y="6165851"/>
            <a:ext cx="1439863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31" name="Line 55"/>
          <p:cNvSpPr>
            <a:spLocks noChangeShapeType="1"/>
          </p:cNvSpPr>
          <p:nvPr/>
        </p:nvSpPr>
        <p:spPr bwMode="auto">
          <a:xfrm flipH="1">
            <a:off x="2122488" y="6165851"/>
            <a:ext cx="0" cy="576262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32" name="Line 56"/>
          <p:cNvSpPr>
            <a:spLocks noChangeShapeType="1"/>
          </p:cNvSpPr>
          <p:nvPr/>
        </p:nvSpPr>
        <p:spPr bwMode="auto">
          <a:xfrm>
            <a:off x="2122488" y="4725988"/>
            <a:ext cx="0" cy="358775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33" name="Line 57"/>
          <p:cNvSpPr>
            <a:spLocks noChangeShapeType="1"/>
          </p:cNvSpPr>
          <p:nvPr/>
        </p:nvSpPr>
        <p:spPr bwMode="auto">
          <a:xfrm>
            <a:off x="2122488" y="5661026"/>
            <a:ext cx="0" cy="287337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8235" name="Rectangle 59"/>
          <p:cNvSpPr>
            <a:spLocks noChangeArrowheads="1"/>
          </p:cNvSpPr>
          <p:nvPr/>
        </p:nvSpPr>
        <p:spPr bwMode="auto">
          <a:xfrm>
            <a:off x="969963" y="3213101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黑体" panose="02010609060101010101" pitchFamily="49" charset="-122"/>
              </a:rPr>
              <a:t>循环体</a:t>
            </a:r>
          </a:p>
        </p:txBody>
      </p:sp>
      <p:sp>
        <p:nvSpPr>
          <p:cNvPr id="818236" name="AutoShape 60"/>
          <p:cNvSpPr>
            <a:spLocks noChangeArrowheads="1"/>
          </p:cNvSpPr>
          <p:nvPr/>
        </p:nvSpPr>
        <p:spPr bwMode="auto">
          <a:xfrm>
            <a:off x="1258888" y="3573463"/>
            <a:ext cx="1584325" cy="7207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nsolas" panose="020B0609020204030204" pitchFamily="49" charset="0"/>
              </a:rPr>
              <a:t>break</a:t>
            </a:r>
          </a:p>
        </p:txBody>
      </p:sp>
      <p:sp>
        <p:nvSpPr>
          <p:cNvPr id="818237" name="Line 61"/>
          <p:cNvSpPr>
            <a:spLocks noChangeShapeType="1"/>
          </p:cNvSpPr>
          <p:nvPr/>
        </p:nvSpPr>
        <p:spPr bwMode="auto">
          <a:xfrm flipV="1">
            <a:off x="2841626" y="3933826"/>
            <a:ext cx="720725" cy="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67D8-5FD7-44FD-9DE8-B7D33C1C2364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816150" name="Rectangle 22"/>
          <p:cNvSpPr>
            <a:spLocks noChangeArrowheads="1"/>
          </p:cNvSpPr>
          <p:nvPr/>
        </p:nvSpPr>
        <p:spPr bwMode="auto">
          <a:xfrm>
            <a:off x="5219700" y="981075"/>
            <a:ext cx="2089150" cy="2376488"/>
          </a:xfrm>
          <a:prstGeom prst="rect">
            <a:avLst/>
          </a:prstGeom>
          <a:solidFill>
            <a:schemeClr val="accent2">
              <a:alpha val="48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循环的嵌套</a:t>
            </a:r>
          </a:p>
        </p:txBody>
      </p:sp>
      <p:sp>
        <p:nvSpPr>
          <p:cNvPr id="816131" name="Rectangle 3"/>
          <p:cNvSpPr>
            <a:spLocks noChangeArrowheads="1"/>
          </p:cNvSpPr>
          <p:nvPr/>
        </p:nvSpPr>
        <p:spPr bwMode="auto">
          <a:xfrm>
            <a:off x="179388" y="981075"/>
            <a:ext cx="8043862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5000"/>
              </a:spcBef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循环可以嵌套使用</a:t>
            </a:r>
            <a:endParaRPr lang="zh-CN" altLang="en-US" b="1">
              <a:solidFill>
                <a:srgbClr val="9933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6143" name="Rectangle 15"/>
          <p:cNvSpPr>
            <a:spLocks noChangeArrowheads="1"/>
          </p:cNvSpPr>
          <p:nvPr/>
        </p:nvSpPr>
        <p:spPr bwMode="auto">
          <a:xfrm>
            <a:off x="468313" y="1557338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打印右边的图案</a:t>
            </a:r>
          </a:p>
        </p:txBody>
      </p:sp>
      <p:sp>
        <p:nvSpPr>
          <p:cNvPr id="816144" name="Rectangle 16"/>
          <p:cNvSpPr>
            <a:spLocks noChangeArrowheads="1"/>
          </p:cNvSpPr>
          <p:nvPr/>
        </p:nvSpPr>
        <p:spPr bwMode="auto">
          <a:xfrm>
            <a:off x="1187450" y="2133600"/>
            <a:ext cx="2592388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ex03_for_for1.cpp</a:t>
            </a:r>
          </a:p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ex03_for_for2.cpp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16145" name="Rectangle 17"/>
          <p:cNvSpPr>
            <a:spLocks noChangeArrowheads="1"/>
          </p:cNvSpPr>
          <p:nvPr/>
        </p:nvSpPr>
        <p:spPr bwMode="auto">
          <a:xfrm>
            <a:off x="5651500" y="1052513"/>
            <a:ext cx="136842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      *</a:t>
            </a:r>
          </a:p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    ***</a:t>
            </a:r>
          </a:p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  *****</a:t>
            </a:r>
          </a:p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*******</a:t>
            </a:r>
          </a:p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*****</a:t>
            </a:r>
          </a:p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***</a:t>
            </a:r>
          </a:p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816151" name="Rectangle 23"/>
          <p:cNvSpPr>
            <a:spLocks noChangeArrowheads="1"/>
          </p:cNvSpPr>
          <p:nvPr/>
        </p:nvSpPr>
        <p:spPr bwMode="auto">
          <a:xfrm>
            <a:off x="468313" y="3716338"/>
            <a:ext cx="417569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输出九九乘法表</a:t>
            </a:r>
            <a:endParaRPr lang="en-US" altLang="zh-CN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16152" name="Rectangle 24"/>
          <p:cNvSpPr>
            <a:spLocks noChangeArrowheads="1"/>
          </p:cNvSpPr>
          <p:nvPr/>
        </p:nvSpPr>
        <p:spPr bwMode="auto">
          <a:xfrm>
            <a:off x="1116013" y="4219575"/>
            <a:ext cx="3024187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ex03_for_99.cpp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51" grpId="0"/>
      <p:bldP spid="8161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EC65-4690-4620-A23E-84BCECBA32FA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举例</a:t>
            </a:r>
          </a:p>
        </p:txBody>
      </p:sp>
      <p:sp>
        <p:nvSpPr>
          <p:cNvPr id="817162" name="Rectangle 10"/>
          <p:cNvSpPr>
            <a:spLocks noChangeArrowheads="1"/>
          </p:cNvSpPr>
          <p:nvPr/>
        </p:nvSpPr>
        <p:spPr bwMode="auto">
          <a:xfrm>
            <a:off x="192222" y="4868961"/>
            <a:ext cx="473981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判断一个数是否为素数</a:t>
            </a:r>
          </a:p>
        </p:txBody>
      </p:sp>
      <p:sp>
        <p:nvSpPr>
          <p:cNvPr id="817163" name="Rectangle 11"/>
          <p:cNvSpPr>
            <a:spLocks noChangeArrowheads="1"/>
          </p:cNvSpPr>
          <p:nvPr/>
        </p:nvSpPr>
        <p:spPr bwMode="auto">
          <a:xfrm>
            <a:off x="912947" y="5445224"/>
            <a:ext cx="3024187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ex03_for_prime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17166" name="Rectangle 14"/>
          <p:cNvSpPr>
            <a:spLocks noChangeArrowheads="1"/>
          </p:cNvSpPr>
          <p:nvPr/>
        </p:nvSpPr>
        <p:spPr bwMode="auto">
          <a:xfrm>
            <a:off x="179388" y="1196975"/>
            <a:ext cx="8785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找出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100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到 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200 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之间所有不能被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整除，但能被</a:t>
            </a:r>
            <a:r>
              <a:rPr lang="en-US" altLang="zh-CN" b="1" dirty="0">
                <a:latin typeface="Arial" panose="020B0604020202020204" pitchFamily="34" charset="0"/>
                <a:ea typeface="黑体" panose="02010609060101010101" pitchFamily="49" charset="-122"/>
              </a:rPr>
              <a:t>7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整除的数</a:t>
            </a:r>
          </a:p>
        </p:txBody>
      </p:sp>
      <p:sp>
        <p:nvSpPr>
          <p:cNvPr id="817167" name="Rectangle 15"/>
          <p:cNvSpPr>
            <a:spLocks noChangeArrowheads="1"/>
          </p:cNvSpPr>
          <p:nvPr/>
        </p:nvSpPr>
        <p:spPr bwMode="auto">
          <a:xfrm>
            <a:off x="914588" y="1800126"/>
            <a:ext cx="3024187" cy="71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ex03_for_if1.cpp</a:t>
            </a:r>
          </a:p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ex03_for_if2.cpp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17168" name="Rectangle 16"/>
          <p:cNvSpPr>
            <a:spLocks noChangeArrowheads="1"/>
          </p:cNvSpPr>
          <p:nvPr/>
        </p:nvSpPr>
        <p:spPr bwMode="auto">
          <a:xfrm>
            <a:off x="178867" y="3057602"/>
            <a:ext cx="352851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计算最大公约数</a:t>
            </a:r>
          </a:p>
        </p:txBody>
      </p:sp>
      <p:sp>
        <p:nvSpPr>
          <p:cNvPr id="817169" name="Rectangle 17"/>
          <p:cNvSpPr>
            <a:spLocks noChangeArrowheads="1"/>
          </p:cNvSpPr>
          <p:nvPr/>
        </p:nvSpPr>
        <p:spPr bwMode="auto">
          <a:xfrm>
            <a:off x="899592" y="3562427"/>
            <a:ext cx="3024187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ex03_for_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gcd1.cpp</a:t>
            </a:r>
          </a:p>
          <a:p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ex03_for_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gcd2.cpp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479EE-221C-47B1-ACF2-1478981610DE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举例</a:t>
            </a:r>
          </a:p>
        </p:txBody>
      </p:sp>
      <p:sp>
        <p:nvSpPr>
          <p:cNvPr id="831493" name="Rectangle 5"/>
          <p:cNvSpPr>
            <a:spLocks noChangeArrowheads="1"/>
          </p:cNvSpPr>
          <p:nvPr/>
        </p:nvSpPr>
        <p:spPr bwMode="auto">
          <a:xfrm>
            <a:off x="252413" y="1039101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例：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猜生日</a:t>
            </a:r>
          </a:p>
        </p:txBody>
      </p:sp>
      <p:sp>
        <p:nvSpPr>
          <p:cNvPr id="831494" name="Rectangle 6"/>
          <p:cNvSpPr>
            <a:spLocks noChangeArrowheads="1"/>
          </p:cNvSpPr>
          <p:nvPr/>
        </p:nvSpPr>
        <p:spPr bwMode="auto">
          <a:xfrm>
            <a:off x="900113" y="2689389"/>
            <a:ext cx="78486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16 17 18 19 20 21 22 23 24 25 26 27 28 29 30 31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31498" name="Rectangle 10"/>
          <p:cNvSpPr>
            <a:spLocks noChangeArrowheads="1"/>
          </p:cNvSpPr>
          <p:nvPr/>
        </p:nvSpPr>
        <p:spPr bwMode="auto">
          <a:xfrm>
            <a:off x="822325" y="1496301"/>
            <a:ext cx="691197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请回答你的生日出现在下面五组数的哪几组中？</a:t>
            </a:r>
          </a:p>
          <a:p>
            <a:pPr>
              <a:lnSpc>
                <a:spcPct val="115000"/>
              </a:lnSpc>
            </a:pP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这几组数的第一个数之和就是你的生日</a:t>
            </a:r>
          </a:p>
        </p:txBody>
      </p:sp>
      <p:sp>
        <p:nvSpPr>
          <p:cNvPr id="831499" name="Rectangle 11"/>
          <p:cNvSpPr>
            <a:spLocks noChangeArrowheads="1"/>
          </p:cNvSpPr>
          <p:nvPr/>
        </p:nvSpPr>
        <p:spPr bwMode="auto">
          <a:xfrm>
            <a:off x="900113" y="3265652"/>
            <a:ext cx="78486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8  9  10 11 12 13 14 15 24 25 26 27 28 29 30 31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31500" name="Rectangle 12"/>
          <p:cNvSpPr>
            <a:spLocks noChangeArrowheads="1"/>
          </p:cNvSpPr>
          <p:nvPr/>
        </p:nvSpPr>
        <p:spPr bwMode="auto">
          <a:xfrm>
            <a:off x="900113" y="3841914"/>
            <a:ext cx="78486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4  5  6  7  12 13 14 15 20 21 22 23 28 29 30 31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31501" name="Rectangle 13"/>
          <p:cNvSpPr>
            <a:spLocks noChangeArrowheads="1"/>
          </p:cNvSpPr>
          <p:nvPr/>
        </p:nvSpPr>
        <p:spPr bwMode="auto">
          <a:xfrm>
            <a:off x="900113" y="4489614"/>
            <a:ext cx="78486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2  3  6  7  10 11 14 15 18 19 22 23 26 27 30 31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31502" name="Rectangle 14"/>
          <p:cNvSpPr>
            <a:spLocks noChangeArrowheads="1"/>
          </p:cNvSpPr>
          <p:nvPr/>
        </p:nvSpPr>
        <p:spPr bwMode="auto">
          <a:xfrm>
            <a:off x="900113" y="5065877"/>
            <a:ext cx="78486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1  3  5  7  9  11 13 15 17 19 21 23 25 27 29 31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31503" name="Rectangle 15"/>
          <p:cNvSpPr>
            <a:spLocks noChangeArrowheads="1"/>
          </p:cNvSpPr>
          <p:nvPr/>
        </p:nvSpPr>
        <p:spPr bwMode="auto">
          <a:xfrm>
            <a:off x="900113" y="5876925"/>
            <a:ext cx="3600450" cy="406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solidFill>
                  <a:srgbClr val="0000FF"/>
                </a:solidFill>
                <a:latin typeface="Consolas" panose="020B0609020204030204" pitchFamily="49" charset="0"/>
              </a:rPr>
              <a:t>ex03_</a:t>
            </a:r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birthday.cpp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B7CD-B68D-48C2-AE43-FA60D547F8DD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课后练习</a:t>
            </a:r>
          </a:p>
        </p:txBody>
      </p:sp>
      <p:sp>
        <p:nvSpPr>
          <p:cNvPr id="821252" name="Rectangle 4"/>
          <p:cNvSpPr>
            <a:spLocks noChangeArrowheads="1"/>
          </p:cNvSpPr>
          <p:nvPr/>
        </p:nvSpPr>
        <p:spPr bwMode="auto">
          <a:xfrm>
            <a:off x="251520" y="1124744"/>
            <a:ext cx="8353425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课后练习（见课程主页，自己练习）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539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962-4758-427B-9A64-B41DCFB74219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上机作业</a:t>
            </a:r>
          </a:p>
        </p:txBody>
      </p:sp>
      <p:sp>
        <p:nvSpPr>
          <p:cNvPr id="828425" name="Rectangle 9"/>
          <p:cNvSpPr>
            <a:spLocks noChangeArrowheads="1"/>
          </p:cNvSpPr>
          <p:nvPr/>
        </p:nvSpPr>
        <p:spPr bwMode="auto">
          <a:xfrm>
            <a:off x="539750" y="1661295"/>
            <a:ext cx="8031163" cy="44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学生的成绩有两种表示方法：等级制和百分制。对应关系如下：</a:t>
            </a:r>
          </a:p>
        </p:txBody>
      </p:sp>
      <p:sp>
        <p:nvSpPr>
          <p:cNvPr id="828426" name="Rectangle 10"/>
          <p:cNvSpPr>
            <a:spLocks noChangeArrowheads="1"/>
          </p:cNvSpPr>
          <p:nvPr/>
        </p:nvSpPr>
        <p:spPr bwMode="auto">
          <a:xfrm>
            <a:off x="378620" y="3721778"/>
            <a:ext cx="8497887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 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要求从键盘输入一个分数，然后输出其对应的等级。试分别用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语句和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语句实现，程序名分别为：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hw03_if_1.cpp,  hw03_switch_1.cpp</a:t>
            </a:r>
          </a:p>
        </p:txBody>
      </p:sp>
      <p:graphicFrame>
        <p:nvGraphicFramePr>
          <p:cNvPr id="828427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91253"/>
              </p:ext>
            </p:extLst>
          </p:nvPr>
        </p:nvGraphicFramePr>
        <p:xfrm>
          <a:off x="667545" y="2208890"/>
          <a:ext cx="7561262" cy="828040"/>
        </p:xfrm>
        <a:graphic>
          <a:graphicData uri="http://schemas.openxmlformats.org/drawingml/2006/table">
            <a:tbl>
              <a:tblPr/>
              <a:tblGrid>
                <a:gridCol w="1020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等级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分数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90--100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80--89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70--79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60--69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0--59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8450" name="Rectangle 34"/>
          <p:cNvSpPr>
            <a:spLocks noChangeArrowheads="1"/>
          </p:cNvSpPr>
          <p:nvPr/>
        </p:nvSpPr>
        <p:spPr bwMode="auto">
          <a:xfrm>
            <a:off x="451645" y="3145515"/>
            <a:ext cx="75993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请编写程序，实现它们之间的互换，即</a:t>
            </a:r>
          </a:p>
        </p:txBody>
      </p:sp>
      <p:sp>
        <p:nvSpPr>
          <p:cNvPr id="828451" name="Rectangle 35"/>
          <p:cNvSpPr>
            <a:spLocks noChangeArrowheads="1"/>
          </p:cNvSpPr>
          <p:nvPr/>
        </p:nvSpPr>
        <p:spPr bwMode="auto">
          <a:xfrm>
            <a:off x="378620" y="4656815"/>
            <a:ext cx="83534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(b) 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从键盘输入一个等级，然后输出其对应的分数区间。试分别用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语句和 </a:t>
            </a:r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switch </a:t>
            </a:r>
            <a:r>
              <a:rPr lang="zh-CN" altLang="en-US" sz="2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语句实现，程序名分别为：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hw03_if_2.cpp,  hw03_switch_2.cpp</a:t>
            </a:r>
          </a:p>
        </p:txBody>
      </p:sp>
      <p:sp>
        <p:nvSpPr>
          <p:cNvPr id="828452" name="Rectangle 36"/>
          <p:cNvSpPr>
            <a:spLocks noChangeArrowheads="1"/>
          </p:cNvSpPr>
          <p:nvPr/>
        </p:nvSpPr>
        <p:spPr bwMode="auto">
          <a:xfrm>
            <a:off x="539750" y="5816415"/>
            <a:ext cx="7345363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注：输入用 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cin</a:t>
            </a:r>
            <a:r>
              <a:rPr lang="zh-CN" altLang="en-US" sz="2000" b="1">
                <a:latin typeface="Times New Roman" panose="02020603050405020304" pitchFamily="18" charset="0"/>
                <a:ea typeface="黑体" panose="02010609060101010101" pitchFamily="49" charset="-122"/>
              </a:rPr>
              <a:t>，要有提示，如 “请输入成绩（百分制）：”</a:t>
            </a:r>
          </a:p>
        </p:txBody>
      </p:sp>
      <p:sp>
        <p:nvSpPr>
          <p:cNvPr id="828453" name="Rectangle 37"/>
          <p:cNvSpPr>
            <a:spLocks noChangeArrowheads="1"/>
          </p:cNvSpPr>
          <p:nvPr/>
        </p:nvSpPr>
        <p:spPr bwMode="auto">
          <a:xfrm>
            <a:off x="234156" y="1032639"/>
            <a:ext cx="8642350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按下面的要求编写四个程序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B7A2-810E-4C21-892B-6E1D9EEB2C3E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上机作业</a:t>
            </a:r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222450" y="1880211"/>
            <a:ext cx="8756459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素数问题：从键盘输入一个大于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的整数（需要判断输入的合法性，即是否大于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），然后求出不超过这个整数的最大素数。</a:t>
            </a:r>
          </a:p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（要求使用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for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循环和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if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语句）</a:t>
            </a:r>
          </a:p>
        </p:txBody>
      </p:sp>
      <p:sp>
        <p:nvSpPr>
          <p:cNvPr id="829446" name="Rectangle 6"/>
          <p:cNvSpPr>
            <a:spLocks noChangeArrowheads="1"/>
          </p:cNvSpPr>
          <p:nvPr/>
        </p:nvSpPr>
        <p:spPr bwMode="auto">
          <a:xfrm>
            <a:off x="5796136" y="2753038"/>
            <a:ext cx="3027198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程序取名：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hw03_03.cpp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9452" name="Rectangle 12"/>
          <p:cNvSpPr>
            <a:spLocks noChangeArrowheads="1"/>
          </p:cNvSpPr>
          <p:nvPr/>
        </p:nvSpPr>
        <p:spPr bwMode="auto">
          <a:xfrm>
            <a:off x="193933" y="983395"/>
            <a:ext cx="83534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  <a:buClr>
                <a:schemeClr val="tx1"/>
              </a:buClr>
              <a:buFont typeface="Tahoma" panose="020B0604030504040204" pitchFamily="34" charset="0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（如何跳出多重循环）</a:t>
            </a:r>
            <a:b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修改程序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ex03_goto.cpp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，避免使用 </a:t>
            </a:r>
            <a:r>
              <a:rPr lang="en-US" altLang="zh-CN" sz="20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goto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829453" name="Rectangle 13"/>
          <p:cNvSpPr>
            <a:spLocks noChangeArrowheads="1"/>
          </p:cNvSpPr>
          <p:nvPr/>
        </p:nvSpPr>
        <p:spPr bwMode="auto">
          <a:xfrm>
            <a:off x="6015110" y="1224926"/>
            <a:ext cx="2997219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程序取名：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hw03_02.cpp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65965" y="3321568"/>
            <a:ext cx="8746364" cy="2049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(4)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（演示消去误差，即大数吃小数）当一个很大的数与一个很小的数进行加减运算时，由于计算机的舍入误差，小数可能被大数 “吃掉”，如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10000000000+0.0000000001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的结果是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10000000000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。因此在做计算时应尽可能避免这种情况的发生。例如，在计算下面的级数时，由右至左计算会比由左至右计算获得更精确的结果：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832140" y="5529827"/>
            <a:ext cx="2955190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程序取名：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hw03_04.cpp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2109" y="1166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819832"/>
              </p:ext>
            </p:extLst>
          </p:nvPr>
        </p:nvGraphicFramePr>
        <p:xfrm>
          <a:off x="2014820" y="5357322"/>
          <a:ext cx="2376372" cy="68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1371600" imgH="393700" progId="Equation.DSMT4">
                  <p:embed/>
                </p:oleObj>
              </mc:Choice>
              <mc:Fallback>
                <p:oleObj name="Equation" r:id="rId3" imgW="1371600" imgH="393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820" y="5357322"/>
                        <a:ext cx="2376372" cy="687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92109" y="6047355"/>
            <a:ext cx="83534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编写程序，分别由右至左和由左至右计算上面级数的和，取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n=5000000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，（输出小数点后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15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位）。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6B7A2-810E-4C21-892B-6E1D9EEB2C3E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上机作业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2109" y="1166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75624" y="959414"/>
            <a:ext cx="626858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(5)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计算常数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：用下面的级数部分和来近似常数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e 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61968" y="2766863"/>
            <a:ext cx="7150392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程序取名：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hw03_05.cpp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（提示，用 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long double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124426"/>
              </p:ext>
            </p:extLst>
          </p:nvPr>
        </p:nvGraphicFramePr>
        <p:xfrm>
          <a:off x="2051720" y="1390109"/>
          <a:ext cx="2958052" cy="79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3" imgW="1485900" imgH="393700" progId="Equation.DSMT4">
                  <p:embed/>
                </p:oleObj>
              </mc:Choice>
              <mc:Fallback>
                <p:oleObj name="Equation" r:id="rId3" imgW="1485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390109"/>
                        <a:ext cx="2958052" cy="7900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539552" y="2273470"/>
            <a:ext cx="7416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编写程序，输出当 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=30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时的结果（输出小数点后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18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位）</a:t>
            </a:r>
            <a:r>
              <a:rPr lang="zh-CN" altLang="en-US" sz="2000" dirty="0"/>
              <a:t>。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75624" y="3652288"/>
            <a:ext cx="8644848" cy="124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(6)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（闰年）编写程序，输出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世纪（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2001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至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2100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年）中所有的闰年，即满足下面条件之一的年份：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400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整除；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能被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整除但不能被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整除。要求每行输出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个，闰年之间用两个空格隔开。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661968" y="5114778"/>
            <a:ext cx="31369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程序取名为：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hw03_06.cpp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833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4D5-48FA-4AE2-8592-6ED4B267376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82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关系运算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：比较大小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822410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52934"/>
              </p:ext>
            </p:extLst>
          </p:nvPr>
        </p:nvGraphicFramePr>
        <p:xfrm>
          <a:off x="426037" y="1070248"/>
          <a:ext cx="7559675" cy="95250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大于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大于等于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小于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&lt;=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小于等于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2407" name="Text Box 135"/>
          <p:cNvSpPr txBox="1">
            <a:spLocks noChangeArrowheads="1"/>
          </p:cNvSpPr>
          <p:nvPr/>
        </p:nvSpPr>
        <p:spPr bwMode="auto">
          <a:xfrm>
            <a:off x="390132" y="2277925"/>
            <a:ext cx="8064500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比较大小，结论是 </a:t>
            </a: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真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则返回 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true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，否则返回 </a:t>
            </a:r>
            <a:r>
              <a:rPr kumimoji="0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false</a:t>
            </a:r>
          </a:p>
          <a:p>
            <a:pPr>
              <a:spcBef>
                <a:spcPts val="6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kumimoji="0"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中用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表示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true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表示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false</a:t>
            </a:r>
          </a:p>
          <a:p>
            <a:pPr>
              <a:spcBef>
                <a:spcPts val="6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en-US" altLang="zh-CN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bool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型变量，赋值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时表示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false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，其他它值都表示 </a:t>
            </a:r>
            <a:r>
              <a:rPr kumimoji="0"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true</a:t>
            </a:r>
          </a:p>
        </p:txBody>
      </p:sp>
      <p:sp>
        <p:nvSpPr>
          <p:cNvPr id="822408" name="Text Box 136"/>
          <p:cNvSpPr txBox="1">
            <a:spLocks noChangeArrowheads="1"/>
          </p:cNvSpPr>
          <p:nvPr/>
        </p:nvSpPr>
        <p:spPr bwMode="auto">
          <a:xfrm>
            <a:off x="455761" y="5161850"/>
            <a:ext cx="669667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注意 </a:t>
            </a:r>
            <a:r>
              <a:rPr kumimoji="0" lang="zh-CN" altLang="en-US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==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与 </a:t>
            </a:r>
            <a:r>
              <a:rPr kumimoji="0" lang="zh-CN" altLang="en-US" b="1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=</a:t>
            </a:r>
            <a:r>
              <a:rPr kumimoji="0"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的区别</a:t>
            </a:r>
          </a:p>
          <a:p>
            <a:pPr>
              <a:spcBef>
                <a:spcPct val="100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kumimoji="0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对浮点数进行比较运算时尽量不要使用 </a:t>
            </a: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等于</a:t>
            </a:r>
            <a:endParaRPr kumimoji="0" lang="zh-CN" altLang="en-US" b="1" dirty="0">
              <a:solidFill>
                <a:srgbClr val="0000FF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822409" name="Rectangle 137"/>
          <p:cNvSpPr>
            <a:spLocks noChangeArrowheads="1"/>
          </p:cNvSpPr>
          <p:nvPr/>
        </p:nvSpPr>
        <p:spPr bwMode="auto">
          <a:xfrm>
            <a:off x="755650" y="3853431"/>
            <a:ext cx="6121400" cy="101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bool x1=1.5;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x1=true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bool x2=0;  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x2=false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bool x3=-11; </a:t>
            </a:r>
            <a:r>
              <a:rPr lang="en-US" altLang="zh-CN" sz="2000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x3=true</a:t>
            </a:r>
          </a:p>
        </p:txBody>
      </p:sp>
      <p:sp>
        <p:nvSpPr>
          <p:cNvPr id="822411" name="Rectangle 139"/>
          <p:cNvSpPr>
            <a:spLocks noChangeArrowheads="1"/>
          </p:cNvSpPr>
          <p:nvPr/>
        </p:nvSpPr>
        <p:spPr bwMode="auto">
          <a:xfrm>
            <a:off x="958999" y="6098475"/>
            <a:ext cx="6121400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pow(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sqrt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(2.0),2)==2;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true or false?</a:t>
            </a:r>
            <a:r>
              <a:rPr lang="zh-CN" altLang="en-US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982368" y="4624683"/>
            <a:ext cx="25923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</a:rPr>
              <a:t>ex03_bool.cpp</a:t>
            </a:r>
            <a:endParaRPr lang="zh-CN" alt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224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2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22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22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408" grpId="0"/>
      <p:bldP spid="822409" grpId="0" animBg="1"/>
      <p:bldP spid="822411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4D569-6D6B-4FD1-B944-953DD427540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逻辑运算</a:t>
            </a:r>
          </a:p>
        </p:txBody>
      </p:sp>
      <p:sp>
        <p:nvSpPr>
          <p:cNvPr id="823299" name="Rectangle 3"/>
          <p:cNvSpPr>
            <a:spLocks noChangeArrowheads="1"/>
          </p:cNvSpPr>
          <p:nvPr/>
        </p:nvSpPr>
        <p:spPr bwMode="auto">
          <a:xfrm>
            <a:off x="250825" y="981075"/>
            <a:ext cx="56880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逻辑运算 </a:t>
            </a:r>
          </a:p>
        </p:txBody>
      </p:sp>
      <p:graphicFrame>
        <p:nvGraphicFramePr>
          <p:cNvPr id="823352" name="Group 56"/>
          <p:cNvGraphicFramePr>
            <a:graphicFrameLocks noGrp="1"/>
          </p:cNvGraphicFramePr>
          <p:nvPr/>
        </p:nvGraphicFramePr>
        <p:xfrm>
          <a:off x="755650" y="1844675"/>
          <a:ext cx="7559675" cy="51816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逻辑与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||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逻辑或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逻辑非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3403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33631"/>
              </p:ext>
            </p:extLst>
          </p:nvPr>
        </p:nvGraphicFramePr>
        <p:xfrm>
          <a:off x="827087" y="3429000"/>
          <a:ext cx="7416800" cy="2773363"/>
        </p:xfrm>
        <a:graphic>
          <a:graphicData uri="http://schemas.openxmlformats.org/drawingml/2006/table">
            <a:tbl>
              <a:tblPr/>
              <a:tblGrid>
                <a:gridCol w="1290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36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运算对象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A&amp;&amp;B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A||B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黑体" panose="02010609060101010101" pitchFamily="49" charset="-122"/>
                        </a:rPr>
                        <a:t>!A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23454" name="Rectangle 158"/>
          <p:cNvSpPr>
            <a:spLocks noChangeArrowheads="1"/>
          </p:cNvSpPr>
          <p:nvPr/>
        </p:nvSpPr>
        <p:spPr bwMode="auto">
          <a:xfrm>
            <a:off x="612775" y="2721624"/>
            <a:ext cx="5688012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运算法则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4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83F0-6E68-48F1-B5B4-80B24E52C541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逻辑运算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两点注意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30537" name="Rectangle 73"/>
          <p:cNvSpPr>
            <a:spLocks noChangeArrowheads="1"/>
          </p:cNvSpPr>
          <p:nvPr/>
        </p:nvSpPr>
        <p:spPr bwMode="auto">
          <a:xfrm>
            <a:off x="468313" y="1048544"/>
            <a:ext cx="3960812" cy="46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1)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 &amp;&amp;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2)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30538" name="Rectangle 74"/>
          <p:cNvSpPr>
            <a:spLocks noChangeArrowheads="1"/>
          </p:cNvSpPr>
          <p:nvPr/>
        </p:nvSpPr>
        <p:spPr bwMode="auto">
          <a:xfrm>
            <a:off x="395536" y="1633537"/>
            <a:ext cx="86407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先计算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的值，若是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true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，则计算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的值；</a:t>
            </a:r>
            <a:b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 若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的值是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false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不再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计算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的值</a:t>
            </a:r>
          </a:p>
        </p:txBody>
      </p:sp>
      <p:sp>
        <p:nvSpPr>
          <p:cNvPr id="830539" name="Rectangle 75"/>
          <p:cNvSpPr>
            <a:spLocks noChangeArrowheads="1"/>
          </p:cNvSpPr>
          <p:nvPr/>
        </p:nvSpPr>
        <p:spPr bwMode="auto">
          <a:xfrm>
            <a:off x="468313" y="3249331"/>
            <a:ext cx="3960812" cy="46990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1)</a:t>
            </a:r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 || 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2)</a:t>
            </a:r>
            <a:endParaRPr lang="zh-CN" altLang="en-US" b="1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30540" name="Rectangle 76"/>
          <p:cNvSpPr>
            <a:spLocks noChangeArrowheads="1"/>
          </p:cNvSpPr>
          <p:nvPr/>
        </p:nvSpPr>
        <p:spPr bwMode="auto">
          <a:xfrm>
            <a:off x="323850" y="3885406"/>
            <a:ext cx="8640763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先计算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的值，若是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false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，则计算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的值；</a:t>
            </a:r>
            <a:b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  若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的值是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true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不再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计算 </a:t>
            </a:r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2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的值</a:t>
            </a:r>
          </a:p>
        </p:txBody>
      </p:sp>
      <p:sp>
        <p:nvSpPr>
          <p:cNvPr id="830542" name="Rectangle 78"/>
          <p:cNvSpPr>
            <a:spLocks noChangeArrowheads="1"/>
          </p:cNvSpPr>
          <p:nvPr/>
        </p:nvSpPr>
        <p:spPr bwMode="auto">
          <a:xfrm>
            <a:off x="755650" y="5197872"/>
            <a:ext cx="3240088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i=3; (i&gt;3) &amp;&amp; (i++);</a:t>
            </a:r>
          </a:p>
        </p:txBody>
      </p:sp>
      <p:sp>
        <p:nvSpPr>
          <p:cNvPr id="830543" name="AutoShape 79"/>
          <p:cNvSpPr>
            <a:spLocks noChangeArrowheads="1"/>
          </p:cNvSpPr>
          <p:nvPr/>
        </p:nvSpPr>
        <p:spPr bwMode="auto">
          <a:xfrm>
            <a:off x="4284663" y="5269309"/>
            <a:ext cx="574675" cy="288925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544" name="Rectangle 80"/>
          <p:cNvSpPr>
            <a:spLocks noChangeArrowheads="1"/>
          </p:cNvSpPr>
          <p:nvPr/>
        </p:nvSpPr>
        <p:spPr bwMode="auto">
          <a:xfrm>
            <a:off x="4932363" y="5197872"/>
            <a:ext cx="1296987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=3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30545" name="Rectangle 81"/>
          <p:cNvSpPr>
            <a:spLocks noChangeArrowheads="1"/>
          </p:cNvSpPr>
          <p:nvPr/>
        </p:nvSpPr>
        <p:spPr bwMode="auto">
          <a:xfrm>
            <a:off x="755650" y="5876925"/>
            <a:ext cx="3240088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i=3; (i&gt;3) || (i++);</a:t>
            </a:r>
            <a:endParaRPr lang="zh-CN" altLang="en-US" sz="2000" b="1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30546" name="AutoShape 82"/>
          <p:cNvSpPr>
            <a:spLocks noChangeArrowheads="1"/>
          </p:cNvSpPr>
          <p:nvPr/>
        </p:nvSpPr>
        <p:spPr bwMode="auto">
          <a:xfrm>
            <a:off x="4284663" y="5948363"/>
            <a:ext cx="574675" cy="288925"/>
          </a:xfrm>
          <a:prstGeom prst="rightArrow">
            <a:avLst>
              <a:gd name="adj1" fmla="val 50000"/>
              <a:gd name="adj2" fmla="val 49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547" name="Rectangle 83"/>
          <p:cNvSpPr>
            <a:spLocks noChangeArrowheads="1"/>
          </p:cNvSpPr>
          <p:nvPr/>
        </p:nvSpPr>
        <p:spPr bwMode="auto">
          <a:xfrm>
            <a:off x="4932363" y="5876925"/>
            <a:ext cx="1296987" cy="406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=4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3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3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539" grpId="0" animBg="1"/>
      <p:bldP spid="830540" grpId="0"/>
      <p:bldP spid="830542" grpId="0" animBg="1"/>
      <p:bldP spid="830543" grpId="0" animBg="1"/>
      <p:bldP spid="830544" grpId="0" animBg="1"/>
      <p:bldP spid="830545" grpId="0" animBg="1"/>
      <p:bldP spid="830546" grpId="0" animBg="1"/>
      <p:bldP spid="8305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83F0-6E68-48F1-B5B4-80B24E52C541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 dirty="0"/>
              <a:t>条件运算符</a:t>
            </a:r>
          </a:p>
        </p:txBody>
      </p:sp>
      <p:sp>
        <p:nvSpPr>
          <p:cNvPr id="830537" name="Rectangle 73"/>
          <p:cNvSpPr>
            <a:spLocks noChangeArrowheads="1"/>
          </p:cNvSpPr>
          <p:nvPr/>
        </p:nvSpPr>
        <p:spPr bwMode="auto">
          <a:xfrm>
            <a:off x="323850" y="1147361"/>
            <a:ext cx="4859277" cy="52322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+mn-lt"/>
                <a:ea typeface="黑体" panose="02010609060101010101" pitchFamily="49" charset="-122"/>
              </a:rPr>
              <a:t>条件表达式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?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: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2</a:t>
            </a:r>
            <a:endParaRPr lang="zh-CN" altLang="en-US" b="1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830538" name="Rectangle 74"/>
          <p:cNvSpPr>
            <a:spLocks noChangeArrowheads="1"/>
          </p:cNvSpPr>
          <p:nvPr/>
        </p:nvSpPr>
        <p:spPr bwMode="auto">
          <a:xfrm>
            <a:off x="251618" y="1877938"/>
            <a:ext cx="8784878" cy="1684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先计算 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条件表达式 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的值，</a:t>
            </a:r>
            <a:endParaRPr lang="en-US" altLang="zh-CN" b="1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SzPct val="100000"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若是 </a:t>
            </a:r>
            <a:r>
              <a:rPr lang="en-US" altLang="zh-CN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true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，则用 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1 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作为整个表达式的值，</a:t>
            </a:r>
            <a:endParaRPr lang="en-US" altLang="zh-CN" b="1" dirty="0">
              <a:solidFill>
                <a:srgbClr val="0000FF"/>
              </a:solidFill>
              <a:latin typeface="+mn-lt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SzPct val="100000"/>
            </a:pPr>
            <a:r>
              <a:rPr lang="en-US" altLang="zh-CN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否则就用 </a:t>
            </a:r>
            <a:r>
              <a:rPr lang="zh-CN" altLang="en-US" b="1" dirty="0">
                <a:latin typeface="+mn-lt"/>
                <a:ea typeface="黑体" panose="02010609060101010101" pitchFamily="49" charset="-122"/>
              </a:rPr>
              <a:t>表达式</a:t>
            </a:r>
            <a:r>
              <a:rPr lang="en-US" altLang="zh-CN" b="1" dirty="0">
                <a:latin typeface="+mn-lt"/>
                <a:ea typeface="黑体" panose="02010609060101010101" pitchFamily="49" charset="-122"/>
              </a:rPr>
              <a:t>2 </a:t>
            </a:r>
            <a:r>
              <a:rPr lang="zh-CN" altLang="en-US" b="1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的值作为整个表达式的值</a:t>
            </a:r>
          </a:p>
        </p:txBody>
      </p:sp>
      <p:sp>
        <p:nvSpPr>
          <p:cNvPr id="830542" name="Rectangle 78"/>
          <p:cNvSpPr>
            <a:spLocks noChangeArrowheads="1"/>
          </p:cNvSpPr>
          <p:nvPr/>
        </p:nvSpPr>
        <p:spPr bwMode="auto">
          <a:xfrm>
            <a:off x="611561" y="3986179"/>
            <a:ext cx="3240360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y = x&gt;0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?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1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-1;</a:t>
            </a:r>
          </a:p>
        </p:txBody>
      </p:sp>
      <p:sp>
        <p:nvSpPr>
          <p:cNvPr id="2" name="矩形 1"/>
          <p:cNvSpPr/>
          <p:nvPr/>
        </p:nvSpPr>
        <p:spPr>
          <a:xfrm>
            <a:off x="323850" y="5517232"/>
            <a:ext cx="58977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条件运算符是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中惟一的三目运算符</a:t>
            </a:r>
            <a:endParaRPr lang="zh-CN" altLang="en-US" dirty="0"/>
          </a:p>
        </p:txBody>
      </p:sp>
      <p:sp>
        <p:nvSpPr>
          <p:cNvPr id="8" name="Rectangle 78"/>
          <p:cNvSpPr>
            <a:spLocks noChangeArrowheads="1"/>
          </p:cNvSpPr>
          <p:nvPr/>
        </p:nvSpPr>
        <p:spPr bwMode="auto">
          <a:xfrm>
            <a:off x="611560" y="4655201"/>
            <a:ext cx="3240361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z = x&gt;y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?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x 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:</a:t>
            </a:r>
            <a:r>
              <a:rPr lang="en-US" altLang="zh-CN" b="1" dirty="0">
                <a:latin typeface="Consolas" panose="020B0609020204030204" pitchFamily="49" charset="0"/>
                <a:ea typeface="黑体" panose="02010609060101010101" pitchFamily="49" charset="-122"/>
                <a:cs typeface="Consolas" panose="020B0609020204030204" pitchFamily="49" charset="0"/>
              </a:rPr>
              <a:t> y;</a:t>
            </a:r>
          </a:p>
        </p:txBody>
      </p:sp>
    </p:spTree>
    <p:extLst>
      <p:ext uri="{BB962C8B-B14F-4D97-AF65-F5344CB8AC3E}">
        <p14:creationId xmlns:p14="http://schemas.microsoft.com/office/powerpoint/2010/main" val="34004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78F8-723A-40B1-9D0C-CAA6ED4DBB25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20650"/>
            <a:ext cx="4897438" cy="641350"/>
          </a:xfrm>
          <a:noFill/>
          <a:ln/>
        </p:spPr>
        <p:txBody>
          <a:bodyPr>
            <a:spAutoFit/>
          </a:bodyPr>
          <a:lstStyle/>
          <a:p>
            <a:r>
              <a:rPr lang="zh-CN" altLang="en-US"/>
              <a:t>举例</a:t>
            </a:r>
          </a:p>
        </p:txBody>
      </p:sp>
      <p:sp>
        <p:nvSpPr>
          <p:cNvPr id="824393" name="Rectangle 73"/>
          <p:cNvSpPr>
            <a:spLocks noChangeArrowheads="1"/>
          </p:cNvSpPr>
          <p:nvPr/>
        </p:nvSpPr>
        <p:spPr bwMode="auto">
          <a:xfrm>
            <a:off x="467544" y="908720"/>
            <a:ext cx="7920037" cy="589392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关系运算与逻辑运算</a:t>
            </a:r>
            <a:endParaRPr lang="en-US" altLang="zh-CN" sz="2000" b="1" dirty="0">
              <a:solidFill>
                <a:srgbClr val="0000FF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#include &lt;iostream&gt;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spcAft>
                <a:spcPct val="30000"/>
              </a:spcAft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using namespace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x1=1, x2=2, x3=3;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bool b1, b2, b3;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b1 =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(x1 &lt; x2) &amp;&amp; (x2 &lt; x3)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正确写法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"b1=" &lt;&lt; b1 &lt;&lt; "\n";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b2 =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x1 &lt; x2 &lt; x3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         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有没有问题？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"b2=" &lt;&lt; b2 &lt;&lt; "\n";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b3 =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x3 &gt; x2 &gt; x1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;             </a:t>
            </a:r>
            <a:r>
              <a:rPr lang="en-US" altLang="zh-CN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有没有问题？</a:t>
            </a: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"b3=" &lt;&lt; b3 &lt;&lt; "\n";</a:t>
            </a:r>
          </a:p>
          <a:p>
            <a:endParaRPr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 return 0;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 txBox="1">
            <a:spLocks noChangeArrowheads="1"/>
          </p:cNvSpPr>
          <p:nvPr/>
        </p:nvSpPr>
        <p:spPr bwMode="gray">
          <a:xfrm>
            <a:off x="298412" y="548680"/>
            <a:ext cx="7488832" cy="1272469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0" scaled="1"/>
            <a:tileRect/>
          </a:gradFill>
          <a:ln w="28575" algn="ctr">
            <a:solidFill>
              <a:schemeClr val="bg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/>
        </p:spPr>
        <p:txBody>
          <a:bodyPr vert="horz" wrap="none" lIns="18000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46E98CDE-0FC9-4A31-BE6D-A03803681BB6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7544" y="548680"/>
            <a:ext cx="7848872" cy="1143000"/>
          </a:xfrm>
        </p:spPr>
        <p:txBody>
          <a:bodyPr/>
          <a:lstStyle/>
          <a:p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</a:t>
            </a:r>
            <a:r>
              <a:rPr lang="en-US" altLang="zh-CN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60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条件结构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55576" y="2204864"/>
            <a:ext cx="5688013" cy="158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 if </a:t>
            </a:r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 switch </a:t>
            </a:r>
            <a:r>
              <a:rPr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271090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C3C5-5011-4947-8780-659F7C2600D2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6553200" cy="641350"/>
          </a:xfrm>
          <a:noFill/>
          <a:ln/>
        </p:spPr>
        <p:txBody>
          <a:bodyPr>
            <a:spAutoFit/>
          </a:bodyPr>
          <a:lstStyle/>
          <a:p>
            <a:r>
              <a:rPr lang="en-US" altLang="zh-CN"/>
              <a:t>if </a:t>
            </a:r>
            <a:r>
              <a:rPr lang="zh-CN" altLang="en-US"/>
              <a:t>语句</a:t>
            </a:r>
          </a:p>
        </p:txBody>
      </p:sp>
      <p:sp>
        <p:nvSpPr>
          <p:cNvPr id="805892" name="Rectangle 4"/>
          <p:cNvSpPr>
            <a:spLocks noChangeArrowheads="1"/>
          </p:cNvSpPr>
          <p:nvPr/>
        </p:nvSpPr>
        <p:spPr bwMode="auto">
          <a:xfrm>
            <a:off x="323850" y="1064446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Clr>
                <a:schemeClr val="hlink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 用法一：单分支</a:t>
            </a:r>
          </a:p>
        </p:txBody>
      </p:sp>
      <p:sp>
        <p:nvSpPr>
          <p:cNvPr id="805893" name="Rectangle 5"/>
          <p:cNvSpPr>
            <a:spLocks noChangeArrowheads="1"/>
          </p:cNvSpPr>
          <p:nvPr/>
        </p:nvSpPr>
        <p:spPr bwMode="auto">
          <a:xfrm>
            <a:off x="827336" y="1705467"/>
            <a:ext cx="6840537" cy="4762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r>
              <a:rPr lang="en-US" altLang="zh-CN" b="1"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805894" name="Rectangle 6"/>
          <p:cNvSpPr>
            <a:spLocks noChangeArrowheads="1"/>
          </p:cNvSpPr>
          <p:nvPr/>
        </p:nvSpPr>
        <p:spPr bwMode="auto">
          <a:xfrm>
            <a:off x="813272" y="2419837"/>
            <a:ext cx="6840537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if (x&gt;y)  </a:t>
            </a:r>
            <a:r>
              <a:rPr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 &lt;&lt; x;</a:t>
            </a:r>
            <a:endParaRPr lang="zh-CN" altLang="en-US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05898" name="Rectangle 10"/>
          <p:cNvSpPr>
            <a:spLocks noChangeArrowheads="1"/>
          </p:cNvSpPr>
          <p:nvPr/>
        </p:nvSpPr>
        <p:spPr bwMode="auto">
          <a:xfrm>
            <a:off x="691936" y="3139308"/>
            <a:ext cx="5184576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这里的语句可以是复合语句</a:t>
            </a:r>
            <a:b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</a:b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 （即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多个语句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用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大括号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49" charset="-122"/>
              </a:rPr>
              <a:t>括起来）</a:t>
            </a:r>
            <a:endParaRPr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05899" name="Rectangle 11"/>
          <p:cNvSpPr>
            <a:spLocks noChangeArrowheads="1"/>
          </p:cNvSpPr>
          <p:nvPr/>
        </p:nvSpPr>
        <p:spPr bwMode="auto">
          <a:xfrm>
            <a:off x="4173422" y="4325504"/>
            <a:ext cx="2449513" cy="1320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if (x&gt;y)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t = x;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x = y;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y = t;  </a:t>
            </a:r>
          </a:p>
        </p:txBody>
      </p:sp>
      <p:sp>
        <p:nvSpPr>
          <p:cNvPr id="805901" name="Rectangle 13"/>
          <p:cNvSpPr>
            <a:spLocks noChangeArrowheads="1"/>
          </p:cNvSpPr>
          <p:nvPr/>
        </p:nvSpPr>
        <p:spPr bwMode="auto">
          <a:xfrm>
            <a:off x="860310" y="4181042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例：</a:t>
            </a:r>
          </a:p>
        </p:txBody>
      </p:sp>
      <p:sp>
        <p:nvSpPr>
          <p:cNvPr id="805902" name="Rectangle 14"/>
          <p:cNvSpPr>
            <a:spLocks noChangeArrowheads="1"/>
          </p:cNvSpPr>
          <p:nvPr/>
        </p:nvSpPr>
        <p:spPr bwMode="auto">
          <a:xfrm>
            <a:off x="1509597" y="4325504"/>
            <a:ext cx="2449513" cy="1930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if (x&gt;y)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{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t = x;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x = y;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    y = t;  </a:t>
            </a:r>
          </a:p>
          <a:p>
            <a:r>
              <a:rPr lang="en-US" altLang="zh-CN" sz="2000" b="1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805903" name="Rectangle 15"/>
          <p:cNvSpPr>
            <a:spLocks noChangeArrowheads="1"/>
          </p:cNvSpPr>
          <p:nvPr/>
        </p:nvSpPr>
        <p:spPr bwMode="auto">
          <a:xfrm>
            <a:off x="4575026" y="5823044"/>
            <a:ext cx="2592388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</a:rPr>
              <a:t>ex03_if_1.cpp</a:t>
            </a:r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58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5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05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0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0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59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5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5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059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8" grpId="0"/>
      <p:bldP spid="805899" grpId="0" animBg="1"/>
      <p:bldP spid="805901" grpId="0"/>
      <p:bldP spid="805902" grpId="0" animBg="1"/>
      <p:bldP spid="805903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10486</TotalTime>
  <Words>2285</Words>
  <Application>Microsoft Office PowerPoint</Application>
  <PresentationFormat>全屏显示(4:3)</PresentationFormat>
  <Paragraphs>385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黑体</vt:lpstr>
      <vt:lpstr>宋体</vt:lpstr>
      <vt:lpstr>Arial</vt:lpstr>
      <vt:lpstr>Consolas</vt:lpstr>
      <vt:lpstr>Courier New</vt:lpstr>
      <vt:lpstr>Tahoma</vt:lpstr>
      <vt:lpstr>Times New Roman</vt:lpstr>
      <vt:lpstr>Wingdings</vt:lpstr>
      <vt:lpstr>Blends</vt:lpstr>
      <vt:lpstr>Equation</vt:lpstr>
      <vt:lpstr>第三讲</vt:lpstr>
      <vt:lpstr>关系运算与逻辑运算</vt:lpstr>
      <vt:lpstr>关系运算：比较大小</vt:lpstr>
      <vt:lpstr>逻辑运算</vt:lpstr>
      <vt:lpstr>逻辑运算：两点注意</vt:lpstr>
      <vt:lpstr>条件运算符</vt:lpstr>
      <vt:lpstr>举例</vt:lpstr>
      <vt:lpstr>选择/分支/条件结构</vt:lpstr>
      <vt:lpstr>if 语句</vt:lpstr>
      <vt:lpstr>if 语句</vt:lpstr>
      <vt:lpstr>if 语句</vt:lpstr>
      <vt:lpstr>if 语句的嵌套</vt:lpstr>
      <vt:lpstr>选择结构：switch语句</vt:lpstr>
      <vt:lpstr>循环结构</vt:lpstr>
      <vt:lpstr>while 循环</vt:lpstr>
      <vt:lpstr>do while 循环</vt:lpstr>
      <vt:lpstr>for 循环</vt:lpstr>
      <vt:lpstr>for 循环</vt:lpstr>
      <vt:lpstr>for 循环</vt:lpstr>
      <vt:lpstr>for 循环</vt:lpstr>
      <vt:lpstr>循环的终止</vt:lpstr>
      <vt:lpstr>break 和 continue</vt:lpstr>
      <vt:lpstr>循环的嵌套</vt:lpstr>
      <vt:lpstr>举例</vt:lpstr>
      <vt:lpstr>举例</vt:lpstr>
      <vt:lpstr>课后练习</vt:lpstr>
      <vt:lpstr>上机作业</vt:lpstr>
      <vt:lpstr>上机作业</vt:lpstr>
      <vt:lpstr>上机作业</vt:lpstr>
    </vt:vector>
  </TitlesOfParts>
  <Company>联想（北京）有限公司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net fish</cp:lastModifiedBy>
  <cp:revision>971</cp:revision>
  <cp:lastPrinted>2015-09-21T05:06:52Z</cp:lastPrinted>
  <dcterms:created xsi:type="dcterms:W3CDTF">2005-02-05T01:21:04Z</dcterms:created>
  <dcterms:modified xsi:type="dcterms:W3CDTF">2017-09-16T14:28:09Z</dcterms:modified>
</cp:coreProperties>
</file>