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696" r:id="rId2"/>
    <p:sldId id="697" r:id="rId3"/>
    <p:sldId id="630" r:id="rId4"/>
    <p:sldId id="633" r:id="rId5"/>
    <p:sldId id="635" r:id="rId6"/>
    <p:sldId id="636" r:id="rId7"/>
    <p:sldId id="637" r:id="rId8"/>
    <p:sldId id="698" r:id="rId9"/>
    <p:sldId id="638" r:id="rId10"/>
    <p:sldId id="639" r:id="rId11"/>
    <p:sldId id="640" r:id="rId12"/>
    <p:sldId id="641" r:id="rId13"/>
    <p:sldId id="642" r:id="rId14"/>
    <p:sldId id="699" r:id="rId15"/>
    <p:sldId id="632" r:id="rId16"/>
    <p:sldId id="643" r:id="rId17"/>
    <p:sldId id="687" r:id="rId18"/>
    <p:sldId id="644" r:id="rId19"/>
    <p:sldId id="683" r:id="rId20"/>
    <p:sldId id="701" r:id="rId21"/>
    <p:sldId id="692" r:id="rId22"/>
    <p:sldId id="695" r:id="rId23"/>
    <p:sldId id="693" r:id="rId24"/>
    <p:sldId id="694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3399FF"/>
    <a:srgbClr val="0000FF"/>
    <a:srgbClr val="003300"/>
    <a:srgbClr val="FFFF00"/>
    <a:srgbClr val="0033CC"/>
    <a:srgbClr val="FF3300"/>
    <a:srgbClr val="CC9900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2" autoAdjust="0"/>
    <p:restoredTop sz="86455" autoAdjust="0"/>
  </p:normalViewPr>
  <p:slideViewPr>
    <p:cSldViewPr>
      <p:cViewPr varScale="1">
        <p:scale>
          <a:sx n="101" d="100"/>
          <a:sy n="101" d="100"/>
        </p:scale>
        <p:origin x="91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1"/>
            </a:lvl1pPr>
          </a:lstStyle>
          <a:p>
            <a:fld id="{C9629046-6121-4CEF-BA4E-7450F4904B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256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95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24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4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9E0D245-DDD6-43C8-A9B6-EEC655C4C5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6030D-91EB-412A-A688-AA04549105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51481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7F976-632E-4EC2-8D00-D604FBECB6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6354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162800" cy="617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24862" cy="50403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163F621-50FC-444D-A670-66D71A9FB7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12343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12924-D309-41A8-8ED4-A16403B5B8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70316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A45E6-1E0C-4C6C-97DE-853127DB66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41808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331D2-1899-4BD3-A932-A7BBEC91FA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34941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1AE7F-2A4C-401F-9527-3A23D962A8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45105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D1DB9-D0BA-4817-BD0A-F92CE72281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29293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69EE0-7A93-4F86-B051-D329766F0C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52813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1DA28-2067-4170-8759-E89047A97C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73944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98A19-BB53-454E-8D84-0B278A0ABF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73511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5555005B-0835-4CDF-95C9-25A093BE7B1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slow">
    <p:push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052736"/>
            <a:ext cx="2377281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1043608" y="2241317"/>
            <a:ext cx="6264697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 组</a:t>
            </a:r>
            <a:endParaRPr lang="zh-CN" altLang="en-US" sz="7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3420338" y="4149080"/>
            <a:ext cx="5616158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二维数组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数组作为函数参数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24545" y="1979740"/>
            <a:ext cx="194421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29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D12E-DBDE-425D-B1B9-A29BD298022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二维数组</a:t>
            </a:r>
          </a:p>
        </p:txBody>
      </p:sp>
      <p:sp>
        <p:nvSpPr>
          <p:cNvPr id="864259" name="Rectangle 3"/>
          <p:cNvSpPr>
            <a:spLocks noChangeArrowheads="1"/>
          </p:cNvSpPr>
          <p:nvPr/>
        </p:nvSpPr>
        <p:spPr bwMode="auto">
          <a:xfrm>
            <a:off x="179388" y="10191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二维数组的存储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按行存储</a:t>
            </a:r>
          </a:p>
        </p:txBody>
      </p:sp>
      <p:sp>
        <p:nvSpPr>
          <p:cNvPr id="864266" name="Rectangle 10"/>
          <p:cNvSpPr>
            <a:spLocks noChangeArrowheads="1"/>
          </p:cNvSpPr>
          <p:nvPr/>
        </p:nvSpPr>
        <p:spPr bwMode="auto">
          <a:xfrm>
            <a:off x="539750" y="1700213"/>
            <a:ext cx="64087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x[2][3] 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在内存中的存放顺序是</a:t>
            </a:r>
          </a:p>
        </p:txBody>
      </p:sp>
      <p:graphicFrame>
        <p:nvGraphicFramePr>
          <p:cNvPr id="864293" name="Group 37"/>
          <p:cNvGraphicFramePr>
            <a:graphicFrameLocks noGrp="1"/>
          </p:cNvGraphicFramePr>
          <p:nvPr/>
        </p:nvGraphicFramePr>
        <p:xfrm>
          <a:off x="682625" y="2274888"/>
          <a:ext cx="7632700" cy="612775"/>
        </p:xfrm>
        <a:graphic>
          <a:graphicData uri="http://schemas.openxmlformats.org/drawingml/2006/table">
            <a:tbl>
              <a:tblPr/>
              <a:tblGrid>
                <a:gridCol w="1274763"/>
                <a:gridCol w="1266825"/>
                <a:gridCol w="1274762"/>
                <a:gridCol w="1271588"/>
                <a:gridCol w="1273175"/>
                <a:gridCol w="1271587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4291" name="Rectangle 35"/>
          <p:cNvSpPr>
            <a:spLocks noChangeArrowheads="1"/>
          </p:cNvSpPr>
          <p:nvPr/>
        </p:nvSpPr>
        <p:spPr bwMode="auto">
          <a:xfrm>
            <a:off x="827088" y="2347913"/>
            <a:ext cx="7704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x[0][0]  x[0][1]  x[0][2]  x[1][0]  x[1][1]  x[1][2]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4294" name="Line 38"/>
          <p:cNvSpPr>
            <a:spLocks noChangeShapeType="1"/>
          </p:cNvSpPr>
          <p:nvPr/>
        </p:nvSpPr>
        <p:spPr bwMode="auto">
          <a:xfrm>
            <a:off x="1258888" y="3355975"/>
            <a:ext cx="2663825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295" name="Line 39"/>
          <p:cNvSpPr>
            <a:spLocks noChangeShapeType="1"/>
          </p:cNvSpPr>
          <p:nvPr/>
        </p:nvSpPr>
        <p:spPr bwMode="auto">
          <a:xfrm>
            <a:off x="1258888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296" name="Line 40"/>
          <p:cNvSpPr>
            <a:spLocks noChangeShapeType="1"/>
          </p:cNvSpPr>
          <p:nvPr/>
        </p:nvSpPr>
        <p:spPr bwMode="auto">
          <a:xfrm>
            <a:off x="2555875" y="2924175"/>
            <a:ext cx="0" cy="792163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297" name="Line 41"/>
          <p:cNvSpPr>
            <a:spLocks noChangeShapeType="1"/>
          </p:cNvSpPr>
          <p:nvPr/>
        </p:nvSpPr>
        <p:spPr bwMode="auto">
          <a:xfrm>
            <a:off x="3924300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00" name="Rectangle 44"/>
          <p:cNvSpPr>
            <a:spLocks noChangeArrowheads="1"/>
          </p:cNvSpPr>
          <p:nvPr/>
        </p:nvSpPr>
        <p:spPr bwMode="auto">
          <a:xfrm>
            <a:off x="2124075" y="3716338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x[0]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4301" name="Line 45"/>
          <p:cNvSpPr>
            <a:spLocks noChangeShapeType="1"/>
          </p:cNvSpPr>
          <p:nvPr/>
        </p:nvSpPr>
        <p:spPr bwMode="auto">
          <a:xfrm>
            <a:off x="5148263" y="3355975"/>
            <a:ext cx="2663825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02" name="Line 46"/>
          <p:cNvSpPr>
            <a:spLocks noChangeShapeType="1"/>
          </p:cNvSpPr>
          <p:nvPr/>
        </p:nvSpPr>
        <p:spPr bwMode="auto">
          <a:xfrm>
            <a:off x="5148263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03" name="Line 47"/>
          <p:cNvSpPr>
            <a:spLocks noChangeShapeType="1"/>
          </p:cNvSpPr>
          <p:nvPr/>
        </p:nvSpPr>
        <p:spPr bwMode="auto">
          <a:xfrm>
            <a:off x="6445250" y="2924175"/>
            <a:ext cx="0" cy="792163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04" name="Line 48"/>
          <p:cNvSpPr>
            <a:spLocks noChangeShapeType="1"/>
          </p:cNvSpPr>
          <p:nvPr/>
        </p:nvSpPr>
        <p:spPr bwMode="auto">
          <a:xfrm>
            <a:off x="7813675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05" name="Rectangle 49"/>
          <p:cNvSpPr>
            <a:spLocks noChangeArrowheads="1"/>
          </p:cNvSpPr>
          <p:nvPr/>
        </p:nvSpPr>
        <p:spPr bwMode="auto">
          <a:xfrm>
            <a:off x="6013450" y="3716338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x[1]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4306" name="Line 50"/>
          <p:cNvSpPr>
            <a:spLocks noChangeShapeType="1"/>
          </p:cNvSpPr>
          <p:nvPr/>
        </p:nvSpPr>
        <p:spPr bwMode="auto">
          <a:xfrm>
            <a:off x="1258888" y="3355975"/>
            <a:ext cx="2663825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07" name="Line 51"/>
          <p:cNvSpPr>
            <a:spLocks noChangeShapeType="1"/>
          </p:cNvSpPr>
          <p:nvPr/>
        </p:nvSpPr>
        <p:spPr bwMode="auto">
          <a:xfrm>
            <a:off x="3924300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08" name="Line 52"/>
          <p:cNvSpPr>
            <a:spLocks noChangeShapeType="1"/>
          </p:cNvSpPr>
          <p:nvPr/>
        </p:nvSpPr>
        <p:spPr bwMode="auto">
          <a:xfrm>
            <a:off x="1258888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09" name="Line 53"/>
          <p:cNvSpPr>
            <a:spLocks noChangeShapeType="1"/>
          </p:cNvSpPr>
          <p:nvPr/>
        </p:nvSpPr>
        <p:spPr bwMode="auto">
          <a:xfrm>
            <a:off x="1258888" y="3355975"/>
            <a:ext cx="2663825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0" name="Line 54"/>
          <p:cNvSpPr>
            <a:spLocks noChangeShapeType="1"/>
          </p:cNvSpPr>
          <p:nvPr/>
        </p:nvSpPr>
        <p:spPr bwMode="auto">
          <a:xfrm>
            <a:off x="3924300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1" name="Line 55"/>
          <p:cNvSpPr>
            <a:spLocks noChangeShapeType="1"/>
          </p:cNvSpPr>
          <p:nvPr/>
        </p:nvSpPr>
        <p:spPr bwMode="auto">
          <a:xfrm>
            <a:off x="2555875" y="2924175"/>
            <a:ext cx="0" cy="792163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2" name="Line 56"/>
          <p:cNvSpPr>
            <a:spLocks noChangeShapeType="1"/>
          </p:cNvSpPr>
          <p:nvPr/>
        </p:nvSpPr>
        <p:spPr bwMode="auto">
          <a:xfrm>
            <a:off x="1258888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3" name="Line 57"/>
          <p:cNvSpPr>
            <a:spLocks noChangeShapeType="1"/>
          </p:cNvSpPr>
          <p:nvPr/>
        </p:nvSpPr>
        <p:spPr bwMode="auto">
          <a:xfrm>
            <a:off x="1258888" y="3355975"/>
            <a:ext cx="2663825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4" name="Line 58"/>
          <p:cNvSpPr>
            <a:spLocks noChangeShapeType="1"/>
          </p:cNvSpPr>
          <p:nvPr/>
        </p:nvSpPr>
        <p:spPr bwMode="auto">
          <a:xfrm>
            <a:off x="3924300" y="2924175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5" name="Line 59"/>
          <p:cNvSpPr>
            <a:spLocks noChangeShapeType="1"/>
          </p:cNvSpPr>
          <p:nvPr/>
        </p:nvSpPr>
        <p:spPr bwMode="auto">
          <a:xfrm>
            <a:off x="4427538" y="4437063"/>
            <a:ext cx="0" cy="360362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6" name="Line 60"/>
          <p:cNvSpPr>
            <a:spLocks noChangeShapeType="1"/>
          </p:cNvSpPr>
          <p:nvPr/>
        </p:nvSpPr>
        <p:spPr bwMode="auto">
          <a:xfrm>
            <a:off x="2555875" y="4149725"/>
            <a:ext cx="0" cy="287338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7" name="Line 61"/>
          <p:cNvSpPr>
            <a:spLocks noChangeShapeType="1"/>
          </p:cNvSpPr>
          <p:nvPr/>
        </p:nvSpPr>
        <p:spPr bwMode="auto">
          <a:xfrm>
            <a:off x="2555875" y="4437063"/>
            <a:ext cx="3887788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8" name="Line 62"/>
          <p:cNvSpPr>
            <a:spLocks noChangeShapeType="1"/>
          </p:cNvSpPr>
          <p:nvPr/>
        </p:nvSpPr>
        <p:spPr bwMode="auto">
          <a:xfrm>
            <a:off x="6443663" y="4149725"/>
            <a:ext cx="0" cy="287338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319" name="Rectangle 63"/>
          <p:cNvSpPr>
            <a:spLocks noChangeArrowheads="1"/>
          </p:cNvSpPr>
          <p:nvPr/>
        </p:nvSpPr>
        <p:spPr bwMode="auto">
          <a:xfrm>
            <a:off x="4211638" y="4724400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endParaRPr lang="zh-CN" altLang="en-US" sz="28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4321" name="Rectangle 65"/>
          <p:cNvSpPr>
            <a:spLocks noChangeArrowheads="1"/>
          </p:cNvSpPr>
          <p:nvPr/>
        </p:nvSpPr>
        <p:spPr bwMode="auto">
          <a:xfrm>
            <a:off x="468313" y="5472113"/>
            <a:ext cx="7272337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在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中，二维数组被看成是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一维数组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数组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B65F-EF10-419A-BF32-1F31F3939A4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二维数组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179388" y="10191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二维数组的初始化</a:t>
            </a:r>
          </a:p>
        </p:txBody>
      </p:sp>
      <p:sp>
        <p:nvSpPr>
          <p:cNvPr id="865326" name="Rectangle 46"/>
          <p:cNvSpPr>
            <a:spLocks noChangeArrowheads="1"/>
          </p:cNvSpPr>
          <p:nvPr/>
        </p:nvSpPr>
        <p:spPr bwMode="auto">
          <a:xfrm>
            <a:off x="395288" y="3472656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分组初始化</a:t>
            </a:r>
          </a:p>
        </p:txBody>
      </p:sp>
      <p:sp>
        <p:nvSpPr>
          <p:cNvPr id="865327" name="Rectangle 47"/>
          <p:cNvSpPr>
            <a:spLocks noChangeArrowheads="1"/>
          </p:cNvSpPr>
          <p:nvPr/>
        </p:nvSpPr>
        <p:spPr bwMode="auto">
          <a:xfrm>
            <a:off x="396875" y="4048919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5328" name="Rectangle 48"/>
          <p:cNvSpPr>
            <a:spLocks noChangeArrowheads="1"/>
          </p:cNvSpPr>
          <p:nvPr/>
        </p:nvSpPr>
        <p:spPr bwMode="auto">
          <a:xfrm>
            <a:off x="1114425" y="4120356"/>
            <a:ext cx="76327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x[2][3]={{1,3,5}, {2,6,10}};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5329" name="Rectangle 49"/>
          <p:cNvSpPr>
            <a:spLocks noChangeArrowheads="1"/>
          </p:cNvSpPr>
          <p:nvPr/>
        </p:nvSpPr>
        <p:spPr bwMode="auto">
          <a:xfrm>
            <a:off x="395288" y="4912519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部分初始化</a:t>
            </a:r>
          </a:p>
        </p:txBody>
      </p:sp>
      <p:sp>
        <p:nvSpPr>
          <p:cNvPr id="865332" name="Rectangle 52"/>
          <p:cNvSpPr>
            <a:spLocks noChangeArrowheads="1"/>
          </p:cNvSpPr>
          <p:nvPr/>
        </p:nvSpPr>
        <p:spPr bwMode="auto">
          <a:xfrm>
            <a:off x="395288" y="1628775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全部初始化</a:t>
            </a:r>
          </a:p>
        </p:txBody>
      </p:sp>
      <p:sp>
        <p:nvSpPr>
          <p:cNvPr id="865333" name="Rectangle 53"/>
          <p:cNvSpPr>
            <a:spLocks noChangeArrowheads="1"/>
          </p:cNvSpPr>
          <p:nvPr/>
        </p:nvSpPr>
        <p:spPr bwMode="auto">
          <a:xfrm>
            <a:off x="395288" y="2133600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5334" name="Rectangle 54"/>
          <p:cNvSpPr>
            <a:spLocks noChangeArrowheads="1"/>
          </p:cNvSpPr>
          <p:nvPr/>
        </p:nvSpPr>
        <p:spPr bwMode="auto">
          <a:xfrm>
            <a:off x="1116013" y="2205038"/>
            <a:ext cx="7704137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x[2][3]={1,3,5,2,6,10};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5335" name="Rectangle 55"/>
          <p:cNvSpPr>
            <a:spLocks noChangeArrowheads="1"/>
          </p:cNvSpPr>
          <p:nvPr/>
        </p:nvSpPr>
        <p:spPr bwMode="auto">
          <a:xfrm>
            <a:off x="396875" y="5488781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5336" name="Rectangle 56"/>
          <p:cNvSpPr>
            <a:spLocks noChangeArrowheads="1"/>
          </p:cNvSpPr>
          <p:nvPr/>
        </p:nvSpPr>
        <p:spPr bwMode="auto">
          <a:xfrm>
            <a:off x="1114425" y="5560219"/>
            <a:ext cx="76327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x[2][3]={{1}, {2,6}};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5337" name="Rectangle 57"/>
          <p:cNvSpPr>
            <a:spLocks noChangeArrowheads="1"/>
          </p:cNvSpPr>
          <p:nvPr/>
        </p:nvSpPr>
        <p:spPr bwMode="auto">
          <a:xfrm>
            <a:off x="1116013" y="2708275"/>
            <a:ext cx="7704137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x[][3]={1,3,5,2,6,10};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注：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只能省第一维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的长度！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5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5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5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65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5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5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5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26" grpId="0"/>
      <p:bldP spid="865327" grpId="0"/>
      <p:bldP spid="865328" grpId="0" animBg="1"/>
      <p:bldP spid="865329" grpId="0"/>
      <p:bldP spid="865335" grpId="0"/>
      <p:bldP spid="8653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D34A-561E-4AF7-A6F8-624EEB54FADA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二维数组举例</a:t>
            </a:r>
          </a:p>
        </p:txBody>
      </p:sp>
      <p:sp>
        <p:nvSpPr>
          <p:cNvPr id="866319" name="Rectangle 15"/>
          <p:cNvSpPr>
            <a:spLocks noChangeArrowheads="1"/>
          </p:cNvSpPr>
          <p:nvPr/>
        </p:nvSpPr>
        <p:spPr bwMode="auto">
          <a:xfrm>
            <a:off x="323850" y="10525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计算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阶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Hilbert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矩阵与全是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 向量的乘积</a:t>
            </a:r>
          </a:p>
        </p:txBody>
      </p:sp>
      <p:sp>
        <p:nvSpPr>
          <p:cNvPr id="866320" name="Rectangle 16"/>
          <p:cNvSpPr>
            <a:spLocks noChangeArrowheads="1"/>
          </p:cNvSpPr>
          <p:nvPr/>
        </p:nvSpPr>
        <p:spPr bwMode="auto">
          <a:xfrm>
            <a:off x="6156325" y="1773238"/>
            <a:ext cx="25923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</a:rPr>
              <a:t>ex05_array_hilb.cpp</a:t>
            </a:r>
            <a:endParaRPr lang="zh-CN" altLang="en-US" sz="2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66321" name="Object 17"/>
          <p:cNvGraphicFramePr>
            <a:graphicFrameLocks noChangeAspect="1"/>
          </p:cNvGraphicFramePr>
          <p:nvPr/>
        </p:nvGraphicFramePr>
        <p:xfrm>
          <a:off x="468313" y="1844675"/>
          <a:ext cx="2574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418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4675"/>
                        <a:ext cx="25749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24" name="Object 20"/>
          <p:cNvGraphicFramePr>
            <a:graphicFrameLocks noChangeAspect="1"/>
          </p:cNvGraphicFramePr>
          <p:nvPr/>
        </p:nvGraphicFramePr>
        <p:xfrm>
          <a:off x="3203575" y="1700213"/>
          <a:ext cx="25923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419" name="Equation" r:id="rId5" imgW="838080" imgH="419040" progId="Equation.DSMT4">
                  <p:embed/>
                </p:oleObj>
              </mc:Choice>
              <mc:Fallback>
                <p:oleObj name="Equation" r:id="rId5" imgW="83808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25923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27" name="Object 23"/>
          <p:cNvGraphicFramePr>
            <a:graphicFrameLocks noChangeAspect="1"/>
          </p:cNvGraphicFramePr>
          <p:nvPr/>
        </p:nvGraphicFramePr>
        <p:xfrm>
          <a:off x="611188" y="3357563"/>
          <a:ext cx="4291012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420" name="Equation" r:id="rId7" imgW="1307880" imgH="444240" progId="Equation.DSMT4">
                  <p:embed/>
                </p:oleObj>
              </mc:Choice>
              <mc:Fallback>
                <p:oleObj name="Equation" r:id="rId7" imgW="1307880" imgH="4442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4291012" cy="1455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1BB5-D3A9-456C-8525-2FB746A4D25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多维数组</a:t>
            </a:r>
          </a:p>
        </p:txBody>
      </p:sp>
      <p:sp>
        <p:nvSpPr>
          <p:cNvPr id="867331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多维数组的声明 ：</a:t>
            </a:r>
          </a:p>
        </p:txBody>
      </p:sp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611188" y="1700213"/>
            <a:ext cx="7993062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变量名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[n1][n2][n3]...</a:t>
            </a:r>
          </a:p>
        </p:txBody>
      </p:sp>
      <p:sp>
        <p:nvSpPr>
          <p:cNvPr id="867333" name="Rectangle 5"/>
          <p:cNvSpPr>
            <a:spLocks noChangeArrowheads="1"/>
          </p:cNvSpPr>
          <p:nvPr/>
        </p:nvSpPr>
        <p:spPr bwMode="auto">
          <a:xfrm>
            <a:off x="539750" y="2276475"/>
            <a:ext cx="79930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多维数组的赋值、引用、初始化与二维数组类似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899592" y="1196752"/>
            <a:ext cx="6624736" cy="1368152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62356" y="1340768"/>
            <a:ext cx="7272808" cy="1015663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数组作为函数参数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640" y="2996952"/>
            <a:ext cx="6877050" cy="224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 数组中的单个元素作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实参</a:t>
            </a: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值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传递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，传递单个元素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 数组名作为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地址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传递，传递整个数组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738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487A-FD3E-47A7-8027-95D23A17DE3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6911975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数组元素作为参数</a:t>
            </a:r>
          </a:p>
        </p:txBody>
      </p:sp>
      <p:sp>
        <p:nvSpPr>
          <p:cNvPr id="856071" name="Rectangle 7"/>
          <p:cNvSpPr>
            <a:spLocks noChangeArrowheads="1"/>
          </p:cNvSpPr>
          <p:nvPr/>
        </p:nvSpPr>
        <p:spPr bwMode="auto">
          <a:xfrm>
            <a:off x="250825" y="908050"/>
            <a:ext cx="8064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 数组中的单个元素作实参</a:t>
            </a:r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322263" y="2419350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56074" name="Rectangle 10"/>
          <p:cNvSpPr>
            <a:spLocks noChangeArrowheads="1"/>
          </p:cNvSpPr>
          <p:nvPr/>
        </p:nvSpPr>
        <p:spPr bwMode="auto">
          <a:xfrm>
            <a:off x="1042988" y="2492375"/>
            <a:ext cx="7200900" cy="4121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void my_swap(int a, int b)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int t;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t = a; a = b; b = t;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>
              <a:lnSpc>
                <a:spcPct val="110000"/>
              </a:lnSpc>
            </a:pP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int x[2]={1,3}; 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my_swap(x[0], x[1]);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cout &lt;&lt;"x[0]="&lt;&lt;x[0]&lt;&lt;", x[1]="&lt;&lt;x[1]&lt;&lt;endl;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856080" name="Rectangle 16"/>
          <p:cNvSpPr>
            <a:spLocks noChangeArrowheads="1"/>
          </p:cNvSpPr>
          <p:nvPr/>
        </p:nvSpPr>
        <p:spPr bwMode="auto">
          <a:xfrm>
            <a:off x="755650" y="1628775"/>
            <a:ext cx="7200900" cy="5127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与单个变量一样（值传递）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6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6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3" grpId="0"/>
      <p:bldP spid="8560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F675-0DE5-4587-9D80-65B20A5B8DE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数组名作为参数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323850" y="981075"/>
            <a:ext cx="8064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数组名</a:t>
            </a: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作参数</a:t>
            </a:r>
          </a:p>
        </p:txBody>
      </p:sp>
      <p:sp>
        <p:nvSpPr>
          <p:cNvPr id="868367" name="Rectangle 15"/>
          <p:cNvSpPr>
            <a:spLocks noChangeArrowheads="1"/>
          </p:cNvSpPr>
          <p:nvPr/>
        </p:nvSpPr>
        <p:spPr bwMode="auto">
          <a:xfrm>
            <a:off x="611188" y="1628775"/>
            <a:ext cx="8353425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形参和实参都应该是数组名，类型要一样</a:t>
            </a:r>
          </a:p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形参后面要加中括号</a:t>
            </a:r>
          </a:p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传递的是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数组首地址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，也可以看作是传递数组的引用</a:t>
            </a:r>
          </a:p>
        </p:txBody>
      </p:sp>
      <p:sp>
        <p:nvSpPr>
          <p:cNvPr id="868369" name="Rectangle 17"/>
          <p:cNvSpPr>
            <a:spLocks noChangeArrowheads="1"/>
          </p:cNvSpPr>
          <p:nvPr/>
        </p:nvSpPr>
        <p:spPr bwMode="auto">
          <a:xfrm>
            <a:off x="971550" y="3284538"/>
            <a:ext cx="7921625" cy="9874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在函数中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对形参数组元素的改变会直接影响到实参数组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，即实参与形参代表的是同一个数组！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F80-7042-41D0-9534-6611CBBF14F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数组作为函数的参数</a:t>
            </a:r>
          </a:p>
        </p:txBody>
      </p:sp>
      <p:sp>
        <p:nvSpPr>
          <p:cNvPr id="917507" name="Rectangle 3"/>
          <p:cNvSpPr>
            <a:spLocks noChangeArrowheads="1"/>
          </p:cNvSpPr>
          <p:nvPr/>
        </p:nvSpPr>
        <p:spPr bwMode="auto">
          <a:xfrm>
            <a:off x="323850" y="981075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7508" name="Rectangle 4"/>
          <p:cNvSpPr>
            <a:spLocks noChangeArrowheads="1"/>
          </p:cNvSpPr>
          <p:nvPr/>
        </p:nvSpPr>
        <p:spPr bwMode="auto">
          <a:xfrm>
            <a:off x="1116013" y="1125538"/>
            <a:ext cx="7129462" cy="3759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void my_swap(int a[], int b[], int n)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int t, i;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for (i=0; i&lt;n; i++)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{ t=a[i]; a[i]=b[i]; b[i]=t; }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main()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const int n=3;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int i, x[n]={1,2,3}, y[n]={2,4,6};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my_swap(x,y,n);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17510" name="Rectangle 6"/>
          <p:cNvSpPr>
            <a:spLocks noChangeArrowheads="1"/>
          </p:cNvSpPr>
          <p:nvPr/>
        </p:nvSpPr>
        <p:spPr bwMode="auto">
          <a:xfrm>
            <a:off x="4787900" y="1557338"/>
            <a:ext cx="4105275" cy="714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用数组作形参，一定要加中括号！</a:t>
            </a:r>
          </a:p>
          <a:p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但可以不指定第一维的大小</a:t>
            </a:r>
          </a:p>
        </p:txBody>
      </p:sp>
      <p:sp>
        <p:nvSpPr>
          <p:cNvPr id="917512" name="Rectangle 8"/>
          <p:cNvSpPr>
            <a:spLocks noChangeArrowheads="1"/>
          </p:cNvSpPr>
          <p:nvPr/>
        </p:nvSpPr>
        <p:spPr bwMode="auto">
          <a:xfrm>
            <a:off x="1116013" y="5013325"/>
            <a:ext cx="7200900" cy="14255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数组作为形参时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一般不指定大小（长度）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，此时通常需要加一个参数，用来传递实参数组的大小，这样函数才能知道实参数组有多少个元素</a:t>
            </a:r>
          </a:p>
        </p:txBody>
      </p:sp>
      <p:sp>
        <p:nvSpPr>
          <p:cNvPr id="917513" name="Rectangle 9"/>
          <p:cNvSpPr>
            <a:spLocks noChangeArrowheads="1"/>
          </p:cNvSpPr>
          <p:nvPr/>
        </p:nvSpPr>
        <p:spPr bwMode="auto">
          <a:xfrm>
            <a:off x="5867400" y="4437063"/>
            <a:ext cx="288131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</a:rPr>
              <a:t>ex05_array_swap.cpp</a:t>
            </a:r>
            <a:endParaRPr lang="zh-CN" altLang="en-US" sz="2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E917-AA95-405B-AFB3-7C1AC59964C8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数组举例</a:t>
            </a:r>
          </a:p>
        </p:txBody>
      </p:sp>
      <p:sp>
        <p:nvSpPr>
          <p:cNvPr id="869379" name="Rectangle 3"/>
          <p:cNvSpPr>
            <a:spLocks noChangeArrowheads="1"/>
          </p:cNvSpPr>
          <p:nvPr/>
        </p:nvSpPr>
        <p:spPr bwMode="auto">
          <a:xfrm>
            <a:off x="107504" y="977046"/>
            <a:ext cx="6048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计算矩阵各列的和</a:t>
            </a:r>
          </a:p>
        </p:txBody>
      </p:sp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250825" y="1412875"/>
            <a:ext cx="8353425" cy="5283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m=3, n=4; 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常量，矩阵维数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sum_col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(double A[][n], double s[])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, j;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for(j=0; j&lt;n; </a:t>
            </a:r>
            <a:r>
              <a:rPr lang="en-US" altLang="zh-CN" sz="2000" b="1" dirty="0" err="1">
                <a:latin typeface="Consolas" panose="020B0609020204030204" pitchFamily="49" charset="0"/>
              </a:rPr>
              <a:t>j++</a:t>
            </a:r>
            <a:r>
              <a:rPr lang="en-US" altLang="zh-CN" sz="2000" b="1" dirty="0">
                <a:latin typeface="Consolas" panose="020B0609020204030204" pitchFamily="49" charset="0"/>
              </a:rPr>
              <a:t>)  s[j]=0.0; 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赋初值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for(j=0; j&lt;n; </a:t>
            </a:r>
            <a:r>
              <a:rPr lang="en-US" altLang="zh-CN" sz="2000" b="1" dirty="0" err="1">
                <a:latin typeface="Consolas" panose="020B0609020204030204" pitchFamily="49" charset="0"/>
              </a:rPr>
              <a:t>j++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for(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=0;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&lt;m;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++) s[j] = s[j] + A[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][j];   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 double H[m][n], s[n]; 	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for(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=0;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&lt;m;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for(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j=0; j&lt;n; </a:t>
            </a:r>
            <a:r>
              <a:rPr lang="en-US" altLang="zh-CN" sz="2000" b="1" dirty="0" err="1">
                <a:latin typeface="Consolas" panose="020B0609020204030204" pitchFamily="49" charset="0"/>
              </a:rPr>
              <a:t>j++</a:t>
            </a:r>
            <a:r>
              <a:rPr lang="en-US" altLang="zh-CN" sz="2000" b="1" dirty="0">
                <a:latin typeface="Consolas" panose="020B0609020204030204" pitchFamily="49" charset="0"/>
              </a:rPr>
              <a:t>)  H[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][j]=1.0/(i+j+1);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sum_col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(H, s);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&lt;&lt;"s[0]="&lt;&lt;s[0]&lt;&lt;", s[n-1]="&lt;&lt;s[n-1]&lt;&lt;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system("pause");  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6372225" y="1628775"/>
            <a:ext cx="25923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</a:rPr>
              <a:t>ex05_array_fun.cpp</a:t>
            </a:r>
            <a:endParaRPr lang="zh-CN" altLang="en-US" sz="2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69385" name="Rectangle 9"/>
          <p:cNvSpPr>
            <a:spLocks noChangeArrowheads="1"/>
          </p:cNvSpPr>
          <p:nvPr/>
        </p:nvSpPr>
        <p:spPr bwMode="auto">
          <a:xfrm>
            <a:off x="6011863" y="4221163"/>
            <a:ext cx="2879725" cy="415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只能省略第一维的大小</a:t>
            </a:r>
          </a:p>
        </p:txBody>
      </p:sp>
      <p:sp>
        <p:nvSpPr>
          <p:cNvPr id="869386" name="Line 10"/>
          <p:cNvSpPr>
            <a:spLocks noChangeShapeType="1"/>
          </p:cNvSpPr>
          <p:nvPr/>
        </p:nvSpPr>
        <p:spPr bwMode="auto">
          <a:xfrm>
            <a:off x="3995738" y="2781300"/>
            <a:ext cx="2016125" cy="1439863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9387" name="Oval 11"/>
          <p:cNvSpPr>
            <a:spLocks noChangeArrowheads="1"/>
          </p:cNvSpPr>
          <p:nvPr/>
        </p:nvSpPr>
        <p:spPr bwMode="auto">
          <a:xfrm>
            <a:off x="3059113" y="2205038"/>
            <a:ext cx="1008062" cy="720725"/>
          </a:xfrm>
          <a:prstGeom prst="ellips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5" grpId="0" animBg="1"/>
      <p:bldP spid="869386" grpId="0" animBg="1"/>
      <p:bldP spid="8693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23E0-C576-43B5-B7FB-60C6BCDD2310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数组作为函数的参数</a:t>
            </a: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468313" y="1484313"/>
            <a:ext cx="80645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在定义函数时，须指定数组的大小（常量表达式） </a:t>
            </a:r>
          </a:p>
        </p:txBody>
      </p:sp>
      <p:sp>
        <p:nvSpPr>
          <p:cNvPr id="911367" name="Rectangle 7"/>
          <p:cNvSpPr>
            <a:spLocks noChangeArrowheads="1"/>
          </p:cNvSpPr>
          <p:nvPr/>
        </p:nvSpPr>
        <p:spPr bwMode="auto">
          <a:xfrm>
            <a:off x="179388" y="908050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形参中含数组名的函数定义与调用注意事项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900113" y="2060575"/>
            <a:ext cx="6391493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void </a:t>
            </a:r>
            <a:r>
              <a:rPr lang="en-US" altLang="zh-CN" sz="2000" b="1" dirty="0" err="1">
                <a:latin typeface="Consolas" panose="020B0609020204030204" pitchFamily="49" charset="0"/>
              </a:rPr>
              <a:t>sum_col</a:t>
            </a:r>
            <a:r>
              <a:rPr lang="en-US" altLang="zh-CN" sz="2000" b="1" dirty="0">
                <a:latin typeface="Consolas" panose="020B0609020204030204" pitchFamily="49" charset="0"/>
              </a:rPr>
              <a:t>(double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A[10][10]</a:t>
            </a:r>
            <a:r>
              <a:rPr lang="en-US" altLang="zh-CN" sz="2000" b="1" dirty="0">
                <a:latin typeface="Consolas" panose="020B0609020204030204" pitchFamily="49" charset="0"/>
              </a:rPr>
              <a:t>, double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s[10]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900113" y="3213100"/>
            <a:ext cx="7705725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void </a:t>
            </a:r>
            <a:r>
              <a:rPr lang="en-US" altLang="zh-CN" sz="2000" b="1" dirty="0" err="1">
                <a:latin typeface="Consolas" panose="020B0609020204030204" pitchFamily="49" charset="0"/>
              </a:rPr>
              <a:t>sum_col</a:t>
            </a:r>
            <a:r>
              <a:rPr lang="en-US" altLang="zh-CN" sz="2000" b="1" dirty="0">
                <a:latin typeface="Consolas" panose="020B0609020204030204" pitchFamily="49" charset="0"/>
              </a:rPr>
              <a:t>(double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A[][10]</a:t>
            </a:r>
            <a:r>
              <a:rPr lang="en-US" altLang="zh-CN" sz="2000" b="1" dirty="0">
                <a:latin typeface="Consolas" panose="020B0609020204030204" pitchFamily="49" charset="0"/>
              </a:rPr>
              <a:t>, double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s[]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11371" name="Rectangle 11"/>
          <p:cNvSpPr>
            <a:spLocks noChangeArrowheads="1"/>
          </p:cNvSpPr>
          <p:nvPr/>
        </p:nvSpPr>
        <p:spPr bwMode="auto">
          <a:xfrm>
            <a:off x="755650" y="2636838"/>
            <a:ext cx="80645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可以省略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维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的大小</a:t>
            </a:r>
          </a:p>
        </p:txBody>
      </p:sp>
      <p:sp>
        <p:nvSpPr>
          <p:cNvPr id="911372" name="Rectangle 12"/>
          <p:cNvSpPr>
            <a:spLocks noChangeArrowheads="1"/>
          </p:cNvSpPr>
          <p:nvPr/>
        </p:nvSpPr>
        <p:spPr bwMode="auto">
          <a:xfrm>
            <a:off x="755650" y="3789363"/>
            <a:ext cx="80645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若数组的大小中含有变量，则必须是常量（全局）！</a:t>
            </a:r>
          </a:p>
        </p:txBody>
      </p:sp>
      <p:sp>
        <p:nvSpPr>
          <p:cNvPr id="911373" name="Rectangle 13"/>
          <p:cNvSpPr>
            <a:spLocks noChangeArrowheads="1"/>
          </p:cNvSpPr>
          <p:nvPr/>
        </p:nvSpPr>
        <p:spPr bwMode="auto">
          <a:xfrm>
            <a:off x="900113" y="4365625"/>
            <a:ext cx="7777162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</a:rPr>
              <a:t>const int n=10;</a:t>
            </a:r>
          </a:p>
          <a:p>
            <a:r>
              <a:rPr lang="en-US" altLang="zh-CN" sz="2000" b="1">
                <a:latin typeface="Consolas" panose="020B0609020204030204" pitchFamily="49" charset="0"/>
              </a:rPr>
              <a:t>void sum_col(double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A[][n]</a:t>
            </a:r>
            <a:r>
              <a:rPr lang="en-US" altLang="zh-CN" sz="2000" b="1">
                <a:latin typeface="Consolas" panose="020B0609020204030204" pitchFamily="49" charset="0"/>
              </a:rPr>
              <a:t>, double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s[]</a:t>
            </a:r>
            <a:r>
              <a:rPr lang="en-US" altLang="zh-CN" sz="20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11374" name="Rectangle 14"/>
          <p:cNvSpPr>
            <a:spLocks noChangeArrowheads="1"/>
          </p:cNvSpPr>
          <p:nvPr/>
        </p:nvSpPr>
        <p:spPr bwMode="auto">
          <a:xfrm>
            <a:off x="468313" y="5445125"/>
            <a:ext cx="54006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函数调用时，只需输入数组名即可</a:t>
            </a:r>
          </a:p>
        </p:txBody>
      </p:sp>
      <p:sp>
        <p:nvSpPr>
          <p:cNvPr id="911375" name="Rectangle 15"/>
          <p:cNvSpPr>
            <a:spLocks noChangeArrowheads="1"/>
          </p:cNvSpPr>
          <p:nvPr/>
        </p:nvSpPr>
        <p:spPr bwMode="auto">
          <a:xfrm>
            <a:off x="900113" y="6021388"/>
            <a:ext cx="7705725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</a:rPr>
              <a:t>sum_col(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b="1">
                <a:latin typeface="Consolas" panose="020B0609020204030204" pitchFamily="49" charset="0"/>
              </a:rPr>
              <a:t>,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0" grpId="0" animBg="1"/>
      <p:bldP spid="911371" grpId="0"/>
      <p:bldP spid="911372" grpId="0"/>
      <p:bldP spid="911373" grpId="0" animBg="1"/>
      <p:bldP spid="911374" grpId="0"/>
      <p:bldP spid="9113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2195736" y="1772816"/>
            <a:ext cx="4176464" cy="1368152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3608" y="1844824"/>
            <a:ext cx="6264696" cy="1015663"/>
          </a:xfrm>
        </p:spPr>
        <p:txBody>
          <a:bodyPr anchor="t" anchorCtr="0">
            <a:spAutoFit/>
          </a:bodyPr>
          <a:lstStyle/>
          <a:p>
            <a:pPr algn="ctr"/>
            <a:r>
              <a:rPr lang="zh-CN" altLang="en-US" sz="6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</a:p>
        </p:txBody>
      </p:sp>
    </p:spTree>
    <p:extLst>
      <p:ext uri="{BB962C8B-B14F-4D97-AF65-F5344CB8AC3E}">
        <p14:creationId xmlns:p14="http://schemas.microsoft.com/office/powerpoint/2010/main" val="36254470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5ADB-8686-42FB-B3F0-ECE0F536B67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课后练习</a:t>
            </a:r>
          </a:p>
        </p:txBody>
      </p:sp>
      <p:sp>
        <p:nvSpPr>
          <p:cNvPr id="918531" name="Rectangle 3"/>
          <p:cNvSpPr>
            <a:spLocks noChangeArrowheads="1"/>
          </p:cNvSpPr>
          <p:nvPr/>
        </p:nvSpPr>
        <p:spPr bwMode="auto">
          <a:xfrm>
            <a:off x="250825" y="1052513"/>
            <a:ext cx="835342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课后练习（自己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练习，见课程主页）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943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E7E5-5CA8-41CC-884B-A2CA3D87C97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275282" y="1019175"/>
            <a:ext cx="86423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均值和标准偏差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</a:pP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给定</a:t>
            </a: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一组数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其均值和标准偏差分别定义为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</a:pPr>
            <a:endParaRPr lang="en-US" altLang="zh-CN" sz="20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</a:pP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程序，生成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之间的随机双精度数，计算均值和标准偏差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</a:pP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要求：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先编写两个函数：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mean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deviation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，分别计算一个数组的均值和标准偏差；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在主函数中</a:t>
            </a: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产生随机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数组，通过调用上面两个函数来计算均值和标准偏差</a:t>
            </a: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程序取名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hw05_01.cpp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14439" name="Rectangle 7"/>
          <p:cNvSpPr>
            <a:spLocks noChangeArrowheads="1"/>
          </p:cNvSpPr>
          <p:nvPr/>
        </p:nvSpPr>
        <p:spPr bwMode="auto">
          <a:xfrm>
            <a:off x="456257" y="5169471"/>
            <a:ext cx="8280400" cy="803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double mean(double x[],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double deviation(double x[],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7196" y="7472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231058"/>
              </p:ext>
            </p:extLst>
          </p:nvPr>
        </p:nvGraphicFramePr>
        <p:xfrm>
          <a:off x="1691680" y="1508127"/>
          <a:ext cx="143442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402" name="Equation" r:id="rId3" imgW="787400" imgH="228600" progId="Equation.DSMT4">
                  <p:embed/>
                </p:oleObj>
              </mc:Choice>
              <mc:Fallback>
                <p:oleObj name="Equation" r:id="rId3" imgW="7874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08127"/>
                        <a:ext cx="1434428" cy="418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62199"/>
              </p:ext>
            </p:extLst>
          </p:nvPr>
        </p:nvGraphicFramePr>
        <p:xfrm>
          <a:off x="611560" y="2301867"/>
          <a:ext cx="2603179" cy="65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403" name="Equation" r:id="rId5" imgW="1574800" imgH="393700" progId="Equation.DSMT4">
                  <p:embed/>
                </p:oleObj>
              </mc:Choice>
              <mc:Fallback>
                <p:oleObj name="Equation" r:id="rId5" imgW="15748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301867"/>
                        <a:ext cx="2603179" cy="654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23604"/>
              </p:ext>
            </p:extLst>
          </p:nvPr>
        </p:nvGraphicFramePr>
        <p:xfrm>
          <a:off x="4427984" y="1926260"/>
          <a:ext cx="2896409" cy="99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404" name="Equation" r:id="rId7" imgW="1930400" imgH="660400" progId="Equation.DSMT4">
                  <p:embed/>
                </p:oleObj>
              </mc:Choice>
              <mc:Fallback>
                <p:oleObj name="Equation" r:id="rId7" imgW="1930400" imgH="660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926260"/>
                        <a:ext cx="2896409" cy="9972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4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E7E5-5CA8-41CC-884B-A2CA3D87C97E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914440" name="Rectangle 8"/>
          <p:cNvSpPr>
            <a:spLocks noChangeArrowheads="1"/>
          </p:cNvSpPr>
          <p:nvPr/>
        </p:nvSpPr>
        <p:spPr bwMode="auto">
          <a:xfrm>
            <a:off x="241273" y="1054718"/>
            <a:ext cx="86423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统计数字出现次数：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编写程序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随机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生成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之间的整数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每个数的出现次数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hw05_02.cpp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14441" name="Rectangle 9"/>
          <p:cNvSpPr>
            <a:spLocks noChangeArrowheads="1"/>
          </p:cNvSpPr>
          <p:nvPr/>
        </p:nvSpPr>
        <p:spPr bwMode="auto">
          <a:xfrm>
            <a:off x="250496" y="2321751"/>
            <a:ext cx="864235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反转数组：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一个函数，反转一个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数组，并在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main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函数中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生成一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个长度为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的随机整数数组，然后输出其反转后的数组。</a:t>
            </a:r>
            <a:endParaRPr lang="en-US" altLang="zh-CN" sz="20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hw05_03.cpp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14442" name="Rectangle 10"/>
          <p:cNvSpPr>
            <a:spLocks noChangeArrowheads="1"/>
          </p:cNvSpPr>
          <p:nvPr/>
        </p:nvSpPr>
        <p:spPr bwMode="auto">
          <a:xfrm>
            <a:off x="395579" y="3631781"/>
            <a:ext cx="8280400" cy="4524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reverse(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x[],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1758" y="4353372"/>
            <a:ext cx="8435975" cy="12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4) 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矩阵乘积：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函数，计算两个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阶矩阵的乘积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Z=X*Y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。在主函数中生成两个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阶的随机矩阵，元素为在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之间的正整数，然后计算它们的乘积，并将这三个矩阵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输出。程序取名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hw05_04.cpp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2822" y="5607100"/>
            <a:ext cx="8005914" cy="80021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N=5;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matrix_prod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[][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N],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Y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[][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],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Z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[][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])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7899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73CF-65A9-4D1A-8E2D-2A6115D49627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5085" y="938380"/>
            <a:ext cx="857439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5)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找最小值所在位置：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编写函数，找出给定数组的最小值所在下标，并在主函数中输出数组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[34, 91, 85,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59,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29, 93, 56, 12, 88, 72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的最小数和下标。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hw05_05.cpp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9081" y="2354855"/>
            <a:ext cx="8280400" cy="44627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findmin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a[],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n)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292494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该函数只需返回最小数所在的下标即可（最小数可以通过下标获取）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607" y="5713704"/>
            <a:ext cx="8280400" cy="42377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 insert(int a[], int n, int x)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4058" y="3838153"/>
            <a:ext cx="844394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6)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编写函数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insert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，实现下面功能：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个数，已经从小到大排列。在主函数中输入一个数，调用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insert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函数，把输入的数插入到原有数列中，保持大小顺序，并将被挤出的最大数（有可能就是被插入数）返回给主函数输出。以第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题中的数组为例。程序取名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hw05_06.cpp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362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73CF-65A9-4D1A-8E2D-2A6115D4962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51520" y="1052736"/>
            <a:ext cx="86423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7) 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储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物柜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endParaRPr lang="en-US" altLang="zh-CN" sz="20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学校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个储物柜，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个学生</a:t>
            </a: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。开学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一天所有储物柜都是关闭的，第一个学生到校后将所有储物柜打开；第二个学生到校后，从第二个储物柜开始，每隔两个储物柜，将它们关闭；第三个学生到校后，从第三个储物柜开始，每隔三个，将它们的状态改变，即开着的关闭，关闭的打开。依此类推，直至第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个学生到校后将第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个储物柜的状态改变。问：当所有学生完成这个过程后，有哪些储物柜是开着的？</a:t>
            </a:r>
          </a:p>
          <a:p>
            <a:pPr>
              <a:lnSpc>
                <a:spcPct val="12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编写程序求解该问题，程序</a:t>
            </a: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取名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hw05_07.cpp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提示：使用一个数组，保存每个储物柜的状态改变次数，如果一个储物柜的状态改变次数为奇数，则该储物柜是开着的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499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08AC-6586-45D0-985E-A4E80EBE857E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数组</a:t>
            </a:r>
          </a:p>
        </p:txBody>
      </p:sp>
      <p:sp>
        <p:nvSpPr>
          <p:cNvPr id="840723" name="Rectangle 19"/>
          <p:cNvSpPr>
            <a:spLocks noChangeArrowheads="1"/>
          </p:cNvSpPr>
          <p:nvPr/>
        </p:nvSpPr>
        <p:spPr bwMode="auto">
          <a:xfrm>
            <a:off x="323850" y="981075"/>
            <a:ext cx="8066088" cy="5810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数组：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具有一定顺序关系的若干相同类型变量的集合体</a:t>
            </a:r>
          </a:p>
        </p:txBody>
      </p:sp>
      <p:sp>
        <p:nvSpPr>
          <p:cNvPr id="840727" name="Rectangle 23"/>
          <p:cNvSpPr>
            <a:spLocks noChangeArrowheads="1"/>
          </p:cNvSpPr>
          <p:nvPr/>
        </p:nvSpPr>
        <p:spPr bwMode="auto">
          <a:xfrm>
            <a:off x="250825" y="1739900"/>
            <a:ext cx="43211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一维数组的声明</a:t>
            </a:r>
          </a:p>
        </p:txBody>
      </p:sp>
      <p:sp>
        <p:nvSpPr>
          <p:cNvPr id="840728" name="Rectangle 24"/>
          <p:cNvSpPr>
            <a:spLocks noChangeArrowheads="1"/>
          </p:cNvSpPr>
          <p:nvPr/>
        </p:nvSpPr>
        <p:spPr bwMode="auto">
          <a:xfrm>
            <a:off x="395288" y="2420938"/>
            <a:ext cx="7993062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变量名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[n]</a:t>
            </a:r>
          </a:p>
        </p:txBody>
      </p:sp>
      <p:sp>
        <p:nvSpPr>
          <p:cNvPr id="840729" name="Rectangle 25"/>
          <p:cNvSpPr>
            <a:spLocks noChangeArrowheads="1"/>
          </p:cNvSpPr>
          <p:nvPr/>
        </p:nvSpPr>
        <p:spPr bwMode="auto">
          <a:xfrm>
            <a:off x="395288" y="3068638"/>
            <a:ext cx="7416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声明一个长度为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n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的数组（向量）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类型标识符：数组元素的数据类型；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：数组的长度，即元素的个数；</a:t>
            </a:r>
          </a:p>
        </p:txBody>
      </p:sp>
      <p:sp>
        <p:nvSpPr>
          <p:cNvPr id="840730" name="Rectangle 26"/>
          <p:cNvSpPr>
            <a:spLocks noChangeArrowheads="1"/>
          </p:cNvSpPr>
          <p:nvPr/>
        </p:nvSpPr>
        <p:spPr bwMode="auto">
          <a:xfrm>
            <a:off x="1187450" y="4652963"/>
            <a:ext cx="7056438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x[5]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声明一个长度为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5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的一维数组</a:t>
            </a:r>
          </a:p>
        </p:txBody>
      </p:sp>
      <p:sp>
        <p:nvSpPr>
          <p:cNvPr id="840731" name="Rectangle 27"/>
          <p:cNvSpPr>
            <a:spLocks noChangeArrowheads="1"/>
          </p:cNvSpPr>
          <p:nvPr/>
        </p:nvSpPr>
        <p:spPr bwMode="auto">
          <a:xfrm>
            <a:off x="250825" y="5340350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一维数组的引用</a:t>
            </a:r>
          </a:p>
        </p:txBody>
      </p:sp>
      <p:sp>
        <p:nvSpPr>
          <p:cNvPr id="840732" name="Rectangle 28"/>
          <p:cNvSpPr>
            <a:spLocks noChangeArrowheads="1"/>
          </p:cNvSpPr>
          <p:nvPr/>
        </p:nvSpPr>
        <p:spPr bwMode="auto">
          <a:xfrm>
            <a:off x="468313" y="6021388"/>
            <a:ext cx="777557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变量名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[k]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注：下标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k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的取值为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0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到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n-1 </a:t>
            </a:r>
          </a:p>
        </p:txBody>
      </p:sp>
      <p:sp>
        <p:nvSpPr>
          <p:cNvPr id="840734" name="Rectangle 30"/>
          <p:cNvSpPr>
            <a:spLocks noChangeArrowheads="1"/>
          </p:cNvSpPr>
          <p:nvPr/>
        </p:nvSpPr>
        <p:spPr bwMode="auto">
          <a:xfrm>
            <a:off x="539552" y="4652963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27" grpId="0"/>
      <p:bldP spid="840728" grpId="0" animBg="1"/>
      <p:bldP spid="840729" grpId="0"/>
      <p:bldP spid="840730" grpId="0" animBg="1"/>
      <p:bldP spid="840731" grpId="0"/>
      <p:bldP spid="840732" grpId="0" animBg="1"/>
      <p:bldP spid="8407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7824-849A-462A-8764-E11769EF1B7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一维数组举例</a:t>
            </a:r>
          </a:p>
        </p:txBody>
      </p:sp>
      <p:sp>
        <p:nvSpPr>
          <p:cNvPr id="857099" name="Rectangle 11"/>
          <p:cNvSpPr>
            <a:spLocks noChangeArrowheads="1"/>
          </p:cNvSpPr>
          <p:nvPr/>
        </p:nvSpPr>
        <p:spPr bwMode="auto">
          <a:xfrm>
            <a:off x="323850" y="981075"/>
            <a:ext cx="8064500" cy="4673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#include&lt;iostream&gt;</a:t>
            </a:r>
          </a:p>
          <a:p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using namespace std; </a:t>
            </a:r>
          </a:p>
          <a:p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main()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int i, x[5]; </a:t>
            </a:r>
          </a:p>
          <a:p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(i=0; i&lt;5; i++)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   x[i] = 2*i;</a:t>
            </a:r>
          </a:p>
          <a:p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for (i=0; i&lt;5; i++)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   cout &lt;&lt; "x[" &lt;&lt; i &lt;&lt; "]=" &lt;&lt; x[i] &lt;&lt; endl;         </a:t>
            </a:r>
          </a:p>
          <a:p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857100" name="Rectangle 12"/>
          <p:cNvSpPr>
            <a:spLocks noChangeArrowheads="1"/>
          </p:cNvSpPr>
          <p:nvPr/>
        </p:nvSpPr>
        <p:spPr bwMode="auto">
          <a:xfrm>
            <a:off x="6227763" y="1196975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ex05_array_01.cpp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57101" name="Rectangle 13"/>
          <p:cNvSpPr>
            <a:spLocks noChangeArrowheads="1"/>
          </p:cNvSpPr>
          <p:nvPr/>
        </p:nvSpPr>
        <p:spPr bwMode="auto">
          <a:xfrm>
            <a:off x="323850" y="5876925"/>
            <a:ext cx="7993063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注意：数组的下标不能越界，否则会引起严重的后果！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8A74-2E6E-49CA-8FE7-75F7859EBD7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一维数组</a:t>
            </a:r>
          </a:p>
        </p:txBody>
      </p:sp>
      <p:sp>
        <p:nvSpPr>
          <p:cNvPr id="859139" name="Rectangle 3"/>
          <p:cNvSpPr>
            <a:spLocks noChangeArrowheads="1"/>
          </p:cNvSpPr>
          <p:nvPr/>
        </p:nvSpPr>
        <p:spPr bwMode="auto">
          <a:xfrm>
            <a:off x="179512" y="1009636"/>
            <a:ext cx="31686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几点注意：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4787900" y="476755"/>
            <a:ext cx="4032250" cy="538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</a:t>
            </a:r>
            <a:r>
              <a:rPr lang="zh-CN" altLang="en-US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变量名</a:t>
            </a:r>
            <a:r>
              <a:rPr lang="en-US" altLang="zh-CN" sz="2800" b="1">
                <a:latin typeface="Consolas" panose="020B0609020204030204" pitchFamily="49" charset="0"/>
                <a:ea typeface="黑体" panose="02010609060101010101" pitchFamily="49" charset="-122"/>
              </a:rPr>
              <a:t>[n]</a:t>
            </a: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486617" y="1665114"/>
            <a:ext cx="8064500" cy="9239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必须是一个确定的正整数；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n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可以用表达式代替，但表达式的值必须是正整数</a:t>
            </a:r>
          </a:p>
        </p:txBody>
      </p:sp>
      <p:sp>
        <p:nvSpPr>
          <p:cNvPr id="859142" name="Rectangle 6"/>
          <p:cNvSpPr>
            <a:spLocks noChangeArrowheads="1"/>
          </p:cNvSpPr>
          <p:nvPr/>
        </p:nvSpPr>
        <p:spPr bwMode="auto">
          <a:xfrm>
            <a:off x="1204498" y="2892251"/>
            <a:ext cx="2663825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n=5;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x[n];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59143" name="Rectangle 7"/>
          <p:cNvSpPr>
            <a:spLocks noChangeArrowheads="1"/>
          </p:cNvSpPr>
          <p:nvPr/>
        </p:nvSpPr>
        <p:spPr bwMode="auto">
          <a:xfrm>
            <a:off x="503665" y="2863615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59144" name="Rectangle 8"/>
          <p:cNvSpPr>
            <a:spLocks noChangeArrowheads="1"/>
          </p:cNvSpPr>
          <p:nvPr/>
        </p:nvSpPr>
        <p:spPr bwMode="auto">
          <a:xfrm>
            <a:off x="4228686" y="2892251"/>
            <a:ext cx="2663825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m=2, n=3;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x[m*n+2];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59145" name="Rectangle 9"/>
          <p:cNvSpPr>
            <a:spLocks noChangeArrowheads="1"/>
          </p:cNvSpPr>
          <p:nvPr/>
        </p:nvSpPr>
        <p:spPr bwMode="auto">
          <a:xfrm>
            <a:off x="479697" y="3795712"/>
            <a:ext cx="8064500" cy="1381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只能逐个引用数组元素，而不能一次引用整个数组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数组元素在内存中顺序存放，它们的地址是连续的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数组名代表数组存放在内存中的首地址</a:t>
            </a:r>
          </a:p>
        </p:txBody>
      </p:sp>
      <p:sp>
        <p:nvSpPr>
          <p:cNvPr id="859146" name="Rectangle 10"/>
          <p:cNvSpPr>
            <a:spLocks noChangeArrowheads="1"/>
          </p:cNvSpPr>
          <p:nvPr/>
        </p:nvSpPr>
        <p:spPr bwMode="auto">
          <a:xfrm>
            <a:off x="402184" y="5385505"/>
            <a:ext cx="64087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x[10] 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在内存中的存放顺序是</a:t>
            </a:r>
          </a:p>
        </p:txBody>
      </p:sp>
      <p:graphicFrame>
        <p:nvGraphicFramePr>
          <p:cNvPr id="859272" name="Group 1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889248"/>
              </p:ext>
            </p:extLst>
          </p:nvPr>
        </p:nvGraphicFramePr>
        <p:xfrm>
          <a:off x="1019447" y="5898977"/>
          <a:ext cx="6985000" cy="503956"/>
        </p:xfrm>
        <a:graphic>
          <a:graphicData uri="http://schemas.openxmlformats.org/drawingml/2006/table">
            <a:tbl>
              <a:tblPr/>
              <a:tblGrid>
                <a:gridCol w="700088"/>
                <a:gridCol w="695325"/>
                <a:gridCol w="700087"/>
                <a:gridCol w="698500"/>
                <a:gridCol w="698500"/>
                <a:gridCol w="698500"/>
                <a:gridCol w="698500"/>
                <a:gridCol w="700088"/>
                <a:gridCol w="695325"/>
                <a:gridCol w="700087"/>
              </a:tblGrid>
              <a:tr h="503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9274" name="Rectangle 138"/>
          <p:cNvSpPr>
            <a:spLocks noChangeArrowheads="1"/>
          </p:cNvSpPr>
          <p:nvPr/>
        </p:nvSpPr>
        <p:spPr bwMode="auto">
          <a:xfrm>
            <a:off x="1004994" y="5974412"/>
            <a:ext cx="698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x[0] x[1] x[2] x[3] x[4] x[5] x[6] x[7] x[8] x[9]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9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9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5" grpId="0" animBg="1"/>
      <p:bldP spid="859146" grpId="0"/>
      <p:bldP spid="8592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6A22-5926-4ACF-B0EA-9545718F326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一维数组</a:t>
            </a:r>
          </a:p>
        </p:txBody>
      </p:sp>
      <p:sp>
        <p:nvSpPr>
          <p:cNvPr id="861187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一维数组的初始化 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在声明时可以同时赋初值</a:t>
            </a:r>
          </a:p>
        </p:txBody>
      </p:sp>
      <p:sp>
        <p:nvSpPr>
          <p:cNvPr id="861194" name="Rectangle 10"/>
          <p:cNvSpPr>
            <a:spLocks noChangeArrowheads="1"/>
          </p:cNvSpPr>
          <p:nvPr/>
        </p:nvSpPr>
        <p:spPr bwMode="auto">
          <a:xfrm>
            <a:off x="468313" y="1621602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1221" name="Rectangle 37"/>
          <p:cNvSpPr>
            <a:spLocks noChangeArrowheads="1"/>
          </p:cNvSpPr>
          <p:nvPr/>
        </p:nvSpPr>
        <p:spPr bwMode="auto">
          <a:xfrm>
            <a:off x="1116013" y="1700213"/>
            <a:ext cx="5545137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x[5]={0,2,4,6,8};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1222" name="Rectangle 38"/>
          <p:cNvSpPr>
            <a:spLocks noChangeArrowheads="1"/>
          </p:cNvSpPr>
          <p:nvPr/>
        </p:nvSpPr>
        <p:spPr bwMode="auto">
          <a:xfrm>
            <a:off x="395288" y="2565400"/>
            <a:ext cx="47527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也可以只给部分元素赋初值</a:t>
            </a:r>
          </a:p>
        </p:txBody>
      </p:sp>
      <p:sp>
        <p:nvSpPr>
          <p:cNvPr id="861223" name="Rectangle 39"/>
          <p:cNvSpPr>
            <a:spLocks noChangeArrowheads="1"/>
          </p:cNvSpPr>
          <p:nvPr/>
        </p:nvSpPr>
        <p:spPr bwMode="auto">
          <a:xfrm>
            <a:off x="445082" y="3141662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1224" name="Rectangle 40"/>
          <p:cNvSpPr>
            <a:spLocks noChangeArrowheads="1"/>
          </p:cNvSpPr>
          <p:nvPr/>
        </p:nvSpPr>
        <p:spPr bwMode="auto">
          <a:xfrm>
            <a:off x="1116013" y="3213100"/>
            <a:ext cx="5545137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x[5]={0,2,4};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只能依次赋初值</a:t>
            </a:r>
          </a:p>
        </p:txBody>
      </p:sp>
      <p:sp>
        <p:nvSpPr>
          <p:cNvPr id="861225" name="Rectangle 41"/>
          <p:cNvSpPr>
            <a:spLocks noChangeArrowheads="1"/>
          </p:cNvSpPr>
          <p:nvPr/>
        </p:nvSpPr>
        <p:spPr bwMode="auto">
          <a:xfrm>
            <a:off x="395288" y="4005263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全部元素赋初值时可以不指定数组长度</a:t>
            </a:r>
          </a:p>
        </p:txBody>
      </p:sp>
      <p:sp>
        <p:nvSpPr>
          <p:cNvPr id="861226" name="Rectangle 42"/>
          <p:cNvSpPr>
            <a:spLocks noChangeArrowheads="1"/>
          </p:cNvSpPr>
          <p:nvPr/>
        </p:nvSpPr>
        <p:spPr bwMode="auto">
          <a:xfrm>
            <a:off x="429409" y="4525844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1227" name="Rectangle 43"/>
          <p:cNvSpPr>
            <a:spLocks noChangeArrowheads="1"/>
          </p:cNvSpPr>
          <p:nvPr/>
        </p:nvSpPr>
        <p:spPr bwMode="auto">
          <a:xfrm>
            <a:off x="1116013" y="4581525"/>
            <a:ext cx="5545137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x[]={0,2,4,6,8};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1228" name="Rectangle 44"/>
          <p:cNvSpPr>
            <a:spLocks noChangeArrowheads="1"/>
          </p:cNvSpPr>
          <p:nvPr/>
        </p:nvSpPr>
        <p:spPr bwMode="auto">
          <a:xfrm>
            <a:off x="468313" y="5373688"/>
            <a:ext cx="7128023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注意：只能对数组元素赋值，不能对数组名赋值！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61229" name="Rectangle 45"/>
          <p:cNvSpPr>
            <a:spLocks noChangeArrowheads="1"/>
          </p:cNvSpPr>
          <p:nvPr/>
        </p:nvSpPr>
        <p:spPr bwMode="auto">
          <a:xfrm>
            <a:off x="445636" y="5998408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1230" name="Rectangle 46"/>
          <p:cNvSpPr>
            <a:spLocks noChangeArrowheads="1"/>
          </p:cNvSpPr>
          <p:nvPr/>
        </p:nvSpPr>
        <p:spPr bwMode="auto">
          <a:xfrm>
            <a:off x="1116013" y="6021388"/>
            <a:ext cx="5545137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x[5];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x=6;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ERROR!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6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6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6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22" grpId="0"/>
      <p:bldP spid="861223" grpId="0"/>
      <p:bldP spid="861224" grpId="0" animBg="1"/>
      <p:bldP spid="861225" grpId="0"/>
      <p:bldP spid="861226" grpId="0"/>
      <p:bldP spid="861227" grpId="0" animBg="1"/>
      <p:bldP spid="861228" grpId="0" animBg="1"/>
      <p:bldP spid="861229" grpId="0"/>
      <p:bldP spid="861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A75-FF2A-40FE-91C2-2BE67E74872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一维数组</a:t>
            </a:r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395288" y="1052513"/>
            <a:ext cx="8424862" cy="914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声明数组时，若长度为一个表达式，且含有变量，则不能初始化！</a:t>
            </a:r>
            <a:endParaRPr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286447" y="4365126"/>
            <a:ext cx="8569325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若数组元素没有赋值，则其值是不确定的（静态数据类型除外）；</a:t>
            </a:r>
          </a:p>
          <a:p>
            <a:pPr>
              <a:lnSpc>
                <a:spcPct val="110000"/>
              </a:lnSpc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若数组声明时进行了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部分初始化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，则没有初始化的元素自动赋值为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250825" y="2205038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900113" y="2278063"/>
            <a:ext cx="5545137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n = 5;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x[n] = {0,2,4,6,8};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ERROR!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2228" name="Rectangle 20"/>
          <p:cNvSpPr>
            <a:spLocks noChangeArrowheads="1"/>
          </p:cNvSpPr>
          <p:nvPr/>
        </p:nvSpPr>
        <p:spPr bwMode="auto">
          <a:xfrm>
            <a:off x="900113" y="3213100"/>
            <a:ext cx="5545137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const int n = 5;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是常量！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x[n] = {0,2,4,6,8};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OK!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6300788" y="3644900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ex05_array_02.cpp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286447" y="5444626"/>
            <a:ext cx="856932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注意：</a:t>
            </a:r>
            <a:r>
              <a:rPr lang="zh-CN" altLang="en-US" b="1" dirty="0"/>
              <a:t>①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数组声明与数组引用的区别；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 dirty="0"/>
              <a:t>②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初始化与赋值。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24" grpId="0" animBg="1"/>
      <p:bldP spid="862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2195736" y="1772816"/>
            <a:ext cx="4176464" cy="1368152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3608" y="1844824"/>
            <a:ext cx="6264696" cy="1015663"/>
          </a:xfrm>
        </p:spPr>
        <p:txBody>
          <a:bodyPr anchor="t" anchorCtr="0">
            <a:spAutoFit/>
          </a:bodyPr>
          <a:lstStyle/>
          <a:p>
            <a:pPr algn="ctr"/>
            <a:r>
              <a:rPr lang="zh-CN" altLang="en-US" sz="6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二维数</a:t>
            </a:r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3897681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9B16-F81D-499D-B82B-29058993ED6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二维数组</a:t>
            </a:r>
          </a:p>
        </p:txBody>
      </p:sp>
      <p:sp>
        <p:nvSpPr>
          <p:cNvPr id="863235" name="Rectangle 3"/>
          <p:cNvSpPr>
            <a:spLocks noChangeArrowheads="1"/>
          </p:cNvSpPr>
          <p:nvPr/>
        </p:nvSpPr>
        <p:spPr bwMode="auto">
          <a:xfrm>
            <a:off x="179388" y="947738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二维数组的声明 ：</a:t>
            </a:r>
          </a:p>
        </p:txBody>
      </p:sp>
      <p:sp>
        <p:nvSpPr>
          <p:cNvPr id="863238" name="Rectangle 6"/>
          <p:cNvSpPr>
            <a:spLocks noChangeArrowheads="1"/>
          </p:cNvSpPr>
          <p:nvPr/>
        </p:nvSpPr>
        <p:spPr bwMode="auto">
          <a:xfrm>
            <a:off x="539750" y="2349500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声明一个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m 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n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的二维数组（矩阵）</a:t>
            </a:r>
          </a:p>
        </p:txBody>
      </p:sp>
      <p:sp>
        <p:nvSpPr>
          <p:cNvPr id="863242" name="Rectangle 10"/>
          <p:cNvSpPr>
            <a:spLocks noChangeArrowheads="1"/>
          </p:cNvSpPr>
          <p:nvPr/>
        </p:nvSpPr>
        <p:spPr bwMode="auto">
          <a:xfrm>
            <a:off x="396875" y="4510088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3243" name="Rectangle 11"/>
          <p:cNvSpPr>
            <a:spLocks noChangeArrowheads="1"/>
          </p:cNvSpPr>
          <p:nvPr/>
        </p:nvSpPr>
        <p:spPr bwMode="auto">
          <a:xfrm>
            <a:off x="1116013" y="4581525"/>
            <a:ext cx="6408737" cy="15621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x[2][3];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x[0][0] = 1; x[0][1] = 3; x[0][2] = 5;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(j=0; j&lt;3; j++)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x[1][j] = 2*x[0][j]; </a:t>
            </a:r>
          </a:p>
        </p:txBody>
      </p:sp>
      <p:sp>
        <p:nvSpPr>
          <p:cNvPr id="863247" name="Rectangle 15"/>
          <p:cNvSpPr>
            <a:spLocks noChangeArrowheads="1"/>
          </p:cNvSpPr>
          <p:nvPr/>
        </p:nvSpPr>
        <p:spPr bwMode="auto">
          <a:xfrm>
            <a:off x="684213" y="1700213"/>
            <a:ext cx="7993062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变量名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[m][n]</a:t>
            </a:r>
          </a:p>
        </p:txBody>
      </p:sp>
      <p:sp>
        <p:nvSpPr>
          <p:cNvPr id="863248" name="Rectangle 16"/>
          <p:cNvSpPr>
            <a:spLocks noChangeArrowheads="1"/>
          </p:cNvSpPr>
          <p:nvPr/>
        </p:nvSpPr>
        <p:spPr bwMode="auto">
          <a:xfrm>
            <a:off x="250825" y="3035300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二维数组的引用：</a:t>
            </a:r>
          </a:p>
        </p:txBody>
      </p:sp>
      <p:sp>
        <p:nvSpPr>
          <p:cNvPr id="863249" name="Rectangle 17"/>
          <p:cNvSpPr>
            <a:spLocks noChangeArrowheads="1"/>
          </p:cNvSpPr>
          <p:nvPr/>
        </p:nvSpPr>
        <p:spPr bwMode="auto">
          <a:xfrm>
            <a:off x="611188" y="3789363"/>
            <a:ext cx="7993062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变量名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[i][j]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注意下标的取值范围，不要越界！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42" grpId="0"/>
      <p:bldP spid="863243" grpId="0" animBg="1"/>
      <p:bldP spid="863248" grpId="0"/>
      <p:bldP spid="86324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13780</TotalTime>
  <Words>1964</Words>
  <Application>Microsoft Office PowerPoint</Application>
  <PresentationFormat>全屏显示(4:3)</PresentationFormat>
  <Paragraphs>246</Paragraphs>
  <Slides>24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宋体</vt:lpstr>
      <vt:lpstr>Arial</vt:lpstr>
      <vt:lpstr>Consolas</vt:lpstr>
      <vt:lpstr>Tahoma</vt:lpstr>
      <vt:lpstr>Times New Roman</vt:lpstr>
      <vt:lpstr>Wingdings</vt:lpstr>
      <vt:lpstr>Blends</vt:lpstr>
      <vt:lpstr>Equation</vt:lpstr>
      <vt:lpstr>第五讲</vt:lpstr>
      <vt:lpstr>一维数组</vt:lpstr>
      <vt:lpstr>数组</vt:lpstr>
      <vt:lpstr>一维数组举例</vt:lpstr>
      <vt:lpstr>一维数组</vt:lpstr>
      <vt:lpstr>一维数组</vt:lpstr>
      <vt:lpstr>一维数组</vt:lpstr>
      <vt:lpstr>二维数组</vt:lpstr>
      <vt:lpstr>二维数组</vt:lpstr>
      <vt:lpstr>二维数组</vt:lpstr>
      <vt:lpstr>二维数组</vt:lpstr>
      <vt:lpstr>二维数组举例</vt:lpstr>
      <vt:lpstr>多维数组</vt:lpstr>
      <vt:lpstr>数组作为函数参数</vt:lpstr>
      <vt:lpstr>数组元素作为参数</vt:lpstr>
      <vt:lpstr>数组名作为参数</vt:lpstr>
      <vt:lpstr>数组作为函数的参数</vt:lpstr>
      <vt:lpstr>数组举例</vt:lpstr>
      <vt:lpstr>数组作为函数的参数</vt:lpstr>
      <vt:lpstr>课后练习</vt:lpstr>
      <vt:lpstr>上机作业</vt:lpstr>
      <vt:lpstr>上机作业</vt:lpstr>
      <vt:lpstr>上机作业</vt:lpstr>
      <vt:lpstr>上机作业</vt:lpstr>
    </vt:vector>
  </TitlesOfParts>
  <Company>联想（北京）有限公司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user</cp:lastModifiedBy>
  <cp:revision>984</cp:revision>
  <cp:lastPrinted>2015-09-22T22:34:53Z</cp:lastPrinted>
  <dcterms:created xsi:type="dcterms:W3CDTF">2005-02-05T01:21:04Z</dcterms:created>
  <dcterms:modified xsi:type="dcterms:W3CDTF">2017-09-25T14:21:03Z</dcterms:modified>
</cp:coreProperties>
</file>