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3"/>
  </p:notesMasterIdLst>
  <p:sldIdLst>
    <p:sldId id="706" r:id="rId2"/>
    <p:sldId id="707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725" r:id="rId18"/>
    <p:sldId id="726" r:id="rId19"/>
    <p:sldId id="660" r:id="rId20"/>
    <p:sldId id="662" r:id="rId21"/>
    <p:sldId id="708" r:id="rId22"/>
    <p:sldId id="682" r:id="rId23"/>
    <p:sldId id="661" r:id="rId24"/>
    <p:sldId id="665" r:id="rId25"/>
    <p:sldId id="664" r:id="rId26"/>
    <p:sldId id="666" r:id="rId27"/>
    <p:sldId id="667" r:id="rId28"/>
    <p:sldId id="709" r:id="rId29"/>
    <p:sldId id="668" r:id="rId30"/>
    <p:sldId id="670" r:id="rId31"/>
    <p:sldId id="727" r:id="rId32"/>
    <p:sldId id="728" r:id="rId33"/>
    <p:sldId id="729" r:id="rId34"/>
    <p:sldId id="730" r:id="rId35"/>
    <p:sldId id="710" r:id="rId36"/>
    <p:sldId id="731" r:id="rId37"/>
    <p:sldId id="732" r:id="rId38"/>
    <p:sldId id="748" r:id="rId39"/>
    <p:sldId id="733" r:id="rId40"/>
    <p:sldId id="734" r:id="rId41"/>
    <p:sldId id="735" r:id="rId42"/>
    <p:sldId id="736" r:id="rId43"/>
    <p:sldId id="737" r:id="rId44"/>
    <p:sldId id="738" r:id="rId45"/>
    <p:sldId id="739" r:id="rId46"/>
    <p:sldId id="741" r:id="rId47"/>
    <p:sldId id="747" r:id="rId48"/>
    <p:sldId id="742" r:id="rId49"/>
    <p:sldId id="743" r:id="rId50"/>
    <p:sldId id="744" r:id="rId51"/>
    <p:sldId id="745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00"/>
    <a:srgbClr val="FFFF00"/>
    <a:srgbClr val="0033CC"/>
    <a:srgbClr val="FF3300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2" autoAdjust="0"/>
    <p:restoredTop sz="86455" autoAdjust="0"/>
  </p:normalViewPr>
  <p:slideViewPr>
    <p:cSldViewPr>
      <p:cViewPr varScale="1">
        <p:scale>
          <a:sx n="112" d="100"/>
          <a:sy n="112" d="100"/>
        </p:scale>
        <p:origin x="125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A5D6B146-CC24-415A-80E0-B445A3AD0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46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79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868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19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19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961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15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751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776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27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132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74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028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64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275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831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228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08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401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643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07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011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022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94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845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955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158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648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95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600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73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9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360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6222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477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160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367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345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776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347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131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11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8234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15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53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56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06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320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4565DD-4289-4886-B24C-5E3FF023EDB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AE292-4B72-4AE8-9D3A-34773363A3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220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5848-0EFF-4B3B-B89E-136AE84671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8262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162800" cy="6175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24862" cy="50403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6ED7D6-E86F-4B8B-9CEB-E75C5EFB7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6068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A0E35-5EF1-457F-B2A4-70866F7D6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6339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727DC-D719-4CCE-B3DD-65F30F001C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5527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CE1D-12E6-4742-ACE4-C4272D0693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63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33E51-46F8-4EAB-8F2A-C1200028CE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900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ED99E-9A99-48AA-95DD-7790511278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994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8BA8B-E5C8-4F37-8FA1-8B63BCC74C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3869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69661-A804-41D3-82F4-7FEEFCF559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2514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9D2D-3C33-4DD2-A384-131EA04A8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5650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8BE1D44-E49A-4A6D-BA0B-1BD9E242D2E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41" y="989828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251525" y="2434837"/>
            <a:ext cx="85312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指针与字符串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452893" y="4282244"/>
            <a:ext cx="561615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持久动态内存分配</a:t>
            </a:r>
            <a:endParaRPr lang="en-US" altLang="zh-CN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字符串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字符数组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2566" y="1916832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BE5-D6E5-4BCA-8FB8-15F1EE9D654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指针算术运算</a:t>
            </a: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468313" y="2276475"/>
            <a:ext cx="7920037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pa; int k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</a:t>
            </a:r>
            <a:endParaRPr lang="en-US" altLang="zh-CN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 + k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--&gt; pa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所指的当前位置之后第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k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个元素的地址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 - k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--&gt; pa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所指的当前位置之前第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k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个元素的地址</a:t>
            </a:r>
            <a:endParaRPr lang="en-US" altLang="zh-CN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468313" y="1052513"/>
            <a:ext cx="7921625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指针可以和整数或整型变量进行加减运算，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且运算规则与指针的类型相关！</a:t>
            </a:r>
          </a:p>
        </p:txBody>
      </p:sp>
      <p:sp>
        <p:nvSpPr>
          <p:cNvPr id="877578" name="Rectangle 10"/>
          <p:cNvSpPr>
            <a:spLocks noChangeArrowheads="1"/>
          </p:cNvSpPr>
          <p:nvPr/>
        </p:nvSpPr>
        <p:spPr bwMode="auto">
          <a:xfrm>
            <a:off x="468313" y="3429000"/>
            <a:ext cx="7921625" cy="1562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在指针上加上或减去一个整型数值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，等效于获得一个新指针，该指针指向原来的元素之后或之前的第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k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个元素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指针的算术运算通常是与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的使用相联系的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一个指针可以加上或减去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，其值不变</a:t>
            </a:r>
          </a:p>
        </p:txBody>
      </p:sp>
      <p:sp>
        <p:nvSpPr>
          <p:cNvPr id="877579" name="Rectangle 11"/>
          <p:cNvSpPr>
            <a:spLocks noChangeArrowheads="1"/>
          </p:cNvSpPr>
          <p:nvPr/>
        </p:nvSpPr>
        <p:spPr bwMode="auto">
          <a:xfrm>
            <a:off x="468313" y="5157788"/>
            <a:ext cx="7920037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pa; int k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</a:t>
            </a:r>
            <a:endParaRPr lang="en-US" altLang="zh-CN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pa++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--&gt; pa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所指的当前位置之后的元素的地址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pa--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--&gt; pa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所指的当前位置之前的元素的地址</a:t>
            </a:r>
            <a:endParaRPr lang="en-US" altLang="zh-CN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24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2CA-ED35-4682-85C8-23E6E322589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指针算术运算</a:t>
            </a:r>
          </a:p>
        </p:txBody>
      </p:sp>
      <p:sp>
        <p:nvSpPr>
          <p:cNvPr id="879623" name="Text Box 7"/>
          <p:cNvSpPr txBox="1">
            <a:spLocks noChangeArrowheads="1"/>
          </p:cNvSpPr>
          <p:nvPr/>
        </p:nvSpPr>
        <p:spPr bwMode="auto">
          <a:xfrm>
            <a:off x="4067175" y="2565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</a:rPr>
              <a:t>pa</a:t>
            </a:r>
          </a:p>
        </p:txBody>
      </p:sp>
      <p:sp>
        <p:nvSpPr>
          <p:cNvPr id="879638" name="AutoShape 22"/>
          <p:cNvSpPr>
            <a:spLocks/>
          </p:cNvSpPr>
          <p:nvPr/>
        </p:nvSpPr>
        <p:spPr bwMode="auto">
          <a:xfrm>
            <a:off x="7092950" y="1268413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79639" name="AutoShape 23"/>
          <p:cNvSpPr>
            <a:spLocks/>
          </p:cNvSpPr>
          <p:nvPr/>
        </p:nvSpPr>
        <p:spPr bwMode="auto">
          <a:xfrm>
            <a:off x="7092950" y="1989138"/>
            <a:ext cx="142875" cy="576262"/>
          </a:xfrm>
          <a:prstGeom prst="rightBrace">
            <a:avLst>
              <a:gd name="adj1" fmla="val 336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79640" name="AutoShape 24"/>
          <p:cNvSpPr>
            <a:spLocks/>
          </p:cNvSpPr>
          <p:nvPr/>
        </p:nvSpPr>
        <p:spPr bwMode="auto">
          <a:xfrm>
            <a:off x="7092950" y="2708275"/>
            <a:ext cx="142875" cy="576263"/>
          </a:xfrm>
          <a:prstGeom prst="rightBrace">
            <a:avLst>
              <a:gd name="adj1" fmla="val 336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79641" name="AutoShape 25"/>
          <p:cNvSpPr>
            <a:spLocks/>
          </p:cNvSpPr>
          <p:nvPr/>
        </p:nvSpPr>
        <p:spPr bwMode="auto">
          <a:xfrm>
            <a:off x="7092950" y="3357563"/>
            <a:ext cx="142875" cy="576262"/>
          </a:xfrm>
          <a:prstGeom prst="rightBrace">
            <a:avLst>
              <a:gd name="adj1" fmla="val 336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79642" name="AutoShape 26"/>
          <p:cNvSpPr>
            <a:spLocks/>
          </p:cNvSpPr>
          <p:nvPr/>
        </p:nvSpPr>
        <p:spPr bwMode="auto">
          <a:xfrm>
            <a:off x="7092950" y="4005263"/>
            <a:ext cx="142875" cy="576262"/>
          </a:xfrm>
          <a:prstGeom prst="rightBrace">
            <a:avLst>
              <a:gd name="adj1" fmla="val 336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79643" name="AutoShape 27"/>
          <p:cNvSpPr>
            <a:spLocks/>
          </p:cNvSpPr>
          <p:nvPr/>
        </p:nvSpPr>
        <p:spPr bwMode="auto">
          <a:xfrm>
            <a:off x="7092950" y="4652963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79644" name="Line 28"/>
          <p:cNvSpPr>
            <a:spLocks noChangeShapeType="1"/>
          </p:cNvSpPr>
          <p:nvPr/>
        </p:nvSpPr>
        <p:spPr bwMode="auto">
          <a:xfrm>
            <a:off x="4787900" y="1412875"/>
            <a:ext cx="6778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45" name="Line 29"/>
          <p:cNvSpPr>
            <a:spLocks noChangeShapeType="1"/>
          </p:cNvSpPr>
          <p:nvPr/>
        </p:nvSpPr>
        <p:spPr bwMode="auto">
          <a:xfrm>
            <a:off x="4787900" y="3500438"/>
            <a:ext cx="6778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46" name="Line 30"/>
          <p:cNvSpPr>
            <a:spLocks noChangeShapeType="1"/>
          </p:cNvSpPr>
          <p:nvPr/>
        </p:nvSpPr>
        <p:spPr bwMode="auto">
          <a:xfrm>
            <a:off x="4787900" y="4221163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47" name="Line 31"/>
          <p:cNvSpPr>
            <a:spLocks noChangeShapeType="1"/>
          </p:cNvSpPr>
          <p:nvPr/>
        </p:nvSpPr>
        <p:spPr bwMode="auto">
          <a:xfrm>
            <a:off x="4787900" y="4868863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48" name="Line 32"/>
          <p:cNvSpPr>
            <a:spLocks noChangeShapeType="1"/>
          </p:cNvSpPr>
          <p:nvPr/>
        </p:nvSpPr>
        <p:spPr bwMode="auto">
          <a:xfrm>
            <a:off x="4787900" y="2133600"/>
            <a:ext cx="6778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49" name="Line 33"/>
          <p:cNvSpPr>
            <a:spLocks noChangeShapeType="1"/>
          </p:cNvSpPr>
          <p:nvPr/>
        </p:nvSpPr>
        <p:spPr bwMode="auto">
          <a:xfrm>
            <a:off x="4787900" y="2852738"/>
            <a:ext cx="6778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9650" name="Text Box 34"/>
          <p:cNvSpPr txBox="1">
            <a:spLocks noChangeArrowheads="1"/>
          </p:cNvSpPr>
          <p:nvPr/>
        </p:nvSpPr>
        <p:spPr bwMode="auto">
          <a:xfrm>
            <a:off x="3851275" y="1196975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pa-2</a:t>
            </a:r>
          </a:p>
        </p:txBody>
      </p:sp>
      <p:sp>
        <p:nvSpPr>
          <p:cNvPr id="879651" name="Text Box 35"/>
          <p:cNvSpPr txBox="1">
            <a:spLocks noChangeArrowheads="1"/>
          </p:cNvSpPr>
          <p:nvPr/>
        </p:nvSpPr>
        <p:spPr bwMode="auto">
          <a:xfrm>
            <a:off x="3708400" y="1916113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pa-1</a:t>
            </a:r>
          </a:p>
        </p:txBody>
      </p:sp>
      <p:sp>
        <p:nvSpPr>
          <p:cNvPr id="879653" name="Text Box 37"/>
          <p:cNvSpPr txBox="1">
            <a:spLocks noChangeArrowheads="1"/>
          </p:cNvSpPr>
          <p:nvPr/>
        </p:nvSpPr>
        <p:spPr bwMode="auto">
          <a:xfrm>
            <a:off x="3708400" y="3284538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pa+1</a:t>
            </a:r>
          </a:p>
        </p:txBody>
      </p:sp>
      <p:sp>
        <p:nvSpPr>
          <p:cNvPr id="879654" name="Text Box 38"/>
          <p:cNvSpPr txBox="1">
            <a:spLocks noChangeArrowheads="1"/>
          </p:cNvSpPr>
          <p:nvPr/>
        </p:nvSpPr>
        <p:spPr bwMode="auto">
          <a:xfrm>
            <a:off x="3708400" y="4005263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pa+2</a:t>
            </a:r>
          </a:p>
        </p:txBody>
      </p:sp>
      <p:sp>
        <p:nvSpPr>
          <p:cNvPr id="879655" name="Text Box 39"/>
          <p:cNvSpPr txBox="1">
            <a:spLocks noChangeArrowheads="1"/>
          </p:cNvSpPr>
          <p:nvPr/>
        </p:nvSpPr>
        <p:spPr bwMode="auto">
          <a:xfrm>
            <a:off x="3851275" y="46529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pa+3</a:t>
            </a:r>
          </a:p>
        </p:txBody>
      </p:sp>
      <p:sp>
        <p:nvSpPr>
          <p:cNvPr id="879656" name="Text Box 40"/>
          <p:cNvSpPr txBox="1">
            <a:spLocks noChangeArrowheads="1"/>
          </p:cNvSpPr>
          <p:nvPr/>
        </p:nvSpPr>
        <p:spPr bwMode="auto">
          <a:xfrm>
            <a:off x="7235825" y="13414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(pa-2)</a:t>
            </a:r>
          </a:p>
        </p:txBody>
      </p:sp>
      <p:sp>
        <p:nvSpPr>
          <p:cNvPr id="879657" name="Text Box 41"/>
          <p:cNvSpPr txBox="1">
            <a:spLocks noChangeArrowheads="1"/>
          </p:cNvSpPr>
          <p:nvPr/>
        </p:nvSpPr>
        <p:spPr bwMode="auto">
          <a:xfrm>
            <a:off x="7235825" y="27813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pa</a:t>
            </a:r>
          </a:p>
        </p:txBody>
      </p:sp>
      <p:sp>
        <p:nvSpPr>
          <p:cNvPr id="879658" name="Text Box 42"/>
          <p:cNvSpPr txBox="1">
            <a:spLocks noChangeArrowheads="1"/>
          </p:cNvSpPr>
          <p:nvPr/>
        </p:nvSpPr>
        <p:spPr bwMode="auto">
          <a:xfrm>
            <a:off x="7235825" y="3429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(pa+1)</a:t>
            </a:r>
          </a:p>
        </p:txBody>
      </p:sp>
      <p:sp>
        <p:nvSpPr>
          <p:cNvPr id="879659" name="Text Box 43"/>
          <p:cNvSpPr txBox="1">
            <a:spLocks noChangeArrowheads="1"/>
          </p:cNvSpPr>
          <p:nvPr/>
        </p:nvSpPr>
        <p:spPr bwMode="auto">
          <a:xfrm>
            <a:off x="7235825" y="40767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(pa+2)</a:t>
            </a:r>
          </a:p>
        </p:txBody>
      </p:sp>
      <p:sp>
        <p:nvSpPr>
          <p:cNvPr id="879660" name="Text Box 44"/>
          <p:cNvSpPr txBox="1">
            <a:spLocks noChangeArrowheads="1"/>
          </p:cNvSpPr>
          <p:nvPr/>
        </p:nvSpPr>
        <p:spPr bwMode="auto">
          <a:xfrm>
            <a:off x="7235825" y="479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(pa+3)</a:t>
            </a:r>
          </a:p>
        </p:txBody>
      </p:sp>
      <p:sp>
        <p:nvSpPr>
          <p:cNvPr id="879661" name="Text Box 45"/>
          <p:cNvSpPr txBox="1">
            <a:spLocks noChangeArrowheads="1"/>
          </p:cNvSpPr>
          <p:nvPr/>
        </p:nvSpPr>
        <p:spPr bwMode="auto">
          <a:xfrm>
            <a:off x="7235825" y="206057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(pa-1)</a:t>
            </a:r>
          </a:p>
        </p:txBody>
      </p:sp>
      <p:sp>
        <p:nvSpPr>
          <p:cNvPr id="879662" name="Text Box 46"/>
          <p:cNvSpPr txBox="1">
            <a:spLocks noChangeArrowheads="1"/>
          </p:cNvSpPr>
          <p:nvPr/>
        </p:nvSpPr>
        <p:spPr bwMode="auto">
          <a:xfrm>
            <a:off x="323850" y="1052513"/>
            <a:ext cx="2952750" cy="927100"/>
          </a:xfrm>
          <a:prstGeom prst="rect">
            <a:avLst/>
          </a:prstGeom>
          <a:noFill/>
          <a:ln w="12699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short * pa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每个元素占两个字节</a:t>
            </a:r>
          </a:p>
        </p:txBody>
      </p:sp>
      <p:graphicFrame>
        <p:nvGraphicFramePr>
          <p:cNvPr id="879738" name="Group 122"/>
          <p:cNvGraphicFramePr>
            <a:graphicFrameLocks noGrp="1"/>
          </p:cNvGraphicFramePr>
          <p:nvPr/>
        </p:nvGraphicFramePr>
        <p:xfrm>
          <a:off x="5508625" y="1268413"/>
          <a:ext cx="1439863" cy="40896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227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FB3-E920-4775-81C1-9B22B90E009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指针算术运算</a:t>
            </a:r>
          </a:p>
        </p:txBody>
      </p:sp>
      <p:sp>
        <p:nvSpPr>
          <p:cNvPr id="880643" name="Text Box 3"/>
          <p:cNvSpPr txBox="1">
            <a:spLocks noChangeArrowheads="1"/>
          </p:cNvSpPr>
          <p:nvPr/>
        </p:nvSpPr>
        <p:spPr bwMode="auto">
          <a:xfrm>
            <a:off x="4284663" y="22764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</a:rPr>
              <a:t>pb</a:t>
            </a:r>
          </a:p>
        </p:txBody>
      </p:sp>
      <p:sp>
        <p:nvSpPr>
          <p:cNvPr id="880657" name="AutoShape 17"/>
          <p:cNvSpPr>
            <a:spLocks/>
          </p:cNvSpPr>
          <p:nvPr/>
        </p:nvSpPr>
        <p:spPr bwMode="auto">
          <a:xfrm>
            <a:off x="7235825" y="981075"/>
            <a:ext cx="144463" cy="1295400"/>
          </a:xfrm>
          <a:prstGeom prst="rightBrace">
            <a:avLst>
              <a:gd name="adj1" fmla="val 7472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80659" name="AutoShape 19"/>
          <p:cNvSpPr>
            <a:spLocks/>
          </p:cNvSpPr>
          <p:nvPr/>
        </p:nvSpPr>
        <p:spPr bwMode="auto">
          <a:xfrm>
            <a:off x="7235825" y="2349500"/>
            <a:ext cx="215900" cy="1295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80661" name="AutoShape 21"/>
          <p:cNvSpPr>
            <a:spLocks/>
          </p:cNvSpPr>
          <p:nvPr/>
        </p:nvSpPr>
        <p:spPr bwMode="auto">
          <a:xfrm>
            <a:off x="7235825" y="3716338"/>
            <a:ext cx="215900" cy="1368425"/>
          </a:xfrm>
          <a:prstGeom prst="rightBrace">
            <a:avLst>
              <a:gd name="adj1" fmla="val 52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80662" name="AutoShape 22"/>
          <p:cNvSpPr>
            <a:spLocks/>
          </p:cNvSpPr>
          <p:nvPr/>
        </p:nvSpPr>
        <p:spPr bwMode="auto">
          <a:xfrm>
            <a:off x="7235825" y="5229225"/>
            <a:ext cx="144463" cy="1190625"/>
          </a:xfrm>
          <a:prstGeom prst="rightBrace">
            <a:avLst>
              <a:gd name="adj1" fmla="val 6868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880663" name="Line 23"/>
          <p:cNvSpPr>
            <a:spLocks noChangeShapeType="1"/>
          </p:cNvSpPr>
          <p:nvPr/>
        </p:nvSpPr>
        <p:spPr bwMode="auto">
          <a:xfrm>
            <a:off x="5076825" y="1125538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5" name="Line 25"/>
          <p:cNvSpPr>
            <a:spLocks noChangeShapeType="1"/>
          </p:cNvSpPr>
          <p:nvPr/>
        </p:nvSpPr>
        <p:spPr bwMode="auto">
          <a:xfrm>
            <a:off x="5076825" y="3933825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6" name="Line 26"/>
          <p:cNvSpPr>
            <a:spLocks noChangeShapeType="1"/>
          </p:cNvSpPr>
          <p:nvPr/>
        </p:nvSpPr>
        <p:spPr bwMode="auto">
          <a:xfrm>
            <a:off x="5148263" y="5229225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8" name="Line 28"/>
          <p:cNvSpPr>
            <a:spLocks noChangeShapeType="1"/>
          </p:cNvSpPr>
          <p:nvPr/>
        </p:nvSpPr>
        <p:spPr bwMode="auto">
          <a:xfrm>
            <a:off x="5046663" y="2528888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9" name="Text Box 29"/>
          <p:cNvSpPr txBox="1">
            <a:spLocks noChangeArrowheads="1"/>
          </p:cNvSpPr>
          <p:nvPr/>
        </p:nvSpPr>
        <p:spPr bwMode="auto">
          <a:xfrm>
            <a:off x="3924300" y="90805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pb-1</a:t>
            </a:r>
          </a:p>
        </p:txBody>
      </p:sp>
      <p:sp>
        <p:nvSpPr>
          <p:cNvPr id="880672" name="Text Box 32"/>
          <p:cNvSpPr txBox="1">
            <a:spLocks noChangeArrowheads="1"/>
          </p:cNvSpPr>
          <p:nvPr/>
        </p:nvSpPr>
        <p:spPr bwMode="auto">
          <a:xfrm>
            <a:off x="3635375" y="371633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pb+1</a:t>
            </a:r>
          </a:p>
        </p:txBody>
      </p:sp>
      <p:sp>
        <p:nvSpPr>
          <p:cNvPr id="880673" name="Text Box 33"/>
          <p:cNvSpPr txBox="1">
            <a:spLocks noChangeArrowheads="1"/>
          </p:cNvSpPr>
          <p:nvPr/>
        </p:nvSpPr>
        <p:spPr bwMode="auto">
          <a:xfrm>
            <a:off x="3851275" y="5013325"/>
            <a:ext cx="127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pb+2</a:t>
            </a:r>
          </a:p>
        </p:txBody>
      </p:sp>
      <p:sp>
        <p:nvSpPr>
          <p:cNvPr id="880675" name="Text Box 35"/>
          <p:cNvSpPr txBox="1">
            <a:spLocks noChangeArrowheads="1"/>
          </p:cNvSpPr>
          <p:nvPr/>
        </p:nvSpPr>
        <p:spPr bwMode="auto">
          <a:xfrm>
            <a:off x="7620000" y="2781300"/>
            <a:ext cx="112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pb</a:t>
            </a:r>
          </a:p>
        </p:txBody>
      </p:sp>
      <p:sp>
        <p:nvSpPr>
          <p:cNvPr id="880677" name="Text Box 37"/>
          <p:cNvSpPr txBox="1">
            <a:spLocks noChangeArrowheads="1"/>
          </p:cNvSpPr>
          <p:nvPr/>
        </p:nvSpPr>
        <p:spPr bwMode="auto">
          <a:xfrm>
            <a:off x="7524750" y="42211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(pb+1)</a:t>
            </a:r>
          </a:p>
        </p:txBody>
      </p:sp>
      <p:sp>
        <p:nvSpPr>
          <p:cNvPr id="880678" name="Text Box 38"/>
          <p:cNvSpPr txBox="1">
            <a:spLocks noChangeArrowheads="1"/>
          </p:cNvSpPr>
          <p:nvPr/>
        </p:nvSpPr>
        <p:spPr bwMode="auto">
          <a:xfrm>
            <a:off x="7451725" y="55895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(pb+2)</a:t>
            </a:r>
          </a:p>
        </p:txBody>
      </p:sp>
      <p:sp>
        <p:nvSpPr>
          <p:cNvPr id="880679" name="Text Box 39"/>
          <p:cNvSpPr txBox="1">
            <a:spLocks noChangeArrowheads="1"/>
          </p:cNvSpPr>
          <p:nvPr/>
        </p:nvSpPr>
        <p:spPr bwMode="auto">
          <a:xfrm>
            <a:off x="7451725" y="14843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</a:rPr>
              <a:t>(pb-1)</a:t>
            </a:r>
          </a:p>
        </p:txBody>
      </p:sp>
      <p:sp>
        <p:nvSpPr>
          <p:cNvPr id="880680" name="Text Box 40"/>
          <p:cNvSpPr txBox="1">
            <a:spLocks noChangeArrowheads="1"/>
          </p:cNvSpPr>
          <p:nvPr/>
        </p:nvSpPr>
        <p:spPr bwMode="auto">
          <a:xfrm>
            <a:off x="323850" y="1052513"/>
            <a:ext cx="2952750" cy="927100"/>
          </a:xfrm>
          <a:prstGeom prst="rect">
            <a:avLst/>
          </a:prstGeom>
          <a:noFill/>
          <a:ln w="12699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Consolas" panose="020B0609020204030204" pitchFamily="49" charset="0"/>
              </a:rPr>
              <a:t>int * pb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每个元素占四个字节</a:t>
            </a:r>
          </a:p>
        </p:txBody>
      </p:sp>
      <p:graphicFrame>
        <p:nvGraphicFramePr>
          <p:cNvPr id="880775" name="Group 135"/>
          <p:cNvGraphicFramePr>
            <a:graphicFrameLocks noGrp="1"/>
          </p:cNvGraphicFramePr>
          <p:nvPr>
            <p:ph idx="1"/>
          </p:nvPr>
        </p:nvGraphicFramePr>
        <p:xfrm>
          <a:off x="5724525" y="981075"/>
          <a:ext cx="1439863" cy="54528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424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1340-EF38-4AA6-A794-921CE03060C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指针与数组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323850" y="2205038"/>
            <a:ext cx="8424863" cy="2235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a[]={0,2,4,8};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pa;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 = a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 = &amp;a[0]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OK,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与上式等价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*pa = 3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a[0]=3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*(pa+2) = 5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a[2]=5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*(a+2) = 5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a[2]=5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323850" y="1052513"/>
            <a:ext cx="8424863" cy="9874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中，指针与数组密切相关：由于数组元素在内存中是连续存放的，因此使用指针可以非常方便地处理数组元素！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323850" y="6021388"/>
            <a:ext cx="7920038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思考：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pa = a+1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，则 *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pa = ?</a:t>
            </a:r>
          </a:p>
        </p:txBody>
      </p:sp>
      <p:sp>
        <p:nvSpPr>
          <p:cNvPr id="878607" name="Rectangle 15"/>
          <p:cNvSpPr>
            <a:spLocks noChangeArrowheads="1"/>
          </p:cNvSpPr>
          <p:nvPr/>
        </p:nvSpPr>
        <p:spPr bwMode="auto">
          <a:xfrm>
            <a:off x="250825" y="4581525"/>
            <a:ext cx="8569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在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中，数组名就是数组的首地址！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当数组名出现在表达式中时，会自动转化成指向第一个数组元素的指针！</a:t>
            </a:r>
          </a:p>
        </p:txBody>
      </p:sp>
    </p:spTree>
    <p:extLst>
      <p:ext uri="{BB962C8B-B14F-4D97-AF65-F5344CB8AC3E}">
        <p14:creationId xmlns:p14="http://schemas.microsoft.com/office/powerpoint/2010/main" val="3726687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600" grpId="0" animBg="1"/>
      <p:bldP spid="8786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3AC-DD8E-4D59-A706-5B0770991AE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一维数组与指针</a:t>
            </a:r>
          </a:p>
        </p:txBody>
      </p:sp>
      <p:sp>
        <p:nvSpPr>
          <p:cNvPr id="881672" name="Rectangle 8"/>
          <p:cNvSpPr>
            <a:spLocks noChangeArrowheads="1"/>
          </p:cNvSpPr>
          <p:nvPr/>
        </p:nvSpPr>
        <p:spPr bwMode="auto">
          <a:xfrm>
            <a:off x="611188" y="3141663"/>
            <a:ext cx="7920037" cy="2781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a[]={0,2,4,8};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 = a;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*pa = 1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a[0]=1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*(pa+2) = 5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a[2]=5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*(a+2) = 5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a[2]=5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*(pa++) = 3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a[0]=3; pa = pa+1;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*(a++) = 3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ERROR! a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代表数组首地址，是常量指针！</a:t>
            </a: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(pa+1) = 10;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思考：修改了哪个元素的值？</a:t>
            </a:r>
          </a:p>
        </p:txBody>
      </p:sp>
      <p:sp>
        <p:nvSpPr>
          <p:cNvPr id="881673" name="Rectangle 9"/>
          <p:cNvSpPr>
            <a:spLocks noChangeArrowheads="1"/>
          </p:cNvSpPr>
          <p:nvPr/>
        </p:nvSpPr>
        <p:spPr bwMode="auto">
          <a:xfrm>
            <a:off x="179388" y="90805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一维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数组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1674" name="Rectangle 10"/>
          <p:cNvSpPr>
            <a:spLocks noChangeArrowheads="1"/>
          </p:cNvSpPr>
          <p:nvPr/>
        </p:nvSpPr>
        <p:spPr bwMode="auto">
          <a:xfrm>
            <a:off x="323850" y="1412875"/>
            <a:ext cx="8569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在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C++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中，引用数组元素有以下三种方式：</a:t>
            </a:r>
          </a:p>
        </p:txBody>
      </p:sp>
      <p:sp>
        <p:nvSpPr>
          <p:cNvPr id="881676" name="Rectangle 12"/>
          <p:cNvSpPr>
            <a:spLocks noChangeArrowheads="1"/>
          </p:cNvSpPr>
          <p:nvPr/>
        </p:nvSpPr>
        <p:spPr bwMode="auto">
          <a:xfrm>
            <a:off x="684213" y="1916113"/>
            <a:ext cx="59039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数组名与下标，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如：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a[0]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数组名与指针运算，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如：*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(a+1)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指针，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如：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* pa=a;  *pa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81679" name="Rectangle 15"/>
          <p:cNvSpPr>
            <a:spLocks noChangeArrowheads="1"/>
          </p:cNvSpPr>
          <p:nvPr/>
        </p:nvSpPr>
        <p:spPr bwMode="auto">
          <a:xfrm>
            <a:off x="539750" y="6021388"/>
            <a:ext cx="684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指针的值可以随时改变，即可以指向不同的元素；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数组名是常量指针，值不能改变。</a:t>
            </a:r>
          </a:p>
        </p:txBody>
      </p:sp>
      <p:sp>
        <p:nvSpPr>
          <p:cNvPr id="881680" name="Rectangle 16"/>
          <p:cNvSpPr>
            <a:spLocks noChangeArrowheads="1"/>
          </p:cNvSpPr>
          <p:nvPr/>
        </p:nvSpPr>
        <p:spPr bwMode="auto">
          <a:xfrm>
            <a:off x="5652120" y="3789363"/>
            <a:ext cx="331249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ex06_pointer_array01.cpp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557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31E-2E8D-418D-9CD5-399C5C98B4C2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举例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179388" y="981075"/>
            <a:ext cx="83534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使用三种方法输出一个数组的所有元素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3722" name="Rectangle 10"/>
          <p:cNvSpPr>
            <a:spLocks noChangeArrowheads="1"/>
          </p:cNvSpPr>
          <p:nvPr/>
        </p:nvSpPr>
        <p:spPr bwMode="auto">
          <a:xfrm>
            <a:off x="684213" y="1700213"/>
            <a:ext cx="7920037" cy="11064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第一种方式：数组名与下标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i&lt;n; i++)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a[i]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"," ;</a:t>
            </a:r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684213" y="2924175"/>
            <a:ext cx="7920037" cy="11064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第二种方式：数组名与指针运算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i&lt;n; i++)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*(a+i)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"," ;</a:t>
            </a:r>
          </a:p>
        </p:txBody>
      </p:sp>
      <p:sp>
        <p:nvSpPr>
          <p:cNvPr id="883724" name="Rectangle 12"/>
          <p:cNvSpPr>
            <a:spLocks noChangeArrowheads="1"/>
          </p:cNvSpPr>
          <p:nvPr/>
        </p:nvSpPr>
        <p:spPr bwMode="auto">
          <a:xfrm>
            <a:off x="684213" y="4149725"/>
            <a:ext cx="7920037" cy="11064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第三种方式：指针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* pa=a; pa&lt;a+n; pa++)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*pa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"," ;  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83725" name="Rectangle 13"/>
          <p:cNvSpPr>
            <a:spLocks noChangeArrowheads="1"/>
          </p:cNvSpPr>
          <p:nvPr/>
        </p:nvSpPr>
        <p:spPr bwMode="auto">
          <a:xfrm>
            <a:off x="684213" y="5373688"/>
            <a:ext cx="7920037" cy="11064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第三种方式：指针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* pa=a, i=0; i&lt;n; i++)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pa[i]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"," ;  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83726" name="Text Box 14"/>
          <p:cNvSpPr txBox="1">
            <a:spLocks noChangeArrowheads="1"/>
          </p:cNvSpPr>
          <p:nvPr/>
        </p:nvSpPr>
        <p:spPr bwMode="auto">
          <a:xfrm>
            <a:off x="5148263" y="4652963"/>
            <a:ext cx="3816350" cy="1277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Aft>
                <a:spcPct val="20000"/>
              </a:spcAft>
            </a:pP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若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是指针，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k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是整型数值，则</a:t>
            </a:r>
          </a:p>
          <a:p>
            <a:pPr eaLnBrk="0" hangingPunct="0">
              <a:lnSpc>
                <a:spcPct val="115000"/>
              </a:lnSpc>
              <a:spcAft>
                <a:spcPct val="20000"/>
              </a:spcAft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(pa+k)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可以写成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pa[k]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 eaLnBrk="0" hangingPunct="0">
              <a:lnSpc>
                <a:spcPct val="115000"/>
              </a:lnSpc>
              <a:spcAft>
                <a:spcPct val="20000"/>
              </a:spcAft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(pa-k)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可以写成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pa[-k]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796136" y="6146800"/>
            <a:ext cx="316847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ex06_pointer_array02.cpp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240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61D5-FC68-46C0-8E53-AF27B5A5F84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一维数组与指针</a:t>
            </a:r>
          </a:p>
        </p:txBody>
      </p:sp>
      <p:sp>
        <p:nvSpPr>
          <p:cNvPr id="907273" name="Rectangle 9"/>
          <p:cNvSpPr>
            <a:spLocks noChangeArrowheads="1"/>
          </p:cNvSpPr>
          <p:nvPr/>
        </p:nvSpPr>
        <p:spPr bwMode="auto">
          <a:xfrm>
            <a:off x="250825" y="1052513"/>
            <a:ext cx="67691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一维数组 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a[n]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与指针 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pa=a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07274" name="Rectangle 10"/>
          <p:cNvSpPr>
            <a:spLocks noChangeArrowheads="1"/>
          </p:cNvSpPr>
          <p:nvPr/>
        </p:nvSpPr>
        <p:spPr bwMode="auto">
          <a:xfrm>
            <a:off x="468313" y="1700213"/>
            <a:ext cx="8135937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数组名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是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地址常量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，数组名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&amp;a[0]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等价；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a[i]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的地址，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a[i]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*(a+i)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等价；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数组元素的下标访问方式也是按地址进行的；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可以通过指针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pa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访问数组的任何元素，且更加灵活；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pa++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++pa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合法，但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a++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不合法；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*(pa+i)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pa[i]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等价，表示第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i+1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的元素；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611981" y="5052218"/>
            <a:ext cx="7848600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a[</a:t>
            </a:r>
            <a:r>
              <a:rPr lang="en-US" altLang="zh-CN" sz="2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&lt;=&gt;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pa[</a:t>
            </a:r>
            <a:r>
              <a:rPr lang="en-US" altLang="zh-CN" sz="2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&lt;=&gt;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lang="en-US" altLang="zh-CN" sz="2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pa+i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&lt;=&gt;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lang="en-US" altLang="zh-CN" sz="2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lang="en-US" altLang="zh-CN" sz="2800" b="1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sz="2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2319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9D79-EF3B-4934-9744-6E9D5BF25DA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指针数组</a:t>
            </a: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755650" y="3052762"/>
            <a:ext cx="7920038" cy="19126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a[]={0,2,4,8};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b[]={1,3,5,7};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c[]={2,3,5,8};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*pa[3]={a,b,c};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声明一个有三个元素的指针数组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    // pa[0]=a, pa[1]=b, pa[2]=c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指针数组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：数组的元素都是指针变量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2697" name="Rectangle 9"/>
          <p:cNvSpPr>
            <a:spLocks noChangeArrowheads="1"/>
          </p:cNvSpPr>
          <p:nvPr/>
        </p:nvSpPr>
        <p:spPr bwMode="auto">
          <a:xfrm>
            <a:off x="395288" y="1628775"/>
            <a:ext cx="8569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指针数组的声明：</a:t>
            </a:r>
          </a:p>
        </p:txBody>
      </p:sp>
      <p:sp>
        <p:nvSpPr>
          <p:cNvPr id="882698" name="Rectangle 10"/>
          <p:cNvSpPr>
            <a:spLocks noChangeArrowheads="1"/>
          </p:cNvSpPr>
          <p:nvPr/>
        </p:nvSpPr>
        <p:spPr bwMode="auto">
          <a:xfrm>
            <a:off x="755650" y="2349500"/>
            <a:ext cx="7920038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指针数组名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[n]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83568" y="5190451"/>
            <a:ext cx="80032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 上面的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pa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代表指针数组，不是普通的指针！</a:t>
            </a:r>
          </a:p>
        </p:txBody>
      </p:sp>
    </p:spTree>
    <p:extLst>
      <p:ext uri="{BB962C8B-B14F-4D97-AF65-F5344CB8AC3E}">
        <p14:creationId xmlns:p14="http://schemas.microsoft.com/office/powerpoint/2010/main" val="2216090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7471-D371-4D6A-8B09-11D7DC22494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二维数组</a:t>
            </a: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323850" y="2205038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 A[2][3]={{1,2,3},{7,8,9}};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84744" name="Rectangle 8"/>
          <p:cNvSpPr>
            <a:spLocks noChangeArrowheads="1"/>
          </p:cNvSpPr>
          <p:nvPr/>
        </p:nvSpPr>
        <p:spPr bwMode="auto">
          <a:xfrm>
            <a:off x="323850" y="1052513"/>
            <a:ext cx="8496300" cy="9874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中，二维数组是按行顺序存放在内存中的，可以理解为一维数组组成的一维数组。</a:t>
            </a:r>
          </a:p>
        </p:txBody>
      </p:sp>
      <p:sp>
        <p:nvSpPr>
          <p:cNvPr id="884747" name="Freeform 11"/>
          <p:cNvSpPr>
            <a:spLocks/>
          </p:cNvSpPr>
          <p:nvPr/>
        </p:nvSpPr>
        <p:spPr bwMode="auto">
          <a:xfrm>
            <a:off x="3132138" y="3068638"/>
            <a:ext cx="206375" cy="574675"/>
          </a:xfrm>
          <a:custGeom>
            <a:avLst/>
            <a:gdLst>
              <a:gd name="T0" fmla="*/ 96 w 97"/>
              <a:gd name="T1" fmla="*/ 0 h 481"/>
              <a:gd name="T2" fmla="*/ 0 w 97"/>
              <a:gd name="T3" fmla="*/ 0 h 481"/>
              <a:gd name="T4" fmla="*/ 0 w 97"/>
              <a:gd name="T5" fmla="*/ 480 h 481"/>
              <a:gd name="T6" fmla="*/ 96 w 97"/>
              <a:gd name="T7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481">
                <a:moveTo>
                  <a:pt x="96" y="0"/>
                </a:moveTo>
                <a:lnTo>
                  <a:pt x="0" y="0"/>
                </a:lnTo>
                <a:lnTo>
                  <a:pt x="0" y="480"/>
                </a:lnTo>
                <a:lnTo>
                  <a:pt x="96" y="48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3348038" y="2852738"/>
            <a:ext cx="3240087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35000"/>
              </a:spcAft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A[0] —— A</a:t>
            </a:r>
            <a:r>
              <a:rPr lang="en-US" altLang="zh-CN" b="1" baseline="-2500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 A</a:t>
            </a:r>
            <a:r>
              <a:rPr lang="en-US" altLang="zh-CN" b="1" baseline="-25000">
                <a:solidFill>
                  <a:srgbClr val="0000FF"/>
                </a:solidFill>
                <a:latin typeface="Consolas" panose="020B0609020204030204" pitchFamily="49" charset="0"/>
              </a:rPr>
              <a:t>01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 A</a:t>
            </a:r>
            <a:r>
              <a:rPr lang="en-US" altLang="zh-CN" b="1" baseline="-25000">
                <a:solidFill>
                  <a:srgbClr val="0000FF"/>
                </a:solidFill>
                <a:latin typeface="Consolas" panose="020B0609020204030204" pitchFamily="49" charset="0"/>
              </a:rPr>
              <a:t>02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zh-CN" b="1" baseline="-25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Aft>
                <a:spcPct val="35000"/>
              </a:spcAft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A[1] —— A</a:t>
            </a:r>
            <a:r>
              <a:rPr lang="en-US" altLang="zh-CN" b="1" baseline="-250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 A</a:t>
            </a:r>
            <a:r>
              <a:rPr lang="en-US" altLang="zh-CN" b="1" baseline="-2500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 A</a:t>
            </a:r>
            <a:r>
              <a:rPr lang="en-US" altLang="zh-CN" b="1" baseline="-2500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2484438" y="3070225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84751" name="Rectangle 15"/>
          <p:cNvSpPr>
            <a:spLocks noChangeArrowheads="1"/>
          </p:cNvSpPr>
          <p:nvPr/>
        </p:nvSpPr>
        <p:spPr bwMode="auto">
          <a:xfrm>
            <a:off x="395288" y="3070225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可以理解为：</a:t>
            </a:r>
            <a:endParaRPr lang="en-US" altLang="zh-CN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84752" name="Line 16"/>
          <p:cNvSpPr>
            <a:spLocks noChangeShapeType="1"/>
          </p:cNvSpPr>
          <p:nvPr/>
        </p:nvSpPr>
        <p:spPr bwMode="auto">
          <a:xfrm>
            <a:off x="2844800" y="3355975"/>
            <a:ext cx="287338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84779" name="Group 43"/>
          <p:cNvGraphicFramePr>
            <a:graphicFrameLocks noGrp="1"/>
          </p:cNvGraphicFramePr>
          <p:nvPr/>
        </p:nvGraphicFramePr>
        <p:xfrm>
          <a:off x="1260475" y="3933825"/>
          <a:ext cx="6769100" cy="576263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128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61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A[0][0]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A[0][1]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A[0][2]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A[1][0]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A[1][1]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A[1][2]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783" name="Rectangle 47"/>
          <p:cNvSpPr>
            <a:spLocks noChangeArrowheads="1"/>
          </p:cNvSpPr>
          <p:nvPr/>
        </p:nvSpPr>
        <p:spPr bwMode="auto">
          <a:xfrm>
            <a:off x="1331913" y="5013325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A[0]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84785" name="Rectangle 49"/>
          <p:cNvSpPr>
            <a:spLocks noChangeArrowheads="1"/>
          </p:cNvSpPr>
          <p:nvPr/>
        </p:nvSpPr>
        <p:spPr bwMode="auto">
          <a:xfrm>
            <a:off x="4787900" y="5013325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A[1]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84786" name="Line 50"/>
          <p:cNvSpPr>
            <a:spLocks noChangeShapeType="1"/>
          </p:cNvSpPr>
          <p:nvPr/>
        </p:nvSpPr>
        <p:spPr bwMode="auto">
          <a:xfrm flipV="1">
            <a:off x="1763713" y="4581525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4787" name="Line 51"/>
          <p:cNvSpPr>
            <a:spLocks noChangeShapeType="1"/>
          </p:cNvSpPr>
          <p:nvPr/>
        </p:nvSpPr>
        <p:spPr bwMode="auto">
          <a:xfrm flipV="1">
            <a:off x="5148263" y="4581525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4789" name="Rectangle 53"/>
          <p:cNvSpPr>
            <a:spLocks noChangeArrowheads="1"/>
          </p:cNvSpPr>
          <p:nvPr/>
        </p:nvSpPr>
        <p:spPr bwMode="auto">
          <a:xfrm>
            <a:off x="684213" y="5445125"/>
            <a:ext cx="2484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（第一行的首地址）</a:t>
            </a:r>
          </a:p>
        </p:txBody>
      </p:sp>
      <p:sp>
        <p:nvSpPr>
          <p:cNvPr id="884790" name="Rectangle 54"/>
          <p:cNvSpPr>
            <a:spLocks noChangeArrowheads="1"/>
          </p:cNvSpPr>
          <p:nvPr/>
        </p:nvSpPr>
        <p:spPr bwMode="auto">
          <a:xfrm>
            <a:off x="3924300" y="5445125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（第二行的首地址）</a:t>
            </a:r>
          </a:p>
        </p:txBody>
      </p:sp>
      <p:sp>
        <p:nvSpPr>
          <p:cNvPr id="884792" name="Rectangle 56"/>
          <p:cNvSpPr>
            <a:spLocks noChangeArrowheads="1"/>
          </p:cNvSpPr>
          <p:nvPr/>
        </p:nvSpPr>
        <p:spPr bwMode="auto">
          <a:xfrm>
            <a:off x="468313" y="6092825"/>
            <a:ext cx="3816350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A[0], A[1]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称为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行数组</a:t>
            </a:r>
          </a:p>
        </p:txBody>
      </p:sp>
    </p:spTree>
    <p:extLst>
      <p:ext uri="{BB962C8B-B14F-4D97-AF65-F5344CB8AC3E}">
        <p14:creationId xmlns:p14="http://schemas.microsoft.com/office/powerpoint/2010/main" val="12105893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/>
      <p:bldP spid="884747" grpId="0" animBg="1"/>
      <p:bldP spid="884748" grpId="0"/>
      <p:bldP spid="884749" grpId="0"/>
      <p:bldP spid="884751" grpId="0"/>
      <p:bldP spid="884752" grpId="0" animBg="1"/>
      <p:bldP spid="884783" grpId="0"/>
      <p:bldP spid="884785" grpId="0"/>
      <p:bldP spid="884786" grpId="0" animBg="1"/>
      <p:bldP spid="884787" grpId="0" animBg="1"/>
      <p:bldP spid="884789" grpId="0"/>
      <p:bldP spid="884790" grpId="0"/>
      <p:bldP spid="8847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59-FF14-496F-A351-EAFA941ECC9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二维数组与指针</a:t>
            </a:r>
          </a:p>
        </p:txBody>
      </p:sp>
      <p:sp>
        <p:nvSpPr>
          <p:cNvPr id="885770" name="Rectangle 10"/>
          <p:cNvSpPr>
            <a:spLocks noChangeArrowheads="1"/>
          </p:cNvSpPr>
          <p:nvPr/>
        </p:nvSpPr>
        <p:spPr bwMode="auto">
          <a:xfrm>
            <a:off x="395288" y="1196975"/>
            <a:ext cx="8280400" cy="245439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A[2][3]={{1,2,3},{7,8,9}};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 = A[0];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行数组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的首地址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pa=&amp;A[0][0]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pa1 = A[1];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行数组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A[1]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的首地址，即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&amp;A[1][0]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*pa = 11;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A[0][0]=11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*(pa+2) = 12;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A[0][2]=12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*(pa+4) = 13;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A[1][1]=13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 txBox="1">
            <a:spLocks noChangeArrowheads="1"/>
          </p:cNvSpPr>
          <p:nvPr/>
        </p:nvSpPr>
        <p:spPr bwMode="gray">
          <a:xfrm>
            <a:off x="1763688" y="708308"/>
            <a:ext cx="4929600" cy="1272469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83668" y="836712"/>
            <a:ext cx="4788532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 针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7784" y="2420888"/>
            <a:ext cx="4968800" cy="369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什么是指针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指针的定义与运算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指针与一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维（二维）数组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指针数组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指针与引用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指针与函数</a:t>
            </a:r>
          </a:p>
        </p:txBody>
      </p:sp>
    </p:spTree>
    <p:extLst>
      <p:ext uri="{BB962C8B-B14F-4D97-AF65-F5344CB8AC3E}">
        <p14:creationId xmlns:p14="http://schemas.microsoft.com/office/powerpoint/2010/main" val="35393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7E8C-1AA7-454A-9796-EEAE254C5CF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二维数组与指针</a:t>
            </a: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auto">
          <a:xfrm>
            <a:off x="221214" y="1066333"/>
            <a:ext cx="8713663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对于二维数组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，虽然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都是数组首地址，但二者指向的对象不同：</a:t>
            </a:r>
          </a:p>
        </p:txBody>
      </p:sp>
      <p:sp>
        <p:nvSpPr>
          <p:cNvPr id="3" name="矩形 2"/>
          <p:cNvSpPr/>
          <p:nvPr/>
        </p:nvSpPr>
        <p:spPr>
          <a:xfrm>
            <a:off x="430337" y="3609173"/>
            <a:ext cx="871366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二维数组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的名字，它指向的是它的首元素，即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712" y="1592767"/>
            <a:ext cx="8579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一维数组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的名字，它指向的是行数组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的首元素，即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A[0][0]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99592" y="2192348"/>
            <a:ext cx="4176464" cy="1015663"/>
            <a:chOff x="899592" y="2228676"/>
            <a:chExt cx="4176464" cy="1015663"/>
          </a:xfrm>
        </p:grpSpPr>
        <p:sp>
          <p:nvSpPr>
            <p:cNvPr id="7" name="矩形 6"/>
            <p:cNvSpPr/>
            <p:nvPr/>
          </p:nvSpPr>
          <p:spPr>
            <a:xfrm>
              <a:off x="899592" y="2228676"/>
              <a:ext cx="4176464" cy="1015663"/>
            </a:xfrm>
            <a:prstGeom prst="rect">
              <a:avLst/>
            </a:prstGeom>
            <a:ln w="127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*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A[0]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  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A[0][0]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*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(A[0]+1)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A[0][1]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1835696" y="2564904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2339752" y="299695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组合 20"/>
          <p:cNvGrpSpPr/>
          <p:nvPr/>
        </p:nvGrpSpPr>
        <p:grpSpPr>
          <a:xfrm>
            <a:off x="927205" y="4288912"/>
            <a:ext cx="4176464" cy="1015663"/>
            <a:chOff x="899592" y="2228676"/>
            <a:chExt cx="4176464" cy="1015663"/>
          </a:xfrm>
        </p:grpSpPr>
        <p:sp>
          <p:nvSpPr>
            <p:cNvPr id="22" name="矩形 21"/>
            <p:cNvSpPr/>
            <p:nvPr/>
          </p:nvSpPr>
          <p:spPr>
            <a:xfrm>
              <a:off x="899592" y="2228676"/>
              <a:ext cx="4176464" cy="1015663"/>
            </a:xfrm>
            <a:prstGeom prst="rect">
              <a:avLst/>
            </a:prstGeom>
            <a:ln w="127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*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A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  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A[0]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*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(A+1)     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黑体" panose="02010609060101010101" pitchFamily="49" charset="-122"/>
                </a:rPr>
                <a:t>A[1]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1423877" y="2556053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927933" y="2988101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7E8C-1AA7-454A-9796-EEAE254C5CF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二维数组与指针</a:t>
            </a: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323850" y="1048544"/>
            <a:ext cx="8496623" cy="125861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A[2][3]={{1,2,3},{7,8,9}};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 p = A;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！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 p = A[0];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</p:txBody>
      </p:sp>
      <p:sp>
        <p:nvSpPr>
          <p:cNvPr id="887816" name="Rectangle 8"/>
          <p:cNvSpPr>
            <a:spLocks noChangeArrowheads="1"/>
          </p:cNvSpPr>
          <p:nvPr/>
        </p:nvSpPr>
        <p:spPr bwMode="auto">
          <a:xfrm>
            <a:off x="323850" y="2711069"/>
            <a:ext cx="8489724" cy="89255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 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声明指针时，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指向的是一个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型数据，而不是一个地址，因此，用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赋值是正确的，而用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赋值是错误的！</a:t>
            </a:r>
          </a:p>
        </p:txBody>
      </p:sp>
      <p:sp>
        <p:nvSpPr>
          <p:cNvPr id="887818" name="Rectangle 10"/>
          <p:cNvSpPr>
            <a:spLocks noChangeArrowheads="1"/>
          </p:cNvSpPr>
          <p:nvPr/>
        </p:nvSpPr>
        <p:spPr bwMode="auto">
          <a:xfrm>
            <a:off x="637493" y="4938882"/>
            <a:ext cx="8182980" cy="535531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设指针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p=&amp;A[0][0]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，则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][j]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黑体" panose="02010609060101010101" pitchFamily="49" charset="-122"/>
              </a:rPr>
              <a:t>&lt;==&gt;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p+n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i+j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827" y="4166421"/>
            <a:ext cx="7301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如何用普通指针引用二维数组的元素？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93226" y="6246874"/>
            <a:ext cx="3600127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ex06_pointer_array2D.cpp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03894" y="5751270"/>
            <a:ext cx="518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二维数组与普通指针</a:t>
            </a:r>
          </a:p>
        </p:txBody>
      </p:sp>
    </p:spTree>
    <p:extLst>
      <p:ext uri="{BB962C8B-B14F-4D97-AF65-F5344CB8AC3E}">
        <p14:creationId xmlns:p14="http://schemas.microsoft.com/office/powerpoint/2010/main" val="3275984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8" grpId="0" animBg="1"/>
      <p:bldP spid="2" grpId="0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1EA9-F802-4C20-880F-874F7C44877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指针与引用</a:t>
            </a:r>
          </a:p>
        </p:txBody>
      </p:sp>
      <p:sp>
        <p:nvSpPr>
          <p:cNvPr id="910343" name="Rectangle 7"/>
          <p:cNvSpPr>
            <a:spLocks noChangeArrowheads="1"/>
          </p:cNvSpPr>
          <p:nvPr/>
        </p:nvSpPr>
        <p:spPr bwMode="auto">
          <a:xfrm>
            <a:off x="539750" y="1700213"/>
            <a:ext cx="8135938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引用是变量的别名；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引用必须初始化，且不能修改；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引用只针对变量，函数没有引用；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传递大量数据时，最好使用指针；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用引用能实现的功能，用指针都能实现。</a:t>
            </a:r>
          </a:p>
        </p:txBody>
      </p:sp>
      <p:sp>
        <p:nvSpPr>
          <p:cNvPr id="910345" name="Rectangle 9"/>
          <p:cNvSpPr>
            <a:spLocks noChangeArrowheads="1"/>
          </p:cNvSpPr>
          <p:nvPr/>
        </p:nvSpPr>
        <p:spPr bwMode="auto">
          <a:xfrm>
            <a:off x="323850" y="4302125"/>
            <a:ext cx="71993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引用作为函数参数的优点</a:t>
            </a:r>
          </a:p>
        </p:txBody>
      </p:sp>
      <p:sp>
        <p:nvSpPr>
          <p:cNvPr id="910346" name="Rectangle 10"/>
          <p:cNvSpPr>
            <a:spLocks noChangeArrowheads="1"/>
          </p:cNvSpPr>
          <p:nvPr/>
        </p:nvSpPr>
        <p:spPr bwMode="auto">
          <a:xfrm>
            <a:off x="539750" y="4941888"/>
            <a:ext cx="6697663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传递方式与指针类似，但可读性强；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函数调用比指针更简单、安全；</a:t>
            </a:r>
          </a:p>
        </p:txBody>
      </p:sp>
      <p:sp>
        <p:nvSpPr>
          <p:cNvPr id="910347" name="Rectangle 11"/>
          <p:cNvSpPr>
            <a:spLocks noChangeArrowheads="1"/>
          </p:cNvSpPr>
          <p:nvPr/>
        </p:nvSpPr>
        <p:spPr bwMode="auto">
          <a:xfrm>
            <a:off x="250825" y="1062038"/>
            <a:ext cx="48244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引用与指针</a:t>
            </a:r>
          </a:p>
        </p:txBody>
      </p:sp>
      <p:sp>
        <p:nvSpPr>
          <p:cNvPr id="910348" name="Rectangle 12"/>
          <p:cNvSpPr>
            <a:spLocks noChangeArrowheads="1"/>
          </p:cNvSpPr>
          <p:nvPr/>
        </p:nvSpPr>
        <p:spPr bwMode="auto">
          <a:xfrm>
            <a:off x="5364163" y="1052513"/>
            <a:ext cx="338455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a = 3;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 pa = &amp;a;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&amp;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ra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a;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引用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2734-6141-4804-950D-3192CA6A1E9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指针作为函数参数</a:t>
            </a:r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auto">
          <a:xfrm>
            <a:off x="539750" y="1700213"/>
            <a:ext cx="7920038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以地址方式传递数据。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形参是指针时，实参可以是指针或地址。</a:t>
            </a:r>
          </a:p>
        </p:txBody>
      </p:sp>
      <p:sp>
        <p:nvSpPr>
          <p:cNvPr id="886793" name="Rectangle 9"/>
          <p:cNvSpPr>
            <a:spLocks noChangeArrowheads="1"/>
          </p:cNvSpPr>
          <p:nvPr/>
        </p:nvSpPr>
        <p:spPr bwMode="auto">
          <a:xfrm>
            <a:off x="179388" y="1052513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指针作为函数参数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611188" y="5084763"/>
            <a:ext cx="7920037" cy="13065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ea typeface="黑体" panose="02010609060101010101" pitchFamily="49" charset="-122"/>
              </a:rPr>
              <a:t>当函数间需要传递大量数据时，开销会很大。此时，如果数据是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连续存放</a:t>
            </a:r>
            <a:r>
              <a:rPr lang="zh-CN" altLang="en-US" b="1">
                <a:ea typeface="黑体" panose="02010609060101010101" pitchFamily="49" charset="-122"/>
              </a:rPr>
              <a:t>的，则可以只传递数据的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首地址</a:t>
            </a:r>
            <a:r>
              <a:rPr lang="zh-CN" altLang="en-US" b="1">
                <a:ea typeface="黑体" panose="02010609060101010101" pitchFamily="49" charset="-122"/>
              </a:rPr>
              <a:t>，这样就可以减小开销，提高执行效率！</a:t>
            </a:r>
          </a:p>
        </p:txBody>
      </p:sp>
      <p:sp>
        <p:nvSpPr>
          <p:cNvPr id="886796" name="Rectangle 12"/>
          <p:cNvSpPr>
            <a:spLocks noChangeArrowheads="1"/>
          </p:cNvSpPr>
          <p:nvPr/>
        </p:nvSpPr>
        <p:spPr bwMode="auto">
          <a:xfrm>
            <a:off x="611188" y="2924175"/>
            <a:ext cx="7993062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b="1" dirty="0">
                <a:latin typeface="Consolas" panose="020B0609020204030204" pitchFamily="49" charset="0"/>
              </a:rPr>
              <a:t>void </a:t>
            </a:r>
            <a:r>
              <a:rPr lang="fr-FR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fr-FR" altLang="zh-CN" b="1" dirty="0">
                <a:latin typeface="Consolas" panose="020B0609020204030204" pitchFamily="49" charset="0"/>
              </a:rPr>
              <a:t>(double x, </a:t>
            </a:r>
            <a:r>
              <a:rPr lang="fr-FR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 * n, double * f</a:t>
            </a:r>
            <a:r>
              <a:rPr lang="fr-FR" altLang="zh-CN" b="1" dirty="0">
                <a:latin typeface="Consolas" panose="020B0609020204030204" pitchFamily="49" charset="0"/>
              </a:rPr>
              <a:t>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611188" y="3573463"/>
            <a:ext cx="7993062" cy="1196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en-US" b="1" dirty="0">
                <a:latin typeface="Consolas" panose="020B0609020204030204" pitchFamily="49" charset="0"/>
              </a:rPr>
              <a:t>double x, x2;</a:t>
            </a:r>
            <a:r>
              <a:rPr lang="fr-FR" altLang="zh-CN" b="1" dirty="0">
                <a:latin typeface="Consolas" panose="020B0609020204030204" pitchFamily="49" charset="0"/>
              </a:rPr>
              <a:t> </a:t>
            </a:r>
            <a:endParaRPr lang="fr-FR" altLang="en-US" b="1" dirty="0">
              <a:latin typeface="Consolas" panose="020B0609020204030204" pitchFamily="49" charset="0"/>
            </a:endParaRPr>
          </a:p>
          <a:p>
            <a:r>
              <a:rPr lang="fr-FR" altLang="en-US" b="1" dirty="0">
                <a:latin typeface="Consolas" panose="020B0609020204030204" pitchFamily="49" charset="0"/>
              </a:rPr>
              <a:t>int x1; </a:t>
            </a:r>
            <a:r>
              <a:rPr lang="fr-FR" altLang="zh-CN" b="1" dirty="0">
                <a:latin typeface="Consolas" panose="020B0609020204030204" pitchFamily="49" charset="0"/>
              </a:rPr>
              <a:t> </a:t>
            </a:r>
          </a:p>
          <a:p>
            <a:r>
              <a:rPr lang="fr-FR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fr-FR" altLang="zh-CN" b="1" dirty="0">
                <a:latin typeface="Consolas" panose="020B0609020204030204" pitchFamily="49" charset="0"/>
              </a:rPr>
              <a:t>(x, </a:t>
            </a:r>
            <a:r>
              <a:rPr lang="fr-FR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&amp;x1, &amp;x2</a:t>
            </a:r>
            <a:r>
              <a:rPr lang="fr-FR" altLang="zh-CN" b="1" dirty="0">
                <a:latin typeface="Consolas" panose="020B0609020204030204" pitchFamily="49" charset="0"/>
              </a:rPr>
              <a:t>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86798" name="Rectangle 14"/>
          <p:cNvSpPr>
            <a:spLocks noChangeArrowheads="1"/>
          </p:cNvSpPr>
          <p:nvPr/>
        </p:nvSpPr>
        <p:spPr bwMode="auto">
          <a:xfrm>
            <a:off x="5868144" y="4508500"/>
            <a:ext cx="302503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ex06_pointer_fun01.cpp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8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BC95-E90B-4A94-8E9F-A66AAB6CE019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指针作为函数参数</a:t>
            </a:r>
          </a:p>
        </p:txBody>
      </p:sp>
      <p:sp>
        <p:nvSpPr>
          <p:cNvPr id="890883" name="Rectangle 3"/>
          <p:cNvSpPr>
            <a:spLocks noChangeArrowheads="1"/>
          </p:cNvSpPr>
          <p:nvPr/>
        </p:nvSpPr>
        <p:spPr bwMode="auto">
          <a:xfrm>
            <a:off x="611188" y="1557338"/>
            <a:ext cx="79200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使形参和实参指向共同的内存地址；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减小函数间数据传递的开销；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传递函数代码的首地址（后面介绍）。</a:t>
            </a:r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指针作为函数参数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的三个作用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0886" name="Rectangle 6"/>
          <p:cNvSpPr>
            <a:spLocks noChangeArrowheads="1"/>
          </p:cNvSpPr>
          <p:nvPr/>
        </p:nvSpPr>
        <p:spPr bwMode="auto">
          <a:xfrm>
            <a:off x="755650" y="3141663"/>
            <a:ext cx="7704138" cy="13065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Tips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ea typeface="黑体" panose="02010609060101010101" pitchFamily="49" charset="-122"/>
              </a:rPr>
              <a:t>如果在被调函数中不需要改变指针所指向的对象的值，则可以将形参中的指针声明为指向常量的指针。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611-569C-46B6-B42A-1BCBFF0E39F3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指针型函数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323850" y="1125538"/>
            <a:ext cx="8353425" cy="581025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当函数的返回值是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时，该函数就是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250825" y="1989138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指针型函数的定义</a:t>
            </a: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auto">
          <a:xfrm>
            <a:off x="755650" y="2781300"/>
            <a:ext cx="7993063" cy="15716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函数名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（形参列表）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3FFB-6BD1-4414-9E9D-86087488814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指向函数的指针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323850" y="1052513"/>
            <a:ext cx="8353425" cy="1373187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在程序运行过程中，不仅数据要占用内存空间，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也要在内存中占用一定的空间。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函数名就代表函数在内存空间中的首地址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。用来存放这个地址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指针就是指向该函数的指针。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1908" name="Rectangle 4"/>
          <p:cNvSpPr>
            <a:spLocks noChangeArrowheads="1"/>
          </p:cNvSpPr>
          <p:nvPr/>
        </p:nvSpPr>
        <p:spPr bwMode="auto">
          <a:xfrm>
            <a:off x="250825" y="2636838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函数指针的定义</a:t>
            </a:r>
          </a:p>
        </p:txBody>
      </p:sp>
      <p:sp>
        <p:nvSpPr>
          <p:cNvPr id="891910" name="Rectangle 6"/>
          <p:cNvSpPr>
            <a:spLocks noChangeArrowheads="1"/>
          </p:cNvSpPr>
          <p:nvPr/>
        </p:nvSpPr>
        <p:spPr bwMode="auto">
          <a:xfrm>
            <a:off x="468313" y="6021388"/>
            <a:ext cx="7704137" cy="5032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Tips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b="1">
                <a:ea typeface="黑体" panose="02010609060101010101" pitchFamily="49" charset="-122"/>
              </a:rPr>
              <a:t>可以象使用函数名一样使用函数指针。</a:t>
            </a:r>
          </a:p>
        </p:txBody>
      </p:sp>
      <p:sp>
        <p:nvSpPr>
          <p:cNvPr id="891911" name="Rectangle 7"/>
          <p:cNvSpPr>
            <a:spLocks noChangeArrowheads="1"/>
          </p:cNvSpPr>
          <p:nvPr/>
        </p:nvSpPr>
        <p:spPr bwMode="auto">
          <a:xfrm>
            <a:off x="468313" y="4941888"/>
            <a:ext cx="7704137" cy="904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注：</a:t>
            </a:r>
            <a:r>
              <a:rPr lang="zh-CN" altLang="en-US" b="1">
                <a:ea typeface="黑体" panose="02010609060101010101" pitchFamily="49" charset="-122"/>
              </a:rPr>
              <a:t>函数名除了表示函数的首地址外，还包括函数的返回值类型，形参个数、类型、顺序等信息。</a:t>
            </a:r>
          </a:p>
        </p:txBody>
      </p:sp>
      <p:sp>
        <p:nvSpPr>
          <p:cNvPr id="891912" name="Rectangle 8"/>
          <p:cNvSpPr>
            <a:spLocks noChangeArrowheads="1"/>
          </p:cNvSpPr>
          <p:nvPr/>
        </p:nvSpPr>
        <p:spPr bwMode="auto">
          <a:xfrm>
            <a:off x="395288" y="3429000"/>
            <a:ext cx="7993062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 （* 函数指针名）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（形参列表）</a:t>
            </a:r>
            <a:endParaRPr lang="en-US" altLang="zh-CN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91913" name="Rectangle 9"/>
          <p:cNvSpPr>
            <a:spLocks noChangeArrowheads="1"/>
          </p:cNvSpPr>
          <p:nvPr/>
        </p:nvSpPr>
        <p:spPr bwMode="auto">
          <a:xfrm>
            <a:off x="395288" y="4005263"/>
            <a:ext cx="79200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这里的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数据类型</a:t>
            </a:r>
            <a:r>
              <a:rPr lang="zh-CN" altLang="en-US" b="1">
                <a:ea typeface="黑体" panose="02010609060101010101" pitchFamily="49" charset="-122"/>
              </a:rPr>
              <a:t>和形参列表应与其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指向的函数</a:t>
            </a:r>
            <a:r>
              <a:rPr lang="zh-CN" altLang="en-US" b="1">
                <a:ea typeface="黑体" panose="02010609060101010101" pitchFamily="49" charset="-122"/>
              </a:rPr>
              <a:t>相同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/>
      <p:bldP spid="891910" grpId="0" animBg="1"/>
      <p:bldP spid="891911" grpId="0" animBg="1"/>
      <p:bldP spid="891912" grpId="0" animBg="1"/>
      <p:bldP spid="8919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6F6D-B89E-4C76-A4B5-845A7370DFF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函数指针</a:t>
            </a:r>
          </a:p>
        </p:txBody>
      </p:sp>
      <p:sp>
        <p:nvSpPr>
          <p:cNvPr id="892936" name="Rectangle 8"/>
          <p:cNvSpPr>
            <a:spLocks noChangeArrowheads="1"/>
          </p:cNvSpPr>
          <p:nvPr/>
        </p:nvSpPr>
        <p:spPr bwMode="auto">
          <a:xfrm>
            <a:off x="250825" y="1019175"/>
            <a:ext cx="79200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函数指针需要赋值后才能使用</a:t>
            </a:r>
          </a:p>
        </p:txBody>
      </p:sp>
      <p:sp>
        <p:nvSpPr>
          <p:cNvPr id="892938" name="Rectangle 10"/>
          <p:cNvSpPr>
            <a:spLocks noChangeArrowheads="1"/>
          </p:cNvSpPr>
          <p:nvPr/>
        </p:nvSpPr>
        <p:spPr bwMode="auto">
          <a:xfrm>
            <a:off x="539750" y="1773238"/>
            <a:ext cx="7993063" cy="32316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en-US" sz="2000" b="1">
                <a:latin typeface="Consolas" panose="020B0609020204030204" pitchFamily="49" charset="0"/>
              </a:rPr>
              <a:t>int Gcd(int x, int y);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endParaRPr lang="fr-FR" altLang="en-US" sz="2000" b="1">
              <a:latin typeface="Consolas" panose="020B0609020204030204" pitchFamily="49" charset="0"/>
            </a:endParaRPr>
          </a:p>
          <a:p>
            <a:r>
              <a:rPr lang="fr-FR" altLang="zh-CN" sz="2000" b="1">
                <a:latin typeface="Consolas" panose="020B0609020204030204" pitchFamily="49" charset="0"/>
              </a:rPr>
              <a:t>int Lcm(int x, int y)</a:t>
            </a:r>
            <a:r>
              <a:rPr lang="fr-FR" altLang="en-US" sz="2000" b="1">
                <a:latin typeface="Consolas" panose="020B0609020204030204" pitchFamily="49" charset="0"/>
              </a:rPr>
              <a:t>; 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</a:p>
          <a:p>
            <a:endParaRPr lang="fr-FR" altLang="zh-CN" sz="2000" b="1">
              <a:latin typeface="Consolas" panose="020B0609020204030204" pitchFamily="49" charset="0"/>
            </a:endParaRPr>
          </a:p>
          <a:p>
            <a:r>
              <a:rPr lang="fr-FR" altLang="en-US" sz="2000" b="1">
                <a:latin typeface="Consolas" panose="020B0609020204030204" pitchFamily="49" charset="0"/>
              </a:rPr>
              <a:t>int (*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r>
              <a:rPr lang="fr-FR" altLang="en-US" sz="2000" b="1">
                <a:latin typeface="Consolas" panose="020B0609020204030204" pitchFamily="49" charset="0"/>
              </a:rPr>
              <a:t>pf)(int, int); </a:t>
            </a:r>
            <a:r>
              <a:rPr lang="fr-FR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声明函数指针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endParaRPr lang="fr-FR" altLang="zh-CN" sz="2000" b="1">
              <a:latin typeface="Consolas" panose="020B0609020204030204" pitchFamily="49" charset="0"/>
            </a:endParaRPr>
          </a:p>
          <a:p>
            <a:endParaRPr lang="en-US" altLang="zh-CN" sz="2000" b="1">
              <a:latin typeface="Consolas" panose="020B0609020204030204" pitchFamily="49" charset="0"/>
            </a:endParaRPr>
          </a:p>
          <a:p>
            <a:r>
              <a:rPr lang="en-US" altLang="zh-CN" sz="2000" b="1">
                <a:latin typeface="Consolas" panose="020B0609020204030204" pitchFamily="49" charset="0"/>
              </a:rPr>
              <a:t>pf = Gcd;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pf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指向函数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Gcd  </a:t>
            </a:r>
            <a:r>
              <a:rPr lang="en-US" altLang="zh-CN" sz="2000" b="1"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sz="2000" b="1">
                <a:latin typeface="Consolas" panose="020B0609020204030204" pitchFamily="49" charset="0"/>
              </a:rPr>
              <a:t>cout &lt;&lt; "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最大公约数</a:t>
            </a:r>
            <a:r>
              <a:rPr lang="zh-CN" altLang="en-US" sz="2000" b="1">
                <a:latin typeface="Consolas" panose="020B0609020204030204" pitchFamily="49" charset="0"/>
              </a:rPr>
              <a:t>：</a:t>
            </a:r>
            <a:r>
              <a:rPr lang="en-US" altLang="zh-CN" sz="2000" b="1">
                <a:latin typeface="Consolas" panose="020B0609020204030204" pitchFamily="49" charset="0"/>
              </a:rPr>
              <a:t>" &lt;&lt; pf(a,b) &lt;&lt; endl;</a:t>
            </a:r>
          </a:p>
          <a:p>
            <a:r>
              <a:rPr lang="en-US" altLang="zh-CN" sz="2000" b="1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000" b="1">
                <a:latin typeface="Consolas" panose="020B0609020204030204" pitchFamily="49" charset="0"/>
              </a:rPr>
              <a:t>pf = Lcm;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pf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指向函数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Lcm </a:t>
            </a:r>
            <a:r>
              <a:rPr lang="en-US" altLang="zh-CN" sz="2000" b="1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000" b="1">
                <a:latin typeface="Consolas" panose="020B0609020204030204" pitchFamily="49" charset="0"/>
              </a:rPr>
              <a:t>cout &lt;&lt; "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最小公倍数</a:t>
            </a:r>
            <a:r>
              <a:rPr lang="zh-CN" altLang="en-US" sz="2000" b="1">
                <a:latin typeface="Consolas" panose="020B0609020204030204" pitchFamily="49" charset="0"/>
              </a:rPr>
              <a:t>：</a:t>
            </a:r>
            <a:r>
              <a:rPr lang="en-US" altLang="zh-CN" sz="2000" b="1">
                <a:latin typeface="Consolas" panose="020B0609020204030204" pitchFamily="49" charset="0"/>
              </a:rPr>
              <a:t>" &lt;&lt; pf(a,b) &lt;&lt; endl;</a:t>
            </a:r>
            <a:endParaRPr lang="zh-CN" altLang="en-US" sz="2000" b="1">
              <a:latin typeface="Consolas" panose="020B0609020204030204" pitchFamily="49" charset="0"/>
            </a:endParaRPr>
          </a:p>
        </p:txBody>
      </p:sp>
      <p:sp>
        <p:nvSpPr>
          <p:cNvPr id="892937" name="Rectangle 9"/>
          <p:cNvSpPr>
            <a:spLocks noChangeArrowheads="1"/>
          </p:cNvSpPr>
          <p:nvPr/>
        </p:nvSpPr>
        <p:spPr bwMode="auto">
          <a:xfrm>
            <a:off x="5364088" y="4869160"/>
            <a:ext cx="3456384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ex06_pointer_fun02.cpp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 txBox="1">
            <a:spLocks noChangeArrowheads="1"/>
          </p:cNvSpPr>
          <p:nvPr/>
        </p:nvSpPr>
        <p:spPr bwMode="gray">
          <a:xfrm>
            <a:off x="971600" y="790545"/>
            <a:ext cx="6768752" cy="1272469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600" y="836712"/>
            <a:ext cx="6552728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0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持久</a:t>
            </a:r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动态存储分配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6664" y="2348880"/>
            <a:ext cx="7596336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动态内存申请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--- new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动态内存释放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--- delete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动态数组的申请与释放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在被调函数中申请动态内存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返回给主调函数</a:t>
            </a:r>
          </a:p>
        </p:txBody>
      </p:sp>
    </p:spTree>
    <p:extLst>
      <p:ext uri="{BB962C8B-B14F-4D97-AF65-F5344CB8AC3E}">
        <p14:creationId xmlns:p14="http://schemas.microsoft.com/office/powerpoint/2010/main" val="20077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B87C-4D93-47D7-B577-88580E6B107F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动态存储分配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468313" y="3284538"/>
            <a:ext cx="53276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申请内存空间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释放内存空间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</a:t>
            </a:r>
          </a:p>
        </p:txBody>
      </p:sp>
      <p:sp>
        <p:nvSpPr>
          <p:cNvPr id="893958" name="Rectangle 6"/>
          <p:cNvSpPr>
            <a:spLocks noChangeArrowheads="1"/>
          </p:cNvSpPr>
          <p:nvPr/>
        </p:nvSpPr>
        <p:spPr bwMode="auto">
          <a:xfrm>
            <a:off x="323850" y="1052513"/>
            <a:ext cx="8496300" cy="1373187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若在程序运行之前，不能够确切知道数组中元素的个数，如果声明为很大的数组，则可能造成浪费，如果声明为小数组，则可能不够用。此时需要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动态分配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空间，做到按需分配。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3959" name="Rectangle 7"/>
          <p:cNvSpPr>
            <a:spLocks noChangeArrowheads="1"/>
          </p:cNvSpPr>
          <p:nvPr/>
        </p:nvSpPr>
        <p:spPr bwMode="auto">
          <a:xfrm>
            <a:off x="250825" y="27082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动态内存分配相关函数</a:t>
            </a:r>
          </a:p>
        </p:txBody>
      </p:sp>
      <p:sp>
        <p:nvSpPr>
          <p:cNvPr id="893961" name="Rectangle 9"/>
          <p:cNvSpPr>
            <a:spLocks noChangeArrowheads="1"/>
          </p:cNvSpPr>
          <p:nvPr/>
        </p:nvSpPr>
        <p:spPr bwMode="auto">
          <a:xfrm>
            <a:off x="323850" y="4724400"/>
            <a:ext cx="8362950" cy="904030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每个程序在执行时都会占用一块可用的内存，用于存放动态分配的对象，此内存空间称为自由存储区（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free store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/>
      <p:bldP spid="893959" grpId="0"/>
      <p:bldP spid="8939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E8AD-4DEE-4F24-B98C-5E54B60C9B1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指针定义</a:t>
            </a:r>
          </a:p>
        </p:txBody>
      </p:sp>
      <p:sp>
        <p:nvSpPr>
          <p:cNvPr id="916483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什么是指针 </a:t>
            </a:r>
          </a:p>
        </p:txBody>
      </p:sp>
      <p:sp>
        <p:nvSpPr>
          <p:cNvPr id="916484" name="Rectangle 4"/>
          <p:cNvSpPr>
            <a:spLocks noChangeArrowheads="1"/>
          </p:cNvSpPr>
          <p:nvPr/>
        </p:nvSpPr>
        <p:spPr bwMode="auto">
          <a:xfrm>
            <a:off x="539750" y="1628775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指针变量，简称指针，用来存放其它变量的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内存地址</a:t>
            </a:r>
          </a:p>
        </p:txBody>
      </p:sp>
      <p:sp>
        <p:nvSpPr>
          <p:cNvPr id="916485" name="Rectangle 5"/>
          <p:cNvSpPr>
            <a:spLocks noChangeArrowheads="1"/>
          </p:cNvSpPr>
          <p:nvPr/>
        </p:nvSpPr>
        <p:spPr bwMode="auto">
          <a:xfrm>
            <a:off x="179388" y="22764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指针的定义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6486" name="Rectangle 6"/>
          <p:cNvSpPr>
            <a:spLocks noChangeArrowheads="1"/>
          </p:cNvSpPr>
          <p:nvPr/>
        </p:nvSpPr>
        <p:spPr bwMode="auto">
          <a:xfrm>
            <a:off x="684213" y="2924175"/>
            <a:ext cx="7993062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 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指针变量名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16487" name="Rectangle 7"/>
          <p:cNvSpPr>
            <a:spLocks noChangeArrowheads="1"/>
          </p:cNvSpPr>
          <p:nvPr/>
        </p:nvSpPr>
        <p:spPr bwMode="auto">
          <a:xfrm>
            <a:off x="611188" y="3573463"/>
            <a:ext cx="8064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声明一个指针类型的变量，星号后面可以留空格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类型标识符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表示该指针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所指向的对象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的数据类型，即该指针所代表的内存单元所能存放的数据的类型</a:t>
            </a:r>
          </a:p>
        </p:txBody>
      </p:sp>
      <p:sp>
        <p:nvSpPr>
          <p:cNvPr id="916488" name="Rectangle 8"/>
          <p:cNvSpPr>
            <a:spLocks noChangeArrowheads="1"/>
          </p:cNvSpPr>
          <p:nvPr/>
        </p:nvSpPr>
        <p:spPr bwMode="auto">
          <a:xfrm>
            <a:off x="755650" y="5157788"/>
            <a:ext cx="7848600" cy="8016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Tips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变量为什么要声明？</a:t>
            </a: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分配内存空间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;  2)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限定变量能参与的运算及运算规则。  </a:t>
            </a:r>
          </a:p>
        </p:txBody>
      </p:sp>
      <p:sp>
        <p:nvSpPr>
          <p:cNvPr id="916489" name="Rectangle 9"/>
          <p:cNvSpPr>
            <a:spLocks noChangeArrowheads="1"/>
          </p:cNvSpPr>
          <p:nvPr/>
        </p:nvSpPr>
        <p:spPr bwMode="auto">
          <a:xfrm>
            <a:off x="755650" y="6092825"/>
            <a:ext cx="7848600" cy="4365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Tips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内存空间的访问方式：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变量名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;  2)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内存地址，即指针。  </a:t>
            </a:r>
          </a:p>
        </p:txBody>
      </p:sp>
    </p:spTree>
    <p:extLst>
      <p:ext uri="{BB962C8B-B14F-4D97-AF65-F5344CB8AC3E}">
        <p14:creationId xmlns:p14="http://schemas.microsoft.com/office/powerpoint/2010/main" val="16236112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5" grpId="0"/>
      <p:bldP spid="916486" grpId="0" animBg="1"/>
      <p:bldP spid="916487" grpId="0"/>
      <p:bldP spid="916488" grpId="0" animBg="1"/>
      <p:bldP spid="9164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FC7F-9B00-4FE3-B1A1-EF6AE3A7AF1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申请内存空间</a:t>
            </a: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611188" y="1700213"/>
            <a:ext cx="7993062" cy="5381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 = 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en-US" altLang="zh-CN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96008" name="Rectangle 8"/>
          <p:cNvSpPr>
            <a:spLocks noChangeArrowheads="1"/>
          </p:cNvSpPr>
          <p:nvPr/>
        </p:nvSpPr>
        <p:spPr bwMode="auto">
          <a:xfrm>
            <a:off x="250825" y="1052513"/>
            <a:ext cx="79200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申请单个存储单元</a:t>
            </a:r>
          </a:p>
        </p:txBody>
      </p:sp>
      <p:sp>
        <p:nvSpPr>
          <p:cNvPr id="896010" name="Rectangle 10"/>
          <p:cNvSpPr>
            <a:spLocks noChangeArrowheads="1"/>
          </p:cNvSpPr>
          <p:nvPr/>
        </p:nvSpPr>
        <p:spPr bwMode="auto">
          <a:xfrm>
            <a:off x="611188" y="2420938"/>
            <a:ext cx="7993062" cy="5381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 = 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（初始值）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96012" name="Rectangle 12"/>
          <p:cNvSpPr>
            <a:spLocks noChangeArrowheads="1"/>
          </p:cNvSpPr>
          <p:nvPr/>
        </p:nvSpPr>
        <p:spPr bwMode="auto">
          <a:xfrm>
            <a:off x="539750" y="3068638"/>
            <a:ext cx="7993063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ea typeface="黑体" panose="02010609060101010101" pitchFamily="49" charset="-122"/>
              </a:rPr>
              <a:t>申请用于存放指定数据类型数据的内存空间，若申请成功，则返回该内存空间的地址，并赋值给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指针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ea typeface="黑体" panose="02010609060101010101" pitchFamily="49" charset="-122"/>
              </a:rPr>
              <a:t>若申请不成功，则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返回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0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或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NULL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96013" name="Rectangle 13"/>
          <p:cNvSpPr>
            <a:spLocks noChangeArrowheads="1"/>
          </p:cNvSpPr>
          <p:nvPr/>
        </p:nvSpPr>
        <p:spPr bwMode="auto">
          <a:xfrm>
            <a:off x="611188" y="4797425"/>
            <a:ext cx="7993062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释放由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申请的内存空间</a:t>
            </a:r>
          </a:p>
        </p:txBody>
      </p:sp>
      <p:sp>
        <p:nvSpPr>
          <p:cNvPr id="896015" name="Rectangle 15"/>
          <p:cNvSpPr>
            <a:spLocks noChangeArrowheads="1"/>
          </p:cNvSpPr>
          <p:nvPr/>
        </p:nvSpPr>
        <p:spPr bwMode="auto">
          <a:xfrm>
            <a:off x="539750" y="5445125"/>
            <a:ext cx="590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必须是由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操作的返回值！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13" grpId="0" animBg="1"/>
      <p:bldP spid="8960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0921-EA7B-4575-8B33-DBD55FC530F1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动态内存数组</a:t>
            </a:r>
          </a:p>
        </p:txBody>
      </p:sp>
      <p:sp>
        <p:nvSpPr>
          <p:cNvPr id="897030" name="Rectangle 6"/>
          <p:cNvSpPr>
            <a:spLocks noChangeArrowheads="1"/>
          </p:cNvSpPr>
          <p:nvPr/>
        </p:nvSpPr>
        <p:spPr bwMode="auto">
          <a:xfrm>
            <a:off x="212701" y="1066544"/>
            <a:ext cx="792003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黑体" panose="02010609060101010101" pitchFamily="49" charset="-122"/>
              </a:rPr>
              <a:t> 创建一维动态数组</a:t>
            </a:r>
          </a:p>
        </p:txBody>
      </p:sp>
      <p:sp>
        <p:nvSpPr>
          <p:cNvPr id="897031" name="Rectangle 7"/>
          <p:cNvSpPr>
            <a:spLocks noChangeArrowheads="1"/>
          </p:cNvSpPr>
          <p:nvPr/>
        </p:nvSpPr>
        <p:spPr bwMode="auto">
          <a:xfrm>
            <a:off x="662881" y="1788790"/>
            <a:ext cx="7993062" cy="5381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 = 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数组长度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en-US" altLang="zh-CN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97032" name="Rectangle 8"/>
          <p:cNvSpPr>
            <a:spLocks noChangeArrowheads="1"/>
          </p:cNvSpPr>
          <p:nvPr/>
        </p:nvSpPr>
        <p:spPr bwMode="auto">
          <a:xfrm>
            <a:off x="662881" y="2436490"/>
            <a:ext cx="7993062" cy="5381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 = 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数组长度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]()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赋初值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591443" y="3155627"/>
            <a:ext cx="7993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这里初始化时只能将全部元素设置为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，而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不能象数组变量那样用初始化列表赋初值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(C++11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新标准已加入该功能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7038" name="Rectangle 14"/>
          <p:cNvSpPr>
            <a:spLocks noChangeArrowheads="1"/>
          </p:cNvSpPr>
          <p:nvPr/>
        </p:nvSpPr>
        <p:spPr bwMode="auto">
          <a:xfrm>
            <a:off x="5724128" y="1583370"/>
            <a:ext cx="32067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ex06_pointer_new01.cpp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492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0921-EA7B-4575-8B33-DBD55FC530F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动态内存数组</a:t>
            </a:r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220961" y="1004008"/>
            <a:ext cx="7920038" cy="45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黑体" panose="02010609060101010101" pitchFamily="49" charset="-122"/>
              </a:rPr>
              <a:t> 创建多维动态数组</a:t>
            </a:r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541462" y="1684288"/>
            <a:ext cx="7993063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 = </a:t>
            </a: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数据类型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[n</a:t>
            </a:r>
            <a:r>
              <a:rPr lang="en-US" altLang="zh-CN" b="1" baseline="-25000">
                <a:latin typeface="Consolas" panose="020B0609020204030204" pitchFamily="49" charset="0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][n</a:t>
            </a:r>
            <a:r>
              <a:rPr lang="en-US" altLang="zh-CN" b="1" baseline="-25000"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]...[n</a:t>
            </a:r>
            <a:r>
              <a:rPr lang="en-US" altLang="zh-CN" b="1" baseline="-25000">
                <a:latin typeface="Consolas" panose="020B0609020204030204" pitchFamily="49" charset="0"/>
                <a:ea typeface="黑体" panose="02010609060101010101" pitchFamily="49" charset="-122"/>
              </a:rPr>
              <a:t>m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endParaRPr lang="en-US" altLang="zh-CN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374055" y="2471762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注：此时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不是普通的指针，而是：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(* px)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[n</a:t>
            </a:r>
            <a:r>
              <a:rPr lang="en-US" altLang="zh-CN" b="1" baseline="-25000"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]...[n</a:t>
            </a:r>
            <a:r>
              <a:rPr lang="en-US" altLang="zh-CN" b="1" baseline="-25000">
                <a:latin typeface="Consolas" panose="020B0609020204030204" pitchFamily="49" charset="0"/>
                <a:ea typeface="黑体" panose="02010609060101010101" pitchFamily="49" charset="-122"/>
              </a:rPr>
              <a:t>m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  <a:endParaRPr lang="zh-CN" altLang="en-US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93738" y="5138737"/>
            <a:ext cx="7993062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delete[]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释放由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建立的数组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18332" y="4432226"/>
            <a:ext cx="792003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黑体" panose="02010609060101010101" pitchFamily="49" charset="-122"/>
              </a:rPr>
              <a:t> 动态数组的释放</a:t>
            </a:r>
          </a:p>
        </p:txBody>
      </p:sp>
    </p:spTree>
    <p:extLst>
      <p:ext uri="{BB962C8B-B14F-4D97-AF65-F5344CB8AC3E}">
        <p14:creationId xmlns:p14="http://schemas.microsoft.com/office/powerpoint/2010/main" val="12976057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5CA1-6AD4-4862-9A13-90567A3ADAA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动态内存举例</a:t>
            </a:r>
          </a:p>
        </p:txBody>
      </p: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179388" y="1052513"/>
            <a:ext cx="83534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给定一个正整数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，求出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个最小的素数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395288" y="1628775"/>
            <a:ext cx="7993062" cy="5038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en-US" sz="2000" b="1">
                <a:latin typeface="Consolas" panose="020B0609020204030204" pitchFamily="49" charset="0"/>
              </a:rPr>
              <a:t>int main()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{   int N;   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cout &lt;&lt; "Input N: ";    </a:t>
            </a:r>
            <a:endParaRPr lang="fr-FR" altLang="zh-CN" sz="2000" b="1">
              <a:latin typeface="Consolas" panose="020B0609020204030204" pitchFamily="49" charset="0"/>
            </a:endParaRPr>
          </a:p>
          <a:p>
            <a:r>
              <a:rPr lang="en-US" altLang="zh-CN" sz="2000" b="1">
                <a:latin typeface="Consolas" panose="020B0609020204030204" pitchFamily="49" charset="0"/>
              </a:rPr>
              <a:t>    </a:t>
            </a:r>
            <a:r>
              <a:rPr lang="fr-FR" altLang="en-US" sz="2000" b="1">
                <a:latin typeface="Consolas" panose="020B0609020204030204" pitchFamily="49" charset="0"/>
              </a:rPr>
              <a:t>cin &gt;&gt; N;   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int *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r>
              <a:rPr lang="fr-FR" altLang="en-US" sz="2000" b="1">
                <a:latin typeface="Consolas" panose="020B0609020204030204" pitchFamily="49" charset="0"/>
              </a:rPr>
              <a:t>pa = new int[N]; </a:t>
            </a:r>
            <a:r>
              <a:rPr lang="fr-FR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fr-FR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申请内存空间</a:t>
            </a:r>
            <a:endParaRPr lang="en-US" altLang="fr-FR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fr-FR" altLang="en-US" sz="2000" b="1">
                <a:latin typeface="Consolas" panose="020B0609020204030204" pitchFamily="49" charset="0"/>
              </a:rPr>
              <a:t>   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int i, flag, k=0, n=2;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while (k &lt; N)</a:t>
            </a:r>
            <a:r>
              <a:rPr lang="fr-FR" altLang="zh-CN" sz="2000" b="1">
                <a:latin typeface="Consolas" panose="020B0609020204030204" pitchFamily="49" charset="0"/>
              </a:rPr>
              <a:t>   </a:t>
            </a:r>
            <a:r>
              <a:rPr lang="fr-FR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fr-FR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</a:t>
            </a:r>
            <a:r>
              <a:rPr lang="zh-CN" altLang="fr-FR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 </a:t>
            </a:r>
            <a:r>
              <a:rPr lang="fr-FR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fr-FR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fr-FR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zh-CN" altLang="fr-FR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素数</a:t>
            </a:r>
            <a:endParaRPr lang="en-US" altLang="fr-FR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fr-FR" altLang="en-US" sz="2000" b="1">
                <a:latin typeface="Consolas" panose="020B0609020204030204" pitchFamily="49" charset="0"/>
              </a:rPr>
              <a:t>    { flag = 0;  </a:t>
            </a:r>
          </a:p>
          <a:p>
            <a:pPr>
              <a:spcBef>
                <a:spcPct val="20000"/>
              </a:spcBef>
            </a:pPr>
            <a:r>
              <a:rPr lang="fr-FR" altLang="en-US" sz="2000" b="1">
                <a:latin typeface="Consolas" panose="020B0609020204030204" pitchFamily="49" charset="0"/>
              </a:rPr>
              <a:t>      for(i=2; i&lt;n; i++)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      if (n % i == 0) {flag = 1; break;}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    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  if (flag==0) { pa[k] = n; k++; }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 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  n++;   </a:t>
            </a:r>
          </a:p>
          <a:p>
            <a:r>
              <a:rPr lang="fr-FR" altLang="en-US" sz="2000" b="1">
                <a:latin typeface="Consolas" panose="020B0609020204030204" pitchFamily="49" charset="0"/>
              </a:rPr>
              <a:t>    }</a:t>
            </a:r>
            <a:endParaRPr lang="zh-CN" altLang="en-US" sz="2000" b="1">
              <a:latin typeface="Consolas" panose="020B0609020204030204" pitchFamily="49" charset="0"/>
            </a:endParaRPr>
          </a:p>
        </p:txBody>
      </p:sp>
      <p:sp>
        <p:nvSpPr>
          <p:cNvPr id="899082" name="Rectangle 10"/>
          <p:cNvSpPr>
            <a:spLocks noChangeArrowheads="1"/>
          </p:cNvSpPr>
          <p:nvPr/>
        </p:nvSpPr>
        <p:spPr bwMode="auto">
          <a:xfrm>
            <a:off x="5686425" y="3573463"/>
            <a:ext cx="32067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</a:rPr>
              <a:t>ex06_pointer_new02.cpp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pSp>
        <p:nvGrpSpPr>
          <p:cNvPr id="899089" name="Group 17"/>
          <p:cNvGrpSpPr>
            <a:grpSpLocks/>
          </p:cNvGrpSpPr>
          <p:nvPr/>
        </p:nvGrpSpPr>
        <p:grpSpPr bwMode="auto">
          <a:xfrm>
            <a:off x="1187450" y="4437063"/>
            <a:ext cx="7058025" cy="2284412"/>
            <a:chOff x="748" y="2795"/>
            <a:chExt cx="4446" cy="1439"/>
          </a:xfrm>
        </p:grpSpPr>
        <p:sp>
          <p:nvSpPr>
            <p:cNvPr id="899085" name="Rectangle 13"/>
            <p:cNvSpPr>
              <a:spLocks noChangeArrowheads="1"/>
            </p:cNvSpPr>
            <p:nvPr/>
          </p:nvSpPr>
          <p:spPr bwMode="auto">
            <a:xfrm>
              <a:off x="748" y="2795"/>
              <a:ext cx="4037" cy="49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9084" name="Rectangle 12"/>
            <p:cNvSpPr>
              <a:spLocks noChangeArrowheads="1"/>
            </p:cNvSpPr>
            <p:nvPr/>
          </p:nvSpPr>
          <p:spPr bwMode="auto">
            <a:xfrm>
              <a:off x="1565" y="3748"/>
              <a:ext cx="3629" cy="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for(i=0; i&lt;k &amp;&amp; pa[i]&lt;=sqrt(n); i++)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  if (n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pa[i] == 0) {flag = 1; break;}</a:t>
              </a:r>
              <a:endParaRPr lang="zh-CN" altLang="en-US" sz="2000" b="1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9086" name="Line 14"/>
            <p:cNvSpPr>
              <a:spLocks noChangeShapeType="1"/>
            </p:cNvSpPr>
            <p:nvPr/>
          </p:nvSpPr>
          <p:spPr bwMode="auto">
            <a:xfrm>
              <a:off x="4513" y="3294"/>
              <a:ext cx="0" cy="45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3242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5CA1-6AD4-4862-9A13-90567A3ADAA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动态内存举例</a:t>
            </a:r>
          </a:p>
        </p:txBody>
      </p: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179388" y="1050070"/>
            <a:ext cx="835342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将前面的例子写成函数形式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395288" y="1628775"/>
            <a:ext cx="7993062" cy="41549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* </a:t>
            </a:r>
            <a:r>
              <a:rPr lang="en-US" altLang="zh-CN" sz="2000" b="1" dirty="0" err="1">
                <a:latin typeface="Consolas" panose="020B0609020204030204" pitchFamily="49" charset="0"/>
              </a:rPr>
              <a:t>find_prime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  <a:r>
              <a:rPr lang="fr-FR" altLang="en-US" sz="2000" b="1" dirty="0">
                <a:latin typeface="Consolas" panose="020B0609020204030204" pitchFamily="49" charset="0"/>
              </a:rPr>
              <a:t>   int *</a:t>
            </a:r>
            <a:r>
              <a:rPr lang="fr-FR" altLang="zh-CN" sz="2000" b="1" dirty="0">
                <a:latin typeface="Consolas" panose="020B0609020204030204" pitchFamily="49" charset="0"/>
              </a:rPr>
              <a:t> </a:t>
            </a:r>
            <a:r>
              <a:rPr lang="fr-FR" altLang="en-US" sz="2000" b="1" dirty="0">
                <a:latin typeface="Consolas" panose="020B0609020204030204" pitchFamily="49" charset="0"/>
              </a:rPr>
              <a:t>pa = new int[N]; </a:t>
            </a:r>
            <a:r>
              <a:rPr lang="fr-FR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fr-FR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申请内存空间</a:t>
            </a:r>
            <a:endParaRPr lang="en-US" altLang="fr-FR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int i, flag, k=0, n=2;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while (k &lt; N)</a:t>
            </a:r>
            <a:r>
              <a:rPr lang="fr-FR" altLang="zh-CN" sz="2000" b="1" dirty="0">
                <a:latin typeface="Consolas" panose="020B0609020204030204" pitchFamily="49" charset="0"/>
              </a:rPr>
              <a:t>   </a:t>
            </a:r>
            <a:r>
              <a:rPr lang="fr-FR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fr-FR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</a:t>
            </a:r>
            <a:r>
              <a:rPr lang="zh-CN" altLang="fr-FR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 </a:t>
            </a: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fr-FR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fr-FR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zh-CN" altLang="fr-FR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素数</a:t>
            </a:r>
            <a:endParaRPr lang="en-US" altLang="fr-FR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{ flag = 0;  </a:t>
            </a:r>
          </a:p>
          <a:p>
            <a:pPr>
              <a:spcBef>
                <a:spcPct val="20000"/>
              </a:spcBef>
            </a:pPr>
            <a:r>
              <a:rPr lang="fr-FR" altLang="en-US" sz="2000" b="1" dirty="0">
                <a:latin typeface="Consolas" panose="020B0609020204030204" pitchFamily="49" charset="0"/>
              </a:rPr>
              <a:t>      for(i=2; i&lt;n; i++)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      if (n % i == 0) {flag = 1; break;}        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  if (flag==0) { pa[k] = n; k++; }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        n++;  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    return pa;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5288" y="6021288"/>
            <a:ext cx="7993062" cy="4001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注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在主调函数中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如果不再需要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pa,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则需用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delete[]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释放</a:t>
            </a:r>
            <a:endParaRPr lang="fr-FR" altLang="en-US" sz="2000" b="1" dirty="0">
              <a:solidFill>
                <a:srgbClr val="0000FF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896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 txBox="1">
            <a:spLocks noChangeArrowheads="1"/>
          </p:cNvSpPr>
          <p:nvPr/>
        </p:nvSpPr>
        <p:spPr bwMode="gray">
          <a:xfrm>
            <a:off x="1050876" y="564292"/>
            <a:ext cx="6624736" cy="1272469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0876" y="692694"/>
            <a:ext cx="6480720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60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60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字符数组</a:t>
            </a:r>
            <a:r>
              <a:rPr lang="en-US" altLang="zh-CN" sz="60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6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0018" y="2996952"/>
            <a:ext cx="5260294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字符串的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表示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字符串输入输出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字符串操作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---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相关函数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字符操作函数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1965163"/>
            <a:ext cx="32784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lang="en-US" altLang="zh-CN" sz="4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sz="4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语言 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080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08775" y="6080125"/>
            <a:ext cx="1905000" cy="457200"/>
          </a:xfrm>
        </p:spPr>
        <p:txBody>
          <a:bodyPr/>
          <a:lstStyle/>
          <a:p>
            <a:fld id="{950C7D60-C015-4F76-ABCB-6587C4BFD446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898051" name="Rectangle 3"/>
          <p:cNvSpPr>
            <a:spLocks noChangeArrowheads="1"/>
          </p:cNvSpPr>
          <p:nvPr/>
        </p:nvSpPr>
        <p:spPr bwMode="auto">
          <a:xfrm>
            <a:off x="179388" y="998272"/>
            <a:ext cx="7920037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字符串的表示：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一维字符数组</a:t>
            </a:r>
          </a:p>
        </p:txBody>
      </p:sp>
      <p:sp>
        <p:nvSpPr>
          <p:cNvPr id="898057" name="Rectangle 9"/>
          <p:cNvSpPr>
            <a:spLocks noChangeArrowheads="1"/>
          </p:cNvSpPr>
          <p:nvPr/>
        </p:nvSpPr>
        <p:spPr bwMode="auto">
          <a:xfrm>
            <a:off x="684213" y="1700213"/>
            <a:ext cx="7993062" cy="10156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 b="1">
                <a:latin typeface="Consolas" panose="020B0609020204030204" pitchFamily="49" charset="0"/>
              </a:rPr>
              <a:t>char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r>
              <a:rPr lang="fr-FR" altLang="zh-CN" sz="2000" b="1">
                <a:latin typeface="Consolas" panose="020B0609020204030204" pitchFamily="49" charset="0"/>
              </a:rPr>
              <a:t>str[5]={'m','a','t','h','\0'}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endParaRPr lang="fr-FR" altLang="en-US" sz="2000" b="1">
              <a:latin typeface="Consolas" panose="020B0609020204030204" pitchFamily="49" charset="0"/>
            </a:endParaRPr>
          </a:p>
          <a:p>
            <a:r>
              <a:rPr lang="fr-FR" altLang="zh-CN" sz="2000" b="1">
                <a:latin typeface="Consolas" panose="020B0609020204030204" pitchFamily="49" charset="0"/>
              </a:rPr>
              <a:t>char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r>
              <a:rPr lang="fr-FR" altLang="zh-CN" sz="2000" b="1">
                <a:latin typeface="Consolas" panose="020B0609020204030204" pitchFamily="49" charset="0"/>
              </a:rPr>
              <a:t>str[5]="math"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 </a:t>
            </a:r>
            <a:r>
              <a:rPr lang="fr-FR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fr-FR" altLang="zh-CN" sz="2000" b="1">
                <a:latin typeface="Consolas" panose="020B0609020204030204" pitchFamily="49" charset="0"/>
              </a:rPr>
              <a:t>char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r>
              <a:rPr lang="fr-FR" altLang="zh-CN" sz="2000" b="1">
                <a:latin typeface="Consolas" panose="020B0609020204030204" pitchFamily="49" charset="0"/>
              </a:rPr>
              <a:t>str[]="math"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  </a:t>
            </a:r>
            <a:r>
              <a:rPr lang="fr-FR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r>
              <a:rPr lang="zh-CN" altLang="fr-FR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，只能用于初始化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98058" name="Rectangle 10"/>
          <p:cNvSpPr>
            <a:spLocks noChangeArrowheads="1"/>
          </p:cNvSpPr>
          <p:nvPr/>
        </p:nvSpPr>
        <p:spPr bwMode="auto">
          <a:xfrm>
            <a:off x="611188" y="2997200"/>
            <a:ext cx="79200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字符串以 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"\0"</a:t>
            </a:r>
            <a:r>
              <a:rPr lang="en-US" altLang="zh-CN" b="1">
                <a:ea typeface="黑体" panose="02010609060101010101" pitchFamily="49" charset="-122"/>
              </a:rPr>
              <a:t> </a:t>
            </a:r>
            <a:r>
              <a:rPr lang="zh-CN" altLang="en-US" b="1">
                <a:ea typeface="黑体" panose="02010609060101010101" pitchFamily="49" charset="-122"/>
              </a:rPr>
              <a:t>为结束标志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使用双引号时，会自动在最后添加结束标志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84213" y="4978017"/>
            <a:ext cx="7416800" cy="7078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en-US" sz="2000" b="1" dirty="0">
                <a:latin typeface="Consolas" panose="020B0609020204030204" pitchFamily="49" charset="0"/>
              </a:rPr>
              <a:t>char str[5];   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str = "Math";  </a:t>
            </a:r>
            <a:r>
              <a:rPr lang="fr-FR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// ERROR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一维数组，不能直接赋值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！</a:t>
            </a:r>
            <a:endParaRPr lang="fr-FR" altLang="en-U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5243" y="4320004"/>
            <a:ext cx="7920037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字符串赋值：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逐个赋值，循环实现</a:t>
            </a:r>
          </a:p>
        </p:txBody>
      </p:sp>
    </p:spTree>
    <p:extLst>
      <p:ext uri="{BB962C8B-B14F-4D97-AF65-F5344CB8AC3E}">
        <p14:creationId xmlns:p14="http://schemas.microsoft.com/office/powerpoint/2010/main" val="31066834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D1AB-1A66-47AF-866E-8D685492BB65}" type="slidenum">
              <a:rPr lang="zh-CN" altLang="en-US"/>
              <a:pPr/>
              <a:t>37</a:t>
            </a:fld>
            <a:endParaRPr lang="en-US" altLang="zh-CN" dirty="0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字符串输出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179512" y="971991"/>
            <a:ext cx="79200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字符串的输出</a:t>
            </a:r>
          </a:p>
        </p:txBody>
      </p:sp>
      <p:sp>
        <p:nvSpPr>
          <p:cNvPr id="900108" name="Rectangle 12"/>
          <p:cNvSpPr>
            <a:spLocks noChangeArrowheads="1"/>
          </p:cNvSpPr>
          <p:nvPr/>
        </p:nvSpPr>
        <p:spPr bwMode="auto">
          <a:xfrm>
            <a:off x="1187624" y="5805264"/>
            <a:ext cx="57948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49" charset="-122"/>
              </a:rPr>
              <a:t> 注：输出字符中不含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"\0"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3568" y="1617192"/>
            <a:ext cx="7920037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黑体" panose="02010609060101010101" pitchFamily="49" charset="-122"/>
              </a:rPr>
              <a:t> 法一：单个元素单个元素输出（循环，数组）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a typeface="黑体" panose="02010609060101010101" pitchFamily="49" charset="-122"/>
              </a:rPr>
              <a:t>法二：整体输出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232227" y="2796286"/>
            <a:ext cx="7416800" cy="193899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en-US" sz="2000" b="1" dirty="0">
                <a:latin typeface="Consolas" panose="020B0609020204030204" pitchFamily="49" charset="0"/>
              </a:rPr>
              <a:t>char str[20]="C++ and Matlab";   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for(int i=0;i&lt;20;i++)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  </a:t>
            </a:r>
            <a:r>
              <a:rPr lang="fr-FR" altLang="en-US" sz="2000" b="1" dirty="0">
                <a:latin typeface="Consolas" panose="020B0609020204030204" pitchFamily="49" charset="0"/>
              </a:rPr>
              <a:t>if (str[i]!='\0')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    </a:t>
            </a:r>
            <a:r>
              <a:rPr lang="fr-FR" altLang="en-US" sz="2000" b="1" dirty="0">
                <a:latin typeface="Consolas" panose="020B0609020204030204" pitchFamily="49" charset="0"/>
              </a:rPr>
              <a:t>cout &lt;&lt; str[i];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else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    break;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7838" y="2715535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232227" y="4916328"/>
            <a:ext cx="7416800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en-US" sz="2000" b="1" dirty="0">
                <a:latin typeface="Consolas" panose="020B0609020204030204" pitchFamily="49" charset="0"/>
              </a:rPr>
              <a:t>char str[20]="C++ and Matlab";    </a:t>
            </a:r>
          </a:p>
          <a:p>
            <a:r>
              <a:rPr lang="fr-FR" altLang="en-US" sz="2000" b="1" dirty="0">
                <a:latin typeface="Consolas" panose="020B0609020204030204" pitchFamily="49" charset="0"/>
              </a:rPr>
              <a:t>cout &lt;&lt; str &lt;&lt; endl;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262419" y="4594081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ex06_str_cout.cpp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456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D1AB-1A66-47AF-866E-8D685492BB65}" type="slidenum">
              <a:rPr lang="zh-CN" altLang="en-US"/>
              <a:pPr/>
              <a:t>38</a:t>
            </a:fld>
            <a:endParaRPr lang="en-US" altLang="zh-CN" dirty="0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字符串输入</a:t>
            </a:r>
          </a:p>
        </p:txBody>
      </p:sp>
      <p:sp>
        <p:nvSpPr>
          <p:cNvPr id="900103" name="Rectangle 7"/>
          <p:cNvSpPr>
            <a:spLocks noChangeArrowheads="1"/>
          </p:cNvSpPr>
          <p:nvPr/>
        </p:nvSpPr>
        <p:spPr bwMode="auto">
          <a:xfrm>
            <a:off x="1235011" y="2562928"/>
            <a:ext cx="7416800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 b="1" dirty="0">
                <a:latin typeface="Consolas" panose="020B0609020204030204" pitchFamily="49" charset="0"/>
              </a:rPr>
              <a:t>char</a:t>
            </a:r>
            <a:r>
              <a:rPr lang="fr-FR" altLang="en-US" sz="2000" b="1" dirty="0"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latin typeface="Consolas" panose="020B0609020204030204" pitchFamily="49" charset="0"/>
              </a:rPr>
              <a:t>str[5]</a:t>
            </a:r>
            <a:r>
              <a:rPr lang="fr-FR" altLang="en-US" sz="2000" b="1" dirty="0">
                <a:latin typeface="Consolas" panose="020B0609020204030204" pitchFamily="49" charset="0"/>
              </a:rPr>
              <a:t>;</a:t>
            </a:r>
            <a:r>
              <a:rPr lang="fr-FR" altLang="zh-CN" sz="2000" b="1" dirty="0">
                <a:latin typeface="Consolas" panose="020B0609020204030204" pitchFamily="49" charset="0"/>
              </a:rPr>
              <a:t>  </a:t>
            </a: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cin &gt;&gt; str</a:t>
            </a:r>
            <a:r>
              <a:rPr lang="fr-FR" altLang="en-US" sz="2000" b="1" dirty="0">
                <a:latin typeface="Consolas" panose="020B0609020204030204" pitchFamily="49" charset="0"/>
              </a:rPr>
              <a:t>;</a:t>
            </a:r>
            <a:r>
              <a:rPr lang="fr-FR" altLang="zh-CN" sz="2000" b="1" dirty="0">
                <a:latin typeface="Consolas" panose="020B0609020204030204" pitchFamily="49" charset="0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auto">
          <a:xfrm>
            <a:off x="539552" y="1529557"/>
            <a:ext cx="7920037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输入单个字符串时，中间不能有空格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ea typeface="黑体" panose="02010609060101010101" pitchFamily="49" charset="-122"/>
              </a:rPr>
              <a:t> 一次输入多个字符串时，以空格隔开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900106" name="Rectangle 10"/>
          <p:cNvSpPr>
            <a:spLocks noChangeArrowheads="1"/>
          </p:cNvSpPr>
          <p:nvPr/>
        </p:nvSpPr>
        <p:spPr bwMode="auto">
          <a:xfrm>
            <a:off x="179512" y="950913"/>
            <a:ext cx="79200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字符串的输入</a:t>
            </a:r>
          </a:p>
        </p:txBody>
      </p:sp>
      <p:sp>
        <p:nvSpPr>
          <p:cNvPr id="900111" name="Rectangle 15"/>
          <p:cNvSpPr>
            <a:spLocks noChangeArrowheads="1"/>
          </p:cNvSpPr>
          <p:nvPr/>
        </p:nvSpPr>
        <p:spPr bwMode="auto">
          <a:xfrm>
            <a:off x="514286" y="2489903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235011" y="3384040"/>
            <a:ext cx="7424725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altLang="zh-CN" sz="2000" b="1">
                <a:latin typeface="Consolas" panose="020B0609020204030204" pitchFamily="49" charset="0"/>
              </a:rPr>
              <a:t>char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r>
              <a:rPr lang="fr-FR" altLang="zh-CN" sz="2000" b="1">
                <a:latin typeface="Consolas" panose="020B0609020204030204" pitchFamily="49" charset="0"/>
              </a:rPr>
              <a:t>str1[5], str2[5], str3[5]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 </a:t>
            </a:r>
            <a:r>
              <a:rPr lang="fr-FR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altLang="zh-CN" sz="2000" b="1">
                <a:latin typeface="Consolas" panose="020B0609020204030204" pitchFamily="49" charset="0"/>
              </a:rPr>
              <a:t>cin &gt;&gt; str1 &gt;&gt; str2 &gt;&gt; str3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160560" y="4203161"/>
            <a:ext cx="698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输入数据：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How are you?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160560" y="4583962"/>
            <a:ext cx="457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ea typeface="黑体" panose="02010609060101010101" pitchFamily="49" charset="-122"/>
              </a:rPr>
              <a:t>内存中变量状态如下：</a:t>
            </a:r>
            <a:endParaRPr lang="en-US" altLang="zh-CN" sz="2000" b="1">
              <a:ea typeface="黑体" panose="02010609060101010101" pitchFamily="49" charset="-122"/>
            </a:endParaRPr>
          </a:p>
        </p:txBody>
      </p:sp>
      <p:graphicFrame>
        <p:nvGraphicFramePr>
          <p:cNvPr id="21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61043"/>
              </p:ext>
            </p:extLst>
          </p:nvPr>
        </p:nvGraphicFramePr>
        <p:xfrm>
          <a:off x="4827511" y="4603271"/>
          <a:ext cx="2879725" cy="118872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02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ectangle 87"/>
          <p:cNvSpPr>
            <a:spLocks noChangeArrowheads="1"/>
          </p:cNvSpPr>
          <p:nvPr/>
        </p:nvSpPr>
        <p:spPr bwMode="auto">
          <a:xfrm>
            <a:off x="3926873" y="4567609"/>
            <a:ext cx="15113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</a:rPr>
              <a:t>str1: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</a:rPr>
              <a:t>str2: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Consolas" panose="020B0609020204030204" pitchFamily="49" charset="0"/>
              </a:rPr>
              <a:t>str3:</a:t>
            </a:r>
          </a:p>
        </p:txBody>
      </p:sp>
      <p:sp>
        <p:nvSpPr>
          <p:cNvPr id="23" name="Rectangle 170"/>
          <p:cNvSpPr>
            <a:spLocks noChangeArrowheads="1"/>
          </p:cNvSpPr>
          <p:nvPr/>
        </p:nvSpPr>
        <p:spPr bwMode="auto">
          <a:xfrm>
            <a:off x="6572806" y="3101905"/>
            <a:ext cx="226886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ex06_str_cin.cpp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88"/>
          <p:cNvSpPr>
            <a:spLocks noChangeArrowheads="1"/>
          </p:cNvSpPr>
          <p:nvPr/>
        </p:nvSpPr>
        <p:spPr bwMode="auto">
          <a:xfrm>
            <a:off x="1235011" y="6038937"/>
            <a:ext cx="7416800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 b="1" dirty="0">
                <a:latin typeface="Consolas" panose="020B0609020204030204" pitchFamily="49" charset="0"/>
              </a:rPr>
              <a:t>char</a:t>
            </a:r>
            <a:r>
              <a:rPr lang="fr-FR" altLang="en-US" sz="2000" b="1" dirty="0"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latin typeface="Consolas" panose="020B0609020204030204" pitchFamily="49" charset="0"/>
              </a:rPr>
              <a:t>str[13]</a:t>
            </a:r>
            <a:r>
              <a:rPr lang="fr-FR" altLang="en-US" sz="2000" b="1" dirty="0">
                <a:latin typeface="Consolas" panose="020B0609020204030204" pitchFamily="49" charset="0"/>
              </a:rPr>
              <a:t>;</a:t>
            </a:r>
            <a:endParaRPr lang="fr-FR" altLang="zh-CN" sz="2000" b="1" dirty="0"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latin typeface="Consolas" panose="020B0609020204030204" pitchFamily="49" charset="0"/>
              </a:rPr>
              <a:t>cin &gt;&gt; str</a:t>
            </a:r>
            <a:r>
              <a:rPr lang="fr-FR" altLang="en-US" sz="2000" b="1" dirty="0">
                <a:latin typeface="Consolas" panose="020B0609020204030204" pitchFamily="49" charset="0"/>
              </a:rPr>
              <a:t>;</a:t>
            </a:r>
            <a:r>
              <a:rPr lang="fr-FR" altLang="zh-CN" sz="2000" b="1" dirty="0">
                <a:latin typeface="Consolas" panose="020B0609020204030204" pitchFamily="49" charset="0"/>
              </a:rPr>
              <a:t>  // 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输入数据：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How are you? 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结果会怎样</a:t>
            </a:r>
          </a:p>
        </p:txBody>
      </p:sp>
    </p:spTree>
    <p:extLst>
      <p:ext uri="{BB962C8B-B14F-4D97-AF65-F5344CB8AC3E}">
        <p14:creationId xmlns:p14="http://schemas.microsoft.com/office/powerpoint/2010/main" val="16828302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/>
      <p:bldP spid="22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09320"/>
            <a:ext cx="1905000" cy="457200"/>
          </a:xfrm>
        </p:spPr>
        <p:txBody>
          <a:bodyPr/>
          <a:lstStyle/>
          <a:p>
            <a:fld id="{8BADCAFD-B870-4C18-8515-69050DA1F4C8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整行输入</a:t>
            </a:r>
          </a:p>
        </p:txBody>
      </p:sp>
      <p:sp>
        <p:nvSpPr>
          <p:cNvPr id="17" name="Rectangle 70"/>
          <p:cNvSpPr>
            <a:spLocks noChangeArrowheads="1"/>
          </p:cNvSpPr>
          <p:nvPr/>
        </p:nvSpPr>
        <p:spPr bwMode="auto">
          <a:xfrm>
            <a:off x="467544" y="2811313"/>
            <a:ext cx="8424863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连续读入多个字符（可以有空格），直到读满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N-1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个为止，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或遇到指定的结束符（不存储结束符）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结束符可以省略，默认为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'\n'</a:t>
            </a:r>
            <a:r>
              <a:rPr lang="zh-CN" altLang="en-US" b="1" dirty="0"/>
              <a:t> </a:t>
            </a:r>
            <a:r>
              <a:rPr lang="zh-CN" altLang="en-US" b="1" dirty="0">
                <a:ea typeface="黑体" panose="02010609060101010101" pitchFamily="49" charset="-122"/>
              </a:rPr>
              <a:t>（换行）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658677" y="1954628"/>
            <a:ext cx="8003232" cy="5381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cin.getline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(str,N,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结束符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1257376" y="4540429"/>
            <a:ext cx="6048375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 b="1">
                <a:latin typeface="Consolas" panose="020B0609020204030204" pitchFamily="49" charset="0"/>
              </a:rPr>
              <a:t>char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r>
              <a:rPr lang="fr-FR" altLang="zh-CN" sz="2000" b="1">
                <a:latin typeface="Consolas" panose="020B0609020204030204" pitchFamily="49" charset="0"/>
              </a:rPr>
              <a:t>str[13]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 </a:t>
            </a:r>
            <a:r>
              <a:rPr lang="fr-FR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altLang="zh-CN" sz="2000" b="1">
                <a:latin typeface="Consolas" panose="020B0609020204030204" pitchFamily="49" charset="0"/>
              </a:rPr>
              <a:t>cin.getline(str,13)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5452753" y="5172224"/>
            <a:ext cx="265358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ex06_str_getline.cpp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74"/>
          <p:cNvSpPr>
            <a:spLocks noChangeArrowheads="1"/>
          </p:cNvSpPr>
          <p:nvPr/>
        </p:nvSpPr>
        <p:spPr bwMode="auto">
          <a:xfrm>
            <a:off x="536651" y="4468992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177168" y="1101502"/>
            <a:ext cx="324036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整行输入</a:t>
            </a:r>
          </a:p>
        </p:txBody>
      </p:sp>
    </p:spTree>
    <p:extLst>
      <p:ext uri="{BB962C8B-B14F-4D97-AF65-F5344CB8AC3E}">
        <p14:creationId xmlns:p14="http://schemas.microsoft.com/office/powerpoint/2010/main" val="38494282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6CE-1399-4F9C-93E6-572C944D1C6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指针运算</a:t>
            </a:r>
          </a:p>
        </p:txBody>
      </p:sp>
      <p:sp>
        <p:nvSpPr>
          <p:cNvPr id="872451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指针的两个基本运算</a:t>
            </a:r>
            <a:endParaRPr lang="en-US" altLang="zh-CN" sz="32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72468" name="Rectangle 20"/>
          <p:cNvSpPr>
            <a:spLocks noChangeArrowheads="1"/>
          </p:cNvSpPr>
          <p:nvPr/>
        </p:nvSpPr>
        <p:spPr bwMode="auto">
          <a:xfrm>
            <a:off x="539750" y="1628775"/>
            <a:ext cx="6408738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提取变量的内存地址：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提取指针所指向的变量的值：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872469" name="Rectangle 21"/>
          <p:cNvSpPr>
            <a:spLocks noChangeArrowheads="1"/>
          </p:cNvSpPr>
          <p:nvPr/>
        </p:nvSpPr>
        <p:spPr bwMode="auto">
          <a:xfrm>
            <a:off x="250825" y="2997200"/>
            <a:ext cx="8353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地址运算符：</a:t>
            </a:r>
            <a:r>
              <a:rPr lang="en-US" altLang="zh-CN" sz="3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872470" name="Rectangle 22"/>
          <p:cNvSpPr>
            <a:spLocks noChangeArrowheads="1"/>
          </p:cNvSpPr>
          <p:nvPr/>
        </p:nvSpPr>
        <p:spPr bwMode="auto">
          <a:xfrm>
            <a:off x="755650" y="3751263"/>
            <a:ext cx="799306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变量名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提取变量在内存中的存放地址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2471" name="Rectangle 23"/>
          <p:cNvSpPr>
            <a:spLocks noChangeArrowheads="1"/>
          </p:cNvSpPr>
          <p:nvPr/>
        </p:nvSpPr>
        <p:spPr bwMode="auto">
          <a:xfrm>
            <a:off x="1116013" y="5661025"/>
            <a:ext cx="76327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此时，我们通常称这里的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是指向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的指针</a:t>
            </a:r>
          </a:p>
          <a:p>
            <a:pPr>
              <a:lnSpc>
                <a:spcPct val="11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注意：指针的类型必须与其指向的对象的类型一致</a:t>
            </a:r>
          </a:p>
        </p:txBody>
      </p:sp>
      <p:sp>
        <p:nvSpPr>
          <p:cNvPr id="872472" name="Rectangle 24"/>
          <p:cNvSpPr>
            <a:spLocks noChangeArrowheads="1"/>
          </p:cNvSpPr>
          <p:nvPr/>
        </p:nvSpPr>
        <p:spPr bwMode="auto">
          <a:xfrm>
            <a:off x="538163" y="44370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72473" name="Rectangle 25"/>
          <p:cNvSpPr>
            <a:spLocks noChangeArrowheads="1"/>
          </p:cNvSpPr>
          <p:nvPr/>
        </p:nvSpPr>
        <p:spPr bwMode="auto">
          <a:xfrm>
            <a:off x="1258888" y="4508500"/>
            <a:ext cx="7488237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x=3;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px;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定义指针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px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px=&amp;x;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将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的地址赋给指针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px</a:t>
            </a:r>
          </a:p>
        </p:txBody>
      </p:sp>
    </p:spTree>
    <p:extLst>
      <p:ext uri="{BB962C8B-B14F-4D97-AF65-F5344CB8AC3E}">
        <p14:creationId xmlns:p14="http://schemas.microsoft.com/office/powerpoint/2010/main" val="28880500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9" grpId="0"/>
      <p:bldP spid="872470" grpId="0" animBg="1"/>
      <p:bldP spid="872471" grpId="0"/>
      <p:bldP spid="872472" grpId="0"/>
      <p:bldP spid="8724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EC09-CC9B-482D-BD13-34A450F279CF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单个字符输入</a:t>
            </a:r>
          </a:p>
        </p:txBody>
      </p:sp>
      <p:sp>
        <p:nvSpPr>
          <p:cNvPr id="903239" name="Rectangle 71"/>
          <p:cNvSpPr>
            <a:spLocks noChangeArrowheads="1"/>
          </p:cNvSpPr>
          <p:nvPr/>
        </p:nvSpPr>
        <p:spPr bwMode="auto">
          <a:xfrm>
            <a:off x="179512" y="1117915"/>
            <a:ext cx="79200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单个字符的输入</a:t>
            </a:r>
          </a:p>
        </p:txBody>
      </p:sp>
      <p:sp>
        <p:nvSpPr>
          <p:cNvPr id="903240" name="Rectangle 72"/>
          <p:cNvSpPr>
            <a:spLocks noChangeArrowheads="1"/>
          </p:cNvSpPr>
          <p:nvPr/>
        </p:nvSpPr>
        <p:spPr bwMode="auto">
          <a:xfrm>
            <a:off x="693738" y="1932388"/>
            <a:ext cx="7993062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getchar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903241" name="Rectangle 73"/>
          <p:cNvSpPr>
            <a:spLocks noChangeArrowheads="1"/>
          </p:cNvSpPr>
          <p:nvPr/>
        </p:nvSpPr>
        <p:spPr bwMode="auto">
          <a:xfrm>
            <a:off x="693738" y="2931103"/>
            <a:ext cx="7993062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 b="1">
                <a:latin typeface="Consolas" panose="020B0609020204030204" pitchFamily="49" charset="0"/>
              </a:rPr>
              <a:t>char</a:t>
            </a:r>
            <a:r>
              <a:rPr lang="fr-FR" altLang="en-US" sz="2000" b="1">
                <a:latin typeface="Consolas" panose="020B0609020204030204" pitchFamily="49" charset="0"/>
              </a:rPr>
              <a:t> </a:t>
            </a:r>
            <a:r>
              <a:rPr lang="fr-FR" altLang="zh-CN" sz="2000" b="1">
                <a:latin typeface="Consolas" panose="020B0609020204030204" pitchFamily="49" charset="0"/>
              </a:rPr>
              <a:t>ch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 </a:t>
            </a:r>
            <a:r>
              <a:rPr lang="fr-FR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altLang="zh-CN" sz="2000" b="1">
                <a:latin typeface="Consolas" panose="020B0609020204030204" pitchFamily="49" charset="0"/>
              </a:rPr>
              <a:t>ch=getchar()</a:t>
            </a:r>
            <a:r>
              <a:rPr lang="fr-FR" altLang="en-US" sz="2000" b="1">
                <a:latin typeface="Consolas" panose="020B0609020204030204" pitchFamily="49" charset="0"/>
              </a:rPr>
              <a:t>;</a:t>
            </a:r>
            <a:r>
              <a:rPr lang="fr-FR" altLang="zh-CN" sz="2000" b="1">
                <a:latin typeface="Consolas" panose="020B0609020204030204" pitchFamily="49" charset="0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43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80E-6A8E-4F90-B60A-EAA349479C26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901123" name="Rectangle 3"/>
          <p:cNvSpPr>
            <a:spLocks noChangeArrowheads="1"/>
          </p:cNvSpPr>
          <p:nvPr/>
        </p:nvSpPr>
        <p:spPr bwMode="auto">
          <a:xfrm>
            <a:off x="250825" y="981075"/>
            <a:ext cx="79200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字符串相关函数</a:t>
            </a:r>
          </a:p>
        </p:txBody>
      </p:sp>
      <p:sp>
        <p:nvSpPr>
          <p:cNvPr id="901128" name="Rectangle 8"/>
          <p:cNvSpPr>
            <a:spLocks noChangeArrowheads="1"/>
          </p:cNvSpPr>
          <p:nvPr/>
        </p:nvSpPr>
        <p:spPr bwMode="auto">
          <a:xfrm>
            <a:off x="3132138" y="1052513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fr-FR" b="1">
                <a:latin typeface="Consolas" panose="020B0609020204030204" pitchFamily="49" charset="0"/>
                <a:ea typeface="黑体" panose="02010609060101010101" pitchFamily="49" charset="-122"/>
              </a:rPr>
              <a:t>（需包含头文件 </a:t>
            </a:r>
            <a:r>
              <a:rPr lang="fr-FR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cstring</a:t>
            </a:r>
            <a:r>
              <a:rPr lang="fr-FR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fr-FR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fr-FR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cstdlib </a:t>
            </a:r>
            <a:r>
              <a:rPr lang="zh-CN" altLang="fr-FR" b="1">
                <a:latin typeface="Consolas" panose="020B0609020204030204" pitchFamily="49" charset="0"/>
                <a:ea typeface="黑体" panose="02010609060101010101" pitchFamily="49" charset="-122"/>
              </a:rPr>
              <a:t>）</a:t>
            </a:r>
            <a:endParaRPr lang="zh-CN" altLang="en-US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aphicFrame>
        <p:nvGraphicFramePr>
          <p:cNvPr id="90135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61094"/>
              </p:ext>
            </p:extLst>
          </p:nvPr>
        </p:nvGraphicFramePr>
        <p:xfrm>
          <a:off x="539750" y="1841768"/>
          <a:ext cx="8280400" cy="3911603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49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strlen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求字符串长度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strlen(str)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strcat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字符串连接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strcat(dest,src)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strcpy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字符串复制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strcpy(dest,src)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strcmp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字符串比较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strcmp(str1,str2)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atoi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将字符串转换为整数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atoi(str)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atol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将字符串转换为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atol(str)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atof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将字符串转换为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atof(str)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itoa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将整数转换为字符串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itoa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int,str,raidx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01299" name="Rectangle 179"/>
          <p:cNvSpPr>
            <a:spLocks noChangeArrowheads="1"/>
          </p:cNvSpPr>
          <p:nvPr/>
        </p:nvSpPr>
        <p:spPr bwMode="auto">
          <a:xfrm>
            <a:off x="1690862" y="5874811"/>
            <a:ext cx="7129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fr-FR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（更多函数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可参</a:t>
            </a:r>
            <a:r>
              <a:rPr lang="zh-CN" altLang="fr-FR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见 </a:t>
            </a:r>
            <a:r>
              <a:rPr lang="fr-FR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http://</a:t>
            </a: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www</a:t>
            </a:r>
            <a:r>
              <a:rPr lang="fr-FR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.cppreference.com</a:t>
            </a:r>
            <a:r>
              <a:rPr lang="zh-CN" altLang="fr-FR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0016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 bwMode="auto">
          <a:xfrm>
            <a:off x="251519" y="4943171"/>
            <a:ext cx="8569325" cy="1582173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 bwMode="auto">
          <a:xfrm>
            <a:off x="251520" y="3499350"/>
            <a:ext cx="8569325" cy="1035901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auto">
          <a:xfrm>
            <a:off x="253683" y="2212605"/>
            <a:ext cx="8569325" cy="1035901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>
            <a:off x="251520" y="952939"/>
            <a:ext cx="8569325" cy="1035901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582B-13DF-461C-B5EF-D0A951E4A798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字符串操作</a:t>
            </a:r>
          </a:p>
        </p:txBody>
      </p:sp>
      <p:sp>
        <p:nvSpPr>
          <p:cNvPr id="913411" name="Rectangle 3"/>
          <p:cNvSpPr>
            <a:spLocks noChangeArrowheads="1"/>
          </p:cNvSpPr>
          <p:nvPr/>
        </p:nvSpPr>
        <p:spPr bwMode="auto">
          <a:xfrm>
            <a:off x="323850" y="2322133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strcat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(str1,str2)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323848" y="2744400"/>
            <a:ext cx="7993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将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的全部内容添加到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中，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的内容保留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324817" y="4934542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strcmp(str1,str2)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319625" y="5375296"/>
            <a:ext cx="799306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按字典顺序比较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的大小</a:t>
            </a:r>
          </a:p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如果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str1&gt;str2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，则返回一个正数；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str1&lt;str2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，则返回一个负数；相等则返回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913418" name="Rectangle 10"/>
          <p:cNvSpPr>
            <a:spLocks noChangeArrowheads="1"/>
          </p:cNvSpPr>
          <p:nvPr/>
        </p:nvSpPr>
        <p:spPr bwMode="auto">
          <a:xfrm>
            <a:off x="323850" y="1052513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strlen(str)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319625" y="1478597"/>
            <a:ext cx="7993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返回字符串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的长度（不含结束符）</a:t>
            </a:r>
          </a:p>
        </p:txBody>
      </p:sp>
      <p:sp>
        <p:nvSpPr>
          <p:cNvPr id="913420" name="Rectangle 12"/>
          <p:cNvSpPr>
            <a:spLocks noChangeArrowheads="1"/>
          </p:cNvSpPr>
          <p:nvPr/>
        </p:nvSpPr>
        <p:spPr bwMode="auto">
          <a:xfrm>
            <a:off x="325784" y="3617191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cat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(str1,str2,n)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319625" y="4022448"/>
            <a:ext cx="7993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将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的内容添加到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中，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至多添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加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个字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符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705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250825" y="3571875"/>
            <a:ext cx="8569325" cy="1231182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auto">
          <a:xfrm>
            <a:off x="250825" y="2142287"/>
            <a:ext cx="8569325" cy="1234835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 bwMode="auto">
          <a:xfrm>
            <a:off x="250825" y="928392"/>
            <a:ext cx="8569325" cy="1035901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3E43-3005-4006-BC67-72DB560C9475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字符串操作</a:t>
            </a:r>
            <a:endParaRPr lang="en-US" altLang="zh-CN" dirty="0"/>
          </a:p>
        </p:txBody>
      </p:sp>
      <p:sp>
        <p:nvSpPr>
          <p:cNvPr id="912412" name="Rectangle 28"/>
          <p:cNvSpPr>
            <a:spLocks noChangeArrowheads="1"/>
          </p:cNvSpPr>
          <p:nvPr/>
        </p:nvSpPr>
        <p:spPr bwMode="auto">
          <a:xfrm>
            <a:off x="323850" y="2151631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strcpy(str1,str2)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2414" name="Rectangle 30"/>
          <p:cNvSpPr>
            <a:spLocks noChangeArrowheads="1"/>
          </p:cNvSpPr>
          <p:nvPr/>
        </p:nvSpPr>
        <p:spPr bwMode="auto">
          <a:xfrm>
            <a:off x="323850" y="2572652"/>
            <a:ext cx="79930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将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的全部内容复制到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中；</a:t>
            </a:r>
          </a:p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的长度应该不小于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的长度。</a:t>
            </a:r>
          </a:p>
        </p:txBody>
      </p:sp>
      <p:sp>
        <p:nvSpPr>
          <p:cNvPr id="912415" name="Rectangle 31"/>
          <p:cNvSpPr>
            <a:spLocks noChangeArrowheads="1"/>
          </p:cNvSpPr>
          <p:nvPr/>
        </p:nvSpPr>
        <p:spPr bwMode="auto">
          <a:xfrm>
            <a:off x="323850" y="3573463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strncpy(str1,str2,n)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2416" name="Rectangle 32"/>
          <p:cNvSpPr>
            <a:spLocks noChangeArrowheads="1"/>
          </p:cNvSpPr>
          <p:nvPr/>
        </p:nvSpPr>
        <p:spPr bwMode="auto">
          <a:xfrm>
            <a:off x="323850" y="3985737"/>
            <a:ext cx="79930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将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的前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个字符复制到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中；</a:t>
            </a:r>
          </a:p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若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大于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的长度，则复制全部内容。</a:t>
            </a:r>
          </a:p>
        </p:txBody>
      </p:sp>
      <p:sp>
        <p:nvSpPr>
          <p:cNvPr id="912417" name="Rectangle 33"/>
          <p:cNvSpPr>
            <a:spLocks noChangeArrowheads="1"/>
          </p:cNvSpPr>
          <p:nvPr/>
        </p:nvSpPr>
        <p:spPr bwMode="auto">
          <a:xfrm>
            <a:off x="827088" y="5157788"/>
            <a:ext cx="8135937" cy="13239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N = 20;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char str1[N];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char str2[]="hello world!";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strncpy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(str1,str2,N-1);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实际复制字符个数不超过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str2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长度</a:t>
            </a:r>
          </a:p>
        </p:txBody>
      </p:sp>
      <p:sp>
        <p:nvSpPr>
          <p:cNvPr id="912418" name="Rectangle 34"/>
          <p:cNvSpPr>
            <a:spLocks noChangeArrowheads="1"/>
          </p:cNvSpPr>
          <p:nvPr/>
        </p:nvSpPr>
        <p:spPr bwMode="auto">
          <a:xfrm>
            <a:off x="6227763" y="4868863"/>
            <a:ext cx="259238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ex06_str_fun.cpp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12419" name="Rectangle 35"/>
          <p:cNvSpPr>
            <a:spLocks noChangeArrowheads="1"/>
          </p:cNvSpPr>
          <p:nvPr/>
        </p:nvSpPr>
        <p:spPr bwMode="auto">
          <a:xfrm>
            <a:off x="179388" y="5084763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2420" name="Rectangle 36"/>
          <p:cNvSpPr>
            <a:spLocks noChangeArrowheads="1"/>
          </p:cNvSpPr>
          <p:nvPr/>
        </p:nvSpPr>
        <p:spPr bwMode="auto">
          <a:xfrm>
            <a:off x="323850" y="979488"/>
            <a:ext cx="799306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strncmp(str1,str2,n)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2421" name="Rectangle 37"/>
          <p:cNvSpPr>
            <a:spLocks noChangeArrowheads="1"/>
          </p:cNvSpPr>
          <p:nvPr/>
        </p:nvSpPr>
        <p:spPr bwMode="auto">
          <a:xfrm>
            <a:off x="323850" y="1387446"/>
            <a:ext cx="7993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按字典顺序比较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的前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个字符的大小</a:t>
            </a:r>
          </a:p>
        </p:txBody>
      </p:sp>
    </p:spTree>
    <p:extLst>
      <p:ext uri="{BB962C8B-B14F-4D97-AF65-F5344CB8AC3E}">
        <p14:creationId xmlns:p14="http://schemas.microsoft.com/office/powerpoint/2010/main" val="14129543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250824" y="4795854"/>
            <a:ext cx="8569325" cy="1035901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50825" y="1003400"/>
            <a:ext cx="8569325" cy="2106612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D5D-7D63-4AE1-B7D4-F0B21CC4CDBE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字符串操作</a:t>
            </a:r>
            <a:endParaRPr lang="en-US" altLang="zh-CN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395536" y="1014412"/>
            <a:ext cx="7993062" cy="1169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x=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atoi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x=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atol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x=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atof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395535" y="2207554"/>
            <a:ext cx="79930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分别将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转化为整型、长整型和双精度型数据</a:t>
            </a:r>
          </a:p>
          <a:p>
            <a:pPr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须是由数字组成的字符串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323850" y="3429000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9561" name="Rectangle 9"/>
          <p:cNvSpPr>
            <a:spLocks noChangeArrowheads="1"/>
          </p:cNvSpPr>
          <p:nvPr/>
        </p:nvSpPr>
        <p:spPr bwMode="auto">
          <a:xfrm>
            <a:off x="900113" y="3500438"/>
            <a:ext cx="74168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x;  double y;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x=atoi("66");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x=66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y=atof("14.5");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y=14.5</a:t>
            </a:r>
          </a:p>
        </p:txBody>
      </p:sp>
      <p:sp>
        <p:nvSpPr>
          <p:cNvPr id="919562" name="Rectangle 10"/>
          <p:cNvSpPr>
            <a:spLocks noChangeArrowheads="1"/>
          </p:cNvSpPr>
          <p:nvPr/>
        </p:nvSpPr>
        <p:spPr bwMode="auto">
          <a:xfrm>
            <a:off x="395535" y="4863033"/>
            <a:ext cx="799306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itoa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int,str,radix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919563" name="Rectangle 11"/>
          <p:cNvSpPr>
            <a:spLocks noChangeArrowheads="1"/>
          </p:cNvSpPr>
          <p:nvPr/>
        </p:nvSpPr>
        <p:spPr bwMode="auto">
          <a:xfrm>
            <a:off x="468313" y="5264131"/>
            <a:ext cx="7993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按指定的进制将一个整数转化为字符串</a:t>
            </a:r>
          </a:p>
        </p:txBody>
      </p:sp>
      <p:sp>
        <p:nvSpPr>
          <p:cNvPr id="919564" name="Rectangle 12"/>
          <p:cNvSpPr>
            <a:spLocks noChangeArrowheads="1"/>
          </p:cNvSpPr>
          <p:nvPr/>
        </p:nvSpPr>
        <p:spPr bwMode="auto">
          <a:xfrm>
            <a:off x="323850" y="5891251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9565" name="Rectangle 13"/>
          <p:cNvSpPr>
            <a:spLocks noChangeArrowheads="1"/>
          </p:cNvSpPr>
          <p:nvPr/>
        </p:nvSpPr>
        <p:spPr bwMode="auto">
          <a:xfrm>
            <a:off x="900113" y="5967412"/>
            <a:ext cx="7416800" cy="7143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char str[5];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itoa(66,str,16);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按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16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进制转换</a:t>
            </a:r>
          </a:p>
        </p:txBody>
      </p:sp>
      <p:sp>
        <p:nvSpPr>
          <p:cNvPr id="919566" name="Rectangle 14"/>
          <p:cNvSpPr>
            <a:spLocks noChangeArrowheads="1"/>
          </p:cNvSpPr>
          <p:nvPr/>
        </p:nvSpPr>
        <p:spPr bwMode="auto">
          <a:xfrm>
            <a:off x="6227763" y="4221163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ex06_str_atoi.cpp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214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62" grpId="0"/>
      <p:bldP spid="919563" grpId="0"/>
      <p:bldP spid="919564" grpId="0"/>
      <p:bldP spid="9195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6E3-4B27-48D1-905F-B06A815C2F83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字符检测</a:t>
            </a:r>
          </a:p>
        </p:txBody>
      </p:sp>
      <p:sp>
        <p:nvSpPr>
          <p:cNvPr id="920580" name="Rectangle 4"/>
          <p:cNvSpPr>
            <a:spLocks noChangeArrowheads="1"/>
          </p:cNvSpPr>
          <p:nvPr/>
        </p:nvSpPr>
        <p:spPr bwMode="auto">
          <a:xfrm>
            <a:off x="5220072" y="615017"/>
            <a:ext cx="363473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需加入</a:t>
            </a:r>
            <a:r>
              <a:rPr lang="zh-CN" altLang="fr-FR" b="1" dirty="0">
                <a:latin typeface="Consolas" panose="020B0609020204030204" pitchFamily="49" charset="0"/>
                <a:ea typeface="黑体" panose="02010609060101010101" pitchFamily="49" charset="-122"/>
              </a:rPr>
              <a:t>头文件 </a:t>
            </a:r>
            <a:r>
              <a:rPr lang="fr-FR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cctype</a:t>
            </a:r>
            <a:endParaRPr lang="zh-CN" altLang="en-US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aphicFrame>
        <p:nvGraphicFramePr>
          <p:cNvPr id="920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70691"/>
              </p:ext>
            </p:extLst>
          </p:nvPr>
        </p:nvGraphicFramePr>
        <p:xfrm>
          <a:off x="323850" y="1149486"/>
          <a:ext cx="7835900" cy="2822575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isdigit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是否为数字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isdigit('3')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isalpha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是否为字母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isalpha('a')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isalnum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是否为字母或数字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isalnum('c')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islower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是否为小写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islower('b')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isupper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是否为大写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isupper('B')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isspace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是否为空格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isspace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(' ')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52739"/>
              </p:ext>
            </p:extLst>
          </p:nvPr>
        </p:nvGraphicFramePr>
        <p:xfrm>
          <a:off x="323850" y="4166729"/>
          <a:ext cx="7823200" cy="806450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7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tolower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将大写转换为小写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tolower('A')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toupper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将小写转换为大写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toupper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('a')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312400" y="5809636"/>
            <a:ext cx="8292048" cy="551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以上检测和转换函数只针对单个字符，而不是字符串！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5269" y="5139298"/>
            <a:ext cx="7993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更多字符检测函数参见相关资料</a:t>
            </a:r>
          </a:p>
        </p:txBody>
      </p:sp>
    </p:spTree>
    <p:extLst>
      <p:ext uri="{BB962C8B-B14F-4D97-AF65-F5344CB8AC3E}">
        <p14:creationId xmlns:p14="http://schemas.microsoft.com/office/powerpoint/2010/main" val="29277587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61D-05D5-4725-A99D-4D0E03576C14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字符与整数</a:t>
            </a:r>
          </a:p>
        </p:txBody>
      </p:sp>
      <p:sp>
        <p:nvSpPr>
          <p:cNvPr id="928771" name="Rectangle 3"/>
          <p:cNvSpPr>
            <a:spLocks noChangeArrowheads="1"/>
          </p:cNvSpPr>
          <p:nvPr/>
        </p:nvSpPr>
        <p:spPr bwMode="auto">
          <a:xfrm>
            <a:off x="250825" y="1052513"/>
            <a:ext cx="79200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与整型数据之间的转换</a:t>
            </a:r>
          </a:p>
        </p:txBody>
      </p:sp>
      <p:sp>
        <p:nvSpPr>
          <p:cNvPr id="928792" name="Rectangle 24"/>
          <p:cNvSpPr>
            <a:spLocks noChangeArrowheads="1"/>
          </p:cNvSpPr>
          <p:nvPr/>
        </p:nvSpPr>
        <p:spPr bwMode="auto">
          <a:xfrm>
            <a:off x="375241" y="1697285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28793" name="Rectangle 25"/>
          <p:cNvSpPr>
            <a:spLocks noChangeArrowheads="1"/>
          </p:cNvSpPr>
          <p:nvPr/>
        </p:nvSpPr>
        <p:spPr bwMode="auto">
          <a:xfrm>
            <a:off x="971550" y="1773238"/>
            <a:ext cx="7416800" cy="16287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char x='2';   int y=x;  int z=x-'0';</a:t>
            </a:r>
          </a:p>
          <a:p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cout &lt;&lt; "x=" &lt;&lt; x &lt;&lt; endl;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x='2'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是字符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cout &lt;&lt; "y=" &lt;&lt; y &lt;&lt; endl;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y=50 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是整数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cout &lt;&lt; "z=" &lt;&lt; z &lt;&lt; endl;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z=50-48=2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是整数</a:t>
            </a:r>
          </a:p>
        </p:txBody>
      </p:sp>
      <p:sp>
        <p:nvSpPr>
          <p:cNvPr id="928794" name="Rectangle 26"/>
          <p:cNvSpPr>
            <a:spLocks noChangeArrowheads="1"/>
          </p:cNvSpPr>
          <p:nvPr/>
        </p:nvSpPr>
        <p:spPr bwMode="auto">
          <a:xfrm>
            <a:off x="611560" y="3612167"/>
            <a:ext cx="8280400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字符数据与整型数据之间的转换是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ASCII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实现的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字符参加算术运算时，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自动转换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为整数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06400" y="5238044"/>
            <a:ext cx="8126040" cy="551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1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atoi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等只能作用在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字符串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上！不能作用在字符上！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048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AE26-8E9B-4146-B71D-13A48DB3BC5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课后练习</a:t>
            </a:r>
          </a:p>
        </p:txBody>
      </p:sp>
      <p:sp>
        <p:nvSpPr>
          <p:cNvPr id="922627" name="Rectangle 3"/>
          <p:cNvSpPr>
            <a:spLocks noChangeArrowheads="1"/>
          </p:cNvSpPr>
          <p:nvPr/>
        </p:nvSpPr>
        <p:spPr bwMode="auto">
          <a:xfrm>
            <a:off x="250825" y="1052513"/>
            <a:ext cx="8353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课后练习（自己练习）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539552" y="2601164"/>
            <a:ext cx="828040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阅读下面的代码</a:t>
            </a: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auto">
          <a:xfrm>
            <a:off x="1115616" y="3160365"/>
            <a:ext cx="7344816" cy="24463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a[]={6,21,12,34,55};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 pa = a,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pb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*pa = 5;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*(pa+2) = 8;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*(pa++) = *a + 42;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pb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pa; 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(++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pb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= 45;  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971600" y="5620991"/>
            <a:ext cx="662463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指出最后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*pa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pb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>
            <a:off x="539552" y="1621274"/>
            <a:ext cx="8280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已知一个数组，数组名为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，试用一条语句算出该数组的元素个数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（提示：使用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sizeof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423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1FA-A478-4AAB-A464-DCE6D5CE319E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923659" name="Rectangle 11"/>
          <p:cNvSpPr>
            <a:spLocks noChangeArrowheads="1"/>
          </p:cNvSpPr>
          <p:nvPr/>
        </p:nvSpPr>
        <p:spPr bwMode="auto">
          <a:xfrm>
            <a:off x="323850" y="4365104"/>
            <a:ext cx="864235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求最小的前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个素数，存放在数组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中，并分别使用下列方式在屏幕上输出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，每行输出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个，程序取名为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hw06_03.cpp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方式一：数组名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下标运算；</a:t>
            </a:r>
          </a:p>
          <a:p>
            <a:pPr>
              <a:lnSpc>
                <a:spcPct val="130000"/>
              </a:lnSpc>
              <a:spcAft>
                <a:spcPct val="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方式二：数组名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指针运算；</a:t>
            </a:r>
          </a:p>
          <a:p>
            <a:pPr>
              <a:lnSpc>
                <a:spcPct val="130000"/>
              </a:lnSpc>
              <a:spcAft>
                <a:spcPct val="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方式三：指针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指针运算</a:t>
            </a:r>
          </a:p>
        </p:txBody>
      </p:sp>
      <p:sp>
        <p:nvSpPr>
          <p:cNvPr id="923660" name="Rectangle 12"/>
          <p:cNvSpPr>
            <a:spLocks noChangeArrowheads="1"/>
          </p:cNvSpPr>
          <p:nvPr/>
        </p:nvSpPr>
        <p:spPr bwMode="auto">
          <a:xfrm>
            <a:off x="323850" y="2061642"/>
            <a:ext cx="878522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编写函数，交换两个双精度变量的值，分别用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引用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实现。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函数分别为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swap_ref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swap_point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，并在主函数中定义两个双精度变量，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从键盘接受输入，并将交换后的值在屏幕上输出。（程序名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hw06_02.cpp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23661" name="Rectangle 13"/>
          <p:cNvSpPr>
            <a:spLocks noChangeArrowheads="1"/>
          </p:cNvSpPr>
          <p:nvPr/>
        </p:nvSpPr>
        <p:spPr bwMode="auto">
          <a:xfrm>
            <a:off x="504824" y="3253333"/>
            <a:ext cx="8280400" cy="803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swap_ref(double &amp; ra, double &amp; rb)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swap_pointer(double * pa, double * pb)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2342" y="981076"/>
            <a:ext cx="850536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17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人围成一圈，编号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号开始报数，报到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的倍数的人离开，一直数下去，直到最后只剩一人，求此人编号。程序取名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hw06_01.cpp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3244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5474-7EB1-4A06-84B9-E5886EFD2D7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926725" name="Rectangle 5"/>
          <p:cNvSpPr>
            <a:spLocks noChangeArrowheads="1"/>
          </p:cNvSpPr>
          <p:nvPr/>
        </p:nvSpPr>
        <p:spPr bwMode="auto">
          <a:xfrm>
            <a:off x="323850" y="981075"/>
            <a:ext cx="86423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4)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编写函数，计算两个矩阵的乘积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Z=X*Y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。其中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R</a:t>
            </a:r>
            <a:r>
              <a:rPr lang="en-US" altLang="zh-CN" sz="20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000" b="1" baseline="30000" dirty="0" err="1">
                <a:latin typeface="Mathematica7" pitchFamily="2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R</a:t>
            </a:r>
            <a:r>
              <a:rPr lang="en-US" altLang="zh-CN" sz="20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000" b="1" baseline="30000" dirty="0" err="1">
                <a:latin typeface="Mathematica7" pitchFamily="2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R</a:t>
            </a:r>
            <a:r>
              <a:rPr lang="en-US" altLang="zh-CN" sz="20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000" b="1" baseline="30000" dirty="0" err="1">
                <a:latin typeface="Mathematica7" pitchFamily="2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，要求函数对任意的正整数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都能实现矩阵相乘。</a:t>
            </a:r>
            <a:endParaRPr lang="zh-CN" altLang="en-US" sz="2000" b="1" baseline="30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26726" name="Rectangle 6"/>
          <p:cNvSpPr>
            <a:spLocks noChangeArrowheads="1"/>
          </p:cNvSpPr>
          <p:nvPr/>
        </p:nvSpPr>
        <p:spPr bwMode="auto">
          <a:xfrm>
            <a:off x="423513" y="1950160"/>
            <a:ext cx="8280400" cy="803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matrix_prod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(double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double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py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double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pz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</a:t>
            </a:r>
            <a:b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p,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n);</a:t>
            </a:r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323850" y="2904717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提示：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这里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py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pz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分别指向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X[0][0]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Y[0][0]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Z[0][0]</a:t>
            </a:r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323850" y="3290991"/>
            <a:ext cx="432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程序取名为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hw06_04.cpp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6731" name="Rectangle 11"/>
          <p:cNvSpPr>
            <a:spLocks noChangeArrowheads="1"/>
          </p:cNvSpPr>
          <p:nvPr/>
        </p:nvSpPr>
        <p:spPr bwMode="auto">
          <a:xfrm>
            <a:off x="323850" y="4091977"/>
            <a:ext cx="540027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5000"/>
              </a:lnSpc>
              <a:buClr>
                <a:schemeClr val="tx1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生成一个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阶矩阵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（定义见右方，不能单个单个赋值，要找出规律，然后用循环实现，即要能处理一般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阶矩阵情形），在屏幕上按矩阵形式输出。程序名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hw06_05.cpp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6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9070"/>
              </p:ext>
            </p:extLst>
          </p:nvPr>
        </p:nvGraphicFramePr>
        <p:xfrm>
          <a:off x="6012160" y="3952875"/>
          <a:ext cx="2811463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625400" imgH="1371600" progId="Equation.DSMT4">
                  <p:embed/>
                </p:oleObj>
              </mc:Choice>
              <mc:Fallback>
                <p:oleObj name="Equation" r:id="rId4" imgW="1625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952875"/>
                        <a:ext cx="2811463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1576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2E2D-11FC-4D9D-86B6-10660090DC6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指针运算</a:t>
            </a:r>
          </a:p>
        </p:txBody>
      </p:sp>
      <p:sp>
        <p:nvSpPr>
          <p:cNvPr id="918536" name="Rectangle 8"/>
          <p:cNvSpPr>
            <a:spLocks noChangeArrowheads="1"/>
          </p:cNvSpPr>
          <p:nvPr/>
        </p:nvSpPr>
        <p:spPr bwMode="auto">
          <a:xfrm>
            <a:off x="179388" y="981075"/>
            <a:ext cx="42497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指针运算符：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8537" name="Rectangle 9"/>
          <p:cNvSpPr>
            <a:spLocks noChangeArrowheads="1"/>
          </p:cNvSpPr>
          <p:nvPr/>
        </p:nvSpPr>
        <p:spPr bwMode="auto">
          <a:xfrm>
            <a:off x="828675" y="1700213"/>
            <a:ext cx="799306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指针变量名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提取指针变量所指向的对象的值</a:t>
            </a:r>
            <a:endParaRPr lang="en-US" altLang="zh-CN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8538" name="Rectangle 10"/>
          <p:cNvSpPr>
            <a:spLocks noChangeArrowheads="1"/>
          </p:cNvSpPr>
          <p:nvPr/>
        </p:nvSpPr>
        <p:spPr bwMode="auto">
          <a:xfrm>
            <a:off x="141288" y="2347913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8539" name="Rectangle 11"/>
          <p:cNvSpPr>
            <a:spLocks noChangeArrowheads="1"/>
          </p:cNvSpPr>
          <p:nvPr/>
        </p:nvSpPr>
        <p:spPr bwMode="auto">
          <a:xfrm>
            <a:off x="827088" y="2420938"/>
            <a:ext cx="7993062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x;  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px;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声明指针变量，星号后面可以有空格！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px=&amp;x;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*px = 3;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等价于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 = 3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，星号后面不能有空格！</a:t>
            </a:r>
          </a:p>
        </p:txBody>
      </p:sp>
      <p:sp>
        <p:nvSpPr>
          <p:cNvPr id="918540" name="Rectangle 12"/>
          <p:cNvSpPr>
            <a:spLocks noChangeArrowheads="1"/>
          </p:cNvSpPr>
          <p:nvPr/>
        </p:nvSpPr>
        <p:spPr bwMode="auto">
          <a:xfrm>
            <a:off x="6438106" y="2267768"/>
            <a:ext cx="25923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</a:rPr>
              <a:t>ex06_pointer_01.cpp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918541" name="Rectangle 13"/>
          <p:cNvSpPr>
            <a:spLocks noChangeArrowheads="1"/>
          </p:cNvSpPr>
          <p:nvPr/>
        </p:nvSpPr>
        <p:spPr bwMode="auto">
          <a:xfrm>
            <a:off x="2844800" y="1052513"/>
            <a:ext cx="49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18542" name="Rectangle 14"/>
          <p:cNvSpPr>
            <a:spLocks noChangeArrowheads="1"/>
          </p:cNvSpPr>
          <p:nvPr/>
        </p:nvSpPr>
        <p:spPr bwMode="auto">
          <a:xfrm>
            <a:off x="827088" y="4149725"/>
            <a:ext cx="7345362" cy="5127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在使用指针时，我们通常关心的是指针指向的元素！</a:t>
            </a:r>
          </a:p>
        </p:txBody>
      </p:sp>
      <p:sp>
        <p:nvSpPr>
          <p:cNvPr id="918543" name="Rectangle 15"/>
          <p:cNvSpPr>
            <a:spLocks noChangeArrowheads="1"/>
          </p:cNvSpPr>
          <p:nvPr/>
        </p:nvSpPr>
        <p:spPr bwMode="auto">
          <a:xfrm>
            <a:off x="179388" y="4941888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初始化：声明指针变量时，可以赋初值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18544" name="Rectangle 16"/>
          <p:cNvSpPr>
            <a:spLocks noChangeArrowheads="1"/>
          </p:cNvSpPr>
          <p:nvPr/>
        </p:nvSpPr>
        <p:spPr bwMode="auto">
          <a:xfrm>
            <a:off x="179388" y="5589588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8545" name="Rectangle 17"/>
          <p:cNvSpPr>
            <a:spLocks noChangeArrowheads="1"/>
          </p:cNvSpPr>
          <p:nvPr/>
        </p:nvSpPr>
        <p:spPr bwMode="auto">
          <a:xfrm>
            <a:off x="900113" y="5661025"/>
            <a:ext cx="7488237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 = 3; 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px = &amp;x;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指针的值只能是某个变量的地址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5944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42" grpId="0" animBg="1"/>
      <p:bldP spid="918543" grpId="0"/>
      <p:bldP spid="918544" grpId="0"/>
      <p:bldP spid="9185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945F-6B4F-4FED-9578-0F6DE8AFF358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250825" y="908050"/>
            <a:ext cx="85344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6)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给定两个一维数组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，其中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中的数据是无序的，而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中的数据按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升序排列。试统计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的所有元素中，大于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的第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个元素且小于第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k+1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元素的数据个数。其中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a=[98,12,34,71,43,54,28,33,65,56],  b=[10,30,50,80,100]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要求将结果存放在数组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中，其中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c[k]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表示数组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中大于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b[k]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而小于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b[k+1]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的元素个数。程序名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hw06_06.cpp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24683" name="Rectangle 11"/>
          <p:cNvSpPr>
            <a:spLocks noChangeArrowheads="1"/>
          </p:cNvSpPr>
          <p:nvPr/>
        </p:nvSpPr>
        <p:spPr bwMode="auto">
          <a:xfrm>
            <a:off x="250825" y="3480510"/>
            <a:ext cx="864235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7)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二进制转十进制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。程序取名为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hw06_07.cpp</a:t>
            </a: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编写函数，将一个用字符串表示的二进制数转化为十进制数，如“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10001”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所对应的十进制数为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，在主函数中用“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1100110011001100”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来测试</a:t>
            </a:r>
          </a:p>
        </p:txBody>
      </p:sp>
      <p:sp>
        <p:nvSpPr>
          <p:cNvPr id="924685" name="Rectangle 13"/>
          <p:cNvSpPr>
            <a:spLocks noChangeArrowheads="1"/>
          </p:cNvSpPr>
          <p:nvPr/>
        </p:nvSpPr>
        <p:spPr bwMode="auto">
          <a:xfrm>
            <a:off x="606425" y="4945147"/>
            <a:ext cx="7127875" cy="44627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bin2dec(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char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</p:txBody>
      </p:sp>
      <p:sp>
        <p:nvSpPr>
          <p:cNvPr id="924687" name="Rectangle 15"/>
          <p:cNvSpPr>
            <a:spLocks noChangeArrowheads="1"/>
          </p:cNvSpPr>
          <p:nvPr/>
        </p:nvSpPr>
        <p:spPr bwMode="auto">
          <a:xfrm>
            <a:off x="260350" y="5649606"/>
            <a:ext cx="8632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一个字符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转化成数字，可借助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字符加减运算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（推荐）或字符串函数</a:t>
            </a:r>
          </a:p>
        </p:txBody>
      </p:sp>
    </p:spTree>
    <p:extLst>
      <p:ext uri="{BB962C8B-B14F-4D97-AF65-F5344CB8AC3E}">
        <p14:creationId xmlns:p14="http://schemas.microsoft.com/office/powerpoint/2010/main" val="3766417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945F-6B4F-4FED-9578-0F6DE8AFF358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上机作业</a:t>
            </a:r>
          </a:p>
        </p:txBody>
      </p:sp>
      <p:sp>
        <p:nvSpPr>
          <p:cNvPr id="924684" name="Rectangle 12"/>
          <p:cNvSpPr>
            <a:spLocks noChangeArrowheads="1"/>
          </p:cNvSpPr>
          <p:nvPr/>
        </p:nvSpPr>
        <p:spPr bwMode="auto">
          <a:xfrm>
            <a:off x="179512" y="1052736"/>
            <a:ext cx="8642350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8)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字符易位破译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。程序取名为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hw06_08.cpp</a:t>
            </a:r>
          </a:p>
          <a:p>
            <a:pPr>
              <a:lnSpc>
                <a:spcPct val="130000"/>
              </a:lnSpc>
              <a:spcAft>
                <a:spcPct val="15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编写函数，测试两个字符串是否字符异位相等，即两个字符串中包含的字母是相同的，但次序可以不同，如“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silent”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和“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listen”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是字符异位相等，但“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baac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与“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abcc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不是</a:t>
            </a:r>
          </a:p>
        </p:txBody>
      </p:sp>
      <p:sp>
        <p:nvSpPr>
          <p:cNvPr id="924686" name="Rectangle 14"/>
          <p:cNvSpPr>
            <a:spLocks noChangeArrowheads="1"/>
          </p:cNvSpPr>
          <p:nvPr/>
        </p:nvSpPr>
        <p:spPr bwMode="auto">
          <a:xfrm>
            <a:off x="467544" y="2985286"/>
            <a:ext cx="7127875" cy="803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bool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isAnagram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char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str1, </a:t>
            </a:r>
            <a:b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char *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str2);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397000" y="398217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提示：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先对字符串进行排序，然后再比较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985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B45-F6FF-4D10-9EEE-3D33BA544DE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空指针</a:t>
            </a:r>
          </a:p>
        </p:txBody>
      </p:sp>
      <p:sp>
        <p:nvSpPr>
          <p:cNvPr id="873485" name="Rectangle 13"/>
          <p:cNvSpPr>
            <a:spLocks noChangeArrowheads="1"/>
          </p:cNvSpPr>
          <p:nvPr/>
        </p:nvSpPr>
        <p:spPr bwMode="auto">
          <a:xfrm>
            <a:off x="323850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类型的指针</a:t>
            </a:r>
          </a:p>
        </p:txBody>
      </p:sp>
      <p:sp>
        <p:nvSpPr>
          <p:cNvPr id="873486" name="Rectangle 14"/>
          <p:cNvSpPr>
            <a:spLocks noChangeArrowheads="1"/>
          </p:cNvSpPr>
          <p:nvPr/>
        </p:nvSpPr>
        <p:spPr bwMode="auto">
          <a:xfrm>
            <a:off x="755650" y="1628775"/>
            <a:ext cx="799306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73487" name="Rectangle 15"/>
          <p:cNvSpPr>
            <a:spLocks noChangeArrowheads="1"/>
          </p:cNvSpPr>
          <p:nvPr/>
        </p:nvSpPr>
        <p:spPr bwMode="auto">
          <a:xfrm>
            <a:off x="684213" y="2205038"/>
            <a:ext cx="799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类型的指针可以指向任何类型的对象的地址</a:t>
            </a:r>
          </a:p>
        </p:txBody>
      </p:sp>
      <p:sp>
        <p:nvSpPr>
          <p:cNvPr id="873488" name="Rectangle 16"/>
          <p:cNvSpPr>
            <a:spLocks noChangeArrowheads="1"/>
          </p:cNvSpPr>
          <p:nvPr/>
        </p:nvSpPr>
        <p:spPr bwMode="auto">
          <a:xfrm>
            <a:off x="684213" y="2781300"/>
            <a:ext cx="7921625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不允许使用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指针操纵它所指向的对象！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通过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显式类型转换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，可以访问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类型指针所指向的对象。</a:t>
            </a:r>
          </a:p>
        </p:txBody>
      </p:sp>
      <p:sp>
        <p:nvSpPr>
          <p:cNvPr id="873490" name="Rectangle 18"/>
          <p:cNvSpPr>
            <a:spLocks noChangeArrowheads="1"/>
          </p:cNvSpPr>
          <p:nvPr/>
        </p:nvSpPr>
        <p:spPr bwMode="auto">
          <a:xfrm>
            <a:off x="827088" y="3933825"/>
            <a:ext cx="7920037" cy="1625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 = 3;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 *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pv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pv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&amp;x;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OK, void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型指针指向整型变量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*)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pv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，使用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型指针时需要强制类型转换</a:t>
            </a:r>
          </a:p>
        </p:txBody>
      </p:sp>
      <p:sp>
        <p:nvSpPr>
          <p:cNvPr id="873491" name="Rectangle 19"/>
          <p:cNvSpPr>
            <a:spLocks noChangeArrowheads="1"/>
          </p:cNvSpPr>
          <p:nvPr/>
        </p:nvSpPr>
        <p:spPr bwMode="auto">
          <a:xfrm>
            <a:off x="179388" y="3789363"/>
            <a:ext cx="100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645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734-4F83-45C9-B0B0-28305398B4D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指针赋值</a:t>
            </a:r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指针可能的取值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539750" y="1557338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一个有效的指针只有三种取值：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auto">
          <a:xfrm>
            <a:off x="827088" y="1989138"/>
            <a:ext cx="59039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一个对象的地址；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指向某个对象后面的对象；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值为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0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NULL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（空指针）。</a:t>
            </a:r>
          </a:p>
        </p:txBody>
      </p:sp>
      <p:sp>
        <p:nvSpPr>
          <p:cNvPr id="874505" name="Rectangle 9"/>
          <p:cNvSpPr>
            <a:spLocks noChangeArrowheads="1"/>
          </p:cNvSpPr>
          <p:nvPr/>
        </p:nvSpPr>
        <p:spPr bwMode="auto">
          <a:xfrm>
            <a:off x="791369" y="3436227"/>
            <a:ext cx="7561262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没有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赋值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的指针是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无效的指针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引用无效指针会带来难以预料的问题！</a:t>
            </a:r>
          </a:p>
        </p:txBody>
      </p:sp>
      <p:sp>
        <p:nvSpPr>
          <p:cNvPr id="874506" name="Rectangle 10"/>
          <p:cNvSpPr>
            <a:spLocks noChangeArrowheads="1"/>
          </p:cNvSpPr>
          <p:nvPr/>
        </p:nvSpPr>
        <p:spPr bwMode="auto">
          <a:xfrm>
            <a:off x="539750" y="4581525"/>
            <a:ext cx="624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指针赋值：只能使用以下四种类型的值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827088" y="5084763"/>
            <a:ext cx="6049962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0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或者值为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0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的常量，表示空指针；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类型匹配的对象的地址；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(3)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同类型的另一有效指针；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(4)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另一个对象的下一个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地址（相对位置）。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5795963" y="1125538"/>
            <a:ext cx="2701925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x=3;  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px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=&amp;x;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*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py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=&amp;x+1;</a:t>
            </a:r>
          </a:p>
        </p:txBody>
      </p:sp>
      <p:sp>
        <p:nvSpPr>
          <p:cNvPr id="874509" name="Rectangle 13"/>
          <p:cNvSpPr>
            <a:spLocks noChangeArrowheads="1"/>
          </p:cNvSpPr>
          <p:nvPr/>
        </p:nvSpPr>
        <p:spPr bwMode="auto">
          <a:xfrm>
            <a:off x="5795963" y="2276475"/>
            <a:ext cx="2701925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pi;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pi=0;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pi=NULL;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42623475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5" grpId="0" animBg="1"/>
      <p:bldP spid="874506" grpId="0"/>
      <p:bldP spid="8745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29AF-5955-4E4D-B105-552EEFA64C0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指针与常量</a:t>
            </a:r>
          </a:p>
        </p:txBody>
      </p:sp>
      <p:sp>
        <p:nvSpPr>
          <p:cNvPr id="875523" name="Rectangle 3"/>
          <p:cNvSpPr>
            <a:spLocks noChangeArrowheads="1"/>
          </p:cNvSpPr>
          <p:nvPr/>
        </p:nvSpPr>
        <p:spPr bwMode="auto">
          <a:xfrm>
            <a:off x="179388" y="90805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指向常量的指针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5529" name="Rectangle 9"/>
          <p:cNvSpPr>
            <a:spLocks noChangeArrowheads="1"/>
          </p:cNvSpPr>
          <p:nvPr/>
        </p:nvSpPr>
        <p:spPr bwMode="auto">
          <a:xfrm>
            <a:off x="755650" y="1557338"/>
            <a:ext cx="7920038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const int a = 3; 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pa = &amp;a;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const int * cpa = &amp;a;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5531" name="Rectangle 11"/>
          <p:cNvSpPr>
            <a:spLocks noChangeArrowheads="1"/>
          </p:cNvSpPr>
          <p:nvPr/>
        </p:nvSpPr>
        <p:spPr bwMode="auto">
          <a:xfrm>
            <a:off x="755650" y="2636838"/>
            <a:ext cx="7921625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指向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const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对象（常量）的指针必须用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const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声明！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这里的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const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限定了指针所指对象的属性，不是指针本身的属性！</a:t>
            </a:r>
          </a:p>
        </p:txBody>
      </p:sp>
      <p:sp>
        <p:nvSpPr>
          <p:cNvPr id="875532" name="Rectangle 12"/>
          <p:cNvSpPr>
            <a:spLocks noChangeArrowheads="1"/>
          </p:cNvSpPr>
          <p:nvPr/>
        </p:nvSpPr>
        <p:spPr bwMode="auto">
          <a:xfrm>
            <a:off x="755650" y="3573463"/>
            <a:ext cx="7704138" cy="2235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const int a = 3;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b = 5;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const int * cpa = &amp;a;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*cpa = 5;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ERROR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cpa = &amp;b;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OK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*cpa = 9;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ERROR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 = 9;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OK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5533" name="Rectangle 13"/>
          <p:cNvSpPr>
            <a:spLocks noChangeArrowheads="1"/>
          </p:cNvSpPr>
          <p:nvPr/>
        </p:nvSpPr>
        <p:spPr bwMode="auto">
          <a:xfrm>
            <a:off x="755650" y="5876925"/>
            <a:ext cx="792162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允许把非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const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对象的地址赋给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指向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的指针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但不允许使用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指向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的指针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来修改它所指向的对象的值！</a:t>
            </a:r>
          </a:p>
        </p:txBody>
      </p:sp>
      <p:sp>
        <p:nvSpPr>
          <p:cNvPr id="875534" name="Rectangle 14"/>
          <p:cNvSpPr>
            <a:spLocks noChangeArrowheads="1"/>
          </p:cNvSpPr>
          <p:nvPr/>
        </p:nvSpPr>
        <p:spPr bwMode="auto">
          <a:xfrm>
            <a:off x="5580063" y="4797425"/>
            <a:ext cx="33845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指向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的指针所指对象的值并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不一定不能修改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875535" name="Rectangle 15"/>
          <p:cNvSpPr>
            <a:spLocks noChangeArrowheads="1"/>
          </p:cNvSpPr>
          <p:nvPr/>
        </p:nvSpPr>
        <p:spPr bwMode="auto">
          <a:xfrm>
            <a:off x="5580062" y="4292600"/>
            <a:ext cx="3240409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ex06_pointer_const.cpp</a:t>
            </a:r>
            <a:endParaRPr lang="zh-CN" altLang="en-US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75536" name="Rectangle 16"/>
          <p:cNvSpPr>
            <a:spLocks noChangeArrowheads="1"/>
          </p:cNvSpPr>
          <p:nvPr/>
        </p:nvSpPr>
        <p:spPr bwMode="auto">
          <a:xfrm>
            <a:off x="3492500" y="981075"/>
            <a:ext cx="525621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 </a:t>
            </a:r>
            <a:r>
              <a:rPr lang="zh-CN" altLang="en-US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指针名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1846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75532" grpId="0" animBg="1"/>
      <p:bldP spid="875533" grpId="0" animBg="1"/>
      <p:bldP spid="875534" grpId="0" animBg="1"/>
      <p:bldP spid="8755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27C-B5E4-4DED-AE7C-03A633AC7B6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指针与常量</a:t>
            </a: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179388" y="90805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常量指针，简称常指针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755650" y="2924175"/>
            <a:ext cx="7920038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 = 3, b = 5; 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* const pa = &amp;a;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pa = &amp;b;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ERROR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755650" y="1557338"/>
            <a:ext cx="7921625" cy="53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常量指针：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指针本身的值不能修改</a:t>
            </a: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755650" y="2276475"/>
            <a:ext cx="7920038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250825" y="4221163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指向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const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对象的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const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755650" y="4868863"/>
            <a:ext cx="7920038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 </a:t>
            </a:r>
            <a:r>
              <a:rPr lang="zh-CN" altLang="en-US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类型标识符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755650" y="5445125"/>
            <a:ext cx="7921625" cy="53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指针本身的值不能修改，其指向的对象的值也不能修改</a:t>
            </a:r>
          </a:p>
        </p:txBody>
      </p:sp>
    </p:spTree>
    <p:extLst>
      <p:ext uri="{BB962C8B-B14F-4D97-AF65-F5344CB8AC3E}">
        <p14:creationId xmlns:p14="http://schemas.microsoft.com/office/powerpoint/2010/main" val="407253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2" grpId="0"/>
      <p:bldP spid="876553" grpId="0" animBg="1"/>
      <p:bldP spid="876554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16678</TotalTime>
  <Words>5003</Words>
  <Application>Microsoft Office PowerPoint</Application>
  <PresentationFormat>全屏显示(4:3)</PresentationFormat>
  <Paragraphs>715</Paragraphs>
  <Slides>51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Mathematica7</vt:lpstr>
      <vt:lpstr>黑体</vt:lpstr>
      <vt:lpstr>宋体</vt:lpstr>
      <vt:lpstr>Arial</vt:lpstr>
      <vt:lpstr>Consolas</vt:lpstr>
      <vt:lpstr>Courier New</vt:lpstr>
      <vt:lpstr>Symbol</vt:lpstr>
      <vt:lpstr>Tahoma</vt:lpstr>
      <vt:lpstr>Times New Roman</vt:lpstr>
      <vt:lpstr>Wingdings</vt:lpstr>
      <vt:lpstr>Blends</vt:lpstr>
      <vt:lpstr>Equation</vt:lpstr>
      <vt:lpstr>第六讲</vt:lpstr>
      <vt:lpstr>指 针</vt:lpstr>
      <vt:lpstr>指针定义</vt:lpstr>
      <vt:lpstr>指针运算</vt:lpstr>
      <vt:lpstr>指针运算</vt:lpstr>
      <vt:lpstr>空指针</vt:lpstr>
      <vt:lpstr>指针赋值</vt:lpstr>
      <vt:lpstr>指针与常量</vt:lpstr>
      <vt:lpstr>指针与常量</vt:lpstr>
      <vt:lpstr>指针算术运算</vt:lpstr>
      <vt:lpstr>指针算术运算</vt:lpstr>
      <vt:lpstr>指针算术运算</vt:lpstr>
      <vt:lpstr>指针与数组</vt:lpstr>
      <vt:lpstr>一维数组与指针</vt:lpstr>
      <vt:lpstr>举例</vt:lpstr>
      <vt:lpstr>一维数组与指针</vt:lpstr>
      <vt:lpstr>指针数组</vt:lpstr>
      <vt:lpstr>二维数组</vt:lpstr>
      <vt:lpstr>二维数组与指针</vt:lpstr>
      <vt:lpstr>二维数组与指针</vt:lpstr>
      <vt:lpstr>二维数组与指针</vt:lpstr>
      <vt:lpstr>指针与引用</vt:lpstr>
      <vt:lpstr>指针作为函数参数</vt:lpstr>
      <vt:lpstr>指针作为函数参数</vt:lpstr>
      <vt:lpstr>指针型函数</vt:lpstr>
      <vt:lpstr>指向函数的指针</vt:lpstr>
      <vt:lpstr>函数指针</vt:lpstr>
      <vt:lpstr>持久动态存储分配</vt:lpstr>
      <vt:lpstr>动态存储分配</vt:lpstr>
      <vt:lpstr>申请内存空间</vt:lpstr>
      <vt:lpstr>动态内存数组</vt:lpstr>
      <vt:lpstr>动态内存数组</vt:lpstr>
      <vt:lpstr>动态内存举例</vt:lpstr>
      <vt:lpstr>动态内存举例</vt:lpstr>
      <vt:lpstr>字符串(字符数组)</vt:lpstr>
      <vt:lpstr>字符串</vt:lpstr>
      <vt:lpstr>字符串输出</vt:lpstr>
      <vt:lpstr>字符串输入</vt:lpstr>
      <vt:lpstr>整行输入</vt:lpstr>
      <vt:lpstr>单个字符输入</vt:lpstr>
      <vt:lpstr>字符串操作</vt:lpstr>
      <vt:lpstr>字符串操作</vt:lpstr>
      <vt:lpstr>字符串操作</vt:lpstr>
      <vt:lpstr>字符串操作</vt:lpstr>
      <vt:lpstr>字符检测</vt:lpstr>
      <vt:lpstr>字符与整数</vt:lpstr>
      <vt:lpstr>课后练习</vt:lpstr>
      <vt:lpstr>上机作业</vt:lpstr>
      <vt:lpstr>上机作业</vt:lpstr>
      <vt:lpstr>上机作业</vt:lpstr>
      <vt:lpstr>上机作业</vt:lpstr>
    </vt:vector>
  </TitlesOfParts>
  <Company>联想（北京）有限公司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1009</cp:revision>
  <cp:lastPrinted>1601-01-01T00:00:00Z</cp:lastPrinted>
  <dcterms:created xsi:type="dcterms:W3CDTF">2005-02-05T01:21:04Z</dcterms:created>
  <dcterms:modified xsi:type="dcterms:W3CDTF">2017-11-02T02:55:09Z</dcterms:modified>
</cp:coreProperties>
</file>