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26"/>
  </p:notesMasterIdLst>
  <p:sldIdLst>
    <p:sldId id="682" r:id="rId2"/>
    <p:sldId id="683" r:id="rId3"/>
    <p:sldId id="630" r:id="rId4"/>
    <p:sldId id="659" r:id="rId5"/>
    <p:sldId id="675" r:id="rId6"/>
    <p:sldId id="660" r:id="rId7"/>
    <p:sldId id="661" r:id="rId8"/>
    <p:sldId id="662" r:id="rId9"/>
    <p:sldId id="663" r:id="rId10"/>
    <p:sldId id="664" r:id="rId11"/>
    <p:sldId id="680" r:id="rId12"/>
    <p:sldId id="684" r:id="rId13"/>
    <p:sldId id="667" r:id="rId14"/>
    <p:sldId id="658" r:id="rId15"/>
    <p:sldId id="681" r:id="rId16"/>
    <p:sldId id="685" r:id="rId17"/>
    <p:sldId id="666" r:id="rId18"/>
    <p:sldId id="669" r:id="rId19"/>
    <p:sldId id="668" r:id="rId20"/>
    <p:sldId id="671" r:id="rId21"/>
    <p:sldId id="673" r:id="rId22"/>
    <p:sldId id="674" r:id="rId23"/>
    <p:sldId id="678" r:id="rId24"/>
    <p:sldId id="679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33CC"/>
    <a:srgbClr val="003300"/>
    <a:srgbClr val="FFFF00"/>
    <a:srgbClr val="FF3300"/>
    <a:srgbClr val="CC9900"/>
    <a:srgbClr val="00660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25" autoAdjust="0"/>
    <p:restoredTop sz="94335" autoAdjust="0"/>
  </p:normalViewPr>
  <p:slideViewPr>
    <p:cSldViewPr>
      <p:cViewPr varScale="1">
        <p:scale>
          <a:sx n="106" d="100"/>
          <a:sy n="106" d="100"/>
        </p:scale>
        <p:origin x="206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1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23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1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669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669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1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69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 smtClean="0"/>
            </a:lvl1pPr>
          </a:lstStyle>
          <a:p>
            <a:pPr>
              <a:defRPr/>
            </a:pPr>
            <a:fld id="{C12003BA-B914-4A9F-92B2-ECB07222510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35559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C471A-82D4-44C3-93FD-83604CC76A0C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8862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C471A-82D4-44C3-93FD-83604CC76A0C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7293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C471A-82D4-44C3-93FD-83604CC76A0C}" type="slidenum">
              <a:rPr lang="zh-CN" altLang="en-US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3863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71600" y="1557338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141663"/>
            <a:ext cx="6400800" cy="1752600"/>
          </a:xfrm>
        </p:spPr>
        <p:txBody>
          <a:bodyPr/>
          <a:lstStyle>
            <a:lvl1pPr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03AD5A56-8F26-403F-B368-006CEB63A8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846216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7117A-69CD-4B11-8D73-55191F3E86D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1446238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96075" y="260350"/>
            <a:ext cx="2124075" cy="59055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260350"/>
            <a:ext cx="6219825" cy="59055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CF8D5D-4C70-4E62-BAF2-F272E33BD28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444574"/>
      </p:ext>
    </p:extLst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60350"/>
            <a:ext cx="7162800" cy="6175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95288" y="1125538"/>
            <a:ext cx="8424862" cy="5040312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383DF5-0458-4E10-9F16-B7EE154F40B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5421568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B10524-C6A6-4915-B897-ADBFFEB6556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0468294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2AC0E1-403F-4B31-8619-569222DD601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0568510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125538"/>
            <a:ext cx="4135437" cy="5040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3125" y="1125538"/>
            <a:ext cx="4137025" cy="5040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CD2201-BD1A-4ACA-B944-8F0D7428352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2381099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B6E322-E64F-4AC4-9350-BC26C874FF1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1508702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1A61FC-0BE9-4E6A-AF5D-9A914BB077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3627799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BB0ED-C7E1-41B5-980F-AB4E0BD3286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7907890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C119F5-B59C-4CB9-8A9D-E1AF48B625A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702274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31B0C9-7B59-41B7-BA03-8C0F3745355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3408675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ChangeArrowheads="1"/>
          </p:cNvSpPr>
          <p:nvPr userDrawn="1"/>
        </p:nvSpPr>
        <p:spPr bwMode="gray">
          <a:xfrm>
            <a:off x="323850" y="836613"/>
            <a:ext cx="8496300" cy="36512"/>
          </a:xfrm>
          <a:prstGeom prst="rect">
            <a:avLst/>
          </a:prstGeom>
          <a:solidFill>
            <a:srgbClr val="00CCFF">
              <a:alpha val="5294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260350"/>
            <a:ext cx="7162800" cy="61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125538"/>
            <a:ext cx="8424862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45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smtClean="0"/>
            </a:lvl1pPr>
          </a:lstStyle>
          <a:p>
            <a:pPr>
              <a:defRPr/>
            </a:pPr>
            <a:fld id="{63219180-1FCC-463D-A0D7-7B637883642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transition>
    <p:random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 kern="1200">
          <a:solidFill>
            <a:srgbClr val="0066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00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00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00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00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 b="1">
          <a:solidFill>
            <a:srgbClr val="006600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 b="1">
          <a:solidFill>
            <a:srgbClr val="006600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 b="1">
          <a:solidFill>
            <a:srgbClr val="006600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 b="1">
          <a:solidFill>
            <a:srgbClr val="006600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65175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b="1" kern="1200">
          <a:solidFill>
            <a:schemeClr val="tx1"/>
          </a:solidFill>
          <a:latin typeface="Tahoma" panose="020B0604030504040204" pitchFamily="34" charset="0"/>
          <a:ea typeface="+mj-ea"/>
          <a:cs typeface="+mn-cs"/>
        </a:defRPr>
      </a:lvl2pPr>
      <a:lvl3pPr marL="1184275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800" b="1" kern="1200">
          <a:solidFill>
            <a:schemeClr val="tx1"/>
          </a:solidFill>
          <a:latin typeface="Tahoma" panose="020B0604030504040204" pitchFamily="34" charset="0"/>
          <a:ea typeface="+mj-ea"/>
          <a:cs typeface="+mn-cs"/>
        </a:defRPr>
      </a:lvl3pPr>
      <a:lvl4pPr marL="160337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800" b="1" kern="1200">
          <a:solidFill>
            <a:schemeClr val="tx1"/>
          </a:solidFill>
          <a:latin typeface="Tahoma" panose="020B0604030504040204" pitchFamily="34" charset="0"/>
          <a:ea typeface="+mj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800" b="1" kern="1200">
          <a:solidFill>
            <a:schemeClr val="tx1"/>
          </a:solidFill>
          <a:latin typeface="Tahoma" panose="020B0604030504040204" pitchFamily="34" charset="0"/>
          <a:ea typeface="+mj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2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503" y="1061836"/>
            <a:ext cx="2377281" cy="830997"/>
          </a:xfrm>
        </p:spPr>
        <p:txBody>
          <a:bodyPr wrap="square">
            <a:spAutoFit/>
          </a:bodyPr>
          <a:lstStyle/>
          <a:p>
            <a:r>
              <a:rPr lang="zh-CN" altLang="en-US" sz="4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第七讲</a:t>
            </a:r>
            <a:endParaRPr lang="zh-CN" altLang="en-US" sz="4800" b="0" dirty="0">
              <a:solidFill>
                <a:schemeClr val="tx1"/>
              </a:solidFill>
              <a:latin typeface="黑体" panose="02010609060101010101" pitchFamily="49" charset="-122"/>
            </a:endParaRPr>
          </a:p>
        </p:txBody>
      </p:sp>
      <p:sp>
        <p:nvSpPr>
          <p:cNvPr id="1079299" name="Rectangle 3"/>
          <p:cNvSpPr>
            <a:spLocks noChangeArrowheads="1"/>
          </p:cNvSpPr>
          <p:nvPr/>
        </p:nvSpPr>
        <p:spPr bwMode="auto">
          <a:xfrm>
            <a:off x="107504" y="2570570"/>
            <a:ext cx="8531225" cy="12003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7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文件操作</a:t>
            </a:r>
            <a:endParaRPr lang="zh-CN" altLang="en-US" sz="72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79300" name="Rectangle 4"/>
          <p:cNvSpPr>
            <a:spLocks noChangeArrowheads="1"/>
          </p:cNvSpPr>
          <p:nvPr/>
        </p:nvSpPr>
        <p:spPr bwMode="auto">
          <a:xfrm>
            <a:off x="3420338" y="4222495"/>
            <a:ext cx="5614605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Aft>
                <a:spcPct val="20000"/>
              </a:spcAft>
            </a:pPr>
            <a:r>
              <a:rPr lang="en-US" altLang="zh-CN" sz="4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—— </a:t>
            </a:r>
            <a:r>
              <a:rPr lang="en-US" altLang="zh-CN" sz="40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C++ </a:t>
            </a:r>
            <a:r>
              <a:rPr lang="zh-CN" altLang="en-US" sz="4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基本</a:t>
            </a:r>
            <a:r>
              <a:rPr lang="zh-CN" altLang="en-US" sz="40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输入输出</a:t>
            </a:r>
            <a:endParaRPr lang="zh-CN" altLang="en-US" sz="40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Aft>
                <a:spcPct val="20000"/>
              </a:spcAft>
            </a:pPr>
            <a:r>
              <a:rPr lang="en-US" altLang="zh-CN" sz="4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—— </a:t>
            </a:r>
            <a:r>
              <a:rPr lang="en-US" altLang="zh-CN" sz="40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C </a:t>
            </a:r>
            <a:r>
              <a:rPr lang="zh-CN" altLang="en-US" sz="4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语言格式化</a:t>
            </a:r>
            <a:r>
              <a:rPr lang="zh-CN" altLang="en-US" sz="40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输出</a:t>
            </a:r>
            <a:endParaRPr lang="en-US" altLang="zh-CN" sz="4000" b="1" dirty="0" smtClean="0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>
              <a:spcAft>
                <a:spcPct val="20000"/>
              </a:spcAft>
            </a:pPr>
            <a:r>
              <a:rPr lang="en-US" altLang="zh-CN" sz="4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—— </a:t>
            </a:r>
            <a:r>
              <a:rPr lang="en-US" altLang="zh-CN" sz="4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C </a:t>
            </a:r>
            <a:r>
              <a:rPr lang="zh-CN" altLang="en-US" sz="4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语言文件读写</a:t>
            </a:r>
          </a:p>
        </p:txBody>
      </p:sp>
      <p:sp>
        <p:nvSpPr>
          <p:cNvPr id="1079301" name="Line 5"/>
          <p:cNvSpPr>
            <a:spLocks noChangeShapeType="1"/>
          </p:cNvSpPr>
          <p:nvPr/>
        </p:nvSpPr>
        <p:spPr bwMode="auto">
          <a:xfrm>
            <a:off x="323528" y="1988840"/>
            <a:ext cx="1944216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9" y="16913"/>
            <a:ext cx="3421677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23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844A57D-D9EF-45C4-94E2-7E4E7D9DBE9E}" type="slidenum">
              <a:rPr kumimoji="0" lang="zh-CN" altLang="en-US" sz="1400"/>
              <a:pPr/>
              <a:t>10</a:t>
            </a:fld>
            <a:endParaRPr kumimoji="0" lang="en-US" altLang="zh-CN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20650"/>
            <a:ext cx="4897438" cy="64135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mtClean="0"/>
              <a:t>操纵符（精度）</a:t>
            </a: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179388" y="981075"/>
            <a:ext cx="8353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25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zh-CN" altLang="en-US" b="1">
                <a:latin typeface="Consolas" panose="020B0609020204030204" pitchFamily="49" charset="0"/>
                <a:ea typeface="黑体" panose="02010609060101010101" pitchFamily="49" charset="-122"/>
              </a:rPr>
              <a:t>设置输出精度：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setprecision</a:t>
            </a:r>
            <a:endParaRPr lang="zh-CN" altLang="en-US" b="1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827088" y="1628775"/>
            <a:ext cx="7488237" cy="11064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double a[3]={2.7182818, 31.416, 987000};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for (int i=0; i&lt;3; i++) 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    cout &lt;&lt; 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setprecision(3)</a:t>
            </a: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 &lt;&lt; a[i]; </a:t>
            </a:r>
            <a:endParaRPr lang="zh-CN" altLang="en-US" sz="2000" b="1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684213" y="2852738"/>
            <a:ext cx="6913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25000"/>
              </a:spcAft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zh-CN" altLang="en-US" b="1">
                <a:latin typeface="Consolas" panose="020B0609020204030204" pitchFamily="49" charset="0"/>
                <a:ea typeface="黑体" panose="02010609060101010101" pitchFamily="49" charset="-122"/>
              </a:rPr>
              <a:t>缺省精度为小数点后 </a:t>
            </a:r>
            <a:r>
              <a:rPr lang="en-US" altLang="zh-CN" b="1">
                <a:latin typeface="Consolas" panose="020B0609020204030204" pitchFamily="49" charset="0"/>
                <a:ea typeface="黑体" panose="02010609060101010101" pitchFamily="49" charset="-122"/>
              </a:rPr>
              <a:t>6 </a:t>
            </a:r>
            <a:r>
              <a:rPr lang="zh-CN" altLang="en-US" b="1">
                <a:latin typeface="Consolas" panose="020B0609020204030204" pitchFamily="49" charset="0"/>
                <a:ea typeface="黑体" panose="02010609060101010101" pitchFamily="49" charset="-122"/>
              </a:rPr>
              <a:t>位</a:t>
            </a:r>
          </a:p>
        </p:txBody>
      </p:sp>
      <p:sp>
        <p:nvSpPr>
          <p:cNvPr id="13319" name="Rectangle 9"/>
          <p:cNvSpPr>
            <a:spLocks noChangeArrowheads="1"/>
          </p:cNvSpPr>
          <p:nvPr/>
        </p:nvSpPr>
        <p:spPr bwMode="auto">
          <a:xfrm>
            <a:off x="4932363" y="3284538"/>
            <a:ext cx="3527425" cy="436562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ex07_setprecision.cpp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F7A9BD0-583F-4BDD-868B-7D97DF7212AD}" type="slidenum">
              <a:rPr kumimoji="0" lang="zh-CN" altLang="en-US" sz="1400"/>
              <a:pPr/>
              <a:t>11</a:t>
            </a:fld>
            <a:endParaRPr kumimoji="0" lang="en-US" altLang="zh-CN" sz="14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20650"/>
            <a:ext cx="4897438" cy="641350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zh-CN" altLang="en-US" smtClean="0"/>
              <a:t>操纵符等价用法</a:t>
            </a:r>
          </a:p>
        </p:txBody>
      </p:sp>
      <p:graphicFrame>
        <p:nvGraphicFramePr>
          <p:cNvPr id="935986" name="Group 50"/>
          <p:cNvGraphicFramePr>
            <a:graphicFrameLocks noGrp="1"/>
          </p:cNvGraphicFramePr>
          <p:nvPr/>
        </p:nvGraphicFramePr>
        <p:xfrm>
          <a:off x="323850" y="1196975"/>
          <a:ext cx="8137525" cy="1828800"/>
        </p:xfrm>
        <a:graphic>
          <a:graphicData uri="http://schemas.openxmlformats.org/drawingml/2006/table">
            <a:tbl>
              <a:tblPr/>
              <a:tblGrid>
                <a:gridCol w="2808288"/>
                <a:gridCol w="5329237"/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left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setiosflags(ios::left)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right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setiosflags(ios::right)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fixed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setiosflags(ios::fixed)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scientific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setiosflags(ios::scientific)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357" name="Rectangle 51"/>
          <p:cNvSpPr>
            <a:spLocks noChangeArrowheads="1"/>
          </p:cNvSpPr>
          <p:nvPr/>
        </p:nvSpPr>
        <p:spPr bwMode="auto">
          <a:xfrm>
            <a:off x="323850" y="3357563"/>
            <a:ext cx="8064500" cy="579437"/>
          </a:xfrm>
          <a:prstGeom prst="rect">
            <a:avLst/>
          </a:prstGeom>
          <a:solidFill>
            <a:schemeClr val="bg1"/>
          </a:solidFill>
          <a:ln w="127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 更多操作符参见头文件</a:t>
            </a:r>
            <a:r>
              <a:rPr lang="zh-CN" altLang="en-US" b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iomanip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8"/>
          <p:cNvSpPr txBox="1">
            <a:spLocks noChangeArrowheads="1"/>
          </p:cNvSpPr>
          <p:nvPr/>
        </p:nvSpPr>
        <p:spPr bwMode="gray">
          <a:xfrm>
            <a:off x="1403648" y="1644412"/>
            <a:ext cx="6624736" cy="1272469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0" scaled="1"/>
            <a:tileRect/>
          </a:gradFill>
          <a:ln w="28575" algn="ctr">
            <a:solidFill>
              <a:schemeClr val="bg1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  <a:extLst/>
        </p:spPr>
        <p:txBody>
          <a:bodyPr vert="horz" wrap="none" lIns="18000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46E98CDE-0FC9-4A31-BE6D-A03803681BB6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7659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99592" y="1772816"/>
            <a:ext cx="7503368" cy="1015663"/>
          </a:xfrm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zh-CN" sz="600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C</a:t>
            </a:r>
            <a:r>
              <a:rPr lang="en-US" altLang="zh-CN" sz="60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en-US" sz="60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语言格式化</a:t>
            </a:r>
            <a:r>
              <a:rPr lang="zh-CN" altLang="en-US" sz="6000" b="0" dirty="0" smtClean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输出</a:t>
            </a:r>
            <a:endParaRPr lang="zh-CN" altLang="en-US" sz="6000" dirty="0">
              <a:solidFill>
                <a:srgbClr val="0000FF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483768" y="3212976"/>
            <a:ext cx="561460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Aft>
                <a:spcPct val="20000"/>
              </a:spcAft>
            </a:pPr>
            <a:r>
              <a:rPr lang="en-US" altLang="zh-CN" sz="4000" b="1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—— </a:t>
            </a:r>
            <a:r>
              <a:rPr lang="en-US" altLang="zh-CN" sz="4000" b="1" dirty="0" err="1" smtClean="0">
                <a:latin typeface="+mn-lt"/>
                <a:ea typeface="黑体" panose="02010609060101010101" pitchFamily="49" charset="-122"/>
              </a:rPr>
              <a:t>printf</a:t>
            </a:r>
            <a:r>
              <a:rPr lang="en-US" altLang="zh-CN" sz="4000" dirty="0" smtClean="0"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en-US" sz="4000" dirty="0" smtClean="0">
                <a:latin typeface="+mn-lt"/>
                <a:ea typeface="黑体" panose="02010609060101010101" pitchFamily="49" charset="-122"/>
              </a:rPr>
              <a:t>语句</a:t>
            </a:r>
            <a:endParaRPr lang="zh-CN" altLang="en-US" sz="4000" b="1" dirty="0">
              <a:latin typeface="+mn-lt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136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99581E7-F74A-4D36-82BF-424BF5A2378A}" type="slidenum">
              <a:rPr kumimoji="0" lang="zh-CN" altLang="en-US" sz="1400"/>
              <a:pPr/>
              <a:t>13</a:t>
            </a:fld>
            <a:endParaRPr kumimoji="0" lang="en-US" altLang="zh-CN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20650"/>
            <a:ext cx="4897438" cy="64135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mtClean="0"/>
              <a:t>C</a:t>
            </a:r>
            <a:r>
              <a:rPr lang="zh-CN" altLang="en-US" smtClean="0"/>
              <a:t>语言输出</a:t>
            </a:r>
          </a:p>
        </p:txBody>
      </p:sp>
      <p:sp>
        <p:nvSpPr>
          <p:cNvPr id="16388" name="Rectangle 7"/>
          <p:cNvSpPr>
            <a:spLocks noChangeArrowheads="1"/>
          </p:cNvSpPr>
          <p:nvPr/>
        </p:nvSpPr>
        <p:spPr bwMode="auto">
          <a:xfrm>
            <a:off x="250825" y="981075"/>
            <a:ext cx="83534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35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语言的输出函数：</a:t>
            </a:r>
            <a:r>
              <a:rPr lang="en-US" altLang="zh-CN" sz="28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printf</a:t>
            </a:r>
            <a:endParaRPr lang="zh-CN" altLang="en-US" sz="2800" b="1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16389" name="Rectangle 8"/>
          <p:cNvSpPr>
            <a:spLocks noChangeArrowheads="1"/>
          </p:cNvSpPr>
          <p:nvPr/>
        </p:nvSpPr>
        <p:spPr bwMode="auto">
          <a:xfrm>
            <a:off x="539750" y="2675206"/>
            <a:ext cx="8208963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latin typeface="Consolas" panose="020B0609020204030204" pitchFamily="49" charset="0"/>
                <a:ea typeface="黑体" panose="02010609060101010101" pitchFamily="49" charset="-122"/>
              </a:rPr>
              <a:t>格式控制字符串：</a:t>
            </a:r>
            <a:r>
              <a:rPr lang="zh-CN" altLang="en-US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普通字符串</a:t>
            </a:r>
            <a:r>
              <a:rPr lang="zh-CN" altLang="en-US" b="1" dirty="0">
                <a:latin typeface="Consolas" panose="020B0609020204030204" pitchFamily="49" charset="0"/>
                <a:ea typeface="黑体" panose="02010609060101010101" pitchFamily="49" charset="-122"/>
              </a:rPr>
              <a:t>、</a:t>
            </a:r>
            <a:r>
              <a:rPr lang="zh-CN" altLang="en-US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格式字符串</a:t>
            </a:r>
            <a:r>
              <a:rPr lang="zh-CN" altLang="en-US" b="1" dirty="0">
                <a:latin typeface="Consolas" panose="020B0609020204030204" pitchFamily="49" charset="0"/>
                <a:ea typeface="黑体" panose="02010609060101010101" pitchFamily="49" charset="-122"/>
              </a:rPr>
              <a:t>、</a:t>
            </a:r>
            <a:r>
              <a:rPr lang="zh-CN" altLang="en-US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转义字符</a:t>
            </a:r>
          </a:p>
        </p:txBody>
      </p:sp>
      <p:sp>
        <p:nvSpPr>
          <p:cNvPr id="16390" name="Rectangle 9"/>
          <p:cNvSpPr>
            <a:spLocks noChangeArrowheads="1"/>
          </p:cNvSpPr>
          <p:nvPr/>
        </p:nvSpPr>
        <p:spPr bwMode="auto">
          <a:xfrm>
            <a:off x="755650" y="1701800"/>
            <a:ext cx="7848600" cy="611188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0066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sz="2800" b="1">
                <a:solidFill>
                  <a:srgbClr val="0000CC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b="1">
                <a:solidFill>
                  <a:srgbClr val="0033CC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“</a:t>
            </a:r>
            <a:r>
              <a:rPr lang="zh-CN" altLang="en-US" sz="2800" b="1">
                <a:latin typeface="Consolas" panose="020B0609020204030204" pitchFamily="49" charset="0"/>
                <a:ea typeface="黑体" panose="02010609060101010101" pitchFamily="49" charset="-122"/>
              </a:rPr>
              <a:t>格式控制字符串</a:t>
            </a:r>
            <a:r>
              <a:rPr lang="en-US" altLang="zh-CN" sz="2800" b="1">
                <a:solidFill>
                  <a:srgbClr val="0033CC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”</a:t>
            </a:r>
            <a:r>
              <a:rPr lang="zh-CN" altLang="en-US" sz="2800" b="1">
                <a:solidFill>
                  <a:srgbClr val="0000CC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，输出变量列表</a:t>
            </a:r>
            <a:r>
              <a:rPr lang="en-US" altLang="zh-CN" sz="2800" b="1">
                <a:solidFill>
                  <a:srgbClr val="0000CC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6391" name="Rectangle 10"/>
          <p:cNvSpPr>
            <a:spLocks noChangeArrowheads="1"/>
          </p:cNvSpPr>
          <p:nvPr/>
        </p:nvSpPr>
        <p:spPr bwMode="auto">
          <a:xfrm>
            <a:off x="838200" y="3208605"/>
            <a:ext cx="78486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00FF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格式字符串</a:t>
            </a:r>
            <a:r>
              <a:rPr lang="zh-CN" altLang="en-US" b="1" dirty="0">
                <a:latin typeface="Courier New" panose="02070309020205020404" pitchFamily="49" charset="0"/>
                <a:ea typeface="黑体" panose="02010609060101010101" pitchFamily="49" charset="-122"/>
              </a:rPr>
              <a:t>：以 </a:t>
            </a:r>
            <a:r>
              <a:rPr lang="zh-CN" altLang="en-US" b="1" dirty="0">
                <a:solidFill>
                  <a:srgbClr val="0000FF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％</a:t>
            </a:r>
            <a:r>
              <a:rPr lang="zh-CN" altLang="en-US" b="1" dirty="0">
                <a:latin typeface="Courier New" panose="02070309020205020404" pitchFamily="49" charset="0"/>
                <a:ea typeface="黑体" panose="02010609060101010101" pitchFamily="49" charset="-122"/>
              </a:rPr>
              <a:t> 开头，后面跟各种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solidFill>
                  <a:srgbClr val="0000FF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格式说明符</a:t>
            </a:r>
          </a:p>
        </p:txBody>
      </p:sp>
      <p:sp>
        <p:nvSpPr>
          <p:cNvPr id="16392" name="Rectangle 11"/>
          <p:cNvSpPr>
            <a:spLocks noChangeArrowheads="1"/>
          </p:cNvSpPr>
          <p:nvPr/>
        </p:nvSpPr>
        <p:spPr bwMode="auto">
          <a:xfrm>
            <a:off x="755650" y="3970606"/>
            <a:ext cx="7848600" cy="1254061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000" b="1">
                <a:latin typeface="Consolas" panose="020B0609020204030204" pitchFamily="49" charset="0"/>
              </a:rPr>
              <a:t>int k=5;</a:t>
            </a:r>
          </a:p>
          <a:p>
            <a:pPr eaLnBrk="1" hangingPunct="1"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000" b="1">
                <a:latin typeface="Consolas" panose="020B0609020204030204" pitchFamily="49" charset="0"/>
              </a:rPr>
              <a:t>double a=3.14;</a:t>
            </a:r>
          </a:p>
          <a:p>
            <a:pPr eaLnBrk="1" hangingPunct="1"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</a:rPr>
              <a:t>printf(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“k=%d, a=%f\n”</a:t>
            </a:r>
            <a:r>
              <a:rPr lang="zh-CN" altLang="en-US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，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k, a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6394" name="Rectangle 14"/>
          <p:cNvSpPr>
            <a:spLocks noChangeArrowheads="1"/>
          </p:cNvSpPr>
          <p:nvPr/>
        </p:nvSpPr>
        <p:spPr bwMode="auto">
          <a:xfrm>
            <a:off x="5867400" y="620713"/>
            <a:ext cx="3024188" cy="585787"/>
          </a:xfrm>
          <a:prstGeom prst="rect">
            <a:avLst/>
          </a:prstGeom>
          <a:solidFill>
            <a:schemeClr val="bg1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Clr>
                <a:schemeClr val="hlink"/>
              </a:buClr>
              <a:buFont typeface="Tahoma" panose="020B0604030504040204" pitchFamily="34" charset="0"/>
              <a:buNone/>
            </a:pP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加头文件</a:t>
            </a:r>
            <a:r>
              <a:rPr lang="zh-CN" altLang="en-US" b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cstdio</a:t>
            </a:r>
          </a:p>
        </p:txBody>
      </p:sp>
      <p:sp>
        <p:nvSpPr>
          <p:cNvPr id="11" name="圆角矩形 10"/>
          <p:cNvSpPr/>
          <p:nvPr/>
        </p:nvSpPr>
        <p:spPr bwMode="auto">
          <a:xfrm>
            <a:off x="755650" y="5492955"/>
            <a:ext cx="6762700" cy="4426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92D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Clr>
                <a:srgbClr val="0000FF"/>
              </a:buClr>
            </a:pP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注：一个格式字符串对应一个变量！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75F617C-EF7F-4A11-9CE0-D73498F68227}" type="slidenum">
              <a:rPr kumimoji="0" lang="zh-CN" altLang="en-US" sz="1400"/>
              <a:pPr/>
              <a:t>14</a:t>
            </a:fld>
            <a:endParaRPr kumimoji="0" lang="en-US" altLang="zh-CN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36538"/>
            <a:ext cx="7162800" cy="64135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dirty="0" smtClean="0"/>
              <a:t>格式字符串</a:t>
            </a:r>
            <a:endParaRPr lang="en-US" altLang="zh-CN" dirty="0" smtClean="0"/>
          </a:p>
        </p:txBody>
      </p:sp>
      <p:sp>
        <p:nvSpPr>
          <p:cNvPr id="17412" name="Rectangle 15"/>
          <p:cNvSpPr>
            <a:spLocks noChangeArrowheads="1"/>
          </p:cNvSpPr>
          <p:nvPr/>
        </p:nvSpPr>
        <p:spPr bwMode="auto">
          <a:xfrm>
            <a:off x="683568" y="1578941"/>
            <a:ext cx="6624512" cy="461665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%</a:t>
            </a:r>
            <a:r>
              <a:rPr lang="en-US" altLang="zh-CN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[flag][</a:t>
            </a:r>
            <a:r>
              <a:rPr lang="zh-CN" altLang="en-US" b="1" dirty="0">
                <a:latin typeface="Consolas" panose="020B0609020204030204" pitchFamily="49" charset="0"/>
                <a:ea typeface="黑体" panose="02010609060101010101" pitchFamily="49" charset="-122"/>
              </a:rPr>
              <a:t>输出最小宽度</a:t>
            </a:r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</a:rPr>
              <a:t>][.</a:t>
            </a:r>
            <a:r>
              <a:rPr lang="zh-CN" altLang="en-US" b="1" dirty="0">
                <a:latin typeface="Consolas" panose="020B0609020204030204" pitchFamily="49" charset="0"/>
                <a:ea typeface="黑体" panose="02010609060101010101" pitchFamily="49" charset="-122"/>
              </a:rPr>
              <a:t>精度</a:t>
            </a:r>
            <a:r>
              <a:rPr lang="en-US" altLang="zh-CN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]</a:t>
            </a:r>
            <a:r>
              <a:rPr lang="zh-CN" altLang="en-US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格式说明符</a:t>
            </a:r>
            <a:r>
              <a:rPr lang="zh-CN" altLang="en-US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endParaRPr lang="en-US" altLang="zh-CN" b="1" dirty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17413" name="Rectangle 17"/>
          <p:cNvSpPr>
            <a:spLocks noChangeArrowheads="1"/>
          </p:cNvSpPr>
          <p:nvPr/>
        </p:nvSpPr>
        <p:spPr bwMode="auto">
          <a:xfrm>
            <a:off x="611535" y="2312714"/>
            <a:ext cx="72009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0066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printf</a:t>
            </a:r>
            <a:r>
              <a:rPr lang="en-US" altLang="zh-CN" sz="28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("pi= </a:t>
            </a:r>
            <a:r>
              <a:rPr lang="en-US" altLang="zh-CN" sz="3200" b="1">
                <a:latin typeface="Consolas" panose="020B0609020204030204" pitchFamily="49" charset="0"/>
                <a:ea typeface="黑体" panose="02010609060101010101" pitchFamily="49" charset="-122"/>
              </a:rPr>
              <a:t>%</a:t>
            </a:r>
            <a:r>
              <a:rPr lang="en-US" altLang="zh-CN" sz="32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-</a:t>
            </a:r>
            <a:r>
              <a:rPr lang="en-US" altLang="zh-CN" sz="3200" b="1">
                <a:latin typeface="Consolas" panose="020B0609020204030204" pitchFamily="49" charset="0"/>
                <a:ea typeface="黑体" panose="02010609060101010101" pitchFamily="49" charset="-122"/>
              </a:rPr>
              <a:t>12</a:t>
            </a:r>
            <a:r>
              <a:rPr lang="en-US" altLang="zh-CN" sz="3200" b="1">
                <a:solidFill>
                  <a:srgbClr val="9933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.</a:t>
            </a:r>
            <a:r>
              <a:rPr lang="en-US" altLang="zh-CN" sz="32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6</a:t>
            </a:r>
            <a:r>
              <a:rPr lang="en-US" altLang="zh-CN" sz="3200" b="1">
                <a:latin typeface="Consolas" panose="020B0609020204030204" pitchFamily="49" charset="0"/>
                <a:ea typeface="黑体" panose="02010609060101010101" pitchFamily="49" charset="-122"/>
              </a:rPr>
              <a:t>f</a:t>
            </a:r>
            <a:r>
              <a:rPr lang="en-US" altLang="zh-CN" sz="32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en-US" altLang="zh-CN" sz="28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\n", pi)</a:t>
            </a:r>
          </a:p>
        </p:txBody>
      </p:sp>
      <p:sp>
        <p:nvSpPr>
          <p:cNvPr id="17414" name="Line 18"/>
          <p:cNvSpPr>
            <a:spLocks noChangeShapeType="1"/>
          </p:cNvSpPr>
          <p:nvPr/>
        </p:nvSpPr>
        <p:spPr bwMode="auto">
          <a:xfrm flipH="1" flipV="1">
            <a:off x="2122835" y="3644627"/>
            <a:ext cx="1081088" cy="0"/>
          </a:xfrm>
          <a:prstGeom prst="line">
            <a:avLst/>
          </a:prstGeom>
          <a:noFill/>
          <a:ln w="38100">
            <a:solidFill>
              <a:srgbClr val="0000FF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15" name="Line 19"/>
          <p:cNvSpPr>
            <a:spLocks noChangeShapeType="1"/>
          </p:cNvSpPr>
          <p:nvPr/>
        </p:nvSpPr>
        <p:spPr bwMode="auto">
          <a:xfrm flipH="1">
            <a:off x="3203923" y="2925489"/>
            <a:ext cx="0" cy="754063"/>
          </a:xfrm>
          <a:prstGeom prst="line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16" name="Text Box 20"/>
          <p:cNvSpPr txBox="1">
            <a:spLocks noChangeArrowheads="1"/>
          </p:cNvSpPr>
          <p:nvPr/>
        </p:nvSpPr>
        <p:spPr bwMode="auto">
          <a:xfrm>
            <a:off x="467073" y="3357289"/>
            <a:ext cx="1582737" cy="49847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以</a:t>
            </a:r>
            <a:r>
              <a:rPr lang="zh-CN" altLang="en-US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solidFill>
                  <a:srgbClr val="99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%</a:t>
            </a:r>
            <a:r>
              <a:rPr lang="zh-CN" altLang="en-US" b="1" dirty="0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开头</a:t>
            </a:r>
          </a:p>
        </p:txBody>
      </p:sp>
      <p:sp>
        <p:nvSpPr>
          <p:cNvPr id="17417" name="Line 21"/>
          <p:cNvSpPr>
            <a:spLocks noChangeShapeType="1"/>
          </p:cNvSpPr>
          <p:nvPr/>
        </p:nvSpPr>
        <p:spPr bwMode="auto">
          <a:xfrm flipH="1" flipV="1">
            <a:off x="1835498" y="4509814"/>
            <a:ext cx="1512887" cy="0"/>
          </a:xfrm>
          <a:prstGeom prst="line">
            <a:avLst/>
          </a:prstGeom>
          <a:noFill/>
          <a:ln w="38100">
            <a:solidFill>
              <a:srgbClr val="0000FF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18" name="Text Box 22"/>
          <p:cNvSpPr txBox="1">
            <a:spLocks noChangeArrowheads="1"/>
          </p:cNvSpPr>
          <p:nvPr/>
        </p:nvSpPr>
        <p:spPr bwMode="auto">
          <a:xfrm>
            <a:off x="827435" y="4293914"/>
            <a:ext cx="987425" cy="4667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flag</a:t>
            </a:r>
            <a:endParaRPr lang="zh-CN" altLang="en-US" b="1" dirty="0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17419" name="Line 23"/>
          <p:cNvSpPr>
            <a:spLocks noChangeShapeType="1"/>
          </p:cNvSpPr>
          <p:nvPr/>
        </p:nvSpPr>
        <p:spPr bwMode="auto">
          <a:xfrm>
            <a:off x="3707160" y="2925489"/>
            <a:ext cx="0" cy="1871663"/>
          </a:xfrm>
          <a:prstGeom prst="line">
            <a:avLst/>
          </a:prstGeom>
          <a:noFill/>
          <a:ln w="38100">
            <a:solidFill>
              <a:srgbClr val="0000FF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20" name="Line 24"/>
          <p:cNvSpPr>
            <a:spLocks noChangeShapeType="1"/>
          </p:cNvSpPr>
          <p:nvPr/>
        </p:nvSpPr>
        <p:spPr bwMode="auto">
          <a:xfrm>
            <a:off x="4138960" y="2925489"/>
            <a:ext cx="0" cy="1404938"/>
          </a:xfrm>
          <a:prstGeom prst="line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21" name="Text Box 26"/>
          <p:cNvSpPr txBox="1">
            <a:spLocks noChangeArrowheads="1"/>
          </p:cNvSpPr>
          <p:nvPr/>
        </p:nvSpPr>
        <p:spPr bwMode="auto">
          <a:xfrm>
            <a:off x="4788248" y="4797152"/>
            <a:ext cx="1223962" cy="4667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精度</a:t>
            </a:r>
          </a:p>
        </p:txBody>
      </p:sp>
      <p:sp>
        <p:nvSpPr>
          <p:cNvPr id="17422" name="Line 27"/>
          <p:cNvSpPr>
            <a:spLocks noChangeShapeType="1"/>
          </p:cNvSpPr>
          <p:nvPr/>
        </p:nvSpPr>
        <p:spPr bwMode="auto">
          <a:xfrm>
            <a:off x="4138960" y="4293914"/>
            <a:ext cx="1225550" cy="0"/>
          </a:xfrm>
          <a:prstGeom prst="line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23" name="Line 28"/>
          <p:cNvSpPr>
            <a:spLocks noChangeShapeType="1"/>
          </p:cNvSpPr>
          <p:nvPr/>
        </p:nvSpPr>
        <p:spPr bwMode="auto">
          <a:xfrm>
            <a:off x="4499323" y="2925489"/>
            <a:ext cx="0" cy="503238"/>
          </a:xfrm>
          <a:prstGeom prst="line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24" name="Line 29"/>
          <p:cNvSpPr>
            <a:spLocks noChangeShapeType="1"/>
          </p:cNvSpPr>
          <p:nvPr/>
        </p:nvSpPr>
        <p:spPr bwMode="auto">
          <a:xfrm>
            <a:off x="4499323" y="3428727"/>
            <a:ext cx="1584325" cy="0"/>
          </a:xfrm>
          <a:prstGeom prst="line">
            <a:avLst/>
          </a:prstGeom>
          <a:noFill/>
          <a:ln w="38100">
            <a:solidFill>
              <a:srgbClr val="0000FF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25" name="Text Box 30"/>
          <p:cNvSpPr txBox="1">
            <a:spLocks noChangeArrowheads="1"/>
          </p:cNvSpPr>
          <p:nvPr/>
        </p:nvSpPr>
        <p:spPr bwMode="auto">
          <a:xfrm>
            <a:off x="6156673" y="3212827"/>
            <a:ext cx="1870075" cy="4667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sym typeface="Wingdings" panose="05000000000000000000" pitchFamily="2" charset="2"/>
              </a:rPr>
              <a:t>格式说明符</a:t>
            </a:r>
          </a:p>
        </p:txBody>
      </p:sp>
      <p:sp>
        <p:nvSpPr>
          <p:cNvPr id="17426" name="Line 31"/>
          <p:cNvSpPr>
            <a:spLocks noChangeShapeType="1"/>
          </p:cNvSpPr>
          <p:nvPr/>
        </p:nvSpPr>
        <p:spPr bwMode="auto">
          <a:xfrm flipH="1">
            <a:off x="1259235" y="4797152"/>
            <a:ext cx="0" cy="576262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27" name="Text Box 32"/>
          <p:cNvSpPr txBox="1">
            <a:spLocks noChangeArrowheads="1"/>
          </p:cNvSpPr>
          <p:nvPr/>
        </p:nvSpPr>
        <p:spPr bwMode="auto">
          <a:xfrm>
            <a:off x="467073" y="5408339"/>
            <a:ext cx="2376487" cy="119697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99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-</a:t>
            </a:r>
            <a:r>
              <a:rPr lang="zh-CN" altLang="en-US" b="1" dirty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: </a:t>
            </a:r>
            <a:r>
              <a:rPr lang="zh-CN" altLang="en-US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左对齐</a:t>
            </a:r>
          </a:p>
          <a:p>
            <a:pPr eaLnBrk="1" hangingPunct="1"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99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+</a:t>
            </a:r>
            <a:r>
              <a:rPr lang="zh-CN" altLang="en-US" b="1" dirty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: 输出符号</a:t>
            </a:r>
          </a:p>
          <a:p>
            <a:pPr eaLnBrk="1" hangingPunct="1"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99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空格</a:t>
            </a:r>
            <a:r>
              <a:rPr lang="zh-CN" altLang="en-US" b="1" dirty="0">
                <a:latin typeface="Consolas" panose="020B0609020204030204" pitchFamily="49" charset="0"/>
                <a:ea typeface="黑体" panose="02010609060101010101" pitchFamily="49" charset="-122"/>
              </a:rPr>
              <a:t>、</a:t>
            </a:r>
            <a:r>
              <a:rPr lang="en-US" altLang="zh-CN" b="1" dirty="0">
                <a:solidFill>
                  <a:srgbClr val="99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#</a:t>
            </a:r>
            <a:r>
              <a:rPr lang="zh-CN" altLang="en-US" b="1" dirty="0">
                <a:solidFill>
                  <a:srgbClr val="99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</a:t>
            </a:r>
            <a:r>
              <a:rPr lang="zh-CN" altLang="en-US" b="1" dirty="0">
                <a:solidFill>
                  <a:srgbClr val="0033CC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17428" name="Text Box 33"/>
          <p:cNvSpPr txBox="1">
            <a:spLocks noChangeArrowheads="1"/>
          </p:cNvSpPr>
          <p:nvPr/>
        </p:nvSpPr>
        <p:spPr bwMode="auto">
          <a:xfrm>
            <a:off x="2411760" y="4797152"/>
            <a:ext cx="2160588" cy="4667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输出最小宽度</a:t>
            </a:r>
          </a:p>
        </p:txBody>
      </p:sp>
      <p:sp>
        <p:nvSpPr>
          <p:cNvPr id="17429" name="Line 34"/>
          <p:cNvSpPr>
            <a:spLocks noChangeShapeType="1"/>
          </p:cNvSpPr>
          <p:nvPr/>
        </p:nvSpPr>
        <p:spPr bwMode="auto">
          <a:xfrm flipH="1">
            <a:off x="5364510" y="5301977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30" name="Text Box 35"/>
          <p:cNvSpPr txBox="1">
            <a:spLocks noChangeArrowheads="1"/>
          </p:cNvSpPr>
          <p:nvPr/>
        </p:nvSpPr>
        <p:spPr bwMode="auto">
          <a:xfrm>
            <a:off x="4645373" y="5733777"/>
            <a:ext cx="1582737" cy="83185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小数点后</a:t>
            </a:r>
            <a:br>
              <a:rPr lang="zh-CN" altLang="en-US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</a:br>
            <a:r>
              <a:rPr lang="zh-CN" altLang="en-US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输出位数</a:t>
            </a:r>
          </a:p>
        </p:txBody>
      </p:sp>
      <p:sp>
        <p:nvSpPr>
          <p:cNvPr id="17431" name="Rectangle 36"/>
          <p:cNvSpPr>
            <a:spLocks noChangeArrowheads="1"/>
          </p:cNvSpPr>
          <p:nvPr/>
        </p:nvSpPr>
        <p:spPr bwMode="auto">
          <a:xfrm>
            <a:off x="2914998" y="2276202"/>
            <a:ext cx="1800225" cy="792162"/>
          </a:xfrm>
          <a:prstGeom prst="rect">
            <a:avLst/>
          </a:prstGeom>
          <a:solidFill>
            <a:schemeClr val="accent1">
              <a:alpha val="18039"/>
            </a:schemeClr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32" name="Line 37"/>
          <p:cNvSpPr>
            <a:spLocks noChangeShapeType="1"/>
          </p:cNvSpPr>
          <p:nvPr/>
        </p:nvSpPr>
        <p:spPr bwMode="auto">
          <a:xfrm flipH="1">
            <a:off x="3381723" y="2852464"/>
            <a:ext cx="0" cy="1657350"/>
          </a:xfrm>
          <a:prstGeom prst="line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33" name="Line 40"/>
          <p:cNvSpPr>
            <a:spLocks noChangeShapeType="1"/>
          </p:cNvSpPr>
          <p:nvPr/>
        </p:nvSpPr>
        <p:spPr bwMode="auto">
          <a:xfrm>
            <a:off x="5364510" y="4293914"/>
            <a:ext cx="0" cy="457200"/>
          </a:xfrm>
          <a:prstGeom prst="line">
            <a:avLst/>
          </a:prstGeom>
          <a:noFill/>
          <a:ln w="38100">
            <a:solidFill>
              <a:srgbClr val="0000FF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34" name="Rectangle 42"/>
          <p:cNvSpPr>
            <a:spLocks noChangeArrowheads="1"/>
          </p:cNvSpPr>
          <p:nvPr/>
        </p:nvSpPr>
        <p:spPr bwMode="auto">
          <a:xfrm>
            <a:off x="6546056" y="6006826"/>
            <a:ext cx="2376487" cy="436563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ex07_printf.cpp</a:t>
            </a:r>
          </a:p>
        </p:txBody>
      </p:sp>
      <p:sp>
        <p:nvSpPr>
          <p:cNvPr id="2" name="矩形 1"/>
          <p:cNvSpPr/>
          <p:nvPr/>
        </p:nvSpPr>
        <p:spPr>
          <a:xfrm>
            <a:off x="219534" y="1026815"/>
            <a:ext cx="20778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格式字符串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75F617C-EF7F-4A11-9CE0-D73498F68227}" type="slidenum">
              <a:rPr kumimoji="0" lang="zh-CN" altLang="en-US" sz="1400"/>
              <a:pPr/>
              <a:t>15</a:t>
            </a:fld>
            <a:endParaRPr kumimoji="0" lang="en-US" altLang="zh-CN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36538"/>
            <a:ext cx="7162800" cy="64135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dirty="0" smtClean="0"/>
              <a:t>格式说明符与转义字符</a:t>
            </a:r>
            <a:endParaRPr lang="en-US" altLang="zh-CN" dirty="0" smtClean="0"/>
          </a:p>
        </p:txBody>
      </p:sp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251321" y="908645"/>
            <a:ext cx="7924800" cy="4931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常见的格式说明符</a:t>
            </a:r>
          </a:p>
        </p:txBody>
      </p:sp>
      <p:graphicFrame>
        <p:nvGraphicFramePr>
          <p:cNvPr id="29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743156"/>
              </p:ext>
            </p:extLst>
          </p:nvPr>
        </p:nvGraphicFramePr>
        <p:xfrm>
          <a:off x="827584" y="1556792"/>
          <a:ext cx="7704137" cy="2016126"/>
        </p:xfrm>
        <a:graphic>
          <a:graphicData uri="http://schemas.openxmlformats.org/drawingml/2006/table">
            <a:tbl>
              <a:tblPr/>
              <a:tblGrid>
                <a:gridCol w="762000"/>
                <a:gridCol w="3200400"/>
                <a:gridCol w="990600"/>
                <a:gridCol w="2751137"/>
              </a:tblGrid>
              <a:tr h="504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字符型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浮点数（自动）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十进制整数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八进制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浮点数（科学计数法）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字符串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浮点数（小数形式）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x/X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十六进制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" name="Rectangle 10"/>
          <p:cNvSpPr>
            <a:spLocks noChangeArrowheads="1"/>
          </p:cNvSpPr>
          <p:nvPr/>
        </p:nvSpPr>
        <p:spPr bwMode="auto">
          <a:xfrm>
            <a:off x="327521" y="3933056"/>
            <a:ext cx="7848600" cy="4931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常见转义字符（输出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特殊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符号）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31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072123"/>
              </p:ext>
            </p:extLst>
          </p:nvPr>
        </p:nvGraphicFramePr>
        <p:xfrm>
          <a:off x="827584" y="4581128"/>
          <a:ext cx="7060697" cy="1843576"/>
        </p:xfrm>
        <a:graphic>
          <a:graphicData uri="http://schemas.openxmlformats.org/drawingml/2006/table">
            <a:tbl>
              <a:tblPr/>
              <a:tblGrid>
                <a:gridCol w="932425"/>
                <a:gridCol w="2309618"/>
                <a:gridCol w="937190"/>
                <a:gridCol w="2881464"/>
              </a:tblGrid>
              <a:tr h="46089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\b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退后一格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\t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水平制表符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89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\f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换页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\\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反斜杠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89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\n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换行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\"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双引号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89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\r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回车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%%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百分号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62477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8"/>
          <p:cNvSpPr txBox="1">
            <a:spLocks noChangeArrowheads="1"/>
          </p:cNvSpPr>
          <p:nvPr/>
        </p:nvSpPr>
        <p:spPr bwMode="gray">
          <a:xfrm>
            <a:off x="1185764" y="1132815"/>
            <a:ext cx="6624736" cy="1272469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0" scaled="1"/>
            <a:tileRect/>
          </a:gradFill>
          <a:ln w="28575" algn="ctr">
            <a:solidFill>
              <a:schemeClr val="bg1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  <a:extLst/>
        </p:spPr>
        <p:txBody>
          <a:bodyPr vert="horz" wrap="none" lIns="18000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46E98CDE-0FC9-4A31-BE6D-A03803681BB6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7659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11560" y="1261219"/>
            <a:ext cx="7503368" cy="1015663"/>
          </a:xfrm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zh-CN" sz="600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C</a:t>
            </a:r>
            <a:r>
              <a:rPr lang="en-US" altLang="zh-CN" sz="60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en-US" sz="6000" b="0" dirty="0" smtClean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语言文件读写</a:t>
            </a:r>
            <a:endParaRPr lang="zh-CN" altLang="en-US" sz="6000" dirty="0">
              <a:solidFill>
                <a:srgbClr val="0000FF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418184" y="3141469"/>
            <a:ext cx="7344816" cy="1249573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Aft>
                <a:spcPct val="15000"/>
              </a:spcAft>
            </a:pPr>
            <a:r>
              <a:rPr lang="zh-CN" altLang="en-US" sz="3200" b="1" dirty="0">
                <a:latin typeface="Consolas" panose="020B0609020204030204" pitchFamily="49" charset="0"/>
                <a:ea typeface="黑体" panose="02010609060101010101" pitchFamily="49" charset="-122"/>
              </a:rPr>
              <a:t>文件读写基本步骤</a:t>
            </a:r>
            <a:r>
              <a:rPr lang="zh-CN" altLang="en-US" sz="32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：</a:t>
            </a:r>
            <a:endParaRPr lang="en-US" altLang="zh-CN" sz="3200" b="1" dirty="0" smtClean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  <a:spcAft>
                <a:spcPct val="15000"/>
              </a:spcAft>
            </a:pPr>
            <a:r>
              <a:rPr lang="en-US" altLang="zh-CN" sz="32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en-US" altLang="zh-CN" sz="32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</a:t>
            </a:r>
            <a:r>
              <a:rPr lang="zh-CN" altLang="en-US" sz="32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打开</a:t>
            </a:r>
            <a:r>
              <a:rPr lang="zh-CN" altLang="en-US" sz="32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文件、读取或写入、关闭</a:t>
            </a:r>
            <a:r>
              <a:rPr lang="zh-CN" altLang="en-US" sz="32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文件</a:t>
            </a:r>
            <a:endParaRPr lang="zh-CN" altLang="en-US" sz="3200" b="1" dirty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894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A29B109-A027-4B41-B716-4EEF0F5EA4C6}" type="slidenum">
              <a:rPr kumimoji="0" lang="zh-CN" altLang="en-US" sz="1400"/>
              <a:pPr/>
              <a:t>17</a:t>
            </a:fld>
            <a:endParaRPr kumimoji="0" lang="en-US" altLang="zh-CN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20650"/>
            <a:ext cx="4897438" cy="64135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dirty="0" smtClean="0"/>
              <a:t>文件读写</a:t>
            </a: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179512" y="1137443"/>
            <a:ext cx="83534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35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 文件的分类</a:t>
            </a:r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539750" y="1906589"/>
            <a:ext cx="7777163" cy="1671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ct val="30000"/>
              </a:spcAft>
            </a:pPr>
            <a:r>
              <a:rPr lang="zh-CN" altLang="en-US" b="1" dirty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按存储介质：</a:t>
            </a:r>
          </a:p>
          <a:p>
            <a:pPr eaLnBrk="1" hangingPunct="1">
              <a:lnSpc>
                <a:spcPct val="130000"/>
              </a:lnSpc>
              <a:spcAft>
                <a:spcPct val="20000"/>
              </a:spcAft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 </a:t>
            </a:r>
            <a:r>
              <a:rPr lang="zh-CN" altLang="en-US" b="1" dirty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普通文件：存储介质文件（磁盘、磁带等）</a:t>
            </a:r>
          </a:p>
          <a:p>
            <a:pPr eaLnBrk="1" hangingPunct="1">
              <a:lnSpc>
                <a:spcPct val="130000"/>
              </a:lnSpc>
              <a:spcAft>
                <a:spcPct val="20000"/>
              </a:spcAft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 </a:t>
            </a:r>
            <a:r>
              <a:rPr lang="zh-CN" altLang="en-US" b="1" dirty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设备文件：非存储介质（键盘、显示器、打印机等）</a:t>
            </a: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539750" y="4114363"/>
            <a:ext cx="8459788" cy="1671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ct val="30000"/>
              </a:spcAft>
            </a:pPr>
            <a:r>
              <a:rPr lang="zh-CN" altLang="en-US" b="1" dirty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按数据的组织形式：</a:t>
            </a:r>
          </a:p>
          <a:p>
            <a:pPr eaLnBrk="1" hangingPunct="1">
              <a:lnSpc>
                <a:spcPct val="130000"/>
              </a:lnSpc>
              <a:spcAft>
                <a:spcPct val="20000"/>
              </a:spcAft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文本文件</a:t>
            </a:r>
            <a:r>
              <a:rPr lang="zh-CN" altLang="en-US" b="1" dirty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：</a:t>
            </a:r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ASCII</a:t>
            </a:r>
            <a:r>
              <a:rPr lang="zh-CN" altLang="en-US" b="1" dirty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文件，每个字节存放一个字符的</a:t>
            </a:r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ASCII</a:t>
            </a:r>
            <a:r>
              <a:rPr lang="zh-CN" altLang="en-US" b="1" dirty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码</a:t>
            </a:r>
          </a:p>
          <a:p>
            <a:pPr eaLnBrk="1" hangingPunct="1">
              <a:lnSpc>
                <a:spcPct val="130000"/>
              </a:lnSpc>
              <a:spcAft>
                <a:spcPct val="20000"/>
              </a:spcAft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二进制文件</a:t>
            </a:r>
            <a:r>
              <a:rPr lang="zh-CN" altLang="en-US" b="1" dirty="0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：数据按其在内存中的存储形式原样存放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5821428-6052-448D-A110-786FD99B36E6}" type="slidenum">
              <a:rPr kumimoji="0" lang="zh-CN" altLang="en-US" sz="1400"/>
              <a:pPr/>
              <a:t>18</a:t>
            </a:fld>
            <a:endParaRPr kumimoji="0" lang="en-US" altLang="zh-CN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4897438" cy="64135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dirty="0" smtClean="0"/>
              <a:t>C </a:t>
            </a:r>
            <a:r>
              <a:rPr lang="zh-CN" altLang="en-US" dirty="0" smtClean="0"/>
              <a:t>语言文件读写</a:t>
            </a:r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309354" y="1142206"/>
            <a:ext cx="741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25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 文件指针</a:t>
            </a:r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2396917" y="1142206"/>
            <a:ext cx="5918408" cy="531813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FILE *pf;</a:t>
            </a:r>
            <a:endParaRPr lang="zh-CN" altLang="en-US" b="1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323850" y="2047081"/>
            <a:ext cx="741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25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 文件打开</a:t>
            </a:r>
          </a:p>
        </p:txBody>
      </p:sp>
      <p:sp>
        <p:nvSpPr>
          <p:cNvPr id="20488" name="Rectangle 7"/>
          <p:cNvSpPr>
            <a:spLocks noChangeArrowheads="1"/>
          </p:cNvSpPr>
          <p:nvPr/>
        </p:nvSpPr>
        <p:spPr bwMode="auto">
          <a:xfrm>
            <a:off x="827088" y="2623344"/>
            <a:ext cx="7488237" cy="531812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pf=fopen(</a:t>
            </a:r>
            <a:r>
              <a:rPr lang="zh-CN" altLang="en-US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文件名，打开方式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);</a:t>
            </a:r>
            <a:endParaRPr lang="zh-CN" altLang="en-US" b="1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20489" name="Rectangle 8"/>
          <p:cNvSpPr>
            <a:spLocks noChangeArrowheads="1"/>
          </p:cNvSpPr>
          <p:nvPr/>
        </p:nvSpPr>
        <p:spPr bwMode="auto">
          <a:xfrm>
            <a:off x="755650" y="3271044"/>
            <a:ext cx="7777163" cy="931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3000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 </a:t>
            </a:r>
            <a:r>
              <a:rPr lang="zh-CN" altLang="en-US" b="1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文件名：普通字符串</a:t>
            </a:r>
          </a:p>
          <a:p>
            <a:pPr eaLnBrk="1" hangingPunct="1">
              <a:spcAft>
                <a:spcPct val="2000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 </a:t>
            </a:r>
            <a:r>
              <a:rPr lang="zh-CN" altLang="en-US" b="1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打开方式：读、写、文本文件、二进制文件</a:t>
            </a:r>
          </a:p>
        </p:txBody>
      </p:sp>
      <p:sp>
        <p:nvSpPr>
          <p:cNvPr id="20490" name="Rectangle 9"/>
          <p:cNvSpPr>
            <a:spLocks noChangeArrowheads="1"/>
          </p:cNvSpPr>
          <p:nvPr/>
        </p:nvSpPr>
        <p:spPr bwMode="auto">
          <a:xfrm>
            <a:off x="1114425" y="4279106"/>
            <a:ext cx="72009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rt</a:t>
            </a:r>
            <a:r>
              <a:rPr lang="zh-CN" altLang="en-US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、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wt</a:t>
            </a:r>
            <a:r>
              <a:rPr lang="zh-CN" altLang="en-US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、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at</a:t>
            </a:r>
            <a:r>
              <a:rPr lang="zh-CN" altLang="en-US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、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rb</a:t>
            </a:r>
            <a:r>
              <a:rPr lang="zh-CN" altLang="en-US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、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wb</a:t>
            </a:r>
            <a:r>
              <a:rPr lang="zh-CN" altLang="en-US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、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ab</a:t>
            </a:r>
            <a:r>
              <a:rPr lang="zh-CN" altLang="en-US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、</a:t>
            </a: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rt+</a:t>
            </a:r>
            <a:r>
              <a:rPr lang="zh-CN" altLang="en-US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、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wt+</a:t>
            </a:r>
            <a:r>
              <a:rPr lang="zh-CN" altLang="en-US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、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at+</a:t>
            </a:r>
            <a:r>
              <a:rPr lang="zh-CN" altLang="en-US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、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rb+</a:t>
            </a:r>
            <a:r>
              <a:rPr lang="zh-CN" altLang="en-US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、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wb+</a:t>
            </a:r>
            <a:r>
              <a:rPr lang="zh-CN" altLang="en-US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、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ab+</a:t>
            </a:r>
            <a:endParaRPr lang="zh-CN" altLang="en-US" b="1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20491" name="Rectangle 10"/>
          <p:cNvSpPr>
            <a:spLocks noChangeArrowheads="1"/>
          </p:cNvSpPr>
          <p:nvPr/>
        </p:nvSpPr>
        <p:spPr bwMode="auto">
          <a:xfrm>
            <a:off x="971550" y="5144294"/>
            <a:ext cx="7345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Consolas" panose="020B0609020204030204" pitchFamily="49" charset="0"/>
                <a:ea typeface="黑体" panose="02010609060101010101" pitchFamily="49" charset="-122"/>
              </a:rPr>
              <a:t>(r</a:t>
            </a:r>
            <a:r>
              <a:rPr lang="zh-CN" altLang="en-US" b="1">
                <a:latin typeface="Consolas" panose="020B0609020204030204" pitchFamily="49" charset="0"/>
                <a:ea typeface="黑体" panose="02010609060101010101" pitchFamily="49" charset="-122"/>
              </a:rPr>
              <a:t>为读，</a:t>
            </a:r>
            <a:r>
              <a:rPr lang="en-US" altLang="zh-CN" b="1">
                <a:latin typeface="Consolas" panose="020B0609020204030204" pitchFamily="49" charset="0"/>
                <a:ea typeface="黑体" panose="02010609060101010101" pitchFamily="49" charset="-122"/>
              </a:rPr>
              <a:t>w</a:t>
            </a:r>
            <a:r>
              <a:rPr lang="zh-CN" altLang="en-US" b="1">
                <a:latin typeface="Consolas" panose="020B0609020204030204" pitchFamily="49" charset="0"/>
                <a:ea typeface="黑体" panose="02010609060101010101" pitchFamily="49" charset="-122"/>
              </a:rPr>
              <a:t>为写，</a:t>
            </a:r>
            <a:r>
              <a:rPr lang="en-US" altLang="zh-CN" b="1">
                <a:latin typeface="Consolas" panose="020B0609020204030204" pitchFamily="49" charset="0"/>
                <a:ea typeface="黑体" panose="02010609060101010101" pitchFamily="49" charset="-122"/>
              </a:rPr>
              <a:t>+</a:t>
            </a:r>
            <a:r>
              <a:rPr lang="zh-CN" altLang="en-US" b="1">
                <a:latin typeface="Consolas" panose="020B0609020204030204" pitchFamily="49" charset="0"/>
                <a:ea typeface="黑体" panose="02010609060101010101" pitchFamily="49" charset="-122"/>
              </a:rPr>
              <a:t>为读写，</a:t>
            </a:r>
            <a:r>
              <a:rPr lang="en-US" altLang="zh-CN" b="1">
                <a:latin typeface="Consolas" panose="020B0609020204030204" pitchFamily="49" charset="0"/>
                <a:ea typeface="黑体" panose="02010609060101010101" pitchFamily="49" charset="-122"/>
              </a:rPr>
              <a:t>t</a:t>
            </a:r>
            <a:r>
              <a:rPr lang="zh-CN" altLang="en-US" b="1">
                <a:latin typeface="Consolas" panose="020B0609020204030204" pitchFamily="49" charset="0"/>
                <a:ea typeface="黑体" panose="02010609060101010101" pitchFamily="49" charset="-122"/>
              </a:rPr>
              <a:t>为文本，</a:t>
            </a:r>
            <a:r>
              <a:rPr lang="en-US" altLang="zh-CN" b="1">
                <a:latin typeface="Consolas" panose="020B0609020204030204" pitchFamily="49" charset="0"/>
                <a:ea typeface="黑体" panose="02010609060101010101" pitchFamily="49" charset="-122"/>
              </a:rPr>
              <a:t>b</a:t>
            </a:r>
            <a:r>
              <a:rPr lang="zh-CN" altLang="en-US" b="1">
                <a:latin typeface="Consolas" panose="020B0609020204030204" pitchFamily="49" charset="0"/>
                <a:ea typeface="黑体" panose="02010609060101010101" pitchFamily="49" charset="-122"/>
              </a:rPr>
              <a:t>为二进制）</a:t>
            </a:r>
          </a:p>
        </p:txBody>
      </p:sp>
      <p:sp>
        <p:nvSpPr>
          <p:cNvPr id="13" name="圆角矩形 12"/>
          <p:cNvSpPr/>
          <p:nvPr/>
        </p:nvSpPr>
        <p:spPr bwMode="auto">
          <a:xfrm>
            <a:off x="1032485" y="5770456"/>
            <a:ext cx="6762700" cy="9399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92D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30000"/>
              </a:lnSpc>
              <a:buClr>
                <a:srgbClr val="0000FF"/>
              </a:buClr>
            </a:pP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注：若文件打开成功，返回指向文件的指针；</a:t>
            </a:r>
            <a:b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      若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打开失败，则返回一个空指针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(NULL)</a:t>
            </a:r>
            <a:endParaRPr lang="zh-CN" altLang="en-US" sz="20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DB8269A-AA09-4AFE-998C-9DB5D6F1DD41}" type="slidenum">
              <a:rPr kumimoji="0" lang="zh-CN" altLang="en-US" sz="1400"/>
              <a:pPr/>
              <a:t>19</a:t>
            </a:fld>
            <a:endParaRPr kumimoji="0" lang="en-US" altLang="zh-CN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4897438" cy="64135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dirty="0" err="1" smtClean="0"/>
              <a:t>fopen</a:t>
            </a:r>
            <a:r>
              <a:rPr lang="en-US" altLang="zh-CN" dirty="0" smtClean="0"/>
              <a:t> / </a:t>
            </a:r>
            <a:r>
              <a:rPr lang="en-US" altLang="zh-CN" dirty="0" err="1" smtClean="0"/>
              <a:t>fclose</a:t>
            </a:r>
            <a:endParaRPr lang="en-US" altLang="zh-CN" dirty="0" smtClean="0"/>
          </a:p>
        </p:txBody>
      </p:sp>
      <p:sp>
        <p:nvSpPr>
          <p:cNvPr id="21508" name="Rectangle 13"/>
          <p:cNvSpPr>
            <a:spLocks noChangeArrowheads="1"/>
          </p:cNvSpPr>
          <p:nvPr/>
        </p:nvSpPr>
        <p:spPr bwMode="auto">
          <a:xfrm>
            <a:off x="786936" y="3212976"/>
            <a:ext cx="7885112" cy="3389967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</a:rPr>
              <a:t>FILE *pf;</a:t>
            </a:r>
          </a:p>
          <a:p>
            <a:pPr eaLnBrk="1" hangingPunct="1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</a:rPr>
              <a:t>pf=fopen(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"out1.txt","wt"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000" b="1">
                <a:latin typeface="Consolas" panose="020B0609020204030204" pitchFamily="49" charset="0"/>
              </a:rPr>
              <a:t>if (pf==NULL)</a:t>
            </a:r>
          </a:p>
          <a:p>
            <a:pPr eaLnBrk="1" hangingPunct="1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000" b="1">
                <a:latin typeface="Consolas" panose="020B0609020204030204" pitchFamily="49" charset="0"/>
              </a:rPr>
              <a:t>{  printf("ERROR: Can not open the file!\n");</a:t>
            </a:r>
          </a:p>
          <a:p>
            <a:pPr eaLnBrk="1" hangingPunct="1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000" b="1">
                <a:latin typeface="Consolas" panose="020B0609020204030204" pitchFamily="49" charset="0"/>
              </a:rPr>
              <a:t>   system("pause");</a:t>
            </a:r>
          </a:p>
          <a:p>
            <a:pPr eaLnBrk="1" hangingPunct="1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000" b="1">
                <a:latin typeface="Consolas" panose="020B0609020204030204" pitchFamily="49" charset="0"/>
              </a:rPr>
              <a:t>   exit(1);</a:t>
            </a:r>
          </a:p>
          <a:p>
            <a:pPr eaLnBrk="1" hangingPunct="1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000" b="1">
                <a:latin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</a:rPr>
              <a:t>fprintf(pf,"This is my first file.\n");</a:t>
            </a:r>
          </a:p>
          <a:p>
            <a:pPr eaLnBrk="1" hangingPunct="1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000" b="1">
                <a:latin typeface="Consolas" panose="020B0609020204030204" pitchFamily="49" charset="0"/>
              </a:rPr>
              <a:t>fclose(pf);</a:t>
            </a:r>
          </a:p>
        </p:txBody>
      </p:sp>
      <p:sp>
        <p:nvSpPr>
          <p:cNvPr id="21509" name="Rectangle 14"/>
          <p:cNvSpPr>
            <a:spLocks noChangeArrowheads="1"/>
          </p:cNvSpPr>
          <p:nvPr/>
        </p:nvSpPr>
        <p:spPr bwMode="auto">
          <a:xfrm>
            <a:off x="323850" y="1052513"/>
            <a:ext cx="741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25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 文件关闭</a:t>
            </a:r>
          </a:p>
        </p:txBody>
      </p:sp>
      <p:sp>
        <p:nvSpPr>
          <p:cNvPr id="21510" name="Rectangle 15"/>
          <p:cNvSpPr>
            <a:spLocks noChangeArrowheads="1"/>
          </p:cNvSpPr>
          <p:nvPr/>
        </p:nvSpPr>
        <p:spPr bwMode="auto">
          <a:xfrm>
            <a:off x="682624" y="1628775"/>
            <a:ext cx="8004175" cy="531813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fclose(pf);</a:t>
            </a:r>
            <a:endParaRPr lang="zh-CN" altLang="en-US" b="1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21511" name="Rectangle 16"/>
          <p:cNvSpPr>
            <a:spLocks noChangeArrowheads="1"/>
          </p:cNvSpPr>
          <p:nvPr/>
        </p:nvSpPr>
        <p:spPr bwMode="auto">
          <a:xfrm>
            <a:off x="684213" y="2276475"/>
            <a:ext cx="7488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b="1">
                <a:latin typeface="Consolas" panose="020B0609020204030204" pitchFamily="49" charset="0"/>
                <a:ea typeface="黑体" panose="02010609060101010101" pitchFamily="49" charset="-122"/>
              </a:rPr>
              <a:t> 正常关闭返回值为 </a:t>
            </a:r>
            <a:r>
              <a:rPr lang="en-US" altLang="zh-CN" b="1">
                <a:latin typeface="Consolas" panose="020B0609020204030204" pitchFamily="49" charset="0"/>
                <a:ea typeface="黑体" panose="02010609060101010101" pitchFamily="49" charset="-122"/>
              </a:rPr>
              <a:t>0; </a:t>
            </a:r>
            <a:r>
              <a:rPr lang="zh-CN" altLang="en-US" b="1">
                <a:latin typeface="Consolas" panose="020B0609020204030204" pitchFamily="49" charset="0"/>
                <a:ea typeface="黑体" panose="02010609060101010101" pitchFamily="49" charset="-122"/>
              </a:rPr>
              <a:t>出错时，返回值为非</a:t>
            </a:r>
            <a:r>
              <a:rPr lang="en-US" altLang="zh-CN" b="1">
                <a:latin typeface="Consolas" panose="020B0609020204030204" pitchFamily="49" charset="0"/>
                <a:ea typeface="黑体" panose="02010609060101010101" pitchFamily="49" charset="-122"/>
              </a:rPr>
              <a:t>0</a:t>
            </a:r>
            <a:endParaRPr lang="zh-CN" altLang="en-US" b="1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8"/>
          <p:cNvSpPr txBox="1">
            <a:spLocks noChangeArrowheads="1"/>
          </p:cNvSpPr>
          <p:nvPr/>
        </p:nvSpPr>
        <p:spPr bwMode="gray">
          <a:xfrm>
            <a:off x="1302904" y="1500396"/>
            <a:ext cx="6696744" cy="1272469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0" scaled="1"/>
            <a:tileRect/>
          </a:gradFill>
          <a:ln w="28575" algn="ctr">
            <a:solidFill>
              <a:schemeClr val="bg1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  <a:extLst/>
        </p:spPr>
        <p:txBody>
          <a:bodyPr vert="horz" wrap="none" lIns="18000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46E98CDE-0FC9-4A31-BE6D-A03803681BB6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7659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99592" y="1628800"/>
            <a:ext cx="7416824" cy="1015663"/>
          </a:xfrm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zh-CN" sz="6000" b="0" dirty="0" smtClean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C++ </a:t>
            </a:r>
            <a:r>
              <a:rPr lang="zh-CN" altLang="en-US" sz="6000" b="0" dirty="0" smtClean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基本输入输出</a:t>
            </a:r>
            <a:endParaRPr lang="zh-CN" altLang="en-US" sz="6000" dirty="0">
              <a:solidFill>
                <a:srgbClr val="0000FF"/>
              </a:solidFill>
              <a:latin typeface="+mn-lt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1781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A57999D-F184-4795-9CCF-455BAB6287FF}" type="slidenum">
              <a:rPr kumimoji="0" lang="zh-CN" altLang="en-US" sz="1400"/>
              <a:pPr/>
              <a:t>20</a:t>
            </a:fld>
            <a:endParaRPr kumimoji="0" lang="en-US" altLang="zh-CN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4897438" cy="64135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dirty="0" smtClean="0"/>
              <a:t>文本文件</a:t>
            </a:r>
            <a:endParaRPr lang="en-US" altLang="zh-CN" dirty="0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250825" y="908050"/>
            <a:ext cx="741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25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 写文本文件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755650" y="1484313"/>
            <a:ext cx="7705725" cy="531812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fprintf(pf, </a:t>
            </a:r>
            <a:r>
              <a:rPr lang="en-US" altLang="zh-CN" b="1">
                <a:solidFill>
                  <a:srgbClr val="0033CC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"</a:t>
            </a:r>
            <a:r>
              <a:rPr lang="zh-CN" altLang="en-US" b="1">
                <a:latin typeface="Consolas" panose="020B0609020204030204" pitchFamily="49" charset="0"/>
                <a:ea typeface="黑体" panose="02010609060101010101" pitchFamily="49" charset="-122"/>
              </a:rPr>
              <a:t>格式控制字符串</a:t>
            </a:r>
            <a:r>
              <a:rPr lang="en-US" altLang="zh-CN" b="1">
                <a:latin typeface="Consolas" panose="020B0609020204030204" pitchFamily="49" charset="0"/>
                <a:ea typeface="黑体" panose="02010609060101010101" pitchFamily="49" charset="-122"/>
              </a:rPr>
              <a:t>"</a:t>
            </a:r>
            <a:r>
              <a:rPr lang="zh-CN" altLang="en-US" b="1">
                <a:solidFill>
                  <a:srgbClr val="0000CC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，输出变量列表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);</a:t>
            </a:r>
            <a:endParaRPr lang="zh-CN" altLang="en-US" b="1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683568" y="2101288"/>
            <a:ext cx="6911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 </a:t>
            </a:r>
            <a:r>
              <a:rPr lang="zh-CN" altLang="en-US" b="1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用法与 </a:t>
            </a:r>
            <a:r>
              <a:rPr lang="en-US" altLang="zh-CN" b="1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printf </a:t>
            </a:r>
            <a:r>
              <a:rPr lang="zh-CN" altLang="en-US" b="1">
                <a:latin typeface="Consolas" panose="020B0609020204030204" pitchFamily="49" charset="0"/>
                <a:ea typeface="黑体" panose="02010609060101010101" pitchFamily="49" charset="-122"/>
                <a:cs typeface="宋体" panose="02010600030101010101" pitchFamily="2" charset="-122"/>
              </a:rPr>
              <a:t>类似</a:t>
            </a: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755650" y="2636838"/>
            <a:ext cx="7704138" cy="1912639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</a:rPr>
              <a:t>FILE *pf;</a:t>
            </a:r>
          </a:p>
          <a:p>
            <a:pPr eaLnBrk="1" hangingPunct="1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</a:rPr>
              <a:t>pf=fopen(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"out1.txt","wt"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000" b="1">
                <a:latin typeface="Consolas" panose="020B0609020204030204" pitchFamily="49" charset="0"/>
              </a:rPr>
              <a:t>double pi=3.1415926;</a:t>
            </a:r>
          </a:p>
          <a:p>
            <a:pPr eaLnBrk="1" hangingPunct="1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</a:rPr>
              <a:t>fprintf(pf,"pi=%-12.6f\n",pi);</a:t>
            </a:r>
          </a:p>
          <a:p>
            <a:pPr eaLnBrk="1" hangingPunct="1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000" b="1">
                <a:latin typeface="Consolas" panose="020B0609020204030204" pitchFamily="49" charset="0"/>
              </a:rPr>
              <a:t>fclose(pf);</a:t>
            </a: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323850" y="4797425"/>
            <a:ext cx="741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25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 读文本文件</a:t>
            </a: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755650" y="5373688"/>
            <a:ext cx="7705725" cy="531812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fscanf(pf, </a:t>
            </a:r>
            <a:r>
              <a:rPr lang="en-US" altLang="zh-CN" b="1">
                <a:solidFill>
                  <a:srgbClr val="0033CC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"</a:t>
            </a:r>
            <a:r>
              <a:rPr lang="zh-CN" altLang="en-US" b="1">
                <a:latin typeface="Consolas" panose="020B0609020204030204" pitchFamily="49" charset="0"/>
                <a:ea typeface="黑体" panose="02010609060101010101" pitchFamily="49" charset="-122"/>
              </a:rPr>
              <a:t>格式控制字符串</a:t>
            </a:r>
            <a:r>
              <a:rPr lang="en-US" altLang="zh-CN" b="1">
                <a:latin typeface="Consolas" panose="020B0609020204030204" pitchFamily="49" charset="0"/>
                <a:ea typeface="黑体" panose="02010609060101010101" pitchFamily="49" charset="-122"/>
              </a:rPr>
              <a:t>"</a:t>
            </a:r>
            <a:r>
              <a:rPr lang="zh-CN" altLang="en-US" b="1">
                <a:solidFill>
                  <a:srgbClr val="0000CC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，地址列表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);</a:t>
            </a:r>
            <a:endParaRPr lang="zh-CN" altLang="en-US" b="1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755650" y="6092825"/>
            <a:ext cx="7704138" cy="466725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de-DE" altLang="zh-CN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fscanf(fp,"%d,%f", &amp;i, &amp;t)</a:t>
            </a:r>
            <a:r>
              <a:rPr lang="en-US" altLang="zh-CN" b="1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6156176" y="4374488"/>
            <a:ext cx="2663825" cy="436562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ex07_fprintf.cpp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6" grpId="0"/>
      <p:bldP spid="22537" grpId="0" animBg="1"/>
      <p:bldP spid="2253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3DC28CC-64D3-4149-A6BC-99D6C8DFB183}" type="slidenum">
              <a:rPr kumimoji="0" lang="zh-CN" altLang="en-US" sz="1400"/>
              <a:pPr/>
              <a:t>21</a:t>
            </a:fld>
            <a:endParaRPr kumimoji="0" lang="en-US" altLang="zh-CN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4897438" cy="64135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dirty="0" smtClean="0"/>
              <a:t>二进制文件</a:t>
            </a:r>
            <a:endParaRPr lang="en-US" altLang="zh-CN" dirty="0" smtClean="0"/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323850" y="1052513"/>
            <a:ext cx="741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25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 写二进制文件</a:t>
            </a:r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684213" y="1628775"/>
            <a:ext cx="8137525" cy="531813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fwrite(buffer, size</a:t>
            </a:r>
            <a:r>
              <a:rPr lang="zh-CN" altLang="en-US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，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count</a:t>
            </a:r>
            <a:r>
              <a:rPr lang="zh-CN" altLang="en-US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，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pf);</a:t>
            </a:r>
            <a:endParaRPr lang="zh-CN" altLang="en-US" b="1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23558" name="Rectangle 7"/>
          <p:cNvSpPr>
            <a:spLocks noChangeArrowheads="1"/>
          </p:cNvSpPr>
          <p:nvPr/>
        </p:nvSpPr>
        <p:spPr bwMode="auto">
          <a:xfrm>
            <a:off x="395288" y="3500438"/>
            <a:ext cx="741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25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 读二进制文件</a:t>
            </a:r>
          </a:p>
        </p:txBody>
      </p:sp>
      <p:sp>
        <p:nvSpPr>
          <p:cNvPr id="23559" name="Rectangle 8"/>
          <p:cNvSpPr>
            <a:spLocks noChangeArrowheads="1"/>
          </p:cNvSpPr>
          <p:nvPr/>
        </p:nvSpPr>
        <p:spPr bwMode="auto">
          <a:xfrm>
            <a:off x="684213" y="4076700"/>
            <a:ext cx="8137525" cy="531813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fread(buffer, size</a:t>
            </a:r>
            <a:r>
              <a:rPr lang="zh-CN" altLang="en-US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，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count</a:t>
            </a:r>
            <a:r>
              <a:rPr lang="zh-CN" altLang="en-US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，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pf);</a:t>
            </a:r>
            <a:endParaRPr lang="zh-CN" altLang="en-US" b="1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23560" name="Rectangle 10"/>
          <p:cNvSpPr>
            <a:spLocks noChangeArrowheads="1"/>
          </p:cNvSpPr>
          <p:nvPr/>
        </p:nvSpPr>
        <p:spPr bwMode="auto">
          <a:xfrm>
            <a:off x="611188" y="2205038"/>
            <a:ext cx="80645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将 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count</a:t>
            </a:r>
            <a:r>
              <a:rPr lang="en-US" altLang="zh-CN" b="1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个长度为 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size</a:t>
            </a:r>
            <a:r>
              <a:rPr lang="en-US" altLang="zh-CN" b="1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的连续数据写入到 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pf</a:t>
            </a:r>
            <a:r>
              <a:rPr lang="en-US" altLang="zh-CN" b="1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指向的文件中，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buffer</a:t>
            </a:r>
            <a:r>
              <a:rPr lang="en-US" altLang="zh-CN" b="1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是这些数据的首地址（可以是指针或数组名）</a:t>
            </a:r>
          </a:p>
        </p:txBody>
      </p:sp>
      <p:sp>
        <p:nvSpPr>
          <p:cNvPr id="23561" name="Rectangle 11"/>
          <p:cNvSpPr>
            <a:spLocks noChangeArrowheads="1"/>
          </p:cNvSpPr>
          <p:nvPr/>
        </p:nvSpPr>
        <p:spPr bwMode="auto">
          <a:xfrm>
            <a:off x="611188" y="4797425"/>
            <a:ext cx="835342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从 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pf</a:t>
            </a:r>
            <a:r>
              <a:rPr lang="en-US" altLang="zh-CN" b="1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指向的文件中读取 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count</a:t>
            </a:r>
            <a:r>
              <a:rPr lang="en-US" altLang="zh-CN" b="1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个长度为 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size</a:t>
            </a:r>
            <a:r>
              <a:rPr lang="en-US" altLang="zh-CN" b="1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的连续数据，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buffer</a:t>
            </a:r>
            <a:r>
              <a:rPr lang="en-US" altLang="zh-CN" b="1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是存放这些数据的首地址（可以是指针或数组名）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" grpId="0"/>
      <p:bldP spid="23559" grpId="0" animBg="1"/>
      <p:bldP spid="2356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FD26083-20D7-432C-9097-05310B7B8242}" type="slidenum">
              <a:rPr kumimoji="0" lang="zh-CN" altLang="en-US" sz="1400"/>
              <a:pPr/>
              <a:t>22</a:t>
            </a:fld>
            <a:endParaRPr kumimoji="0" lang="en-US" altLang="zh-CN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4897438" cy="64135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dirty="0" smtClean="0"/>
              <a:t>二进制文件</a:t>
            </a:r>
            <a:endParaRPr lang="en-US" altLang="zh-CN" dirty="0" smtClean="0"/>
          </a:p>
        </p:txBody>
      </p:sp>
      <p:sp>
        <p:nvSpPr>
          <p:cNvPr id="24580" name="Rectangle 6"/>
          <p:cNvSpPr>
            <a:spLocks noChangeArrowheads="1"/>
          </p:cNvSpPr>
          <p:nvPr/>
        </p:nvSpPr>
        <p:spPr bwMode="auto">
          <a:xfrm>
            <a:off x="468313" y="1196975"/>
            <a:ext cx="7920111" cy="36925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int A[3][3]={{11,12,13},{21,22,23},{31,32,33}};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FILE *pf;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pf=</a:t>
            </a:r>
            <a:r>
              <a:rPr lang="en-US" altLang="en-US" sz="2000" b="1">
                <a:latin typeface="Consolas" panose="020B0609020204030204" pitchFamily="49" charset="0"/>
                <a:ea typeface="黑体" panose="02010609060101010101" pitchFamily="49" charset="-122"/>
              </a:rPr>
              <a:t>fopen("</a:t>
            </a: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data</a:t>
            </a:r>
            <a:r>
              <a:rPr lang="en-US" altLang="en-US" sz="2000" b="1">
                <a:latin typeface="Consolas" panose="020B0609020204030204" pitchFamily="49" charset="0"/>
                <a:ea typeface="黑体" panose="02010609060101010101" pitchFamily="49" charset="-122"/>
              </a:rPr>
              <a:t>1.</a:t>
            </a: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dat</a:t>
            </a:r>
            <a:r>
              <a:rPr lang="en-US" altLang="en-US" sz="2000" b="1">
                <a:latin typeface="Consolas" panose="020B0609020204030204" pitchFamily="49" charset="0"/>
                <a:ea typeface="黑体" panose="02010609060101010101" pitchFamily="49" charset="-122"/>
              </a:rPr>
              <a:t>","</a:t>
            </a:r>
            <a:r>
              <a:rPr lang="en-US" altLang="en-US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w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b</a:t>
            </a:r>
            <a:r>
              <a:rPr lang="en-US" altLang="en-US" sz="2000" b="1">
                <a:latin typeface="Consolas" panose="020B0609020204030204" pitchFamily="49" charset="0"/>
                <a:ea typeface="黑体" panose="02010609060101010101" pitchFamily="49" charset="-122"/>
              </a:rPr>
              <a:t>");</a:t>
            </a: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endParaRPr lang="zh-CN" altLang="en-US" sz="2000" b="1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fwrite(A,sizeof(int),9,pf);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fclose(pf);</a:t>
            </a:r>
          </a:p>
          <a:p>
            <a:pPr eaLnBrk="1" hangingPunct="1">
              <a:lnSpc>
                <a:spcPct val="110000"/>
              </a:lnSpc>
            </a:pPr>
            <a:endParaRPr lang="en-US" altLang="zh-CN" sz="2000" b="1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int B[3][3];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pf=</a:t>
            </a:r>
            <a:r>
              <a:rPr lang="en-US" altLang="en-US" sz="2000" b="1">
                <a:latin typeface="Consolas" panose="020B0609020204030204" pitchFamily="49" charset="0"/>
                <a:ea typeface="黑体" panose="02010609060101010101" pitchFamily="49" charset="-122"/>
              </a:rPr>
              <a:t>fopen("</a:t>
            </a: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data</a:t>
            </a:r>
            <a:r>
              <a:rPr lang="en-US" altLang="en-US" sz="2000" b="1">
                <a:latin typeface="Consolas" panose="020B0609020204030204" pitchFamily="49" charset="0"/>
                <a:ea typeface="黑体" panose="02010609060101010101" pitchFamily="49" charset="-122"/>
              </a:rPr>
              <a:t>1.</a:t>
            </a: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dat</a:t>
            </a:r>
            <a:r>
              <a:rPr lang="en-US" altLang="en-US" sz="2000" b="1">
                <a:latin typeface="Consolas" panose="020B0609020204030204" pitchFamily="49" charset="0"/>
                <a:ea typeface="黑体" panose="02010609060101010101" pitchFamily="49" charset="-122"/>
              </a:rPr>
              <a:t>","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rb</a:t>
            </a:r>
            <a:r>
              <a:rPr lang="en-US" altLang="en-US" sz="2000" b="1">
                <a:latin typeface="Consolas" panose="020B0609020204030204" pitchFamily="49" charset="0"/>
                <a:ea typeface="黑体" panose="02010609060101010101" pitchFamily="49" charset="-122"/>
              </a:rPr>
              <a:t>");</a:t>
            </a: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endParaRPr lang="zh-CN" altLang="en-US" sz="2000" b="1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fread(B,sizeof(int),9,pf);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fclose(pf);</a:t>
            </a:r>
          </a:p>
        </p:txBody>
      </p:sp>
      <p:sp>
        <p:nvSpPr>
          <p:cNvPr id="24582" name="Rectangle 8"/>
          <p:cNvSpPr>
            <a:spLocks noChangeArrowheads="1"/>
          </p:cNvSpPr>
          <p:nvPr/>
        </p:nvSpPr>
        <p:spPr bwMode="auto">
          <a:xfrm>
            <a:off x="468313" y="5300663"/>
            <a:ext cx="4535487" cy="436562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fwrite(A,sizeof(A),1,pf);</a:t>
            </a:r>
          </a:p>
        </p:txBody>
      </p:sp>
      <p:sp>
        <p:nvSpPr>
          <p:cNvPr id="24583" name="Rectangle 9"/>
          <p:cNvSpPr>
            <a:spLocks noChangeArrowheads="1"/>
          </p:cNvSpPr>
          <p:nvPr/>
        </p:nvSpPr>
        <p:spPr bwMode="auto">
          <a:xfrm>
            <a:off x="250825" y="2276475"/>
            <a:ext cx="4679950" cy="431800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84" name="Line 10"/>
          <p:cNvSpPr>
            <a:spLocks noChangeShapeType="1"/>
          </p:cNvSpPr>
          <p:nvPr/>
        </p:nvSpPr>
        <p:spPr bwMode="auto">
          <a:xfrm>
            <a:off x="4572000" y="2708275"/>
            <a:ext cx="0" cy="2592388"/>
          </a:xfrm>
          <a:prstGeom prst="line">
            <a:avLst/>
          </a:prstGeom>
          <a:noFill/>
          <a:ln w="12700">
            <a:solidFill>
              <a:schemeClr val="hlink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81" name="Rectangle 7"/>
          <p:cNvSpPr>
            <a:spLocks noChangeArrowheads="1"/>
          </p:cNvSpPr>
          <p:nvPr/>
        </p:nvSpPr>
        <p:spPr bwMode="auto">
          <a:xfrm>
            <a:off x="5185552" y="4658518"/>
            <a:ext cx="3311525" cy="436563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ex07_fwrite_fread.cpp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 animBg="1"/>
      <p:bldP spid="24583" grpId="0" animBg="1"/>
      <p:bldP spid="2458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3D6BC6E-E982-465C-A1FD-51A1AD299457}" type="slidenum">
              <a:rPr kumimoji="0" lang="zh-CN" altLang="en-US" sz="1400"/>
              <a:pPr/>
              <a:t>23</a:t>
            </a:fld>
            <a:endParaRPr kumimoji="0" lang="en-US" altLang="zh-CN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6553200" cy="641350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zh-CN" altLang="en-US" dirty="0" smtClean="0"/>
              <a:t>上机作业（文件操作）</a:t>
            </a:r>
            <a:endParaRPr lang="en-US" altLang="zh-CN" dirty="0" smtClean="0"/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250825" y="3716338"/>
            <a:ext cx="8496300" cy="1144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</a:rPr>
              <a:t>2) 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从课程主页上下载</a:t>
            </a:r>
            <a:r>
              <a:rPr lang="zh-CN" altLang="en-US" sz="20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二进制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数据文件 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</a:rPr>
              <a:t>data72.dat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，从文件中读取前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</a:rPr>
              <a:t>60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个元素（</a:t>
            </a:r>
            <a:r>
              <a:rPr lang="zh-CN" altLang="en-US" sz="20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双精度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），构成一个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30X2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的矩阵 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。然后将其按矩阵形式写入到一个</a:t>
            </a:r>
            <a:r>
              <a:rPr lang="zh-CN" altLang="en-US" sz="20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文本文件 </a:t>
            </a: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out72.txt 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中。</a:t>
            </a:r>
            <a:r>
              <a:rPr lang="zh-CN" altLang="en-US" sz="20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（程序命名为 </a:t>
            </a: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hw07_02.cpp </a:t>
            </a:r>
            <a:r>
              <a:rPr lang="zh-CN" altLang="en-US" sz="20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250825" y="981075"/>
            <a:ext cx="84963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</a:rPr>
              <a:t>1) 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生成一个 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6X6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的矩阵 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，其元素为 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</a:rPr>
              <a:t>[0,1] 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之间的双精度数。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</a:rPr>
              <a:t>  (a) 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将其按矩阵形式写入到一个</a:t>
            </a:r>
            <a:r>
              <a:rPr lang="zh-CN" altLang="en-US" sz="20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文本文件 </a:t>
            </a: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out71.txt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中；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</a:rPr>
              <a:t>  (b) 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将其写入到一个</a:t>
            </a:r>
            <a:r>
              <a:rPr lang="zh-CN" altLang="en-US" sz="20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二进制文件 </a:t>
            </a: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data71.dat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中；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</a:rPr>
              <a:t>  (c) 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从二进制文件 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</a:rPr>
              <a:t>data71.dat 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中读取前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</a:rPr>
              <a:t>12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个数据（</a:t>
            </a:r>
            <a:r>
              <a:rPr lang="zh-CN" altLang="en-US" sz="20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双精度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），</a:t>
            </a:r>
            <a:b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       构成一个 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2X6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的矩阵 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，并将 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</a:rPr>
              <a:t>B 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按行输出。</a:t>
            </a:r>
            <a:b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zh-CN" altLang="en-US" sz="20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（程序命名为 </a:t>
            </a: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hw07_01.cpp </a:t>
            </a:r>
            <a:r>
              <a:rPr lang="zh-CN" altLang="en-US" sz="20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D122E30-C00D-4FE8-88F0-8E8CEDD5D31A}" type="slidenum">
              <a:rPr kumimoji="0" lang="zh-CN" altLang="en-US" sz="1400"/>
              <a:pPr/>
              <a:t>24</a:t>
            </a:fld>
            <a:endParaRPr kumimoji="0" lang="en-US" altLang="zh-CN" sz="14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6553200" cy="641350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zh-CN" altLang="en-US" dirty="0" smtClean="0"/>
              <a:t>上机作业（函数）</a:t>
            </a:r>
            <a:endParaRPr lang="en-US" altLang="zh-CN" dirty="0" smtClean="0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250825" y="981075"/>
            <a:ext cx="84963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</a:rPr>
              <a:t>3) 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编写两个函数，分别用循环和递归计算一个整数的所有数字之和。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并在主函数中分别调用这两个函数计算 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</a:rPr>
              <a:t>2012112118 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的所有数字之和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611188" y="1989138"/>
            <a:ext cx="7489825" cy="7112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</a:rPr>
              <a:t>int sum_loop(long x);</a:t>
            </a: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</a:rPr>
              <a:t>int sum_recursion(long x);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250825" y="2924175"/>
            <a:ext cx="8496300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</a:rPr>
              <a:t>4) 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编写函数，计算两个多项式 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a(x)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和 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b(x)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的乘积 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c(x)=a(x)*b(x)</a:t>
            </a:r>
            <a:endParaRPr lang="zh-CN" altLang="en-US" sz="2000" b="1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</a:rPr>
              <a:t>(a) 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多项式用其系数组成的数组来表示；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</a:rPr>
              <a:t>    (b) 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函数原型见下面，其中 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pa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pb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分别是指向数组 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a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和 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b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的指针，</a:t>
            </a:r>
            <a:b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          这里 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a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和 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b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是两个数组，分别代表两个多项式 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a(x)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和 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b(x)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；</a:t>
            </a:r>
            <a:b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          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pc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是指向数组 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的指针，这里的 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代表多项式 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c(x)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；</a:t>
            </a:r>
            <a:b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          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m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和 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n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分别是数组 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a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和 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b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的长度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</a:rPr>
              <a:t>(c) 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在主函数中，调用该函数计算下面两个多项式的乘积：</a:t>
            </a:r>
            <a:b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         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a(x)=2x</a:t>
            </a:r>
            <a:r>
              <a:rPr lang="en-US" altLang="zh-CN" sz="2000" b="1" baseline="3000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3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-6x+1; b(x)=3x</a:t>
            </a:r>
            <a:r>
              <a:rPr lang="en-US" altLang="zh-CN" sz="2000" b="1" baseline="3000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2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+x-2;</a:t>
            </a: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611188" y="5949950"/>
            <a:ext cx="7705725" cy="7112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</a:rPr>
              <a:t>void ploy_prod(double *pa, double *pb, double *pc,</a:t>
            </a:r>
            <a:b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</a:rPr>
              <a:t>               int m, int n);</a:t>
            </a:r>
          </a:p>
        </p:txBody>
      </p:sp>
      <p:sp>
        <p:nvSpPr>
          <p:cNvPr id="26632" name="Rectangle 9"/>
          <p:cNvSpPr>
            <a:spLocks noChangeArrowheads="1"/>
          </p:cNvSpPr>
          <p:nvPr/>
        </p:nvSpPr>
        <p:spPr bwMode="auto">
          <a:xfrm>
            <a:off x="5651500" y="1844675"/>
            <a:ext cx="2946400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程序命名为 </a:t>
            </a: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hw07_03.cpp</a:t>
            </a:r>
            <a:endParaRPr lang="zh-CN" altLang="en-US" sz="2000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6633" name="Rectangle 10"/>
          <p:cNvSpPr>
            <a:spLocks noChangeArrowheads="1"/>
          </p:cNvSpPr>
          <p:nvPr/>
        </p:nvSpPr>
        <p:spPr bwMode="auto">
          <a:xfrm>
            <a:off x="5940425" y="5516563"/>
            <a:ext cx="2946400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程序命名为 </a:t>
            </a: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hw07_04.cpp</a:t>
            </a:r>
            <a:endParaRPr lang="zh-CN" altLang="en-US" sz="2000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14F80A1-BA51-429C-9AC5-E916F7C47A75}" type="slidenum">
              <a:rPr kumimoji="0" lang="zh-CN" altLang="en-US" sz="1400"/>
              <a:pPr/>
              <a:t>3</a:t>
            </a:fld>
            <a:endParaRPr kumimoji="0" lang="en-US" altLang="zh-CN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20650"/>
            <a:ext cx="4897438" cy="64135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mtClean="0"/>
              <a:t>I</a:t>
            </a:r>
            <a:r>
              <a:rPr lang="en-US" altLang="zh-CN" smtClean="0">
                <a:latin typeface="Courier New" panose="02070309020205020404" pitchFamily="49" charset="0"/>
              </a:rPr>
              <a:t>/</a:t>
            </a:r>
            <a:r>
              <a:rPr lang="en-US" altLang="zh-CN" smtClean="0"/>
              <a:t>O</a:t>
            </a:r>
            <a:r>
              <a:rPr lang="zh-CN" altLang="en-US" smtClean="0"/>
              <a:t>基本概念</a:t>
            </a:r>
          </a:p>
        </p:txBody>
      </p:sp>
      <p:sp>
        <p:nvSpPr>
          <p:cNvPr id="6148" name="Rectangle 19"/>
          <p:cNvSpPr>
            <a:spLocks noChangeArrowheads="1"/>
          </p:cNvSpPr>
          <p:nvPr/>
        </p:nvSpPr>
        <p:spPr bwMode="auto">
          <a:xfrm>
            <a:off x="323850" y="1052513"/>
            <a:ext cx="8066088" cy="969962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Aft>
                <a:spcPct val="15000"/>
              </a:spcAft>
            </a:pPr>
            <a:r>
              <a:rPr lang="en-US" altLang="zh-CN" b="1">
                <a:latin typeface="Consolas" panose="020B0609020204030204" pitchFamily="49" charset="0"/>
                <a:ea typeface="黑体" panose="02010609060101010101" pitchFamily="49" charset="-122"/>
              </a:rPr>
              <a:t>C++</a:t>
            </a:r>
            <a:r>
              <a:rPr lang="zh-CN" altLang="en-US" b="1">
                <a:latin typeface="Consolas" panose="020B0609020204030204" pitchFamily="49" charset="0"/>
                <a:ea typeface="黑体" panose="02010609060101010101" pitchFamily="49" charset="-122"/>
              </a:rPr>
              <a:t>本身没有输入输出语句。</a:t>
            </a:r>
          </a:p>
          <a:p>
            <a:pPr eaLnBrk="1" hangingPunct="1">
              <a:lnSpc>
                <a:spcPct val="110000"/>
              </a:lnSpc>
              <a:spcAft>
                <a:spcPct val="15000"/>
              </a:spcAft>
            </a:pPr>
            <a:r>
              <a:rPr lang="en-US" altLang="zh-CN" b="1">
                <a:latin typeface="Consolas" panose="020B0609020204030204" pitchFamily="49" charset="0"/>
                <a:ea typeface="黑体" panose="02010609060101010101" pitchFamily="49" charset="-122"/>
              </a:rPr>
              <a:t>C++</a:t>
            </a:r>
            <a:r>
              <a:rPr lang="zh-CN" altLang="en-US" b="1">
                <a:latin typeface="Consolas" panose="020B0609020204030204" pitchFamily="49" charset="0"/>
                <a:ea typeface="黑体" panose="02010609060101010101" pitchFamily="49" charset="-122"/>
              </a:rPr>
              <a:t>中的输入输出是通过相应的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I/O</a:t>
            </a:r>
            <a:r>
              <a:rPr lang="zh-CN" altLang="en-US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流类库</a:t>
            </a:r>
            <a:r>
              <a:rPr lang="zh-CN" altLang="en-US" b="1">
                <a:latin typeface="Consolas" panose="020B0609020204030204" pitchFamily="49" charset="0"/>
                <a:ea typeface="黑体" panose="02010609060101010101" pitchFamily="49" charset="-122"/>
              </a:rPr>
              <a:t>实现的</a:t>
            </a:r>
          </a:p>
        </p:txBody>
      </p:sp>
      <p:sp>
        <p:nvSpPr>
          <p:cNvPr id="6149" name="Rectangle 23"/>
          <p:cNvSpPr>
            <a:spLocks noChangeArrowheads="1"/>
          </p:cNvSpPr>
          <p:nvPr/>
        </p:nvSpPr>
        <p:spPr bwMode="auto">
          <a:xfrm>
            <a:off x="250825" y="2276475"/>
            <a:ext cx="83534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35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 数据流</a:t>
            </a:r>
          </a:p>
        </p:txBody>
      </p:sp>
      <p:sp>
        <p:nvSpPr>
          <p:cNvPr id="6150" name="Rectangle 25"/>
          <p:cNvSpPr>
            <a:spLocks noChangeArrowheads="1"/>
          </p:cNvSpPr>
          <p:nvPr/>
        </p:nvSpPr>
        <p:spPr bwMode="auto">
          <a:xfrm>
            <a:off x="611188" y="3573463"/>
            <a:ext cx="7416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25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 提取（读）：从流对象中获取数据，运算符</a:t>
            </a:r>
            <a:r>
              <a:rPr lang="zh-CN" altLang="en-US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为 </a:t>
            </a:r>
            <a:r>
              <a:rPr lang="en-US" altLang="zh-CN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"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&gt;&gt;</a:t>
            </a:r>
            <a:r>
              <a:rPr lang="en-US" altLang="zh-CN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"</a:t>
            </a:r>
            <a:r>
              <a:rPr lang="zh-CN" altLang="en-US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endParaRPr lang="en-US" altLang="zh-CN" b="1" dirty="0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eaLnBrk="1" hangingPunct="1">
              <a:spcAft>
                <a:spcPct val="25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 插入（写）：向流对象中添加数据，运算符</a:t>
            </a:r>
            <a:r>
              <a:rPr lang="zh-CN" altLang="en-US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为 </a:t>
            </a:r>
            <a:r>
              <a:rPr lang="en-US" altLang="zh-CN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"</a:t>
            </a:r>
            <a:r>
              <a:rPr lang="en-US" altLang="zh-CN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&lt;&lt;</a:t>
            </a:r>
            <a:r>
              <a:rPr lang="en-US" altLang="zh-CN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" </a:t>
            </a:r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151" name="Rectangle 32"/>
          <p:cNvSpPr>
            <a:spLocks noChangeArrowheads="1"/>
          </p:cNvSpPr>
          <p:nvPr/>
        </p:nvSpPr>
        <p:spPr bwMode="auto">
          <a:xfrm>
            <a:off x="611188" y="2997200"/>
            <a:ext cx="784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将数据从一个对象到另一个对象的流动抽象为 “流”</a:t>
            </a:r>
          </a:p>
        </p:txBody>
      </p:sp>
      <p:sp>
        <p:nvSpPr>
          <p:cNvPr id="6152" name="Rectangle 36"/>
          <p:cNvSpPr>
            <a:spLocks noChangeArrowheads="1"/>
          </p:cNvSpPr>
          <p:nvPr/>
        </p:nvSpPr>
        <p:spPr bwMode="auto">
          <a:xfrm>
            <a:off x="596659" y="4794250"/>
            <a:ext cx="83534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25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>
                <a:latin typeface="Consolas" panose="020B0609020204030204" pitchFamily="49" charset="0"/>
                <a:ea typeface="黑体" panose="02010609060101010101" pitchFamily="49" charset="-122"/>
              </a:rPr>
              <a:t> 提取和插入运算符是所有标准</a:t>
            </a:r>
            <a:r>
              <a:rPr lang="en-US" altLang="zh-CN" b="1">
                <a:latin typeface="Consolas" panose="020B0609020204030204" pitchFamily="49" charset="0"/>
                <a:ea typeface="黑体" panose="02010609060101010101" pitchFamily="49" charset="-122"/>
              </a:rPr>
              <a:t>C++</a:t>
            </a:r>
            <a:r>
              <a:rPr lang="zh-CN" altLang="en-US" b="1">
                <a:latin typeface="Consolas" panose="020B0609020204030204" pitchFamily="49" charset="0"/>
                <a:ea typeface="黑体" panose="02010609060101010101" pitchFamily="49" charset="-122"/>
              </a:rPr>
              <a:t>数据类型预先设计的</a:t>
            </a:r>
          </a:p>
          <a:p>
            <a:pPr eaLnBrk="1" hangingPunct="1">
              <a:spcAft>
                <a:spcPct val="25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>
                <a:latin typeface="Consolas" panose="020B0609020204030204" pitchFamily="49" charset="0"/>
                <a:ea typeface="黑体" panose="02010609060101010101" pitchFamily="49" charset="-122"/>
              </a:rPr>
              <a:t> 插入运算符与</a:t>
            </a:r>
            <a:r>
              <a:rPr lang="zh-CN" altLang="en-US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操纵符</a:t>
            </a:r>
            <a:r>
              <a:rPr lang="zh-CN" altLang="en-US" b="1">
                <a:latin typeface="Consolas" panose="020B0609020204030204" pitchFamily="49" charset="0"/>
                <a:ea typeface="黑体" panose="02010609060101010101" pitchFamily="49" charset="-122"/>
              </a:rPr>
              <a:t>一起使用，可以控制输出格式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08F23E1-171B-4A9B-BD46-E12D157EC06B}" type="slidenum">
              <a:rPr kumimoji="0" lang="zh-CN" altLang="en-US" sz="1400"/>
              <a:pPr/>
              <a:t>4</a:t>
            </a:fld>
            <a:endParaRPr kumimoji="0" lang="en-US" altLang="zh-CN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20650"/>
            <a:ext cx="4897438" cy="64135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mtClean="0"/>
              <a:t>输入输出操作</a:t>
            </a:r>
            <a:endParaRPr lang="zh-CN" altLang="en-US" smtClean="0"/>
          </a:p>
        </p:txBody>
      </p:sp>
      <p:sp>
        <p:nvSpPr>
          <p:cNvPr id="7172" name="Rectangle 8"/>
          <p:cNvSpPr>
            <a:spLocks noChangeArrowheads="1"/>
          </p:cNvSpPr>
          <p:nvPr/>
        </p:nvSpPr>
        <p:spPr bwMode="auto">
          <a:xfrm>
            <a:off x="468313" y="1628775"/>
            <a:ext cx="835342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25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cin</a:t>
            </a:r>
            <a:r>
              <a:rPr lang="zh-CN" altLang="en-US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：</a:t>
            </a:r>
            <a:r>
              <a:rPr lang="zh-CN" altLang="en-US" b="1">
                <a:latin typeface="Consolas" panose="020B0609020204030204" pitchFamily="49" charset="0"/>
                <a:ea typeface="黑体" panose="02010609060101010101" pitchFamily="49" charset="-122"/>
              </a:rPr>
              <a:t>标准输入（键盘等）</a:t>
            </a:r>
          </a:p>
          <a:p>
            <a:pPr eaLnBrk="1" hangingPunct="1">
              <a:spcAft>
                <a:spcPct val="25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cout</a:t>
            </a:r>
            <a:r>
              <a:rPr lang="zh-CN" altLang="en-US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：</a:t>
            </a:r>
            <a:r>
              <a:rPr lang="zh-CN" altLang="en-US" b="1">
                <a:latin typeface="Consolas" panose="020B0609020204030204" pitchFamily="49" charset="0"/>
                <a:ea typeface="黑体" panose="02010609060101010101" pitchFamily="49" charset="-122"/>
              </a:rPr>
              <a:t>标准输出（屏幕、打印机等）</a:t>
            </a:r>
          </a:p>
          <a:p>
            <a:pPr eaLnBrk="1" hangingPunct="1">
              <a:spcAft>
                <a:spcPct val="25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cerr</a:t>
            </a:r>
            <a:r>
              <a:rPr lang="zh-CN" altLang="en-US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：</a:t>
            </a:r>
            <a:r>
              <a:rPr lang="zh-CN" altLang="en-US" b="1">
                <a:latin typeface="Consolas" panose="020B0609020204030204" pitchFamily="49" charset="0"/>
                <a:ea typeface="黑体" panose="02010609060101010101" pitchFamily="49" charset="-122"/>
              </a:rPr>
              <a:t>标准错误输出，没有缓冲，立即被输出</a:t>
            </a:r>
          </a:p>
          <a:p>
            <a:pPr eaLnBrk="1" hangingPunct="1">
              <a:spcAft>
                <a:spcPct val="25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clog</a:t>
            </a:r>
            <a:r>
              <a:rPr lang="zh-CN" altLang="en-US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：</a:t>
            </a:r>
            <a:r>
              <a:rPr lang="zh-CN" altLang="en-US" b="1">
                <a:latin typeface="Consolas" panose="020B0609020204030204" pitchFamily="49" charset="0"/>
                <a:ea typeface="黑体" panose="02010609060101010101" pitchFamily="49" charset="-122"/>
              </a:rPr>
              <a:t>与</a:t>
            </a:r>
            <a:r>
              <a:rPr lang="en-US" altLang="zh-CN" b="1">
                <a:latin typeface="Consolas" panose="020B0609020204030204" pitchFamily="49" charset="0"/>
                <a:ea typeface="黑体" panose="02010609060101010101" pitchFamily="49" charset="-122"/>
              </a:rPr>
              <a:t>cerr</a:t>
            </a:r>
            <a:r>
              <a:rPr lang="zh-CN" altLang="en-US" b="1">
                <a:latin typeface="Consolas" panose="020B0609020204030204" pitchFamily="49" charset="0"/>
                <a:ea typeface="黑体" panose="02010609060101010101" pitchFamily="49" charset="-122"/>
              </a:rPr>
              <a:t>类似，但有缓冲，缓冲区满时被输出</a:t>
            </a:r>
          </a:p>
        </p:txBody>
      </p:sp>
      <p:sp>
        <p:nvSpPr>
          <p:cNvPr id="7173" name="Rectangle 9"/>
          <p:cNvSpPr>
            <a:spLocks noChangeArrowheads="1"/>
          </p:cNvSpPr>
          <p:nvPr/>
        </p:nvSpPr>
        <p:spPr bwMode="auto">
          <a:xfrm>
            <a:off x="179388" y="979488"/>
            <a:ext cx="8353425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35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 头文件 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iostream 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中预定义的四个输入输出对象</a:t>
            </a:r>
          </a:p>
        </p:txBody>
      </p:sp>
      <p:sp>
        <p:nvSpPr>
          <p:cNvPr id="7174" name="Rectangle 10"/>
          <p:cNvSpPr>
            <a:spLocks noChangeArrowheads="1"/>
          </p:cNvSpPr>
          <p:nvPr/>
        </p:nvSpPr>
        <p:spPr bwMode="auto">
          <a:xfrm>
            <a:off x="250825" y="4005263"/>
            <a:ext cx="83534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35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 操纵符 </a:t>
            </a:r>
            <a:endParaRPr lang="en-US" altLang="zh-CN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175" name="Rectangle 11"/>
          <p:cNvSpPr>
            <a:spLocks noChangeArrowheads="1"/>
          </p:cNvSpPr>
          <p:nvPr/>
        </p:nvSpPr>
        <p:spPr bwMode="auto">
          <a:xfrm>
            <a:off x="468313" y="4652963"/>
            <a:ext cx="83534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25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>
                <a:latin typeface="Consolas" panose="020B0609020204030204" pitchFamily="49" charset="0"/>
                <a:ea typeface="黑体" panose="02010609060101010101" pitchFamily="49" charset="-122"/>
              </a:rPr>
              <a:t> 用于控制数据的输出格式</a:t>
            </a:r>
          </a:p>
          <a:p>
            <a:pPr eaLnBrk="1" hangingPunct="1">
              <a:spcAft>
                <a:spcPct val="25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>
                <a:latin typeface="Consolas" panose="020B0609020204030204" pitchFamily="49" charset="0"/>
                <a:ea typeface="黑体" panose="02010609060101010101" pitchFamily="49" charset="-122"/>
              </a:rPr>
              <a:t> 两种途径：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iomanip </a:t>
            </a:r>
            <a:r>
              <a:rPr lang="zh-CN" altLang="en-US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头文件</a:t>
            </a:r>
            <a:r>
              <a:rPr lang="zh-CN" altLang="en-US" b="1">
                <a:latin typeface="Consolas" panose="020B0609020204030204" pitchFamily="49" charset="0"/>
                <a:ea typeface="黑体" panose="02010609060101010101" pitchFamily="49" charset="-122"/>
              </a:rPr>
              <a:t>和 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ios_base </a:t>
            </a:r>
            <a:r>
              <a:rPr lang="zh-CN" altLang="en-US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类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/>
      <p:bldP spid="717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6E02167-0F24-449B-BF1C-3EF2EF5BECCC}" type="slidenum">
              <a:rPr kumimoji="0" lang="zh-CN" altLang="en-US" sz="1400"/>
              <a:pPr/>
              <a:t>5</a:t>
            </a:fld>
            <a:endParaRPr kumimoji="0" lang="en-US" altLang="zh-CN" sz="1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20650"/>
            <a:ext cx="4897438" cy="641350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zh-CN" altLang="en-US" smtClean="0"/>
              <a:t>操纵符</a:t>
            </a:r>
          </a:p>
        </p:txBody>
      </p:sp>
      <p:graphicFrame>
        <p:nvGraphicFramePr>
          <p:cNvPr id="930876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307307"/>
              </p:ext>
            </p:extLst>
          </p:nvPr>
        </p:nvGraphicFramePr>
        <p:xfrm>
          <a:off x="354275" y="1133473"/>
          <a:ext cx="8137525" cy="5151174"/>
        </p:xfrm>
        <a:graphic>
          <a:graphicData uri="http://schemas.openxmlformats.org/drawingml/2006/table">
            <a:tbl>
              <a:tblPr/>
              <a:tblGrid>
                <a:gridCol w="2808287"/>
                <a:gridCol w="5329238"/>
              </a:tblGrid>
              <a:tr h="42680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操纵符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含义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80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endl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插入换行符，并刷新流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823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setw(n)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cout.width(n)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设置域宽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823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setfill(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字符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cout.fill(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字符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设置填充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80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left / right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对齐方式（左对齐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右对齐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，缺省右对齐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80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fixed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使用定点方式输出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80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scientific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使用指数形式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453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setprecision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(n)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设置输出的有效数字个数；若在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fixed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或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scientific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后使用，则设置小数位数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8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showpoint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显示小数点及尾随零，即使没有小数部分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26" name="Rectangle 33"/>
          <p:cNvSpPr>
            <a:spLocks noChangeArrowheads="1"/>
          </p:cNvSpPr>
          <p:nvPr/>
        </p:nvSpPr>
        <p:spPr bwMode="auto">
          <a:xfrm>
            <a:off x="4860032" y="673100"/>
            <a:ext cx="3997325" cy="585788"/>
          </a:xfrm>
          <a:prstGeom prst="rect">
            <a:avLst/>
          </a:prstGeom>
          <a:solidFill>
            <a:schemeClr val="bg1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Clr>
                <a:schemeClr val="hlink"/>
              </a:buClr>
              <a:buFont typeface="Tahoma" panose="020B0604030504040204" pitchFamily="34" charset="0"/>
              <a:buNone/>
            </a:pP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需加入头文件</a:t>
            </a:r>
            <a:r>
              <a:rPr lang="zh-CN" altLang="en-US" b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iomanip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93064AA-82FD-44B7-8928-47FCB203C33E}" type="slidenum">
              <a:rPr kumimoji="0" lang="zh-CN" altLang="en-US" sz="1400"/>
              <a:pPr/>
              <a:t>6</a:t>
            </a:fld>
            <a:endParaRPr kumimoji="0" lang="en-US" altLang="zh-CN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20650"/>
            <a:ext cx="4897438" cy="64135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mtClean="0"/>
              <a:t>操纵符（宽度）</a:t>
            </a:r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179388" y="981075"/>
            <a:ext cx="8353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25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zh-CN" altLang="en-US" b="1">
                <a:latin typeface="Consolas" panose="020B0609020204030204" pitchFamily="49" charset="0"/>
                <a:ea typeface="黑体" panose="02010609060101010101" pitchFamily="49" charset="-122"/>
              </a:rPr>
              <a:t>设置宽度：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setw(</a:t>
            </a:r>
            <a:r>
              <a:rPr lang="zh-CN" altLang="en-US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宽度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)</a:t>
            </a:r>
            <a:r>
              <a:rPr lang="en-US" altLang="zh-CN" b="1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zh-CN" altLang="en-US" b="1">
                <a:latin typeface="Consolas" panose="020B0609020204030204" pitchFamily="49" charset="0"/>
                <a:ea typeface="黑体" panose="02010609060101010101" pitchFamily="49" charset="-122"/>
              </a:rPr>
              <a:t>或 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cout.width(</a:t>
            </a:r>
            <a:r>
              <a:rPr lang="zh-CN" altLang="en-US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宽度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)</a:t>
            </a:r>
            <a:endParaRPr lang="zh-CN" altLang="en-US" b="1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9221" name="Rectangle 7"/>
          <p:cNvSpPr>
            <a:spLocks noChangeArrowheads="1"/>
          </p:cNvSpPr>
          <p:nvPr/>
        </p:nvSpPr>
        <p:spPr bwMode="auto">
          <a:xfrm>
            <a:off x="827088" y="1557338"/>
            <a:ext cx="7488237" cy="21113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int A[3][3]={{11,12,13},{21,22,23},{31,32,33}};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for (int i=0; i&lt;3; i++)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{  for (int j=0; j&lt;3; j++)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     cout &lt;&lt; 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setw(4)</a:t>
            </a: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 &lt;&lt; A[i][j]; 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</a:t>
            </a:r>
            <a:r>
              <a:rPr lang="zh-CN" altLang="en-US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设置输出宽度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  cout &lt;&lt; "\n";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9222" name="Rectangle 8"/>
          <p:cNvSpPr>
            <a:spLocks noChangeArrowheads="1"/>
          </p:cNvSpPr>
          <p:nvPr/>
        </p:nvSpPr>
        <p:spPr bwMode="auto">
          <a:xfrm>
            <a:off x="827088" y="3716338"/>
            <a:ext cx="7488237" cy="24463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for (int i=0; i&lt;3; i++)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{  for (int j=0; j&lt;3; j++)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   {   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cout.width(4)</a:t>
            </a: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;  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</a:t>
            </a:r>
            <a:r>
              <a:rPr lang="zh-CN" altLang="en-US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设置输出宽度</a:t>
            </a:r>
            <a:endParaRPr lang="en-US" altLang="zh-CN" sz="2000" b="1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       cout &lt;&lt; A[i][j]; </a:t>
            </a:r>
            <a:endParaRPr lang="zh-CN" altLang="en-US" sz="2000" b="1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</a:t>
            </a: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  cout &lt;&lt; "\n";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9223" name="Rectangle 10"/>
          <p:cNvSpPr>
            <a:spLocks noChangeArrowheads="1"/>
          </p:cNvSpPr>
          <p:nvPr/>
        </p:nvSpPr>
        <p:spPr bwMode="auto">
          <a:xfrm>
            <a:off x="3492500" y="5516563"/>
            <a:ext cx="4968875" cy="1076325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setw </a:t>
            </a:r>
            <a:r>
              <a:rPr lang="zh-CN" altLang="en-US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和 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cout.width </a:t>
            </a:r>
            <a:r>
              <a:rPr lang="zh-CN" altLang="en-US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只改变紧随其后的域，即只起一次作用</a:t>
            </a:r>
          </a:p>
          <a:p>
            <a:pPr eaLnBrk="1" hangingPunct="1"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若数据超过设置的宽度，则显示全部值</a:t>
            </a:r>
          </a:p>
        </p:txBody>
      </p:sp>
      <p:sp>
        <p:nvSpPr>
          <p:cNvPr id="9224" name="Rectangle 11"/>
          <p:cNvSpPr>
            <a:spLocks noChangeArrowheads="1"/>
          </p:cNvSpPr>
          <p:nvPr/>
        </p:nvSpPr>
        <p:spPr bwMode="auto">
          <a:xfrm>
            <a:off x="827088" y="6237288"/>
            <a:ext cx="2087562" cy="436562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ex07_setw.cpp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863BE20-24F0-4326-8B5B-4D048A11093D}" type="slidenum">
              <a:rPr kumimoji="0" lang="zh-CN" altLang="en-US" sz="1400"/>
              <a:pPr/>
              <a:t>7</a:t>
            </a:fld>
            <a:endParaRPr kumimoji="0" lang="en-US" altLang="zh-CN" sz="14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20650"/>
            <a:ext cx="4897438" cy="64135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mtClean="0"/>
              <a:t>操纵符（填充符）</a:t>
            </a:r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179388" y="981075"/>
            <a:ext cx="8353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25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zh-CN" altLang="en-US" b="1">
                <a:latin typeface="Consolas" panose="020B0609020204030204" pitchFamily="49" charset="0"/>
                <a:ea typeface="黑体" panose="02010609060101010101" pitchFamily="49" charset="-122"/>
              </a:rPr>
              <a:t>设置填充符：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setfill(</a:t>
            </a:r>
            <a:r>
              <a:rPr lang="zh-CN" altLang="en-US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字符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)</a:t>
            </a:r>
            <a:r>
              <a:rPr lang="en-US" altLang="zh-CN" b="1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zh-CN" altLang="en-US" b="1">
                <a:latin typeface="Consolas" panose="020B0609020204030204" pitchFamily="49" charset="0"/>
                <a:ea typeface="黑体" panose="02010609060101010101" pitchFamily="49" charset="-122"/>
              </a:rPr>
              <a:t>或 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cout.fill(</a:t>
            </a:r>
            <a:r>
              <a:rPr lang="zh-CN" altLang="en-US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字符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)</a:t>
            </a:r>
            <a:endParaRPr lang="zh-CN" altLang="en-US" b="1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684213" y="1628775"/>
            <a:ext cx="7488237" cy="27813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A[3][3]={{11,12,13},{21,22,23},{31,32,33}};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</a:t>
            </a:r>
            <a:r>
              <a:rPr lang="en-US" altLang="zh-CN" sz="2000" b="1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cout.fill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('*'); // </a:t>
            </a:r>
            <a:r>
              <a:rPr lang="zh-CN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设置填充符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000" b="1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&lt;&lt; </a:t>
            </a:r>
            <a:r>
              <a:rPr lang="en-US" altLang="zh-CN" sz="2000" b="1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setfill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('*'); // </a:t>
            </a:r>
            <a:r>
              <a:rPr lang="zh-CN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设置填充符</a:t>
            </a:r>
            <a:endParaRPr lang="en-US" altLang="zh-CN" sz="2000" b="1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for (</a:t>
            </a:r>
            <a:r>
              <a:rPr lang="en-US" altLang="zh-CN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en-US" altLang="zh-CN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=0; </a:t>
            </a:r>
            <a:r>
              <a:rPr lang="en-US" altLang="zh-CN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&lt;3; </a:t>
            </a:r>
            <a:r>
              <a:rPr lang="en-US" altLang="zh-CN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++)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{  for (</a:t>
            </a:r>
            <a:r>
              <a:rPr lang="en-US" altLang="zh-CN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j=0; j&lt;3; </a:t>
            </a:r>
            <a:r>
              <a:rPr lang="en-US" altLang="zh-CN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j++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    </a:t>
            </a:r>
            <a:r>
              <a:rPr lang="en-US" altLang="zh-CN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&lt;&lt; </a:t>
            </a:r>
            <a:r>
              <a:rPr lang="en-US" altLang="zh-CN" sz="2000" b="1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setw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(4)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&lt;&lt; A[</a:t>
            </a:r>
            <a:r>
              <a:rPr lang="en-US" altLang="zh-CN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][j]; 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</a:t>
            </a:r>
            <a:r>
              <a:rPr lang="zh-CN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设置输出宽度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lang="en-US" altLang="zh-CN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&lt;&lt; "\n";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10246" name="Rectangle 11"/>
          <p:cNvSpPr>
            <a:spLocks noChangeArrowheads="1"/>
          </p:cNvSpPr>
          <p:nvPr/>
        </p:nvSpPr>
        <p:spPr bwMode="auto">
          <a:xfrm>
            <a:off x="675081" y="4600575"/>
            <a:ext cx="7489825" cy="105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Clr>
                <a:srgbClr val="0000FF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en-US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缺省</a:t>
            </a:r>
            <a:r>
              <a:rPr lang="zh-CN" altLang="en-US" b="1" dirty="0">
                <a:latin typeface="Consolas" panose="020B0609020204030204" pitchFamily="49" charset="0"/>
                <a:ea typeface="黑体" panose="02010609060101010101" pitchFamily="49" charset="-122"/>
              </a:rPr>
              <a:t>的填充符为空格</a:t>
            </a:r>
          </a:p>
          <a:p>
            <a:pPr eaLnBrk="1" hangingPunct="1">
              <a:lnSpc>
                <a:spcPct val="130000"/>
              </a:lnSpc>
              <a:buClr>
                <a:srgbClr val="0000FF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en-US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该</a:t>
            </a:r>
            <a:r>
              <a:rPr lang="zh-CN" altLang="en-US" b="1" dirty="0">
                <a:latin typeface="Consolas" panose="020B0609020204030204" pitchFamily="49" charset="0"/>
                <a:ea typeface="黑体" panose="02010609060101010101" pitchFamily="49" charset="-122"/>
              </a:rPr>
              <a:t>命令的作用将一直保留，直到下次改变为止</a:t>
            </a:r>
          </a:p>
        </p:txBody>
      </p:sp>
      <p:sp>
        <p:nvSpPr>
          <p:cNvPr id="10247" name="Rectangle 12"/>
          <p:cNvSpPr>
            <a:spLocks noChangeArrowheads="1"/>
          </p:cNvSpPr>
          <p:nvPr/>
        </p:nvSpPr>
        <p:spPr bwMode="auto">
          <a:xfrm>
            <a:off x="6516688" y="4076700"/>
            <a:ext cx="2087562" cy="436563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ex07_fill.cpp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2BD4D41-89F1-40A3-9E9C-0DF7CC16BD95}" type="slidenum">
              <a:rPr kumimoji="0" lang="zh-CN" altLang="en-US" sz="1400"/>
              <a:pPr/>
              <a:t>8</a:t>
            </a:fld>
            <a:endParaRPr kumimoji="0" lang="en-US" altLang="zh-CN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20650"/>
            <a:ext cx="4897438" cy="64135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mtClean="0"/>
              <a:t>操纵符（对齐方式）</a:t>
            </a: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179388" y="981075"/>
            <a:ext cx="8353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25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zh-CN" altLang="en-US" b="1">
                <a:latin typeface="Consolas" panose="020B0609020204030204" pitchFamily="49" charset="0"/>
                <a:ea typeface="黑体" panose="02010609060101010101" pitchFamily="49" charset="-122"/>
              </a:rPr>
              <a:t>设置左对齐：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left / right</a:t>
            </a:r>
            <a:r>
              <a:rPr lang="zh-CN" altLang="en-US" b="1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827088" y="1628775"/>
            <a:ext cx="7488237" cy="24463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int A[3][3]={{11,12,13},{21,22,23},{31,32,33}};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cout &lt;&lt; 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left; // </a:t>
            </a:r>
            <a:r>
              <a:rPr lang="zh-CN" altLang="en-US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设置左对齐</a:t>
            </a:r>
            <a:endParaRPr lang="en-US" altLang="zh-CN" sz="2000" b="1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for (int i=0; i&lt;3; i++)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{  for (int j=0; j&lt;3; j++)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     cout &lt;&lt; 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setw(4)</a:t>
            </a: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 &lt;&lt; A[i][j]; </a:t>
            </a:r>
            <a:endParaRPr lang="zh-CN" altLang="en-US" sz="2000" b="1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  cout &lt;&lt; "\n";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11270" name="Rectangle 7"/>
          <p:cNvSpPr>
            <a:spLocks noChangeArrowheads="1"/>
          </p:cNvSpPr>
          <p:nvPr/>
        </p:nvSpPr>
        <p:spPr bwMode="auto">
          <a:xfrm>
            <a:off x="755650" y="4437063"/>
            <a:ext cx="7489825" cy="1360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600"/>
              </a:spcBef>
              <a:buClr>
                <a:srgbClr val="0000FF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b="1">
                <a:latin typeface="Consolas" panose="020B0609020204030204" pitchFamily="49" charset="0"/>
                <a:ea typeface="黑体" panose="02010609060101010101" pitchFamily="49" charset="-122"/>
              </a:rPr>
              <a:t> 缺省为右对齐 </a:t>
            </a: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buClr>
                <a:srgbClr val="0000FF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b="1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en-US" altLang="zh-CN" b="1">
                <a:latin typeface="Consolas" panose="020B0609020204030204" pitchFamily="49" charset="0"/>
                <a:ea typeface="黑体" panose="02010609060101010101" pitchFamily="49" charset="-122"/>
              </a:rPr>
              <a:t>left/right</a:t>
            </a:r>
            <a:r>
              <a:rPr lang="zh-CN" altLang="en-US" b="1">
                <a:latin typeface="Consolas" panose="020B0609020204030204" pitchFamily="49" charset="0"/>
                <a:ea typeface="黑体" panose="02010609060101010101" pitchFamily="49" charset="-122"/>
              </a:rPr>
              <a:t>的作用是持久的，直到遇到下一个同类型命令 </a:t>
            </a:r>
            <a:r>
              <a:rPr lang="en-US" altLang="zh-CN" b="1">
                <a:latin typeface="Consolas" panose="020B0609020204030204" pitchFamily="49" charset="0"/>
                <a:ea typeface="黑体" panose="02010609060101010101" pitchFamily="49" charset="-122"/>
              </a:rPr>
              <a:t>(left/right)</a:t>
            </a:r>
            <a:endParaRPr lang="zh-CN" altLang="en-US" b="1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11271" name="Rectangle 10"/>
          <p:cNvSpPr>
            <a:spLocks noChangeArrowheads="1"/>
          </p:cNvSpPr>
          <p:nvPr/>
        </p:nvSpPr>
        <p:spPr bwMode="auto">
          <a:xfrm>
            <a:off x="6516688" y="4149725"/>
            <a:ext cx="2087562" cy="436563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ex07_left.cpp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91F55B5-B0BD-42A1-95CB-1195CD604FBC}" type="slidenum">
              <a:rPr kumimoji="0" lang="zh-CN" altLang="en-US" sz="1400"/>
              <a:pPr/>
              <a:t>9</a:t>
            </a:fld>
            <a:endParaRPr kumimoji="0" lang="en-US" altLang="zh-CN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20650"/>
            <a:ext cx="4897438" cy="64135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mtClean="0"/>
              <a:t>操纵符（输出格式）</a:t>
            </a:r>
          </a:p>
        </p:txBody>
      </p:sp>
      <p:sp>
        <p:nvSpPr>
          <p:cNvPr id="12292" name="Rectangle 10"/>
          <p:cNvSpPr>
            <a:spLocks noChangeArrowheads="1"/>
          </p:cNvSpPr>
          <p:nvPr/>
        </p:nvSpPr>
        <p:spPr bwMode="auto">
          <a:xfrm>
            <a:off x="179388" y="981075"/>
            <a:ext cx="8353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25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zh-CN" altLang="en-US" b="1">
                <a:latin typeface="Consolas" panose="020B0609020204030204" pitchFamily="49" charset="0"/>
                <a:ea typeface="黑体" panose="02010609060101010101" pitchFamily="49" charset="-122"/>
              </a:rPr>
              <a:t>以定点格式显示数值：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fixed</a:t>
            </a:r>
            <a:endParaRPr lang="zh-CN" altLang="en-US" b="1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12293" name="Rectangle 12"/>
          <p:cNvSpPr>
            <a:spLocks noChangeArrowheads="1"/>
          </p:cNvSpPr>
          <p:nvPr/>
        </p:nvSpPr>
        <p:spPr bwMode="auto">
          <a:xfrm>
            <a:off x="755650" y="1557338"/>
            <a:ext cx="7488238" cy="11064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cout &lt;&lt; 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fixed; // </a:t>
            </a:r>
            <a:r>
              <a:rPr lang="zh-CN" altLang="en-US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定点格式</a:t>
            </a:r>
            <a:endParaRPr lang="zh-CN" altLang="en-US" sz="2000" b="1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for (int i=0; i&lt;3; i++) 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    cout &lt;&lt; a[i]; </a:t>
            </a:r>
            <a:endParaRPr lang="zh-CN" altLang="en-US" sz="2000" b="1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12294" name="Rectangle 13"/>
          <p:cNvSpPr>
            <a:spLocks noChangeArrowheads="1"/>
          </p:cNvSpPr>
          <p:nvPr/>
        </p:nvSpPr>
        <p:spPr bwMode="auto">
          <a:xfrm>
            <a:off x="179388" y="2997200"/>
            <a:ext cx="8353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25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zh-CN" altLang="en-US" b="1">
                <a:latin typeface="Consolas" panose="020B0609020204030204" pitchFamily="49" charset="0"/>
                <a:ea typeface="黑体" panose="02010609060101010101" pitchFamily="49" charset="-122"/>
              </a:rPr>
              <a:t>以科学计数法（指数形式）显示数值：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scientific</a:t>
            </a:r>
            <a:endParaRPr lang="zh-CN" altLang="en-US" b="1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12295" name="Rectangle 14"/>
          <p:cNvSpPr>
            <a:spLocks noChangeArrowheads="1"/>
          </p:cNvSpPr>
          <p:nvPr/>
        </p:nvSpPr>
        <p:spPr bwMode="auto">
          <a:xfrm>
            <a:off x="755650" y="3500438"/>
            <a:ext cx="7488238" cy="14414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double a[3]={2.7182818, 31.416, 987000};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cout &lt;&lt; 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scientific; // </a:t>
            </a:r>
            <a:r>
              <a:rPr lang="zh-CN" altLang="en-US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以指数形式输出</a:t>
            </a:r>
            <a:endParaRPr lang="en-US" altLang="zh-CN" sz="2000" b="1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for (int i=0; i&lt;3; i++) 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    cout &lt;&lt; a[i]; </a:t>
            </a:r>
            <a:endParaRPr lang="zh-CN" altLang="en-US" sz="2000" b="1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12296" name="Rectangle 15"/>
          <p:cNvSpPr>
            <a:spLocks noChangeArrowheads="1"/>
          </p:cNvSpPr>
          <p:nvPr/>
        </p:nvSpPr>
        <p:spPr bwMode="auto">
          <a:xfrm>
            <a:off x="4859338" y="5157788"/>
            <a:ext cx="4105275" cy="436562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ex07_fixed_scientific.cpp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宋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15909</TotalTime>
  <Words>1752</Words>
  <Application>Microsoft Office PowerPoint</Application>
  <PresentationFormat>全屏显示(4:3)</PresentationFormat>
  <Paragraphs>290</Paragraphs>
  <Slides>24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黑体</vt:lpstr>
      <vt:lpstr>宋体</vt:lpstr>
      <vt:lpstr>Arial</vt:lpstr>
      <vt:lpstr>Consolas</vt:lpstr>
      <vt:lpstr>Courier New</vt:lpstr>
      <vt:lpstr>Tahoma</vt:lpstr>
      <vt:lpstr>Times New Roman</vt:lpstr>
      <vt:lpstr>Wingdings</vt:lpstr>
      <vt:lpstr>Blends</vt:lpstr>
      <vt:lpstr>第七讲</vt:lpstr>
      <vt:lpstr>C++ 基本输入输出</vt:lpstr>
      <vt:lpstr>I/O基本概念</vt:lpstr>
      <vt:lpstr>输入输出操作</vt:lpstr>
      <vt:lpstr>操纵符</vt:lpstr>
      <vt:lpstr>操纵符（宽度）</vt:lpstr>
      <vt:lpstr>操纵符（填充符）</vt:lpstr>
      <vt:lpstr>操纵符（对齐方式）</vt:lpstr>
      <vt:lpstr>操纵符（输出格式）</vt:lpstr>
      <vt:lpstr>操纵符（精度）</vt:lpstr>
      <vt:lpstr>操纵符等价用法</vt:lpstr>
      <vt:lpstr>C 语言格式化输出</vt:lpstr>
      <vt:lpstr>C语言输出</vt:lpstr>
      <vt:lpstr>格式字符串</vt:lpstr>
      <vt:lpstr>格式说明符与转义字符</vt:lpstr>
      <vt:lpstr>C 语言文件读写</vt:lpstr>
      <vt:lpstr>文件读写</vt:lpstr>
      <vt:lpstr>C 语言文件读写</vt:lpstr>
      <vt:lpstr>fopen / fclose</vt:lpstr>
      <vt:lpstr>文本文件</vt:lpstr>
      <vt:lpstr>二进制文件</vt:lpstr>
      <vt:lpstr>二进制文件</vt:lpstr>
      <vt:lpstr>上机作业（文件操作）</vt:lpstr>
      <vt:lpstr>上机作业（函数）</vt:lpstr>
    </vt:vector>
  </TitlesOfParts>
  <Company>联想（北京）有限公司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user</cp:lastModifiedBy>
  <cp:revision>985</cp:revision>
  <cp:lastPrinted>1601-01-01T00:00:00Z</cp:lastPrinted>
  <dcterms:created xsi:type="dcterms:W3CDTF">2005-02-05T01:21:04Z</dcterms:created>
  <dcterms:modified xsi:type="dcterms:W3CDTF">2017-10-30T14:18:55Z</dcterms:modified>
</cp:coreProperties>
</file>