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6"/>
  </p:notesMasterIdLst>
  <p:sldIdLst>
    <p:sldId id="712" r:id="rId2"/>
    <p:sldId id="515" r:id="rId3"/>
    <p:sldId id="688" r:id="rId4"/>
    <p:sldId id="687" r:id="rId5"/>
    <p:sldId id="706" r:id="rId6"/>
    <p:sldId id="630" r:id="rId7"/>
    <p:sldId id="679" r:id="rId8"/>
    <p:sldId id="697" r:id="rId9"/>
    <p:sldId id="707" r:id="rId10"/>
    <p:sldId id="698" r:id="rId11"/>
    <p:sldId id="682" r:id="rId12"/>
    <p:sldId id="699" r:id="rId13"/>
    <p:sldId id="711" r:id="rId14"/>
    <p:sldId id="708" r:id="rId15"/>
    <p:sldId id="675" r:id="rId16"/>
    <p:sldId id="700" r:id="rId17"/>
    <p:sldId id="701" r:id="rId18"/>
    <p:sldId id="702" r:id="rId19"/>
    <p:sldId id="704" r:id="rId20"/>
    <p:sldId id="709" r:id="rId21"/>
    <p:sldId id="696" r:id="rId22"/>
    <p:sldId id="703" r:id="rId23"/>
    <p:sldId id="685" r:id="rId24"/>
    <p:sldId id="710" r:id="rId25"/>
    <p:sldId id="677" r:id="rId26"/>
    <p:sldId id="690" r:id="rId27"/>
    <p:sldId id="689" r:id="rId28"/>
    <p:sldId id="691" r:id="rId29"/>
    <p:sldId id="692" r:id="rId30"/>
    <p:sldId id="693" r:id="rId31"/>
    <p:sldId id="694" r:id="rId32"/>
    <p:sldId id="695" r:id="rId33"/>
    <p:sldId id="705" r:id="rId34"/>
    <p:sldId id="68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00"/>
    <a:srgbClr val="FF3300"/>
    <a:srgbClr val="FFFF00"/>
    <a:srgbClr val="EAEAEA"/>
    <a:srgbClr val="003300"/>
    <a:srgbClr val="0033CC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9" autoAdjust="0"/>
    <p:restoredTop sz="99856" autoAdjust="0"/>
  </p:normalViewPr>
  <p:slideViewPr>
    <p:cSldViewPr>
      <p:cViewPr varScale="1">
        <p:scale>
          <a:sx n="109" d="100"/>
          <a:sy n="109" d="100"/>
        </p:scale>
        <p:origin x="11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3366DB40-84EF-42CE-AFF2-67CDAF545A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93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43F9E1-4066-422B-B719-BB31C9A9019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65FC0-2572-4743-9C32-571ED47A06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7216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26AF4-D6D6-4ECB-8536-AAAD280CAB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41263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13250-5551-4529-8157-F16E1EFF4B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13969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8EE3B-849C-470A-83AE-3F259F781F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03504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60A46-2575-4D0C-9D4E-27CF8B54FD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36727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BFA6C-CB0E-4BBE-BB29-FA0BAEBDAB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17273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9270A-1DDE-4190-99BF-7AB8B6743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27091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B2085-FFA4-469C-8723-832AD38FE3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41204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EEB93-2826-4728-85C1-F4DE05868E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52249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36214-EE33-40C0-A27A-3FA43FA9F9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71452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51949EA-63B0-4A8D-B21D-8994EAFF61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random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647" y="1003319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292672" y="2547549"/>
            <a:ext cx="85312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排序算法</a:t>
            </a:r>
            <a:endParaRPr lang="zh-CN" altLang="en-US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440906" y="4365104"/>
            <a:ext cx="46800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en-US" altLang="zh-CN" sz="4000" b="1" dirty="0" smtClean="0">
                <a:latin typeface="+mn-lt"/>
                <a:ea typeface="黑体" panose="02010609060101010101" pitchFamily="49" charset="-122"/>
              </a:rPr>
              <a:t>C++ 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实现</a:t>
            </a:r>
            <a:endParaRPr lang="zh-CN" altLang="en-US" sz="40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292672" y="1930323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BEE-74F1-44DB-8509-38DD4CEB2EA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二、插入排序 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323850" y="1022279"/>
            <a:ext cx="8496622" cy="484735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原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始序列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8  3  12  5   20  7   14  5   16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3  12  5   20  7   14  5   16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12  5   20  7   14  5   16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2  3  8  12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5   20  7   14  5   16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2  3  5  8   12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20  7   14  5   16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5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2  3  5  8   12  20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7   14  5   16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6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2  3  5  7   8   12  20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14  5   16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7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2  3  5  7   8   12  14  20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5   16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8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2  3  5  5   7   8   12  14  20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16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9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轮排序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2  3  5  5   7   8   12  14  16  20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546936" y="6021288"/>
            <a:ext cx="427033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MATLAB 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演示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 err="1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sort_insert.m</a:t>
            </a:r>
            <a:endParaRPr lang="zh-CN" altLang="en-US" b="1" dirty="0">
              <a:solidFill>
                <a:srgbClr val="0000FF"/>
              </a:solidFill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4413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4AD-395F-4B32-9587-743069F8C44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插入排序 </a:t>
            </a:r>
            <a:r>
              <a:rPr lang="en-US" altLang="zh-CN" dirty="0" smtClean="0"/>
              <a:t>C++ </a:t>
            </a:r>
            <a:r>
              <a:rPr lang="zh-CN" altLang="en-US" dirty="0"/>
              <a:t>程序 </a:t>
            </a:r>
          </a:p>
        </p:txBody>
      </p:sp>
      <p:sp>
        <p:nvSpPr>
          <p:cNvPr id="14" name="矩形 13"/>
          <p:cNvSpPr/>
          <p:nvPr/>
        </p:nvSpPr>
        <p:spPr>
          <a:xfrm>
            <a:off x="339213" y="1196752"/>
            <a:ext cx="8280598" cy="3000821"/>
          </a:xfrm>
          <a:prstGeom prst="rect">
            <a:avLst/>
          </a:prstGeom>
          <a:ln w="1905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关键点：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如何将第 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k</a:t>
            </a:r>
            <a:r>
              <a:rPr lang="en-US" altLang="zh-CN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+1 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个元素插入到前面的有序</a:t>
            </a:r>
            <a:r>
              <a:rPr lang="zh-CN" altLang="en-US" b="1" dirty="0">
                <a:ea typeface="黑体" panose="02010609060101010101" pitchFamily="49" charset="-122"/>
                <a:cs typeface="宋体" panose="02010600030101010101" pitchFamily="2" charset="-122"/>
              </a:rPr>
              <a:t>序列中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假定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序列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为  </a:t>
            </a:r>
            <a:r>
              <a:rPr lang="en-US" altLang="zh-CN" b="1" i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,  </a:t>
            </a:r>
            <a:r>
              <a:rPr lang="en-US" altLang="zh-CN" b="1" i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, …,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b="1" i="1" dirty="0" err="1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i="1" baseline="-25000" dirty="0" err="1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,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k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+1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,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… </a:t>
            </a:r>
            <a:endParaRPr lang="en-US" altLang="zh-CN" b="1" dirty="0">
              <a:solidFill>
                <a:srgbClr val="0000FF"/>
              </a:solidFill>
              <a:latin typeface="Times New Roman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策略：</a:t>
            </a:r>
            <a:r>
              <a:rPr lang="zh-CN" altLang="en-US" b="1" dirty="0" smtClean="0"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将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k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+1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 依次与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b="1" i="1" dirty="0" err="1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i="1" baseline="-25000" dirty="0" err="1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k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k-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, … </a:t>
            </a:r>
            <a:r>
              <a:rPr lang="zh-CN" altLang="en-US" b="1" dirty="0" smtClean="0"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进行比较，直至遇见第一个不大于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k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+1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 的元素为止。</a:t>
            </a:r>
            <a:endParaRPr lang="en-US" altLang="zh-CN" b="1" dirty="0">
              <a:solidFill>
                <a:srgbClr val="000000"/>
              </a:solidFill>
              <a:latin typeface="Times New Roman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优化：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可以将比较与移位同时进行。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4AD-395F-4B32-9587-743069F8C44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插入排序 </a:t>
            </a:r>
            <a:r>
              <a:rPr lang="en-US" altLang="zh-CN" dirty="0" smtClean="0"/>
              <a:t>C++ </a:t>
            </a:r>
            <a:r>
              <a:rPr lang="zh-CN" altLang="en-US" dirty="0"/>
              <a:t>程序 </a:t>
            </a:r>
          </a:p>
        </p:txBody>
      </p:sp>
      <p:sp>
        <p:nvSpPr>
          <p:cNvPr id="11" name="矩形 10"/>
          <p:cNvSpPr/>
          <p:nvPr/>
        </p:nvSpPr>
        <p:spPr>
          <a:xfrm>
            <a:off x="206287" y="955201"/>
            <a:ext cx="2602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以第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4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轮为例</a:t>
            </a:r>
            <a:endParaRPr lang="zh-CN" altLang="en-US" b="1" dirty="0"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71086" y="2148965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1166" y="2142977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683254" y="214297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403334" y="213698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61353" y="2136989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21520" y="2151361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019352" y="215136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39432" y="2145373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437264" y="213746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157344" y="2131473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H="1" flipV="1">
            <a:off x="4813381" y="1607094"/>
            <a:ext cx="12925" cy="523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lg" len="lg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4282391" y="1173921"/>
            <a:ext cx="2432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操作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对象 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x[k]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68527" y="1344498"/>
            <a:ext cx="1738863" cy="700389"/>
            <a:chOff x="2168527" y="1344498"/>
            <a:chExt cx="1738863" cy="700389"/>
          </a:xfrm>
        </p:grpSpPr>
        <p:sp>
          <p:nvSpPr>
            <p:cNvPr id="26" name="左箭头 25"/>
            <p:cNvSpPr/>
            <p:nvPr/>
          </p:nvSpPr>
          <p:spPr bwMode="auto">
            <a:xfrm>
              <a:off x="2168527" y="1706306"/>
              <a:ext cx="1738863" cy="338581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59765" y="134449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比较方向</a:t>
              </a:r>
              <a:endPara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1427" y="3468293"/>
            <a:ext cx="7485874" cy="1538078"/>
            <a:chOff x="1151427" y="3468293"/>
            <a:chExt cx="7485874" cy="1538078"/>
          </a:xfrm>
        </p:grpSpPr>
        <p:sp>
          <p:nvSpPr>
            <p:cNvPr id="28" name="矩形 27"/>
            <p:cNvSpPr/>
            <p:nvPr/>
          </p:nvSpPr>
          <p:spPr bwMode="auto">
            <a:xfrm>
              <a:off x="1151427" y="3529566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871507" y="3523578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663595" y="3523578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383675" y="351759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3392785" y="4574323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297421" y="3488181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995253" y="3488181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715333" y="3482193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413165" y="3474281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133245" y="3468293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526130" y="3468293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>
              <a:off x="3623644" y="3979242"/>
              <a:ext cx="12059" cy="5110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3834514" y="3736258"/>
              <a:ext cx="960083" cy="33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ysDash"/>
              <a:miter lim="800000"/>
              <a:headEnd type="none" w="lg" len="lg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3154561" y="3273798"/>
            <a:ext cx="4188770" cy="1527822"/>
            <a:chOff x="3154561" y="3273798"/>
            <a:chExt cx="4188770" cy="1527822"/>
          </a:xfrm>
        </p:grpSpPr>
        <p:sp>
          <p:nvSpPr>
            <p:cNvPr id="43" name="矩形 42"/>
            <p:cNvSpPr/>
            <p:nvPr/>
          </p:nvSpPr>
          <p:spPr>
            <a:xfrm>
              <a:off x="4344395" y="4339955"/>
              <a:ext cx="2998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 smtClean="0"/>
                <a:t>①</a:t>
              </a:r>
              <a:r>
                <a:rPr lang="zh-CN" altLang="en-US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先比较 </a:t>
              </a:r>
              <a:r>
                <a:rPr lang="zh-CN" altLang="zh-CN" b="1" dirty="0" smtClean="0"/>
                <a:t>②</a:t>
              </a:r>
              <a:r>
                <a:rPr lang="zh-CN" altLang="en-US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后移位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154561" y="4042741"/>
              <a:ext cx="435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①</a:t>
              </a:r>
              <a:endParaRPr lang="zh-CN" altLang="en-US" b="1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60802" y="3273798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/>
                <a:t>②</a:t>
              </a:r>
              <a:endParaRPr lang="zh-CN" altLang="en-US" dirty="0"/>
            </a:p>
          </p:txBody>
        </p:sp>
      </p:grpSp>
      <p:cxnSp>
        <p:nvCxnSpPr>
          <p:cNvPr id="69" name="直接连接符 68"/>
          <p:cNvCxnSpPr/>
          <p:nvPr/>
        </p:nvCxnSpPr>
        <p:spPr bwMode="auto">
          <a:xfrm>
            <a:off x="4211960" y="1344498"/>
            <a:ext cx="0" cy="1724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649842" y="3184503"/>
            <a:ext cx="8352928" cy="592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组合 9"/>
          <p:cNvGrpSpPr/>
          <p:nvPr/>
        </p:nvGrpSpPr>
        <p:grpSpPr>
          <a:xfrm>
            <a:off x="636917" y="5193783"/>
            <a:ext cx="8352928" cy="1460870"/>
            <a:chOff x="636917" y="5193783"/>
            <a:chExt cx="8352928" cy="1460870"/>
          </a:xfrm>
        </p:grpSpPr>
        <p:sp>
          <p:nvSpPr>
            <p:cNvPr id="53" name="矩形 52"/>
            <p:cNvSpPr/>
            <p:nvPr/>
          </p:nvSpPr>
          <p:spPr bwMode="auto">
            <a:xfrm>
              <a:off x="1155269" y="5398861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875349" y="5392873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667437" y="5392873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565366" y="539374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301263" y="5398390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999095" y="5384158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25042" y="5392873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417007" y="5383827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137087" y="5383827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403334" y="5384489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2683254" y="6222605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2906408" y="5824921"/>
              <a:ext cx="9408" cy="3403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636917" y="5193783"/>
              <a:ext cx="8352928" cy="592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dash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389049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4AD-395F-4B32-9587-743069F8C44E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插入排序 </a:t>
            </a:r>
            <a:r>
              <a:rPr lang="en-US" altLang="zh-CN" dirty="0" smtClean="0"/>
              <a:t>C++ </a:t>
            </a:r>
            <a:r>
              <a:rPr lang="zh-CN" altLang="en-US" dirty="0"/>
              <a:t>程序 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52119" y="1052736"/>
            <a:ext cx="8353425" cy="438581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插入排序（部分代码）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... ...</a:t>
            </a:r>
          </a:p>
          <a:p>
            <a:pPr>
              <a:lnSpc>
                <a:spcPct val="110000"/>
              </a:lnSpc>
            </a:pP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for(k=1</a:t>
            </a: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k&lt;n; k++)</a:t>
            </a:r>
          </a:p>
          <a:p>
            <a:pPr>
              <a:lnSpc>
                <a:spcPct val="110000"/>
              </a:lnSpc>
            </a:pP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key </a:t>
            </a: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 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x[k];</a:t>
            </a:r>
            <a:endParaRPr lang="nn-NO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for (i=k-1</a:t>
            </a: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x[i]&gt;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key </a:t>
            </a:r>
            <a:r>
              <a:rPr lang="nn-NO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&amp;&amp; i</a:t>
            </a:r>
            <a:r>
              <a:rPr lang="nn-NO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&gt;=0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i--)</a:t>
            </a:r>
          </a:p>
          <a:p>
            <a:pPr>
              <a:lnSpc>
                <a:spcPct val="110000"/>
              </a:lnSpc>
            </a:pP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{  </a:t>
            </a:r>
          </a:p>
          <a:p>
            <a:pPr>
              <a:lnSpc>
                <a:spcPct val="110000"/>
              </a:lnSpc>
            </a:pP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  x[i+1] </a:t>
            </a: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 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x[i]; </a:t>
            </a:r>
          </a:p>
          <a:p>
            <a:pPr>
              <a:lnSpc>
                <a:spcPct val="110000"/>
              </a:lnSpc>
            </a:pP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}</a:t>
            </a:r>
            <a:endParaRPr lang="nn-NO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x[i+1] </a:t>
            </a:r>
            <a:r>
              <a:rPr lang="nn-NO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 key;</a:t>
            </a:r>
          </a:p>
          <a:p>
            <a:pPr>
              <a:lnSpc>
                <a:spcPct val="110000"/>
              </a:lnSpc>
            </a:pPr>
            <a:r>
              <a:rPr lang="nn-NO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... ...</a:t>
            </a:r>
          </a:p>
        </p:txBody>
      </p:sp>
      <p:sp>
        <p:nvSpPr>
          <p:cNvPr id="51" name="矩形 50"/>
          <p:cNvSpPr/>
          <p:nvPr/>
        </p:nvSpPr>
        <p:spPr>
          <a:xfrm>
            <a:off x="352118" y="5649496"/>
            <a:ext cx="8353425" cy="498598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sort_insert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n)</a:t>
            </a:r>
          </a:p>
        </p:txBody>
      </p:sp>
      <p:sp>
        <p:nvSpPr>
          <p:cNvPr id="52" name="矩形 51"/>
          <p:cNvSpPr/>
          <p:nvPr/>
        </p:nvSpPr>
        <p:spPr>
          <a:xfrm>
            <a:off x="251520" y="62373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留作练习</a:t>
            </a:r>
          </a:p>
        </p:txBody>
      </p:sp>
    </p:spTree>
    <p:extLst>
      <p:ext uri="{BB962C8B-B14F-4D97-AF65-F5344CB8AC3E}">
        <p14:creationId xmlns:p14="http://schemas.microsoft.com/office/powerpoint/2010/main" val="370321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15FB-6E68-4203-888F-EFB8E73C645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7504"/>
            <a:ext cx="4897438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dirty="0" smtClean="0">
                <a:solidFill>
                  <a:srgbClr val="0000FF"/>
                </a:solidFill>
                <a:latin typeface="+mn-ea"/>
                <a:ea typeface="+mn-ea"/>
              </a:rPr>
              <a:t>三、希尔排序 </a:t>
            </a:r>
            <a:endParaRPr lang="zh-CN" altLang="en-US" sz="4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51520" y="548680"/>
            <a:ext cx="8640960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384" y="2420888"/>
            <a:ext cx="8208912" cy="10009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又称为“缩小增量排序”（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Diminishing Increment Sort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），由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D.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Shell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于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1959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年提出，是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对插入排序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的改进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5693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0227-D14B-4678-93CF-D2ED40FA6A5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三、希</a:t>
            </a:r>
            <a:r>
              <a:rPr lang="zh-CN" altLang="en-US" dirty="0" smtClean="0"/>
              <a:t>尔排</a:t>
            </a:r>
            <a:r>
              <a:rPr lang="zh-CN" altLang="en-US" dirty="0"/>
              <a:t>序</a:t>
            </a:r>
          </a:p>
        </p:txBody>
      </p:sp>
      <p:sp>
        <p:nvSpPr>
          <p:cNvPr id="3" name="矩形 2"/>
          <p:cNvSpPr/>
          <p:nvPr/>
        </p:nvSpPr>
        <p:spPr>
          <a:xfrm>
            <a:off x="344149" y="1124744"/>
            <a:ext cx="8208912" cy="416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基本过程描述如下：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序列按照某个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增量（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gap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几个子序列，对这几个子序列进行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插入排序。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不断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缩小增量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，扩大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每个子序列的元素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数量，并对每个子序列进行插入排序。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当增量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序列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就是整个序列，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而此时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序列已经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基本有序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了，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因此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只需做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少量的比较和移动就可以完成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对整个序列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的排序。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149" y="5420872"/>
            <a:ext cx="8208912" cy="461665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出发点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：插入排序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在元素基本有序的情况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下，效率很高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128" y="5982069"/>
            <a:ext cx="8208912" cy="461665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gap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：初始值设为 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n/2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，然后不断减半。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 bwMode="auto">
          <a:xfrm>
            <a:off x="1073948" y="3636993"/>
            <a:ext cx="7849292" cy="43204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1095613" y="2789584"/>
            <a:ext cx="7849292" cy="43204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073948" y="3220609"/>
            <a:ext cx="784929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1064946" y="4074113"/>
            <a:ext cx="784929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095613" y="2363052"/>
            <a:ext cx="784929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0227-D14B-4678-93CF-D2ED40FA6A55}" type="slidenum">
              <a:rPr lang="zh-CN" altLang="en-US"/>
              <a:pPr/>
              <a:t>16</a:t>
            </a:fld>
            <a:endParaRPr lang="en-US" altLang="zh-CN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三、希</a:t>
            </a:r>
            <a:r>
              <a:rPr lang="zh-CN" altLang="en-US" dirty="0" smtClean="0"/>
              <a:t>尔排</a:t>
            </a:r>
            <a:r>
              <a:rPr lang="zh-CN" altLang="en-US" dirty="0"/>
              <a:t>序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661751" y="1147637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1831" y="1141649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73919" y="114164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93999" y="113566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686087" y="1145841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446254" y="1150033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144086" y="115602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64166" y="1150033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61998" y="114212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282078" y="1136133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504" y="1772816"/>
            <a:ext cx="8665849" cy="2727169"/>
            <a:chOff x="107504" y="1772816"/>
            <a:chExt cx="8665849" cy="2727169"/>
          </a:xfrm>
        </p:grpSpPr>
        <p:sp>
          <p:nvSpPr>
            <p:cNvPr id="5" name="矩形 4"/>
            <p:cNvSpPr/>
            <p:nvPr/>
          </p:nvSpPr>
          <p:spPr>
            <a:xfrm>
              <a:off x="107504" y="1772816"/>
              <a:ext cx="29514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第一轮：</a:t>
              </a:r>
              <a:r>
                <a:rPr lang="en-US" altLang="zh-CN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gap=10/2=5</a:t>
              </a:r>
              <a:endParaRPr lang="zh-CN" altLang="en-US" b="1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648970" y="2354117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376807" y="2788561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185629" y="3220609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881218" y="3644273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673306" y="4067937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433473" y="2356513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131305" y="2814249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851385" y="3237196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540078" y="363816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8269297" y="4072129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083" y="4817567"/>
            <a:ext cx="8767824" cy="1056739"/>
            <a:chOff x="112083" y="4817567"/>
            <a:chExt cx="8767824" cy="1056739"/>
          </a:xfrm>
        </p:grpSpPr>
        <p:sp>
          <p:nvSpPr>
            <p:cNvPr id="29" name="矩形 28"/>
            <p:cNvSpPr/>
            <p:nvPr/>
          </p:nvSpPr>
          <p:spPr>
            <a:xfrm>
              <a:off x="112083" y="4817567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第一轮排序后</a:t>
              </a:r>
              <a:endPara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755524" y="5439862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75604" y="5433874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3267692" y="543387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3987772" y="5427886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779860" y="5438066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40027" y="5442258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237859" y="5448246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957939" y="5442258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655771" y="5434346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8375851" y="5428358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8586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0" grpId="0" animBg="1"/>
      <p:bldP spid="41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/>
          <p:nvPr/>
        </p:nvSpPr>
        <p:spPr bwMode="auto">
          <a:xfrm>
            <a:off x="1115616" y="2922369"/>
            <a:ext cx="7849292" cy="43204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1115616" y="2477745"/>
            <a:ext cx="784929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0227-D14B-4678-93CF-D2ED40FA6A55}" type="slidenum">
              <a:rPr lang="zh-CN" altLang="en-US"/>
              <a:pPr/>
              <a:t>17</a:t>
            </a:fld>
            <a:endParaRPr lang="en-US" altLang="zh-CN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三、希</a:t>
            </a:r>
            <a:r>
              <a:rPr lang="zh-CN" altLang="en-US" dirty="0" smtClean="0"/>
              <a:t>尔排</a:t>
            </a:r>
            <a:r>
              <a:rPr lang="zh-CN" altLang="en-US" dirty="0"/>
              <a:t>序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1691680" y="1099168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11760" y="1093180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203848" y="109318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23928" y="1087192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716016" y="1097372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 bwMode="auto">
          <a:xfrm>
            <a:off x="5476183" y="1101564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174015" y="1107552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894095" y="1101564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591927" y="1093652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312007" y="1087664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385" y="1740109"/>
            <a:ext cx="8690678" cy="1606191"/>
            <a:chOff x="125385" y="1740109"/>
            <a:chExt cx="8690678" cy="1606191"/>
          </a:xfrm>
        </p:grpSpPr>
        <p:sp>
          <p:nvSpPr>
            <p:cNvPr id="5" name="矩形 4"/>
            <p:cNvSpPr/>
            <p:nvPr/>
          </p:nvSpPr>
          <p:spPr>
            <a:xfrm>
              <a:off x="125385" y="1740109"/>
              <a:ext cx="31325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第二轮：</a:t>
              </a:r>
              <a:r>
                <a:rPr lang="en-US" altLang="zh-CN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gap=gap/2=2</a:t>
              </a:r>
              <a:endParaRPr lang="zh-CN" altLang="en-US" b="1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691680" y="2479808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447764" y="2914252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203848" y="247382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50228" y="289856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716016" y="2478012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482528" y="2914252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174015" y="2488192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894095" y="291006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591927" y="2474292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312007" y="289748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062" y="4651141"/>
            <a:ext cx="8661270" cy="1144819"/>
            <a:chOff x="129062" y="4651141"/>
            <a:chExt cx="8661270" cy="1144819"/>
          </a:xfrm>
        </p:grpSpPr>
        <p:sp>
          <p:nvSpPr>
            <p:cNvPr id="29" name="矩形 28"/>
            <p:cNvSpPr/>
            <p:nvPr/>
          </p:nvSpPr>
          <p:spPr>
            <a:xfrm>
              <a:off x="129062" y="4651141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第二轮排序后</a:t>
              </a:r>
              <a:endPara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665949" y="5361516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2386029" y="5355528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3178117" y="5355528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3898197" y="534954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690285" y="5359720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450452" y="5363912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148284" y="536990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6868364" y="5363912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7566196" y="535600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8286276" y="5350012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2827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0227-D14B-4678-93CF-D2ED40FA6A55}" type="slidenum">
              <a:rPr lang="zh-CN" altLang="en-US"/>
              <a:pPr/>
              <a:t>18</a:t>
            </a:fld>
            <a:endParaRPr lang="en-US" altLang="zh-CN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三、希</a:t>
            </a:r>
            <a:r>
              <a:rPr lang="zh-CN" altLang="en-US" dirty="0" smtClean="0"/>
              <a:t>尔排</a:t>
            </a:r>
            <a:r>
              <a:rPr lang="zh-CN" altLang="en-US" dirty="0"/>
              <a:t>序</a:t>
            </a:r>
          </a:p>
        </p:txBody>
      </p:sp>
      <p:sp>
        <p:nvSpPr>
          <p:cNvPr id="5" name="矩形 4"/>
          <p:cNvSpPr/>
          <p:nvPr/>
        </p:nvSpPr>
        <p:spPr>
          <a:xfrm>
            <a:off x="92475" y="1646420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第三轮：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</a:rPr>
              <a:t>gap=gap/2=1</a:t>
            </a:r>
            <a:endParaRPr lang="zh-CN" altLang="en-US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785" y="269650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第三轮排序后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619672" y="1058724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339752" y="1052736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131840" y="1052736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851920" y="104674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644008" y="1056928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65" name="矩形 64"/>
          <p:cNvSpPr/>
          <p:nvPr/>
        </p:nvSpPr>
        <p:spPr bwMode="auto">
          <a:xfrm>
            <a:off x="5404175" y="1061120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102007" y="106710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822087" y="106112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519919" y="105320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239999" y="104722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619672" y="3313814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339752" y="3307826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131840" y="3307826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851920" y="330183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644008" y="3312018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5" name="矩形 74"/>
          <p:cNvSpPr/>
          <p:nvPr/>
        </p:nvSpPr>
        <p:spPr bwMode="auto">
          <a:xfrm>
            <a:off x="5404175" y="3316210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102007" y="332219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822087" y="331621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519919" y="330829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39999" y="330231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3400" y="4193971"/>
            <a:ext cx="8680827" cy="2311131"/>
            <a:chOff x="233400" y="4193971"/>
            <a:chExt cx="8680827" cy="2311131"/>
          </a:xfrm>
        </p:grpSpPr>
        <p:sp>
          <p:nvSpPr>
            <p:cNvPr id="81" name="矩形 80"/>
            <p:cNvSpPr/>
            <p:nvPr/>
          </p:nvSpPr>
          <p:spPr>
            <a:xfrm>
              <a:off x="318253" y="4193971"/>
              <a:ext cx="8595974" cy="954107"/>
            </a:xfrm>
            <a:prstGeom prst="rect">
              <a:avLst/>
            </a:prstGeom>
            <a:ln w="19050">
              <a:solidFill>
                <a:srgbClr val="CC9900"/>
              </a:solidFill>
            </a:ln>
          </p:spPr>
          <p:txBody>
            <a:bodyPr wrap="square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在最坏的情况下，</a:t>
              </a:r>
              <a:r>
                <a:rPr lang="zh-CN" altLang="en-US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插入排序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需要 </a:t>
              </a:r>
              <a:r>
                <a:rPr lang="en-US" altLang="zh-CN" sz="28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2800" b="1" baseline="30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次移位操作，而</a:t>
              </a:r>
              <a:r>
                <a:rPr lang="zh-CN" altLang="en-US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希尔排序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只需 </a:t>
              </a:r>
              <a:r>
                <a:rPr lang="en-US" altLang="zh-CN" sz="28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0" lang="en-US" altLang="zh-CN" sz="2800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0" lang="en-US" altLang="zh-CN" sz="2800" b="1" baseline="30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1.5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次移位操作。</a:t>
              </a:r>
              <a:endPara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400" y="5461729"/>
              <a:ext cx="868082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：以 </a:t>
              </a:r>
              <a:r>
                <a:rPr lang="en-US" altLang="zh-CN" sz="20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=8 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为例，统计最坏情况下插入排序与希尔排序的移位操作次数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88195" y="6043437"/>
              <a:ext cx="4116448" cy="46166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MATLAB </a:t>
              </a:r>
              <a:r>
                <a:rPr lang="zh-CN" altLang="en-US" b="1" dirty="0" smtClean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演示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：</a:t>
              </a:r>
              <a:r>
                <a:rPr lang="en-US" altLang="zh-CN" b="1" dirty="0" err="1" smtClean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sort_shell.m</a:t>
              </a:r>
              <a:endPara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5569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0227-D14B-4678-93CF-D2ED40FA6A55}" type="slidenum">
              <a:rPr lang="zh-CN" altLang="en-US"/>
              <a:pPr/>
              <a:t>19</a:t>
            </a:fld>
            <a:endParaRPr lang="en-US" altLang="zh-CN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希尔排序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3850" y="1124744"/>
            <a:ext cx="8496622" cy="476221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sort_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shell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n)</a:t>
            </a:r>
          </a:p>
        </p:txBody>
      </p:sp>
      <p:sp>
        <p:nvSpPr>
          <p:cNvPr id="30" name="矩形 29"/>
          <p:cNvSpPr/>
          <p:nvPr/>
        </p:nvSpPr>
        <p:spPr>
          <a:xfrm>
            <a:off x="251520" y="17328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留作练习</a:t>
            </a:r>
          </a:p>
        </p:txBody>
      </p:sp>
    </p:spTree>
    <p:extLst>
      <p:ext uri="{BB962C8B-B14F-4D97-AF65-F5344CB8AC3E}">
        <p14:creationId xmlns:p14="http://schemas.microsoft.com/office/powerpoint/2010/main" val="6765876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BB-3A7E-45B8-BD7D-1A3F91042D1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51520" y="1052736"/>
            <a:ext cx="8568952" cy="1052596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0000FF"/>
              </a:buClr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排序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(Sorting)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：将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一串数据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依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照指定方式进行排列。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0000FF"/>
              </a:buClr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常用排序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式：数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值顺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序，字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典顺序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37662" y="2515784"/>
            <a:ext cx="8568952" cy="229293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Clr>
                <a:srgbClr val="0000FF"/>
              </a:buClr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间复杂度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（最差、平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均）：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ts val="0"/>
              </a:spcAft>
              <a:buClr>
                <a:srgbClr val="0000FF"/>
              </a:buClr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设有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个数据，一般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来说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好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的排序算法性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能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log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，差的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性能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baseline="30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，而理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想的性能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空间复杂度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算法在运行过程中临时占用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存储空间的大小。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37662" y="5445224"/>
            <a:ext cx="8568952" cy="46166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Clr>
                <a:srgbClr val="0000FF"/>
              </a:buClr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稳定排序算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：相等的数据维持原有相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对次序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15FB-6E68-4203-888F-EFB8E73C645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7504"/>
            <a:ext cx="4897438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dirty="0" smtClean="0">
                <a:solidFill>
                  <a:srgbClr val="0000FF"/>
                </a:solidFill>
                <a:latin typeface="+mn-ea"/>
                <a:ea typeface="+mn-ea"/>
              </a:rPr>
              <a:t>四、冒泡排序 </a:t>
            </a:r>
            <a:endParaRPr lang="zh-CN" altLang="en-US" sz="4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51520" y="548680"/>
            <a:ext cx="8640960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276872"/>
            <a:ext cx="8280919" cy="21667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基本过程描述如下：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走访需要排序的序列，比较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相邻的两个元素，如果他们的顺序错误就把他们交换过来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不断重复上述过程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，直到没有元素需要交换，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排序结束。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59" y="4823546"/>
            <a:ext cx="828091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这个算法的名字由来是因为越大的元素会经由交换慢慢“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浮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”到数列的顶端。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749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CC2D-1C9E-495F-80DA-63A58F53A8E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四、冒泡排序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1622641" y="1484784"/>
            <a:ext cx="606256" cy="3416320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14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16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</a:p>
          <a:p>
            <a:pPr algn="ctr"/>
            <a:endParaRPr lang="en-US" altLang="zh-CN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20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478" y="1483688"/>
            <a:ext cx="441146" cy="3416320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+mn-lt"/>
                <a:cs typeface="MV Boli" panose="02000500030200090000" pitchFamily="2" charset="0"/>
              </a:rPr>
              <a:t>x</a:t>
            </a:r>
            <a:r>
              <a:rPr lang="en-US" altLang="zh-CN" b="1" baseline="-25000" dirty="0" smtClean="0">
                <a:latin typeface="+mn-lt"/>
                <a:cs typeface="MV Boli" panose="02000500030200090000" pitchFamily="2" charset="0"/>
              </a:rPr>
              <a:t>5</a:t>
            </a:r>
          </a:p>
          <a:p>
            <a:pPr algn="ctr"/>
            <a:endParaRPr lang="en-US" altLang="zh-CN" b="1" dirty="0" smtClean="0">
              <a:latin typeface="+mn-lt"/>
              <a:cs typeface="MV Boli" panose="02000500030200090000" pitchFamily="2" charset="0"/>
            </a:endParaRPr>
          </a:p>
          <a:p>
            <a:pPr algn="ctr"/>
            <a:r>
              <a:rPr lang="en-US" altLang="zh-CN" b="1" i="1" dirty="0" smtClean="0">
                <a:latin typeface="+mn-lt"/>
                <a:cs typeface="MV Boli" panose="02000500030200090000" pitchFamily="2" charset="0"/>
              </a:rPr>
              <a:t>x</a:t>
            </a:r>
            <a:r>
              <a:rPr lang="en-US" altLang="zh-CN" b="1" baseline="-25000" dirty="0" smtClean="0">
                <a:latin typeface="+mn-lt"/>
                <a:cs typeface="MV Boli" panose="02000500030200090000" pitchFamily="2" charset="0"/>
              </a:rPr>
              <a:t>4</a:t>
            </a:r>
          </a:p>
          <a:p>
            <a:pPr algn="ctr"/>
            <a:endParaRPr lang="en-US" altLang="zh-CN" b="1" dirty="0" smtClean="0">
              <a:latin typeface="+mn-lt"/>
              <a:cs typeface="MV Boli" panose="02000500030200090000" pitchFamily="2" charset="0"/>
            </a:endParaRPr>
          </a:p>
          <a:p>
            <a:pPr algn="ctr"/>
            <a:r>
              <a:rPr lang="en-US" altLang="zh-CN" b="1" i="1" dirty="0" smtClean="0">
                <a:latin typeface="+mn-lt"/>
                <a:cs typeface="MV Boli" panose="02000500030200090000" pitchFamily="2" charset="0"/>
              </a:rPr>
              <a:t>x</a:t>
            </a:r>
            <a:r>
              <a:rPr lang="en-US" altLang="zh-CN" b="1" baseline="-25000" dirty="0" smtClean="0">
                <a:latin typeface="+mn-lt"/>
                <a:cs typeface="MV Boli" panose="02000500030200090000" pitchFamily="2" charset="0"/>
              </a:rPr>
              <a:t>3</a:t>
            </a:r>
          </a:p>
          <a:p>
            <a:pPr algn="ctr"/>
            <a:endParaRPr lang="en-US" altLang="zh-CN" b="1" dirty="0" smtClean="0">
              <a:latin typeface="+mn-lt"/>
              <a:cs typeface="MV Boli" panose="02000500030200090000" pitchFamily="2" charset="0"/>
            </a:endParaRPr>
          </a:p>
          <a:p>
            <a:pPr algn="ctr"/>
            <a:r>
              <a:rPr lang="en-US" altLang="zh-CN" b="1" i="1" dirty="0" smtClean="0">
                <a:latin typeface="+mn-lt"/>
                <a:cs typeface="MV Boli" panose="02000500030200090000" pitchFamily="2" charset="0"/>
              </a:rPr>
              <a:t>x</a:t>
            </a:r>
            <a:r>
              <a:rPr lang="en-US" altLang="zh-CN" b="1" baseline="-25000" dirty="0" smtClean="0">
                <a:latin typeface="+mn-lt"/>
                <a:cs typeface="MV Boli" panose="02000500030200090000" pitchFamily="2" charset="0"/>
              </a:rPr>
              <a:t>2</a:t>
            </a:r>
          </a:p>
          <a:p>
            <a:pPr algn="ctr"/>
            <a:endParaRPr lang="en-US" altLang="zh-CN" b="1" dirty="0">
              <a:latin typeface="+mn-lt"/>
              <a:cs typeface="MV Boli" panose="02000500030200090000" pitchFamily="2" charset="0"/>
            </a:endParaRPr>
          </a:p>
          <a:p>
            <a:pPr algn="ctr"/>
            <a:r>
              <a:rPr lang="en-US" altLang="zh-CN" b="1" i="1" dirty="0" smtClean="0">
                <a:latin typeface="+mn-lt"/>
                <a:cs typeface="MV Boli" panose="02000500030200090000" pitchFamily="2" charset="0"/>
              </a:rPr>
              <a:t>x</a:t>
            </a:r>
            <a:r>
              <a:rPr lang="en-US" altLang="zh-CN" b="1" baseline="-25000" dirty="0" smtClean="0">
                <a:latin typeface="+mn-lt"/>
                <a:cs typeface="MV Boli" panose="02000500030200090000" pitchFamily="2" charset="0"/>
              </a:rPr>
              <a:t>1</a:t>
            </a:r>
            <a:endParaRPr lang="zh-CN" altLang="en-US" b="1" baseline="-25000" dirty="0">
              <a:latin typeface="+mn-lt"/>
              <a:cs typeface="MV Boli" panose="02000500030200090000" pitchFamily="2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605886" y="4325040"/>
            <a:ext cx="648072" cy="576064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弧形 26"/>
          <p:cNvSpPr/>
          <p:nvPr/>
        </p:nvSpPr>
        <p:spPr bwMode="auto">
          <a:xfrm>
            <a:off x="1867471" y="3913189"/>
            <a:ext cx="648072" cy="576064"/>
          </a:xfrm>
          <a:prstGeom prst="arc">
            <a:avLst>
              <a:gd name="adj1" fmla="val 16200000"/>
              <a:gd name="adj2" fmla="val 4822747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85263" y="1509605"/>
            <a:ext cx="606256" cy="3416320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14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16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20</a:t>
            </a:r>
          </a:p>
          <a:p>
            <a:pPr algn="ctr"/>
            <a:endParaRPr lang="en-US" altLang="zh-CN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962980" y="3645024"/>
            <a:ext cx="648072" cy="576064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弧形 30"/>
          <p:cNvSpPr/>
          <p:nvPr/>
        </p:nvSpPr>
        <p:spPr bwMode="auto">
          <a:xfrm>
            <a:off x="3234016" y="3192944"/>
            <a:ext cx="648072" cy="576064"/>
          </a:xfrm>
          <a:prstGeom prst="arc">
            <a:avLst>
              <a:gd name="adj1" fmla="val 16200000"/>
              <a:gd name="adj2" fmla="val 4822747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06069" y="1521685"/>
            <a:ext cx="606256" cy="3416320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14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20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16</a:t>
            </a:r>
          </a:p>
          <a:p>
            <a:pPr algn="ctr"/>
            <a:endParaRPr lang="en-US" altLang="zh-CN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285161" y="2904912"/>
            <a:ext cx="648072" cy="576064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4" name="弧形 33"/>
          <p:cNvSpPr/>
          <p:nvPr/>
        </p:nvSpPr>
        <p:spPr bwMode="auto">
          <a:xfrm>
            <a:off x="4493808" y="2440476"/>
            <a:ext cx="648072" cy="576064"/>
          </a:xfrm>
          <a:prstGeom prst="arc">
            <a:avLst>
              <a:gd name="adj1" fmla="val 16200000"/>
              <a:gd name="adj2" fmla="val 4822747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60342" y="1491266"/>
            <a:ext cx="606256" cy="3416320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20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14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16</a:t>
            </a:r>
          </a:p>
          <a:p>
            <a:pPr algn="ctr"/>
            <a:endParaRPr lang="en-US" altLang="zh-CN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5639434" y="2130005"/>
            <a:ext cx="648072" cy="576064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7" name="弧形 36"/>
          <p:cNvSpPr/>
          <p:nvPr/>
        </p:nvSpPr>
        <p:spPr bwMode="auto">
          <a:xfrm>
            <a:off x="5871113" y="1654494"/>
            <a:ext cx="648072" cy="576064"/>
          </a:xfrm>
          <a:prstGeom prst="arc">
            <a:avLst>
              <a:gd name="adj1" fmla="val 16200000"/>
              <a:gd name="adj2" fmla="val 4822747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09096" y="1491266"/>
            <a:ext cx="606256" cy="3416320"/>
          </a:xfrm>
          <a:prstGeom prst="rect">
            <a:avLst/>
          </a:prstGeom>
          <a:solidFill>
            <a:srgbClr val="EAEAE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20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14</a:t>
            </a:r>
          </a:p>
          <a:p>
            <a:pPr algn="ctr"/>
            <a:endParaRPr lang="en-US" altLang="zh-CN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16</a:t>
            </a:r>
          </a:p>
          <a:p>
            <a:pPr algn="ctr"/>
            <a:endParaRPr lang="en-US" altLang="zh-CN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altLang="zh-CN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7088188" y="1437412"/>
            <a:ext cx="648072" cy="576064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19842182">
            <a:off x="2406658" y="4282369"/>
            <a:ext cx="601167" cy="2892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右箭头 41"/>
          <p:cNvSpPr/>
          <p:nvPr/>
        </p:nvSpPr>
        <p:spPr bwMode="auto">
          <a:xfrm rot="19842182">
            <a:off x="3744337" y="3575860"/>
            <a:ext cx="601167" cy="2892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右箭头 42"/>
          <p:cNvSpPr/>
          <p:nvPr/>
        </p:nvSpPr>
        <p:spPr bwMode="auto">
          <a:xfrm rot="19842182">
            <a:off x="5053898" y="2799890"/>
            <a:ext cx="601167" cy="2892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右箭头 43"/>
          <p:cNvSpPr/>
          <p:nvPr/>
        </p:nvSpPr>
        <p:spPr bwMode="auto">
          <a:xfrm rot="19842182">
            <a:off x="6410419" y="2013528"/>
            <a:ext cx="601167" cy="28929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85161" y="5942860"/>
            <a:ext cx="442582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MATLAB 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演示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 err="1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sort_bubble.m</a:t>
            </a:r>
            <a:endParaRPr lang="zh-CN" altLang="en-US" b="1" dirty="0">
              <a:solidFill>
                <a:srgbClr val="0000FF"/>
              </a:solidFill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0590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CC2D-1C9E-495F-80DA-63A58F53A8E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四、冒泡排序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323850" y="923261"/>
            <a:ext cx="8568630" cy="562993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可以描述为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将第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1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个和第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2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个元素进行比较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，如果前者大于后者，则交换两者的位置，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否则位置不变；然后将第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2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个元素与第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3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个元素进行比较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，如果前者大于后者，则交换两者的位置，否则位置不变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；依此类推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，直到最后两个元素比较完毕为止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。这就是第一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轮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冒泡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这个过程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结束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后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最大的元素就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“浮”到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了最后一个位置上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对前面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个元素进行第二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轮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冒泡排序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结束后，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这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个元素中的最大值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就被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安放在了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位置上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对前面的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-2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个元素进行第三轮冒泡排序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以此类推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执行完第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轮冒泡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后，排序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结束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1976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12D-DD68-4E4A-84DC-D6A98B6016F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冒泡排序 </a:t>
            </a:r>
            <a:r>
              <a:rPr lang="en-US" altLang="zh-CN" dirty="0" smtClean="0"/>
              <a:t>C++ </a:t>
            </a:r>
            <a:r>
              <a:rPr lang="zh-CN" altLang="en-US" dirty="0"/>
              <a:t>程序 </a:t>
            </a:r>
          </a:p>
        </p:txBody>
      </p:sp>
      <p:sp>
        <p:nvSpPr>
          <p:cNvPr id="2" name="矩形 1"/>
          <p:cNvSpPr/>
          <p:nvPr/>
        </p:nvSpPr>
        <p:spPr>
          <a:xfrm>
            <a:off x="311026" y="2783069"/>
            <a:ext cx="8509446" cy="2492990"/>
          </a:xfrm>
          <a:prstGeom prst="rect">
            <a:avLst/>
          </a:prstGeom>
          <a:ln w="12700">
            <a:solidFill>
              <a:srgbClr val="CC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冒泡排序的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进一步优化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：如果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有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100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个数的数组，仅前面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10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个无序，后面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90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个都已排好序且都大于前面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10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个数字，那么在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第一轮冒泡过程后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，最后发生交换的位置必定小于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10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，且这个位置之后的数据必定已经有序了，记录下这位置，第二次只要从数组头部遍历到这个位置就可以了。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850" y="1052736"/>
            <a:ext cx="8509446" cy="1532727"/>
          </a:xfrm>
          <a:prstGeom prst="rect">
            <a:avLst/>
          </a:prstGeom>
          <a:ln w="12700">
            <a:solidFill>
              <a:srgbClr val="CC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冒泡排序的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优化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：如果在某轮冒泡过程中没有发生元素交换，这说明整个序列已经排好序了，这时就不用再进行后面的冒泡过程，可以直接结束程序。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005" y="5589240"/>
            <a:ext cx="8496622" cy="498598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sort_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bubble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n)</a:t>
            </a:r>
          </a:p>
        </p:txBody>
      </p:sp>
      <p:sp>
        <p:nvSpPr>
          <p:cNvPr id="11" name="矩形 10"/>
          <p:cNvSpPr/>
          <p:nvPr/>
        </p:nvSpPr>
        <p:spPr>
          <a:xfrm>
            <a:off x="245675" y="619737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留作练习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15FB-6E68-4203-888F-EFB8E73C6452}" type="slidenum">
              <a:rPr lang="zh-CN" altLang="en-US"/>
              <a:pPr/>
              <a:t>24</a:t>
            </a:fld>
            <a:endParaRPr lang="en-US" altLang="zh-CN" dirty="0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7504"/>
            <a:ext cx="4897438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dirty="0" smtClean="0">
                <a:solidFill>
                  <a:srgbClr val="0000FF"/>
                </a:solidFill>
                <a:latin typeface="+mn-ea"/>
                <a:ea typeface="+mn-ea"/>
              </a:rPr>
              <a:t>五、快速排序 </a:t>
            </a:r>
            <a:endParaRPr lang="zh-CN" altLang="en-US" sz="4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51520" y="548680"/>
            <a:ext cx="8640960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235714"/>
            <a:ext cx="8136904" cy="153272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快速排序采用的是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分而治之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思想：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将原问题分解为若干个规模更小但结构与原问题相似的子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问题，然后递归求解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这些子问题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，最后将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这些子问题的解组合为原问题的解。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229793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目前最常用的排序算法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之一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61038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EF0E-C380-4247-B418-3FCFCDD7425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五、快速排序</a:t>
            </a:r>
          </a:p>
        </p:txBody>
      </p:sp>
      <p:sp>
        <p:nvSpPr>
          <p:cNvPr id="932867" name="Rectangle 3"/>
          <p:cNvSpPr>
            <a:spLocks noChangeArrowheads="1"/>
          </p:cNvSpPr>
          <p:nvPr/>
        </p:nvSpPr>
        <p:spPr bwMode="auto">
          <a:xfrm>
            <a:off x="250825" y="981075"/>
            <a:ext cx="8208963" cy="40872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</a:pP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可以描述为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随机选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定其中一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个元素作为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基准数（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pivot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（通常采用第一个元素），然后通过循环和比较运算，将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原序列分割成两部分，使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得新序列中在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该基准数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前面的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元素都小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于等于这个元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素，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而其后面的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元素都大于等于这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个元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素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（这时基准数已经归位）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依此类推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，再对这两个分割好的子序列进行上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述过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程，直到排序结束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（递归思想，分而治之）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EF0E-C380-4247-B418-3FCFCDD74259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快</a:t>
            </a:r>
            <a:r>
              <a:rPr lang="zh-CN" altLang="en-US" dirty="0"/>
              <a:t>速排</a:t>
            </a:r>
            <a:r>
              <a:rPr lang="zh-CN" altLang="en-US" dirty="0" smtClean="0"/>
              <a:t>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235" y="1614248"/>
            <a:ext cx="8363278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第一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步的具体实现方法：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（假定基准数的原始位置是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=1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）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先从原序列的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最右边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开始，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往左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找出第一个小于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的数，然后将该数与基准数交换位置，设基准数新位置为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从 </a:t>
            </a:r>
            <a:r>
              <a:rPr lang="en-US" altLang="zh-CN" sz="2800" b="1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右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边的位置开始，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往右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找出第一个大于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的数，然后将该数与基准数交换位置，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设基准数新位置为 </a:t>
            </a:r>
            <a:r>
              <a:rPr lang="en-US" altLang="zh-CN" sz="2800" b="1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从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左边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的位置开始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往左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找出第一个小于 </a:t>
            </a:r>
            <a:r>
              <a:rPr lang="en-US" altLang="zh-CN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 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的数，然后将该数与基准数交换位置，设基准数新位置为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4</a:t>
            </a:r>
            <a:endParaRPr lang="en-US" altLang="zh-CN" b="1" dirty="0" smtClean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从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右边的位置开始，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往右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找出第一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个大于 </a:t>
            </a:r>
            <a:r>
              <a:rPr lang="en-US" altLang="zh-CN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 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的数，然后将该数与基准数交换位置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设基准数新位置为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5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不断重复以上过程，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遍历整个序列</a:t>
            </a:r>
            <a:endParaRPr lang="en-US" altLang="zh-CN" b="1" dirty="0">
              <a:solidFill>
                <a:srgbClr val="0000FF"/>
              </a:solidFill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283235" y="1043709"/>
            <a:ext cx="179987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原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始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序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列：</a:t>
            </a:r>
            <a:endParaRPr lang="zh-CN" altLang="zh-CN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99692" y="1089945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19772" y="1083957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11860" y="108395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31940" y="107796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92106" y="1069585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552273" y="1083957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250105" y="108395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70185" y="107796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68017" y="107005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88097" y="106406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477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EF0E-C380-4247-B418-3FCFCDD74259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快</a:t>
            </a:r>
            <a:r>
              <a:rPr lang="zh-CN" altLang="en-US" dirty="0"/>
              <a:t>速排</a:t>
            </a:r>
            <a:r>
              <a:rPr lang="zh-CN" altLang="en-US" dirty="0" smtClean="0"/>
              <a:t>序举例</a:t>
            </a:r>
            <a:endParaRPr lang="zh-CN" altLang="en-US" dirty="0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283235" y="1043709"/>
            <a:ext cx="179987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原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始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序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列：</a:t>
            </a:r>
            <a:endParaRPr lang="zh-CN" altLang="zh-CN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2" y="1692547"/>
            <a:ext cx="836327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第一步：</a:t>
            </a:r>
            <a:endParaRPr lang="en-US" altLang="zh-CN" b="1" dirty="0" smtClean="0">
              <a:solidFill>
                <a:srgbClr val="0000FF"/>
              </a:solidFill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我们选第一个元素为基准数，即将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作为基准数。我们的目标是得到一个新序列，使得在这个新序列中，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排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在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前面的数字都小于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，而排在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后面的数字都不小于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6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en-US" dirty="0">
              <a:latin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9692" y="1089945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519772" y="1083957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11860" y="108395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031940" y="107796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792106" y="1069585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52273" y="1083957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250105" y="108395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970185" y="107796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668017" y="107005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388097" y="106406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03057" y="6099587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搜索起始位置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3209" y="3607287"/>
            <a:ext cx="7648864" cy="2616106"/>
            <a:chOff x="523209" y="3607287"/>
            <a:chExt cx="7648864" cy="2616106"/>
          </a:xfrm>
        </p:grpSpPr>
        <p:sp>
          <p:nvSpPr>
            <p:cNvPr id="3" name="矩形 2"/>
            <p:cNvSpPr/>
            <p:nvPr/>
          </p:nvSpPr>
          <p:spPr bwMode="auto">
            <a:xfrm>
              <a:off x="827584" y="4548045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47664" y="4542057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339752" y="4542057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059832" y="4536069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812504" y="4527685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532584" y="4521697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324672" y="4521697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044752" y="4515709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754161" y="4518672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474241" y="451268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1043608" y="5052101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lg" len="lg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 19"/>
            <p:cNvSpPr/>
            <p:nvPr/>
          </p:nvSpPr>
          <p:spPr>
            <a:xfrm>
              <a:off x="523209" y="5727656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  <a:cs typeface="宋体" panose="02010600030101010101" pitchFamily="2" charset="-122"/>
                </a:rPr>
                <a:t>基准数</a:t>
              </a:r>
              <a:endParaRPr lang="zh-CN" altLang="en-US" dirty="0"/>
            </a:p>
          </p:txBody>
        </p:sp>
        <p:sp>
          <p:nvSpPr>
            <p:cNvPr id="21" name="左箭头 20"/>
            <p:cNvSpPr/>
            <p:nvPr/>
          </p:nvSpPr>
          <p:spPr bwMode="auto">
            <a:xfrm>
              <a:off x="6250105" y="4043621"/>
              <a:ext cx="1738863" cy="338581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>
              <a:off x="6321834" y="5046290"/>
              <a:ext cx="12059" cy="48471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lg" len="lg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矩形 25"/>
            <p:cNvSpPr/>
            <p:nvPr/>
          </p:nvSpPr>
          <p:spPr>
            <a:xfrm>
              <a:off x="5229345" y="5585914"/>
              <a:ext cx="2350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ea typeface="黑体" panose="02010609060101010101" pitchFamily="49" charset="-122"/>
                  <a:cs typeface="宋体" panose="02010600030101010101" pitchFamily="2" charset="-122"/>
                </a:rPr>
                <a:t>需交换位置的数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30143" y="3607287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ea typeface="黑体" panose="02010609060101010101" pitchFamily="49" charset="-122"/>
                  <a:cs typeface="宋体" panose="02010600030101010101" pitchFamily="2" charset="-122"/>
                </a:rPr>
                <a:t>搜索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8172073" y="3677961"/>
              <a:ext cx="0" cy="12961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8172073" y="5160441"/>
              <a:ext cx="0" cy="9145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lg" len="lg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矩形 4"/>
            <p:cNvSpPr/>
            <p:nvPr/>
          </p:nvSpPr>
          <p:spPr>
            <a:xfrm>
              <a:off x="1627465" y="5700173"/>
              <a:ext cx="7889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i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=1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2678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 bwMode="auto">
          <a:xfrm>
            <a:off x="6010236" y="2003315"/>
            <a:ext cx="785264" cy="93610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noFill/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5520" y="2045204"/>
            <a:ext cx="785264" cy="93610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noFill/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EF0E-C380-4247-B418-3FCFCDD74259}" type="slidenum">
              <a:rPr lang="zh-CN" altLang="en-US"/>
              <a:pPr/>
              <a:t>28</a:t>
            </a:fld>
            <a:endParaRPr lang="en-US" altLang="zh-CN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举例：第一步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939008" y="2297232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59088" y="2291244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51176" y="2291244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71256" y="2285256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23928" y="2276872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644008" y="2270884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436096" y="2270884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156176" y="2264896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865585" y="226785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585665" y="226187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下弧形箭头 4"/>
          <p:cNvSpPr/>
          <p:nvPr/>
        </p:nvSpPr>
        <p:spPr bwMode="auto">
          <a:xfrm>
            <a:off x="1331640" y="3068960"/>
            <a:ext cx="5184576" cy="79208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下弧形箭头 37"/>
          <p:cNvSpPr/>
          <p:nvPr/>
        </p:nvSpPr>
        <p:spPr bwMode="auto">
          <a:xfrm rot="10800000">
            <a:off x="1244843" y="1107668"/>
            <a:ext cx="5184576" cy="737259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443064" y="5111577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163144" y="5105589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955232" y="510558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675312" y="509960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427984" y="5091217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148064" y="5085229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940152" y="508522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660232" y="5079241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69641" y="5082204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089721" y="5076216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114650" y="5085080"/>
            <a:ext cx="179987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新序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列：</a:t>
            </a:r>
            <a:endParaRPr lang="zh-CN" altLang="zh-CN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6552000" y="4463505"/>
            <a:ext cx="0" cy="12961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>
          <a:xfrm>
            <a:off x="1374145" y="5759649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=1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580642" y="5759649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=8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368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举例：第一步</a:t>
            </a: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234640" y="1248251"/>
            <a:ext cx="179987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新序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列：</a:t>
            </a:r>
            <a:endParaRPr lang="zh-CN" altLang="zh-CN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619672" y="1254239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339752" y="1248251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131840" y="124825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851920" y="1242263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604592" y="1233879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324672" y="1227891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16760" y="1227891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36840" y="1221903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546249" y="1224866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266329" y="121887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106057" y="2959958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826137" y="2953970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618225" y="295397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338305" y="2947982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090977" y="2939598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811057" y="2933610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603145" y="293361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323225" y="2927622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032634" y="2930585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752714" y="292459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6584109" y="3488289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lg" len="lg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矩形 62"/>
          <p:cNvSpPr/>
          <p:nvPr/>
        </p:nvSpPr>
        <p:spPr>
          <a:xfrm>
            <a:off x="6057478" y="417023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黑体" panose="02010609060101010101" pitchFamily="49" charset="-122"/>
                <a:cs typeface="宋体" panose="02010600030101010101" pitchFamily="2" charset="-122"/>
              </a:rPr>
              <a:t>基准数</a:t>
            </a:r>
            <a:endParaRPr lang="zh-CN" altLang="en-US" dirty="0"/>
          </a:p>
        </p:txBody>
      </p:sp>
      <p:sp>
        <p:nvSpPr>
          <p:cNvPr id="64" name="左箭头 63"/>
          <p:cNvSpPr/>
          <p:nvPr/>
        </p:nvSpPr>
        <p:spPr bwMode="auto">
          <a:xfrm flipH="1">
            <a:off x="1843248" y="2545334"/>
            <a:ext cx="1755940" cy="31325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43248" y="20461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搜索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23901" y="2285538"/>
            <a:ext cx="0" cy="12961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65"/>
          <p:cNvCxnSpPr/>
          <p:nvPr/>
        </p:nvCxnSpPr>
        <p:spPr bwMode="auto">
          <a:xfrm>
            <a:off x="3561279" y="3488289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lg" len="lg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>
          <a:xfrm>
            <a:off x="2460734" y="421381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a typeface="黑体" panose="02010609060101010101" pitchFamily="49" charset="-122"/>
                <a:cs typeface="宋体" panose="02010600030101010101" pitchFamily="2" charset="-122"/>
              </a:rPr>
              <a:t>需交换位置的数</a:t>
            </a:r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6191477" y="2228487"/>
            <a:ext cx="0" cy="12961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268341" y="4905110"/>
            <a:ext cx="8535745" cy="1354126"/>
            <a:chOff x="268341" y="4905110"/>
            <a:chExt cx="8535745" cy="1354126"/>
          </a:xfrm>
        </p:grpSpPr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268341" y="5605176"/>
              <a:ext cx="1548543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b="1" dirty="0" smtClean="0">
                  <a:latin typeface="Consolas" panose="020B0609020204030204" pitchFamily="49" charset="0"/>
                  <a:ea typeface="黑体" panose="02010609060101010101" pitchFamily="49" charset="-122"/>
                  <a:cs typeface="宋体" panose="02010600030101010101" pitchFamily="2" charset="-122"/>
                </a:rPr>
                <a:t>新序</a:t>
              </a:r>
              <a:r>
                <a:rPr lang="zh-CN" altLang="zh-CN" b="1" dirty="0" smtClean="0">
                  <a:latin typeface="Consolas" panose="020B0609020204030204" pitchFamily="49" charset="0"/>
                  <a:ea typeface="黑体" panose="02010609060101010101" pitchFamily="49" charset="-122"/>
                  <a:cs typeface="宋体" panose="02010600030101010101" pitchFamily="2" charset="-122"/>
                </a:rPr>
                <a:t>列：</a:t>
              </a:r>
              <a:endPara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1653373" y="5611164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2373453" y="5605176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3165541" y="5605176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885621" y="5599188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4638293" y="5590804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358373" y="5584816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6150461" y="5584816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870541" y="5578828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7579950" y="5581791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8300030" y="5575803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4484260" y="4963092"/>
              <a:ext cx="0" cy="12961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6752276" y="4905110"/>
              <a:ext cx="0" cy="12961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任意多边形 81"/>
          <p:cNvSpPr/>
          <p:nvPr/>
        </p:nvSpPr>
        <p:spPr bwMode="auto">
          <a:xfrm>
            <a:off x="3635895" y="3429269"/>
            <a:ext cx="2781668" cy="654588"/>
          </a:xfrm>
          <a:custGeom>
            <a:avLst/>
            <a:gdLst>
              <a:gd name="connsiteX0" fmla="*/ 0 w 2676293"/>
              <a:gd name="connsiteY0" fmla="*/ 11151 h 325480"/>
              <a:gd name="connsiteX1" fmla="*/ 591015 w 2676293"/>
              <a:gd name="connsiteY1" fmla="*/ 289932 h 325480"/>
              <a:gd name="connsiteX2" fmla="*/ 2107581 w 2676293"/>
              <a:gd name="connsiteY2" fmla="*/ 289932 h 325480"/>
              <a:gd name="connsiteX3" fmla="*/ 2676293 w 2676293"/>
              <a:gd name="connsiteY3" fmla="*/ 0 h 325480"/>
              <a:gd name="connsiteX4" fmla="*/ 2676293 w 2676293"/>
              <a:gd name="connsiteY4" fmla="*/ 0 h 32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293" h="325480">
                <a:moveTo>
                  <a:pt x="0" y="11151"/>
                </a:moveTo>
                <a:cubicBezTo>
                  <a:pt x="119876" y="127310"/>
                  <a:pt x="239752" y="243469"/>
                  <a:pt x="591015" y="289932"/>
                </a:cubicBezTo>
                <a:cubicBezTo>
                  <a:pt x="942279" y="336396"/>
                  <a:pt x="1760035" y="338254"/>
                  <a:pt x="2107581" y="289932"/>
                </a:cubicBezTo>
                <a:cubicBezTo>
                  <a:pt x="2455127" y="241610"/>
                  <a:pt x="2676293" y="0"/>
                  <a:pt x="2676293" y="0"/>
                </a:cubicBezTo>
                <a:lnTo>
                  <a:pt x="2676293" y="0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olid"/>
            <a:miter lim="800000"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13344" y="3787228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=1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088868" y="4139453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=8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56120" y="6137805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=4</a:t>
            </a:r>
            <a:endParaRPr lang="zh-CN" altLang="en-US" dirty="0"/>
          </a:p>
        </p:txBody>
      </p:sp>
      <p:sp>
        <p:nvSpPr>
          <p:cNvPr id="50" name="灯片编号占位符 5"/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 smtClean="0"/>
              <a:t>25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0647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BB-3A7E-45B8-BD7D-1A3F91042D1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常见排序算法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20852"/>
              </p:ext>
            </p:extLst>
          </p:nvPr>
        </p:nvGraphicFramePr>
        <p:xfrm>
          <a:off x="467544" y="1296323"/>
          <a:ext cx="8352929" cy="501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76264"/>
                <a:gridCol w="216024"/>
                <a:gridCol w="1800200"/>
                <a:gridCol w="25202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</a:rPr>
                        <a:t>算法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</a:rPr>
                        <a:t>平均时间复杂度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</a:rPr>
                        <a:t>算法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</a:rPr>
                        <a:t>平均时间复杂度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选择排序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baseline="30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归并排序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log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插入排序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baseline="30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堆排序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log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希尔排序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baseline="30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1.5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 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图书馆排序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log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baseline="30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基数排序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·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k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快速排序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log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桶排序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+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k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计数排序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+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k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鸽巢排序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+ </a:t>
                      </a:r>
                      <a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28677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… …   … …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602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EF0E-C380-4247-B418-3FCFCDD74259}" type="slidenum">
              <a:rPr lang="zh-CN" altLang="en-US"/>
              <a:pPr/>
              <a:t>30</a:t>
            </a:fld>
            <a:endParaRPr lang="en-US" altLang="zh-CN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举例：第一步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957221" y="1680096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677301" y="1674108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469389" y="167410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189469" y="1668120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942141" y="1659736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662221" y="1653748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380753" y="1640560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174389" y="1647760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883798" y="1650723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603878" y="1644735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6066213" y="1083672"/>
            <a:ext cx="0" cy="12961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左箭头 45"/>
          <p:cNvSpPr/>
          <p:nvPr/>
        </p:nvSpPr>
        <p:spPr bwMode="auto">
          <a:xfrm>
            <a:off x="5248629" y="1223622"/>
            <a:ext cx="694686" cy="34264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>
            <a:off x="3779912" y="1083672"/>
            <a:ext cx="0" cy="12961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任意多边形 104"/>
          <p:cNvSpPr/>
          <p:nvPr/>
        </p:nvSpPr>
        <p:spPr bwMode="auto">
          <a:xfrm>
            <a:off x="3422158" y="2114041"/>
            <a:ext cx="2210623" cy="542770"/>
          </a:xfrm>
          <a:custGeom>
            <a:avLst/>
            <a:gdLst>
              <a:gd name="connsiteX0" fmla="*/ 0 w 2676293"/>
              <a:gd name="connsiteY0" fmla="*/ 11151 h 325480"/>
              <a:gd name="connsiteX1" fmla="*/ 591015 w 2676293"/>
              <a:gd name="connsiteY1" fmla="*/ 289932 h 325480"/>
              <a:gd name="connsiteX2" fmla="*/ 2107581 w 2676293"/>
              <a:gd name="connsiteY2" fmla="*/ 289932 h 325480"/>
              <a:gd name="connsiteX3" fmla="*/ 2676293 w 2676293"/>
              <a:gd name="connsiteY3" fmla="*/ 0 h 325480"/>
              <a:gd name="connsiteX4" fmla="*/ 2676293 w 2676293"/>
              <a:gd name="connsiteY4" fmla="*/ 0 h 32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293" h="325480">
                <a:moveTo>
                  <a:pt x="0" y="11151"/>
                </a:moveTo>
                <a:cubicBezTo>
                  <a:pt x="119876" y="127310"/>
                  <a:pt x="239752" y="243469"/>
                  <a:pt x="591015" y="289932"/>
                </a:cubicBezTo>
                <a:cubicBezTo>
                  <a:pt x="942279" y="336396"/>
                  <a:pt x="1760035" y="338254"/>
                  <a:pt x="2107581" y="289932"/>
                </a:cubicBezTo>
                <a:cubicBezTo>
                  <a:pt x="2455127" y="241610"/>
                  <a:pt x="2676293" y="0"/>
                  <a:pt x="2676293" y="0"/>
                </a:cubicBezTo>
                <a:lnTo>
                  <a:pt x="2676293" y="0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olid"/>
            <a:miter lim="800000"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21224" y="753042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=8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013206" y="762000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i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  <a:cs typeface="宋体" panose="02010600030101010101" pitchFamily="2" charset="-122"/>
              </a:rPr>
              <a:t>=4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42171" y="2707300"/>
            <a:ext cx="7150713" cy="1652865"/>
            <a:chOff x="942171" y="2707300"/>
            <a:chExt cx="7150713" cy="1652865"/>
          </a:xfrm>
        </p:grpSpPr>
        <p:sp>
          <p:nvSpPr>
            <p:cNvPr id="48" name="矩形 47"/>
            <p:cNvSpPr/>
            <p:nvPr/>
          </p:nvSpPr>
          <p:spPr bwMode="auto">
            <a:xfrm>
              <a:off x="942171" y="3452131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662251" y="3446143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2454339" y="3446143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3174419" y="3440155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927091" y="3431771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4647171" y="3425783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5439259" y="3416770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6159339" y="3419795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6868748" y="3422758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7588828" y="3416770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5365703" y="2804059"/>
              <a:ext cx="0" cy="12961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3764862" y="2804059"/>
              <a:ext cx="0" cy="12961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左箭头 89"/>
            <p:cNvSpPr/>
            <p:nvPr/>
          </p:nvSpPr>
          <p:spPr bwMode="auto">
            <a:xfrm flipH="1">
              <a:off x="3902932" y="2993505"/>
              <a:ext cx="942049" cy="264654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任意多边形 105"/>
            <p:cNvSpPr/>
            <p:nvPr/>
          </p:nvSpPr>
          <p:spPr bwMode="auto">
            <a:xfrm>
              <a:off x="4831294" y="3945070"/>
              <a:ext cx="879147" cy="415095"/>
            </a:xfrm>
            <a:custGeom>
              <a:avLst/>
              <a:gdLst>
                <a:gd name="connsiteX0" fmla="*/ 0 w 2676293"/>
                <a:gd name="connsiteY0" fmla="*/ 11151 h 325480"/>
                <a:gd name="connsiteX1" fmla="*/ 591015 w 2676293"/>
                <a:gd name="connsiteY1" fmla="*/ 289932 h 325480"/>
                <a:gd name="connsiteX2" fmla="*/ 2107581 w 2676293"/>
                <a:gd name="connsiteY2" fmla="*/ 289932 h 325480"/>
                <a:gd name="connsiteX3" fmla="*/ 2676293 w 2676293"/>
                <a:gd name="connsiteY3" fmla="*/ 0 h 325480"/>
                <a:gd name="connsiteX4" fmla="*/ 2676293 w 2676293"/>
                <a:gd name="connsiteY4" fmla="*/ 0 h 3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293" h="325480">
                  <a:moveTo>
                    <a:pt x="0" y="11151"/>
                  </a:moveTo>
                  <a:cubicBezTo>
                    <a:pt x="119876" y="127310"/>
                    <a:pt x="239752" y="243469"/>
                    <a:pt x="591015" y="289932"/>
                  </a:cubicBezTo>
                  <a:cubicBezTo>
                    <a:pt x="942279" y="336396"/>
                    <a:pt x="1760035" y="338254"/>
                    <a:pt x="2107581" y="289932"/>
                  </a:cubicBezTo>
                  <a:cubicBezTo>
                    <a:pt x="2455127" y="241610"/>
                    <a:pt x="2676293" y="0"/>
                    <a:pt x="2676293" y="0"/>
                  </a:cubicBezTo>
                  <a:lnTo>
                    <a:pt x="2676293" y="0"/>
                  </a:lnTo>
                </a:path>
              </a:pathLst>
            </a:custGeom>
            <a:noFill/>
            <a:ln w="44450" cap="flat" cmpd="sng" algn="ctr">
              <a:solidFill>
                <a:srgbClr val="C0000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439259" y="2707300"/>
              <a:ext cx="7889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i</a:t>
              </a:r>
              <a:r>
                <a:rPr lang="en-US" altLang="zh-CN" sz="2800" b="1" baseline="-25000" dirty="0" smtClean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4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=7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1169" y="4481964"/>
            <a:ext cx="7214565" cy="2233350"/>
            <a:chOff x="881169" y="4481964"/>
            <a:chExt cx="7214565" cy="2233350"/>
          </a:xfrm>
        </p:grpSpPr>
        <p:sp>
          <p:nvSpPr>
            <p:cNvPr id="91" name="矩形 90"/>
            <p:cNvSpPr/>
            <p:nvPr/>
          </p:nvSpPr>
          <p:spPr bwMode="auto">
            <a:xfrm>
              <a:off x="945021" y="5142012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665101" y="5136024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2457189" y="513602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3177269" y="5130036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3929941" y="5121652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4650021" y="5115664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5442109" y="5106651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6162189" y="5109676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6871598" y="5112639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7591678" y="5106651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5243813" y="4493940"/>
              <a:ext cx="0" cy="12961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5368553" y="4481964"/>
              <a:ext cx="0" cy="12961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矩形 103"/>
            <p:cNvSpPr/>
            <p:nvPr/>
          </p:nvSpPr>
          <p:spPr>
            <a:xfrm>
              <a:off x="881169" y="6130539"/>
              <a:ext cx="398019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00FF"/>
                  </a:solidFill>
                  <a:ea typeface="黑体" panose="02010609060101010101" pitchFamily="49" charset="-122"/>
                  <a:cs typeface="宋体" panose="02010600030101010101" pitchFamily="2" charset="-122"/>
                </a:rPr>
                <a:t>第一步结束！</a:t>
              </a:r>
              <a:endParaRPr lang="zh-CN" alt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93975" y="5757809"/>
              <a:ext cx="7889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i</a:t>
              </a:r>
              <a:r>
                <a:rPr lang="en-US" altLang="zh-CN" sz="2800" b="1" baseline="-25000" dirty="0" smtClean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5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  <a:cs typeface="宋体" panose="02010600030101010101" pitchFamily="2" charset="-122"/>
                </a:rPr>
                <a:t>=6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6880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5065385" y="2795995"/>
            <a:ext cx="2962999" cy="7748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9552" y="2785815"/>
            <a:ext cx="3755087" cy="7748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EF0E-C380-4247-B418-3FCFCDD74259}" type="slidenum">
              <a:rPr lang="zh-CN" altLang="en-US"/>
              <a:pPr/>
              <a:t>31</a:t>
            </a:fld>
            <a:endParaRPr lang="en-US" altLang="zh-CN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举例：</a:t>
            </a:r>
            <a:r>
              <a:rPr lang="zh-CN" altLang="en-US" dirty="0" smtClean="0"/>
              <a:t>第二步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 bwMode="auto">
          <a:xfrm>
            <a:off x="722984" y="2983580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443064" y="2977592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235152" y="2977592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955232" y="2971604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3707904" y="2963220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427984" y="2957232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220072" y="294821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940152" y="2951244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649561" y="2954207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7369641" y="2948219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1520" y="1016167"/>
            <a:ext cx="836327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第二步：</a:t>
            </a:r>
            <a:endParaRPr lang="en-US" altLang="zh-CN" b="1" dirty="0" smtClean="0">
              <a:solidFill>
                <a:srgbClr val="0000FF"/>
              </a:solidFill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对基准数所在位置前面的子序列和后面的子序列，分别重复第一步的过程。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3150" y="3685048"/>
            <a:ext cx="7488832" cy="1969173"/>
            <a:chOff x="533150" y="3685048"/>
            <a:chExt cx="7488832" cy="1969173"/>
          </a:xfrm>
        </p:grpSpPr>
        <p:sp>
          <p:nvSpPr>
            <p:cNvPr id="51" name="矩形 50"/>
            <p:cNvSpPr/>
            <p:nvPr/>
          </p:nvSpPr>
          <p:spPr bwMode="auto">
            <a:xfrm>
              <a:off x="5058983" y="4879340"/>
              <a:ext cx="2962999" cy="77488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33150" y="4869160"/>
              <a:ext cx="3755087" cy="77488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16582" y="5066925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436662" y="5060937"/>
              <a:ext cx="504056" cy="43204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228750" y="5060937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948830" y="5054949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701502" y="5046565"/>
              <a:ext cx="50405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421582" y="5040577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13670" y="503156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933750" y="5034589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643159" y="5037552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363239" y="5031564"/>
              <a:ext cx="504056" cy="42366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下箭头 2"/>
            <p:cNvSpPr/>
            <p:nvPr/>
          </p:nvSpPr>
          <p:spPr bwMode="auto">
            <a:xfrm>
              <a:off x="1947120" y="3717032"/>
              <a:ext cx="896688" cy="108012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下箭头 62"/>
            <p:cNvSpPr/>
            <p:nvPr/>
          </p:nvSpPr>
          <p:spPr bwMode="auto">
            <a:xfrm>
              <a:off x="5838225" y="3685048"/>
              <a:ext cx="896688" cy="108012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237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 bwMode="auto">
          <a:xfrm>
            <a:off x="7272299" y="970278"/>
            <a:ext cx="725833" cy="8102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574559" y="970279"/>
            <a:ext cx="725833" cy="8102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EF0E-C380-4247-B418-3FCFCDD74259}" type="slidenum">
              <a:rPr lang="zh-CN" altLang="en-US"/>
              <a:pPr/>
              <a:t>32</a:t>
            </a:fld>
            <a:endParaRPr lang="en-US" altLang="zh-CN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不断重复：递归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 bwMode="auto">
          <a:xfrm>
            <a:off x="5065386" y="3151148"/>
            <a:ext cx="1512168" cy="7748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39553" y="3140968"/>
            <a:ext cx="2291244" cy="7748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22984" y="3338733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443064" y="3332745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35152" y="3332745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955232" y="3326757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707904" y="3318373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427984" y="3312385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20072" y="3303372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940152" y="3306397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649561" y="3309360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369641" y="3303372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1227040" y="1950919"/>
            <a:ext cx="608656" cy="1080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065386" y="1020771"/>
            <a:ext cx="1512168" cy="7748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39553" y="1010591"/>
            <a:ext cx="2310658" cy="77488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22984" y="1208356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443064" y="1202368"/>
            <a:ext cx="504056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235152" y="1202368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955232" y="1196380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07904" y="1187996"/>
            <a:ext cx="50405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427984" y="1182008"/>
            <a:ext cx="5040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220072" y="1172995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940152" y="1176020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649561" y="1178983"/>
            <a:ext cx="504056" cy="4236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369641" y="1172995"/>
            <a:ext cx="504056" cy="423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下箭头 75"/>
          <p:cNvSpPr/>
          <p:nvPr/>
        </p:nvSpPr>
        <p:spPr bwMode="auto">
          <a:xfrm>
            <a:off x="3633147" y="1951837"/>
            <a:ext cx="608656" cy="1080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下箭头 76"/>
          <p:cNvSpPr/>
          <p:nvPr/>
        </p:nvSpPr>
        <p:spPr bwMode="auto">
          <a:xfrm>
            <a:off x="5430598" y="1947875"/>
            <a:ext cx="608656" cy="1080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下箭头 77"/>
          <p:cNvSpPr/>
          <p:nvPr/>
        </p:nvSpPr>
        <p:spPr bwMode="auto">
          <a:xfrm>
            <a:off x="7291153" y="1940981"/>
            <a:ext cx="608656" cy="1080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3" y="4812888"/>
            <a:ext cx="8454787" cy="1764169"/>
            <a:chOff x="539553" y="4812888"/>
            <a:chExt cx="8454787" cy="1764169"/>
          </a:xfrm>
        </p:grpSpPr>
        <p:sp>
          <p:nvSpPr>
            <p:cNvPr id="81" name="矩形 80"/>
            <p:cNvSpPr/>
            <p:nvPr/>
          </p:nvSpPr>
          <p:spPr bwMode="auto">
            <a:xfrm>
              <a:off x="696597" y="4848249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1416677" y="4842261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2208765" y="4842261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2928845" y="4836273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681517" y="4827889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4401597" y="4821901"/>
              <a:ext cx="504056" cy="432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193685" y="4812888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5913765" y="4815913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623174" y="4818876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7343254" y="4812888"/>
              <a:ext cx="504056" cy="42366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39553" y="5807616"/>
              <a:ext cx="398019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400" b="1" dirty="0" smtClean="0">
                  <a:solidFill>
                    <a:srgbClr val="0000FF"/>
                  </a:solidFill>
                  <a:ea typeface="黑体" panose="02010609060101010101" pitchFamily="49" charset="-122"/>
                  <a:cs typeface="宋体" panose="02010600030101010101" pitchFamily="2" charset="-122"/>
                </a:rPr>
                <a:t>排序结束！</a:t>
              </a:r>
              <a:endParaRPr lang="zh-CN" altLang="en-US" sz="4400" dirty="0">
                <a:solidFill>
                  <a:srgbClr val="0000FF"/>
                </a:solidFill>
              </a:endParaRPr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055" y="5752535"/>
              <a:ext cx="950765" cy="824522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4740034" y="6005007"/>
              <a:ext cx="4254306" cy="46166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MATLAB </a:t>
              </a:r>
              <a:r>
                <a:rPr lang="zh-CN" altLang="en-US" b="1" dirty="0" smtClean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演示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：</a:t>
              </a:r>
              <a:r>
                <a:rPr lang="en-US" altLang="zh-CN" b="1" dirty="0" err="1" smtClean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  <a:cs typeface="宋体" panose="02010600030101010101" pitchFamily="2" charset="-122"/>
                </a:rPr>
                <a:t>sort_quick.m</a:t>
              </a:r>
              <a:endPara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7552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12D-DD68-4E4A-84DC-D6A98B6016FF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排序 </a:t>
            </a:r>
            <a:r>
              <a:rPr lang="en-US" altLang="zh-CN" dirty="0" smtClean="0"/>
              <a:t>C++ </a:t>
            </a:r>
            <a:r>
              <a:rPr lang="zh-CN" altLang="en-US" dirty="0"/>
              <a:t>程序 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1124744"/>
            <a:ext cx="8499987" cy="1052596"/>
          </a:xfrm>
          <a:prstGeom prst="rect">
            <a:avLst/>
          </a:prstGeom>
          <a:ln w="12700">
            <a:solidFill>
              <a:srgbClr val="CC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事实上，在快速排序每一步执行过程中，可以不用交换，而是直接覆盖即可，如何实现？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850" y="2656514"/>
            <a:ext cx="8499987" cy="1532727"/>
          </a:xfrm>
          <a:prstGeom prst="rect">
            <a:avLst/>
          </a:prstGeom>
          <a:ln w="12700">
            <a:solidFill>
              <a:srgbClr val="CC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快速排序还有很多改进版本，如随机选择基准数，区间内数据较少时直接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用其它的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方法排序以减小递归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深度等等。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有兴趣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的同学可以深入研究。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215" y="4941168"/>
            <a:ext cx="8496622" cy="498598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sort_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quick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left, 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right)</a:t>
            </a: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885" y="554930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留作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练习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7737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FBCD-3C18-474D-B771-D76CEC8DD295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251520" y="1052736"/>
            <a:ext cx="8208963" cy="433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arenBoth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编写插入排序的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，程序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取名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hw08_01.cpp</a:t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排序函数名：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sort_insert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px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AutoNum type="arabicParenBoth" startAt="2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排序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，程序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取名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hw08_02.cpp</a:t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排序函数名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sort_shell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px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冒泡排序的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，程序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取名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hw08_03.cpp</a:t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序函数名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sort_bubble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px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快速排序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，程序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取名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hw08_04.cpp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sort_quick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px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left,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right)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BB-3A7E-45B8-BD7D-1A3F91042D1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主要内容</a:t>
            </a: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686619" y="1255168"/>
            <a:ext cx="7272337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7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选择排序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7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插入排序</a:t>
            </a:r>
          </a:p>
          <a:p>
            <a:pPr>
              <a:spcAft>
                <a:spcPct val="7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尔排序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7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冒泡排序</a:t>
            </a:r>
          </a:p>
          <a:p>
            <a:pPr>
              <a:spcAft>
                <a:spcPct val="7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快速排序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43608" y="5801380"/>
            <a:ext cx="6915348" cy="523220"/>
          </a:xfrm>
          <a:prstGeom prst="rect">
            <a:avLst/>
          </a:prstGeom>
          <a:noFill/>
          <a:ln w="1270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buClr>
                <a:srgbClr val="0000FF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本讲中假定是对数据进行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从小到大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排序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9145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15FB-6E68-4203-888F-EFB8E73C645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7504"/>
            <a:ext cx="4897438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FF"/>
                </a:solidFill>
                <a:latin typeface="+mn-ea"/>
                <a:ea typeface="+mn-ea"/>
              </a:rPr>
              <a:t>一</a:t>
            </a:r>
            <a:r>
              <a:rPr lang="zh-CN" altLang="en-US" sz="4400" dirty="0" smtClean="0">
                <a:solidFill>
                  <a:srgbClr val="0000FF"/>
                </a:solidFill>
                <a:latin typeface="+mn-ea"/>
                <a:ea typeface="+mn-ea"/>
              </a:rPr>
              <a:t>、选择排</a:t>
            </a:r>
            <a:r>
              <a:rPr lang="zh-CN" altLang="en-US" sz="4400" dirty="0">
                <a:solidFill>
                  <a:srgbClr val="0000FF"/>
                </a:solidFill>
                <a:latin typeface="+mn-ea"/>
                <a:ea typeface="+mn-ea"/>
              </a:rPr>
              <a:t>序 </a:t>
            </a:r>
          </a:p>
        </p:txBody>
      </p:sp>
      <p:sp>
        <p:nvSpPr>
          <p:cNvPr id="3" name="矩形 2"/>
          <p:cNvSpPr/>
          <p:nvPr/>
        </p:nvSpPr>
        <p:spPr>
          <a:xfrm>
            <a:off x="909936" y="3284984"/>
            <a:ext cx="7776864" cy="9417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找出最小值，将其与第一个位置的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元素进行交换，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lnSpc>
                <a:spcPct val="115000"/>
              </a:lnSpc>
              <a:buClr>
                <a:srgbClr val="FF0000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然后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对剩余的序列重复以上过程，直至排序结束。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51520" y="548680"/>
            <a:ext cx="8640960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0297" y="2251173"/>
            <a:ext cx="4238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有时也称为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最小排序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488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15FB-6E68-4203-888F-EFB8E73C6452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、选择排</a:t>
            </a:r>
            <a:r>
              <a:rPr lang="zh-CN" altLang="en-US" dirty="0"/>
              <a:t>序 </a:t>
            </a:r>
          </a:p>
        </p:txBody>
      </p:sp>
      <p:sp>
        <p:nvSpPr>
          <p:cNvPr id="840743" name="Rectangle 39"/>
          <p:cNvSpPr>
            <a:spLocks noChangeArrowheads="1"/>
          </p:cNvSpPr>
          <p:nvPr/>
        </p:nvSpPr>
        <p:spPr bwMode="auto">
          <a:xfrm>
            <a:off x="323850" y="1010720"/>
            <a:ext cx="8488321" cy="484735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原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始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序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列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 2  8  3  12  5  20  7  14  5   16 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第1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8  3  12  5  20  7  14  5   16 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第2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8  12  5  20  7  14  5   16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第3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2  3  5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12  8  20  7  14  5   16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第4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2  3  5   5 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8  20  7  14  12  16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第5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2  3  5   5  7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20  8  14  12  16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第6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2  3  5   5  7  8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20  14  12  16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第7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2  3  5   5  7  8  12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14  20  16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第8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2  3  5   5  7  8  12  14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20  16 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第9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轮</a:t>
            </a:r>
            <a:r>
              <a:rPr lang="zh-CN" altLang="zh-CN" b="1" dirty="0" smtClean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排序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2  3  5   5  7  8  12  14  16</a:t>
            </a:r>
            <a:r>
              <a:rPr lang="zh-CN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  20 </a:t>
            </a:r>
          </a:p>
        </p:txBody>
      </p:sp>
      <p:sp>
        <p:nvSpPr>
          <p:cNvPr id="2" name="矩形 1"/>
          <p:cNvSpPr/>
          <p:nvPr/>
        </p:nvSpPr>
        <p:spPr>
          <a:xfrm>
            <a:off x="4810755" y="6021288"/>
            <a:ext cx="400141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MATLAB 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演示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sort_min.m</a:t>
            </a:r>
            <a:endParaRPr lang="zh-CN" altLang="en-US" b="1" dirty="0">
              <a:solidFill>
                <a:srgbClr val="0000FF"/>
              </a:solidFill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24AC-25ED-4798-8A8E-DFD78AF4D03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排序 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程序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348903" y="1044000"/>
            <a:ext cx="8353425" cy="2462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找出最小值所在的位置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findm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n)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=0,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xmin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=*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for 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=1;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&lt;n;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 if (*(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px+i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)&lt;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xmin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 {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xmin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=*(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px+i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);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3375" y="3720140"/>
            <a:ext cx="8353425" cy="280076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选择排序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最小排序</a:t>
            </a:r>
            <a:r>
              <a:rPr lang="en-US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sort_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*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n)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{  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, t; 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for(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k=0; k&lt;n; k++)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{  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findm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px+k,n-k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 </a:t>
            </a:r>
            <a:endParaRPr lang="en-US" altLang="zh-CN" sz="20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t=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[k];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[k]=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k+idx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];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k+idx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]=t;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%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交换</a:t>
            </a:r>
            <a:endParaRPr lang="en-US" altLang="en-US" sz="20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24AC-25ED-4798-8A8E-DFD78AF4D03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排序 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程序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395536" y="980728"/>
            <a:ext cx="8353425" cy="544764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main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{   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x[]={2, 8, 3, 12, 5, 20, 7, 14, 5, 16};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n,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      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获取数据个数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n =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sizeof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(x)/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sizeof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(x[0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]);    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"x=\n";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输出原始数据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for(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=0;i&lt;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n;i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++)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setw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(3)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&lt;&lt; x[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]; 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  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sort_min</a:t>
            </a:r>
            <a:r>
              <a:rPr lang="en-US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(x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n</a:t>
            </a:r>
            <a:r>
              <a:rPr lang="en-US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排序</a:t>
            </a:r>
            <a:endParaRPr lang="en-US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排序后：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\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n";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输出排序后结果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for(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=0;i&lt;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n;i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++)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en-US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setw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(3)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&lt;&lt; x[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en-US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];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0; 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5796136" y="5837858"/>
            <a:ext cx="303468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</a:rPr>
              <a:t>sort_min.cpp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</a:rPr>
              <a:t>sort_min100000.cpp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884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15FB-6E68-4203-888F-EFB8E73C645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7504"/>
            <a:ext cx="4897438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dirty="0" smtClean="0">
                <a:solidFill>
                  <a:srgbClr val="0000FF"/>
                </a:solidFill>
                <a:latin typeface="+mn-ea"/>
                <a:ea typeface="+mn-ea"/>
              </a:rPr>
              <a:t>二、插入排序 </a:t>
            </a:r>
            <a:endParaRPr lang="zh-CN" altLang="en-US" sz="4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51520" y="548680"/>
            <a:ext cx="8640960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056" y="2421557"/>
            <a:ext cx="7741368" cy="32131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80000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基本思想描述如下：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假设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前面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个元素已经按顺序排好了，在排第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个元素时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，将其插入到前面已排好的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个元素中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，使得插入后得到的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个元素组成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的序列仍按值有序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然后采用同样的方法排第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+2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个元素。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以此类推，直到排完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序列的所有元素为止。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62202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14395</TotalTime>
  <Words>2469</Words>
  <Application>Microsoft Office PowerPoint</Application>
  <PresentationFormat>全屏显示(4:3)</PresentationFormat>
  <Paragraphs>599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宋体</vt:lpstr>
      <vt:lpstr>Arial</vt:lpstr>
      <vt:lpstr>Consolas</vt:lpstr>
      <vt:lpstr>MV Boli</vt:lpstr>
      <vt:lpstr>Tahoma</vt:lpstr>
      <vt:lpstr>Times New Roman</vt:lpstr>
      <vt:lpstr>Wingdings</vt:lpstr>
      <vt:lpstr>Blends</vt:lpstr>
      <vt:lpstr>第八讲</vt:lpstr>
      <vt:lpstr>排序算法</vt:lpstr>
      <vt:lpstr>常见排序算法</vt:lpstr>
      <vt:lpstr>主要内容</vt:lpstr>
      <vt:lpstr>一、选择排序 </vt:lpstr>
      <vt:lpstr>一、选择排序 </vt:lpstr>
      <vt:lpstr>选择排序 C++程序</vt:lpstr>
      <vt:lpstr>选择排序 C++程序</vt:lpstr>
      <vt:lpstr>二、插入排序 </vt:lpstr>
      <vt:lpstr>二、插入排序 </vt:lpstr>
      <vt:lpstr>插入排序 C++ 程序 </vt:lpstr>
      <vt:lpstr>插入排序 C++ 程序 </vt:lpstr>
      <vt:lpstr>插入排序 C++ 程序 </vt:lpstr>
      <vt:lpstr>三、希尔排序 </vt:lpstr>
      <vt:lpstr>三、希尔排序</vt:lpstr>
      <vt:lpstr>三、希尔排序</vt:lpstr>
      <vt:lpstr>三、希尔排序</vt:lpstr>
      <vt:lpstr>三、希尔排序</vt:lpstr>
      <vt:lpstr>希尔排序 C++程序</vt:lpstr>
      <vt:lpstr>四、冒泡排序 </vt:lpstr>
      <vt:lpstr>四、冒泡排序</vt:lpstr>
      <vt:lpstr>四、冒泡排序</vt:lpstr>
      <vt:lpstr>冒泡排序 C++ 程序 </vt:lpstr>
      <vt:lpstr>五、快速排序 </vt:lpstr>
      <vt:lpstr>五、快速排序</vt:lpstr>
      <vt:lpstr>快速排序</vt:lpstr>
      <vt:lpstr>快速排序举例</vt:lpstr>
      <vt:lpstr>举例：第一步</vt:lpstr>
      <vt:lpstr>举例：第一步</vt:lpstr>
      <vt:lpstr>举例：第一步</vt:lpstr>
      <vt:lpstr>举例：第二步</vt:lpstr>
      <vt:lpstr>不断重复：递归</vt:lpstr>
      <vt:lpstr>快速排序 C++ 程序 </vt:lpstr>
      <vt:lpstr>上机作业</vt:lpstr>
    </vt:vector>
  </TitlesOfParts>
  <Company>联想（北京）有限公司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1043</cp:revision>
  <cp:lastPrinted>1601-01-01T00:00:00Z</cp:lastPrinted>
  <dcterms:created xsi:type="dcterms:W3CDTF">2005-02-05T01:21:04Z</dcterms:created>
  <dcterms:modified xsi:type="dcterms:W3CDTF">2017-11-02T03:00:34Z</dcterms:modified>
</cp:coreProperties>
</file>