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4"/>
  </p:notesMasterIdLst>
  <p:sldIdLst>
    <p:sldId id="706" r:id="rId2"/>
    <p:sldId id="707" r:id="rId3"/>
    <p:sldId id="751" r:id="rId4"/>
    <p:sldId id="752" r:id="rId5"/>
    <p:sldId id="754" r:id="rId6"/>
    <p:sldId id="755" r:id="rId7"/>
    <p:sldId id="756" r:id="rId8"/>
    <p:sldId id="757" r:id="rId9"/>
    <p:sldId id="758" r:id="rId10"/>
    <p:sldId id="759" r:id="rId11"/>
    <p:sldId id="760" r:id="rId12"/>
    <p:sldId id="761" r:id="rId13"/>
    <p:sldId id="762" r:id="rId14"/>
    <p:sldId id="763" r:id="rId15"/>
    <p:sldId id="764" r:id="rId16"/>
    <p:sldId id="765" r:id="rId17"/>
    <p:sldId id="766" r:id="rId18"/>
    <p:sldId id="767" r:id="rId19"/>
    <p:sldId id="768" r:id="rId20"/>
    <p:sldId id="769" r:id="rId21"/>
    <p:sldId id="770" r:id="rId22"/>
    <p:sldId id="771" r:id="rId23"/>
    <p:sldId id="772" r:id="rId24"/>
    <p:sldId id="773" r:id="rId25"/>
    <p:sldId id="774" r:id="rId26"/>
    <p:sldId id="775" r:id="rId27"/>
    <p:sldId id="776" r:id="rId28"/>
    <p:sldId id="777" r:id="rId29"/>
    <p:sldId id="778" r:id="rId30"/>
    <p:sldId id="779" r:id="rId31"/>
    <p:sldId id="780" r:id="rId32"/>
    <p:sldId id="781" r:id="rId33"/>
    <p:sldId id="782" r:id="rId34"/>
    <p:sldId id="783" r:id="rId35"/>
    <p:sldId id="784" r:id="rId36"/>
    <p:sldId id="785" r:id="rId37"/>
    <p:sldId id="786" r:id="rId38"/>
    <p:sldId id="787" r:id="rId39"/>
    <p:sldId id="788" r:id="rId40"/>
    <p:sldId id="789" r:id="rId41"/>
    <p:sldId id="790" r:id="rId42"/>
    <p:sldId id="791" r:id="rId43"/>
    <p:sldId id="810" r:id="rId44"/>
    <p:sldId id="811" r:id="rId45"/>
    <p:sldId id="792" r:id="rId46"/>
    <p:sldId id="793" r:id="rId47"/>
    <p:sldId id="794" r:id="rId48"/>
    <p:sldId id="795" r:id="rId49"/>
    <p:sldId id="796" r:id="rId50"/>
    <p:sldId id="797" r:id="rId51"/>
    <p:sldId id="798" r:id="rId52"/>
    <p:sldId id="799" r:id="rId53"/>
    <p:sldId id="800" r:id="rId54"/>
    <p:sldId id="801" r:id="rId55"/>
    <p:sldId id="802" r:id="rId56"/>
    <p:sldId id="803" r:id="rId57"/>
    <p:sldId id="804" r:id="rId58"/>
    <p:sldId id="805" r:id="rId59"/>
    <p:sldId id="806" r:id="rId60"/>
    <p:sldId id="807" r:id="rId61"/>
    <p:sldId id="808" r:id="rId62"/>
    <p:sldId id="809" r:id="rId63"/>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00"/>
    <a:srgbClr val="FFFF00"/>
    <a:srgbClr val="0033CC"/>
    <a:srgbClr val="FF3300"/>
    <a:srgbClr val="CC9900"/>
    <a:srgbClr val="0066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2" autoAdjust="0"/>
    <p:restoredTop sz="86455" autoAdjust="0"/>
  </p:normalViewPr>
  <p:slideViewPr>
    <p:cSldViewPr>
      <p:cViewPr varScale="1">
        <p:scale>
          <a:sx n="92" d="100"/>
          <a:sy n="92" d="100"/>
        </p:scale>
        <p:origin x="34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3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69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vl1pPr>
          </a:lstStyle>
          <a:p>
            <a:endParaRPr lang="zh-CN" altLang="en-US"/>
          </a:p>
        </p:txBody>
      </p:sp>
      <p:sp>
        <p:nvSpPr>
          <p:cNvPr id="4669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vl1pPr>
          </a:lstStyle>
          <a:p>
            <a:endParaRPr lang="en-US" altLang="zh-CN"/>
          </a:p>
        </p:txBody>
      </p:sp>
      <p:sp>
        <p:nvSpPr>
          <p:cNvPr id="466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69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69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1"/>
            </a:lvl1pPr>
          </a:lstStyle>
          <a:p>
            <a:endParaRPr lang="en-US" altLang="zh-CN"/>
          </a:p>
        </p:txBody>
      </p:sp>
      <p:sp>
        <p:nvSpPr>
          <p:cNvPr id="4669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vl1pPr>
          </a:lstStyle>
          <a:p>
            <a:fld id="{A5D6B146-CC24-415A-80E0-B445A3AD0708}" type="slidenum">
              <a:rPr lang="zh-CN" altLang="en-US"/>
              <a:pPr/>
              <a:t>‹#›</a:t>
            </a:fld>
            <a:endParaRPr lang="en-US" altLang="zh-CN"/>
          </a:p>
        </p:txBody>
      </p:sp>
    </p:spTree>
    <p:extLst>
      <p:ext uri="{BB962C8B-B14F-4D97-AF65-F5344CB8AC3E}">
        <p14:creationId xmlns:p14="http://schemas.microsoft.com/office/powerpoint/2010/main" val="14124884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D6B146-CC24-415A-80E0-B445A3AD0708}" type="slidenum">
              <a:rPr lang="zh-CN" altLang="en-US" smtClean="0"/>
              <a:pPr/>
              <a:t>1</a:t>
            </a:fld>
            <a:endParaRPr lang="en-US" altLang="zh-CN"/>
          </a:p>
        </p:txBody>
      </p:sp>
    </p:spTree>
    <p:extLst>
      <p:ext uri="{BB962C8B-B14F-4D97-AF65-F5344CB8AC3E}">
        <p14:creationId xmlns:p14="http://schemas.microsoft.com/office/powerpoint/2010/main" val="265524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4C471A-82D4-44C3-93FD-83604CC76A0C}" type="slidenum">
              <a:rPr lang="zh-CN" altLang="en-US" smtClean="0"/>
              <a:pPr/>
              <a:t>2</a:t>
            </a:fld>
            <a:endParaRPr lang="en-US" altLang="zh-CN"/>
          </a:p>
        </p:txBody>
      </p:sp>
    </p:spTree>
    <p:extLst>
      <p:ext uri="{BB962C8B-B14F-4D97-AF65-F5344CB8AC3E}">
        <p14:creationId xmlns:p14="http://schemas.microsoft.com/office/powerpoint/2010/main" val="409513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D6B146-CC24-415A-80E0-B445A3AD0708}" type="slidenum">
              <a:rPr lang="zh-CN" altLang="en-US" smtClean="0"/>
              <a:pPr/>
              <a:t>10</a:t>
            </a:fld>
            <a:endParaRPr lang="en-US" altLang="zh-CN"/>
          </a:p>
        </p:txBody>
      </p:sp>
    </p:spTree>
    <p:extLst>
      <p:ext uri="{BB962C8B-B14F-4D97-AF65-F5344CB8AC3E}">
        <p14:creationId xmlns:p14="http://schemas.microsoft.com/office/powerpoint/2010/main" val="269229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D6B146-CC24-415A-80E0-B445A3AD0708}" type="slidenum">
              <a:rPr lang="zh-CN" altLang="en-US" smtClean="0"/>
              <a:pPr/>
              <a:t>25</a:t>
            </a:fld>
            <a:endParaRPr lang="en-US" altLang="zh-CN"/>
          </a:p>
        </p:txBody>
      </p:sp>
    </p:spTree>
    <p:extLst>
      <p:ext uri="{BB962C8B-B14F-4D97-AF65-F5344CB8AC3E}">
        <p14:creationId xmlns:p14="http://schemas.microsoft.com/office/powerpoint/2010/main" val="24324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D6B146-CC24-415A-80E0-B445A3AD0708}" type="slidenum">
              <a:rPr lang="zh-CN" altLang="en-US" smtClean="0"/>
              <a:pPr/>
              <a:t>45</a:t>
            </a:fld>
            <a:endParaRPr lang="en-US" altLang="zh-CN"/>
          </a:p>
        </p:txBody>
      </p:sp>
    </p:spTree>
    <p:extLst>
      <p:ext uri="{BB962C8B-B14F-4D97-AF65-F5344CB8AC3E}">
        <p14:creationId xmlns:p14="http://schemas.microsoft.com/office/powerpoint/2010/main" val="296906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D6B146-CC24-415A-80E0-B445A3AD0708}" type="slidenum">
              <a:rPr lang="zh-CN" altLang="en-US" smtClean="0"/>
              <a:pPr/>
              <a:t>51</a:t>
            </a:fld>
            <a:endParaRPr lang="en-US" altLang="zh-CN"/>
          </a:p>
        </p:txBody>
      </p:sp>
    </p:spTree>
    <p:extLst>
      <p:ext uri="{BB962C8B-B14F-4D97-AF65-F5344CB8AC3E}">
        <p14:creationId xmlns:p14="http://schemas.microsoft.com/office/powerpoint/2010/main" val="3651993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D6B146-CC24-415A-80E0-B445A3AD0708}" type="slidenum">
              <a:rPr lang="zh-CN" altLang="en-US" smtClean="0"/>
              <a:pPr/>
              <a:t>55</a:t>
            </a:fld>
            <a:endParaRPr lang="en-US" altLang="zh-CN"/>
          </a:p>
        </p:txBody>
      </p:sp>
    </p:spTree>
    <p:extLst>
      <p:ext uri="{BB962C8B-B14F-4D97-AF65-F5344CB8AC3E}">
        <p14:creationId xmlns:p14="http://schemas.microsoft.com/office/powerpoint/2010/main" val="406067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1371600" y="1557338"/>
            <a:ext cx="7772400" cy="1143000"/>
          </a:xfrm>
        </p:spPr>
        <p:txBody>
          <a:bodyPr/>
          <a:lstStyle>
            <a:lvl1pPr>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403350" y="3141663"/>
            <a:ext cx="6400800" cy="1752600"/>
          </a:xfrm>
        </p:spPr>
        <p:txBody>
          <a:bodyPr/>
          <a:lstStyle>
            <a:lvl1pPr algn="ctr">
              <a:buFont typeface="Wingdings" panose="05000000000000000000" pitchFamily="2" charset="2"/>
              <a:buNone/>
              <a:defRPr/>
            </a:lvl1pPr>
          </a:lstStyle>
          <a:p>
            <a:pPr lvl="0"/>
            <a:r>
              <a:rPr lang="zh-CN" altLang="en-US" noProof="0"/>
              <a:t>单击此处编辑母版副标题样式</a:t>
            </a:r>
          </a:p>
        </p:txBody>
      </p:sp>
      <p:sp>
        <p:nvSpPr>
          <p:cNvPr id="6555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6555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6555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C4565DD-4289-4886-B24C-5E3FF023EDB3}" type="slidenum">
              <a:rPr lang="zh-CN" altLang="en-US"/>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EAE292-4B72-4AE8-9D3A-34773363A333}" type="slidenum">
              <a:rPr lang="zh-CN" altLang="en-US"/>
              <a:pPr/>
              <a:t>‹#›</a:t>
            </a:fld>
            <a:endParaRPr lang="en-US" altLang="zh-CN"/>
          </a:p>
        </p:txBody>
      </p:sp>
    </p:spTree>
    <p:extLst>
      <p:ext uri="{BB962C8B-B14F-4D97-AF65-F5344CB8AC3E}">
        <p14:creationId xmlns:p14="http://schemas.microsoft.com/office/powerpoint/2010/main" val="178112208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260350"/>
            <a:ext cx="2124075" cy="5905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260350"/>
            <a:ext cx="6219825" cy="5905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D25848-0EFF-4B3B-B89E-136AE846716C}" type="slidenum">
              <a:rPr lang="zh-CN" altLang="en-US"/>
              <a:pPr/>
              <a:t>‹#›</a:t>
            </a:fld>
            <a:endParaRPr lang="en-US" altLang="zh-CN"/>
          </a:p>
        </p:txBody>
      </p:sp>
    </p:spTree>
    <p:extLst>
      <p:ext uri="{BB962C8B-B14F-4D97-AF65-F5344CB8AC3E}">
        <p14:creationId xmlns:p14="http://schemas.microsoft.com/office/powerpoint/2010/main" val="3444782621"/>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7162800" cy="617538"/>
          </a:xfrm>
        </p:spPr>
        <p:txBody>
          <a:bodyPr/>
          <a:lstStyle/>
          <a:p>
            <a:r>
              <a:rPr lang="zh-CN" altLang="en-US"/>
              <a:t>单击此处编辑母版标题样式</a:t>
            </a:r>
          </a:p>
        </p:txBody>
      </p:sp>
      <p:sp>
        <p:nvSpPr>
          <p:cNvPr id="3" name="表格占位符 2"/>
          <p:cNvSpPr>
            <a:spLocks noGrp="1"/>
          </p:cNvSpPr>
          <p:nvPr>
            <p:ph type="tbl" idx="1"/>
          </p:nvPr>
        </p:nvSpPr>
        <p:spPr>
          <a:xfrm>
            <a:off x="395288" y="1125538"/>
            <a:ext cx="8424862" cy="5040312"/>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AB6ED7D6-E86F-4B8B-9CEB-E75C5EFB78BF}" type="slidenum">
              <a:rPr lang="zh-CN" altLang="en-US"/>
              <a:pPr/>
              <a:t>‹#›</a:t>
            </a:fld>
            <a:endParaRPr lang="en-US" altLang="zh-CN"/>
          </a:p>
        </p:txBody>
      </p:sp>
    </p:spTree>
    <p:extLst>
      <p:ext uri="{BB962C8B-B14F-4D97-AF65-F5344CB8AC3E}">
        <p14:creationId xmlns:p14="http://schemas.microsoft.com/office/powerpoint/2010/main" val="383316068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DAA0E35-5EF1-457F-B2A4-70866F7D6C65}" type="slidenum">
              <a:rPr lang="zh-CN" altLang="en-US"/>
              <a:pPr/>
              <a:t>‹#›</a:t>
            </a:fld>
            <a:endParaRPr lang="en-US" altLang="zh-CN"/>
          </a:p>
        </p:txBody>
      </p:sp>
    </p:spTree>
    <p:extLst>
      <p:ext uri="{BB962C8B-B14F-4D97-AF65-F5344CB8AC3E}">
        <p14:creationId xmlns:p14="http://schemas.microsoft.com/office/powerpoint/2010/main" val="308126339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08727DC-D719-4CCE-B3DD-65F30F001CB1}" type="slidenum">
              <a:rPr lang="zh-CN" altLang="en-US"/>
              <a:pPr/>
              <a:t>‹#›</a:t>
            </a:fld>
            <a:endParaRPr lang="en-US" altLang="zh-CN"/>
          </a:p>
        </p:txBody>
      </p:sp>
    </p:spTree>
    <p:extLst>
      <p:ext uri="{BB962C8B-B14F-4D97-AF65-F5344CB8AC3E}">
        <p14:creationId xmlns:p14="http://schemas.microsoft.com/office/powerpoint/2010/main" val="210385527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25538"/>
            <a:ext cx="4135437" cy="5040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125538"/>
            <a:ext cx="4137025" cy="5040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C65CE1D-12E6-4742-ACE4-C4272D069379}" type="slidenum">
              <a:rPr lang="zh-CN" altLang="en-US"/>
              <a:pPr/>
              <a:t>‹#›</a:t>
            </a:fld>
            <a:endParaRPr lang="en-US" altLang="zh-CN"/>
          </a:p>
        </p:txBody>
      </p:sp>
    </p:spTree>
    <p:extLst>
      <p:ext uri="{BB962C8B-B14F-4D97-AF65-F5344CB8AC3E}">
        <p14:creationId xmlns:p14="http://schemas.microsoft.com/office/powerpoint/2010/main" val="122362636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1E33E51-46F8-4EAB-8F2A-C1200028CEE7}" type="slidenum">
              <a:rPr lang="zh-CN" altLang="en-US"/>
              <a:pPr/>
              <a:t>‹#›</a:t>
            </a:fld>
            <a:endParaRPr lang="en-US" altLang="zh-CN"/>
          </a:p>
        </p:txBody>
      </p:sp>
    </p:spTree>
    <p:extLst>
      <p:ext uri="{BB962C8B-B14F-4D97-AF65-F5344CB8AC3E}">
        <p14:creationId xmlns:p14="http://schemas.microsoft.com/office/powerpoint/2010/main" val="77109000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66ED99E-9A99-48AA-95DD-77905112784A}" type="slidenum">
              <a:rPr lang="zh-CN" altLang="en-US"/>
              <a:pPr/>
              <a:t>‹#›</a:t>
            </a:fld>
            <a:endParaRPr lang="en-US" altLang="zh-CN"/>
          </a:p>
        </p:txBody>
      </p:sp>
    </p:spTree>
    <p:extLst>
      <p:ext uri="{BB962C8B-B14F-4D97-AF65-F5344CB8AC3E}">
        <p14:creationId xmlns:p14="http://schemas.microsoft.com/office/powerpoint/2010/main" val="93469946"/>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DA8BA8B-E5C8-4F37-8FA1-8B63BCC74CD7}" type="slidenum">
              <a:rPr lang="zh-CN" altLang="en-US"/>
              <a:pPr/>
              <a:t>‹#›</a:t>
            </a:fld>
            <a:endParaRPr lang="en-US" altLang="zh-CN"/>
          </a:p>
        </p:txBody>
      </p:sp>
    </p:spTree>
    <p:extLst>
      <p:ext uri="{BB962C8B-B14F-4D97-AF65-F5344CB8AC3E}">
        <p14:creationId xmlns:p14="http://schemas.microsoft.com/office/powerpoint/2010/main" val="408383869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669661-A804-41D3-82F4-7FEEFCF5593B}" type="slidenum">
              <a:rPr lang="zh-CN" altLang="en-US"/>
              <a:pPr/>
              <a:t>‹#›</a:t>
            </a:fld>
            <a:endParaRPr lang="en-US" altLang="zh-CN"/>
          </a:p>
        </p:txBody>
      </p:sp>
    </p:spTree>
    <p:extLst>
      <p:ext uri="{BB962C8B-B14F-4D97-AF65-F5344CB8AC3E}">
        <p14:creationId xmlns:p14="http://schemas.microsoft.com/office/powerpoint/2010/main" val="429262514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D269D2D-3C33-4DD2-A384-131EA04A84B3}" type="slidenum">
              <a:rPr lang="zh-CN" altLang="en-US"/>
              <a:pPr/>
              <a:t>‹#›</a:t>
            </a:fld>
            <a:endParaRPr lang="en-US" altLang="zh-CN"/>
          </a:p>
        </p:txBody>
      </p:sp>
    </p:spTree>
    <p:extLst>
      <p:ext uri="{BB962C8B-B14F-4D97-AF65-F5344CB8AC3E}">
        <p14:creationId xmlns:p14="http://schemas.microsoft.com/office/powerpoint/2010/main" val="2165556506"/>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0" name="Rectangle 8"/>
          <p:cNvSpPr>
            <a:spLocks noChangeArrowheads="1"/>
          </p:cNvSpPr>
          <p:nvPr userDrawn="1"/>
        </p:nvSpPr>
        <p:spPr bwMode="gray">
          <a:xfrm>
            <a:off x="323850" y="836613"/>
            <a:ext cx="8496300" cy="36512"/>
          </a:xfrm>
          <a:prstGeom prst="rect">
            <a:avLst/>
          </a:prstGeom>
          <a:solidFill>
            <a:srgbClr val="00CCFF">
              <a:alpha val="53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64521" name="Rectangle 9"/>
          <p:cNvSpPr>
            <a:spLocks noGrp="1" noChangeArrowheads="1"/>
          </p:cNvSpPr>
          <p:nvPr>
            <p:ph type="title"/>
          </p:nvPr>
        </p:nvSpPr>
        <p:spPr bwMode="auto">
          <a:xfrm>
            <a:off x="323850" y="260350"/>
            <a:ext cx="716280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4522" name="Rectangle 10"/>
          <p:cNvSpPr>
            <a:spLocks noGrp="1" noChangeArrowheads="1"/>
          </p:cNvSpPr>
          <p:nvPr>
            <p:ph type="body" idx="1"/>
          </p:nvPr>
        </p:nvSpPr>
        <p:spPr bwMode="auto">
          <a:xfrm>
            <a:off x="395288" y="1125538"/>
            <a:ext cx="8424862"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US" altLang="zh-CN"/>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28BE1D44-E49A-4A6D-BA0B-1BD9E242D2E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p:random/>
  </p:transition>
  <p:hf hdr="0" ftr="0" dt="0"/>
  <p:txStyles>
    <p:titleStyle>
      <a:lvl1pPr algn="l" rtl="0" fontAlgn="base">
        <a:spcBef>
          <a:spcPct val="0"/>
        </a:spcBef>
        <a:spcAft>
          <a:spcPct val="0"/>
        </a:spcAft>
        <a:defRPr kumimoji="1" sz="3600" b="1" kern="1200">
          <a:solidFill>
            <a:srgbClr val="006600"/>
          </a:solidFill>
          <a:latin typeface="+mj-lt"/>
          <a:ea typeface="+mj-ea"/>
          <a:cs typeface="+mj-cs"/>
        </a:defRPr>
      </a:lvl1pPr>
      <a:lvl2pPr algn="l" rtl="0" fontAlgn="base">
        <a:spcBef>
          <a:spcPct val="0"/>
        </a:spcBef>
        <a:spcAft>
          <a:spcPct val="0"/>
        </a:spcAft>
        <a:defRPr kumimoji="1" sz="3600" b="1">
          <a:solidFill>
            <a:srgbClr val="006600"/>
          </a:solidFill>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3600" b="1">
          <a:solidFill>
            <a:srgbClr val="006600"/>
          </a:solidFill>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3600" b="1">
          <a:solidFill>
            <a:srgbClr val="006600"/>
          </a:solidFill>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3600" b="1">
          <a:solidFill>
            <a:srgbClr val="0066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b="1">
          <a:solidFill>
            <a:srgbClr val="0066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b="1">
          <a:solidFill>
            <a:srgbClr val="0066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b="1">
          <a:solidFill>
            <a:srgbClr val="0066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b="1">
          <a:solidFill>
            <a:srgbClr val="006600"/>
          </a:solidFill>
          <a:latin typeface="Times New Roman" panose="02020603050405020304" pitchFamily="18" charset="0"/>
          <a:ea typeface="宋体" panose="02010600030101010101" pitchFamily="2" charset="-122"/>
        </a:defRPr>
      </a:lvl9pPr>
    </p:titleStyle>
    <p:bodyStyle>
      <a:lvl1pPr algn="l" rtl="0" fontAlgn="base">
        <a:spcBef>
          <a:spcPct val="20000"/>
        </a:spcBef>
        <a:spcAft>
          <a:spcPct val="0"/>
        </a:spcAft>
        <a:buClr>
          <a:schemeClr val="folHlink"/>
        </a:buClr>
        <a:buSzPct val="60000"/>
        <a:buFont typeface="Wingdings" panose="05000000000000000000" pitchFamily="2" charset="2"/>
        <a:buChar char="n"/>
        <a:defRPr kumimoji="1" sz="2400" b="1" kern="1200">
          <a:solidFill>
            <a:schemeClr val="tx1"/>
          </a:solidFill>
          <a:latin typeface="+mn-lt"/>
          <a:ea typeface="+mn-ea"/>
          <a:cs typeface="+mn-cs"/>
        </a:defRPr>
      </a:lvl1pPr>
      <a:lvl2pPr marL="765175" indent="-285750" algn="l" rtl="0" fontAlgn="base">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latin typeface="Tahoma" panose="020B0604030504040204" pitchFamily="34" charset="0"/>
          <a:ea typeface="+mj-ea"/>
          <a:cs typeface="+mn-cs"/>
        </a:defRPr>
      </a:lvl2pPr>
      <a:lvl3pPr marL="1184275" indent="-228600" algn="l" rtl="0" fontAlgn="base">
        <a:spcBef>
          <a:spcPct val="20000"/>
        </a:spcBef>
        <a:spcAft>
          <a:spcPct val="0"/>
        </a:spcAft>
        <a:buClr>
          <a:schemeClr val="folHlink"/>
        </a:buClr>
        <a:buSzPct val="50000"/>
        <a:buFont typeface="Wingdings" panose="05000000000000000000" pitchFamily="2" charset="2"/>
        <a:buChar char="n"/>
        <a:defRPr kumimoji="1" sz="2800" b="1" kern="1200">
          <a:solidFill>
            <a:schemeClr val="tx1"/>
          </a:solidFill>
          <a:latin typeface="Tahoma" panose="020B0604030504040204" pitchFamily="34" charset="0"/>
          <a:ea typeface="+mj-ea"/>
          <a:cs typeface="+mn-cs"/>
        </a:defRPr>
      </a:lvl3pPr>
      <a:lvl4pPr marL="1603375" indent="-228600" algn="l" rtl="0" fontAlgn="base">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Tahoma" panose="020B0604030504040204" pitchFamily="34" charset="0"/>
          <a:ea typeface="+mj-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800" b="1" kern="1200">
          <a:solidFill>
            <a:schemeClr val="tx1"/>
          </a:solidFill>
          <a:latin typeface="Tahoma" panose="020B0604030504040204" pitchFamily="34" charset="0"/>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ctrTitle"/>
          </p:nvPr>
        </p:nvSpPr>
        <p:spPr>
          <a:xfrm>
            <a:off x="249541" y="989828"/>
            <a:ext cx="2377281" cy="830997"/>
          </a:xfrm>
        </p:spPr>
        <p:txBody>
          <a:bodyPr wrap="square">
            <a:spAutoFit/>
          </a:bodyPr>
          <a:lstStyle/>
          <a:p>
            <a:r>
              <a:rPr lang="zh-CN" altLang="en-US" sz="4800" b="0" dirty="0">
                <a:solidFill>
                  <a:schemeClr val="tx1"/>
                </a:solidFill>
                <a:latin typeface="黑体" panose="02010609060101010101" pitchFamily="49" charset="-122"/>
                <a:ea typeface="黑体" panose="02010609060101010101" pitchFamily="49" charset="-122"/>
              </a:rPr>
              <a:t>第九讲</a:t>
            </a:r>
            <a:endParaRPr lang="zh-CN" altLang="en-US" sz="4800" b="0" dirty="0">
              <a:solidFill>
                <a:schemeClr val="tx1"/>
              </a:solidFill>
              <a:latin typeface="黑体" panose="02010609060101010101" pitchFamily="49" charset="-122"/>
            </a:endParaRPr>
          </a:p>
        </p:txBody>
      </p:sp>
      <p:sp>
        <p:nvSpPr>
          <p:cNvPr id="1079299" name="Rectangle 3"/>
          <p:cNvSpPr>
            <a:spLocks noChangeArrowheads="1"/>
          </p:cNvSpPr>
          <p:nvPr/>
        </p:nvSpPr>
        <p:spPr bwMode="auto">
          <a:xfrm>
            <a:off x="251525" y="2434837"/>
            <a:ext cx="8531225"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7200" dirty="0">
                <a:solidFill>
                  <a:srgbClr val="0000FF"/>
                </a:solidFill>
                <a:latin typeface="黑体" panose="02010609060101010101" pitchFamily="49" charset="-122"/>
                <a:ea typeface="黑体" panose="02010609060101010101" pitchFamily="49" charset="-122"/>
              </a:rPr>
              <a:t>类与对象</a:t>
            </a:r>
            <a:endParaRPr lang="zh-CN" altLang="en-US" sz="7200" dirty="0">
              <a:solidFill>
                <a:srgbClr val="0000FF"/>
              </a:solidFill>
              <a:latin typeface="Times New Roman" panose="02020603050405020304" pitchFamily="18" charset="0"/>
              <a:ea typeface="黑体" panose="02010609060101010101" pitchFamily="49" charset="-122"/>
            </a:endParaRPr>
          </a:p>
        </p:txBody>
      </p:sp>
      <p:sp>
        <p:nvSpPr>
          <p:cNvPr id="1079300" name="Rectangle 4"/>
          <p:cNvSpPr>
            <a:spLocks noChangeArrowheads="1"/>
          </p:cNvSpPr>
          <p:nvPr/>
        </p:nvSpPr>
        <p:spPr bwMode="auto">
          <a:xfrm>
            <a:off x="3166592" y="4153170"/>
            <a:ext cx="56161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ct val="20000"/>
              </a:spcAft>
            </a:pPr>
            <a:r>
              <a:rPr lang="zh-CN" altLang="en-US" sz="4000" b="1" dirty="0">
                <a:solidFill>
                  <a:srgbClr val="0000FF"/>
                </a:solidFill>
                <a:latin typeface="Times New Roman" panose="02020603050405020304" pitchFamily="18" charset="0"/>
                <a:ea typeface="黑体" panose="02010609060101010101" pitchFamily="49" charset="-122"/>
              </a:rPr>
              <a:t>（</a:t>
            </a:r>
            <a:r>
              <a:rPr lang="en-US" altLang="zh-CN" sz="4000" b="1" dirty="0">
                <a:solidFill>
                  <a:srgbClr val="0000FF"/>
                </a:solidFill>
                <a:latin typeface="Times New Roman" panose="02020603050405020304" pitchFamily="18" charset="0"/>
                <a:ea typeface="黑体" panose="02010609060101010101" pitchFamily="49" charset="-122"/>
              </a:rPr>
              <a:t>I</a:t>
            </a:r>
            <a:r>
              <a:rPr lang="zh-CN" altLang="en-US" sz="4000" b="1" dirty="0">
                <a:solidFill>
                  <a:srgbClr val="0000FF"/>
                </a:solidFill>
                <a:latin typeface="Times New Roman" panose="02020603050405020304" pitchFamily="18" charset="0"/>
                <a:ea typeface="黑体" panose="02010609060101010101" pitchFamily="49" charset="-122"/>
              </a:rPr>
              <a:t>）</a:t>
            </a:r>
            <a:r>
              <a:rPr lang="en-US" altLang="zh-CN" sz="4000" b="1" dirty="0">
                <a:solidFill>
                  <a:srgbClr val="0000FF"/>
                </a:solidFill>
                <a:latin typeface="Times New Roman" panose="02020603050405020304" pitchFamily="18" charset="0"/>
                <a:ea typeface="黑体" panose="02010609060101010101" pitchFamily="49" charset="-122"/>
              </a:rPr>
              <a:t> </a:t>
            </a:r>
            <a:r>
              <a:rPr lang="zh-CN" altLang="en-US" sz="4000" b="1" dirty="0">
                <a:latin typeface="Times New Roman" panose="02020603050405020304" pitchFamily="18" charset="0"/>
                <a:ea typeface="黑体" panose="02010609060101010101" pitchFamily="49" charset="-122"/>
              </a:rPr>
              <a:t>面向对象基础</a:t>
            </a:r>
          </a:p>
        </p:txBody>
      </p:sp>
      <p:sp>
        <p:nvSpPr>
          <p:cNvPr id="1079301" name="Line 5"/>
          <p:cNvSpPr>
            <a:spLocks noChangeShapeType="1"/>
          </p:cNvSpPr>
          <p:nvPr/>
        </p:nvSpPr>
        <p:spPr bwMode="auto">
          <a:xfrm>
            <a:off x="322566" y="1916832"/>
            <a:ext cx="194421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 y="16913"/>
            <a:ext cx="3421677" cy="678239"/>
          </a:xfrm>
          <a:prstGeom prst="rect">
            <a:avLst/>
          </a:prstGeom>
        </p:spPr>
      </p:pic>
    </p:spTree>
    <p:extLst>
      <p:ext uri="{BB962C8B-B14F-4D97-AF65-F5344CB8AC3E}">
        <p14:creationId xmlns:p14="http://schemas.microsoft.com/office/powerpoint/2010/main" val="1101683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69A02B-07F5-4988-A810-1DC9E588F7B8}" type="slidenum">
              <a:rPr lang="zh-CN" altLang="en-US"/>
              <a:pPr/>
              <a:t>10</a:t>
            </a:fld>
            <a:endParaRPr lang="en-US" altLang="zh-CN"/>
          </a:p>
        </p:txBody>
      </p:sp>
      <p:sp>
        <p:nvSpPr>
          <p:cNvPr id="7" name="Rectangle 3"/>
          <p:cNvSpPr>
            <a:spLocks noChangeArrowheads="1"/>
          </p:cNvSpPr>
          <p:nvPr/>
        </p:nvSpPr>
        <p:spPr bwMode="auto">
          <a:xfrm>
            <a:off x="827584" y="1657670"/>
            <a:ext cx="6768752" cy="30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类的声明</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类的成员：数据与函数</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对象的创建</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对象成员的访问</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成员函数的定义，内联成员函数</a:t>
            </a:r>
          </a:p>
        </p:txBody>
      </p:sp>
      <p:sp>
        <p:nvSpPr>
          <p:cNvPr id="5" name="AutoShape 8"/>
          <p:cNvSpPr>
            <a:spLocks noChangeArrowheads="1"/>
          </p:cNvSpPr>
          <p:nvPr/>
        </p:nvSpPr>
        <p:spPr bwMode="gray">
          <a:xfrm>
            <a:off x="274204" y="347922"/>
            <a:ext cx="6025987" cy="910275"/>
          </a:xfrm>
          <a:prstGeom prst="roundRect">
            <a:avLst>
              <a:gd name="adj" fmla="val 16667"/>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en-US">
              <a:latin typeface="Arial" charset="0"/>
            </a:endParaRPr>
          </a:p>
        </p:txBody>
      </p:sp>
      <p:sp>
        <p:nvSpPr>
          <p:cNvPr id="915458" name="Rectangle 2"/>
          <p:cNvSpPr>
            <a:spLocks noGrp="1" noChangeArrowheads="1"/>
          </p:cNvSpPr>
          <p:nvPr>
            <p:ph type="title"/>
          </p:nvPr>
        </p:nvSpPr>
        <p:spPr>
          <a:xfrm>
            <a:off x="479444" y="387562"/>
            <a:ext cx="5244684" cy="830997"/>
          </a:xfrm>
          <a:noFill/>
          <a:ln>
            <a:noFill/>
          </a:ln>
          <a:extLst/>
        </p:spPr>
        <p:style>
          <a:lnRef idx="2">
            <a:schemeClr val="accent3"/>
          </a:lnRef>
          <a:fillRef idx="1">
            <a:schemeClr val="lt1"/>
          </a:fillRef>
          <a:effectRef idx="0">
            <a:schemeClr val="accent3"/>
          </a:effectRef>
          <a:fontRef idx="minor">
            <a:schemeClr val="dk1"/>
          </a:fontRef>
        </p:style>
        <p:txBody>
          <a:bodyPr wrap="square">
            <a:spAutoFit/>
          </a:bodyPr>
          <a:lstStyle/>
          <a:p>
            <a:pPr lvl="0"/>
            <a:r>
              <a:rPr lang="zh-CN" altLang="en-US" sz="4800" dirty="0">
                <a:solidFill>
                  <a:srgbClr val="0000FF"/>
                </a:solidFill>
                <a:latin typeface="Times New Roman" panose="02020603050405020304" pitchFamily="18" charset="0"/>
                <a:ea typeface="黑体" panose="02010609060101010101" pitchFamily="49" charset="-122"/>
                <a:cs typeface="+mn-cs"/>
              </a:rPr>
              <a:t>类和对象基本操作</a:t>
            </a:r>
            <a:endParaRPr lang="zh-CN" altLang="en-US" sz="4800" b="0" dirty="0">
              <a:solidFill>
                <a:srgbClr val="0000FF"/>
              </a:solidFill>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60935095"/>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C8E57588-208A-45BE-97E3-691635A6792A}" type="slidenum">
              <a:rPr lang="zh-CN" altLang="en-US"/>
              <a:pPr/>
              <a:t>11</a:t>
            </a:fld>
            <a:endParaRPr lang="en-US" altLang="zh-CN"/>
          </a:p>
        </p:txBody>
      </p:sp>
      <p:sp>
        <p:nvSpPr>
          <p:cNvPr id="881666" name="Rectangle 2"/>
          <p:cNvSpPr>
            <a:spLocks noGrp="1" noChangeArrowheads="1"/>
          </p:cNvSpPr>
          <p:nvPr>
            <p:ph type="title"/>
          </p:nvPr>
        </p:nvSpPr>
        <p:spPr>
          <a:xfrm>
            <a:off x="323850" y="120650"/>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类和对象</a:t>
            </a:r>
          </a:p>
        </p:txBody>
      </p:sp>
      <p:sp>
        <p:nvSpPr>
          <p:cNvPr id="881667" name="Rectangle 3"/>
          <p:cNvSpPr>
            <a:spLocks noChangeArrowheads="1"/>
          </p:cNvSpPr>
          <p:nvPr/>
        </p:nvSpPr>
        <p:spPr bwMode="auto">
          <a:xfrm>
            <a:off x="1224359" y="1076815"/>
            <a:ext cx="6552406" cy="559897"/>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spcBef>
                <a:spcPct val="35000"/>
              </a:spcBef>
              <a:spcAft>
                <a:spcPct val="20000"/>
              </a:spcAft>
              <a:buClr>
                <a:srgbClr val="0000FF"/>
              </a:buClr>
              <a:buFont typeface="Wingdings" panose="05000000000000000000" pitchFamily="2" charset="2"/>
              <a:buNone/>
            </a:pPr>
            <a:r>
              <a:rPr lang="zh-CN" altLang="en-US" sz="2800" b="1">
                <a:solidFill>
                  <a:srgbClr val="0000FF"/>
                </a:solidFill>
                <a:latin typeface="Times New Roman" panose="02020603050405020304" pitchFamily="18" charset="0"/>
                <a:ea typeface="黑体" panose="02010609060101010101" pitchFamily="49" charset="-122"/>
              </a:rPr>
              <a:t>类</a:t>
            </a:r>
            <a:r>
              <a:rPr lang="zh-CN" altLang="en-US" sz="2800" b="1">
                <a:latin typeface="Times New Roman" panose="02020603050405020304" pitchFamily="18" charset="0"/>
                <a:ea typeface="黑体" panose="02010609060101010101" pitchFamily="49" charset="-122"/>
              </a:rPr>
              <a:t>是 </a:t>
            </a:r>
            <a:r>
              <a:rPr lang="en-US" altLang="zh-CN" sz="2800" b="1">
                <a:latin typeface="Times New Roman" panose="02020603050405020304" pitchFamily="18" charset="0"/>
                <a:ea typeface="黑体" panose="02010609060101010101" pitchFamily="49" charset="-122"/>
              </a:rPr>
              <a:t>C++ </a:t>
            </a:r>
            <a:r>
              <a:rPr lang="zh-CN" altLang="en-US" sz="2800" b="1">
                <a:latin typeface="Times New Roman" panose="02020603050405020304" pitchFamily="18" charset="0"/>
                <a:ea typeface="黑体" panose="02010609060101010101" pitchFamily="49" charset="-122"/>
              </a:rPr>
              <a:t>面向对象程序设计的核心！</a:t>
            </a:r>
          </a:p>
        </p:txBody>
      </p:sp>
      <p:sp>
        <p:nvSpPr>
          <p:cNvPr id="881669" name="Rectangle 5"/>
          <p:cNvSpPr>
            <a:spLocks noChangeArrowheads="1"/>
          </p:cNvSpPr>
          <p:nvPr/>
        </p:nvSpPr>
        <p:spPr bwMode="auto">
          <a:xfrm>
            <a:off x="251520" y="1994170"/>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类与函数的区别</a:t>
            </a:r>
          </a:p>
        </p:txBody>
      </p:sp>
      <p:sp>
        <p:nvSpPr>
          <p:cNvPr id="881670" name="Rectangle 6"/>
          <p:cNvSpPr>
            <a:spLocks noChangeArrowheads="1"/>
          </p:cNvSpPr>
          <p:nvPr/>
        </p:nvSpPr>
        <p:spPr bwMode="auto">
          <a:xfrm>
            <a:off x="468312" y="2674937"/>
            <a:ext cx="8353425"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35000"/>
              </a:spcBef>
              <a:spcAft>
                <a:spcPct val="20000"/>
              </a:spcAft>
              <a:buClr>
                <a:schemeClr val="hlink"/>
              </a:buClr>
              <a:buFont typeface="Wingdings" panose="05000000000000000000" pitchFamily="2" charset="2"/>
              <a:buChar char="l"/>
            </a:pPr>
            <a:r>
              <a:rPr lang="zh-CN" altLang="en-US" sz="2400" b="1">
                <a:latin typeface="Times New Roman" panose="02020603050405020304" pitchFamily="18" charset="0"/>
                <a:ea typeface="黑体" panose="02010609060101010101" pitchFamily="49" charset="-122"/>
              </a:rPr>
              <a:t> </a:t>
            </a:r>
            <a:r>
              <a:rPr lang="zh-CN" altLang="en-US" sz="2400" b="1">
                <a:solidFill>
                  <a:srgbClr val="0000FF"/>
                </a:solidFill>
                <a:latin typeface="Times New Roman" panose="02020603050405020304" pitchFamily="18" charset="0"/>
                <a:ea typeface="黑体" panose="02010609060101010101" pitchFamily="49" charset="-122"/>
              </a:rPr>
              <a:t>函数</a:t>
            </a:r>
            <a:r>
              <a:rPr lang="zh-CN" altLang="en-US" sz="2400" b="1">
                <a:latin typeface="Times New Roman" panose="02020603050405020304" pitchFamily="18" charset="0"/>
                <a:ea typeface="黑体" panose="02010609060101010101" pitchFamily="49" charset="-122"/>
              </a:rPr>
              <a:t>是</a:t>
            </a:r>
            <a:r>
              <a:rPr lang="zh-CN" altLang="en-US" sz="2400" b="1">
                <a:solidFill>
                  <a:srgbClr val="0000FF"/>
                </a:solidFill>
                <a:latin typeface="Times New Roman" panose="02020603050405020304" pitchFamily="18" charset="0"/>
                <a:ea typeface="黑体" panose="02010609060101010101" pitchFamily="49" charset="-122"/>
              </a:rPr>
              <a:t>结构化（过程式）</a:t>
            </a:r>
            <a:r>
              <a:rPr lang="zh-CN" altLang="en-US" sz="2400" b="1">
                <a:latin typeface="Times New Roman" panose="02020603050405020304" pitchFamily="18" charset="0"/>
                <a:ea typeface="黑体" panose="02010609060101010101" pitchFamily="49" charset="-122"/>
              </a:rPr>
              <a:t>程序设计的基本模块，用于完成特定的功能。</a:t>
            </a:r>
          </a:p>
          <a:p>
            <a:pPr>
              <a:lnSpc>
                <a:spcPct val="110000"/>
              </a:lnSpc>
              <a:spcBef>
                <a:spcPct val="35000"/>
              </a:spcBef>
              <a:spcAft>
                <a:spcPct val="20000"/>
              </a:spcAft>
              <a:buClr>
                <a:schemeClr val="hlink"/>
              </a:buClr>
              <a:buFont typeface="Wingdings" panose="05000000000000000000" pitchFamily="2" charset="2"/>
              <a:buChar char="l"/>
            </a:pPr>
            <a:r>
              <a:rPr lang="zh-CN" altLang="en-US" sz="2400" b="1">
                <a:latin typeface="Times New Roman" panose="02020603050405020304" pitchFamily="18" charset="0"/>
                <a:ea typeface="黑体" panose="02010609060101010101" pitchFamily="49" charset="-122"/>
              </a:rPr>
              <a:t> </a:t>
            </a:r>
            <a:r>
              <a:rPr lang="zh-CN" altLang="en-US" sz="2400" b="1">
                <a:solidFill>
                  <a:srgbClr val="0000FF"/>
                </a:solidFill>
                <a:latin typeface="Times New Roman" panose="02020603050405020304" pitchFamily="18" charset="0"/>
                <a:ea typeface="黑体" panose="02010609060101010101" pitchFamily="49" charset="-122"/>
              </a:rPr>
              <a:t>类</a:t>
            </a:r>
            <a:r>
              <a:rPr lang="zh-CN" altLang="en-US" sz="2400" b="1">
                <a:latin typeface="Times New Roman" panose="02020603050405020304" pitchFamily="18" charset="0"/>
                <a:ea typeface="黑体" panose="02010609060101010101" pitchFamily="49" charset="-122"/>
              </a:rPr>
              <a:t>是</a:t>
            </a:r>
            <a:r>
              <a:rPr lang="zh-CN" altLang="en-US" sz="2400" b="1">
                <a:solidFill>
                  <a:srgbClr val="0000FF"/>
                </a:solidFill>
                <a:latin typeface="Times New Roman" panose="02020603050405020304" pitchFamily="18" charset="0"/>
                <a:ea typeface="黑体" panose="02010609060101010101" pitchFamily="49" charset="-122"/>
              </a:rPr>
              <a:t>面向对象</a:t>
            </a:r>
            <a:r>
              <a:rPr lang="zh-CN" altLang="en-US" sz="2400" b="1">
                <a:latin typeface="Times New Roman" panose="02020603050405020304" pitchFamily="18" charset="0"/>
                <a:ea typeface="黑体" panose="02010609060101010101" pitchFamily="49" charset="-122"/>
              </a:rPr>
              <a:t>程序设计的基本模块，类将逻辑上相关的</a:t>
            </a:r>
            <a:r>
              <a:rPr lang="zh-CN" altLang="en-US" sz="2400" b="1">
                <a:solidFill>
                  <a:srgbClr val="0000FF"/>
                </a:solidFill>
                <a:latin typeface="Times New Roman" panose="02020603050405020304" pitchFamily="18" charset="0"/>
                <a:ea typeface="黑体" panose="02010609060101010101" pitchFamily="49" charset="-122"/>
              </a:rPr>
              <a:t>数据</a:t>
            </a:r>
            <a:r>
              <a:rPr lang="zh-CN" altLang="en-US" sz="2400" b="1">
                <a:latin typeface="Times New Roman" panose="02020603050405020304" pitchFamily="18" charset="0"/>
                <a:ea typeface="黑体" panose="02010609060101010101" pitchFamily="49" charset="-122"/>
              </a:rPr>
              <a:t>与</a:t>
            </a:r>
            <a:r>
              <a:rPr lang="zh-CN" altLang="en-US" sz="2400" b="1">
                <a:solidFill>
                  <a:srgbClr val="0000FF"/>
                </a:solidFill>
                <a:latin typeface="Times New Roman" panose="02020603050405020304" pitchFamily="18" charset="0"/>
                <a:ea typeface="黑体" panose="02010609060101010101" pitchFamily="49" charset="-122"/>
              </a:rPr>
              <a:t>函数</a:t>
            </a:r>
            <a:r>
              <a:rPr lang="zh-CN" altLang="en-US" sz="2400" b="1">
                <a:latin typeface="Times New Roman" panose="02020603050405020304" pitchFamily="18" charset="0"/>
                <a:ea typeface="黑体" panose="02010609060101010101" pitchFamily="49" charset="-122"/>
              </a:rPr>
              <a:t>封装，是对问题的抽象描述。</a:t>
            </a:r>
          </a:p>
        </p:txBody>
      </p:sp>
      <p:sp>
        <p:nvSpPr>
          <p:cNvPr id="881671" name="Rectangle 7"/>
          <p:cNvSpPr>
            <a:spLocks noChangeArrowheads="1"/>
          </p:cNvSpPr>
          <p:nvPr/>
        </p:nvSpPr>
        <p:spPr bwMode="auto">
          <a:xfrm>
            <a:off x="827088" y="4899025"/>
            <a:ext cx="7056437" cy="5397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类</a:t>
            </a:r>
            <a:r>
              <a:rPr lang="zh-CN" altLang="en-US" sz="2400" b="1">
                <a:latin typeface="Times New Roman" panose="02020603050405020304" pitchFamily="18" charset="0"/>
                <a:ea typeface="黑体" panose="02010609060101010101" pitchFamily="49" charset="-122"/>
              </a:rPr>
              <a:t>的集成程度更高，更适合大型复杂程序的开发</a:t>
            </a:r>
          </a:p>
        </p:txBody>
      </p:sp>
      <p:sp>
        <p:nvSpPr>
          <p:cNvPr id="881672" name="Rectangle 8"/>
          <p:cNvSpPr>
            <a:spLocks noChangeArrowheads="1"/>
          </p:cNvSpPr>
          <p:nvPr/>
        </p:nvSpPr>
        <p:spPr bwMode="auto">
          <a:xfrm>
            <a:off x="323850" y="5762625"/>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类的使用：先声明（定义）后使用</a:t>
            </a:r>
          </a:p>
        </p:txBody>
      </p:sp>
    </p:spTree>
    <p:extLst>
      <p:ext uri="{BB962C8B-B14F-4D97-AF65-F5344CB8AC3E}">
        <p14:creationId xmlns:p14="http://schemas.microsoft.com/office/powerpoint/2010/main" val="3978988100"/>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4837A2B-4A76-41F1-A811-ACDCA787043C}" type="slidenum">
              <a:rPr lang="zh-CN" altLang="en-US"/>
              <a:pPr/>
              <a:t>12</a:t>
            </a:fld>
            <a:endParaRPr lang="en-US" altLang="zh-CN"/>
          </a:p>
        </p:txBody>
      </p:sp>
      <p:sp>
        <p:nvSpPr>
          <p:cNvPr id="883714" name="Rectangle 2"/>
          <p:cNvSpPr>
            <a:spLocks noGrp="1" noChangeArrowheads="1"/>
          </p:cNvSpPr>
          <p:nvPr>
            <p:ph type="title"/>
          </p:nvPr>
        </p:nvSpPr>
        <p:spPr>
          <a:xfrm>
            <a:off x="323850" y="120650"/>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类的声明</a:t>
            </a:r>
            <a:endParaRPr lang="en-US" altLang="zh-CN"/>
          </a:p>
        </p:txBody>
      </p:sp>
      <p:sp>
        <p:nvSpPr>
          <p:cNvPr id="883723" name="Rectangle 11"/>
          <p:cNvSpPr>
            <a:spLocks noChangeArrowheads="1"/>
          </p:cNvSpPr>
          <p:nvPr/>
        </p:nvSpPr>
        <p:spPr bwMode="auto">
          <a:xfrm>
            <a:off x="250825" y="981075"/>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a:latin typeface="Times New Roman" panose="02020603050405020304" pitchFamily="18" charset="0"/>
                <a:ea typeface="黑体" panose="02010609060101010101" pitchFamily="49" charset="-122"/>
              </a:rPr>
              <a:t> 类的声明（定义）</a:t>
            </a:r>
          </a:p>
        </p:txBody>
      </p:sp>
      <p:sp>
        <p:nvSpPr>
          <p:cNvPr id="883724" name="Text Box 12"/>
          <p:cNvSpPr txBox="1">
            <a:spLocks noChangeArrowheads="1"/>
          </p:cNvSpPr>
          <p:nvPr/>
        </p:nvSpPr>
        <p:spPr bwMode="auto">
          <a:xfrm>
            <a:off x="971600" y="1543050"/>
            <a:ext cx="6500812" cy="4044184"/>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10000"/>
              </a:spcAft>
            </a:pPr>
            <a:r>
              <a:rPr lang="en-US" altLang="zh-CN" b="1" dirty="0">
                <a:solidFill>
                  <a:srgbClr val="0000FF"/>
                </a:solidFill>
                <a:latin typeface="Consolas" panose="020B0609020204030204" pitchFamily="49" charset="0"/>
                <a:ea typeface="黑体" panose="02010609060101010101" pitchFamily="49" charset="-122"/>
              </a:rPr>
              <a:t>class</a:t>
            </a:r>
            <a:r>
              <a:rPr lang="en-US" altLang="zh-CN" b="1" dirty="0">
                <a:latin typeface="Consolas" panose="020B0609020204030204" pitchFamily="49" charset="0"/>
                <a:ea typeface="黑体" panose="02010609060101010101" pitchFamily="49" charset="-122"/>
              </a:rPr>
              <a:t> </a:t>
            </a:r>
            <a:r>
              <a:rPr lang="zh-CN" altLang="en-US" b="1" dirty="0">
                <a:solidFill>
                  <a:srgbClr val="0000FF"/>
                </a:solidFill>
                <a:latin typeface="Consolas" panose="020B0609020204030204" pitchFamily="49" charset="0"/>
                <a:ea typeface="黑体" panose="02010609060101010101" pitchFamily="49" charset="-122"/>
              </a:rPr>
              <a:t>类的名称</a:t>
            </a:r>
          </a:p>
          <a:p>
            <a:pPr>
              <a:lnSpc>
                <a:spcPct val="110000"/>
              </a:lnSpc>
              <a:spcAft>
                <a:spcPct val="10000"/>
              </a:spcAft>
            </a:pPr>
            <a:r>
              <a:rPr lang="en-US" altLang="zh-CN" b="1" dirty="0">
                <a:latin typeface="Consolas" panose="020B0609020204030204" pitchFamily="49" charset="0"/>
                <a:ea typeface="黑体" panose="02010609060101010101" pitchFamily="49" charset="-122"/>
              </a:rPr>
              <a:t>{</a:t>
            </a:r>
          </a:p>
          <a:p>
            <a:pPr>
              <a:lnSpc>
                <a:spcPct val="110000"/>
              </a:lnSpc>
              <a:spcAft>
                <a:spcPct val="10000"/>
              </a:spcAft>
            </a:pPr>
            <a:r>
              <a:rPr lang="en-US" altLang="en-US" b="1" dirty="0">
                <a:latin typeface="Consolas" panose="020B0609020204030204" pitchFamily="49" charset="0"/>
                <a:ea typeface="黑体" panose="02010609060101010101" pitchFamily="49" charset="-122"/>
              </a:rPr>
              <a:t>   </a:t>
            </a:r>
            <a:r>
              <a:rPr lang="en-US" altLang="zh-CN" b="1" dirty="0">
                <a:solidFill>
                  <a:srgbClr val="0000FF"/>
                </a:solidFill>
                <a:latin typeface="Consolas" panose="020B0609020204030204" pitchFamily="49" charset="0"/>
                <a:ea typeface="黑体" panose="02010609060101010101" pitchFamily="49" charset="-122"/>
              </a:rPr>
              <a:t>public: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访问属性</a:t>
            </a:r>
            <a:endParaRPr lang="en-US" altLang="zh-CN" b="1" dirty="0">
              <a:solidFill>
                <a:srgbClr val="0000FF"/>
              </a:solidFill>
              <a:latin typeface="Consolas" panose="020B0609020204030204" pitchFamily="49" charset="0"/>
              <a:ea typeface="黑体" panose="02010609060101010101" pitchFamily="49" charset="-122"/>
            </a:endParaRPr>
          </a:p>
          <a:p>
            <a:pPr>
              <a:lnSpc>
                <a:spcPct val="110000"/>
              </a:lnSpc>
              <a:spcAft>
                <a:spcPct val="10000"/>
              </a:spcAft>
            </a:pPr>
            <a:r>
              <a:rPr lang="en-US" altLang="zh-CN" b="1" dirty="0">
                <a:latin typeface="Consolas" panose="020B0609020204030204" pitchFamily="49" charset="0"/>
                <a:ea typeface="黑体" panose="02010609060101010101" pitchFamily="49" charset="-122"/>
              </a:rPr>
              <a:t>	</a:t>
            </a:r>
            <a:r>
              <a:rPr lang="zh-CN" altLang="en-US" b="1" dirty="0">
                <a:latin typeface="Consolas" panose="020B0609020204030204" pitchFamily="49" charset="0"/>
                <a:ea typeface="黑体" panose="02010609060101010101" pitchFamily="49" charset="-122"/>
              </a:rPr>
              <a:t>公有成员（外部接口）</a:t>
            </a:r>
          </a:p>
          <a:p>
            <a:pPr>
              <a:lnSpc>
                <a:spcPct val="110000"/>
              </a:lnSpc>
              <a:spcAft>
                <a:spcPct val="10000"/>
              </a:spcAft>
            </a:pPr>
            <a:r>
              <a:rPr lang="zh-CN" altLang="en-US" b="1" dirty="0">
                <a:latin typeface="Consolas" panose="020B0609020204030204" pitchFamily="49" charset="0"/>
                <a:ea typeface="黑体" panose="02010609060101010101" pitchFamily="49" charset="-122"/>
              </a:rPr>
              <a:t>   </a:t>
            </a:r>
            <a:r>
              <a:rPr lang="en-US" altLang="zh-CN" b="1" dirty="0">
                <a:solidFill>
                  <a:srgbClr val="0000FF"/>
                </a:solidFill>
                <a:latin typeface="Consolas" panose="020B0609020204030204" pitchFamily="49" charset="0"/>
                <a:ea typeface="黑体" panose="02010609060101010101" pitchFamily="49" charset="-122"/>
              </a:rPr>
              <a:t>private:</a:t>
            </a:r>
          </a:p>
          <a:p>
            <a:pPr>
              <a:lnSpc>
                <a:spcPct val="110000"/>
              </a:lnSpc>
              <a:spcAft>
                <a:spcPct val="10000"/>
              </a:spcAft>
            </a:pPr>
            <a:r>
              <a:rPr lang="en-US" altLang="zh-CN" b="1" dirty="0">
                <a:latin typeface="Consolas" panose="020B0609020204030204" pitchFamily="49" charset="0"/>
                <a:ea typeface="黑体" panose="02010609060101010101" pitchFamily="49" charset="-122"/>
              </a:rPr>
              <a:t>	</a:t>
            </a:r>
            <a:r>
              <a:rPr lang="zh-CN" altLang="en-US" b="1" dirty="0">
                <a:latin typeface="Consolas" panose="020B0609020204030204" pitchFamily="49" charset="0"/>
                <a:ea typeface="黑体" panose="02010609060101010101" pitchFamily="49" charset="-122"/>
              </a:rPr>
              <a:t>私有成员</a:t>
            </a:r>
          </a:p>
          <a:p>
            <a:pPr>
              <a:lnSpc>
                <a:spcPct val="110000"/>
              </a:lnSpc>
              <a:spcAft>
                <a:spcPct val="10000"/>
              </a:spcAft>
            </a:pPr>
            <a:r>
              <a:rPr lang="zh-CN" altLang="en-US" b="1" dirty="0">
                <a:latin typeface="Consolas" panose="020B0609020204030204" pitchFamily="49" charset="0"/>
                <a:ea typeface="黑体" panose="02010609060101010101" pitchFamily="49" charset="-122"/>
              </a:rPr>
              <a:t>   </a:t>
            </a:r>
            <a:r>
              <a:rPr lang="en-US" altLang="zh-CN" b="1" dirty="0">
                <a:solidFill>
                  <a:srgbClr val="0000FF"/>
                </a:solidFill>
                <a:latin typeface="Consolas" panose="020B0609020204030204" pitchFamily="49" charset="0"/>
                <a:ea typeface="黑体" panose="02010609060101010101" pitchFamily="49" charset="-122"/>
              </a:rPr>
              <a:t>protected:</a:t>
            </a:r>
          </a:p>
          <a:p>
            <a:pPr>
              <a:lnSpc>
                <a:spcPct val="110000"/>
              </a:lnSpc>
              <a:spcAft>
                <a:spcPct val="10000"/>
              </a:spcAft>
            </a:pPr>
            <a:r>
              <a:rPr lang="en-US" altLang="zh-CN" b="1" dirty="0">
                <a:latin typeface="Consolas" panose="020B0609020204030204" pitchFamily="49" charset="0"/>
                <a:ea typeface="黑体" panose="02010609060101010101" pitchFamily="49" charset="-122"/>
              </a:rPr>
              <a:t>	</a:t>
            </a:r>
            <a:r>
              <a:rPr lang="zh-CN" altLang="en-US" b="1" dirty="0">
                <a:latin typeface="Consolas" panose="020B0609020204030204" pitchFamily="49" charset="0"/>
                <a:ea typeface="黑体" panose="02010609060101010101" pitchFamily="49" charset="-122"/>
              </a:rPr>
              <a:t>保护型成员</a:t>
            </a:r>
          </a:p>
          <a:p>
            <a:pPr>
              <a:lnSpc>
                <a:spcPct val="110000"/>
              </a:lnSpc>
              <a:spcAft>
                <a:spcPct val="10000"/>
              </a:spcAft>
            </a:pPr>
            <a:r>
              <a:rPr lang="en-US" altLang="en-US" b="1" dirty="0">
                <a:latin typeface="Consolas" panose="020B0609020204030204" pitchFamily="49" charset="0"/>
                <a:ea typeface="黑体" panose="02010609060101010101" pitchFamily="49" charset="-122"/>
              </a:rPr>
              <a:t>}</a:t>
            </a:r>
            <a:r>
              <a:rPr lang="en-US" altLang="zh-CN" b="1" dirty="0">
                <a:latin typeface="Consolas" panose="020B0609020204030204" pitchFamily="49" charset="0"/>
                <a:ea typeface="黑体" panose="02010609060101010101" pitchFamily="49" charset="-122"/>
              </a:rPr>
              <a:t>;</a:t>
            </a:r>
            <a:endParaRPr lang="en-US" altLang="zh-CN" dirty="0"/>
          </a:p>
        </p:txBody>
      </p:sp>
    </p:spTree>
    <p:extLst>
      <p:ext uri="{BB962C8B-B14F-4D97-AF65-F5344CB8AC3E}">
        <p14:creationId xmlns:p14="http://schemas.microsoft.com/office/powerpoint/2010/main" val="470204024"/>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49A4C43-9730-4AC8-8148-1A2BD8284206}" type="slidenum">
              <a:rPr lang="zh-CN" altLang="en-US"/>
              <a:pPr/>
              <a:t>13</a:t>
            </a:fld>
            <a:endParaRPr lang="en-US" altLang="zh-CN"/>
          </a:p>
        </p:txBody>
      </p:sp>
      <p:sp>
        <p:nvSpPr>
          <p:cNvPr id="884738" name="Rectangle 2"/>
          <p:cNvSpPr>
            <a:spLocks noGrp="1" noChangeArrowheads="1"/>
          </p:cNvSpPr>
          <p:nvPr>
            <p:ph type="title"/>
          </p:nvPr>
        </p:nvSpPr>
        <p:spPr>
          <a:xfrm>
            <a:off x="323850" y="120650"/>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类的声明</a:t>
            </a:r>
          </a:p>
        </p:txBody>
      </p:sp>
      <p:sp>
        <p:nvSpPr>
          <p:cNvPr id="884744" name="Text Box 8"/>
          <p:cNvSpPr txBox="1">
            <a:spLocks noChangeArrowheads="1"/>
          </p:cNvSpPr>
          <p:nvPr/>
        </p:nvSpPr>
        <p:spPr bwMode="auto">
          <a:xfrm>
            <a:off x="339135" y="1052736"/>
            <a:ext cx="8156575" cy="2779351"/>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000" b="1">
                <a:latin typeface="Consolas" panose="020B0609020204030204" pitchFamily="49" charset="0"/>
              </a:rPr>
              <a:t>class </a:t>
            </a:r>
            <a:r>
              <a:rPr lang="en-US" altLang="zh-CN" sz="2000" b="1">
                <a:solidFill>
                  <a:srgbClr val="0000FF"/>
                </a:solidFill>
                <a:latin typeface="Consolas" panose="020B0609020204030204" pitchFamily="49" charset="0"/>
              </a:rPr>
              <a:t>Clock</a:t>
            </a:r>
          </a:p>
          <a:p>
            <a:pPr>
              <a:lnSpc>
                <a:spcPct val="110000"/>
              </a:lnSpc>
            </a:pPr>
            <a:r>
              <a:rPr lang="en-US" altLang="zh-CN" sz="2000" b="1">
                <a:latin typeface="Consolas" panose="020B0609020204030204" pitchFamily="49" charset="0"/>
              </a:rPr>
              <a:t>{</a:t>
            </a:r>
          </a:p>
          <a:p>
            <a:pPr>
              <a:lnSpc>
                <a:spcPct val="110000"/>
              </a:lnSpc>
            </a:pPr>
            <a:r>
              <a:rPr lang="en-US" altLang="zh-CN" sz="2000" b="1">
                <a:latin typeface="Consolas" panose="020B0609020204030204" pitchFamily="49" charset="0"/>
              </a:rPr>
              <a:t>  public: </a:t>
            </a:r>
          </a:p>
          <a:p>
            <a:pPr>
              <a:lnSpc>
                <a:spcPct val="110000"/>
              </a:lnSpc>
            </a:pPr>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setTime</a:t>
            </a:r>
            <a:r>
              <a:rPr lang="en-US" altLang="zh-CN" sz="2000" b="1">
                <a:latin typeface="Consolas" panose="020B0609020204030204" pitchFamily="49" charset="0"/>
              </a:rPr>
              <a:t>(int NewH, int NewM, int NewS);</a:t>
            </a:r>
            <a:br>
              <a:rPr lang="en-US" altLang="zh-CN" sz="2000" b="1">
                <a:latin typeface="Consolas" panose="020B0609020204030204" pitchFamily="49" charset="0"/>
              </a:rPr>
            </a:br>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showTime</a:t>
            </a:r>
            <a:r>
              <a:rPr lang="en-US" altLang="zh-CN" sz="2000" b="1">
                <a:latin typeface="Consolas" panose="020B0609020204030204" pitchFamily="49" charset="0"/>
              </a:rPr>
              <a:t>();</a:t>
            </a:r>
          </a:p>
          <a:p>
            <a:pPr>
              <a:lnSpc>
                <a:spcPct val="110000"/>
              </a:lnSpc>
            </a:pPr>
            <a:r>
              <a:rPr lang="en-US" altLang="zh-CN" sz="2000" b="1">
                <a:latin typeface="Consolas" panose="020B0609020204030204" pitchFamily="49" charset="0"/>
              </a:rPr>
              <a:t>  private: </a:t>
            </a:r>
          </a:p>
          <a:p>
            <a:pPr>
              <a:lnSpc>
                <a:spcPct val="110000"/>
              </a:lnSpc>
            </a:pPr>
            <a:r>
              <a:rPr lang="en-US" altLang="zh-CN" sz="2000" b="1">
                <a:latin typeface="Consolas" panose="020B0609020204030204" pitchFamily="49" charset="0"/>
              </a:rPr>
              <a:t>    int </a:t>
            </a:r>
            <a:r>
              <a:rPr lang="en-US" altLang="zh-CN" sz="2000" b="1">
                <a:solidFill>
                  <a:srgbClr val="0000FF"/>
                </a:solidFill>
                <a:latin typeface="Consolas" panose="020B0609020204030204" pitchFamily="49" charset="0"/>
              </a:rPr>
              <a:t>hour</a:t>
            </a:r>
            <a:r>
              <a:rPr lang="en-US" altLang="zh-CN" sz="2000" b="1">
                <a:latin typeface="Consolas" panose="020B0609020204030204" pitchFamily="49" charset="0"/>
              </a:rPr>
              <a:t>, </a:t>
            </a:r>
            <a:r>
              <a:rPr lang="en-US" altLang="zh-CN" sz="2000" b="1">
                <a:solidFill>
                  <a:srgbClr val="0000FF"/>
                </a:solidFill>
                <a:latin typeface="Consolas" panose="020B0609020204030204" pitchFamily="49" charset="0"/>
              </a:rPr>
              <a:t>minute</a:t>
            </a:r>
            <a:r>
              <a:rPr lang="en-US" altLang="zh-CN" sz="2000" b="1">
                <a:latin typeface="Consolas" panose="020B0609020204030204" pitchFamily="49" charset="0"/>
              </a:rPr>
              <a:t>, </a:t>
            </a:r>
            <a:r>
              <a:rPr lang="en-US" altLang="zh-CN" sz="2000" b="1">
                <a:solidFill>
                  <a:srgbClr val="0000FF"/>
                </a:solidFill>
                <a:latin typeface="Consolas" panose="020B0609020204030204" pitchFamily="49" charset="0"/>
              </a:rPr>
              <a:t>second</a:t>
            </a:r>
            <a:r>
              <a:rPr lang="en-US" altLang="zh-CN" sz="2000" b="1">
                <a:latin typeface="Consolas" panose="020B0609020204030204" pitchFamily="49" charset="0"/>
              </a:rPr>
              <a:t>;</a:t>
            </a:r>
          </a:p>
          <a:p>
            <a:pPr>
              <a:lnSpc>
                <a:spcPct val="110000"/>
              </a:lnSpc>
            </a:pPr>
            <a:r>
              <a:rPr lang="en-US" altLang="zh-CN" sz="2000" b="1">
                <a:latin typeface="Consolas" panose="020B0609020204030204" pitchFamily="49" charset="0"/>
              </a:rPr>
              <a:t>};</a:t>
            </a:r>
            <a:endParaRPr lang="en-US" altLang="zh-CN" sz="2000"/>
          </a:p>
        </p:txBody>
      </p:sp>
      <p:sp>
        <p:nvSpPr>
          <p:cNvPr id="884745" name="Text Box 9"/>
          <p:cNvSpPr txBox="1">
            <a:spLocks noChangeArrowheads="1"/>
          </p:cNvSpPr>
          <p:nvPr/>
        </p:nvSpPr>
        <p:spPr bwMode="auto">
          <a:xfrm>
            <a:off x="323850" y="4152986"/>
            <a:ext cx="8171860" cy="70788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FF"/>
                </a:solidFill>
                <a:latin typeface="Consolas" panose="020B0609020204030204" pitchFamily="49" charset="0"/>
              </a:rPr>
              <a:t>Clock </a:t>
            </a:r>
            <a:r>
              <a:rPr lang="en-US" altLang="zh-CN" sz="2000" b="1" dirty="0">
                <a:latin typeface="Consolas" panose="020B0609020204030204" pitchFamily="49" charset="0"/>
              </a:rPr>
              <a:t>x;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声明对象</a:t>
            </a:r>
          </a:p>
          <a:p>
            <a:r>
              <a:rPr lang="en-US" altLang="zh-CN" sz="2000" b="1" dirty="0">
                <a:solidFill>
                  <a:srgbClr val="0000FF"/>
                </a:solidFill>
                <a:latin typeface="Consolas" panose="020B0609020204030204" pitchFamily="49" charset="0"/>
              </a:rPr>
              <a:t>Clock </a:t>
            </a:r>
            <a:r>
              <a:rPr lang="en-US" altLang="zh-CN" sz="2000" b="1" dirty="0">
                <a:latin typeface="Consolas" panose="020B0609020204030204" pitchFamily="49" charset="0"/>
              </a:rPr>
              <a:t>y;</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2891412315"/>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90931453-A802-4B4C-ADDF-418178E9CF6A}" type="slidenum">
              <a:rPr lang="zh-CN" altLang="en-US"/>
              <a:pPr/>
              <a:t>14</a:t>
            </a:fld>
            <a:endParaRPr lang="en-US" altLang="zh-CN"/>
          </a:p>
        </p:txBody>
      </p:sp>
      <p:sp>
        <p:nvSpPr>
          <p:cNvPr id="885762"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类的成员</a:t>
            </a:r>
          </a:p>
        </p:txBody>
      </p:sp>
      <p:sp>
        <p:nvSpPr>
          <p:cNvPr id="885765" name="Rectangle 5"/>
          <p:cNvSpPr>
            <a:spLocks noChangeArrowheads="1"/>
          </p:cNvSpPr>
          <p:nvPr/>
        </p:nvSpPr>
        <p:spPr bwMode="auto">
          <a:xfrm>
            <a:off x="323851" y="955909"/>
            <a:ext cx="8496622" cy="1421928"/>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dirty="0">
                <a:solidFill>
                  <a:srgbClr val="0000FF"/>
                </a:solidFill>
                <a:latin typeface="Times New Roman" panose="02020603050405020304" pitchFamily="18" charset="0"/>
                <a:ea typeface="黑体" panose="02010609060101010101" pitchFamily="49" charset="-122"/>
              </a:rPr>
              <a:t>类</a:t>
            </a:r>
            <a:r>
              <a:rPr lang="zh-CN" altLang="en-US" sz="2400" b="1" dirty="0">
                <a:latin typeface="Times New Roman" panose="02020603050405020304" pitchFamily="18" charset="0"/>
                <a:ea typeface="黑体" panose="02010609060101010101" pitchFamily="49" charset="-122"/>
              </a:rPr>
              <a:t>的成员：</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数据成员（描述问题的属性）</a:t>
            </a:r>
            <a:r>
              <a:rPr lang="en-US" altLang="zh-CN" sz="2400" b="1" dirty="0">
                <a:latin typeface="Times New Roman" panose="02020603050405020304" pitchFamily="18" charset="0"/>
                <a:ea typeface="黑体" panose="02010609060101010101" pitchFamily="49" charset="-122"/>
              </a:rPr>
              <a:t/>
            </a:r>
            <a:br>
              <a:rPr lang="en-US" altLang="zh-CN" sz="2400" b="1" dirty="0">
                <a:latin typeface="Times New Roman" panose="02020603050405020304" pitchFamily="18" charset="0"/>
                <a:ea typeface="黑体" panose="02010609060101010101" pitchFamily="49" charset="-122"/>
              </a:rPr>
            </a:b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函数成员（描述问题的行为</a:t>
            </a:r>
            <a:r>
              <a:rPr lang="en-US" altLang="zh-CN" b="1" dirty="0">
                <a:latin typeface="Consolas" panose="020B0609020204030204" pitchFamily="49" charset="0"/>
                <a:ea typeface="黑体" panose="02010609060101010101" pitchFamily="49" charset="-122"/>
                <a:cs typeface="Consolas" panose="020B0609020204030204" pitchFamily="49" charset="0"/>
              </a:rPr>
              <a:t>/</a:t>
            </a:r>
            <a:r>
              <a:rPr lang="zh-CN" altLang="en-US" sz="2400" b="1" dirty="0">
                <a:latin typeface="Times New Roman" panose="02020603050405020304" pitchFamily="18" charset="0"/>
                <a:ea typeface="黑体" panose="02010609060101010101" pitchFamily="49" charset="-122"/>
              </a:rPr>
              <a:t>操作</a:t>
            </a:r>
            <a:r>
              <a:rPr lang="en-US" altLang="zh-CN" b="1" dirty="0">
                <a:latin typeface="Consolas" panose="020B0609020204030204" pitchFamily="49" charset="0"/>
                <a:ea typeface="黑体" panose="02010609060101010101" pitchFamily="49" charset="-122"/>
                <a:cs typeface="Consolas" panose="020B0609020204030204" pitchFamily="49" charset="0"/>
              </a:rPr>
              <a:t>/</a:t>
            </a:r>
            <a:r>
              <a:rPr lang="zh-CN" altLang="en-US" b="1" dirty="0">
                <a:latin typeface="Consolas" panose="020B0609020204030204" pitchFamily="49" charset="0"/>
                <a:ea typeface="黑体" panose="02010609060101010101" pitchFamily="49" charset="-122"/>
                <a:cs typeface="Consolas" panose="020B0609020204030204" pitchFamily="49" charset="0"/>
              </a:rPr>
              <a:t>功能</a:t>
            </a:r>
            <a:r>
              <a:rPr lang="zh-CN" altLang="en-US" b="1" dirty="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sp>
        <p:nvSpPr>
          <p:cNvPr id="885766" name="Rectangle 6"/>
          <p:cNvSpPr>
            <a:spLocks noChangeArrowheads="1"/>
          </p:cNvSpPr>
          <p:nvPr/>
        </p:nvSpPr>
        <p:spPr bwMode="auto">
          <a:xfrm>
            <a:off x="317275" y="2570238"/>
            <a:ext cx="8494880" cy="978729"/>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dirty="0">
                <a:latin typeface="Consolas" panose="020B0609020204030204" pitchFamily="49" charset="0"/>
                <a:ea typeface="黑体" panose="02010609060101010101" pitchFamily="49" charset="-122"/>
              </a:rPr>
              <a:t>成员的访问属性（权限控制）：</a:t>
            </a:r>
            <a:r>
              <a:rPr lang="en-US" altLang="zh-CN" b="1" dirty="0">
                <a:latin typeface="Consolas" panose="020B0609020204030204" pitchFamily="49" charset="0"/>
                <a:ea typeface="黑体" panose="02010609060101010101" pitchFamily="49" charset="-122"/>
              </a:rPr>
              <a:t/>
            </a:r>
            <a:br>
              <a:rPr lang="en-US" altLang="zh-CN" b="1" dirty="0">
                <a:latin typeface="Consolas" panose="020B0609020204030204" pitchFamily="49" charset="0"/>
                <a:ea typeface="黑体" panose="02010609060101010101" pitchFamily="49" charset="-122"/>
              </a:rPr>
            </a:br>
            <a:r>
              <a:rPr lang="en-US" altLang="zh-CN" b="1" dirty="0">
                <a:latin typeface="Consolas" panose="020B0609020204030204" pitchFamily="49" charset="0"/>
                <a:ea typeface="黑体" panose="02010609060101010101" pitchFamily="49" charset="-122"/>
              </a:rPr>
              <a:t>    </a:t>
            </a:r>
            <a:r>
              <a:rPr lang="en-US" altLang="zh-CN" sz="2400" b="1" dirty="0">
                <a:solidFill>
                  <a:srgbClr val="0000FF"/>
                </a:solidFill>
                <a:latin typeface="Consolas" panose="020B0609020204030204" pitchFamily="49" charset="0"/>
                <a:ea typeface="黑体" panose="02010609060101010101" pitchFamily="49" charset="-122"/>
              </a:rPr>
              <a:t>public</a:t>
            </a:r>
            <a:r>
              <a:rPr lang="zh-CN" altLang="en-US" sz="2400" b="1" dirty="0">
                <a:solidFill>
                  <a:srgbClr val="0000FF"/>
                </a:solidFill>
                <a:latin typeface="Consolas" panose="020B0609020204030204" pitchFamily="49" charset="0"/>
                <a:ea typeface="黑体" panose="02010609060101010101" pitchFamily="49" charset="-122"/>
              </a:rPr>
              <a:t>，</a:t>
            </a:r>
            <a:r>
              <a:rPr lang="en-US" altLang="zh-CN" sz="2400" b="1" dirty="0">
                <a:solidFill>
                  <a:srgbClr val="0000FF"/>
                </a:solidFill>
                <a:latin typeface="Consolas" panose="020B0609020204030204" pitchFamily="49" charset="0"/>
                <a:ea typeface="黑体" panose="02010609060101010101" pitchFamily="49" charset="-122"/>
              </a:rPr>
              <a:t>private</a:t>
            </a:r>
            <a:r>
              <a:rPr lang="zh-CN" altLang="en-US" sz="2400" b="1" dirty="0">
                <a:solidFill>
                  <a:srgbClr val="0000FF"/>
                </a:solidFill>
                <a:latin typeface="Consolas" panose="020B0609020204030204" pitchFamily="49" charset="0"/>
                <a:ea typeface="黑体" panose="02010609060101010101" pitchFamily="49" charset="-122"/>
              </a:rPr>
              <a:t>，</a:t>
            </a:r>
            <a:r>
              <a:rPr lang="en-US" altLang="zh-CN" sz="2400" b="1" dirty="0">
                <a:solidFill>
                  <a:srgbClr val="0000FF"/>
                </a:solidFill>
                <a:latin typeface="Consolas" panose="020B0609020204030204" pitchFamily="49" charset="0"/>
                <a:ea typeface="黑体" panose="02010609060101010101" pitchFamily="49" charset="-122"/>
              </a:rPr>
              <a:t>protected</a:t>
            </a:r>
          </a:p>
        </p:txBody>
      </p:sp>
      <p:sp>
        <p:nvSpPr>
          <p:cNvPr id="885767" name="Rectangle 7"/>
          <p:cNvSpPr>
            <a:spLocks noChangeArrowheads="1"/>
          </p:cNvSpPr>
          <p:nvPr/>
        </p:nvSpPr>
        <p:spPr bwMode="auto">
          <a:xfrm>
            <a:off x="323850" y="3645024"/>
            <a:ext cx="83534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a:t>
            </a:r>
            <a:r>
              <a:rPr lang="en-US" altLang="zh-CN" sz="2400" b="1" dirty="0">
                <a:solidFill>
                  <a:srgbClr val="0000FF"/>
                </a:solidFill>
                <a:latin typeface="Times New Roman" panose="02020603050405020304" pitchFamily="18" charset="0"/>
                <a:ea typeface="黑体" panose="02010609060101010101" pitchFamily="49" charset="-122"/>
              </a:rPr>
              <a:t>public</a:t>
            </a:r>
            <a:r>
              <a:rPr lang="zh-CN" altLang="en-US" sz="2400" b="1" dirty="0">
                <a:solidFill>
                  <a:srgbClr val="0000FF"/>
                </a:solidFill>
                <a:latin typeface="Times New Roman" panose="02020603050405020304" pitchFamily="18" charset="0"/>
                <a:ea typeface="黑体" panose="02010609060101010101" pitchFamily="49" charset="-122"/>
              </a:rPr>
              <a:t>（公有类型、外部接口）</a:t>
            </a:r>
            <a:r>
              <a:rPr lang="zh-CN" altLang="en-US" sz="2400" b="1" dirty="0">
                <a:latin typeface="Times New Roman" panose="02020603050405020304" pitchFamily="18" charset="0"/>
                <a:ea typeface="黑体" panose="02010609060101010101" pitchFamily="49" charset="-122"/>
              </a:rPr>
              <a:t>：</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任何外部函数都可以访问公有类型的数据和函数</a:t>
            </a:r>
          </a:p>
        </p:txBody>
      </p:sp>
      <p:sp>
        <p:nvSpPr>
          <p:cNvPr id="885768" name="Rectangle 8"/>
          <p:cNvSpPr>
            <a:spLocks noChangeArrowheads="1"/>
          </p:cNvSpPr>
          <p:nvPr/>
        </p:nvSpPr>
        <p:spPr bwMode="auto">
          <a:xfrm>
            <a:off x="323850" y="4553716"/>
            <a:ext cx="8569647"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35000"/>
              </a:spcBef>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a:t>
            </a:r>
            <a:r>
              <a:rPr lang="en-US" altLang="zh-CN" sz="2400" b="1" dirty="0">
                <a:solidFill>
                  <a:srgbClr val="0000FF"/>
                </a:solidFill>
                <a:latin typeface="Times New Roman" panose="02020603050405020304" pitchFamily="18" charset="0"/>
                <a:ea typeface="黑体" panose="02010609060101010101" pitchFamily="49" charset="-122"/>
              </a:rPr>
              <a:t>private</a:t>
            </a:r>
            <a:r>
              <a:rPr lang="zh-CN" altLang="en-US" sz="2400" b="1" dirty="0">
                <a:solidFill>
                  <a:srgbClr val="0000FF"/>
                </a:solidFill>
                <a:latin typeface="Times New Roman" panose="02020603050405020304" pitchFamily="18" charset="0"/>
                <a:ea typeface="黑体" panose="02010609060101010101" pitchFamily="49" charset="-122"/>
              </a:rPr>
              <a:t>（私有类型）</a:t>
            </a:r>
            <a:r>
              <a:rPr lang="zh-CN" altLang="en-US" sz="2400" b="1" dirty="0">
                <a:latin typeface="Times New Roman" panose="02020603050405020304" pitchFamily="18" charset="0"/>
                <a:ea typeface="黑体" panose="02010609060101010101" pitchFamily="49" charset="-122"/>
              </a:rPr>
              <a:t>：</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只能被本类中的函数成员访问，任何来自外部的访问都非法</a:t>
            </a:r>
          </a:p>
        </p:txBody>
      </p:sp>
      <p:sp>
        <p:nvSpPr>
          <p:cNvPr id="885769" name="Rectangle 9"/>
          <p:cNvSpPr>
            <a:spLocks noChangeArrowheads="1"/>
          </p:cNvSpPr>
          <p:nvPr/>
        </p:nvSpPr>
        <p:spPr bwMode="auto">
          <a:xfrm>
            <a:off x="323850" y="5488481"/>
            <a:ext cx="86407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a:t>
            </a:r>
            <a:r>
              <a:rPr lang="en-US" altLang="zh-CN" sz="2400" b="1" dirty="0">
                <a:solidFill>
                  <a:srgbClr val="0000FF"/>
                </a:solidFill>
                <a:latin typeface="Times New Roman" panose="02020603050405020304" pitchFamily="18" charset="0"/>
                <a:ea typeface="黑体" panose="02010609060101010101" pitchFamily="49" charset="-122"/>
              </a:rPr>
              <a:t>protected</a:t>
            </a:r>
            <a:r>
              <a:rPr lang="zh-CN" altLang="en-US" sz="2400" b="1" dirty="0">
                <a:solidFill>
                  <a:srgbClr val="0000FF"/>
                </a:solidFill>
                <a:latin typeface="Times New Roman" panose="02020603050405020304" pitchFamily="18" charset="0"/>
                <a:ea typeface="黑体" panose="02010609060101010101" pitchFamily="49" charset="-122"/>
              </a:rPr>
              <a:t>（保护类型）</a:t>
            </a:r>
            <a:r>
              <a:rPr lang="zh-CN" altLang="en-US" sz="2400" b="1" dirty="0">
                <a:latin typeface="Times New Roman" panose="02020603050405020304" pitchFamily="18" charset="0"/>
                <a:ea typeface="黑体" panose="02010609060101010101" pitchFamily="49" charset="-122"/>
              </a:rPr>
              <a:t>：</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与私有类似，区别在于继承过程中的影响不同</a:t>
            </a:r>
          </a:p>
        </p:txBody>
      </p:sp>
    </p:spTree>
    <p:extLst>
      <p:ext uri="{BB962C8B-B14F-4D97-AF65-F5344CB8AC3E}">
        <p14:creationId xmlns:p14="http://schemas.microsoft.com/office/powerpoint/2010/main" val="2592843784"/>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1F8E8BF3-7EE8-4DFA-9DB5-6B18FBEB79C1}" type="slidenum">
              <a:rPr lang="zh-CN" altLang="en-US"/>
              <a:pPr/>
              <a:t>15</a:t>
            </a:fld>
            <a:endParaRPr lang="en-US" altLang="zh-CN"/>
          </a:p>
        </p:txBody>
      </p:sp>
      <p:sp>
        <p:nvSpPr>
          <p:cNvPr id="886794" name="Text Box 10"/>
          <p:cNvSpPr txBox="1">
            <a:spLocks noChangeArrowheads="1"/>
          </p:cNvSpPr>
          <p:nvPr/>
        </p:nvSpPr>
        <p:spPr bwMode="auto">
          <a:xfrm>
            <a:off x="1115815" y="3317002"/>
            <a:ext cx="7200900" cy="258532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dirty="0">
                <a:latin typeface="Consolas" panose="020B0609020204030204" pitchFamily="49" charset="0"/>
              </a:rPr>
              <a:t>class </a:t>
            </a:r>
            <a:r>
              <a:rPr lang="en-US" altLang="zh-CN" sz="1800" b="1" dirty="0">
                <a:solidFill>
                  <a:srgbClr val="0000FF"/>
                </a:solidFill>
                <a:latin typeface="Consolas" panose="020B0609020204030204" pitchFamily="49" charset="0"/>
              </a:rPr>
              <a:t>Clock</a:t>
            </a:r>
          </a:p>
          <a:p>
            <a:r>
              <a:rPr lang="en-US" altLang="zh-CN" sz="1800" b="1" dirty="0">
                <a:latin typeface="Consolas" panose="020B0609020204030204" pitchFamily="49" charset="0"/>
              </a:rPr>
              <a:t>{</a:t>
            </a:r>
          </a:p>
          <a:p>
            <a:r>
              <a:rPr lang="en-US" altLang="zh-CN" sz="1800" b="1" dirty="0">
                <a:latin typeface="Consolas" panose="020B0609020204030204" pitchFamily="49" charset="0"/>
              </a:rPr>
              <a:t>  public: </a:t>
            </a:r>
          </a:p>
          <a:p>
            <a:r>
              <a:rPr lang="en-US" altLang="zh-CN" sz="1800" b="1" dirty="0">
                <a:latin typeface="Consolas" panose="020B0609020204030204" pitchFamily="49" charset="0"/>
              </a:rPr>
              <a:t>    void </a:t>
            </a:r>
            <a:r>
              <a:rPr lang="en-US" altLang="zh-CN" sz="1800" b="1" dirty="0" err="1">
                <a:solidFill>
                  <a:srgbClr val="0000FF"/>
                </a:solidFill>
                <a:latin typeface="Consolas" panose="020B0609020204030204" pitchFamily="49" charset="0"/>
              </a:rPr>
              <a:t>setTime</a:t>
            </a:r>
            <a:r>
              <a:rPr lang="en-US" altLang="zh-CN" sz="1800" b="1" dirty="0">
                <a:latin typeface="Consolas" panose="020B0609020204030204" pitchFamily="49" charset="0"/>
              </a:rPr>
              <a:t>(</a:t>
            </a:r>
            <a:r>
              <a:rPr lang="en-US" altLang="zh-CN" sz="1800" b="1" dirty="0" err="1">
                <a:latin typeface="Consolas" panose="020B0609020204030204" pitchFamily="49" charset="0"/>
              </a:rPr>
              <a:t>int</a:t>
            </a:r>
            <a:r>
              <a:rPr lang="en-US" altLang="zh-CN" sz="1800" b="1" dirty="0">
                <a:latin typeface="Consolas" panose="020B0609020204030204" pitchFamily="49" charset="0"/>
              </a:rPr>
              <a:t> </a:t>
            </a:r>
            <a:r>
              <a:rPr lang="en-US" altLang="zh-CN" sz="1800" b="1" dirty="0" err="1">
                <a:latin typeface="Consolas" panose="020B0609020204030204" pitchFamily="49" charset="0"/>
              </a:rPr>
              <a:t>NewH</a:t>
            </a:r>
            <a:r>
              <a:rPr lang="en-US" altLang="zh-CN" sz="1800" b="1" dirty="0">
                <a:latin typeface="Consolas" panose="020B0609020204030204" pitchFamily="49" charset="0"/>
              </a:rPr>
              <a:t>, </a:t>
            </a:r>
            <a:r>
              <a:rPr lang="en-US" altLang="zh-CN" sz="1800" b="1" dirty="0" err="1">
                <a:latin typeface="Consolas" panose="020B0609020204030204" pitchFamily="49" charset="0"/>
              </a:rPr>
              <a:t>int</a:t>
            </a:r>
            <a:r>
              <a:rPr lang="en-US" altLang="zh-CN" sz="1800" b="1" dirty="0">
                <a:latin typeface="Consolas" panose="020B0609020204030204" pitchFamily="49" charset="0"/>
              </a:rPr>
              <a:t> </a:t>
            </a:r>
            <a:r>
              <a:rPr lang="en-US" altLang="zh-CN" sz="1800" b="1" dirty="0" err="1">
                <a:latin typeface="Consolas" panose="020B0609020204030204" pitchFamily="49" charset="0"/>
              </a:rPr>
              <a:t>NewM</a:t>
            </a:r>
            <a:r>
              <a:rPr lang="en-US" altLang="zh-CN" sz="1800" b="1" dirty="0">
                <a:latin typeface="Consolas" panose="020B0609020204030204" pitchFamily="49" charset="0"/>
              </a:rPr>
              <a:t>, </a:t>
            </a:r>
            <a:r>
              <a:rPr lang="en-US" altLang="zh-CN" sz="1800" b="1" dirty="0" err="1">
                <a:latin typeface="Consolas" panose="020B0609020204030204" pitchFamily="49" charset="0"/>
              </a:rPr>
              <a:t>int</a:t>
            </a:r>
            <a:r>
              <a:rPr lang="en-US" altLang="zh-CN" sz="1800" b="1" dirty="0">
                <a:latin typeface="Consolas" panose="020B0609020204030204" pitchFamily="49" charset="0"/>
              </a:rPr>
              <a:t> </a:t>
            </a:r>
            <a:r>
              <a:rPr lang="en-US" altLang="zh-CN" sz="1800" b="1" dirty="0" err="1">
                <a:latin typeface="Consolas" panose="020B0609020204030204" pitchFamily="49" charset="0"/>
              </a:rPr>
              <a:t>NewS</a:t>
            </a:r>
            <a:r>
              <a:rPr lang="en-US" altLang="zh-CN" sz="1800" b="1" dirty="0">
                <a:latin typeface="Consolas" panose="020B0609020204030204" pitchFamily="49" charset="0"/>
              </a:rPr>
              <a:t>);</a:t>
            </a:r>
            <a:br>
              <a:rPr lang="en-US" altLang="zh-CN" sz="1800" b="1" dirty="0">
                <a:latin typeface="Consolas" panose="020B0609020204030204" pitchFamily="49" charset="0"/>
              </a:rPr>
            </a:br>
            <a:r>
              <a:rPr lang="en-US" altLang="zh-CN" sz="1800" b="1" dirty="0">
                <a:latin typeface="Consolas" panose="020B0609020204030204" pitchFamily="49" charset="0"/>
              </a:rPr>
              <a:t>  private: </a:t>
            </a:r>
          </a:p>
          <a:p>
            <a:r>
              <a:rPr lang="en-US" altLang="zh-CN" sz="1800" b="1" dirty="0">
                <a:latin typeface="Consolas" panose="020B0609020204030204" pitchFamily="49" charset="0"/>
              </a:rPr>
              <a:t>    </a:t>
            </a:r>
            <a:r>
              <a:rPr lang="en-US" altLang="zh-CN" sz="1800" b="1" dirty="0" err="1">
                <a:latin typeface="Consolas" panose="020B0609020204030204" pitchFamily="49" charset="0"/>
              </a:rPr>
              <a:t>int</a:t>
            </a:r>
            <a:r>
              <a:rPr lang="en-US" altLang="zh-CN" sz="1800" b="1" dirty="0">
                <a:latin typeface="Consolas" panose="020B0609020204030204" pitchFamily="49" charset="0"/>
              </a:rPr>
              <a:t> </a:t>
            </a:r>
            <a:r>
              <a:rPr lang="en-US" altLang="zh-CN" sz="1800" b="1" dirty="0">
                <a:solidFill>
                  <a:srgbClr val="0000FF"/>
                </a:solidFill>
                <a:latin typeface="Consolas" panose="020B0609020204030204" pitchFamily="49" charset="0"/>
              </a:rPr>
              <a:t>hour</a:t>
            </a:r>
            <a:r>
              <a:rPr lang="en-US" altLang="zh-CN" sz="1800" b="1" dirty="0">
                <a:latin typeface="Consolas" panose="020B0609020204030204" pitchFamily="49" charset="0"/>
              </a:rPr>
              <a:t>, </a:t>
            </a:r>
            <a:r>
              <a:rPr lang="en-US" altLang="zh-CN" sz="1800" b="1" dirty="0">
                <a:solidFill>
                  <a:srgbClr val="0000FF"/>
                </a:solidFill>
                <a:latin typeface="Consolas" panose="020B0609020204030204" pitchFamily="49" charset="0"/>
              </a:rPr>
              <a:t>minute</a:t>
            </a:r>
            <a:r>
              <a:rPr lang="en-US" altLang="zh-CN" sz="1800" b="1" dirty="0">
                <a:latin typeface="Consolas" panose="020B0609020204030204" pitchFamily="49" charset="0"/>
              </a:rPr>
              <a:t>, </a:t>
            </a:r>
            <a:r>
              <a:rPr lang="en-US" altLang="zh-CN" sz="1800" b="1" dirty="0">
                <a:solidFill>
                  <a:srgbClr val="0000FF"/>
                </a:solidFill>
                <a:latin typeface="Consolas" panose="020B0609020204030204" pitchFamily="49" charset="0"/>
              </a:rPr>
              <a:t>second</a:t>
            </a:r>
            <a:r>
              <a:rPr lang="en-US" altLang="zh-CN" sz="1800" b="1" dirty="0">
                <a:latin typeface="Consolas" panose="020B0609020204030204" pitchFamily="49" charset="0"/>
              </a:rPr>
              <a:t>;</a:t>
            </a:r>
          </a:p>
          <a:p>
            <a:r>
              <a:rPr lang="en-US" altLang="zh-CN" sz="1800" b="1" dirty="0">
                <a:latin typeface="Consolas" panose="020B0609020204030204" pitchFamily="49" charset="0"/>
              </a:rPr>
              <a:t>  public: </a:t>
            </a:r>
          </a:p>
          <a:p>
            <a:r>
              <a:rPr lang="en-US" altLang="zh-CN" sz="1800" b="1" dirty="0">
                <a:latin typeface="Consolas" panose="020B0609020204030204" pitchFamily="49" charset="0"/>
              </a:rPr>
              <a:t>    void </a:t>
            </a:r>
            <a:r>
              <a:rPr lang="en-US" altLang="zh-CN" sz="1800" b="1" dirty="0" err="1">
                <a:solidFill>
                  <a:srgbClr val="0000FF"/>
                </a:solidFill>
                <a:latin typeface="Consolas" panose="020B0609020204030204" pitchFamily="49" charset="0"/>
              </a:rPr>
              <a:t>showTime</a:t>
            </a:r>
            <a:r>
              <a:rPr lang="en-US" altLang="zh-CN" sz="1800" b="1" dirty="0">
                <a:latin typeface="Consolas" panose="020B0609020204030204" pitchFamily="49" charset="0"/>
              </a:rPr>
              <a:t>();</a:t>
            </a:r>
          </a:p>
          <a:p>
            <a:r>
              <a:rPr lang="en-US" altLang="zh-CN" sz="1800" b="1" dirty="0">
                <a:latin typeface="Consolas" panose="020B0609020204030204" pitchFamily="49" charset="0"/>
              </a:rPr>
              <a:t>};</a:t>
            </a:r>
            <a:endParaRPr lang="en-US" altLang="zh-CN" sz="2000" dirty="0"/>
          </a:p>
        </p:txBody>
      </p:sp>
      <p:sp>
        <p:nvSpPr>
          <p:cNvPr id="886786"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几点说明</a:t>
            </a:r>
          </a:p>
        </p:txBody>
      </p:sp>
      <p:sp>
        <p:nvSpPr>
          <p:cNvPr id="886789" name="Rectangle 5"/>
          <p:cNvSpPr>
            <a:spLocks noChangeArrowheads="1"/>
          </p:cNvSpPr>
          <p:nvPr/>
        </p:nvSpPr>
        <p:spPr bwMode="auto">
          <a:xfrm>
            <a:off x="305381" y="972980"/>
            <a:ext cx="8353425"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15000"/>
              </a:spcAft>
              <a:buClr>
                <a:schemeClr val="hlink"/>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如果没有指定访问属性，则缺省为私有类型</a:t>
            </a:r>
            <a:endParaRPr lang="en-US" altLang="zh-CN" sz="2000" b="1" dirty="0">
              <a:latin typeface="Times New Roman" panose="02020603050405020304" pitchFamily="18" charset="0"/>
              <a:ea typeface="黑体" panose="02010609060101010101" pitchFamily="49" charset="-122"/>
            </a:endParaRPr>
          </a:p>
          <a:p>
            <a:pPr>
              <a:lnSpc>
                <a:spcPct val="110000"/>
              </a:lnSpc>
              <a:spcAft>
                <a:spcPct val="15000"/>
              </a:spcAft>
              <a:buClr>
                <a:schemeClr val="hlink"/>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一般情况下，数据成员建议声明为私有类型</a:t>
            </a:r>
          </a:p>
          <a:p>
            <a:pPr>
              <a:lnSpc>
                <a:spcPct val="110000"/>
              </a:lnSpc>
              <a:spcAft>
                <a:spcPct val="15000"/>
              </a:spcAft>
              <a:buClr>
                <a:schemeClr val="hlink"/>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一个类如果没有任何外部接口，则无法使用</a:t>
            </a:r>
          </a:p>
          <a:p>
            <a:pPr>
              <a:lnSpc>
                <a:spcPct val="110000"/>
              </a:lnSpc>
              <a:spcAft>
                <a:spcPct val="15000"/>
              </a:spcAft>
              <a:buClr>
                <a:schemeClr val="hlink"/>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在定义类时，不同访问属性的成员可以按任意顺序出现，修饰访问权限的关键字也可以多次出现，但一个成员只能有一种访问属性！</a:t>
            </a:r>
          </a:p>
        </p:txBody>
      </p:sp>
      <p:sp>
        <p:nvSpPr>
          <p:cNvPr id="886793" name="Rectangle 9"/>
          <p:cNvSpPr>
            <a:spLocks noChangeArrowheads="1"/>
          </p:cNvSpPr>
          <p:nvPr/>
        </p:nvSpPr>
        <p:spPr bwMode="auto">
          <a:xfrm>
            <a:off x="5724327" y="3172540"/>
            <a:ext cx="2952750" cy="71120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FF"/>
                </a:solidFill>
                <a:latin typeface="Consolas" panose="020B0609020204030204" pitchFamily="49" charset="0"/>
                <a:ea typeface="黑体" panose="02010609060101010101" pitchFamily="49" charset="-122"/>
              </a:rPr>
              <a:t>一般将公有类型的成员放在最前面，便于阅读</a:t>
            </a:r>
          </a:p>
        </p:txBody>
      </p:sp>
      <p:sp>
        <p:nvSpPr>
          <p:cNvPr id="886796" name="Rectangle 12"/>
          <p:cNvSpPr>
            <a:spLocks noChangeArrowheads="1"/>
          </p:cNvSpPr>
          <p:nvPr/>
        </p:nvSpPr>
        <p:spPr bwMode="auto">
          <a:xfrm>
            <a:off x="395090" y="3245565"/>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FF"/>
                </a:solidFill>
                <a:latin typeface="Consolas" panose="020B0609020204030204" pitchFamily="49" charset="0"/>
                <a:ea typeface="黑体" panose="02010609060101010101" pitchFamily="49" charset="-122"/>
              </a:rPr>
              <a:t>例：</a:t>
            </a:r>
          </a:p>
        </p:txBody>
      </p:sp>
      <p:sp>
        <p:nvSpPr>
          <p:cNvPr id="886797" name="Rectangle 13"/>
          <p:cNvSpPr>
            <a:spLocks noChangeArrowheads="1"/>
          </p:cNvSpPr>
          <p:nvPr/>
        </p:nvSpPr>
        <p:spPr bwMode="auto">
          <a:xfrm>
            <a:off x="539552" y="5973762"/>
            <a:ext cx="8208713" cy="701675"/>
          </a:xfrm>
          <a:prstGeom prst="rect">
            <a:avLst/>
          </a:prstGeom>
          <a:solidFill>
            <a:schemeClr val="bg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0000FF"/>
              </a:buClr>
              <a:buFont typeface="Wingdings" panose="05000000000000000000" pitchFamily="2" charset="2"/>
              <a:buNone/>
            </a:pPr>
            <a:r>
              <a:rPr lang="zh-CN" altLang="en-US" sz="2000" b="1" dirty="0">
                <a:latin typeface="Consolas" panose="020B0609020204030204" pitchFamily="49" charset="0"/>
                <a:ea typeface="黑体" panose="02010609060101010101" pitchFamily="49" charset="-122"/>
              </a:rPr>
              <a:t>注：声明并没有为 </a:t>
            </a:r>
            <a:r>
              <a:rPr lang="en-US" altLang="zh-CN" sz="2000" b="1" dirty="0">
                <a:solidFill>
                  <a:srgbClr val="0000FF"/>
                </a:solidFill>
                <a:latin typeface="Consolas" panose="020B0609020204030204" pitchFamily="49" charset="0"/>
                <a:ea typeface="黑体" panose="02010609060101010101" pitchFamily="49" charset="-122"/>
              </a:rPr>
              <a:t>Clock</a:t>
            </a:r>
            <a:r>
              <a:rPr lang="en-US" altLang="zh-CN" sz="2000" b="1" dirty="0">
                <a:latin typeface="Consolas" panose="020B0609020204030204" pitchFamily="49" charset="0"/>
                <a:ea typeface="黑体" panose="02010609060101010101" pitchFamily="49" charset="-122"/>
              </a:rPr>
              <a:t> </a:t>
            </a:r>
            <a:r>
              <a:rPr lang="zh-CN" altLang="en-US" sz="2000" b="1" dirty="0">
                <a:latin typeface="Consolas" panose="020B0609020204030204" pitchFamily="49" charset="0"/>
                <a:ea typeface="黑体" panose="02010609060101010101" pitchFamily="49" charset="-122"/>
              </a:rPr>
              <a:t>分配内存，只是告诉编译器 </a:t>
            </a:r>
            <a:r>
              <a:rPr lang="en-US" altLang="zh-CN" sz="2000" b="1" dirty="0">
                <a:solidFill>
                  <a:srgbClr val="0000FF"/>
                </a:solidFill>
                <a:latin typeface="Consolas" panose="020B0609020204030204" pitchFamily="49" charset="0"/>
                <a:ea typeface="黑体" panose="02010609060101010101" pitchFamily="49" charset="-122"/>
              </a:rPr>
              <a:t>Clock</a:t>
            </a:r>
            <a:r>
              <a:rPr lang="en-US" altLang="zh-CN" sz="2000" b="1" dirty="0">
                <a:latin typeface="Consolas" panose="020B0609020204030204" pitchFamily="49" charset="0"/>
                <a:ea typeface="黑体" panose="02010609060101010101" pitchFamily="49" charset="-122"/>
              </a:rPr>
              <a:t> </a:t>
            </a:r>
            <a:r>
              <a:rPr lang="zh-CN" altLang="en-US" sz="2000" b="1" dirty="0">
                <a:latin typeface="Consolas" panose="020B0609020204030204" pitchFamily="49" charset="0"/>
                <a:ea typeface="黑体" panose="02010609060101010101" pitchFamily="49" charset="-122"/>
              </a:rPr>
              <a:t>是什么：</a:t>
            </a:r>
            <a:endParaRPr lang="en-US" altLang="zh-CN" sz="2000" b="1" dirty="0">
              <a:latin typeface="Consolas" panose="020B0609020204030204" pitchFamily="49" charset="0"/>
              <a:ea typeface="黑体" panose="02010609060101010101" pitchFamily="49" charset="-122"/>
            </a:endParaRPr>
          </a:p>
          <a:p>
            <a:pPr>
              <a:buClr>
                <a:srgbClr val="0000FF"/>
              </a:buClr>
              <a:buFont typeface="Wingdings" panose="05000000000000000000" pitchFamily="2" charset="2"/>
              <a:buNone/>
            </a:pPr>
            <a:r>
              <a:rPr lang="en-US" altLang="zh-CN" sz="2000" b="1" dirty="0">
                <a:latin typeface="Consolas" panose="020B0609020204030204" pitchFamily="49" charset="0"/>
                <a:ea typeface="黑体" panose="02010609060101010101" pitchFamily="49" charset="-122"/>
              </a:rPr>
              <a:t>    </a:t>
            </a:r>
            <a:r>
              <a:rPr lang="zh-CN" altLang="en-US" sz="2000" b="1" dirty="0">
                <a:latin typeface="Consolas" panose="020B0609020204030204" pitchFamily="49" charset="0"/>
                <a:ea typeface="黑体" panose="02010609060101010101" pitchFamily="49" charset="-122"/>
              </a:rPr>
              <a:t>包含哪些数据，有什么功能。</a:t>
            </a:r>
            <a:endParaRPr lang="zh-CN" altLang="en-US" sz="2000" b="1" dirty="0">
              <a:solidFill>
                <a:srgbClr val="0000FF"/>
              </a:solidFill>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3563487208"/>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83D0199D-DE72-44C5-BAD4-3791B7B8AB94}" type="slidenum">
              <a:rPr lang="zh-CN" altLang="en-US"/>
              <a:pPr/>
              <a:t>16</a:t>
            </a:fld>
            <a:endParaRPr lang="en-US" altLang="zh-CN"/>
          </a:p>
        </p:txBody>
      </p:sp>
      <p:sp>
        <p:nvSpPr>
          <p:cNvPr id="887810"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对象的创建</a:t>
            </a:r>
          </a:p>
        </p:txBody>
      </p:sp>
      <p:sp>
        <p:nvSpPr>
          <p:cNvPr id="887816" name="Rectangle 8"/>
          <p:cNvSpPr>
            <a:spLocks noChangeArrowheads="1"/>
          </p:cNvSpPr>
          <p:nvPr/>
        </p:nvSpPr>
        <p:spPr bwMode="auto">
          <a:xfrm>
            <a:off x="179512" y="1752346"/>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a:latin typeface="Times New Roman" panose="02020603050405020304" pitchFamily="18" charset="0"/>
                <a:ea typeface="黑体" panose="02010609060101010101" pitchFamily="49" charset="-122"/>
              </a:rPr>
              <a:t> 对象的声明</a:t>
            </a:r>
          </a:p>
        </p:txBody>
      </p:sp>
      <p:sp>
        <p:nvSpPr>
          <p:cNvPr id="887817" name="Rectangle 9"/>
          <p:cNvSpPr>
            <a:spLocks noChangeArrowheads="1"/>
          </p:cNvSpPr>
          <p:nvPr/>
        </p:nvSpPr>
        <p:spPr bwMode="auto">
          <a:xfrm>
            <a:off x="536910" y="2280402"/>
            <a:ext cx="7921625" cy="614363"/>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b="1">
                <a:solidFill>
                  <a:srgbClr val="006600"/>
                </a:solidFill>
                <a:latin typeface="Times New Roman" panose="02020603050405020304" pitchFamily="18" charset="0"/>
                <a:ea typeface="黑体" panose="02010609060101010101" pitchFamily="49" charset="-122"/>
              </a:rPr>
              <a:t>类的名称</a:t>
            </a:r>
            <a:r>
              <a:rPr lang="zh-CN" altLang="en-US" b="1">
                <a:latin typeface="Times New Roman" panose="02020603050405020304" pitchFamily="18" charset="0"/>
                <a:ea typeface="黑体" panose="02010609060101010101" pitchFamily="49" charset="-122"/>
              </a:rPr>
              <a:t>  </a:t>
            </a:r>
            <a:r>
              <a:rPr lang="zh-CN" altLang="en-US" b="1">
                <a:solidFill>
                  <a:srgbClr val="0000FF"/>
                </a:solidFill>
                <a:latin typeface="Times New Roman" panose="02020603050405020304" pitchFamily="18" charset="0"/>
                <a:ea typeface="黑体" panose="02010609060101010101" pitchFamily="49" charset="-122"/>
              </a:rPr>
              <a:t>对象名</a:t>
            </a:r>
          </a:p>
        </p:txBody>
      </p:sp>
      <p:sp>
        <p:nvSpPr>
          <p:cNvPr id="887820" name="Rectangle 12"/>
          <p:cNvSpPr>
            <a:spLocks noChangeArrowheads="1"/>
          </p:cNvSpPr>
          <p:nvPr/>
        </p:nvSpPr>
        <p:spPr bwMode="auto">
          <a:xfrm>
            <a:off x="536910" y="308823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latin typeface="Times New Roman" panose="02020603050405020304" pitchFamily="18" charset="0"/>
                <a:ea typeface="黑体" panose="02010609060101010101" pitchFamily="49" charset="-122"/>
              </a:rPr>
              <a:t>例：</a:t>
            </a:r>
          </a:p>
        </p:txBody>
      </p:sp>
      <p:sp>
        <p:nvSpPr>
          <p:cNvPr id="887821" name="Rectangle 13"/>
          <p:cNvSpPr>
            <a:spLocks noChangeArrowheads="1"/>
          </p:cNvSpPr>
          <p:nvPr/>
        </p:nvSpPr>
        <p:spPr bwMode="auto">
          <a:xfrm>
            <a:off x="622300" y="4337453"/>
            <a:ext cx="8064500"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对象所占的内存空间</a:t>
            </a:r>
            <a:r>
              <a:rPr lang="zh-CN" altLang="en-US" sz="2400" b="1" dirty="0">
                <a:solidFill>
                  <a:srgbClr val="0000FF"/>
                </a:solidFill>
                <a:latin typeface="Times New Roman" panose="02020603050405020304" pitchFamily="18" charset="0"/>
                <a:ea typeface="黑体" panose="02010609060101010101" pitchFamily="49" charset="-122"/>
              </a:rPr>
              <a:t>只用于存放数据成员</a:t>
            </a:r>
            <a:r>
              <a:rPr lang="zh-CN" altLang="en-US" sz="2400" b="1" dirty="0">
                <a:latin typeface="Times New Roman" panose="02020603050405020304" pitchFamily="18" charset="0"/>
                <a:ea typeface="黑体" panose="02010609060101010101" pitchFamily="49" charset="-122"/>
              </a:rPr>
              <a:t>，函数成员在内存中只占一份空间，不会在每个对象中存储副本 </a:t>
            </a:r>
          </a:p>
        </p:txBody>
      </p:sp>
      <p:sp>
        <p:nvSpPr>
          <p:cNvPr id="887822" name="Text Box 14"/>
          <p:cNvSpPr txBox="1">
            <a:spLocks noChangeArrowheads="1"/>
          </p:cNvSpPr>
          <p:nvPr/>
        </p:nvSpPr>
        <p:spPr bwMode="auto">
          <a:xfrm>
            <a:off x="1260600" y="3213787"/>
            <a:ext cx="7272337" cy="80464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b="1" dirty="0">
                <a:solidFill>
                  <a:srgbClr val="0000FF"/>
                </a:solidFill>
                <a:latin typeface="Consolas" panose="020B0609020204030204" pitchFamily="49" charset="0"/>
              </a:rPr>
              <a:t>Clock </a:t>
            </a:r>
            <a:r>
              <a:rPr lang="en-US" altLang="zh-CN" sz="2000" b="1" dirty="0">
                <a:latin typeface="Consolas" panose="020B0609020204030204" pitchFamily="49" charset="0"/>
              </a:rPr>
              <a:t>x;</a:t>
            </a:r>
          </a:p>
          <a:p>
            <a:pPr>
              <a:lnSpc>
                <a:spcPct val="120000"/>
              </a:lnSpc>
            </a:pPr>
            <a:r>
              <a:rPr lang="en-US" altLang="zh-CN" sz="2000" b="1" dirty="0">
                <a:solidFill>
                  <a:srgbClr val="0000FF"/>
                </a:solidFill>
                <a:latin typeface="Consolas" panose="020B0609020204030204" pitchFamily="49" charset="0"/>
              </a:rPr>
              <a:t>Clock </a:t>
            </a:r>
            <a:r>
              <a:rPr lang="en-US" altLang="zh-CN" sz="2000" b="1" dirty="0">
                <a:latin typeface="Consolas" panose="020B0609020204030204" pitchFamily="49" charset="0"/>
              </a:rPr>
              <a:t>y;</a:t>
            </a:r>
            <a:endParaRPr lang="zh-CN" altLang="en-US" sz="2000" b="1" dirty="0">
              <a:latin typeface="Consolas" panose="020B0609020204030204" pitchFamily="49" charset="0"/>
            </a:endParaRPr>
          </a:p>
        </p:txBody>
      </p:sp>
      <p:sp>
        <p:nvSpPr>
          <p:cNvPr id="887823" name="Rectangle 15"/>
          <p:cNvSpPr>
            <a:spLocks noChangeArrowheads="1"/>
          </p:cNvSpPr>
          <p:nvPr/>
        </p:nvSpPr>
        <p:spPr bwMode="auto">
          <a:xfrm>
            <a:off x="323850" y="952435"/>
            <a:ext cx="8496622" cy="535531"/>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声明一个类后，便可将其作为新数据类型来创建变量，即</a:t>
            </a:r>
            <a:r>
              <a:rPr lang="zh-CN" altLang="en-US" sz="2400" b="1" dirty="0">
                <a:solidFill>
                  <a:srgbClr val="0000FF"/>
                </a:solidFill>
                <a:latin typeface="Times New Roman" panose="02020603050405020304" pitchFamily="18" charset="0"/>
                <a:ea typeface="黑体" panose="02010609060101010101" pitchFamily="49" charset="-122"/>
              </a:rPr>
              <a:t>对象</a:t>
            </a:r>
            <a:endParaRPr lang="zh-CN" altLang="en-US" sz="2400"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408544668"/>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E1171056-BB97-44F6-A91B-11FBEF0251B2}" type="slidenum">
              <a:rPr lang="zh-CN" altLang="en-US"/>
              <a:pPr/>
              <a:t>17</a:t>
            </a:fld>
            <a:endParaRPr lang="en-US" altLang="zh-CN"/>
          </a:p>
        </p:txBody>
      </p:sp>
      <p:sp>
        <p:nvSpPr>
          <p:cNvPr id="888834"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对象成员的访问</a:t>
            </a:r>
          </a:p>
        </p:txBody>
      </p:sp>
      <p:sp>
        <p:nvSpPr>
          <p:cNvPr id="888837" name="Rectangle 5"/>
          <p:cNvSpPr>
            <a:spLocks noChangeArrowheads="1"/>
          </p:cNvSpPr>
          <p:nvPr/>
        </p:nvSpPr>
        <p:spPr bwMode="auto">
          <a:xfrm>
            <a:off x="179388" y="1012763"/>
            <a:ext cx="835342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访问对象的成员的一般方式</a:t>
            </a:r>
          </a:p>
        </p:txBody>
      </p:sp>
      <p:sp>
        <p:nvSpPr>
          <p:cNvPr id="888838" name="Rectangle 6"/>
          <p:cNvSpPr>
            <a:spLocks noChangeArrowheads="1"/>
          </p:cNvSpPr>
          <p:nvPr/>
        </p:nvSpPr>
        <p:spPr bwMode="auto">
          <a:xfrm>
            <a:off x="539750" y="1700213"/>
            <a:ext cx="7921625" cy="5397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dirty="0">
                <a:solidFill>
                  <a:srgbClr val="0000FF"/>
                </a:solidFill>
                <a:latin typeface="Consolas" panose="020B0609020204030204" pitchFamily="49" charset="0"/>
                <a:ea typeface="黑体" panose="02010609060101010101" pitchFamily="49" charset="-122"/>
              </a:rPr>
              <a:t>对象名</a:t>
            </a:r>
            <a:r>
              <a:rPr lang="en-US" altLang="zh-CN" sz="2400" b="1" dirty="0">
                <a:solidFill>
                  <a:srgbClr val="0000FF"/>
                </a:solidFill>
                <a:latin typeface="Consolas" panose="020B0609020204030204" pitchFamily="49" charset="0"/>
                <a:ea typeface="黑体" panose="02010609060101010101" pitchFamily="49" charset="-122"/>
              </a:rPr>
              <a:t>.</a:t>
            </a:r>
            <a:r>
              <a:rPr lang="zh-CN" altLang="en-US" sz="2400" b="1" dirty="0">
                <a:solidFill>
                  <a:srgbClr val="0000FF"/>
                </a:solidFill>
                <a:latin typeface="Consolas" panose="020B0609020204030204" pitchFamily="49" charset="0"/>
                <a:ea typeface="黑体" panose="02010609060101010101" pitchFamily="49" charset="-122"/>
              </a:rPr>
              <a:t>数据成员名</a:t>
            </a:r>
          </a:p>
        </p:txBody>
      </p:sp>
      <p:sp>
        <p:nvSpPr>
          <p:cNvPr id="888840" name="Rectangle 8"/>
          <p:cNvSpPr>
            <a:spLocks noChangeArrowheads="1"/>
          </p:cNvSpPr>
          <p:nvPr/>
        </p:nvSpPr>
        <p:spPr bwMode="auto">
          <a:xfrm>
            <a:off x="539750" y="2492375"/>
            <a:ext cx="7921625" cy="5397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dirty="0">
                <a:solidFill>
                  <a:srgbClr val="0000FF"/>
                </a:solidFill>
                <a:latin typeface="Consolas" panose="020B0609020204030204" pitchFamily="49" charset="0"/>
                <a:ea typeface="黑体" panose="02010609060101010101" pitchFamily="49" charset="-122"/>
              </a:rPr>
              <a:t>对象名</a:t>
            </a:r>
            <a:r>
              <a:rPr lang="en-US" altLang="zh-CN" sz="2400" b="1" dirty="0">
                <a:solidFill>
                  <a:srgbClr val="0000FF"/>
                </a:solidFill>
                <a:latin typeface="Consolas" panose="020B0609020204030204" pitchFamily="49" charset="0"/>
                <a:ea typeface="黑体" panose="02010609060101010101" pitchFamily="49" charset="-122"/>
              </a:rPr>
              <a:t>.</a:t>
            </a:r>
            <a:r>
              <a:rPr lang="zh-CN" altLang="en-US" sz="2400" b="1" dirty="0">
                <a:solidFill>
                  <a:srgbClr val="0000FF"/>
                </a:solidFill>
                <a:latin typeface="Consolas" panose="020B0609020204030204" pitchFamily="49" charset="0"/>
                <a:ea typeface="黑体" panose="02010609060101010101" pitchFamily="49" charset="-122"/>
              </a:rPr>
              <a:t>函数成员名</a:t>
            </a:r>
            <a:r>
              <a:rPr lang="en-US" altLang="zh-CN" sz="2400" b="1" dirty="0">
                <a:solidFill>
                  <a:srgbClr val="0000FF"/>
                </a:solidFill>
                <a:latin typeface="Consolas" panose="020B0609020204030204" pitchFamily="49" charset="0"/>
                <a:ea typeface="黑体" panose="02010609060101010101" pitchFamily="49" charset="-122"/>
              </a:rPr>
              <a:t>(</a:t>
            </a:r>
            <a:r>
              <a:rPr lang="zh-CN" altLang="en-US" sz="2400" b="1" dirty="0">
                <a:solidFill>
                  <a:srgbClr val="0000FF"/>
                </a:solidFill>
                <a:latin typeface="Consolas" panose="020B0609020204030204" pitchFamily="49" charset="0"/>
                <a:ea typeface="黑体" panose="02010609060101010101" pitchFamily="49" charset="-122"/>
              </a:rPr>
              <a:t>参数列表</a:t>
            </a:r>
            <a:r>
              <a:rPr lang="en-US" altLang="zh-CN" sz="2400" b="1" dirty="0">
                <a:solidFill>
                  <a:srgbClr val="0000FF"/>
                </a:solidFill>
                <a:latin typeface="Consolas" panose="020B0609020204030204" pitchFamily="49" charset="0"/>
                <a:ea typeface="黑体" panose="02010609060101010101" pitchFamily="49" charset="-122"/>
              </a:rPr>
              <a:t>)</a:t>
            </a:r>
          </a:p>
        </p:txBody>
      </p:sp>
      <p:sp>
        <p:nvSpPr>
          <p:cNvPr id="888841" name="Rectangle 9"/>
          <p:cNvSpPr>
            <a:spLocks noChangeArrowheads="1"/>
          </p:cNvSpPr>
          <p:nvPr/>
        </p:nvSpPr>
        <p:spPr bwMode="auto">
          <a:xfrm>
            <a:off x="468313" y="335756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latin typeface="Times New Roman" panose="02020603050405020304" pitchFamily="18" charset="0"/>
                <a:ea typeface="黑体" panose="02010609060101010101" pitchFamily="49" charset="-122"/>
              </a:rPr>
              <a:t>例：</a:t>
            </a:r>
          </a:p>
        </p:txBody>
      </p:sp>
      <p:sp>
        <p:nvSpPr>
          <p:cNvPr id="888843" name="Rectangle 11"/>
          <p:cNvSpPr>
            <a:spLocks noChangeArrowheads="1"/>
          </p:cNvSpPr>
          <p:nvPr/>
        </p:nvSpPr>
        <p:spPr bwMode="auto">
          <a:xfrm>
            <a:off x="755650" y="4724400"/>
            <a:ext cx="7886700"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35000"/>
              </a:spcBef>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注：</a:t>
            </a:r>
            <a:r>
              <a:rPr lang="zh-CN" altLang="en-US" sz="2400" b="1" dirty="0">
                <a:solidFill>
                  <a:srgbClr val="0000FF"/>
                </a:solidFill>
              </a:rPr>
              <a:t>① </a:t>
            </a:r>
            <a:r>
              <a:rPr lang="zh-CN" altLang="en-US" sz="2400" b="1" dirty="0">
                <a:latin typeface="Times New Roman" panose="02020603050405020304" pitchFamily="18" charset="0"/>
                <a:ea typeface="黑体" panose="02010609060101010101" pitchFamily="49" charset="-122"/>
              </a:rPr>
              <a:t>类的成员函数可以访问所有数据成员；</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a:t>
            </a:r>
            <a:r>
              <a:rPr lang="zh-CN" altLang="en-US" sz="2400" b="1" dirty="0">
                <a:solidFill>
                  <a:srgbClr val="0000FF"/>
                </a:solidFill>
              </a:rPr>
              <a:t>② </a:t>
            </a:r>
            <a:r>
              <a:rPr lang="zh-CN" altLang="en-US" sz="2400" b="1" dirty="0">
                <a:solidFill>
                  <a:srgbClr val="0000FF"/>
                </a:solidFill>
                <a:latin typeface="Times New Roman" panose="02020603050405020304" pitchFamily="18" charset="0"/>
                <a:ea typeface="黑体" panose="02010609060101010101" pitchFamily="49" charset="-122"/>
              </a:rPr>
              <a:t>外部函数</a:t>
            </a:r>
            <a:r>
              <a:rPr lang="zh-CN" altLang="en-US" sz="2400" b="1" dirty="0">
                <a:latin typeface="Times New Roman" panose="02020603050405020304" pitchFamily="18" charset="0"/>
                <a:ea typeface="黑体" panose="02010609060101010101" pitchFamily="49" charset="-122"/>
              </a:rPr>
              <a:t>只能访问公有成员。</a:t>
            </a:r>
          </a:p>
        </p:txBody>
      </p:sp>
      <p:sp>
        <p:nvSpPr>
          <p:cNvPr id="888844" name="Text Box 12"/>
          <p:cNvSpPr txBox="1">
            <a:spLocks noChangeArrowheads="1"/>
          </p:cNvSpPr>
          <p:nvPr/>
        </p:nvSpPr>
        <p:spPr bwMode="auto">
          <a:xfrm>
            <a:off x="1331913" y="3500438"/>
            <a:ext cx="6932612" cy="83099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Aft>
                <a:spcPct val="10000"/>
              </a:spcAft>
            </a:pPr>
            <a:r>
              <a:rPr lang="en-US" altLang="zh-CN" sz="2000" b="1">
                <a:latin typeface="Consolas" panose="020B0609020204030204" pitchFamily="49" charset="0"/>
              </a:rPr>
              <a:t>myclock.showTime();</a:t>
            </a:r>
          </a:p>
          <a:p>
            <a:pPr>
              <a:lnSpc>
                <a:spcPct val="115000"/>
              </a:lnSpc>
              <a:spcAft>
                <a:spcPct val="10000"/>
              </a:spcAft>
            </a:pPr>
            <a:r>
              <a:rPr lang="en-US" altLang="zh-CN" sz="2000" b="1">
                <a:latin typeface="Consolas" panose="020B0609020204030204" pitchFamily="49" charset="0"/>
              </a:rPr>
              <a:t>myclock.setTime(16,10,28);</a:t>
            </a:r>
            <a:endParaRPr lang="en-US" altLang="zh-CN" sz="2000"/>
          </a:p>
        </p:txBody>
      </p:sp>
    </p:spTree>
    <p:extLst>
      <p:ext uri="{BB962C8B-B14F-4D97-AF65-F5344CB8AC3E}">
        <p14:creationId xmlns:p14="http://schemas.microsoft.com/office/powerpoint/2010/main" val="3714876855"/>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CA613E35-B2A9-4D86-A321-17C2DB9A7D92}" type="slidenum">
              <a:rPr lang="zh-CN" altLang="en-US"/>
              <a:pPr/>
              <a:t>18</a:t>
            </a:fld>
            <a:endParaRPr lang="en-US" altLang="zh-CN"/>
          </a:p>
        </p:txBody>
      </p:sp>
      <p:sp>
        <p:nvSpPr>
          <p:cNvPr id="889858"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成员函数</a:t>
            </a:r>
          </a:p>
        </p:txBody>
      </p:sp>
      <p:sp>
        <p:nvSpPr>
          <p:cNvPr id="889859" name="Rectangle 3"/>
          <p:cNvSpPr>
            <a:spLocks noChangeArrowheads="1"/>
          </p:cNvSpPr>
          <p:nvPr/>
        </p:nvSpPr>
        <p:spPr bwMode="auto">
          <a:xfrm>
            <a:off x="179388" y="917183"/>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类的成员函数的定义</a:t>
            </a:r>
          </a:p>
        </p:txBody>
      </p:sp>
      <p:sp>
        <p:nvSpPr>
          <p:cNvPr id="889866" name="Rectangle 10"/>
          <p:cNvSpPr>
            <a:spLocks noChangeArrowheads="1"/>
          </p:cNvSpPr>
          <p:nvPr/>
        </p:nvSpPr>
        <p:spPr bwMode="auto">
          <a:xfrm>
            <a:off x="457200" y="4402022"/>
            <a:ext cx="8364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ct val="20000"/>
              </a:spcAft>
              <a:buClr>
                <a:srgbClr val="92D050"/>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注意：在外部定义时需加上</a:t>
            </a:r>
            <a:r>
              <a:rPr lang="zh-CN" altLang="en-US" sz="2000" b="1" dirty="0">
                <a:solidFill>
                  <a:srgbClr val="0000FF"/>
                </a:solidFill>
                <a:latin typeface="Times New Roman" panose="02020603050405020304" pitchFamily="18" charset="0"/>
                <a:ea typeface="黑体" panose="02010609060101010101" pitchFamily="49" charset="-122"/>
              </a:rPr>
              <a:t>类的名称</a:t>
            </a:r>
            <a:r>
              <a:rPr lang="zh-CN" altLang="en-US" sz="2000" b="1" dirty="0">
                <a:latin typeface="Times New Roman" panose="02020603050405020304" pitchFamily="18" charset="0"/>
                <a:ea typeface="黑体" panose="02010609060101010101" pitchFamily="49" charset="-122"/>
              </a:rPr>
              <a:t>和</a:t>
            </a:r>
            <a:r>
              <a:rPr lang="zh-CN" altLang="en-US" sz="2000" b="1" dirty="0">
                <a:solidFill>
                  <a:srgbClr val="0000FF"/>
                </a:solidFill>
                <a:latin typeface="Times New Roman" panose="02020603050405020304" pitchFamily="18" charset="0"/>
                <a:ea typeface="黑体" panose="02010609060101010101" pitchFamily="49" charset="-122"/>
              </a:rPr>
              <a:t>两个连续冒号</a:t>
            </a:r>
            <a:r>
              <a:rPr lang="zh-CN" altLang="en-US" sz="2000" b="1" dirty="0">
                <a:latin typeface="Times New Roman" panose="02020603050405020304" pitchFamily="18" charset="0"/>
                <a:ea typeface="黑体" panose="02010609060101010101" pitchFamily="49" charset="-122"/>
              </a:rPr>
              <a:t>（作用域分辨符）</a:t>
            </a:r>
          </a:p>
        </p:txBody>
      </p:sp>
      <p:sp>
        <p:nvSpPr>
          <p:cNvPr id="889867" name="Rectangle 11"/>
          <p:cNvSpPr>
            <a:spLocks noChangeArrowheads="1"/>
          </p:cNvSpPr>
          <p:nvPr/>
        </p:nvSpPr>
        <p:spPr bwMode="auto">
          <a:xfrm>
            <a:off x="357161" y="5085754"/>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latin typeface="Times New Roman" panose="02020603050405020304" pitchFamily="18" charset="0"/>
                <a:ea typeface="黑体" panose="02010609060101010101" pitchFamily="49" charset="-122"/>
              </a:rPr>
              <a:t>例：</a:t>
            </a:r>
          </a:p>
        </p:txBody>
      </p:sp>
      <p:sp>
        <p:nvSpPr>
          <p:cNvPr id="889869" name="Text Box 13"/>
          <p:cNvSpPr txBox="1">
            <a:spLocks noChangeArrowheads="1"/>
          </p:cNvSpPr>
          <p:nvPr/>
        </p:nvSpPr>
        <p:spPr bwMode="auto">
          <a:xfrm>
            <a:off x="663576" y="2530240"/>
            <a:ext cx="7869237" cy="178117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pPr>
            <a:r>
              <a:rPr lang="zh-CN" altLang="en-US" sz="2400" b="1" dirty="0">
                <a:latin typeface="Consolas" panose="020B0609020204030204" pitchFamily="49" charset="0"/>
                <a:ea typeface="黑体" panose="02010609060101010101" pitchFamily="49" charset="-122"/>
              </a:rPr>
              <a:t>数据类型  </a:t>
            </a:r>
            <a:r>
              <a:rPr lang="zh-CN" altLang="en-US" sz="2400" b="1" dirty="0">
                <a:solidFill>
                  <a:srgbClr val="0000FF"/>
                </a:solidFill>
                <a:latin typeface="Consolas" panose="020B0609020204030204" pitchFamily="49" charset="0"/>
                <a:ea typeface="黑体" panose="02010609060101010101" pitchFamily="49" charset="-122"/>
              </a:rPr>
              <a:t>类的名称</a:t>
            </a:r>
            <a:r>
              <a:rPr lang="en-US" altLang="zh-CN" sz="2400" b="1" dirty="0">
                <a:solidFill>
                  <a:srgbClr val="0000FF"/>
                </a:solidFill>
                <a:latin typeface="Consolas" panose="020B0609020204030204" pitchFamily="49" charset="0"/>
                <a:ea typeface="黑体" panose="02010609060101010101" pitchFamily="49" charset="-122"/>
              </a:rPr>
              <a:t>::</a:t>
            </a:r>
            <a:r>
              <a:rPr lang="zh-CN" altLang="en-US" sz="2400" b="1" dirty="0">
                <a:latin typeface="Consolas" panose="020B0609020204030204" pitchFamily="49" charset="0"/>
                <a:ea typeface="黑体" panose="02010609060101010101" pitchFamily="49" charset="-122"/>
              </a:rPr>
              <a:t>函数名（形参列表）</a:t>
            </a:r>
          </a:p>
          <a:p>
            <a:pPr>
              <a:spcAft>
                <a:spcPct val="20000"/>
              </a:spcAft>
            </a:pPr>
            <a:r>
              <a:rPr lang="en-US" altLang="zh-CN" sz="2400" b="1" dirty="0">
                <a:latin typeface="Consolas" panose="020B0609020204030204" pitchFamily="49" charset="0"/>
                <a:ea typeface="黑体" panose="02010609060101010101" pitchFamily="49" charset="-122"/>
              </a:rPr>
              <a:t>{</a:t>
            </a:r>
          </a:p>
          <a:p>
            <a:pPr>
              <a:spcAft>
                <a:spcPct val="20000"/>
              </a:spcAft>
            </a:pPr>
            <a:r>
              <a:rPr lang="en-US" altLang="en-US" sz="2400" b="1" dirty="0">
                <a:latin typeface="Consolas" panose="020B0609020204030204" pitchFamily="49"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函数体</a:t>
            </a:r>
            <a:r>
              <a:rPr lang="en-US" altLang="zh-CN" sz="2400" b="1" dirty="0">
                <a:latin typeface="Consolas" panose="020B0609020204030204" pitchFamily="49" charset="0"/>
                <a:ea typeface="黑体" panose="02010609060101010101" pitchFamily="49" charset="-122"/>
              </a:rPr>
              <a:t>;</a:t>
            </a:r>
          </a:p>
          <a:p>
            <a:pPr>
              <a:spcAft>
                <a:spcPct val="20000"/>
              </a:spcAft>
            </a:pPr>
            <a:r>
              <a:rPr lang="en-US" altLang="en-US" sz="2400" b="1" dirty="0">
                <a:latin typeface="Consolas" panose="020B0609020204030204" pitchFamily="49" charset="0"/>
                <a:ea typeface="黑体" panose="02010609060101010101" pitchFamily="49" charset="-122"/>
              </a:rPr>
              <a:t>}</a:t>
            </a:r>
            <a:endParaRPr lang="en-US" altLang="zh-CN" sz="2400" b="1" dirty="0">
              <a:latin typeface="Consolas" panose="020B0609020204030204" pitchFamily="49" charset="0"/>
              <a:ea typeface="黑体" panose="02010609060101010101" pitchFamily="49" charset="-122"/>
            </a:endParaRPr>
          </a:p>
        </p:txBody>
      </p:sp>
      <p:sp>
        <p:nvSpPr>
          <p:cNvPr id="889870" name="Text Box 14"/>
          <p:cNvSpPr txBox="1">
            <a:spLocks noChangeArrowheads="1"/>
          </p:cNvSpPr>
          <p:nvPr/>
        </p:nvSpPr>
        <p:spPr bwMode="auto">
          <a:xfrm>
            <a:off x="1003274" y="5157192"/>
            <a:ext cx="7489825" cy="13208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Consolas" panose="020B0609020204030204" pitchFamily="49" charset="0"/>
              </a:rPr>
              <a:t>void Clock::setTime(int newH, int newM, int newS)</a:t>
            </a:r>
          </a:p>
          <a:p>
            <a:r>
              <a:rPr lang="en-US" altLang="zh-CN" sz="2000" b="1">
                <a:latin typeface="Consolas" panose="020B0609020204030204" pitchFamily="49" charset="0"/>
              </a:rPr>
              <a:t>{</a:t>
            </a:r>
          </a:p>
          <a:p>
            <a:r>
              <a:rPr lang="en-US" altLang="zh-CN" sz="2000" b="1">
                <a:latin typeface="Consolas" panose="020B0609020204030204" pitchFamily="49" charset="0"/>
              </a:rPr>
              <a:t>   hour=newH; minute=newM; second=newS;</a:t>
            </a:r>
          </a:p>
          <a:p>
            <a:r>
              <a:rPr lang="en-US" altLang="zh-CN" sz="2000" b="1">
                <a:latin typeface="Consolas" panose="020B0609020204030204" pitchFamily="49" charset="0"/>
              </a:rPr>
              <a:t>}</a:t>
            </a:r>
            <a:endParaRPr lang="en-US" altLang="zh-CN"/>
          </a:p>
        </p:txBody>
      </p:sp>
      <p:sp>
        <p:nvSpPr>
          <p:cNvPr id="9" name="Rectangle 10"/>
          <p:cNvSpPr>
            <a:spLocks noChangeArrowheads="1"/>
          </p:cNvSpPr>
          <p:nvPr/>
        </p:nvSpPr>
        <p:spPr bwMode="auto">
          <a:xfrm>
            <a:off x="539552" y="1420238"/>
            <a:ext cx="8281987"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rgbClr val="FF0000"/>
              </a:buClr>
              <a:buSzPct val="9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可以直接在类内部定义（一般适合简短函数）</a:t>
            </a:r>
            <a:endParaRPr lang="en-US" altLang="zh-CN" sz="2400" b="1" dirty="0">
              <a:latin typeface="Times New Roman" panose="02020603050405020304" pitchFamily="18" charset="0"/>
              <a:ea typeface="黑体" panose="02010609060101010101" pitchFamily="49" charset="-122"/>
            </a:endParaRPr>
          </a:p>
          <a:p>
            <a:pPr>
              <a:lnSpc>
                <a:spcPct val="120000"/>
              </a:lnSpc>
              <a:spcAft>
                <a:spcPct val="20000"/>
              </a:spcAft>
              <a:buClr>
                <a:srgbClr val="FF0000"/>
              </a:buClr>
              <a:buSzPct val="90000"/>
              <a:buFont typeface="Wingdings" panose="05000000000000000000" pitchFamily="2" charset="2"/>
              <a:buChar char="l"/>
            </a:pPr>
            <a:r>
              <a:rPr lang="en-US" altLang="zh-CN" b="1" dirty="0">
                <a:latin typeface="Times New Roman" panose="02020603050405020304" pitchFamily="18" charset="0"/>
                <a:ea typeface="黑体" panose="02010609060101010101" pitchFamily="49" charset="-122"/>
              </a:rPr>
              <a:t> </a:t>
            </a:r>
            <a:r>
              <a:rPr lang="zh-CN" altLang="en-US" b="1" dirty="0">
                <a:latin typeface="Times New Roman" panose="02020603050405020304" pitchFamily="18" charset="0"/>
                <a:ea typeface="黑体" panose="02010609060101010101" pitchFamily="49" charset="-122"/>
              </a:rPr>
              <a:t>也可以在类内部声明，然后在类外部定义（适用复杂函数）</a:t>
            </a:r>
            <a:endParaRPr lang="zh-CN" altLang="en-US" sz="2400"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380036548"/>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EC7A9A06-179F-4AE6-B634-63E63BF0DBC7}" type="slidenum">
              <a:rPr lang="zh-CN" altLang="en-US"/>
              <a:pPr/>
              <a:t>19</a:t>
            </a:fld>
            <a:endParaRPr lang="en-US" altLang="zh-CN"/>
          </a:p>
        </p:txBody>
      </p:sp>
      <p:sp>
        <p:nvSpPr>
          <p:cNvPr id="890882"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目的对象</a:t>
            </a:r>
          </a:p>
        </p:txBody>
      </p:sp>
      <p:sp>
        <p:nvSpPr>
          <p:cNvPr id="890888" name="Rectangle 8"/>
          <p:cNvSpPr>
            <a:spLocks noChangeArrowheads="1"/>
          </p:cNvSpPr>
          <p:nvPr/>
        </p:nvSpPr>
        <p:spPr bwMode="auto">
          <a:xfrm>
            <a:off x="250825" y="908050"/>
            <a:ext cx="8642350" cy="10160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30000"/>
              </a:spcAft>
              <a:buClr>
                <a:srgbClr val="0000FF"/>
              </a:buClr>
              <a:buFont typeface="Wingdings" panose="05000000000000000000" pitchFamily="2" charset="2"/>
              <a:buNone/>
            </a:pPr>
            <a:r>
              <a:rPr lang="zh-CN" altLang="en-US" sz="2400" b="1" dirty="0">
                <a:latin typeface="Consolas" panose="020B0609020204030204" pitchFamily="49" charset="0"/>
                <a:ea typeface="黑体" panose="02010609060101010101" pitchFamily="49" charset="-122"/>
              </a:rPr>
              <a:t>调用成员函数时，需用“</a:t>
            </a:r>
            <a:r>
              <a:rPr lang="en-US" altLang="zh-CN" sz="3600" b="1" dirty="0">
                <a:solidFill>
                  <a:srgbClr val="0000FF"/>
                </a:solidFill>
                <a:latin typeface="Consolas" panose="020B0609020204030204" pitchFamily="49" charset="0"/>
                <a:ea typeface="黑体" panose="02010609060101010101" pitchFamily="49" charset="-122"/>
              </a:rPr>
              <a:t>.</a:t>
            </a:r>
            <a:r>
              <a:rPr lang="en-US" altLang="zh-CN" sz="2400" b="1" dirty="0">
                <a:latin typeface="Consolas" panose="020B0609020204030204" pitchFamily="49"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操作符指定调用所针对的对象，此时，该对象就称为本次调用的</a:t>
            </a:r>
            <a:r>
              <a:rPr lang="zh-CN" altLang="en-US" sz="2400" b="1" dirty="0">
                <a:solidFill>
                  <a:srgbClr val="0000FF"/>
                </a:solidFill>
                <a:latin typeface="Consolas" panose="020B0609020204030204" pitchFamily="49" charset="0"/>
                <a:ea typeface="黑体" panose="02010609060101010101" pitchFamily="49" charset="-122"/>
              </a:rPr>
              <a:t>目的对象</a:t>
            </a:r>
            <a:r>
              <a:rPr lang="zh-CN" altLang="en-US" sz="2400" b="1" dirty="0">
                <a:latin typeface="Consolas" panose="020B0609020204030204" pitchFamily="49" charset="0"/>
                <a:ea typeface="黑体" panose="02010609060101010101" pitchFamily="49" charset="-122"/>
              </a:rPr>
              <a:t>。</a:t>
            </a:r>
          </a:p>
        </p:txBody>
      </p:sp>
      <p:sp>
        <p:nvSpPr>
          <p:cNvPr id="890889" name="Rectangle 9"/>
          <p:cNvSpPr>
            <a:spLocks noChangeArrowheads="1"/>
          </p:cNvSpPr>
          <p:nvPr/>
        </p:nvSpPr>
        <p:spPr bwMode="auto">
          <a:xfrm>
            <a:off x="250825" y="2349500"/>
            <a:ext cx="8642350" cy="10160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成员函数可以直接引用</a:t>
            </a:r>
            <a:r>
              <a:rPr lang="zh-CN" altLang="en-US" sz="2400" b="1" dirty="0">
                <a:solidFill>
                  <a:srgbClr val="0000FF"/>
                </a:solidFill>
                <a:latin typeface="Times New Roman" panose="02020603050405020304" pitchFamily="18" charset="0"/>
                <a:ea typeface="黑体" panose="02010609060101010101" pitchFamily="49" charset="-122"/>
              </a:rPr>
              <a:t>目的对象</a:t>
            </a:r>
            <a:r>
              <a:rPr lang="zh-CN" altLang="en-US" sz="2400" b="1" dirty="0">
                <a:latin typeface="Times New Roman" panose="02020603050405020304" pitchFamily="18" charset="0"/>
                <a:ea typeface="黑体" panose="02010609060101010101" pitchFamily="49" charset="-122"/>
              </a:rPr>
              <a:t>的所有数据成员，而无需使用</a:t>
            </a:r>
            <a:r>
              <a:rPr lang="zh-CN" altLang="en-US" sz="2400" b="1" dirty="0">
                <a:latin typeface="Consolas" panose="020B0609020204030204" pitchFamily="49" charset="0"/>
                <a:ea typeface="黑体" panose="02010609060101010101" pitchFamily="49" charset="-122"/>
              </a:rPr>
              <a:t>“</a:t>
            </a:r>
            <a:r>
              <a:rPr lang="en-US" altLang="zh-CN" sz="3600" b="1" dirty="0">
                <a:solidFill>
                  <a:srgbClr val="0000FF"/>
                </a:solidFill>
                <a:latin typeface="Consolas" panose="020B0609020204030204" pitchFamily="49" charset="0"/>
                <a:ea typeface="黑体" panose="02010609060101010101" pitchFamily="49" charset="-122"/>
              </a:rPr>
              <a:t>.</a:t>
            </a:r>
            <a:r>
              <a:rPr lang="en-US" altLang="zh-CN" sz="2400" b="1" dirty="0">
                <a:latin typeface="Consolas" panose="020B0609020204030204" pitchFamily="49"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操作符。</a:t>
            </a:r>
          </a:p>
        </p:txBody>
      </p:sp>
      <p:sp>
        <p:nvSpPr>
          <p:cNvPr id="890890" name="Rectangle 10"/>
          <p:cNvSpPr>
            <a:spLocks noChangeArrowheads="1"/>
          </p:cNvSpPr>
          <p:nvPr/>
        </p:nvSpPr>
        <p:spPr bwMode="auto">
          <a:xfrm>
            <a:off x="250825" y="3573463"/>
            <a:ext cx="8642350" cy="10160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在成员函数中，引用</a:t>
            </a:r>
            <a:r>
              <a:rPr lang="zh-CN" altLang="en-US" sz="2400" b="1" dirty="0">
                <a:solidFill>
                  <a:srgbClr val="0000FF"/>
                </a:solidFill>
                <a:latin typeface="Times New Roman" panose="02020603050405020304" pitchFamily="18" charset="0"/>
                <a:ea typeface="黑体" panose="02010609060101010101" pitchFamily="49" charset="-122"/>
              </a:rPr>
              <a:t>其它对象</a:t>
            </a:r>
            <a:r>
              <a:rPr lang="zh-CN" altLang="en-US" sz="2400" b="1" dirty="0">
                <a:latin typeface="Times New Roman" panose="02020603050405020304" pitchFamily="18" charset="0"/>
                <a:ea typeface="黑体" panose="02010609060101010101" pitchFamily="49" charset="-122"/>
              </a:rPr>
              <a:t>的数据成员和函数成员时，必须使用</a:t>
            </a:r>
            <a:r>
              <a:rPr lang="zh-CN" altLang="en-US" sz="2400" b="1" dirty="0">
                <a:latin typeface="Consolas" panose="020B0609020204030204" pitchFamily="49" charset="0"/>
                <a:ea typeface="黑体" panose="02010609060101010101" pitchFamily="49" charset="-122"/>
              </a:rPr>
              <a:t>“</a:t>
            </a:r>
            <a:r>
              <a:rPr lang="en-US" altLang="zh-CN" sz="3600" b="1" dirty="0">
                <a:solidFill>
                  <a:srgbClr val="0000FF"/>
                </a:solidFill>
                <a:latin typeface="Consolas" panose="020B0609020204030204" pitchFamily="49" charset="0"/>
                <a:ea typeface="黑体" panose="02010609060101010101" pitchFamily="49" charset="-122"/>
              </a:rPr>
              <a:t>.</a:t>
            </a:r>
            <a:r>
              <a:rPr lang="en-US" altLang="zh-CN" sz="2400" b="1" dirty="0">
                <a:latin typeface="Consolas" panose="020B0609020204030204" pitchFamily="49"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操作符。</a:t>
            </a:r>
          </a:p>
        </p:txBody>
      </p:sp>
      <p:sp>
        <p:nvSpPr>
          <p:cNvPr id="890891" name="Rectangle 11"/>
          <p:cNvSpPr>
            <a:spLocks noChangeArrowheads="1"/>
          </p:cNvSpPr>
          <p:nvPr/>
        </p:nvSpPr>
        <p:spPr bwMode="auto">
          <a:xfrm>
            <a:off x="250825" y="4797425"/>
            <a:ext cx="8642350" cy="936347"/>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成员函数既可以访问目的对象的私有成员，也可以访问当前类的其它对象的私有成员。</a:t>
            </a:r>
          </a:p>
        </p:txBody>
      </p:sp>
    </p:spTree>
    <p:extLst>
      <p:ext uri="{BB962C8B-B14F-4D97-AF65-F5344CB8AC3E}">
        <p14:creationId xmlns:p14="http://schemas.microsoft.com/office/powerpoint/2010/main" val="389514990"/>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8"/>
          <p:cNvSpPr txBox="1">
            <a:spLocks noChangeArrowheads="1"/>
          </p:cNvSpPr>
          <p:nvPr/>
        </p:nvSpPr>
        <p:spPr bwMode="gray">
          <a:xfrm>
            <a:off x="194075" y="303985"/>
            <a:ext cx="4929600" cy="1025891"/>
          </a:xfrm>
          <a:prstGeom prst="roundRect">
            <a:avLst>
              <a:gd name="adj" fmla="val 16667"/>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w="28575" algn="ctr">
            <a:solidFill>
              <a:schemeClr val="bg1"/>
            </a:solidFill>
            <a:round/>
            <a:headEnd/>
            <a:tailEnd/>
          </a:ln>
          <a:effectLst>
            <a:outerShdw dist="71842" dir="2700000" algn="ctr" rotWithShape="0">
              <a:schemeClr val="bg2">
                <a:alpha val="50000"/>
              </a:schemeClr>
            </a:outerShdw>
          </a:effectLst>
          <a:extLst/>
        </p:spPr>
        <p:txBody>
          <a:bodyPr vert="horz" wrap="none" lIns="18000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endParaRPr lang="zh-CN" altLang="en-US" dirty="0"/>
          </a:p>
        </p:txBody>
      </p:sp>
      <p:sp>
        <p:nvSpPr>
          <p:cNvPr id="6" name="Rectangle 16"/>
          <p:cNvSpPr>
            <a:spLocks noGrp="1" noChangeArrowheads="1"/>
          </p:cNvSpPr>
          <p:nvPr>
            <p:ph type="sldNum" sz="quarter" idx="4"/>
          </p:nvPr>
        </p:nvSpPr>
        <p:spPr/>
        <p:txBody>
          <a:bodyPr/>
          <a:lstStyle/>
          <a:p>
            <a:fld id="{46E98CDE-0FC9-4A31-BE6D-A03803681BB6}" type="slidenum">
              <a:rPr lang="zh-CN" altLang="en-US"/>
              <a:pPr/>
              <a:t>2</a:t>
            </a:fld>
            <a:endParaRPr lang="en-US" altLang="zh-CN"/>
          </a:p>
        </p:txBody>
      </p:sp>
      <p:sp>
        <p:nvSpPr>
          <p:cNvPr id="765955" name="Rectangle 3"/>
          <p:cNvSpPr>
            <a:spLocks noGrp="1" noChangeArrowheads="1"/>
          </p:cNvSpPr>
          <p:nvPr>
            <p:ph type="ctrTitle"/>
          </p:nvPr>
        </p:nvSpPr>
        <p:spPr>
          <a:xfrm>
            <a:off x="179512" y="355266"/>
            <a:ext cx="4788532" cy="923330"/>
          </a:xfrm>
        </p:spPr>
        <p:txBody>
          <a:bodyPr wrap="square" anchor="t" anchorCtr="0">
            <a:spAutoFit/>
          </a:bodyPr>
          <a:lstStyle/>
          <a:p>
            <a:pPr algn="ctr"/>
            <a:r>
              <a:rPr lang="zh-CN" altLang="en-US" sz="5400" dirty="0">
                <a:solidFill>
                  <a:srgbClr val="0000FF"/>
                </a:solidFill>
                <a:latin typeface="黑体" panose="02010609060101010101" pitchFamily="49" charset="-122"/>
                <a:ea typeface="黑体" panose="02010609060101010101" pitchFamily="49" charset="-122"/>
              </a:rPr>
              <a:t>面向对象基础</a:t>
            </a:r>
          </a:p>
        </p:txBody>
      </p:sp>
      <p:sp>
        <p:nvSpPr>
          <p:cNvPr id="8" name="Rectangle 11"/>
          <p:cNvSpPr>
            <a:spLocks noChangeArrowheads="1"/>
          </p:cNvSpPr>
          <p:nvPr/>
        </p:nvSpPr>
        <p:spPr bwMode="auto">
          <a:xfrm>
            <a:off x="899592" y="1662529"/>
            <a:ext cx="6335712"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400"/>
              </a:spcAft>
              <a:buClr>
                <a:srgbClr val="0000FF"/>
              </a:buClr>
              <a:buFont typeface="Wingdings" panose="05000000000000000000" pitchFamily="2" charset="2"/>
              <a:buChar char="n"/>
            </a:pPr>
            <a:r>
              <a:rPr lang="zh-CN" altLang="en-US" sz="3200" b="1" dirty="0">
                <a:latin typeface="Times New Roman" panose="02020603050405020304" pitchFamily="18" charset="0"/>
                <a:ea typeface="黑体" panose="02010609060101010101" pitchFamily="49" charset="-122"/>
              </a:rPr>
              <a:t> 面向对象的基本特点</a:t>
            </a:r>
          </a:p>
          <a:p>
            <a:pPr>
              <a:spcAft>
                <a:spcPts val="2400"/>
              </a:spcAft>
              <a:buClr>
                <a:srgbClr val="0000FF"/>
              </a:buClr>
              <a:buFont typeface="Wingdings" panose="05000000000000000000" pitchFamily="2" charset="2"/>
              <a:buChar char="n"/>
            </a:pPr>
            <a:r>
              <a:rPr lang="zh-CN" altLang="en-US" sz="3200" b="1" dirty="0">
                <a:latin typeface="Times New Roman" panose="02020603050405020304" pitchFamily="18" charset="0"/>
                <a:ea typeface="黑体" panose="02010609060101010101" pitchFamily="49" charset="-122"/>
              </a:rPr>
              <a:t> 类和对象的基本操作</a:t>
            </a:r>
          </a:p>
          <a:p>
            <a:pPr>
              <a:spcAft>
                <a:spcPts val="2400"/>
              </a:spcAft>
              <a:buClr>
                <a:srgbClr val="0000FF"/>
              </a:buClr>
              <a:buFont typeface="Wingdings" panose="05000000000000000000" pitchFamily="2" charset="2"/>
              <a:buChar char="n"/>
            </a:pPr>
            <a:r>
              <a:rPr lang="zh-CN" altLang="en-US" sz="3200" b="1" dirty="0">
                <a:latin typeface="Times New Roman" panose="02020603050405020304" pitchFamily="18" charset="0"/>
                <a:ea typeface="黑体" panose="02010609060101010101" pitchFamily="49" charset="-122"/>
              </a:rPr>
              <a:t> 构造函数和析构函数</a:t>
            </a:r>
          </a:p>
          <a:p>
            <a:pPr>
              <a:spcAft>
                <a:spcPts val="2400"/>
              </a:spcAft>
              <a:buClr>
                <a:srgbClr val="0000FF"/>
              </a:buClr>
              <a:buFont typeface="Wingdings" panose="05000000000000000000" pitchFamily="2" charset="2"/>
              <a:buChar char="n"/>
            </a:pPr>
            <a:r>
              <a:rPr lang="zh-CN" altLang="en-US" sz="3200" b="1" dirty="0">
                <a:latin typeface="Times New Roman" panose="02020603050405020304" pitchFamily="18" charset="0"/>
                <a:ea typeface="黑体" panose="02010609060101010101" pitchFamily="49" charset="-122"/>
              </a:rPr>
              <a:t> 类的组合</a:t>
            </a:r>
          </a:p>
          <a:p>
            <a:pPr>
              <a:spcAft>
                <a:spcPts val="2400"/>
              </a:spcAft>
              <a:buClr>
                <a:srgbClr val="0000FF"/>
              </a:buClr>
              <a:buFont typeface="Wingdings" panose="05000000000000000000" pitchFamily="2" charset="2"/>
              <a:buChar char="n"/>
            </a:pPr>
            <a:r>
              <a:rPr lang="zh-CN" altLang="en-US" sz="3200" b="1" dirty="0">
                <a:latin typeface="Times New Roman" panose="02020603050405020304" pitchFamily="18" charset="0"/>
                <a:ea typeface="黑体" panose="02010609060101010101" pitchFamily="49" charset="-122"/>
              </a:rPr>
              <a:t> 结构体与联合体</a:t>
            </a:r>
            <a:endParaRPr lang="en-US" altLang="zh-CN" sz="3200" b="1" dirty="0">
              <a:latin typeface="Times New Roman" panose="02020603050405020304" pitchFamily="18" charset="0"/>
              <a:ea typeface="黑体" panose="02010609060101010101" pitchFamily="49" charset="-122"/>
            </a:endParaRPr>
          </a:p>
          <a:p>
            <a:pPr>
              <a:spcAft>
                <a:spcPts val="2400"/>
              </a:spcAft>
              <a:buClr>
                <a:srgbClr val="0000FF"/>
              </a:buClr>
              <a:buFont typeface="Wingdings" panose="05000000000000000000" pitchFamily="2" charset="2"/>
              <a:buChar char="n"/>
            </a:pPr>
            <a:r>
              <a:rPr lang="en-US" altLang="zh-CN" sz="3200" b="1" dirty="0">
                <a:latin typeface="Times New Roman" panose="02020603050405020304" pitchFamily="18" charset="0"/>
                <a:ea typeface="黑体" panose="02010609060101010101" pitchFamily="49" charset="-122"/>
              </a:rPr>
              <a:t> </a:t>
            </a:r>
            <a:r>
              <a:rPr lang="zh-CN" altLang="en-US" sz="3200" b="1" dirty="0">
                <a:latin typeface="Times New Roman" panose="02020603050405020304" pitchFamily="18" charset="0"/>
                <a:ea typeface="黑体" panose="02010609060101010101" pitchFamily="49" charset="-122"/>
              </a:rPr>
              <a:t>类的 </a:t>
            </a:r>
            <a:r>
              <a:rPr lang="en-US" altLang="zh-CN" sz="3200" b="1" dirty="0">
                <a:latin typeface="Times New Roman" panose="02020603050405020304" pitchFamily="18" charset="0"/>
                <a:ea typeface="黑体" panose="02010609060101010101" pitchFamily="49" charset="-122"/>
              </a:rPr>
              <a:t>UML </a:t>
            </a:r>
            <a:r>
              <a:rPr lang="zh-CN" altLang="en-US" sz="3200" b="1" dirty="0">
                <a:latin typeface="Times New Roman" panose="02020603050405020304" pitchFamily="18" charset="0"/>
                <a:ea typeface="黑体" panose="02010609060101010101" pitchFamily="49" charset="-122"/>
              </a:rPr>
              <a:t>描述</a:t>
            </a:r>
          </a:p>
        </p:txBody>
      </p:sp>
    </p:spTree>
    <p:extLst>
      <p:ext uri="{BB962C8B-B14F-4D97-AF65-F5344CB8AC3E}">
        <p14:creationId xmlns:p14="http://schemas.microsoft.com/office/powerpoint/2010/main" val="3539367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A7E6534A-C256-49FB-A563-0D21668DB145}" type="slidenum">
              <a:rPr lang="zh-CN" altLang="en-US"/>
              <a:pPr/>
              <a:t>20</a:t>
            </a:fld>
            <a:endParaRPr lang="en-US" altLang="zh-CN"/>
          </a:p>
        </p:txBody>
      </p:sp>
      <p:sp>
        <p:nvSpPr>
          <p:cNvPr id="891906" name="Rectangle 2"/>
          <p:cNvSpPr>
            <a:spLocks noGrp="1" noChangeArrowheads="1"/>
          </p:cNvSpPr>
          <p:nvPr>
            <p:ph type="title"/>
          </p:nvPr>
        </p:nvSpPr>
        <p:spPr>
          <a:xfrm>
            <a:off x="323850" y="115888"/>
            <a:ext cx="68405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形参带缺省值</a:t>
            </a:r>
          </a:p>
        </p:txBody>
      </p:sp>
      <p:sp>
        <p:nvSpPr>
          <p:cNvPr id="891909" name="Rectangle 5"/>
          <p:cNvSpPr>
            <a:spLocks noChangeArrowheads="1"/>
          </p:cNvSpPr>
          <p:nvPr/>
        </p:nvSpPr>
        <p:spPr bwMode="auto">
          <a:xfrm>
            <a:off x="335290" y="4108687"/>
            <a:ext cx="8496622" cy="94558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Aft>
                <a:spcPct val="20000"/>
              </a:spcAft>
              <a:buClr>
                <a:srgbClr val="0000FF"/>
              </a:buClr>
              <a:buFont typeface="Wingdings" panose="05000000000000000000" pitchFamily="2" charset="2"/>
              <a:buNone/>
            </a:pPr>
            <a:r>
              <a:rPr lang="zh-CN" altLang="en-US" b="1" dirty="0">
                <a:latin typeface="Times New Roman" panose="02020603050405020304" pitchFamily="18" charset="0"/>
                <a:ea typeface="黑体" panose="02010609060101010101" pitchFamily="49" charset="-122"/>
              </a:rPr>
              <a:t>形参的缺省值</a:t>
            </a:r>
            <a:r>
              <a:rPr lang="zh-CN" altLang="en-US" sz="2400" b="1" dirty="0">
                <a:solidFill>
                  <a:srgbClr val="0000FF"/>
                </a:solidFill>
                <a:latin typeface="Times New Roman" panose="02020603050405020304" pitchFamily="18" charset="0"/>
                <a:ea typeface="黑体" panose="02010609060101010101" pitchFamily="49" charset="-122"/>
              </a:rPr>
              <a:t>只能在类内部设置</a:t>
            </a:r>
            <a:r>
              <a:rPr lang="zh-CN" altLang="en-US" sz="2400" b="1" dirty="0">
                <a:latin typeface="Times New Roman" panose="02020603050405020304" pitchFamily="18" charset="0"/>
                <a:ea typeface="黑体" panose="02010609060101010101" pitchFamily="49" charset="-122"/>
              </a:rPr>
              <a:t>，</a:t>
            </a:r>
            <a:endParaRPr lang="en-US" altLang="zh-CN" sz="2400" b="1" dirty="0">
              <a:latin typeface="Times New Roman" panose="02020603050405020304" pitchFamily="18" charset="0"/>
              <a:ea typeface="黑体" panose="02010609060101010101" pitchFamily="49" charset="-122"/>
            </a:endParaRPr>
          </a:p>
          <a:p>
            <a:pPr>
              <a:lnSpc>
                <a:spcPct val="110000"/>
              </a:lnSpc>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不能在类外部的函数定义中设置。</a:t>
            </a:r>
          </a:p>
        </p:txBody>
      </p:sp>
      <p:sp>
        <p:nvSpPr>
          <p:cNvPr id="891911" name="Rectangle 7"/>
          <p:cNvSpPr>
            <a:spLocks noChangeArrowheads="1"/>
          </p:cNvSpPr>
          <p:nvPr/>
        </p:nvSpPr>
        <p:spPr bwMode="auto">
          <a:xfrm>
            <a:off x="179388" y="1012763"/>
            <a:ext cx="835342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成员函数的形参可以带缺省值</a:t>
            </a:r>
          </a:p>
        </p:txBody>
      </p:sp>
      <p:sp>
        <p:nvSpPr>
          <p:cNvPr id="891913" name="Text Box 9"/>
          <p:cNvSpPr txBox="1">
            <a:spLocks noChangeArrowheads="1"/>
          </p:cNvSpPr>
          <p:nvPr/>
        </p:nvSpPr>
        <p:spPr bwMode="auto">
          <a:xfrm>
            <a:off x="395536" y="1844824"/>
            <a:ext cx="8496622" cy="1930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latin typeface="Consolas" panose="020B0609020204030204" pitchFamily="49" charset="0"/>
              </a:rPr>
              <a:t>class </a:t>
            </a:r>
            <a:r>
              <a:rPr lang="en-US" altLang="zh-CN" sz="2000" b="1">
                <a:solidFill>
                  <a:srgbClr val="0000FF"/>
                </a:solidFill>
                <a:latin typeface="Consolas" panose="020B0609020204030204" pitchFamily="49" charset="0"/>
              </a:rPr>
              <a:t>Clock</a:t>
            </a:r>
          </a:p>
          <a:p>
            <a:r>
              <a:rPr lang="en-US" altLang="zh-CN" sz="2000" b="1">
                <a:latin typeface="Consolas" panose="020B0609020204030204" pitchFamily="49" charset="0"/>
              </a:rPr>
              <a:t>{</a:t>
            </a:r>
          </a:p>
          <a:p>
            <a:r>
              <a:rPr lang="en-US" altLang="zh-CN" sz="2000" b="1">
                <a:latin typeface="Consolas" panose="020B0609020204030204" pitchFamily="49" charset="0"/>
              </a:rPr>
              <a:t>   public: </a:t>
            </a:r>
          </a:p>
          <a:p>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setTime</a:t>
            </a:r>
            <a:r>
              <a:rPr lang="en-US" altLang="zh-CN" sz="2000" b="1">
                <a:latin typeface="Consolas" panose="020B0609020204030204" pitchFamily="49" charset="0"/>
              </a:rPr>
              <a:t>(int </a:t>
            </a:r>
            <a:r>
              <a:rPr lang="en-US" altLang="zh-CN" sz="2000" b="1">
                <a:solidFill>
                  <a:srgbClr val="0000FF"/>
                </a:solidFill>
                <a:latin typeface="Consolas" panose="020B0609020204030204" pitchFamily="49" charset="0"/>
              </a:rPr>
              <a:t>NewH=0</a:t>
            </a:r>
            <a:r>
              <a:rPr lang="en-US" altLang="zh-CN" sz="2000" b="1">
                <a:latin typeface="Consolas" panose="020B0609020204030204" pitchFamily="49" charset="0"/>
              </a:rPr>
              <a:t>, int </a:t>
            </a:r>
            <a:r>
              <a:rPr lang="en-US" altLang="zh-CN" sz="2000" b="1">
                <a:solidFill>
                  <a:srgbClr val="0000FF"/>
                </a:solidFill>
                <a:latin typeface="Consolas" panose="020B0609020204030204" pitchFamily="49" charset="0"/>
              </a:rPr>
              <a:t>NewM=0</a:t>
            </a:r>
            <a:r>
              <a:rPr lang="en-US" altLang="zh-CN" sz="2000" b="1">
                <a:latin typeface="Consolas" panose="020B0609020204030204" pitchFamily="49" charset="0"/>
              </a:rPr>
              <a:t>, int </a:t>
            </a:r>
            <a:r>
              <a:rPr lang="en-US" altLang="zh-CN" sz="2000" b="1">
                <a:solidFill>
                  <a:srgbClr val="0000FF"/>
                </a:solidFill>
                <a:latin typeface="Consolas" panose="020B0609020204030204" pitchFamily="49" charset="0"/>
              </a:rPr>
              <a:t>NewS=0</a:t>
            </a:r>
            <a:r>
              <a:rPr lang="en-US" altLang="zh-CN" sz="2000" b="1">
                <a:latin typeface="Consolas" panose="020B0609020204030204" pitchFamily="49" charset="0"/>
              </a:rPr>
              <a:t>);</a:t>
            </a:r>
          </a:p>
          <a:p>
            <a:r>
              <a:rPr lang="en-US" altLang="zh-CN" sz="2000" b="1">
                <a:latin typeface="Consolas" panose="020B0609020204030204" pitchFamily="49" charset="0"/>
              </a:rPr>
              <a:t>   ... ...</a:t>
            </a:r>
          </a:p>
          <a:p>
            <a:r>
              <a:rPr lang="en-US" altLang="zh-CN" sz="2000" b="1">
                <a:latin typeface="Consolas" panose="020B0609020204030204" pitchFamily="49" charset="0"/>
              </a:rPr>
              <a:t>};</a:t>
            </a:r>
          </a:p>
        </p:txBody>
      </p:sp>
    </p:spTree>
    <p:extLst>
      <p:ext uri="{BB962C8B-B14F-4D97-AF65-F5344CB8AC3E}">
        <p14:creationId xmlns:p14="http://schemas.microsoft.com/office/powerpoint/2010/main" val="1864823393"/>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772914C-6399-4353-9558-E08824E6ABDD}" type="slidenum">
              <a:rPr lang="zh-CN" altLang="en-US"/>
              <a:pPr/>
              <a:t>21</a:t>
            </a:fld>
            <a:endParaRPr lang="en-US" altLang="zh-CN"/>
          </a:p>
        </p:txBody>
      </p:sp>
      <p:sp>
        <p:nvSpPr>
          <p:cNvPr id="893954" name="Rectangle 2"/>
          <p:cNvSpPr>
            <a:spLocks noGrp="1" noChangeArrowheads="1"/>
          </p:cNvSpPr>
          <p:nvPr>
            <p:ph type="title"/>
          </p:nvPr>
        </p:nvSpPr>
        <p:spPr>
          <a:xfrm>
            <a:off x="323850" y="115888"/>
            <a:ext cx="68405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内联成员函数</a:t>
            </a:r>
          </a:p>
        </p:txBody>
      </p:sp>
      <p:sp>
        <p:nvSpPr>
          <p:cNvPr id="893956" name="Rectangle 4"/>
          <p:cNvSpPr>
            <a:spLocks noChangeArrowheads="1"/>
          </p:cNvSpPr>
          <p:nvPr/>
        </p:nvSpPr>
        <p:spPr bwMode="auto">
          <a:xfrm>
            <a:off x="179388" y="981075"/>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内联成员函数的定义：隐式方式和显式方式</a:t>
            </a:r>
          </a:p>
        </p:txBody>
      </p:sp>
      <p:sp>
        <p:nvSpPr>
          <p:cNvPr id="893958" name="Rectangle 6"/>
          <p:cNvSpPr>
            <a:spLocks noChangeArrowheads="1"/>
          </p:cNvSpPr>
          <p:nvPr/>
        </p:nvSpPr>
        <p:spPr bwMode="auto">
          <a:xfrm>
            <a:off x="539750" y="1557338"/>
            <a:ext cx="82819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隐式方式：将函数体直接放在类的定义中</a:t>
            </a:r>
          </a:p>
        </p:txBody>
      </p:sp>
      <p:sp>
        <p:nvSpPr>
          <p:cNvPr id="893959" name="Text Box 7"/>
          <p:cNvSpPr txBox="1">
            <a:spLocks noChangeArrowheads="1"/>
          </p:cNvSpPr>
          <p:nvPr/>
        </p:nvSpPr>
        <p:spPr bwMode="auto">
          <a:xfrm>
            <a:off x="755650" y="2205038"/>
            <a:ext cx="8137525" cy="32670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pPr>
            <a:r>
              <a:rPr lang="en-US" altLang="zh-CN" sz="2000" b="1">
                <a:latin typeface="Consolas" panose="020B0609020204030204" pitchFamily="49" charset="0"/>
              </a:rPr>
              <a:t>class </a:t>
            </a:r>
            <a:r>
              <a:rPr lang="en-US" altLang="zh-CN" sz="2000" b="1">
                <a:solidFill>
                  <a:srgbClr val="0000FF"/>
                </a:solidFill>
                <a:latin typeface="Consolas" panose="020B0609020204030204" pitchFamily="49" charset="0"/>
              </a:rPr>
              <a:t>Clock</a:t>
            </a:r>
          </a:p>
          <a:p>
            <a:pPr>
              <a:spcAft>
                <a:spcPct val="20000"/>
              </a:spcAft>
            </a:pPr>
            <a:r>
              <a:rPr lang="en-US" altLang="zh-CN" sz="2000" b="1">
                <a:latin typeface="Consolas" panose="020B0609020204030204" pitchFamily="49" charset="0"/>
              </a:rPr>
              <a:t>{</a:t>
            </a:r>
          </a:p>
          <a:p>
            <a:pPr>
              <a:spcAft>
                <a:spcPct val="20000"/>
              </a:spcAft>
            </a:pPr>
            <a:r>
              <a:rPr lang="en-US" altLang="zh-CN" sz="2000" b="1">
                <a:latin typeface="Consolas" panose="020B0609020204030204" pitchFamily="49" charset="0"/>
              </a:rPr>
              <a:t>   public: </a:t>
            </a:r>
          </a:p>
          <a:p>
            <a:pPr>
              <a:spcAft>
                <a:spcPct val="20000"/>
              </a:spcAft>
            </a:pPr>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setTime</a:t>
            </a:r>
            <a:r>
              <a:rPr lang="en-US" altLang="zh-CN" sz="2000" b="1">
                <a:latin typeface="Consolas" panose="020B0609020204030204" pitchFamily="49" charset="0"/>
              </a:rPr>
              <a:t>(int NewH=0, int NewM=0, int NewS=0);</a:t>
            </a:r>
          </a:p>
          <a:p>
            <a:pPr>
              <a:spcAft>
                <a:spcPct val="20000"/>
              </a:spcAft>
            </a:pPr>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showTime</a:t>
            </a:r>
            <a:r>
              <a:rPr lang="en-US" altLang="zh-CN" sz="2000" b="1">
                <a:latin typeface="Consolas" panose="020B0609020204030204" pitchFamily="49" charset="0"/>
              </a:rPr>
              <a:t>()</a:t>
            </a:r>
          </a:p>
          <a:p>
            <a:pPr>
              <a:spcAft>
                <a:spcPct val="20000"/>
              </a:spcAft>
            </a:pPr>
            <a:r>
              <a:rPr lang="en-US" altLang="zh-CN" sz="2000" b="1">
                <a:latin typeface="Consolas" panose="020B0609020204030204" pitchFamily="49" charset="0"/>
              </a:rPr>
              <a:t>        { cout&lt;&lt;hour&lt;&lt;“:”&lt;&lt;minute&lt;&lt;“:”&lt;&lt;second&lt;&lt;endl; } </a:t>
            </a:r>
            <a:br>
              <a:rPr lang="en-US" altLang="zh-CN" sz="2000" b="1">
                <a:latin typeface="Consolas" panose="020B0609020204030204" pitchFamily="49" charset="0"/>
              </a:rPr>
            </a:br>
            <a:endParaRPr lang="en-US" altLang="zh-CN" sz="2000" b="1">
              <a:latin typeface="Consolas" panose="020B0609020204030204" pitchFamily="49" charset="0"/>
            </a:endParaRPr>
          </a:p>
          <a:p>
            <a:pPr>
              <a:spcAft>
                <a:spcPct val="20000"/>
              </a:spcAft>
            </a:pPr>
            <a:r>
              <a:rPr lang="en-US" altLang="zh-CN" sz="2000" b="1">
                <a:latin typeface="Consolas" panose="020B0609020204030204" pitchFamily="49" charset="0"/>
              </a:rPr>
              <a:t>   ... ...</a:t>
            </a:r>
          </a:p>
          <a:p>
            <a:pPr>
              <a:spcAft>
                <a:spcPct val="20000"/>
              </a:spcAft>
            </a:pPr>
            <a:r>
              <a:rPr lang="en-US" altLang="zh-CN" sz="2000" b="1">
                <a:latin typeface="Consolas" panose="020B0609020204030204" pitchFamily="49" charset="0"/>
              </a:rPr>
              <a:t>};</a:t>
            </a:r>
            <a:endParaRPr lang="en-US" altLang="zh-CN"/>
          </a:p>
        </p:txBody>
      </p:sp>
    </p:spTree>
    <p:extLst>
      <p:ext uri="{BB962C8B-B14F-4D97-AF65-F5344CB8AC3E}">
        <p14:creationId xmlns:p14="http://schemas.microsoft.com/office/powerpoint/2010/main" val="1598150856"/>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85834CB7-90C8-4560-A6CC-9DED104FA15D}" type="slidenum">
              <a:rPr lang="zh-CN" altLang="en-US"/>
              <a:pPr/>
              <a:t>22</a:t>
            </a:fld>
            <a:endParaRPr lang="en-US" altLang="zh-CN"/>
          </a:p>
        </p:txBody>
      </p:sp>
      <p:sp>
        <p:nvSpPr>
          <p:cNvPr id="892930" name="Rectangle 2"/>
          <p:cNvSpPr>
            <a:spLocks noGrp="1" noChangeArrowheads="1"/>
          </p:cNvSpPr>
          <p:nvPr>
            <p:ph type="title"/>
          </p:nvPr>
        </p:nvSpPr>
        <p:spPr>
          <a:xfrm>
            <a:off x="323850" y="115888"/>
            <a:ext cx="68405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内联成员函数</a:t>
            </a:r>
          </a:p>
        </p:txBody>
      </p:sp>
      <p:sp>
        <p:nvSpPr>
          <p:cNvPr id="892931" name="Rectangle 3"/>
          <p:cNvSpPr>
            <a:spLocks noChangeArrowheads="1"/>
          </p:cNvSpPr>
          <p:nvPr/>
        </p:nvSpPr>
        <p:spPr bwMode="auto">
          <a:xfrm>
            <a:off x="250825" y="5589588"/>
            <a:ext cx="8640763" cy="803275"/>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Aft>
                <a:spcPct val="20000"/>
              </a:spcAft>
              <a:buClr>
                <a:srgbClr val="0000FF"/>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使用内联函数可以减少调用开销，提高效率，但只适合相当简单的函数；</a:t>
            </a:r>
          </a:p>
          <a:p>
            <a:pPr>
              <a:lnSpc>
                <a:spcPct val="105000"/>
              </a:lnSpc>
              <a:spcAft>
                <a:spcPct val="20000"/>
              </a:spcAft>
              <a:buClr>
                <a:srgbClr val="0000FF"/>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使用显式方式定义内联函数可以保持类定义的简洁</a:t>
            </a:r>
          </a:p>
        </p:txBody>
      </p:sp>
      <p:sp>
        <p:nvSpPr>
          <p:cNvPr id="892933" name="Rectangle 5"/>
          <p:cNvSpPr>
            <a:spLocks noChangeArrowheads="1"/>
          </p:cNvSpPr>
          <p:nvPr/>
        </p:nvSpPr>
        <p:spPr bwMode="auto">
          <a:xfrm>
            <a:off x="179388" y="981075"/>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a:latin typeface="Times New Roman" panose="02020603050405020304" pitchFamily="18" charset="0"/>
                <a:ea typeface="黑体" panose="02010609060101010101" pitchFamily="49" charset="-122"/>
              </a:rPr>
              <a:t> 内联成员函数的定义：隐式方式和显式方式</a:t>
            </a:r>
          </a:p>
        </p:txBody>
      </p:sp>
      <p:sp>
        <p:nvSpPr>
          <p:cNvPr id="892935" name="Rectangle 7"/>
          <p:cNvSpPr>
            <a:spLocks noChangeArrowheads="1"/>
          </p:cNvSpPr>
          <p:nvPr/>
        </p:nvSpPr>
        <p:spPr bwMode="auto">
          <a:xfrm>
            <a:off x="539750" y="1557338"/>
            <a:ext cx="82819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显式方式：在定义函数时加上关键词 </a:t>
            </a:r>
            <a:r>
              <a:rPr lang="en-US" altLang="zh-CN" sz="2400" b="1" dirty="0">
                <a:solidFill>
                  <a:srgbClr val="0000FF"/>
                </a:solidFill>
                <a:latin typeface="Consolas" panose="020B0609020204030204" pitchFamily="49" charset="0"/>
                <a:ea typeface="黑体" panose="02010609060101010101" pitchFamily="49" charset="-122"/>
              </a:rPr>
              <a:t>inline</a:t>
            </a:r>
          </a:p>
        </p:txBody>
      </p:sp>
      <p:sp>
        <p:nvSpPr>
          <p:cNvPr id="892936" name="Text Box 8"/>
          <p:cNvSpPr txBox="1">
            <a:spLocks noChangeArrowheads="1"/>
          </p:cNvSpPr>
          <p:nvPr/>
        </p:nvSpPr>
        <p:spPr bwMode="auto">
          <a:xfrm>
            <a:off x="755650" y="2205038"/>
            <a:ext cx="7993063" cy="31496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Consolas" panose="020B0609020204030204" pitchFamily="49" charset="0"/>
              </a:rPr>
              <a:t>class </a:t>
            </a:r>
            <a:r>
              <a:rPr lang="en-US" altLang="zh-CN" sz="2000" b="1">
                <a:solidFill>
                  <a:srgbClr val="0000FF"/>
                </a:solidFill>
                <a:latin typeface="Consolas" panose="020B0609020204030204" pitchFamily="49" charset="0"/>
              </a:rPr>
              <a:t>Clock </a:t>
            </a:r>
          </a:p>
          <a:p>
            <a:r>
              <a:rPr lang="en-US" altLang="zh-CN" sz="2000" b="1">
                <a:latin typeface="Consolas" panose="020B0609020204030204" pitchFamily="49" charset="0"/>
              </a:rPr>
              <a:t>{</a:t>
            </a:r>
          </a:p>
          <a:p>
            <a:r>
              <a:rPr lang="en-US" altLang="zh-CN" sz="2000" b="1">
                <a:latin typeface="Consolas" panose="020B0609020204030204" pitchFamily="49" charset="0"/>
              </a:rPr>
              <a:t>   public: </a:t>
            </a:r>
          </a:p>
          <a:p>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setTime</a:t>
            </a:r>
            <a:r>
              <a:rPr lang="en-US" altLang="zh-CN" sz="2000" b="1">
                <a:latin typeface="Consolas" panose="020B0609020204030204" pitchFamily="49" charset="0"/>
              </a:rPr>
              <a:t>(int NewH=0, int NewM=0, int NewS=0);</a:t>
            </a:r>
          </a:p>
          <a:p>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showTime</a:t>
            </a:r>
            <a:r>
              <a:rPr lang="en-US" altLang="zh-CN" sz="2000" b="1">
                <a:latin typeface="Consolas" panose="020B0609020204030204" pitchFamily="49" charset="0"/>
              </a:rPr>
              <a:t>();</a:t>
            </a:r>
          </a:p>
          <a:p>
            <a:r>
              <a:rPr lang="en-US" altLang="zh-CN" sz="2000" b="1">
                <a:latin typeface="Consolas" panose="020B0609020204030204" pitchFamily="49" charset="0"/>
              </a:rPr>
              <a:t>   ... ...</a:t>
            </a:r>
          </a:p>
          <a:p>
            <a:r>
              <a:rPr lang="en-US" altLang="zh-CN" sz="2000" b="1">
                <a:latin typeface="Consolas" panose="020B0609020204030204" pitchFamily="49" charset="0"/>
              </a:rPr>
              <a:t>};</a:t>
            </a:r>
          </a:p>
          <a:p>
            <a:endParaRPr lang="en-US" altLang="zh-CN" sz="2000" b="1">
              <a:latin typeface="Consolas" panose="020B0609020204030204" pitchFamily="49" charset="0"/>
            </a:endParaRPr>
          </a:p>
          <a:p>
            <a:r>
              <a:rPr lang="en-US" altLang="zh-CN" sz="2000" b="1">
                <a:latin typeface="Consolas" panose="020B0609020204030204" pitchFamily="49" charset="0"/>
              </a:rPr>
              <a:t>inline void Clock::</a:t>
            </a:r>
            <a:r>
              <a:rPr lang="en-US" altLang="zh-CN" sz="2000" b="1">
                <a:solidFill>
                  <a:srgbClr val="0000FF"/>
                </a:solidFill>
                <a:latin typeface="Consolas" panose="020B0609020204030204" pitchFamily="49" charset="0"/>
              </a:rPr>
              <a:t>showTime</a:t>
            </a:r>
            <a:r>
              <a:rPr lang="en-US" altLang="zh-CN" sz="2000" b="1">
                <a:latin typeface="Consolas" panose="020B0609020204030204" pitchFamily="49" charset="0"/>
              </a:rPr>
              <a:t>()</a:t>
            </a:r>
          </a:p>
          <a:p>
            <a:r>
              <a:rPr lang="en-US" altLang="zh-CN" sz="2000" b="1">
                <a:latin typeface="Consolas" panose="020B0609020204030204" pitchFamily="49" charset="0"/>
              </a:rPr>
              <a:t>{ cout&lt;&lt;hour&lt;&lt;“:”&lt;&lt;minute&lt;&lt;“:”&lt;&lt;second&lt;&lt;endl; }</a:t>
            </a:r>
          </a:p>
        </p:txBody>
      </p:sp>
    </p:spTree>
    <p:extLst>
      <p:ext uri="{BB962C8B-B14F-4D97-AF65-F5344CB8AC3E}">
        <p14:creationId xmlns:p14="http://schemas.microsoft.com/office/powerpoint/2010/main" val="490237458"/>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82CBC22-27C2-4ACC-9779-E6F1F7AB6976}" type="slidenum">
              <a:rPr lang="zh-CN" altLang="en-US"/>
              <a:pPr/>
              <a:t>23</a:t>
            </a:fld>
            <a:endParaRPr lang="en-US" altLang="zh-CN"/>
          </a:p>
        </p:txBody>
      </p:sp>
      <p:sp>
        <p:nvSpPr>
          <p:cNvPr id="894978" name="Rectangle 2"/>
          <p:cNvSpPr>
            <a:spLocks noGrp="1" noChangeArrowheads="1"/>
          </p:cNvSpPr>
          <p:nvPr>
            <p:ph type="title"/>
          </p:nvPr>
        </p:nvSpPr>
        <p:spPr>
          <a:xfrm>
            <a:off x="323850" y="115888"/>
            <a:ext cx="68405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例：类与对象</a:t>
            </a:r>
          </a:p>
        </p:txBody>
      </p:sp>
      <p:sp>
        <p:nvSpPr>
          <p:cNvPr id="894983" name="Text Box 7"/>
          <p:cNvSpPr txBox="1">
            <a:spLocks noChangeArrowheads="1"/>
          </p:cNvSpPr>
          <p:nvPr/>
        </p:nvSpPr>
        <p:spPr bwMode="auto">
          <a:xfrm>
            <a:off x="395288" y="908050"/>
            <a:ext cx="7921625" cy="579596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000" b="1">
                <a:latin typeface="Consolas" panose="020B0609020204030204" pitchFamily="49" charset="0"/>
                <a:ea typeface="黑体" panose="02010609060101010101" pitchFamily="49" charset="-122"/>
              </a:rPr>
              <a:t>#include &lt;iostream&gt;	</a:t>
            </a:r>
          </a:p>
          <a:p>
            <a:pPr>
              <a:lnSpc>
                <a:spcPct val="110000"/>
              </a:lnSpc>
            </a:pPr>
            <a:r>
              <a:rPr lang="en-US" altLang="zh-CN" sz="2000" b="1">
                <a:latin typeface="Consolas" panose="020B0609020204030204" pitchFamily="49" charset="0"/>
                <a:ea typeface="黑体" panose="02010609060101010101" pitchFamily="49" charset="-122"/>
              </a:rPr>
              <a:t>using namespace std;</a:t>
            </a:r>
          </a:p>
          <a:p>
            <a:pPr>
              <a:lnSpc>
                <a:spcPct val="110000"/>
              </a:lnSpc>
            </a:pPr>
            <a:r>
              <a:rPr lang="en-US" altLang="zh-CN" sz="2000" b="1">
                <a:latin typeface="Consolas" panose="020B0609020204030204" pitchFamily="49" charset="0"/>
                <a:ea typeface="黑体" panose="02010609060101010101" pitchFamily="49" charset="-122"/>
              </a:rPr>
              <a:t>class Clock	</a:t>
            </a:r>
            <a:r>
              <a:rPr lang="en-US" altLang="zh-CN" sz="2000" b="1">
                <a:solidFill>
                  <a:srgbClr val="0000FF"/>
                </a:solidFill>
                <a:latin typeface="Consolas" panose="020B0609020204030204" pitchFamily="49" charset="0"/>
                <a:ea typeface="黑体" panose="02010609060101010101" pitchFamily="49" charset="-122"/>
              </a:rPr>
              <a:t>// </a:t>
            </a:r>
            <a:r>
              <a:rPr lang="zh-CN" altLang="en-US" sz="2000" b="1">
                <a:solidFill>
                  <a:srgbClr val="0000FF"/>
                </a:solidFill>
                <a:latin typeface="Consolas" panose="020B0609020204030204" pitchFamily="49" charset="0"/>
                <a:ea typeface="黑体" panose="02010609060101010101" pitchFamily="49" charset="-122"/>
              </a:rPr>
              <a:t>时钟类的声明</a:t>
            </a:r>
          </a:p>
          <a:p>
            <a:pPr>
              <a:lnSpc>
                <a:spcPct val="110000"/>
              </a:lnSpc>
            </a:pPr>
            <a:r>
              <a:rPr lang="en-US" altLang="zh-CN" sz="2000" b="1">
                <a:latin typeface="Consolas" panose="020B0609020204030204" pitchFamily="49" charset="0"/>
                <a:ea typeface="黑体" panose="02010609060101010101" pitchFamily="49" charset="-122"/>
              </a:rPr>
              <a:t>{</a:t>
            </a:r>
          </a:p>
          <a:p>
            <a:pPr>
              <a:lnSpc>
                <a:spcPct val="110000"/>
              </a:lnSpc>
            </a:pPr>
            <a:r>
              <a:rPr lang="en-US" altLang="zh-CN" sz="2000" b="1">
                <a:latin typeface="Consolas" panose="020B0609020204030204" pitchFamily="49" charset="0"/>
                <a:ea typeface="黑体" panose="02010609060101010101" pitchFamily="49" charset="-122"/>
              </a:rPr>
              <a:t>  public:   </a:t>
            </a:r>
            <a:r>
              <a:rPr lang="en-US" altLang="zh-CN" sz="2000" b="1">
                <a:solidFill>
                  <a:srgbClr val="0000FF"/>
                </a:solidFill>
                <a:latin typeface="Consolas" panose="020B0609020204030204" pitchFamily="49" charset="0"/>
                <a:ea typeface="黑体" panose="02010609060101010101" pitchFamily="49" charset="-122"/>
              </a:rPr>
              <a:t>// </a:t>
            </a:r>
            <a:r>
              <a:rPr lang="zh-CN" altLang="en-US" sz="2000" b="1">
                <a:solidFill>
                  <a:srgbClr val="0000FF"/>
                </a:solidFill>
                <a:latin typeface="Consolas" panose="020B0609020204030204" pitchFamily="49" charset="0"/>
                <a:ea typeface="黑体" panose="02010609060101010101" pitchFamily="49" charset="-122"/>
              </a:rPr>
              <a:t>外部接口，公有成员函数</a:t>
            </a:r>
          </a:p>
          <a:p>
            <a:pPr>
              <a:lnSpc>
                <a:spcPct val="110000"/>
              </a:lnSpc>
            </a:pPr>
            <a:r>
              <a:rPr lang="zh-CN" altLang="en-US" sz="2000" b="1">
                <a:latin typeface="Consolas" panose="020B0609020204030204" pitchFamily="49" charset="0"/>
                <a:ea typeface="黑体" panose="02010609060101010101" pitchFamily="49" charset="-122"/>
              </a:rPr>
              <a:t>    </a:t>
            </a:r>
            <a:r>
              <a:rPr lang="en-US" altLang="zh-CN" sz="2000" b="1">
                <a:latin typeface="Consolas" panose="020B0609020204030204" pitchFamily="49" charset="0"/>
                <a:ea typeface="黑体" panose="02010609060101010101" pitchFamily="49" charset="-122"/>
              </a:rPr>
              <a:t>void setTime(int NewH=0, int NewM=0, int NewS=0);</a:t>
            </a:r>
          </a:p>
          <a:p>
            <a:pPr>
              <a:lnSpc>
                <a:spcPct val="110000"/>
              </a:lnSpc>
            </a:pPr>
            <a:r>
              <a:rPr lang="en-US" altLang="zh-CN" sz="2000" b="1">
                <a:latin typeface="Consolas" panose="020B0609020204030204" pitchFamily="49" charset="0"/>
                <a:ea typeface="黑体" panose="02010609060101010101" pitchFamily="49" charset="-122"/>
              </a:rPr>
              <a:t>    void showTime();</a:t>
            </a:r>
          </a:p>
          <a:p>
            <a:pPr>
              <a:lnSpc>
                <a:spcPct val="110000"/>
              </a:lnSpc>
            </a:pPr>
            <a:r>
              <a:rPr lang="en-US" altLang="zh-CN" sz="2000" b="1">
                <a:latin typeface="Consolas" panose="020B0609020204030204" pitchFamily="49" charset="0"/>
                <a:ea typeface="黑体" panose="02010609060101010101" pitchFamily="49" charset="-122"/>
              </a:rPr>
              <a:t>  private:  </a:t>
            </a:r>
            <a:r>
              <a:rPr lang="en-US" altLang="zh-CN" sz="2000" b="1">
                <a:solidFill>
                  <a:srgbClr val="0000FF"/>
                </a:solidFill>
                <a:latin typeface="Consolas" panose="020B0609020204030204" pitchFamily="49" charset="0"/>
                <a:ea typeface="黑体" panose="02010609060101010101" pitchFamily="49" charset="-122"/>
              </a:rPr>
              <a:t>// </a:t>
            </a:r>
            <a:r>
              <a:rPr lang="zh-CN" altLang="en-US" sz="2000" b="1">
                <a:solidFill>
                  <a:srgbClr val="0000FF"/>
                </a:solidFill>
                <a:latin typeface="Consolas" panose="020B0609020204030204" pitchFamily="49" charset="0"/>
                <a:ea typeface="黑体" panose="02010609060101010101" pitchFamily="49" charset="-122"/>
              </a:rPr>
              <a:t>私有数据成员</a:t>
            </a:r>
          </a:p>
          <a:p>
            <a:pPr>
              <a:lnSpc>
                <a:spcPct val="110000"/>
              </a:lnSpc>
            </a:pPr>
            <a:r>
              <a:rPr lang="zh-CN" altLang="en-US" sz="2000" b="1">
                <a:latin typeface="Consolas" panose="020B0609020204030204" pitchFamily="49" charset="0"/>
                <a:ea typeface="黑体" panose="02010609060101010101" pitchFamily="49" charset="-122"/>
              </a:rPr>
              <a:t>    </a:t>
            </a:r>
            <a:r>
              <a:rPr lang="en-US" altLang="zh-CN" sz="2000" b="1">
                <a:latin typeface="Consolas" panose="020B0609020204030204" pitchFamily="49" charset="0"/>
                <a:ea typeface="黑体" panose="02010609060101010101" pitchFamily="49" charset="-122"/>
              </a:rPr>
              <a:t>int hour, minute, second;</a:t>
            </a:r>
          </a:p>
          <a:p>
            <a:pPr>
              <a:lnSpc>
                <a:spcPct val="110000"/>
              </a:lnSpc>
            </a:pPr>
            <a:r>
              <a:rPr lang="en-US" altLang="zh-CN" sz="2000" b="1">
                <a:latin typeface="Consolas" panose="020B0609020204030204" pitchFamily="49" charset="0"/>
                <a:ea typeface="黑体" panose="02010609060101010101" pitchFamily="49" charset="-122"/>
              </a:rPr>
              <a:t>};</a:t>
            </a:r>
          </a:p>
          <a:p>
            <a:pPr>
              <a:lnSpc>
                <a:spcPct val="110000"/>
              </a:lnSpc>
            </a:pPr>
            <a:endParaRPr lang="en-US" altLang="zh-CN" sz="2000" b="1">
              <a:latin typeface="Consolas" panose="020B0609020204030204" pitchFamily="49" charset="0"/>
              <a:ea typeface="黑体" panose="02010609060101010101" pitchFamily="49" charset="-122"/>
            </a:endParaRPr>
          </a:p>
          <a:p>
            <a:pPr>
              <a:lnSpc>
                <a:spcPct val="110000"/>
              </a:lnSpc>
            </a:pPr>
            <a:r>
              <a:rPr lang="en-US" altLang="zh-CN" sz="2000" b="1">
                <a:solidFill>
                  <a:srgbClr val="0000FF"/>
                </a:solidFill>
                <a:latin typeface="Consolas" panose="020B0609020204030204" pitchFamily="49" charset="0"/>
                <a:ea typeface="黑体" panose="02010609060101010101" pitchFamily="49" charset="-122"/>
              </a:rPr>
              <a:t>// </a:t>
            </a:r>
            <a:r>
              <a:rPr lang="zh-CN" altLang="en-US" sz="2000" b="1">
                <a:solidFill>
                  <a:srgbClr val="0000FF"/>
                </a:solidFill>
                <a:latin typeface="Consolas" panose="020B0609020204030204" pitchFamily="49" charset="0"/>
                <a:ea typeface="黑体" panose="02010609060101010101" pitchFamily="49" charset="-122"/>
              </a:rPr>
              <a:t>成员函数的定义（时钟类成员函数的具体实现）</a:t>
            </a:r>
          </a:p>
          <a:p>
            <a:pPr>
              <a:lnSpc>
                <a:spcPct val="110000"/>
              </a:lnSpc>
            </a:pPr>
            <a:r>
              <a:rPr lang="en-US" altLang="zh-CN" sz="2000" b="1">
                <a:latin typeface="Consolas" panose="020B0609020204030204" pitchFamily="49" charset="0"/>
                <a:ea typeface="黑体" panose="02010609060101010101" pitchFamily="49" charset="-122"/>
              </a:rPr>
              <a:t>void Clock::setTime(int NewH, int NewM, int NewS)</a:t>
            </a:r>
          </a:p>
          <a:p>
            <a:pPr>
              <a:lnSpc>
                <a:spcPct val="110000"/>
              </a:lnSpc>
            </a:pPr>
            <a:r>
              <a:rPr lang="en-US" altLang="zh-CN" sz="2000" b="1">
                <a:latin typeface="Consolas" panose="020B0609020204030204" pitchFamily="49" charset="0"/>
                <a:ea typeface="黑体" panose="02010609060101010101" pitchFamily="49" charset="-122"/>
              </a:rPr>
              <a:t>{ hour=NewH; minute=NewM; second=NewS; }</a:t>
            </a:r>
          </a:p>
          <a:p>
            <a:pPr>
              <a:lnSpc>
                <a:spcPct val="110000"/>
              </a:lnSpc>
            </a:pPr>
            <a:endParaRPr lang="en-US" altLang="zh-CN" sz="2000" b="1">
              <a:latin typeface="Consolas" panose="020B0609020204030204" pitchFamily="49" charset="0"/>
              <a:ea typeface="黑体" panose="02010609060101010101" pitchFamily="49" charset="-122"/>
            </a:endParaRPr>
          </a:p>
          <a:p>
            <a:pPr>
              <a:lnSpc>
                <a:spcPct val="110000"/>
              </a:lnSpc>
            </a:pPr>
            <a:r>
              <a:rPr lang="en-US" altLang="zh-CN" sz="2000" b="1">
                <a:solidFill>
                  <a:srgbClr val="0000FF"/>
                </a:solidFill>
                <a:latin typeface="Consolas" panose="020B0609020204030204" pitchFamily="49" charset="0"/>
                <a:ea typeface="黑体" panose="02010609060101010101" pitchFamily="49" charset="-122"/>
              </a:rPr>
              <a:t>inline</a:t>
            </a:r>
            <a:r>
              <a:rPr lang="en-US" altLang="zh-CN" sz="2000" b="1">
                <a:latin typeface="Consolas" panose="020B0609020204030204" pitchFamily="49" charset="0"/>
                <a:ea typeface="黑体" panose="02010609060101010101" pitchFamily="49" charset="-122"/>
              </a:rPr>
              <a:t> void Clock::showTime() </a:t>
            </a:r>
            <a:r>
              <a:rPr lang="en-US" altLang="zh-CN" sz="2000" b="1">
                <a:solidFill>
                  <a:srgbClr val="0000FF"/>
                </a:solidFill>
                <a:latin typeface="Consolas" panose="020B0609020204030204" pitchFamily="49" charset="0"/>
                <a:ea typeface="黑体" panose="02010609060101010101" pitchFamily="49" charset="-122"/>
              </a:rPr>
              <a:t>// </a:t>
            </a:r>
            <a:r>
              <a:rPr lang="zh-CN" altLang="en-US" sz="2000" b="1">
                <a:solidFill>
                  <a:srgbClr val="0000FF"/>
                </a:solidFill>
                <a:latin typeface="Consolas" panose="020B0609020204030204" pitchFamily="49" charset="0"/>
                <a:ea typeface="黑体" panose="02010609060101010101" pitchFamily="49" charset="-122"/>
              </a:rPr>
              <a:t>内联成员函数</a:t>
            </a:r>
            <a:endParaRPr lang="en-US" altLang="zh-CN" sz="2000" b="1">
              <a:latin typeface="Consolas" panose="020B0609020204030204" pitchFamily="49" charset="0"/>
              <a:ea typeface="黑体" panose="02010609060101010101" pitchFamily="49" charset="-122"/>
            </a:endParaRPr>
          </a:p>
          <a:p>
            <a:pPr>
              <a:lnSpc>
                <a:spcPct val="110000"/>
              </a:lnSpc>
            </a:pPr>
            <a:r>
              <a:rPr lang="en-US" altLang="zh-CN" sz="2000" b="1">
                <a:latin typeface="Consolas" panose="020B0609020204030204" pitchFamily="49" charset="0"/>
                <a:ea typeface="黑体" panose="02010609060101010101" pitchFamily="49" charset="-122"/>
              </a:rPr>
              <a:t>{ cout&lt;&lt;hour&lt;&lt;":"&lt;&lt;minute&lt;&lt;":"&lt;&lt;second&lt;&lt;endl; }</a:t>
            </a:r>
          </a:p>
        </p:txBody>
      </p:sp>
    </p:spTree>
    <p:extLst>
      <p:ext uri="{BB962C8B-B14F-4D97-AF65-F5344CB8AC3E}">
        <p14:creationId xmlns:p14="http://schemas.microsoft.com/office/powerpoint/2010/main" val="4025462559"/>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6A7585B-667B-40E0-94F6-1A32D4BB854A}" type="slidenum">
              <a:rPr lang="zh-CN" altLang="en-US"/>
              <a:pPr/>
              <a:t>24</a:t>
            </a:fld>
            <a:endParaRPr lang="en-US" altLang="zh-CN" dirty="0"/>
          </a:p>
        </p:txBody>
      </p:sp>
      <p:sp>
        <p:nvSpPr>
          <p:cNvPr id="896005" name="Text Box 5"/>
          <p:cNvSpPr txBox="1">
            <a:spLocks noChangeArrowheads="1"/>
          </p:cNvSpPr>
          <p:nvPr/>
        </p:nvSpPr>
        <p:spPr bwMode="auto">
          <a:xfrm>
            <a:off x="323850" y="981075"/>
            <a:ext cx="8424863" cy="4801314"/>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10000"/>
              </a:spcAft>
            </a:pP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主函数</a:t>
            </a:r>
          </a:p>
          <a:p>
            <a:pPr>
              <a:spcAft>
                <a:spcPct val="10000"/>
              </a:spcAft>
            </a:pP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main()</a:t>
            </a:r>
          </a:p>
          <a:p>
            <a:pPr>
              <a:spcAft>
                <a:spcPct val="10000"/>
              </a:spcAft>
            </a:pPr>
            <a:r>
              <a:rPr lang="en-US" altLang="zh-CN" sz="2000" b="1" dirty="0">
                <a:latin typeface="Consolas" panose="020B0609020204030204" pitchFamily="49" charset="0"/>
                <a:ea typeface="黑体" panose="02010609060101010101" pitchFamily="49" charset="-122"/>
              </a:rPr>
              <a:t>{</a:t>
            </a:r>
          </a:p>
          <a:p>
            <a:pPr>
              <a:spcAft>
                <a:spcPct val="10000"/>
              </a:spcAft>
            </a:pPr>
            <a:r>
              <a:rPr lang="en-US" altLang="zh-CN" sz="2000" b="1" dirty="0">
                <a:latin typeface="Consolas" panose="020B0609020204030204" pitchFamily="49" charset="0"/>
                <a:ea typeface="黑体" panose="02010609060101010101" pitchFamily="49" charset="-122"/>
              </a:rPr>
              <a:t>  Clock </a:t>
            </a:r>
            <a:r>
              <a:rPr lang="en-US" altLang="zh-CN" sz="2000" b="1" dirty="0" err="1">
                <a:latin typeface="Consolas" panose="020B0609020204030204" pitchFamily="49" charset="0"/>
                <a:ea typeface="黑体" panose="02010609060101010101" pitchFamily="49" charset="-122"/>
              </a:rPr>
              <a:t>myClock</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定义对象</a:t>
            </a:r>
            <a:r>
              <a:rPr lang="en-US" altLang="zh-CN" sz="2000" b="1" dirty="0" err="1">
                <a:solidFill>
                  <a:srgbClr val="0000FF"/>
                </a:solidFill>
                <a:latin typeface="Consolas" panose="020B0609020204030204" pitchFamily="49" charset="0"/>
                <a:ea typeface="黑体" panose="02010609060101010101" pitchFamily="49" charset="-122"/>
              </a:rPr>
              <a:t>myClock</a:t>
            </a:r>
            <a:endParaRPr lang="en-US" altLang="zh-CN" sz="2000" b="1" dirty="0">
              <a:solidFill>
                <a:srgbClr val="0000FF"/>
              </a:solidFill>
              <a:latin typeface="Consolas" panose="020B0609020204030204" pitchFamily="49" charset="0"/>
              <a:ea typeface="黑体" panose="02010609060101010101" pitchFamily="49" charset="-122"/>
            </a:endParaRPr>
          </a:p>
          <a:p>
            <a:pPr>
              <a:spcAft>
                <a:spcPct val="10000"/>
              </a:spcAft>
            </a:pPr>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cout</a:t>
            </a:r>
            <a:r>
              <a:rPr lang="en-US" altLang="zh-CN" sz="2000" b="1" dirty="0">
                <a:latin typeface="Consolas" panose="020B0609020204030204" pitchFamily="49" charset="0"/>
                <a:ea typeface="黑体" panose="02010609060101010101" pitchFamily="49" charset="-122"/>
              </a:rPr>
              <a:t>&lt;&lt;"First time: "&lt;&lt;</a:t>
            </a:r>
            <a:r>
              <a:rPr lang="en-US" altLang="zh-CN" sz="2000" b="1" dirty="0" err="1">
                <a:latin typeface="Consolas" panose="020B0609020204030204" pitchFamily="49" charset="0"/>
                <a:ea typeface="黑体" panose="02010609060101010101" pitchFamily="49" charset="-122"/>
              </a:rPr>
              <a:t>endl</a:t>
            </a:r>
            <a:r>
              <a:rPr lang="en-US" altLang="zh-CN" sz="2000" b="1" dirty="0">
                <a:latin typeface="Consolas" panose="020B0609020204030204" pitchFamily="49" charset="0"/>
                <a:ea typeface="黑体" panose="02010609060101010101" pitchFamily="49" charset="-122"/>
              </a:rPr>
              <a:t>;</a:t>
            </a:r>
          </a:p>
          <a:p>
            <a:pPr>
              <a:spcAft>
                <a:spcPct val="10000"/>
              </a:spcAft>
            </a:pPr>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myClock.setTime</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设置时间为默认值</a:t>
            </a:r>
          </a:p>
          <a:p>
            <a:pPr>
              <a:spcAft>
                <a:spcPct val="10000"/>
              </a:spcAft>
            </a:pPr>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myClock.showTime</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显示时间</a:t>
            </a:r>
          </a:p>
          <a:p>
            <a:pPr>
              <a:spcAft>
                <a:spcPct val="10000"/>
              </a:spcAft>
            </a:pPr>
            <a:endParaRPr lang="zh-CN" altLang="en-US" sz="2000" b="1" dirty="0">
              <a:latin typeface="Consolas" panose="020B0609020204030204" pitchFamily="49" charset="0"/>
              <a:ea typeface="黑体" panose="02010609060101010101" pitchFamily="49" charset="-122"/>
            </a:endParaRPr>
          </a:p>
          <a:p>
            <a:pPr>
              <a:spcAft>
                <a:spcPct val="10000"/>
              </a:spcAft>
            </a:pPr>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cout</a:t>
            </a:r>
            <a:r>
              <a:rPr lang="en-US" altLang="zh-CN" sz="2000" b="1" dirty="0">
                <a:latin typeface="Consolas" panose="020B0609020204030204" pitchFamily="49" charset="0"/>
                <a:ea typeface="黑体" panose="02010609060101010101" pitchFamily="49" charset="-122"/>
              </a:rPr>
              <a:t>&lt;&lt;"Second time: "&lt;&lt;</a:t>
            </a:r>
            <a:r>
              <a:rPr lang="en-US" altLang="zh-CN" sz="2000" b="1" dirty="0" err="1">
                <a:latin typeface="Consolas" panose="020B0609020204030204" pitchFamily="49" charset="0"/>
                <a:ea typeface="黑体" panose="02010609060101010101" pitchFamily="49" charset="-122"/>
              </a:rPr>
              <a:t>endl</a:t>
            </a:r>
            <a:r>
              <a:rPr lang="en-US" altLang="zh-CN" sz="2000" b="1" dirty="0">
                <a:latin typeface="Consolas" panose="020B0609020204030204" pitchFamily="49" charset="0"/>
                <a:ea typeface="黑体" panose="02010609060101010101" pitchFamily="49" charset="-122"/>
              </a:rPr>
              <a:t>;</a:t>
            </a:r>
          </a:p>
          <a:p>
            <a:pPr>
              <a:spcAft>
                <a:spcPct val="10000"/>
              </a:spcAft>
            </a:pPr>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myClock.setTime</a:t>
            </a:r>
            <a:r>
              <a:rPr lang="en-US" altLang="zh-CN" sz="2000" b="1" dirty="0">
                <a:latin typeface="Consolas" panose="020B0609020204030204" pitchFamily="49" charset="0"/>
                <a:ea typeface="黑体" panose="02010609060101010101" pitchFamily="49" charset="-122"/>
              </a:rPr>
              <a:t>(16,10,28);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设置时间为 </a:t>
            </a:r>
            <a:r>
              <a:rPr lang="en-US" altLang="zh-CN" sz="2000" b="1" dirty="0">
                <a:solidFill>
                  <a:srgbClr val="0000FF"/>
                </a:solidFill>
                <a:latin typeface="Consolas" panose="020B0609020204030204" pitchFamily="49" charset="0"/>
                <a:ea typeface="黑体" panose="02010609060101010101" pitchFamily="49" charset="-122"/>
              </a:rPr>
              <a:t>16:10:28</a:t>
            </a:r>
          </a:p>
          <a:p>
            <a:pPr>
              <a:spcAft>
                <a:spcPct val="10000"/>
              </a:spcAft>
            </a:pPr>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myClock.showTime</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显示时间</a:t>
            </a:r>
          </a:p>
          <a:p>
            <a:pPr>
              <a:spcAft>
                <a:spcPct val="10000"/>
              </a:spcAft>
            </a:pPr>
            <a:endParaRPr lang="en-US" altLang="zh-CN" sz="2000" b="1" dirty="0">
              <a:latin typeface="Consolas" panose="020B0609020204030204" pitchFamily="49" charset="0"/>
              <a:ea typeface="黑体" panose="02010609060101010101" pitchFamily="49" charset="-122"/>
            </a:endParaRPr>
          </a:p>
          <a:p>
            <a:pPr>
              <a:spcAft>
                <a:spcPct val="10000"/>
              </a:spcAft>
            </a:pPr>
            <a:r>
              <a:rPr lang="en-US" altLang="zh-CN" sz="2000" b="1" dirty="0">
                <a:latin typeface="Consolas" panose="020B0609020204030204" pitchFamily="49" charset="0"/>
                <a:ea typeface="黑体" panose="02010609060101010101" pitchFamily="49" charset="-122"/>
              </a:rPr>
              <a:t>  return 0; </a:t>
            </a:r>
          </a:p>
          <a:p>
            <a:pPr>
              <a:spcAft>
                <a:spcPct val="10000"/>
              </a:spcAft>
            </a:pPr>
            <a:r>
              <a:rPr lang="en-US" altLang="zh-CN" sz="2000" b="1" dirty="0">
                <a:latin typeface="Consolas" panose="020B0609020204030204" pitchFamily="49" charset="0"/>
                <a:ea typeface="黑体" panose="02010609060101010101" pitchFamily="49" charset="-122"/>
              </a:rPr>
              <a:t>}</a:t>
            </a:r>
            <a:endParaRPr lang="en-US" altLang="zh-CN" dirty="0"/>
          </a:p>
        </p:txBody>
      </p:sp>
      <p:sp>
        <p:nvSpPr>
          <p:cNvPr id="896002" name="Rectangle 2"/>
          <p:cNvSpPr>
            <a:spLocks noGrp="1" noChangeArrowheads="1"/>
          </p:cNvSpPr>
          <p:nvPr>
            <p:ph type="title"/>
          </p:nvPr>
        </p:nvSpPr>
        <p:spPr>
          <a:xfrm>
            <a:off x="323850" y="115888"/>
            <a:ext cx="68405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例：类与对象</a:t>
            </a:r>
          </a:p>
        </p:txBody>
      </p:sp>
      <p:sp>
        <p:nvSpPr>
          <p:cNvPr id="896004" name="Rectangle 4"/>
          <p:cNvSpPr>
            <a:spLocks noChangeArrowheads="1"/>
          </p:cNvSpPr>
          <p:nvPr/>
        </p:nvSpPr>
        <p:spPr bwMode="auto">
          <a:xfrm>
            <a:off x="5442187" y="5582334"/>
            <a:ext cx="3444402" cy="40011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rgbClr val="0000FF"/>
                </a:solidFill>
                <a:latin typeface="Consolas" panose="020B0609020204030204" pitchFamily="49" charset="0"/>
                <a:ea typeface="黑体" panose="02010609060101010101" pitchFamily="49" charset="-122"/>
              </a:rPr>
              <a:t>ex09_class_Clock01.cpp</a:t>
            </a:r>
            <a:endParaRPr lang="zh-CN" altLang="en-US" sz="2000" dirty="0">
              <a:solidFill>
                <a:srgbClr val="0000FF"/>
              </a:solidFill>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353738012"/>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8"/>
          <p:cNvSpPr>
            <a:spLocks noChangeArrowheads="1"/>
          </p:cNvSpPr>
          <p:nvPr/>
        </p:nvSpPr>
        <p:spPr bwMode="gray">
          <a:xfrm>
            <a:off x="179512" y="357690"/>
            <a:ext cx="6025987" cy="910275"/>
          </a:xfrm>
          <a:prstGeom prst="roundRect">
            <a:avLst>
              <a:gd name="adj" fmla="val 16667"/>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en-US">
              <a:latin typeface="Arial" charset="0"/>
            </a:endParaRPr>
          </a:p>
        </p:txBody>
      </p:sp>
      <p:sp>
        <p:nvSpPr>
          <p:cNvPr id="6" name="灯片编号占位符 5"/>
          <p:cNvSpPr>
            <a:spLocks noGrp="1"/>
          </p:cNvSpPr>
          <p:nvPr>
            <p:ph type="sldNum" sz="quarter" idx="12"/>
          </p:nvPr>
        </p:nvSpPr>
        <p:spPr/>
        <p:txBody>
          <a:bodyPr/>
          <a:lstStyle/>
          <a:p>
            <a:fld id="{1469A02B-07F5-4988-A810-1DC9E588F7B8}" type="slidenum">
              <a:rPr lang="zh-CN" altLang="en-US"/>
              <a:pPr/>
              <a:t>25</a:t>
            </a:fld>
            <a:endParaRPr lang="en-US" altLang="zh-CN"/>
          </a:p>
        </p:txBody>
      </p:sp>
      <p:sp>
        <p:nvSpPr>
          <p:cNvPr id="915458" name="Rectangle 2"/>
          <p:cNvSpPr>
            <a:spLocks noGrp="1" noChangeArrowheads="1"/>
          </p:cNvSpPr>
          <p:nvPr>
            <p:ph type="title"/>
          </p:nvPr>
        </p:nvSpPr>
        <p:spPr>
          <a:xfrm>
            <a:off x="251520" y="476672"/>
            <a:ext cx="6048672" cy="830997"/>
          </a:xfrm>
          <a:noFill/>
          <a:ln>
            <a:noFill/>
          </a:ln>
          <a:extLst/>
        </p:spPr>
        <p:txBody>
          <a:bodyPr wrap="square">
            <a:spAutoFit/>
          </a:bodyPr>
          <a:lstStyle/>
          <a:p>
            <a:pPr lvl="0"/>
            <a:r>
              <a:rPr lang="zh-CN" altLang="en-US" sz="4800" dirty="0">
                <a:solidFill>
                  <a:srgbClr val="0000FF"/>
                </a:solidFill>
                <a:latin typeface="Times New Roman" panose="02020603050405020304" pitchFamily="18" charset="0"/>
                <a:ea typeface="黑体" panose="02010609060101010101" pitchFamily="49" charset="-122"/>
                <a:cs typeface="+mn-cs"/>
              </a:rPr>
              <a:t>构造函数和析构函数</a:t>
            </a:r>
            <a:endParaRPr lang="zh-CN" altLang="en-US" sz="4800" b="0" dirty="0">
              <a:solidFill>
                <a:srgbClr val="0000FF"/>
              </a:solidFill>
              <a:latin typeface="Tahoma" panose="020B0604030504040204" pitchFamily="34" charset="0"/>
              <a:ea typeface="宋体" panose="02010600030101010101" pitchFamily="2" charset="-122"/>
              <a:cs typeface="+mn-cs"/>
            </a:endParaRPr>
          </a:p>
        </p:txBody>
      </p:sp>
      <p:sp>
        <p:nvSpPr>
          <p:cNvPr id="7" name="Rectangle 3"/>
          <p:cNvSpPr>
            <a:spLocks noChangeArrowheads="1"/>
          </p:cNvSpPr>
          <p:nvPr/>
        </p:nvSpPr>
        <p:spPr bwMode="auto">
          <a:xfrm>
            <a:off x="899592" y="1556792"/>
            <a:ext cx="6768752" cy="369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构造函数：数据初始化</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构造函数的重载</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匿名对象</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对象作为函数参数</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复制构造函数</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析构函数</a:t>
            </a:r>
          </a:p>
        </p:txBody>
      </p:sp>
    </p:spTree>
    <p:extLst>
      <p:ext uri="{BB962C8B-B14F-4D97-AF65-F5344CB8AC3E}">
        <p14:creationId xmlns:p14="http://schemas.microsoft.com/office/powerpoint/2010/main" val="627963183"/>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18693949-042C-469D-860A-AA76C47AF2E6}" type="slidenum">
              <a:rPr lang="zh-CN" altLang="en-US"/>
              <a:pPr/>
              <a:t>26</a:t>
            </a:fld>
            <a:endParaRPr lang="en-US" altLang="zh-CN"/>
          </a:p>
        </p:txBody>
      </p:sp>
      <p:sp>
        <p:nvSpPr>
          <p:cNvPr id="898050"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构造函数与析构函数</a:t>
            </a:r>
          </a:p>
        </p:txBody>
      </p:sp>
      <p:sp>
        <p:nvSpPr>
          <p:cNvPr id="898051" name="Rectangle 3"/>
          <p:cNvSpPr>
            <a:spLocks noChangeArrowheads="1"/>
          </p:cNvSpPr>
          <p:nvPr/>
        </p:nvSpPr>
        <p:spPr bwMode="auto">
          <a:xfrm>
            <a:off x="323850" y="3486256"/>
            <a:ext cx="8642350" cy="5397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dirty="0">
                <a:solidFill>
                  <a:srgbClr val="0000FF"/>
                </a:solidFill>
                <a:latin typeface="Times New Roman" panose="02020603050405020304" pitchFamily="18" charset="0"/>
                <a:ea typeface="黑体" panose="02010609060101010101" pitchFamily="49" charset="-122"/>
              </a:rPr>
              <a:t>构造函数：</a:t>
            </a:r>
            <a:r>
              <a:rPr lang="zh-CN" altLang="en-US" sz="2400" b="1" dirty="0">
                <a:latin typeface="Times New Roman" panose="02020603050405020304" pitchFamily="18" charset="0"/>
                <a:ea typeface="黑体" panose="02010609060101010101" pitchFamily="49" charset="-122"/>
              </a:rPr>
              <a:t>负责对象初始化</a:t>
            </a:r>
          </a:p>
        </p:txBody>
      </p:sp>
      <p:sp>
        <p:nvSpPr>
          <p:cNvPr id="898057" name="Rectangle 9"/>
          <p:cNvSpPr>
            <a:spLocks noChangeArrowheads="1"/>
          </p:cNvSpPr>
          <p:nvPr/>
        </p:nvSpPr>
        <p:spPr bwMode="auto">
          <a:xfrm>
            <a:off x="323850" y="1052513"/>
            <a:ext cx="8640763" cy="5397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类与对象的关系类似于基本数据类型与普通变量之间的关系</a:t>
            </a:r>
          </a:p>
        </p:txBody>
      </p:sp>
      <p:sp>
        <p:nvSpPr>
          <p:cNvPr id="898058" name="Rectangle 10"/>
          <p:cNvSpPr>
            <a:spLocks noChangeArrowheads="1"/>
          </p:cNvSpPr>
          <p:nvPr/>
        </p:nvSpPr>
        <p:spPr bwMode="auto">
          <a:xfrm>
            <a:off x="323850" y="1773238"/>
            <a:ext cx="8640763" cy="5397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不同对象之间的主要区别：名称与数据</a:t>
            </a:r>
          </a:p>
        </p:txBody>
      </p:sp>
      <p:sp>
        <p:nvSpPr>
          <p:cNvPr id="898059" name="Rectangle 11"/>
          <p:cNvSpPr>
            <a:spLocks noChangeArrowheads="1"/>
          </p:cNvSpPr>
          <p:nvPr/>
        </p:nvSpPr>
        <p:spPr bwMode="auto">
          <a:xfrm>
            <a:off x="323850" y="2565400"/>
            <a:ext cx="8640763" cy="5397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对象的初始化：定义对象时，设置数据成员的值</a:t>
            </a:r>
          </a:p>
        </p:txBody>
      </p:sp>
      <p:sp>
        <p:nvSpPr>
          <p:cNvPr id="898060" name="Rectangle 12"/>
          <p:cNvSpPr>
            <a:spLocks noChangeArrowheads="1"/>
          </p:cNvSpPr>
          <p:nvPr/>
        </p:nvSpPr>
        <p:spPr bwMode="auto">
          <a:xfrm>
            <a:off x="323850" y="4564133"/>
            <a:ext cx="8642350" cy="9779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dirty="0">
                <a:solidFill>
                  <a:srgbClr val="0000FF"/>
                </a:solidFill>
                <a:latin typeface="Times New Roman" panose="02020603050405020304" pitchFamily="18" charset="0"/>
                <a:ea typeface="黑体" panose="02010609060101010101" pitchFamily="49" charset="-122"/>
              </a:rPr>
              <a:t>析构函数：</a:t>
            </a:r>
            <a:r>
              <a:rPr lang="zh-CN" altLang="en-US" sz="2400" b="1" dirty="0">
                <a:latin typeface="Times New Roman" panose="02020603050405020304" pitchFamily="18" charset="0"/>
                <a:ea typeface="黑体" panose="02010609060101010101" pitchFamily="49" charset="-122"/>
              </a:rPr>
              <a:t>在特定对象使用结束后，经常需要进行一些清理工作，这部分工作就有析构函数负责</a:t>
            </a:r>
          </a:p>
        </p:txBody>
      </p:sp>
      <p:sp>
        <p:nvSpPr>
          <p:cNvPr id="898061" name="Rectangle 13"/>
          <p:cNvSpPr>
            <a:spLocks noChangeArrowheads="1"/>
          </p:cNvSpPr>
          <p:nvPr/>
        </p:nvSpPr>
        <p:spPr bwMode="auto">
          <a:xfrm>
            <a:off x="323850" y="5788096"/>
            <a:ext cx="8642350" cy="5397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构造函数</a:t>
            </a:r>
            <a:r>
              <a:rPr lang="zh-CN" altLang="en-US" sz="2400" b="1">
                <a:latin typeface="Times New Roman" panose="02020603050405020304" pitchFamily="18" charset="0"/>
                <a:ea typeface="黑体" panose="02010609060101010101" pitchFamily="49" charset="-122"/>
              </a:rPr>
              <a:t>与</a:t>
            </a:r>
            <a:r>
              <a:rPr lang="zh-CN" altLang="en-US" sz="2400" b="1">
                <a:solidFill>
                  <a:srgbClr val="0000FF"/>
                </a:solidFill>
                <a:latin typeface="Times New Roman" panose="02020603050405020304" pitchFamily="18" charset="0"/>
                <a:ea typeface="黑体" panose="02010609060101010101" pitchFamily="49" charset="-122"/>
              </a:rPr>
              <a:t>析构函数</a:t>
            </a:r>
            <a:r>
              <a:rPr lang="zh-CN" altLang="en-US" sz="2400" b="1">
                <a:latin typeface="Times New Roman" panose="02020603050405020304" pitchFamily="18" charset="0"/>
                <a:ea typeface="黑体" panose="02010609060101010101" pitchFamily="49" charset="-122"/>
              </a:rPr>
              <a:t>是对象的两个特殊的成员函数</a:t>
            </a:r>
          </a:p>
        </p:txBody>
      </p:sp>
    </p:spTree>
    <p:extLst>
      <p:ext uri="{BB962C8B-B14F-4D97-AF65-F5344CB8AC3E}">
        <p14:creationId xmlns:p14="http://schemas.microsoft.com/office/powerpoint/2010/main" val="2718875497"/>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58C7B53-5D7A-45BF-9E37-68640CC75545}" type="slidenum">
              <a:rPr lang="zh-CN" altLang="en-US"/>
              <a:pPr/>
              <a:t>27</a:t>
            </a:fld>
            <a:endParaRPr lang="en-US" altLang="zh-CN"/>
          </a:p>
        </p:txBody>
      </p:sp>
      <p:sp>
        <p:nvSpPr>
          <p:cNvPr id="899074"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构造函数</a:t>
            </a:r>
          </a:p>
        </p:txBody>
      </p:sp>
      <p:sp>
        <p:nvSpPr>
          <p:cNvPr id="899076" name="Rectangle 4"/>
          <p:cNvSpPr>
            <a:spLocks noChangeArrowheads="1"/>
          </p:cNvSpPr>
          <p:nvPr/>
        </p:nvSpPr>
        <p:spPr bwMode="auto">
          <a:xfrm>
            <a:off x="250825" y="2852738"/>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a:latin typeface="Times New Roman" panose="02020603050405020304" pitchFamily="18" charset="0"/>
                <a:ea typeface="黑体" panose="02010609060101010101" pitchFamily="49" charset="-122"/>
              </a:rPr>
              <a:t> 构造函数</a:t>
            </a:r>
          </a:p>
        </p:txBody>
      </p:sp>
      <p:sp>
        <p:nvSpPr>
          <p:cNvPr id="899077" name="Rectangle 5"/>
          <p:cNvSpPr>
            <a:spLocks noChangeArrowheads="1"/>
          </p:cNvSpPr>
          <p:nvPr/>
        </p:nvSpPr>
        <p:spPr bwMode="auto">
          <a:xfrm>
            <a:off x="539750" y="3429000"/>
            <a:ext cx="835183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构造函数的函数名与类的名称相同；</a:t>
            </a:r>
          </a:p>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构造函数没有返回类型，不要带任何数据类型声明；</a:t>
            </a:r>
          </a:p>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构造函数在对象创建时会被系统自动调用。</a:t>
            </a:r>
          </a:p>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若没有定义构造函数，系统会自动生成一个构造函数</a:t>
            </a:r>
            <a:br>
              <a:rPr lang="zh-CN" altLang="en-US" sz="2400" b="1" dirty="0">
                <a:latin typeface="Consolas" panose="020B0609020204030204" pitchFamily="49" charset="0"/>
                <a:ea typeface="黑体" panose="02010609060101010101" pitchFamily="49" charset="-122"/>
              </a:rPr>
            </a:br>
            <a:r>
              <a:rPr lang="zh-CN" altLang="en-US" sz="2400" b="1" dirty="0">
                <a:latin typeface="Consolas" panose="020B0609020204030204" pitchFamily="49" charset="0"/>
                <a:ea typeface="黑体" panose="02010609060101010101" pitchFamily="49" charset="-122"/>
              </a:rPr>
              <a:t>  （形参和函数体都为空，如：</a:t>
            </a:r>
            <a:r>
              <a:rPr lang="en-US" altLang="zh-CN" sz="2400" b="1" dirty="0">
                <a:solidFill>
                  <a:srgbClr val="0000FF"/>
                </a:solidFill>
                <a:latin typeface="Consolas" panose="020B0609020204030204" pitchFamily="49" charset="0"/>
                <a:ea typeface="黑体" panose="02010609060101010101" pitchFamily="49" charset="-122"/>
              </a:rPr>
              <a:t>Clock() { }</a:t>
            </a:r>
            <a:r>
              <a:rPr lang="en-US" altLang="zh-CN" sz="2400" b="1" dirty="0">
                <a:latin typeface="Consolas" panose="020B0609020204030204" pitchFamily="49"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a:t>
            </a:r>
          </a:p>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可以是内联函数，</a:t>
            </a:r>
            <a:r>
              <a:rPr lang="zh-CN" altLang="en-US" b="1" dirty="0">
                <a:latin typeface="Consolas" panose="020B0609020204030204" pitchFamily="49" charset="0"/>
                <a:ea typeface="黑体" panose="02010609060101010101" pitchFamily="49" charset="-122"/>
              </a:rPr>
              <a:t>形参可以带缺省值，也可以</a:t>
            </a:r>
            <a:r>
              <a:rPr lang="zh-CN" altLang="en-US" sz="2400" b="1" dirty="0">
                <a:latin typeface="Consolas" panose="020B0609020204030204" pitchFamily="49" charset="0"/>
                <a:ea typeface="黑体" panose="02010609060101010101" pitchFamily="49" charset="-122"/>
              </a:rPr>
              <a:t>函数重载</a:t>
            </a:r>
          </a:p>
        </p:txBody>
      </p:sp>
      <p:sp>
        <p:nvSpPr>
          <p:cNvPr id="899078" name="Rectangle 6"/>
          <p:cNvSpPr>
            <a:spLocks noChangeArrowheads="1"/>
          </p:cNvSpPr>
          <p:nvPr/>
        </p:nvSpPr>
        <p:spPr bwMode="auto">
          <a:xfrm>
            <a:off x="250825" y="908050"/>
            <a:ext cx="8640763"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对象创建的过程</a:t>
            </a:r>
          </a:p>
          <a:p>
            <a:pPr>
              <a:lnSpc>
                <a:spcPct val="120000"/>
              </a:lnSpc>
              <a:spcAft>
                <a:spcPct val="20000"/>
              </a:spcAft>
              <a:buClr>
                <a:schemeClr val="hlink"/>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申请内存空间 （只存放数据成员）</a:t>
            </a:r>
          </a:p>
          <a:p>
            <a:pPr>
              <a:lnSpc>
                <a:spcPct val="120000"/>
              </a:lnSpc>
              <a:spcAft>
                <a:spcPct val="20000"/>
              </a:spcAft>
              <a:buClr>
                <a:schemeClr val="hlink"/>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初始化：调用构造函数</a:t>
            </a:r>
          </a:p>
        </p:txBody>
      </p:sp>
    </p:spTree>
    <p:extLst>
      <p:ext uri="{BB962C8B-B14F-4D97-AF65-F5344CB8AC3E}">
        <p14:creationId xmlns:p14="http://schemas.microsoft.com/office/powerpoint/2010/main" val="1803265540"/>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B295651-ECF9-43C0-AEB1-A8761A402140}" type="slidenum">
              <a:rPr lang="zh-CN" altLang="en-US"/>
              <a:pPr/>
              <a:t>28</a:t>
            </a:fld>
            <a:endParaRPr lang="en-US" altLang="zh-CN"/>
          </a:p>
        </p:txBody>
      </p:sp>
      <p:sp>
        <p:nvSpPr>
          <p:cNvPr id="900109" name="Text Box 13"/>
          <p:cNvSpPr txBox="1">
            <a:spLocks noChangeArrowheads="1"/>
          </p:cNvSpPr>
          <p:nvPr/>
        </p:nvSpPr>
        <p:spPr bwMode="auto">
          <a:xfrm>
            <a:off x="323850" y="981075"/>
            <a:ext cx="8589963" cy="51006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Consolas" panose="020B0609020204030204" pitchFamily="49" charset="0"/>
                <a:ea typeface="黑体" panose="02010609060101010101" pitchFamily="49" charset="-122"/>
              </a:rPr>
              <a:t>class </a:t>
            </a:r>
            <a:r>
              <a:rPr lang="en-US" altLang="zh-CN" sz="2000" b="1">
                <a:solidFill>
                  <a:srgbClr val="0000FF"/>
                </a:solidFill>
                <a:latin typeface="Consolas" panose="020B0609020204030204" pitchFamily="49" charset="0"/>
                <a:ea typeface="黑体" panose="02010609060101010101" pitchFamily="49" charset="-122"/>
              </a:rPr>
              <a:t>Clock</a:t>
            </a:r>
            <a:r>
              <a:rPr lang="en-US" altLang="zh-CN" sz="2000" b="1">
                <a:latin typeface="Consolas" panose="020B0609020204030204" pitchFamily="49" charset="0"/>
                <a:ea typeface="黑体" panose="02010609060101010101" pitchFamily="49" charset="-122"/>
              </a:rPr>
              <a:t> </a:t>
            </a:r>
          </a:p>
          <a:p>
            <a:r>
              <a:rPr lang="en-US" altLang="zh-CN" sz="2000" b="1">
                <a:latin typeface="Consolas" panose="020B0609020204030204" pitchFamily="49" charset="0"/>
                <a:ea typeface="黑体" panose="02010609060101010101" pitchFamily="49" charset="-122"/>
              </a:rPr>
              <a:t>{</a:t>
            </a:r>
          </a:p>
          <a:p>
            <a:r>
              <a:rPr lang="en-US" altLang="zh-CN" sz="2000" b="1">
                <a:latin typeface="Consolas" panose="020B0609020204030204" pitchFamily="49" charset="0"/>
                <a:ea typeface="黑体" panose="02010609060101010101" pitchFamily="49" charset="-122"/>
              </a:rPr>
              <a:t>   public:</a:t>
            </a:r>
          </a:p>
          <a:p>
            <a:r>
              <a:rPr lang="en-US" altLang="zh-CN" sz="2000" b="1">
                <a:solidFill>
                  <a:srgbClr val="0000FF"/>
                </a:solidFill>
                <a:latin typeface="Consolas" panose="020B0609020204030204" pitchFamily="49" charset="0"/>
                <a:ea typeface="黑体" panose="02010609060101010101" pitchFamily="49" charset="-122"/>
              </a:rPr>
              <a:t>      Clock</a:t>
            </a:r>
            <a:r>
              <a:rPr lang="en-US" altLang="zh-CN" sz="2000" b="1">
                <a:latin typeface="Consolas" panose="020B0609020204030204" pitchFamily="49" charset="0"/>
                <a:ea typeface="黑体" panose="02010609060101010101" pitchFamily="49" charset="-122"/>
              </a:rPr>
              <a:t>(int x, int y, int z); </a:t>
            </a:r>
            <a:r>
              <a:rPr lang="en-US" altLang="zh-CN" sz="2000" b="1">
                <a:solidFill>
                  <a:srgbClr val="0000FF"/>
                </a:solidFill>
                <a:latin typeface="Consolas" panose="020B0609020204030204" pitchFamily="49" charset="0"/>
                <a:ea typeface="黑体" panose="02010609060101010101" pitchFamily="49" charset="-122"/>
              </a:rPr>
              <a:t>// </a:t>
            </a:r>
            <a:r>
              <a:rPr lang="zh-CN" altLang="en-US" sz="2000" b="1">
                <a:solidFill>
                  <a:srgbClr val="0000FF"/>
                </a:solidFill>
                <a:latin typeface="Consolas" panose="020B0609020204030204" pitchFamily="49" charset="0"/>
                <a:ea typeface="黑体" panose="02010609060101010101" pitchFamily="49" charset="-122"/>
              </a:rPr>
              <a:t>构造函数</a:t>
            </a:r>
          </a:p>
          <a:p>
            <a:r>
              <a:rPr lang="zh-CN" altLang="en-US" sz="2000" b="1">
                <a:latin typeface="Consolas" panose="020B0609020204030204" pitchFamily="49" charset="0"/>
                <a:ea typeface="黑体" panose="02010609060101010101" pitchFamily="49" charset="-122"/>
              </a:rPr>
              <a:t>      </a:t>
            </a:r>
            <a:r>
              <a:rPr lang="en-US" altLang="zh-CN" sz="2000" b="1">
                <a:latin typeface="Consolas" panose="020B0609020204030204" pitchFamily="49" charset="0"/>
                <a:ea typeface="黑体" panose="02010609060101010101" pitchFamily="49" charset="-122"/>
              </a:rPr>
              <a:t>void setTime(int NewH=0, int NewM=0, int NewS=0);</a:t>
            </a:r>
          </a:p>
          <a:p>
            <a:r>
              <a:rPr lang="en-US" altLang="zh-CN" sz="2000" b="1">
                <a:latin typeface="Consolas" panose="020B0609020204030204" pitchFamily="49" charset="0"/>
                <a:ea typeface="黑体" panose="02010609060101010101" pitchFamily="49" charset="-122"/>
              </a:rPr>
              <a:t>      void showTime();</a:t>
            </a:r>
          </a:p>
          <a:p>
            <a:r>
              <a:rPr lang="en-US" altLang="zh-CN" sz="2000" b="1">
                <a:latin typeface="Consolas" panose="020B0609020204030204" pitchFamily="49" charset="0"/>
                <a:ea typeface="黑体" panose="02010609060101010101" pitchFamily="49" charset="-122"/>
              </a:rPr>
              <a:t>   private:  </a:t>
            </a:r>
          </a:p>
          <a:p>
            <a:r>
              <a:rPr lang="zh-CN" altLang="en-US" sz="2000" b="1">
                <a:latin typeface="Consolas" panose="020B0609020204030204" pitchFamily="49" charset="0"/>
                <a:ea typeface="黑体" panose="02010609060101010101" pitchFamily="49" charset="-122"/>
              </a:rPr>
              <a:t>      </a:t>
            </a:r>
            <a:r>
              <a:rPr lang="en-US" altLang="zh-CN" sz="2000" b="1">
                <a:latin typeface="Consolas" panose="020B0609020204030204" pitchFamily="49" charset="0"/>
                <a:ea typeface="黑体" panose="02010609060101010101" pitchFamily="49" charset="-122"/>
              </a:rPr>
              <a:t>int hour, minute, second;</a:t>
            </a:r>
          </a:p>
          <a:p>
            <a:r>
              <a:rPr lang="en-US" altLang="zh-CN" sz="2000" b="1">
                <a:latin typeface="Consolas" panose="020B0609020204030204" pitchFamily="49" charset="0"/>
                <a:ea typeface="黑体" panose="02010609060101010101" pitchFamily="49" charset="-122"/>
              </a:rPr>
              <a:t>};</a:t>
            </a:r>
          </a:p>
          <a:p>
            <a:endParaRPr lang="en-US" altLang="zh-CN" sz="2000" b="1">
              <a:solidFill>
                <a:srgbClr val="0000FF"/>
              </a:solidFill>
              <a:latin typeface="Consolas" panose="020B0609020204030204" pitchFamily="49" charset="0"/>
              <a:ea typeface="黑体" panose="02010609060101010101" pitchFamily="49" charset="-122"/>
            </a:endParaRPr>
          </a:p>
          <a:p>
            <a:r>
              <a:rPr lang="en-US" altLang="zh-CN" sz="2000" b="1">
                <a:solidFill>
                  <a:srgbClr val="0000FF"/>
                </a:solidFill>
                <a:latin typeface="Consolas" panose="020B0609020204030204" pitchFamily="49" charset="0"/>
                <a:ea typeface="黑体" panose="02010609060101010101" pitchFamily="49" charset="-122"/>
              </a:rPr>
              <a:t>// </a:t>
            </a:r>
            <a:r>
              <a:rPr lang="zh-CN" altLang="en-US" sz="2000" b="1">
                <a:solidFill>
                  <a:srgbClr val="0000FF"/>
                </a:solidFill>
                <a:latin typeface="Consolas" panose="020B0609020204030204" pitchFamily="49" charset="0"/>
                <a:ea typeface="黑体" panose="02010609060101010101" pitchFamily="49" charset="-122"/>
              </a:rPr>
              <a:t>构造函数的定义</a:t>
            </a:r>
          </a:p>
          <a:p>
            <a:r>
              <a:rPr lang="en-US" altLang="zh-CN" sz="2000" b="1">
                <a:latin typeface="Consolas" panose="020B0609020204030204" pitchFamily="49" charset="0"/>
                <a:ea typeface="黑体" panose="02010609060101010101" pitchFamily="49" charset="-122"/>
              </a:rPr>
              <a:t>Clock::</a:t>
            </a:r>
            <a:r>
              <a:rPr lang="en-US" altLang="zh-CN" sz="2000" b="1">
                <a:solidFill>
                  <a:srgbClr val="0000FF"/>
                </a:solidFill>
                <a:latin typeface="Consolas" panose="020B0609020204030204" pitchFamily="49" charset="0"/>
                <a:ea typeface="黑体" panose="02010609060101010101" pitchFamily="49" charset="-122"/>
              </a:rPr>
              <a:t>Clock</a:t>
            </a:r>
            <a:r>
              <a:rPr lang="en-US" altLang="zh-CN" sz="2000" b="1">
                <a:latin typeface="Consolas" panose="020B0609020204030204" pitchFamily="49" charset="0"/>
                <a:ea typeface="黑体" panose="02010609060101010101" pitchFamily="49" charset="-122"/>
              </a:rPr>
              <a:t>(int x, int y, int z)</a:t>
            </a:r>
          </a:p>
          <a:p>
            <a:r>
              <a:rPr lang="en-US" altLang="zh-CN" sz="2000" b="1">
                <a:latin typeface="Consolas" panose="020B0609020204030204" pitchFamily="49" charset="0"/>
                <a:ea typeface="黑体" panose="02010609060101010101" pitchFamily="49" charset="-122"/>
              </a:rPr>
              <a:t>{ hour=x; minute=y; second=z; }</a:t>
            </a:r>
          </a:p>
          <a:p>
            <a:endParaRPr lang="en-US" altLang="zh-CN" sz="2000" b="1">
              <a:latin typeface="Consolas" panose="020B0609020204030204" pitchFamily="49" charset="0"/>
              <a:ea typeface="黑体" panose="02010609060101010101" pitchFamily="49" charset="-122"/>
            </a:endParaRPr>
          </a:p>
          <a:p>
            <a:r>
              <a:rPr lang="en-US" altLang="zh-CN" sz="2000" b="1">
                <a:latin typeface="Consolas" panose="020B0609020204030204" pitchFamily="49" charset="0"/>
                <a:ea typeface="黑体" panose="02010609060101010101" pitchFamily="49" charset="-122"/>
              </a:rPr>
              <a:t>... ...</a:t>
            </a:r>
          </a:p>
          <a:p>
            <a:endParaRPr lang="en-US" altLang="zh-CN"/>
          </a:p>
        </p:txBody>
      </p:sp>
      <p:sp>
        <p:nvSpPr>
          <p:cNvPr id="900098"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例：构造函数</a:t>
            </a:r>
          </a:p>
        </p:txBody>
      </p:sp>
      <p:sp>
        <p:nvSpPr>
          <p:cNvPr id="900108" name="Rectangle 12"/>
          <p:cNvSpPr>
            <a:spLocks noChangeArrowheads="1"/>
          </p:cNvSpPr>
          <p:nvPr/>
        </p:nvSpPr>
        <p:spPr bwMode="auto">
          <a:xfrm>
            <a:off x="3203575" y="5805488"/>
            <a:ext cx="5327650" cy="476250"/>
          </a:xfrm>
          <a:prstGeom prst="rect">
            <a:avLst/>
          </a:prstGeom>
          <a:solidFill>
            <a:schemeClr val="bg1"/>
          </a:solidFill>
          <a:ln w="190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FF"/>
                </a:solidFill>
                <a:latin typeface="Consolas" panose="020B0609020204030204" pitchFamily="49" charset="0"/>
                <a:ea typeface="黑体" panose="02010609060101010101" pitchFamily="49" charset="-122"/>
              </a:rPr>
              <a:t>构造函数前不能加数据类型或</a:t>
            </a:r>
            <a:r>
              <a:rPr lang="en-US" altLang="zh-CN" sz="2400" b="1">
                <a:solidFill>
                  <a:srgbClr val="0000FF"/>
                </a:solidFill>
                <a:latin typeface="Consolas" panose="020B0609020204030204" pitchFamily="49" charset="0"/>
                <a:ea typeface="黑体" panose="02010609060101010101" pitchFamily="49" charset="-122"/>
              </a:rPr>
              <a:t>void</a:t>
            </a:r>
            <a:r>
              <a:rPr lang="zh-CN" altLang="en-US" sz="2400" b="1">
                <a:solidFill>
                  <a:srgbClr val="0000FF"/>
                </a:solidFill>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2004659897"/>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EDF8A05-2885-4395-9015-D7FC55B4187B}" type="slidenum">
              <a:rPr lang="zh-CN" altLang="en-US"/>
              <a:pPr/>
              <a:t>29</a:t>
            </a:fld>
            <a:endParaRPr lang="en-US" altLang="zh-CN"/>
          </a:p>
        </p:txBody>
      </p:sp>
      <p:sp>
        <p:nvSpPr>
          <p:cNvPr id="902152" name="Text Box 8"/>
          <p:cNvSpPr txBox="1">
            <a:spLocks noChangeArrowheads="1"/>
          </p:cNvSpPr>
          <p:nvPr/>
        </p:nvSpPr>
        <p:spPr bwMode="auto">
          <a:xfrm>
            <a:off x="468313" y="981075"/>
            <a:ext cx="8280400" cy="2781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main()  </a:t>
            </a:r>
          </a:p>
          <a:p>
            <a:pPr>
              <a:lnSpc>
                <a:spcPct val="110000"/>
              </a:lnSpc>
            </a:pPr>
            <a:r>
              <a:rPr lang="en-US" altLang="zh-CN" sz="2000" b="1" dirty="0">
                <a:latin typeface="Consolas" panose="020B0609020204030204" pitchFamily="49" charset="0"/>
                <a:ea typeface="黑体" panose="02010609060101010101" pitchFamily="49" charset="-122"/>
              </a:rPr>
              <a:t>{  Clock c1(0,0,0);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声明对象并初始化</a:t>
            </a:r>
          </a:p>
          <a:p>
            <a:pPr>
              <a:lnSpc>
                <a:spcPct val="110000"/>
              </a:lnSpc>
            </a:pPr>
            <a:r>
              <a:rPr lang="en-US" altLang="zh-CN" sz="2000" b="1" dirty="0">
                <a:latin typeface="Consolas" panose="020B0609020204030204" pitchFamily="49" charset="0"/>
                <a:ea typeface="黑体" panose="02010609060101010101" pitchFamily="49" charset="-122"/>
              </a:rPr>
              <a:t>   c1.showTime();</a:t>
            </a:r>
          </a:p>
          <a:p>
            <a:pPr>
              <a:lnSpc>
                <a:spcPct val="110000"/>
              </a:lnSpc>
            </a:pPr>
            <a:r>
              <a:rPr lang="en-US" altLang="zh-CN" sz="2000" b="1" dirty="0">
                <a:latin typeface="Consolas" panose="020B0609020204030204" pitchFamily="49" charset="0"/>
                <a:ea typeface="黑体" panose="02010609060101010101" pitchFamily="49" charset="-122"/>
              </a:rPr>
              <a:t>   c1.setTime(16,10,28);</a:t>
            </a:r>
          </a:p>
          <a:p>
            <a:pPr>
              <a:lnSpc>
                <a:spcPct val="110000"/>
              </a:lnSpc>
            </a:pPr>
            <a:endParaRPr lang="en-US" altLang="zh-CN" sz="2000" b="1" dirty="0">
              <a:latin typeface="Consolas" panose="020B0609020204030204" pitchFamily="49" charset="0"/>
              <a:ea typeface="黑体" panose="02010609060101010101" pitchFamily="49" charset="-122"/>
            </a:endParaRPr>
          </a:p>
          <a:p>
            <a:pPr>
              <a:lnSpc>
                <a:spcPct val="110000"/>
              </a:lnSpc>
            </a:pPr>
            <a:r>
              <a:rPr lang="en-US" altLang="zh-CN" sz="2000" b="1" dirty="0">
                <a:latin typeface="Consolas" panose="020B0609020204030204" pitchFamily="49" charset="0"/>
                <a:ea typeface="黑体" panose="02010609060101010101" pitchFamily="49" charset="-122"/>
              </a:rPr>
              <a:t>   Clock c2; </a:t>
            </a:r>
            <a:r>
              <a:rPr lang="en-US" altLang="zh-CN" sz="2000" b="1" dirty="0">
                <a:solidFill>
                  <a:srgbClr val="0000FF"/>
                </a:solidFill>
                <a:latin typeface="Consolas" panose="020B0609020204030204" pitchFamily="49" charset="0"/>
                <a:ea typeface="黑体" panose="02010609060101010101" pitchFamily="49" charset="-122"/>
              </a:rPr>
              <a:t>// ERROR</a:t>
            </a:r>
            <a:r>
              <a:rPr lang="en-US" altLang="zh-CN" sz="2000" b="1" dirty="0">
                <a:latin typeface="Consolas" panose="020B0609020204030204" pitchFamily="49" charset="0"/>
                <a:ea typeface="黑体" panose="02010609060101010101" pitchFamily="49" charset="-122"/>
              </a:rPr>
              <a:t>   </a:t>
            </a:r>
          </a:p>
          <a:p>
            <a:pPr>
              <a:lnSpc>
                <a:spcPct val="110000"/>
              </a:lnSpc>
            </a:pPr>
            <a:r>
              <a:rPr lang="en-US" altLang="zh-CN" sz="2000" b="1" dirty="0">
                <a:latin typeface="Consolas" panose="020B0609020204030204" pitchFamily="49" charset="0"/>
                <a:ea typeface="黑体" panose="02010609060101010101" pitchFamily="49" charset="-122"/>
              </a:rPr>
              <a:t>   return 0;</a:t>
            </a:r>
          </a:p>
          <a:p>
            <a:pPr>
              <a:lnSpc>
                <a:spcPct val="110000"/>
              </a:lnSpc>
            </a:pPr>
            <a:r>
              <a:rPr lang="en-US" altLang="zh-CN" sz="2000" b="1" dirty="0">
                <a:latin typeface="Consolas" panose="020B0609020204030204" pitchFamily="49" charset="0"/>
                <a:ea typeface="黑体" panose="02010609060101010101" pitchFamily="49" charset="-122"/>
              </a:rPr>
              <a:t>}</a:t>
            </a:r>
            <a:endParaRPr lang="en-US" altLang="zh-CN" dirty="0"/>
          </a:p>
        </p:txBody>
      </p:sp>
      <p:sp>
        <p:nvSpPr>
          <p:cNvPr id="902146"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例：构造函数</a:t>
            </a:r>
          </a:p>
        </p:txBody>
      </p:sp>
      <p:sp>
        <p:nvSpPr>
          <p:cNvPr id="902150" name="Rectangle 6"/>
          <p:cNvSpPr>
            <a:spLocks noChangeArrowheads="1"/>
          </p:cNvSpPr>
          <p:nvPr/>
        </p:nvSpPr>
        <p:spPr bwMode="auto">
          <a:xfrm>
            <a:off x="5652120" y="3501008"/>
            <a:ext cx="3288080" cy="40011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FF"/>
                </a:solidFill>
                <a:latin typeface="Consolas" panose="020B0609020204030204" pitchFamily="49" charset="0"/>
                <a:ea typeface="黑体" panose="02010609060101010101" pitchFamily="49" charset="-122"/>
              </a:rPr>
              <a:t>ex09_class_Clock02.cpp</a:t>
            </a:r>
            <a:endParaRPr lang="zh-CN" altLang="en-US" sz="2000" dirty="0">
              <a:solidFill>
                <a:srgbClr val="0000FF"/>
              </a:solidFill>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1434725244"/>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8"/>
          <p:cNvSpPr>
            <a:spLocks noChangeArrowheads="1"/>
          </p:cNvSpPr>
          <p:nvPr/>
        </p:nvSpPr>
        <p:spPr bwMode="gray">
          <a:xfrm>
            <a:off x="185784" y="68097"/>
            <a:ext cx="3810152" cy="746455"/>
          </a:xfrm>
          <a:prstGeom prst="roundRect">
            <a:avLst>
              <a:gd name="adj" fmla="val 16667"/>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en-US">
              <a:latin typeface="Arial" charset="0"/>
            </a:endParaRPr>
          </a:p>
        </p:txBody>
      </p:sp>
      <p:sp>
        <p:nvSpPr>
          <p:cNvPr id="10" name="灯片编号占位符 5"/>
          <p:cNvSpPr>
            <a:spLocks noGrp="1"/>
          </p:cNvSpPr>
          <p:nvPr>
            <p:ph type="sldNum" sz="quarter" idx="12"/>
          </p:nvPr>
        </p:nvSpPr>
        <p:spPr/>
        <p:txBody>
          <a:bodyPr/>
          <a:lstStyle/>
          <a:p>
            <a:fld id="{BEEE2689-E2AD-4902-9574-A688B4A8C000}" type="slidenum">
              <a:rPr lang="zh-CN" altLang="en-US"/>
              <a:pPr/>
              <a:t>3</a:t>
            </a:fld>
            <a:endParaRPr lang="en-US" altLang="zh-CN"/>
          </a:p>
        </p:txBody>
      </p:sp>
      <p:sp>
        <p:nvSpPr>
          <p:cNvPr id="860162" name="Rectangle 2"/>
          <p:cNvSpPr>
            <a:spLocks noGrp="1" noChangeArrowheads="1"/>
          </p:cNvSpPr>
          <p:nvPr>
            <p:ph type="title"/>
          </p:nvPr>
        </p:nvSpPr>
        <p:spPr>
          <a:xfrm>
            <a:off x="323850" y="120650"/>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高级语言发展</a:t>
            </a:r>
          </a:p>
        </p:txBody>
      </p:sp>
      <p:sp>
        <p:nvSpPr>
          <p:cNvPr id="860196" name="Rectangle 36"/>
          <p:cNvSpPr>
            <a:spLocks noChangeArrowheads="1"/>
          </p:cNvSpPr>
          <p:nvPr/>
        </p:nvSpPr>
        <p:spPr bwMode="auto">
          <a:xfrm>
            <a:off x="179388" y="1029338"/>
            <a:ext cx="8353425"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第一代：对数学表达式有很强的运算处理能力</a:t>
            </a:r>
          </a:p>
        </p:txBody>
      </p:sp>
      <p:sp>
        <p:nvSpPr>
          <p:cNvPr id="860198" name="Rectangle 38"/>
          <p:cNvSpPr>
            <a:spLocks noChangeArrowheads="1"/>
          </p:cNvSpPr>
          <p:nvPr/>
        </p:nvSpPr>
        <p:spPr bwMode="auto">
          <a:xfrm>
            <a:off x="467544" y="1512825"/>
            <a:ext cx="5976664"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35000"/>
              </a:spcBef>
              <a:spcAft>
                <a:spcPct val="20000"/>
              </a:spcAft>
              <a:buClr>
                <a:schemeClr val="hlink"/>
              </a:buClr>
            </a:pPr>
            <a:r>
              <a:rPr lang="zh-CN" altLang="en-US" sz="2400" b="1" dirty="0">
                <a:solidFill>
                  <a:srgbClr val="0000FF"/>
                </a:solidFill>
                <a:latin typeface="Times New Roman" panose="02020603050405020304" pitchFamily="18" charset="0"/>
                <a:ea typeface="黑体" panose="02010609060101010101" pitchFamily="49" charset="-122"/>
              </a:rPr>
              <a:t>代表有 </a:t>
            </a:r>
            <a:r>
              <a:rPr lang="en-US" altLang="zh-CN" sz="2400" b="1" dirty="0">
                <a:solidFill>
                  <a:srgbClr val="0000FF"/>
                </a:solidFill>
                <a:latin typeface="Times New Roman" panose="02020603050405020304" pitchFamily="18" charset="0"/>
                <a:ea typeface="黑体" panose="02010609060101010101" pitchFamily="49" charset="-122"/>
              </a:rPr>
              <a:t>Fortran</a:t>
            </a:r>
            <a:r>
              <a:rPr lang="zh-CN" altLang="en-US" sz="2400" b="1" dirty="0">
                <a:solidFill>
                  <a:srgbClr val="0000FF"/>
                </a:solidFill>
                <a:latin typeface="Times New Roman" panose="02020603050405020304" pitchFamily="18" charset="0"/>
                <a:ea typeface="黑体" panose="02010609060101010101" pitchFamily="49" charset="-122"/>
              </a:rPr>
              <a:t>，</a:t>
            </a:r>
            <a:r>
              <a:rPr lang="en-US" altLang="zh-CN" sz="2400" b="1" dirty="0" err="1">
                <a:solidFill>
                  <a:srgbClr val="0000FF"/>
                </a:solidFill>
                <a:latin typeface="Times New Roman" panose="02020603050405020304" pitchFamily="18" charset="0"/>
                <a:ea typeface="黑体" panose="02010609060101010101" pitchFamily="49" charset="-122"/>
              </a:rPr>
              <a:t>Algol</a:t>
            </a:r>
            <a:r>
              <a:rPr lang="en-US" altLang="zh-CN" sz="2400" b="1" dirty="0">
                <a:solidFill>
                  <a:srgbClr val="0000FF"/>
                </a:solidFill>
                <a:latin typeface="Times New Roman" panose="02020603050405020304" pitchFamily="18" charset="0"/>
                <a:ea typeface="黑体" panose="02010609060101010101" pitchFamily="49" charset="-122"/>
              </a:rPr>
              <a:t> 60</a:t>
            </a:r>
            <a:endParaRPr lang="zh-CN" altLang="en-US" sz="2400" b="1" dirty="0">
              <a:solidFill>
                <a:srgbClr val="0000FF"/>
              </a:solidFill>
              <a:latin typeface="Times New Roman" panose="02020603050405020304" pitchFamily="18" charset="0"/>
              <a:ea typeface="黑体" panose="02010609060101010101" pitchFamily="49" charset="-122"/>
            </a:endParaRPr>
          </a:p>
        </p:txBody>
      </p:sp>
      <p:sp>
        <p:nvSpPr>
          <p:cNvPr id="9" name="Rectangle 36"/>
          <p:cNvSpPr>
            <a:spLocks noChangeArrowheads="1"/>
          </p:cNvSpPr>
          <p:nvPr/>
        </p:nvSpPr>
        <p:spPr bwMode="auto">
          <a:xfrm>
            <a:off x="179388" y="2335182"/>
            <a:ext cx="835342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第二代：重点是如何有效地表达算法</a:t>
            </a:r>
          </a:p>
        </p:txBody>
      </p:sp>
      <p:sp>
        <p:nvSpPr>
          <p:cNvPr id="11" name="Rectangle 38"/>
          <p:cNvSpPr>
            <a:spLocks noChangeArrowheads="1"/>
          </p:cNvSpPr>
          <p:nvPr/>
        </p:nvSpPr>
        <p:spPr bwMode="auto">
          <a:xfrm>
            <a:off x="467544" y="2835244"/>
            <a:ext cx="5976664"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35000"/>
              </a:spcBef>
              <a:spcAft>
                <a:spcPct val="20000"/>
              </a:spcAft>
              <a:buClr>
                <a:schemeClr val="hlink"/>
              </a:buClr>
            </a:pPr>
            <a:r>
              <a:rPr lang="zh-CN" altLang="en-US" sz="2400" b="1" dirty="0">
                <a:solidFill>
                  <a:srgbClr val="0000FF"/>
                </a:solidFill>
                <a:latin typeface="Times New Roman" panose="02020603050405020304" pitchFamily="18" charset="0"/>
                <a:ea typeface="黑体" panose="02010609060101010101" pitchFamily="49" charset="-122"/>
              </a:rPr>
              <a:t>代表有 </a:t>
            </a:r>
            <a:r>
              <a:rPr lang="en-US" altLang="zh-CN" sz="2400" b="1" dirty="0">
                <a:solidFill>
                  <a:srgbClr val="0000FF"/>
                </a:solidFill>
                <a:latin typeface="Times New Roman" panose="02020603050405020304" pitchFamily="18" charset="0"/>
                <a:ea typeface="黑体" panose="02010609060101010101" pitchFamily="49" charset="-122"/>
              </a:rPr>
              <a:t>Pascal</a:t>
            </a:r>
            <a:r>
              <a:rPr lang="zh-CN" altLang="en-US" sz="2400" b="1" dirty="0">
                <a:solidFill>
                  <a:srgbClr val="0000FF"/>
                </a:solidFill>
                <a:latin typeface="Times New Roman" panose="02020603050405020304" pitchFamily="18" charset="0"/>
                <a:ea typeface="黑体" panose="02010609060101010101" pitchFamily="49" charset="-122"/>
              </a:rPr>
              <a:t>，</a:t>
            </a:r>
            <a:r>
              <a:rPr lang="en-US" altLang="zh-CN" sz="2400" b="1" dirty="0">
                <a:solidFill>
                  <a:srgbClr val="0000FF"/>
                </a:solidFill>
                <a:latin typeface="Times New Roman" panose="02020603050405020304" pitchFamily="18" charset="0"/>
                <a:ea typeface="黑体" panose="02010609060101010101" pitchFamily="49" charset="-122"/>
              </a:rPr>
              <a:t>C</a:t>
            </a:r>
            <a:endParaRPr lang="zh-CN" altLang="en-US" sz="2400" b="1" dirty="0">
              <a:solidFill>
                <a:srgbClr val="0000FF"/>
              </a:solidFill>
              <a:latin typeface="Times New Roman" panose="02020603050405020304" pitchFamily="18" charset="0"/>
              <a:ea typeface="黑体" panose="02010609060101010101" pitchFamily="49" charset="-122"/>
            </a:endParaRPr>
          </a:p>
        </p:txBody>
      </p:sp>
      <p:sp>
        <p:nvSpPr>
          <p:cNvPr id="12" name="Rectangle 36"/>
          <p:cNvSpPr>
            <a:spLocks noChangeArrowheads="1"/>
          </p:cNvSpPr>
          <p:nvPr/>
        </p:nvSpPr>
        <p:spPr bwMode="auto">
          <a:xfrm>
            <a:off x="185784" y="3662368"/>
            <a:ext cx="835342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第三代：引入抽象数据类型的程序设计语言</a:t>
            </a:r>
          </a:p>
        </p:txBody>
      </p:sp>
      <p:sp>
        <p:nvSpPr>
          <p:cNvPr id="13" name="Rectangle 38"/>
          <p:cNvSpPr>
            <a:spLocks noChangeArrowheads="1"/>
          </p:cNvSpPr>
          <p:nvPr/>
        </p:nvSpPr>
        <p:spPr bwMode="auto">
          <a:xfrm>
            <a:off x="473940" y="4162430"/>
            <a:ext cx="5976664"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35000"/>
              </a:spcBef>
              <a:spcAft>
                <a:spcPct val="20000"/>
              </a:spcAft>
              <a:buClr>
                <a:schemeClr val="hlink"/>
              </a:buClr>
            </a:pPr>
            <a:r>
              <a:rPr lang="zh-CN" altLang="en-US" sz="2400" b="1" dirty="0">
                <a:solidFill>
                  <a:srgbClr val="0000FF"/>
                </a:solidFill>
                <a:latin typeface="Times New Roman" panose="02020603050405020304" pitchFamily="18" charset="0"/>
                <a:ea typeface="黑体" panose="02010609060101010101" pitchFamily="49" charset="-122"/>
              </a:rPr>
              <a:t>代表有 </a:t>
            </a:r>
            <a:r>
              <a:rPr lang="en-US" altLang="zh-CN" sz="2400" b="1" dirty="0">
                <a:solidFill>
                  <a:srgbClr val="0000FF"/>
                </a:solidFill>
                <a:latin typeface="Times New Roman" panose="02020603050405020304" pitchFamily="18" charset="0"/>
                <a:ea typeface="黑体" panose="02010609060101010101" pitchFamily="49" charset="-122"/>
              </a:rPr>
              <a:t>Ada</a:t>
            </a:r>
            <a:endParaRPr lang="zh-CN" altLang="en-US" sz="2400" b="1" dirty="0">
              <a:solidFill>
                <a:srgbClr val="0000FF"/>
              </a:solidFill>
              <a:latin typeface="Times New Roman" panose="02020603050405020304" pitchFamily="18" charset="0"/>
              <a:ea typeface="黑体" panose="02010609060101010101" pitchFamily="49" charset="-122"/>
            </a:endParaRPr>
          </a:p>
        </p:txBody>
      </p:sp>
      <p:sp>
        <p:nvSpPr>
          <p:cNvPr id="14" name="Rectangle 36"/>
          <p:cNvSpPr>
            <a:spLocks noChangeArrowheads="1"/>
          </p:cNvSpPr>
          <p:nvPr/>
        </p:nvSpPr>
        <p:spPr bwMode="auto">
          <a:xfrm>
            <a:off x="190281" y="5013989"/>
            <a:ext cx="835342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第四代：面向对象程序设计语言</a:t>
            </a:r>
          </a:p>
        </p:txBody>
      </p:sp>
      <p:sp>
        <p:nvSpPr>
          <p:cNvPr id="15" name="Rectangle 38"/>
          <p:cNvSpPr>
            <a:spLocks noChangeArrowheads="1"/>
          </p:cNvSpPr>
          <p:nvPr/>
        </p:nvSpPr>
        <p:spPr bwMode="auto">
          <a:xfrm>
            <a:off x="478436" y="5514051"/>
            <a:ext cx="798199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35000"/>
              </a:spcBef>
              <a:spcAft>
                <a:spcPct val="20000"/>
              </a:spcAft>
              <a:buClr>
                <a:schemeClr val="hlink"/>
              </a:buClr>
            </a:pPr>
            <a:r>
              <a:rPr lang="zh-CN" altLang="en-US" sz="2400" b="1" dirty="0">
                <a:solidFill>
                  <a:srgbClr val="0000FF"/>
                </a:solidFill>
                <a:latin typeface="Times New Roman" panose="02020603050405020304" pitchFamily="18" charset="0"/>
                <a:ea typeface="黑体" panose="02010609060101010101" pitchFamily="49" charset="-122"/>
              </a:rPr>
              <a:t>代表有 </a:t>
            </a:r>
            <a:r>
              <a:rPr lang="en-US" altLang="zh-CN" sz="2400" b="1" dirty="0">
                <a:solidFill>
                  <a:srgbClr val="0000FF"/>
                </a:solidFill>
                <a:latin typeface="Times New Roman" panose="02020603050405020304" pitchFamily="18" charset="0"/>
                <a:ea typeface="黑体" panose="02010609060101010101" pitchFamily="49" charset="-122"/>
              </a:rPr>
              <a:t>Simula67</a:t>
            </a:r>
            <a:r>
              <a:rPr lang="zh-CN" altLang="en-US" sz="2400" b="1" dirty="0">
                <a:solidFill>
                  <a:srgbClr val="0000FF"/>
                </a:solidFill>
                <a:latin typeface="Times New Roman" panose="02020603050405020304" pitchFamily="18" charset="0"/>
                <a:ea typeface="黑体" panose="02010609060101010101" pitchFamily="49" charset="-122"/>
              </a:rPr>
              <a:t>，</a:t>
            </a:r>
            <a:r>
              <a:rPr lang="en-US" altLang="zh-CN" sz="2400" b="1" dirty="0">
                <a:solidFill>
                  <a:srgbClr val="0000FF"/>
                </a:solidFill>
                <a:latin typeface="Times New Roman" panose="02020603050405020304" pitchFamily="18" charset="0"/>
                <a:ea typeface="黑体" panose="02010609060101010101" pitchFamily="49" charset="-122"/>
              </a:rPr>
              <a:t>Smalltalk80</a:t>
            </a:r>
            <a:r>
              <a:rPr lang="zh-CN" altLang="en-US" sz="2400" b="1" dirty="0">
                <a:solidFill>
                  <a:srgbClr val="0000FF"/>
                </a:solidFill>
                <a:latin typeface="Times New Roman" panose="02020603050405020304" pitchFamily="18" charset="0"/>
                <a:ea typeface="黑体" panose="02010609060101010101" pitchFamily="49" charset="-122"/>
              </a:rPr>
              <a:t>、</a:t>
            </a:r>
            <a:r>
              <a:rPr lang="en-US" altLang="zh-CN" sz="2400" b="1" dirty="0">
                <a:solidFill>
                  <a:srgbClr val="0000FF"/>
                </a:solidFill>
                <a:latin typeface="Times New Roman" panose="02020603050405020304" pitchFamily="18" charset="0"/>
                <a:ea typeface="黑体" panose="02010609060101010101" pitchFamily="49" charset="-122"/>
              </a:rPr>
              <a:t>C++</a:t>
            </a:r>
            <a:r>
              <a:rPr lang="zh-CN" altLang="en-US" sz="2400" b="1" dirty="0">
                <a:solidFill>
                  <a:srgbClr val="0000FF"/>
                </a:solidFill>
                <a:latin typeface="Times New Roman" panose="02020603050405020304" pitchFamily="18" charset="0"/>
                <a:ea typeface="黑体" panose="02010609060101010101" pitchFamily="49" charset="-122"/>
              </a:rPr>
              <a:t>、</a:t>
            </a:r>
            <a:r>
              <a:rPr lang="en-US" altLang="zh-CN" sz="2400" b="1" dirty="0">
                <a:solidFill>
                  <a:srgbClr val="0000FF"/>
                </a:solidFill>
                <a:latin typeface="Times New Roman" panose="02020603050405020304" pitchFamily="18" charset="0"/>
                <a:ea typeface="黑体" panose="02010609060101010101" pitchFamily="49" charset="-122"/>
              </a:rPr>
              <a:t>Java</a:t>
            </a:r>
            <a:endParaRPr lang="zh-CN" altLang="en-US" sz="2400" b="1" dirty="0">
              <a:solidFill>
                <a:srgbClr val="0000FF"/>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972477166"/>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50E8B24F-8FC6-4325-A995-A309AC51D21D}" type="slidenum">
              <a:rPr lang="zh-CN" altLang="en-US"/>
              <a:pPr/>
              <a:t>30</a:t>
            </a:fld>
            <a:endParaRPr lang="en-US" altLang="zh-CN"/>
          </a:p>
        </p:txBody>
      </p:sp>
      <p:sp>
        <p:nvSpPr>
          <p:cNvPr id="924681" name="Text Box 9"/>
          <p:cNvSpPr txBox="1">
            <a:spLocks noChangeArrowheads="1"/>
          </p:cNvSpPr>
          <p:nvPr/>
        </p:nvSpPr>
        <p:spPr bwMode="auto">
          <a:xfrm>
            <a:off x="611188" y="1557338"/>
            <a:ext cx="8302625" cy="451961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Consolas" panose="020B0609020204030204" pitchFamily="49" charset="0"/>
                <a:ea typeface="黑体" panose="02010609060101010101" pitchFamily="49" charset="-122"/>
              </a:rPr>
              <a:t>class </a:t>
            </a:r>
            <a:r>
              <a:rPr lang="en-US" altLang="zh-CN" sz="2000" b="1" dirty="0">
                <a:solidFill>
                  <a:srgbClr val="0000FF"/>
                </a:solidFill>
                <a:latin typeface="Consolas" panose="020B0609020204030204" pitchFamily="49" charset="0"/>
                <a:ea typeface="黑体" panose="02010609060101010101" pitchFamily="49" charset="-122"/>
              </a:rPr>
              <a:t>Clock</a:t>
            </a:r>
            <a:r>
              <a:rPr lang="en-US" altLang="zh-CN"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public:</a:t>
            </a:r>
          </a:p>
          <a:p>
            <a:r>
              <a:rPr lang="en-US" altLang="zh-CN" sz="2000" b="1" dirty="0">
                <a:solidFill>
                  <a:srgbClr val="0000FF"/>
                </a:solidFill>
                <a:latin typeface="Consolas" panose="020B0609020204030204" pitchFamily="49" charset="0"/>
                <a:ea typeface="黑体" panose="02010609060101010101" pitchFamily="49" charset="-122"/>
              </a:rPr>
              <a:t>      Clock</a:t>
            </a:r>
            <a:r>
              <a:rPr lang="en-US" altLang="zh-CN" sz="2000" b="1" dirty="0">
                <a:latin typeface="Consolas" panose="020B0609020204030204" pitchFamily="49" charset="0"/>
                <a:ea typeface="黑体" panose="02010609060101010101" pitchFamily="49" charset="-122"/>
              </a:rPr>
              <a:t>(</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x=10,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y=10,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z=10);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带默认形参值</a:t>
            </a: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 ... </a:t>
            </a:r>
          </a:p>
          <a:p>
            <a:r>
              <a:rPr lang="en-US" altLang="zh-CN" sz="2000" b="1" dirty="0">
                <a:latin typeface="Consolas" panose="020B0609020204030204" pitchFamily="49" charset="0"/>
                <a:ea typeface="黑体" panose="02010609060101010101" pitchFamily="49" charset="-122"/>
              </a:rPr>
              <a:t>};</a:t>
            </a:r>
          </a:p>
          <a:p>
            <a:endParaRPr lang="en-US" altLang="zh-CN"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p>
          <a:p>
            <a:endParaRPr lang="en-US" altLang="zh-CN" sz="2000" b="1" dirty="0">
              <a:latin typeface="Consolas" panose="020B0609020204030204" pitchFamily="49" charset="0"/>
              <a:ea typeface="黑体" panose="02010609060101010101" pitchFamily="49" charset="-122"/>
            </a:endParaRPr>
          </a:p>
          <a:p>
            <a:pPr>
              <a:lnSpc>
                <a:spcPct val="110000"/>
              </a:lnSpc>
            </a:pP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main()  </a:t>
            </a:r>
          </a:p>
          <a:p>
            <a:pPr>
              <a:lnSpc>
                <a:spcPct val="110000"/>
              </a:lnSpc>
            </a:pPr>
            <a:r>
              <a:rPr lang="en-US" altLang="zh-CN" sz="2000" b="1" dirty="0">
                <a:latin typeface="Consolas" panose="020B0609020204030204" pitchFamily="49" charset="0"/>
                <a:ea typeface="黑体" panose="02010609060101010101" pitchFamily="49" charset="-122"/>
              </a:rPr>
              <a:t>{  Clock c2;  </a:t>
            </a:r>
            <a:r>
              <a:rPr lang="en-US" altLang="zh-CN" sz="2000" b="1" dirty="0">
                <a:solidFill>
                  <a:srgbClr val="0000FF"/>
                </a:solidFill>
                <a:latin typeface="Consolas" panose="020B0609020204030204" pitchFamily="49" charset="0"/>
                <a:ea typeface="黑体" panose="02010609060101010101" pitchFamily="49" charset="-122"/>
              </a:rPr>
              <a:t>// OK</a:t>
            </a:r>
            <a:r>
              <a:rPr lang="zh-CN" altLang="en-US" sz="2000" b="1" dirty="0">
                <a:solidFill>
                  <a:srgbClr val="0000FF"/>
                </a:solidFill>
                <a:latin typeface="Consolas" panose="020B0609020204030204" pitchFamily="49" charset="0"/>
                <a:ea typeface="黑体" panose="02010609060101010101" pitchFamily="49" charset="-122"/>
              </a:rPr>
              <a:t>，全部使用缺省值时不要加小括号！</a:t>
            </a:r>
          </a:p>
          <a:p>
            <a:pPr>
              <a:lnSpc>
                <a:spcPct val="110000"/>
              </a:lnSpc>
            </a:pPr>
            <a:r>
              <a:rPr lang="en-US" altLang="zh-CN" sz="2000" b="1" dirty="0">
                <a:latin typeface="Consolas" panose="020B0609020204030204" pitchFamily="49" charset="0"/>
                <a:ea typeface="黑体" panose="02010609060101010101" pitchFamily="49" charset="-122"/>
              </a:rPr>
              <a:t>   Clock c2(); </a:t>
            </a:r>
            <a:r>
              <a:rPr lang="en-US" altLang="zh-CN" sz="2000" b="1" dirty="0">
                <a:solidFill>
                  <a:srgbClr val="0000FF"/>
                </a:solidFill>
                <a:latin typeface="Consolas" panose="020B0609020204030204" pitchFamily="49" charset="0"/>
                <a:ea typeface="黑体" panose="02010609060101010101" pitchFamily="49" charset="-122"/>
              </a:rPr>
              <a:t>// ERROR</a:t>
            </a:r>
            <a:r>
              <a:rPr lang="en-US" altLang="zh-CN" sz="2000" b="1" dirty="0">
                <a:latin typeface="Consolas" panose="020B0609020204030204" pitchFamily="49" charset="0"/>
                <a:ea typeface="黑体" panose="02010609060101010101" pitchFamily="49" charset="-122"/>
              </a:rPr>
              <a:t>   </a:t>
            </a:r>
          </a:p>
          <a:p>
            <a:pPr>
              <a:lnSpc>
                <a:spcPct val="110000"/>
              </a:lnSpc>
            </a:pPr>
            <a:r>
              <a:rPr lang="en-US" altLang="zh-CN" sz="2000" b="1" dirty="0">
                <a:latin typeface="Consolas" panose="020B0609020204030204" pitchFamily="49" charset="0"/>
                <a:ea typeface="黑体" panose="02010609060101010101" pitchFamily="49" charset="-122"/>
              </a:rPr>
              <a:t>   ... ... </a:t>
            </a:r>
          </a:p>
          <a:p>
            <a:pPr>
              <a:lnSpc>
                <a:spcPct val="110000"/>
              </a:lnSpc>
            </a:pPr>
            <a:r>
              <a:rPr lang="en-US" altLang="zh-CN" sz="2000" b="1" dirty="0">
                <a:latin typeface="Consolas" panose="020B0609020204030204" pitchFamily="49" charset="0"/>
                <a:ea typeface="黑体" panose="02010609060101010101" pitchFamily="49" charset="-122"/>
              </a:rPr>
              <a:t>}</a:t>
            </a:r>
            <a:endParaRPr lang="en-US" altLang="zh-CN" dirty="0"/>
          </a:p>
        </p:txBody>
      </p:sp>
      <p:sp>
        <p:nvSpPr>
          <p:cNvPr id="924675" name="Rectangle 3"/>
          <p:cNvSpPr>
            <a:spLocks noGrp="1" noChangeArrowheads="1"/>
          </p:cNvSpPr>
          <p:nvPr>
            <p:ph type="title"/>
          </p:nvPr>
        </p:nvSpPr>
        <p:spPr>
          <a:xfrm>
            <a:off x="323850" y="115888"/>
            <a:ext cx="65532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形参带缺省值</a:t>
            </a:r>
          </a:p>
        </p:txBody>
      </p:sp>
      <p:sp>
        <p:nvSpPr>
          <p:cNvPr id="924678" name="Rectangle 6"/>
          <p:cNvSpPr>
            <a:spLocks noChangeArrowheads="1"/>
          </p:cNvSpPr>
          <p:nvPr/>
        </p:nvSpPr>
        <p:spPr bwMode="auto">
          <a:xfrm>
            <a:off x="250825" y="908050"/>
            <a:ext cx="489743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a:t>
            </a:r>
            <a:r>
              <a:rPr lang="zh-CN" altLang="en-US" b="1" dirty="0">
                <a:latin typeface="Consolas" panose="020B0609020204030204" pitchFamily="49" charset="0"/>
                <a:ea typeface="黑体" panose="02010609060101010101" pitchFamily="49" charset="-122"/>
              </a:rPr>
              <a:t>形参带缺省值</a:t>
            </a:r>
            <a:r>
              <a:rPr lang="zh-CN" altLang="en-US" sz="2400" b="1" dirty="0">
                <a:latin typeface="Consolas" panose="020B0609020204030204" pitchFamily="49" charset="0"/>
                <a:ea typeface="黑体" panose="02010609060101010101" pitchFamily="49" charset="-122"/>
              </a:rPr>
              <a:t>的构造函数</a:t>
            </a:r>
          </a:p>
        </p:txBody>
      </p:sp>
      <p:sp>
        <p:nvSpPr>
          <p:cNvPr id="924680" name="Rectangle 8"/>
          <p:cNvSpPr>
            <a:spLocks noChangeArrowheads="1"/>
          </p:cNvSpPr>
          <p:nvPr/>
        </p:nvSpPr>
        <p:spPr bwMode="auto">
          <a:xfrm>
            <a:off x="5436096" y="5795903"/>
            <a:ext cx="3570208" cy="40011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FF"/>
                </a:solidFill>
                <a:latin typeface="Consolas" panose="020B0609020204030204" pitchFamily="49" charset="0"/>
                <a:ea typeface="黑体" panose="02010609060101010101" pitchFamily="49" charset="-122"/>
              </a:rPr>
              <a:t>ex09_class_Clock02II.cpp</a:t>
            </a:r>
            <a:endParaRPr lang="zh-CN" altLang="en-US" sz="2000" dirty="0">
              <a:solidFill>
                <a:srgbClr val="0000FF"/>
              </a:solidFill>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4187333275"/>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1B7C035-C62A-41AD-9E9D-BBE04824FD2A}" type="slidenum">
              <a:rPr lang="zh-CN" altLang="en-US"/>
              <a:pPr/>
              <a:t>31</a:t>
            </a:fld>
            <a:endParaRPr lang="en-US" altLang="zh-CN"/>
          </a:p>
        </p:txBody>
      </p:sp>
      <p:sp>
        <p:nvSpPr>
          <p:cNvPr id="901127" name="Text Box 7"/>
          <p:cNvSpPr txBox="1">
            <a:spLocks noChangeArrowheads="1"/>
          </p:cNvSpPr>
          <p:nvPr/>
        </p:nvSpPr>
        <p:spPr bwMode="auto">
          <a:xfrm>
            <a:off x="611188" y="1484313"/>
            <a:ext cx="8208962" cy="5038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Consolas" panose="020B0609020204030204" pitchFamily="49" charset="0"/>
                <a:ea typeface="黑体" panose="02010609060101010101" pitchFamily="49" charset="-122"/>
              </a:rPr>
              <a:t>class </a:t>
            </a:r>
            <a:r>
              <a:rPr lang="en-US" altLang="zh-CN" sz="2000" b="1" dirty="0">
                <a:solidFill>
                  <a:srgbClr val="0000FF"/>
                </a:solidFill>
                <a:latin typeface="Consolas" panose="020B0609020204030204" pitchFamily="49" charset="0"/>
                <a:ea typeface="黑体" panose="02010609060101010101" pitchFamily="49" charset="-122"/>
              </a:rPr>
              <a:t>Clock</a:t>
            </a:r>
            <a:r>
              <a:rPr lang="en-US" altLang="zh-CN"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public:</a:t>
            </a:r>
          </a:p>
          <a:p>
            <a:r>
              <a:rPr lang="zh-CN" altLang="en-US"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Clock</a:t>
            </a:r>
            <a:r>
              <a:rPr lang="en-US" altLang="zh-CN" sz="2000" b="1" dirty="0">
                <a:latin typeface="Consolas" panose="020B0609020204030204" pitchFamily="49" charset="0"/>
                <a:ea typeface="黑体" panose="02010609060101010101" pitchFamily="49" charset="-122"/>
              </a:rPr>
              <a:t>(</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x,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y,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z);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a:t>
            </a:r>
          </a:p>
          <a:p>
            <a:r>
              <a:rPr lang="en-US" altLang="zh-CN" sz="2000" b="1" dirty="0">
                <a:solidFill>
                  <a:srgbClr val="0000FF"/>
                </a:solidFill>
                <a:latin typeface="Consolas" panose="020B0609020204030204" pitchFamily="49" charset="0"/>
                <a:ea typeface="黑体" panose="02010609060101010101" pitchFamily="49" charset="-122"/>
              </a:rPr>
              <a:t>      Clock</a:t>
            </a:r>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 hour=0; minute=0; second=0; }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构造函数重载</a:t>
            </a: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a:t>
            </a:r>
          </a:p>
          <a:p>
            <a:pPr>
              <a:spcBef>
                <a:spcPct val="30000"/>
              </a:spcBef>
              <a:spcAft>
                <a:spcPct val="30000"/>
              </a:spcAft>
            </a:pPr>
            <a:r>
              <a:rPr lang="en-US" altLang="zh-CN" sz="2000" b="1" dirty="0">
                <a:latin typeface="Consolas" panose="020B0609020204030204" pitchFamily="49" charset="0"/>
                <a:ea typeface="黑体" panose="02010609060101010101" pitchFamily="49" charset="-122"/>
              </a:rPr>
              <a:t>... ...</a:t>
            </a:r>
          </a:p>
          <a:p>
            <a:pPr>
              <a:lnSpc>
                <a:spcPct val="110000"/>
              </a:lnSpc>
            </a:pP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main()  </a:t>
            </a:r>
          </a:p>
          <a:p>
            <a:pPr>
              <a:lnSpc>
                <a:spcPct val="110000"/>
              </a:lnSpc>
            </a:pPr>
            <a:r>
              <a:rPr lang="en-US" altLang="zh-CN" sz="2000" b="1" dirty="0">
                <a:latin typeface="Consolas" panose="020B0609020204030204" pitchFamily="49" charset="0"/>
                <a:ea typeface="黑体" panose="02010609060101010101" pitchFamily="49" charset="-122"/>
              </a:rPr>
              <a:t>{  Clock c1(8,8,8);  </a:t>
            </a:r>
            <a:r>
              <a:rPr lang="en-US" altLang="zh-CN" sz="2000" b="1" dirty="0">
                <a:solidFill>
                  <a:srgbClr val="0000FF"/>
                </a:solidFill>
                <a:latin typeface="Consolas" panose="020B0609020204030204" pitchFamily="49" charset="0"/>
                <a:ea typeface="黑体" panose="02010609060101010101" pitchFamily="49" charset="-122"/>
              </a:rPr>
              <a:t>// OK</a:t>
            </a:r>
            <a:endParaRPr lang="en-US" altLang="zh-CN" sz="2000" b="1" dirty="0">
              <a:latin typeface="Consolas" panose="020B0609020204030204" pitchFamily="49" charset="0"/>
              <a:ea typeface="黑体" panose="02010609060101010101" pitchFamily="49" charset="-122"/>
            </a:endParaRPr>
          </a:p>
          <a:p>
            <a:pPr>
              <a:lnSpc>
                <a:spcPct val="110000"/>
              </a:lnSpc>
            </a:pPr>
            <a:r>
              <a:rPr lang="en-US" altLang="zh-CN" sz="2000" b="1" dirty="0">
                <a:latin typeface="Consolas" panose="020B0609020204030204" pitchFamily="49" charset="0"/>
                <a:ea typeface="黑体" panose="02010609060101010101" pitchFamily="49" charset="-122"/>
              </a:rPr>
              <a:t>   Clock c2;  </a:t>
            </a:r>
            <a:r>
              <a:rPr lang="en-US" altLang="zh-CN" sz="2000" b="1" dirty="0">
                <a:solidFill>
                  <a:srgbClr val="0000FF"/>
                </a:solidFill>
                <a:latin typeface="Consolas" panose="020B0609020204030204" pitchFamily="49" charset="0"/>
                <a:ea typeface="黑体" panose="02010609060101010101" pitchFamily="49" charset="-122"/>
              </a:rPr>
              <a:t>// OK</a:t>
            </a:r>
            <a:r>
              <a:rPr lang="zh-CN" altLang="en-US" sz="2000" b="1" dirty="0">
                <a:solidFill>
                  <a:srgbClr val="0000FF"/>
                </a:solidFill>
                <a:latin typeface="Consolas" panose="020B0609020204030204" pitchFamily="49" charset="0"/>
                <a:ea typeface="黑体" panose="02010609060101010101" pitchFamily="49" charset="-122"/>
              </a:rPr>
              <a:t>，使用不带参数的构造函数时不要加小括号！</a:t>
            </a:r>
          </a:p>
          <a:p>
            <a:pPr>
              <a:lnSpc>
                <a:spcPct val="110000"/>
              </a:lnSpc>
            </a:pPr>
            <a:r>
              <a:rPr lang="en-US" altLang="zh-CN" sz="2000" b="1" dirty="0">
                <a:latin typeface="Consolas" panose="020B0609020204030204" pitchFamily="49" charset="0"/>
                <a:ea typeface="黑体" panose="02010609060101010101" pitchFamily="49" charset="-122"/>
              </a:rPr>
              <a:t>   Clock c2(); </a:t>
            </a:r>
            <a:r>
              <a:rPr lang="en-US" altLang="zh-CN" sz="2000" b="1" dirty="0">
                <a:solidFill>
                  <a:srgbClr val="0000FF"/>
                </a:solidFill>
                <a:latin typeface="Consolas" panose="020B0609020204030204" pitchFamily="49" charset="0"/>
                <a:ea typeface="黑体" panose="02010609060101010101" pitchFamily="49" charset="-122"/>
              </a:rPr>
              <a:t>// ERROR</a:t>
            </a:r>
            <a:r>
              <a:rPr lang="en-US" altLang="zh-CN" sz="2000" b="1" dirty="0">
                <a:latin typeface="Consolas" panose="020B0609020204030204" pitchFamily="49" charset="0"/>
                <a:ea typeface="黑体" panose="02010609060101010101" pitchFamily="49" charset="-122"/>
              </a:rPr>
              <a:t>   </a:t>
            </a:r>
          </a:p>
          <a:p>
            <a:pPr>
              <a:lnSpc>
                <a:spcPct val="110000"/>
              </a:lnSpc>
            </a:pPr>
            <a:r>
              <a:rPr lang="en-US" altLang="zh-CN" sz="2000" b="1" dirty="0">
                <a:latin typeface="Consolas" panose="020B0609020204030204" pitchFamily="49" charset="0"/>
                <a:ea typeface="黑体" panose="02010609060101010101" pitchFamily="49" charset="-122"/>
              </a:rPr>
              <a:t>   ... ... </a:t>
            </a:r>
          </a:p>
          <a:p>
            <a:pPr>
              <a:lnSpc>
                <a:spcPct val="110000"/>
              </a:lnSpc>
            </a:pPr>
            <a:r>
              <a:rPr lang="en-US" altLang="zh-CN" sz="2000" b="1" dirty="0">
                <a:latin typeface="Consolas" panose="020B0609020204030204" pitchFamily="49" charset="0"/>
                <a:ea typeface="黑体" panose="02010609060101010101" pitchFamily="49" charset="-122"/>
              </a:rPr>
              <a:t>}</a:t>
            </a:r>
          </a:p>
        </p:txBody>
      </p:sp>
      <p:sp>
        <p:nvSpPr>
          <p:cNvPr id="901122"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构造函数重载</a:t>
            </a:r>
          </a:p>
        </p:txBody>
      </p:sp>
      <p:sp>
        <p:nvSpPr>
          <p:cNvPr id="901125" name="Rectangle 5"/>
          <p:cNvSpPr>
            <a:spLocks noChangeArrowheads="1"/>
          </p:cNvSpPr>
          <p:nvPr/>
        </p:nvSpPr>
        <p:spPr bwMode="auto">
          <a:xfrm>
            <a:off x="5724128" y="1238220"/>
            <a:ext cx="3288080" cy="40011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FF"/>
                </a:solidFill>
                <a:latin typeface="Consolas" panose="020B0609020204030204" pitchFamily="49" charset="0"/>
                <a:ea typeface="黑体" panose="02010609060101010101" pitchFamily="49" charset="-122"/>
              </a:rPr>
              <a:t>ex09_class_Clock03.cpp</a:t>
            </a:r>
            <a:endParaRPr lang="zh-CN" altLang="en-US" sz="2000" dirty="0">
              <a:solidFill>
                <a:srgbClr val="0000FF"/>
              </a:solidFill>
              <a:latin typeface="Consolas" panose="020B0609020204030204" pitchFamily="49" charset="0"/>
              <a:ea typeface="黑体" panose="02010609060101010101" pitchFamily="49" charset="-122"/>
            </a:endParaRPr>
          </a:p>
        </p:txBody>
      </p:sp>
      <p:sp>
        <p:nvSpPr>
          <p:cNvPr id="901128" name="Rectangle 8"/>
          <p:cNvSpPr>
            <a:spLocks noChangeArrowheads="1"/>
          </p:cNvSpPr>
          <p:nvPr/>
        </p:nvSpPr>
        <p:spPr bwMode="auto">
          <a:xfrm>
            <a:off x="250824" y="908050"/>
            <a:ext cx="648141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构造函数重载：定义多个构造函数</a:t>
            </a:r>
          </a:p>
        </p:txBody>
      </p:sp>
    </p:spTree>
    <p:extLst>
      <p:ext uri="{BB962C8B-B14F-4D97-AF65-F5344CB8AC3E}">
        <p14:creationId xmlns:p14="http://schemas.microsoft.com/office/powerpoint/2010/main" val="1818361027"/>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DE024923-39E7-49E7-9D08-72A30711E3CB}" type="slidenum">
              <a:rPr lang="zh-CN" altLang="en-US"/>
              <a:pPr/>
              <a:t>32</a:t>
            </a:fld>
            <a:endParaRPr lang="en-US" altLang="zh-CN"/>
          </a:p>
        </p:txBody>
      </p:sp>
      <p:sp>
        <p:nvSpPr>
          <p:cNvPr id="925699" name="Rectangle 3"/>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匿名对象</a:t>
            </a:r>
          </a:p>
        </p:txBody>
      </p:sp>
      <p:sp>
        <p:nvSpPr>
          <p:cNvPr id="925701" name="Rectangle 5"/>
          <p:cNvSpPr>
            <a:spLocks noChangeArrowheads="1"/>
          </p:cNvSpPr>
          <p:nvPr/>
        </p:nvSpPr>
        <p:spPr bwMode="auto">
          <a:xfrm>
            <a:off x="684213" y="1557338"/>
            <a:ext cx="7775575" cy="14160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None/>
            </a:pPr>
            <a:r>
              <a:rPr lang="zh-CN" altLang="en-US" sz="2400" b="1" dirty="0">
                <a:latin typeface="Consolas" panose="020B0609020204030204" pitchFamily="49" charset="0"/>
                <a:ea typeface="黑体" panose="02010609060101010101" pitchFamily="49" charset="-122"/>
              </a:rPr>
              <a:t>在大多数情况下，创建对象时都需要指定一个对象名，但在有些情况下，可能需要创建一个临时对象，</a:t>
            </a:r>
            <a:r>
              <a:rPr lang="zh-CN" altLang="en-US" sz="2400" b="1" dirty="0">
                <a:solidFill>
                  <a:srgbClr val="0000FF"/>
                </a:solidFill>
                <a:latin typeface="Consolas" panose="020B0609020204030204" pitchFamily="49" charset="0"/>
                <a:ea typeface="黑体" panose="02010609060101010101" pitchFamily="49" charset="-122"/>
              </a:rPr>
              <a:t>只使用一次</a:t>
            </a:r>
            <a:r>
              <a:rPr lang="zh-CN" altLang="en-US" sz="2400" b="1" dirty="0">
                <a:latin typeface="Consolas" panose="020B0609020204030204" pitchFamily="49" charset="0"/>
                <a:ea typeface="黑体" panose="02010609060101010101" pitchFamily="49" charset="-122"/>
              </a:rPr>
              <a:t>，这时可以使用匿名对象。</a:t>
            </a:r>
          </a:p>
        </p:txBody>
      </p:sp>
      <p:sp>
        <p:nvSpPr>
          <p:cNvPr id="925702" name="Rectangle 6"/>
          <p:cNvSpPr>
            <a:spLocks noChangeArrowheads="1"/>
          </p:cNvSpPr>
          <p:nvPr/>
        </p:nvSpPr>
        <p:spPr bwMode="auto">
          <a:xfrm>
            <a:off x="250825" y="908050"/>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匿名对象</a:t>
            </a:r>
          </a:p>
        </p:txBody>
      </p:sp>
      <p:sp>
        <p:nvSpPr>
          <p:cNvPr id="925703" name="Rectangle 7"/>
          <p:cNvSpPr>
            <a:spLocks noChangeArrowheads="1"/>
          </p:cNvSpPr>
          <p:nvPr/>
        </p:nvSpPr>
        <p:spPr bwMode="auto">
          <a:xfrm>
            <a:off x="539750" y="3141663"/>
            <a:ext cx="48974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Char char="l"/>
            </a:pPr>
            <a:r>
              <a:rPr lang="zh-CN" altLang="en-US" sz="2400" b="1">
                <a:latin typeface="Times New Roman" panose="02020603050405020304" pitchFamily="18" charset="0"/>
                <a:ea typeface="黑体" panose="02010609060101010101" pitchFamily="49" charset="-122"/>
              </a:rPr>
              <a:t> </a:t>
            </a:r>
            <a:r>
              <a:rPr lang="zh-CN" altLang="en-US" sz="2400" b="1">
                <a:latin typeface="Consolas" panose="020B0609020204030204" pitchFamily="49" charset="0"/>
                <a:ea typeface="黑体" panose="02010609060101010101" pitchFamily="49" charset="-122"/>
              </a:rPr>
              <a:t>匿名对象的创建</a:t>
            </a:r>
          </a:p>
        </p:txBody>
      </p:sp>
      <p:sp>
        <p:nvSpPr>
          <p:cNvPr id="925704" name="Rectangle 8"/>
          <p:cNvSpPr>
            <a:spLocks noChangeArrowheads="1"/>
          </p:cNvSpPr>
          <p:nvPr/>
        </p:nvSpPr>
        <p:spPr bwMode="auto">
          <a:xfrm>
            <a:off x="900113" y="3716338"/>
            <a:ext cx="7921625" cy="9779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FF"/>
              </a:buClr>
              <a:buFont typeface="Wingdings" panose="05000000000000000000" pitchFamily="2" charset="2"/>
              <a:buNone/>
            </a:pPr>
            <a:r>
              <a:rPr lang="zh-CN" altLang="en-US" sz="2400" b="1" dirty="0">
                <a:solidFill>
                  <a:srgbClr val="006600"/>
                </a:solidFill>
                <a:latin typeface="Consolas" panose="020B0609020204030204" pitchFamily="49" charset="0"/>
                <a:ea typeface="黑体" panose="02010609060101010101" pitchFamily="49" charset="-122"/>
              </a:rPr>
              <a:t>类的名称</a:t>
            </a:r>
            <a:r>
              <a:rPr lang="en-US" altLang="zh-CN" sz="2400" b="1" dirty="0">
                <a:solidFill>
                  <a:srgbClr val="006600"/>
                </a:solidFill>
                <a:latin typeface="Consolas" panose="020B0609020204030204" pitchFamily="49" charset="0"/>
                <a:ea typeface="黑体" panose="02010609060101010101" pitchFamily="49" charset="-122"/>
              </a:rPr>
              <a:t>();</a:t>
            </a:r>
            <a:r>
              <a:rPr lang="en-US" altLang="zh-CN" sz="2400" b="1" dirty="0">
                <a:solidFill>
                  <a:srgbClr val="660066"/>
                </a:solidFill>
                <a:latin typeface="Consolas" panose="020B0609020204030204" pitchFamily="49" charset="0"/>
                <a:ea typeface="黑体" panose="02010609060101010101" pitchFamily="49" charset="-122"/>
              </a:rPr>
              <a:t> </a:t>
            </a:r>
            <a:r>
              <a:rPr lang="en-US" altLang="zh-CN" sz="2400" b="1" dirty="0">
                <a:solidFill>
                  <a:srgbClr val="0000FF"/>
                </a:solidFill>
                <a:latin typeface="Consolas" panose="020B0609020204030204" pitchFamily="49" charset="0"/>
                <a:ea typeface="黑体" panose="02010609060101010101" pitchFamily="49" charset="-122"/>
              </a:rPr>
              <a:t> // </a:t>
            </a:r>
            <a:r>
              <a:rPr lang="zh-CN" altLang="en-US" sz="2400" b="1" dirty="0">
                <a:solidFill>
                  <a:srgbClr val="0000FF"/>
                </a:solidFill>
                <a:latin typeface="Consolas" panose="020B0609020204030204" pitchFamily="49" charset="0"/>
                <a:ea typeface="黑体" panose="02010609060101010101" pitchFamily="49" charset="-122"/>
              </a:rPr>
              <a:t>使用不带参数的构造函数</a:t>
            </a:r>
          </a:p>
          <a:p>
            <a:pPr>
              <a:lnSpc>
                <a:spcPct val="120000"/>
              </a:lnSpc>
              <a:buClr>
                <a:srgbClr val="0000FF"/>
              </a:buClr>
              <a:buFont typeface="Wingdings" panose="05000000000000000000" pitchFamily="2" charset="2"/>
              <a:buNone/>
            </a:pPr>
            <a:r>
              <a:rPr lang="zh-CN" altLang="en-US" sz="2400" b="1" dirty="0">
                <a:solidFill>
                  <a:srgbClr val="006600"/>
                </a:solidFill>
                <a:latin typeface="Consolas" panose="020B0609020204030204" pitchFamily="49" charset="0"/>
                <a:ea typeface="黑体" panose="02010609060101010101" pitchFamily="49" charset="-122"/>
              </a:rPr>
              <a:t>类的名称</a:t>
            </a:r>
            <a:r>
              <a:rPr lang="en-US" altLang="zh-CN" sz="2400" b="1" dirty="0">
                <a:solidFill>
                  <a:srgbClr val="006600"/>
                </a:solidFill>
                <a:latin typeface="Consolas" panose="020B0609020204030204" pitchFamily="49" charset="0"/>
                <a:ea typeface="黑体" panose="02010609060101010101" pitchFamily="49" charset="-122"/>
              </a:rPr>
              <a:t>(</a:t>
            </a:r>
            <a:r>
              <a:rPr lang="zh-CN" altLang="en-US" sz="2400" b="1" dirty="0">
                <a:solidFill>
                  <a:srgbClr val="006600"/>
                </a:solidFill>
                <a:latin typeface="Consolas" panose="020B0609020204030204" pitchFamily="49" charset="0"/>
                <a:ea typeface="黑体" panose="02010609060101010101" pitchFamily="49" charset="-122"/>
              </a:rPr>
              <a:t>参数列表</a:t>
            </a:r>
            <a:r>
              <a:rPr lang="en-US" altLang="zh-CN" sz="2400" b="1" dirty="0">
                <a:solidFill>
                  <a:srgbClr val="006600"/>
                </a:solidFill>
                <a:latin typeface="Consolas" panose="020B0609020204030204" pitchFamily="49" charset="0"/>
                <a:ea typeface="黑体" panose="02010609060101010101" pitchFamily="49" charset="-122"/>
              </a:rPr>
              <a:t>);</a:t>
            </a:r>
            <a:r>
              <a:rPr lang="en-US" altLang="zh-CN" sz="2400" b="1" dirty="0">
                <a:solidFill>
                  <a:srgbClr val="0000FF"/>
                </a:solidFill>
                <a:latin typeface="Consolas" panose="020B0609020204030204" pitchFamily="49" charset="0"/>
                <a:ea typeface="黑体" panose="02010609060101010101" pitchFamily="49" charset="-122"/>
              </a:rPr>
              <a:t> // </a:t>
            </a:r>
            <a:r>
              <a:rPr lang="zh-CN" altLang="en-US" sz="2400" b="1" dirty="0">
                <a:solidFill>
                  <a:srgbClr val="0000FF"/>
                </a:solidFill>
                <a:latin typeface="Consolas" panose="020B0609020204030204" pitchFamily="49" charset="0"/>
                <a:ea typeface="黑体" panose="02010609060101010101" pitchFamily="49" charset="-122"/>
              </a:rPr>
              <a:t>带参数</a:t>
            </a:r>
            <a:endParaRPr lang="en-US" altLang="zh-CN" sz="2400" b="1" dirty="0">
              <a:solidFill>
                <a:srgbClr val="0000FF"/>
              </a:solidFill>
              <a:latin typeface="Consolas" panose="020B0609020204030204" pitchFamily="49" charset="0"/>
              <a:ea typeface="黑体" panose="02010609060101010101" pitchFamily="49" charset="-122"/>
            </a:endParaRPr>
          </a:p>
        </p:txBody>
      </p:sp>
      <p:sp>
        <p:nvSpPr>
          <p:cNvPr id="925705" name="Rectangle 9"/>
          <p:cNvSpPr>
            <a:spLocks noChangeArrowheads="1"/>
          </p:cNvSpPr>
          <p:nvPr/>
        </p:nvSpPr>
        <p:spPr bwMode="auto">
          <a:xfrm>
            <a:off x="827088" y="4797425"/>
            <a:ext cx="78486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None/>
            </a:pPr>
            <a:r>
              <a:rPr lang="zh-CN" altLang="en-US" sz="2400" b="1" dirty="0">
                <a:latin typeface="Consolas" panose="020B0609020204030204" pitchFamily="49" charset="0"/>
                <a:ea typeface="黑体" panose="02010609060101010101" pitchFamily="49" charset="-122"/>
              </a:rPr>
              <a:t>注：创建匿名对象时，使用不带参数的构造函数</a:t>
            </a:r>
            <a:r>
              <a:rPr lang="zh-CN" altLang="en-US" b="1" dirty="0">
                <a:latin typeface="Consolas" panose="020B0609020204030204" pitchFamily="49" charset="0"/>
                <a:ea typeface="黑体" panose="02010609060101010101" pitchFamily="49" charset="-122"/>
              </a:rPr>
              <a:t>或形参都使用缺省值</a:t>
            </a:r>
            <a:r>
              <a:rPr lang="zh-CN" altLang="en-US" sz="2400" b="1" dirty="0">
                <a:latin typeface="Consolas" panose="020B0609020204030204" pitchFamily="49" charset="0"/>
                <a:ea typeface="黑体" panose="02010609060101010101" pitchFamily="49" charset="-122"/>
              </a:rPr>
              <a:t>时，</a:t>
            </a:r>
            <a:r>
              <a:rPr lang="zh-CN" altLang="en-US" sz="2400" b="1" dirty="0">
                <a:solidFill>
                  <a:srgbClr val="0000FF"/>
                </a:solidFill>
                <a:latin typeface="Consolas" panose="020B0609020204030204" pitchFamily="49" charset="0"/>
                <a:ea typeface="黑体" panose="02010609060101010101" pitchFamily="49" charset="-122"/>
              </a:rPr>
              <a:t>一定要带小括号</a:t>
            </a:r>
            <a:r>
              <a:rPr lang="zh-CN" altLang="en-US" sz="2400" b="1" dirty="0">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1035849877"/>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7D6262D-4E90-48C7-9329-B40F62E7BA94}" type="slidenum">
              <a:rPr lang="zh-CN" altLang="en-US"/>
              <a:pPr/>
              <a:t>33</a:t>
            </a:fld>
            <a:endParaRPr lang="en-US" altLang="zh-CN" dirty="0"/>
          </a:p>
        </p:txBody>
      </p:sp>
      <p:sp>
        <p:nvSpPr>
          <p:cNvPr id="926722"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例：匿名对象</a:t>
            </a:r>
          </a:p>
        </p:txBody>
      </p:sp>
      <p:sp>
        <p:nvSpPr>
          <p:cNvPr id="926729" name="Text Box 9"/>
          <p:cNvSpPr txBox="1">
            <a:spLocks noChangeArrowheads="1"/>
          </p:cNvSpPr>
          <p:nvPr/>
        </p:nvSpPr>
        <p:spPr bwMode="auto">
          <a:xfrm>
            <a:off x="395288" y="1052513"/>
            <a:ext cx="8208962" cy="5038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Consolas" panose="020B0609020204030204" pitchFamily="49" charset="0"/>
                <a:ea typeface="黑体" panose="02010609060101010101" pitchFamily="49" charset="-122"/>
              </a:rPr>
              <a:t>class </a:t>
            </a:r>
            <a:r>
              <a:rPr lang="en-US" altLang="zh-CN" sz="2000" b="1" dirty="0">
                <a:solidFill>
                  <a:srgbClr val="0000FF"/>
                </a:solidFill>
                <a:latin typeface="Consolas" panose="020B0609020204030204" pitchFamily="49" charset="0"/>
                <a:ea typeface="黑体" panose="02010609060101010101" pitchFamily="49" charset="-122"/>
              </a:rPr>
              <a:t>Clock</a:t>
            </a:r>
            <a:r>
              <a:rPr lang="en-US" altLang="zh-CN"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public:</a:t>
            </a:r>
          </a:p>
          <a:p>
            <a:r>
              <a:rPr lang="zh-CN" altLang="en-US"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Clock</a:t>
            </a:r>
            <a:r>
              <a:rPr lang="en-US" altLang="zh-CN" sz="2000" b="1" dirty="0">
                <a:latin typeface="Consolas" panose="020B0609020204030204" pitchFamily="49" charset="0"/>
                <a:ea typeface="黑体" panose="02010609060101010101" pitchFamily="49" charset="-122"/>
              </a:rPr>
              <a:t>(</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x,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y,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z);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a:t>
            </a:r>
          </a:p>
          <a:p>
            <a:r>
              <a:rPr lang="en-US" altLang="zh-CN" sz="2000" b="1" dirty="0">
                <a:solidFill>
                  <a:srgbClr val="0000FF"/>
                </a:solidFill>
                <a:latin typeface="Consolas" panose="020B0609020204030204" pitchFamily="49" charset="0"/>
                <a:ea typeface="黑体" panose="02010609060101010101" pitchFamily="49" charset="-122"/>
              </a:rPr>
              <a:t>      Clock</a:t>
            </a:r>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 hour=0; minute=0; second=0; }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构造函数重载</a:t>
            </a: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a:t>
            </a:r>
          </a:p>
          <a:p>
            <a:pPr>
              <a:spcBef>
                <a:spcPct val="30000"/>
              </a:spcBef>
              <a:spcAft>
                <a:spcPct val="30000"/>
              </a:spcAft>
            </a:pPr>
            <a:r>
              <a:rPr lang="en-US" altLang="zh-CN" sz="2000" b="1" dirty="0">
                <a:latin typeface="Consolas" panose="020B0609020204030204" pitchFamily="49" charset="0"/>
                <a:ea typeface="黑体" panose="02010609060101010101" pitchFamily="49" charset="-122"/>
              </a:rPr>
              <a:t>... ...</a:t>
            </a:r>
          </a:p>
          <a:p>
            <a:pPr>
              <a:lnSpc>
                <a:spcPct val="110000"/>
              </a:lnSpc>
            </a:pP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main()  </a:t>
            </a:r>
          </a:p>
          <a:p>
            <a:pPr>
              <a:lnSpc>
                <a:spcPct val="110000"/>
              </a:lnSpc>
            </a:pPr>
            <a:r>
              <a:rPr lang="en-US" altLang="zh-CN" sz="2000" b="1" dirty="0">
                <a:latin typeface="Consolas" panose="020B0609020204030204" pitchFamily="49" charset="0"/>
                <a:ea typeface="黑体" panose="02010609060101010101" pitchFamily="49" charset="-122"/>
              </a:rPr>
              <a:t>{  Clock c1, c2; </a:t>
            </a:r>
          </a:p>
          <a:p>
            <a:pPr>
              <a:lnSpc>
                <a:spcPct val="110000"/>
              </a:lnSpc>
            </a:pPr>
            <a:r>
              <a:rPr lang="en-US" altLang="zh-CN" sz="2000" b="1" dirty="0">
                <a:latin typeface="Consolas" panose="020B0609020204030204" pitchFamily="49" charset="0"/>
                <a:ea typeface="黑体" panose="02010609060101010101" pitchFamily="49" charset="-122"/>
              </a:rPr>
              <a:t>   c1=</a:t>
            </a:r>
            <a:r>
              <a:rPr lang="en-US" altLang="zh-CN" sz="2000" b="1" dirty="0">
                <a:solidFill>
                  <a:srgbClr val="0000FF"/>
                </a:solidFill>
                <a:latin typeface="Consolas" panose="020B0609020204030204" pitchFamily="49" charset="0"/>
                <a:ea typeface="黑体" panose="02010609060101010101" pitchFamily="49" charset="-122"/>
              </a:rPr>
              <a:t>Clock()</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使用不带参数的构造函数</a:t>
            </a:r>
          </a:p>
          <a:p>
            <a:pPr>
              <a:lnSpc>
                <a:spcPct val="110000"/>
              </a:lnSpc>
            </a:pPr>
            <a:r>
              <a:rPr lang="en-US" altLang="zh-CN" sz="2000" b="1" dirty="0">
                <a:latin typeface="Consolas" panose="020B0609020204030204" pitchFamily="49" charset="0"/>
                <a:ea typeface="黑体" panose="02010609060101010101" pitchFamily="49" charset="-122"/>
              </a:rPr>
              <a:t>   c2=</a:t>
            </a:r>
            <a:r>
              <a:rPr lang="en-US" altLang="zh-CN" sz="2000" b="1" dirty="0">
                <a:solidFill>
                  <a:srgbClr val="0000FF"/>
                </a:solidFill>
                <a:latin typeface="Consolas" panose="020B0609020204030204" pitchFamily="49" charset="0"/>
                <a:ea typeface="黑体" panose="02010609060101010101" pitchFamily="49" charset="-122"/>
              </a:rPr>
              <a:t>Clock(16,16,16)</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带参数</a:t>
            </a:r>
            <a:endParaRPr lang="en-US" altLang="zh-CN" sz="2000" b="1" dirty="0">
              <a:latin typeface="Consolas" panose="020B0609020204030204" pitchFamily="49" charset="0"/>
              <a:ea typeface="黑体" panose="02010609060101010101" pitchFamily="49" charset="-122"/>
            </a:endParaRPr>
          </a:p>
          <a:p>
            <a:pPr>
              <a:lnSpc>
                <a:spcPct val="110000"/>
              </a:lnSpc>
            </a:pPr>
            <a:r>
              <a:rPr lang="en-US" altLang="zh-CN" sz="2000" b="1" dirty="0">
                <a:latin typeface="Consolas" panose="020B0609020204030204" pitchFamily="49" charset="0"/>
                <a:ea typeface="黑体" panose="02010609060101010101" pitchFamily="49" charset="-122"/>
              </a:rPr>
              <a:t>   ... ... </a:t>
            </a:r>
          </a:p>
          <a:p>
            <a:pPr>
              <a:lnSpc>
                <a:spcPct val="110000"/>
              </a:lnSpc>
            </a:pPr>
            <a:r>
              <a:rPr lang="en-US" altLang="zh-CN" sz="2000" b="1" dirty="0">
                <a:latin typeface="Consolas" panose="020B0609020204030204" pitchFamily="49" charset="0"/>
                <a:ea typeface="黑体" panose="02010609060101010101" pitchFamily="49" charset="-122"/>
              </a:rPr>
              <a:t>}</a:t>
            </a:r>
          </a:p>
        </p:txBody>
      </p:sp>
      <p:sp>
        <p:nvSpPr>
          <p:cNvPr id="926730" name="Rectangle 10"/>
          <p:cNvSpPr>
            <a:spLocks noChangeArrowheads="1"/>
          </p:cNvSpPr>
          <p:nvPr/>
        </p:nvSpPr>
        <p:spPr bwMode="auto">
          <a:xfrm>
            <a:off x="5482919" y="5838587"/>
            <a:ext cx="3223959" cy="369332"/>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rgbClr val="0000FF"/>
                </a:solidFill>
                <a:latin typeface="Consolas" panose="020B0609020204030204" pitchFamily="49" charset="0"/>
                <a:ea typeface="黑体" panose="02010609060101010101" pitchFamily="49" charset="-122"/>
              </a:rPr>
              <a:t>ex09_class_Clock03II.cpp</a:t>
            </a:r>
            <a:endParaRPr lang="zh-CN" altLang="en-US" sz="1800" dirty="0">
              <a:solidFill>
                <a:srgbClr val="0000FF"/>
              </a:solidFill>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1198086733"/>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70A0D659-7B86-4BB1-A65E-7B809374356D}" type="slidenum">
              <a:rPr lang="zh-CN" altLang="en-US"/>
              <a:pPr/>
              <a:t>34</a:t>
            </a:fld>
            <a:endParaRPr lang="en-US" altLang="zh-CN"/>
          </a:p>
        </p:txBody>
      </p:sp>
      <p:sp>
        <p:nvSpPr>
          <p:cNvPr id="927746"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对象作为函数参数</a:t>
            </a:r>
          </a:p>
        </p:txBody>
      </p:sp>
      <p:sp>
        <p:nvSpPr>
          <p:cNvPr id="927747" name="Rectangle 3"/>
          <p:cNvSpPr>
            <a:spLocks noChangeArrowheads="1"/>
          </p:cNvSpPr>
          <p:nvPr/>
        </p:nvSpPr>
        <p:spPr bwMode="auto">
          <a:xfrm>
            <a:off x="611188" y="1484313"/>
            <a:ext cx="8281292" cy="1052596"/>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对象可以作为成员函数和非成员函数的参数</a:t>
            </a:r>
          </a:p>
          <a:p>
            <a:pPr>
              <a:lnSpc>
                <a:spcPct val="120000"/>
              </a:lnSpc>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实参与形参的传递方式：值传递，引用传递，地址传递</a:t>
            </a:r>
          </a:p>
        </p:txBody>
      </p:sp>
      <p:sp>
        <p:nvSpPr>
          <p:cNvPr id="927748" name="Rectangle 4"/>
          <p:cNvSpPr>
            <a:spLocks noChangeArrowheads="1"/>
          </p:cNvSpPr>
          <p:nvPr/>
        </p:nvSpPr>
        <p:spPr bwMode="auto">
          <a:xfrm>
            <a:off x="250825" y="908050"/>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a:latin typeface="Times New Roman" panose="02020603050405020304" pitchFamily="18" charset="0"/>
                <a:ea typeface="黑体" panose="02010609060101010101" pitchFamily="49" charset="-122"/>
              </a:rPr>
              <a:t> 对象作为普通函数的参数</a:t>
            </a:r>
          </a:p>
        </p:txBody>
      </p:sp>
      <p:sp>
        <p:nvSpPr>
          <p:cNvPr id="927752" name="Text Box 8"/>
          <p:cNvSpPr txBox="1">
            <a:spLocks noChangeArrowheads="1"/>
          </p:cNvSpPr>
          <p:nvPr/>
        </p:nvSpPr>
        <p:spPr bwMode="auto">
          <a:xfrm>
            <a:off x="1042988" y="2997200"/>
            <a:ext cx="6553200" cy="16256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Consolas" panose="020B0609020204030204" pitchFamily="49" charset="0"/>
                <a:ea typeface="黑体" panose="02010609060101010101" pitchFamily="49" charset="-122"/>
              </a:rPr>
              <a:t>void printTime(Clock &amp; c)</a:t>
            </a:r>
          </a:p>
          <a:p>
            <a:r>
              <a:rPr lang="en-US" altLang="zh-CN" sz="2000" b="1">
                <a:latin typeface="Consolas" panose="020B0609020204030204" pitchFamily="49" charset="0"/>
                <a:ea typeface="黑体" panose="02010609060101010101" pitchFamily="49" charset="-122"/>
              </a:rPr>
              <a:t>{ </a:t>
            </a:r>
          </a:p>
          <a:p>
            <a:r>
              <a:rPr lang="en-US" altLang="zh-CN" sz="2000" b="1">
                <a:latin typeface="Consolas" panose="020B0609020204030204" pitchFamily="49" charset="0"/>
                <a:ea typeface="黑体" panose="02010609060101010101" pitchFamily="49" charset="-122"/>
              </a:rPr>
              <a:t>    cout &lt;&lt; "The time is: ";</a:t>
            </a:r>
          </a:p>
          <a:p>
            <a:r>
              <a:rPr lang="en-US" altLang="zh-CN" sz="2000" b="1">
                <a:latin typeface="Consolas" panose="020B0609020204030204" pitchFamily="49" charset="0"/>
                <a:ea typeface="黑体" panose="02010609060101010101" pitchFamily="49" charset="-122"/>
              </a:rPr>
              <a:t>    c.showTime();</a:t>
            </a:r>
          </a:p>
          <a:p>
            <a:r>
              <a:rPr lang="en-US" altLang="zh-CN" sz="2000" b="1">
                <a:latin typeface="Consolas" panose="020B0609020204030204" pitchFamily="49" charset="0"/>
                <a:ea typeface="黑体" panose="02010609060101010101" pitchFamily="49" charset="-122"/>
              </a:rPr>
              <a:t>}</a:t>
            </a:r>
          </a:p>
        </p:txBody>
      </p:sp>
      <p:sp>
        <p:nvSpPr>
          <p:cNvPr id="927754" name="Rectangle 10"/>
          <p:cNvSpPr>
            <a:spLocks noChangeArrowheads="1"/>
          </p:cNvSpPr>
          <p:nvPr/>
        </p:nvSpPr>
        <p:spPr bwMode="auto">
          <a:xfrm>
            <a:off x="250825" y="29241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FF"/>
                </a:solidFill>
                <a:latin typeface="Times New Roman" panose="02020603050405020304" pitchFamily="18" charset="0"/>
                <a:ea typeface="黑体" panose="02010609060101010101" pitchFamily="49" charset="-122"/>
              </a:rPr>
              <a:t>例：</a:t>
            </a:r>
          </a:p>
        </p:txBody>
      </p:sp>
      <p:sp>
        <p:nvSpPr>
          <p:cNvPr id="927755" name="Rectangle 11"/>
          <p:cNvSpPr>
            <a:spLocks noChangeArrowheads="1"/>
          </p:cNvSpPr>
          <p:nvPr/>
        </p:nvSpPr>
        <p:spPr bwMode="auto">
          <a:xfrm>
            <a:off x="4319588" y="4344874"/>
            <a:ext cx="3350597" cy="369332"/>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rgbClr val="0000FF"/>
                </a:solidFill>
                <a:latin typeface="Consolas" panose="020B0609020204030204" pitchFamily="49" charset="0"/>
                <a:ea typeface="黑体" panose="02010609060101010101" pitchFamily="49" charset="-122"/>
              </a:rPr>
              <a:t>ex09_class_Clock03III.cpp</a:t>
            </a:r>
            <a:endParaRPr lang="zh-CN" altLang="en-US" sz="1800" dirty="0">
              <a:solidFill>
                <a:srgbClr val="0000FF"/>
              </a:solidFill>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2976721603"/>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8CBC28A-1D46-4DA8-9724-75353EA6A764}" type="slidenum">
              <a:rPr lang="zh-CN" altLang="en-US"/>
              <a:pPr/>
              <a:t>35</a:t>
            </a:fld>
            <a:endParaRPr lang="en-US" altLang="zh-CN"/>
          </a:p>
        </p:txBody>
      </p:sp>
      <p:sp>
        <p:nvSpPr>
          <p:cNvPr id="903170"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复制构造函数</a:t>
            </a:r>
          </a:p>
        </p:txBody>
      </p:sp>
      <p:sp>
        <p:nvSpPr>
          <p:cNvPr id="903174" name="Rectangle 6"/>
          <p:cNvSpPr>
            <a:spLocks noChangeArrowheads="1"/>
          </p:cNvSpPr>
          <p:nvPr/>
        </p:nvSpPr>
        <p:spPr bwMode="auto">
          <a:xfrm>
            <a:off x="304801" y="943285"/>
            <a:ext cx="8516937" cy="904863"/>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ct val="20000"/>
              </a:spcAft>
              <a:buClr>
                <a:srgbClr val="0000FF"/>
              </a:buClr>
              <a:buFont typeface="Wingdings" panose="05000000000000000000" pitchFamily="2" charset="2"/>
              <a:buNone/>
            </a:pPr>
            <a:r>
              <a:rPr lang="zh-CN" altLang="en-US" b="1" dirty="0">
                <a:solidFill>
                  <a:srgbClr val="0000FF"/>
                </a:solidFill>
                <a:latin typeface="Times New Roman" panose="02020603050405020304" pitchFamily="18" charset="0"/>
                <a:ea typeface="黑体" panose="02010609060101010101" pitchFamily="49" charset="-122"/>
              </a:rPr>
              <a:t>复制构造函数</a:t>
            </a:r>
            <a:r>
              <a:rPr lang="en-US" altLang="zh-CN" b="1" dirty="0">
                <a:solidFill>
                  <a:srgbClr val="0000FF"/>
                </a:solidFill>
                <a:latin typeface="Courier New" panose="02070309020205020404" pitchFamily="49" charset="0"/>
                <a:ea typeface="黑体" panose="02010609060101010101" pitchFamily="49" charset="-122"/>
              </a:rPr>
              <a:t>/</a:t>
            </a:r>
            <a:r>
              <a:rPr lang="zh-CN" altLang="en-US" b="1" dirty="0">
                <a:solidFill>
                  <a:srgbClr val="0000FF"/>
                </a:solidFill>
                <a:latin typeface="Times New Roman" panose="02020603050405020304" pitchFamily="18" charset="0"/>
                <a:ea typeface="黑体" panose="02010609060101010101" pitchFamily="49" charset="-122"/>
              </a:rPr>
              <a:t>拷贝构造函数：</a:t>
            </a:r>
          </a:p>
          <a:p>
            <a:pPr>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一类特殊的构造函数，将已有对象的指复制给其它对象</a:t>
            </a:r>
          </a:p>
        </p:txBody>
      </p:sp>
      <p:sp>
        <p:nvSpPr>
          <p:cNvPr id="903177" name="Rectangle 9"/>
          <p:cNvSpPr>
            <a:spLocks noChangeArrowheads="1"/>
          </p:cNvSpPr>
          <p:nvPr/>
        </p:nvSpPr>
        <p:spPr bwMode="auto">
          <a:xfrm>
            <a:off x="179388" y="5209207"/>
            <a:ext cx="864235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a:t>
            </a:r>
            <a:r>
              <a:rPr lang="zh-CN" altLang="en-US" sz="2400" b="1" dirty="0">
                <a:solidFill>
                  <a:srgbClr val="0000FF"/>
                </a:solidFill>
                <a:latin typeface="Times New Roman" panose="02020603050405020304" pitchFamily="18" charset="0"/>
                <a:ea typeface="黑体" panose="02010609060101010101" pitchFamily="49" charset="-122"/>
              </a:rPr>
              <a:t>缺省复制构造函数：</a:t>
            </a:r>
            <a:r>
              <a:rPr lang="zh-CN" altLang="en-US" sz="2400" b="1" dirty="0">
                <a:latin typeface="Times New Roman" panose="02020603050405020304" pitchFamily="18" charset="0"/>
                <a:ea typeface="黑体" panose="02010609060101010101" pitchFamily="49" charset="-122"/>
              </a:rPr>
              <a:t>系统自动生成，将已有对象的数据成员全部简单复制到指定的对象中。</a:t>
            </a:r>
          </a:p>
        </p:txBody>
      </p:sp>
      <p:sp>
        <p:nvSpPr>
          <p:cNvPr id="903178" name="Text Box 10"/>
          <p:cNvSpPr txBox="1">
            <a:spLocks noChangeArrowheads="1"/>
          </p:cNvSpPr>
          <p:nvPr/>
        </p:nvSpPr>
        <p:spPr bwMode="auto">
          <a:xfrm>
            <a:off x="304801" y="2048705"/>
            <a:ext cx="8516937" cy="298145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lang="en-US" altLang="zh-CN" sz="2000" b="1" dirty="0">
                <a:latin typeface="Consolas" panose="020B0609020204030204" pitchFamily="49" charset="0"/>
                <a:ea typeface="黑体" panose="02010609060101010101" pitchFamily="49" charset="-122"/>
              </a:rPr>
              <a:t>class </a:t>
            </a:r>
            <a:r>
              <a:rPr lang="zh-CN" altLang="en-US" sz="2000" b="1" dirty="0">
                <a:solidFill>
                  <a:srgbClr val="0000FF"/>
                </a:solidFill>
                <a:latin typeface="Consolas" panose="020B0609020204030204" pitchFamily="49" charset="0"/>
                <a:ea typeface="黑体" panose="02010609060101010101" pitchFamily="49" charset="-122"/>
              </a:rPr>
              <a:t>类名</a:t>
            </a:r>
            <a:r>
              <a:rPr lang="zh-CN" altLang="en-US" sz="2000" b="1" dirty="0">
                <a:latin typeface="Consolas" panose="020B0609020204030204" pitchFamily="49" charset="0"/>
                <a:ea typeface="黑体" panose="02010609060101010101" pitchFamily="49" charset="-122"/>
              </a:rPr>
              <a:t> </a:t>
            </a:r>
          </a:p>
          <a:p>
            <a:pPr>
              <a:lnSpc>
                <a:spcPct val="105000"/>
              </a:lnSpc>
            </a:pPr>
            <a:r>
              <a:rPr lang="en-US" altLang="zh-CN" sz="2000" b="1" dirty="0">
                <a:latin typeface="Consolas" panose="020B0609020204030204" pitchFamily="49" charset="0"/>
                <a:ea typeface="黑体" panose="02010609060101010101" pitchFamily="49" charset="-122"/>
              </a:rPr>
              <a:t>{ public:</a:t>
            </a:r>
          </a:p>
          <a:p>
            <a:pPr>
              <a:lnSpc>
                <a:spcPct val="105000"/>
              </a:lnSpc>
            </a:pP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类名</a:t>
            </a:r>
            <a:r>
              <a:rPr lang="en-US" altLang="zh-CN" sz="2000" b="1" dirty="0">
                <a:latin typeface="Consolas" panose="020B0609020204030204" pitchFamily="49" charset="0"/>
                <a:ea typeface="黑体" panose="02010609060101010101" pitchFamily="49" charset="-122"/>
              </a:rPr>
              <a:t>(</a:t>
            </a:r>
            <a:r>
              <a:rPr lang="zh-CN" altLang="en-US" sz="2000" b="1" dirty="0">
                <a:latin typeface="Consolas" panose="020B0609020204030204" pitchFamily="49" charset="0"/>
                <a:ea typeface="黑体" panose="02010609060101010101" pitchFamily="49" charset="-122"/>
              </a:rPr>
              <a:t>形参列表</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a:t>
            </a:r>
          </a:p>
          <a:p>
            <a:pPr>
              <a:lnSpc>
                <a:spcPct val="105000"/>
              </a:lnSpc>
            </a:pPr>
            <a:r>
              <a:rPr lang="zh-CN" altLang="en-US" sz="2000" b="1" dirty="0">
                <a:solidFill>
                  <a:srgbClr val="0000FF"/>
                </a:solidFill>
                <a:latin typeface="Consolas" panose="020B0609020204030204" pitchFamily="49" charset="0"/>
                <a:ea typeface="黑体" panose="02010609060101010101" pitchFamily="49" charset="-122"/>
              </a:rPr>
              <a:t>      类名</a:t>
            </a:r>
            <a:r>
              <a:rPr lang="en-US" altLang="zh-CN" sz="2000" b="1" dirty="0">
                <a:latin typeface="Consolas" panose="020B0609020204030204" pitchFamily="49" charset="0"/>
                <a:ea typeface="黑体" panose="02010609060101010101" pitchFamily="49" charset="-122"/>
              </a:rPr>
              <a:t>(</a:t>
            </a:r>
            <a:r>
              <a:rPr lang="zh-CN" altLang="en-US" sz="2000" b="1" dirty="0">
                <a:latin typeface="Consolas" panose="020B0609020204030204" pitchFamily="49" charset="0"/>
                <a:ea typeface="黑体" panose="02010609060101010101" pitchFamily="49" charset="-122"/>
              </a:rPr>
              <a:t>类名 </a:t>
            </a:r>
            <a:r>
              <a:rPr lang="en-US" altLang="zh-CN" sz="2000" b="1" dirty="0">
                <a:latin typeface="Consolas" panose="020B0609020204030204" pitchFamily="49" charset="0"/>
                <a:ea typeface="黑体" panose="02010609060101010101" pitchFamily="49" charset="-122"/>
              </a:rPr>
              <a:t>&amp; </a:t>
            </a:r>
            <a:r>
              <a:rPr lang="zh-CN" altLang="en-US" sz="2000" b="1" dirty="0">
                <a:latin typeface="Consolas" panose="020B0609020204030204" pitchFamily="49" charset="0"/>
                <a:ea typeface="黑体" panose="02010609060101010101" pitchFamily="49" charset="-122"/>
              </a:rPr>
              <a:t>对象名</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复制构造函数，形参必须是引用！</a:t>
            </a:r>
            <a:endParaRPr lang="en-US" altLang="zh-CN" sz="2000" b="1" dirty="0">
              <a:latin typeface="Consolas" panose="020B0609020204030204" pitchFamily="49" charset="0"/>
              <a:ea typeface="黑体" panose="02010609060101010101" pitchFamily="49" charset="-122"/>
            </a:endParaRPr>
          </a:p>
          <a:p>
            <a:pPr>
              <a:lnSpc>
                <a:spcPct val="105000"/>
              </a:lnSpc>
            </a:pPr>
            <a:r>
              <a:rPr lang="en-US" altLang="zh-CN" sz="2000" b="1" dirty="0">
                <a:latin typeface="Consolas" panose="020B0609020204030204" pitchFamily="49" charset="0"/>
                <a:ea typeface="黑体" panose="02010609060101010101" pitchFamily="49" charset="-122"/>
              </a:rPr>
              <a:t>   ... ...</a:t>
            </a:r>
          </a:p>
          <a:p>
            <a:pPr>
              <a:lnSpc>
                <a:spcPct val="105000"/>
              </a:lnSpc>
            </a:pPr>
            <a:r>
              <a:rPr lang="en-US" altLang="zh-CN" sz="2000" b="1" dirty="0">
                <a:latin typeface="Consolas" panose="020B0609020204030204" pitchFamily="49" charset="0"/>
                <a:ea typeface="黑体" panose="02010609060101010101" pitchFamily="49" charset="-122"/>
              </a:rPr>
              <a:t>};</a:t>
            </a:r>
          </a:p>
          <a:p>
            <a:pPr>
              <a:lnSpc>
                <a:spcPct val="105000"/>
              </a:lnSpc>
            </a:pPr>
            <a:endParaRPr lang="zh-CN" altLang="en-US" sz="2000" b="1" dirty="0">
              <a:solidFill>
                <a:srgbClr val="0000FF"/>
              </a:solidFill>
              <a:latin typeface="Consolas" panose="020B0609020204030204" pitchFamily="49" charset="0"/>
              <a:ea typeface="黑体" panose="02010609060101010101" pitchFamily="49" charset="-122"/>
            </a:endParaRPr>
          </a:p>
          <a:p>
            <a:pPr>
              <a:lnSpc>
                <a:spcPct val="105000"/>
              </a:lnSpc>
            </a:pPr>
            <a:r>
              <a:rPr lang="zh-CN" altLang="en-US" sz="2000" b="1" dirty="0">
                <a:solidFill>
                  <a:srgbClr val="0000FF"/>
                </a:solidFill>
                <a:latin typeface="Consolas" panose="020B0609020204030204" pitchFamily="49" charset="0"/>
                <a:ea typeface="黑体" panose="02010609060101010101" pitchFamily="49" charset="-122"/>
              </a:rPr>
              <a:t>类名</a:t>
            </a:r>
            <a:r>
              <a:rPr lang="en-US" altLang="zh-CN" sz="2000" b="1" dirty="0">
                <a:solidFill>
                  <a:srgbClr val="0000FF"/>
                </a:solidFill>
                <a:latin typeface="Consolas" panose="020B0609020204030204" pitchFamily="49" charset="0"/>
                <a:ea typeface="黑体" panose="02010609060101010101" pitchFamily="49" charset="-122"/>
              </a:rPr>
              <a:t>::</a:t>
            </a:r>
            <a:r>
              <a:rPr lang="zh-CN" altLang="en-US" sz="2000" b="1" dirty="0">
                <a:solidFill>
                  <a:srgbClr val="0000FF"/>
                </a:solidFill>
                <a:latin typeface="Consolas" panose="020B0609020204030204" pitchFamily="49" charset="0"/>
                <a:ea typeface="黑体" panose="02010609060101010101" pitchFamily="49" charset="-122"/>
              </a:rPr>
              <a:t>类名</a:t>
            </a:r>
            <a:r>
              <a:rPr lang="en-US" altLang="zh-CN" sz="2000" b="1" dirty="0">
                <a:latin typeface="Consolas" panose="020B0609020204030204" pitchFamily="49" charset="0"/>
                <a:ea typeface="黑体" panose="02010609060101010101" pitchFamily="49" charset="-122"/>
              </a:rPr>
              <a:t>(</a:t>
            </a:r>
            <a:r>
              <a:rPr lang="zh-CN" altLang="en-US" sz="2000" b="1" dirty="0">
                <a:latin typeface="Consolas" panose="020B0609020204030204" pitchFamily="49" charset="0"/>
                <a:ea typeface="黑体" panose="02010609060101010101" pitchFamily="49" charset="-122"/>
              </a:rPr>
              <a:t>类名 </a:t>
            </a:r>
            <a:r>
              <a:rPr lang="en-US" altLang="zh-CN" sz="2000" b="1" dirty="0">
                <a:latin typeface="Consolas" panose="020B0609020204030204" pitchFamily="49" charset="0"/>
                <a:ea typeface="黑体" panose="02010609060101010101" pitchFamily="49" charset="-122"/>
              </a:rPr>
              <a:t>&amp; </a:t>
            </a:r>
            <a:r>
              <a:rPr lang="zh-CN" altLang="en-US" sz="2000" b="1" dirty="0">
                <a:latin typeface="Consolas" panose="020B0609020204030204" pitchFamily="49" charset="0"/>
                <a:ea typeface="黑体" panose="02010609060101010101" pitchFamily="49" charset="-122"/>
              </a:rPr>
              <a:t>对象名</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复制构造函数的定义</a:t>
            </a:r>
            <a:endParaRPr lang="en-US" altLang="zh-CN" sz="2000" b="1" dirty="0">
              <a:latin typeface="Consolas" panose="020B0609020204030204" pitchFamily="49" charset="0"/>
              <a:ea typeface="黑体" panose="02010609060101010101" pitchFamily="49" charset="-122"/>
            </a:endParaRPr>
          </a:p>
          <a:p>
            <a:pPr>
              <a:lnSpc>
                <a:spcPct val="105000"/>
              </a:lnSpc>
            </a:pPr>
            <a:r>
              <a:rPr lang="en-US" altLang="zh-CN" sz="2000" b="1" dirty="0">
                <a:latin typeface="Consolas" panose="020B0609020204030204" pitchFamily="49" charset="0"/>
                <a:ea typeface="黑体" panose="02010609060101010101" pitchFamily="49" charset="-122"/>
              </a:rPr>
              <a:t>{  </a:t>
            </a:r>
            <a:r>
              <a:rPr lang="zh-CN" altLang="en-US" sz="2000" b="1" dirty="0">
                <a:latin typeface="Consolas" panose="020B0609020204030204" pitchFamily="49" charset="0"/>
                <a:ea typeface="黑体" panose="02010609060101010101" pitchFamily="49" charset="-122"/>
              </a:rPr>
              <a:t>函数体</a:t>
            </a:r>
            <a:r>
              <a:rPr lang="en-US" altLang="zh-CN" sz="2000" b="1" dirty="0">
                <a:latin typeface="Consolas" panose="020B0609020204030204" pitchFamily="49" charset="0"/>
                <a:ea typeface="黑体" panose="02010609060101010101" pitchFamily="49" charset="-122"/>
              </a:rPr>
              <a:t>;  }</a:t>
            </a:r>
            <a:endParaRPr lang="zh-CN" altLang="en-US" sz="2000" b="1" dirty="0">
              <a:latin typeface="Consolas" panose="020B0609020204030204" pitchFamily="49" charset="0"/>
              <a:ea typeface="黑体" panose="02010609060101010101" pitchFamily="49" charset="-122"/>
            </a:endParaRPr>
          </a:p>
        </p:txBody>
      </p:sp>
      <p:sp>
        <p:nvSpPr>
          <p:cNvPr id="4" name="矩形 3"/>
          <p:cNvSpPr/>
          <p:nvPr/>
        </p:nvSpPr>
        <p:spPr>
          <a:xfrm>
            <a:off x="314963" y="6153090"/>
            <a:ext cx="8280920" cy="400110"/>
          </a:xfrm>
          <a:prstGeom prst="rect">
            <a:avLst/>
          </a:prstGeom>
          <a:ln>
            <a:solidFill>
              <a:srgbClr val="FF0000"/>
            </a:solidFill>
          </a:ln>
        </p:spPr>
        <p:txBody>
          <a:bodyPr wrap="square">
            <a:spAutoFit/>
          </a:bodyPr>
          <a:lstStyle/>
          <a:p>
            <a:r>
              <a:rPr lang="zh-CN" altLang="en-US" sz="2000" b="1" dirty="0">
                <a:solidFill>
                  <a:srgbClr val="000000"/>
                </a:solidFill>
                <a:latin typeface="Times New Roman" panose="02020603050405020304" pitchFamily="18" charset="0"/>
                <a:ea typeface="黑体" panose="02010609060101010101" pitchFamily="49" charset="-122"/>
              </a:rPr>
              <a:t>不管是否存在用户自定义的复制构造函数，缺省复制构造函数总是存在</a:t>
            </a:r>
            <a:endParaRPr lang="zh-CN" altLang="en-US" sz="2400" dirty="0"/>
          </a:p>
        </p:txBody>
      </p:sp>
    </p:spTree>
    <p:extLst>
      <p:ext uri="{BB962C8B-B14F-4D97-AF65-F5344CB8AC3E}">
        <p14:creationId xmlns:p14="http://schemas.microsoft.com/office/powerpoint/2010/main" val="2003960516"/>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0770076-7602-4A71-8643-89B2A20599A6}" type="slidenum">
              <a:rPr lang="zh-CN" altLang="en-US"/>
              <a:pPr/>
              <a:t>36</a:t>
            </a:fld>
            <a:endParaRPr lang="en-US" altLang="zh-CN"/>
          </a:p>
        </p:txBody>
      </p:sp>
      <p:sp>
        <p:nvSpPr>
          <p:cNvPr id="905218"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例：复制构造函数</a:t>
            </a:r>
          </a:p>
        </p:txBody>
      </p:sp>
      <p:sp>
        <p:nvSpPr>
          <p:cNvPr id="905222" name="Rectangle 6"/>
          <p:cNvSpPr>
            <a:spLocks noChangeArrowheads="1"/>
          </p:cNvSpPr>
          <p:nvPr/>
        </p:nvSpPr>
        <p:spPr bwMode="auto">
          <a:xfrm>
            <a:off x="323850" y="981075"/>
            <a:ext cx="8137525" cy="52832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Consolas" panose="020B0609020204030204" pitchFamily="49" charset="0"/>
                <a:ea typeface="黑体" panose="02010609060101010101" pitchFamily="49" charset="-122"/>
              </a:rPr>
              <a:t>class Point	</a:t>
            </a:r>
            <a:r>
              <a:rPr lang="en-US" altLang="zh-CN" sz="2000" b="1" dirty="0">
                <a:solidFill>
                  <a:srgbClr val="0000FF"/>
                </a:solidFill>
                <a:latin typeface="Consolas" panose="020B0609020204030204" pitchFamily="49" charset="0"/>
                <a:ea typeface="黑体" panose="02010609060101010101" pitchFamily="49" charset="-122"/>
              </a:rPr>
              <a:t>//Point </a:t>
            </a:r>
            <a:r>
              <a:rPr lang="zh-CN" altLang="en-US" sz="2000" b="1" dirty="0">
                <a:solidFill>
                  <a:srgbClr val="0000FF"/>
                </a:solidFill>
                <a:latin typeface="Consolas" panose="020B0609020204030204" pitchFamily="49" charset="0"/>
                <a:ea typeface="黑体" panose="02010609060101010101" pitchFamily="49" charset="-122"/>
              </a:rPr>
              <a:t>类的声明</a:t>
            </a:r>
          </a:p>
          <a:p>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public:	</a:t>
            </a:r>
            <a:r>
              <a:rPr lang="en-US" altLang="zh-CN" sz="2000" b="1" dirty="0">
                <a:solidFill>
                  <a:srgbClr val="0000FF"/>
                </a:solidFill>
                <a:latin typeface="Consolas" panose="020B0609020204030204" pitchFamily="49" charset="0"/>
                <a:ea typeface="黑体" panose="02010609060101010101" pitchFamily="49" charset="-122"/>
              </a:rPr>
              <a:t>//</a:t>
            </a:r>
            <a:r>
              <a:rPr lang="zh-CN" altLang="en-US" sz="2000" b="1" dirty="0">
                <a:solidFill>
                  <a:srgbClr val="0000FF"/>
                </a:solidFill>
                <a:latin typeface="Consolas" panose="020B0609020204030204" pitchFamily="49" charset="0"/>
                <a:ea typeface="黑体" panose="02010609060101010101" pitchFamily="49" charset="-122"/>
              </a:rPr>
              <a:t>外部接口</a:t>
            </a: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Point(</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a=0,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b=0) </a:t>
            </a:r>
            <a:br>
              <a:rPr lang="en-US" altLang="zh-CN" sz="2000" b="1" dirty="0">
                <a:latin typeface="Consolas" panose="020B0609020204030204" pitchFamily="49" charset="0"/>
                <a:ea typeface="黑体" panose="02010609060101010101" pitchFamily="49" charset="-122"/>
              </a:rPr>
            </a:br>
            <a:r>
              <a:rPr lang="en-US" altLang="zh-CN" sz="2000" b="1" dirty="0">
                <a:latin typeface="Consolas" panose="020B0609020204030204" pitchFamily="49" charset="0"/>
                <a:ea typeface="黑体" panose="02010609060101010101" pitchFamily="49" charset="-122"/>
              </a:rPr>
              <a:t>       { x=a; y=b; }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a:t>
            </a: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Point(Point &amp;);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自定义复制构造函数，形参可以省略</a:t>
            </a:r>
          </a:p>
          <a:p>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Getx</a:t>
            </a:r>
            <a:r>
              <a:rPr lang="en-US" altLang="zh-CN" sz="2000" b="1" dirty="0">
                <a:latin typeface="Consolas" panose="020B0609020204030204" pitchFamily="49" charset="0"/>
                <a:ea typeface="黑体" panose="02010609060101010101" pitchFamily="49" charset="-122"/>
              </a:rPr>
              <a:t>() {return x;}</a:t>
            </a:r>
          </a:p>
          <a:p>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Gety</a:t>
            </a:r>
            <a:r>
              <a:rPr lang="en-US" altLang="zh-CN" sz="2000" b="1" dirty="0">
                <a:latin typeface="Consolas" panose="020B0609020204030204" pitchFamily="49" charset="0"/>
                <a:ea typeface="黑体" panose="02010609060101010101" pitchFamily="49" charset="-122"/>
              </a:rPr>
              <a:t>() {return y;}</a:t>
            </a:r>
          </a:p>
          <a:p>
            <a:r>
              <a:rPr lang="en-US" altLang="zh-CN" sz="2000" b="1" dirty="0">
                <a:latin typeface="Consolas" panose="020B0609020204030204" pitchFamily="49" charset="0"/>
                <a:ea typeface="黑体" panose="02010609060101010101" pitchFamily="49" charset="-122"/>
              </a:rPr>
              <a:t>   private: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私有数据</a:t>
            </a:r>
          </a:p>
          <a:p>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x, y;</a:t>
            </a:r>
          </a:p>
          <a:p>
            <a:r>
              <a:rPr lang="en-US" altLang="zh-CN" sz="2000" b="1" dirty="0">
                <a:latin typeface="Consolas" panose="020B0609020204030204" pitchFamily="49" charset="0"/>
                <a:ea typeface="黑体" panose="02010609060101010101" pitchFamily="49" charset="-122"/>
              </a:rPr>
              <a:t>};</a:t>
            </a:r>
          </a:p>
          <a:p>
            <a:r>
              <a:rPr lang="zh-CN" altLang="en-US"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Point::Point(Point &amp; p)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复制构造函数的定义</a:t>
            </a:r>
            <a:endParaRPr lang="en-US" altLang="zh-CN"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x=</a:t>
            </a:r>
            <a:r>
              <a:rPr lang="en-US" altLang="zh-CN" sz="2000" b="1" dirty="0" err="1">
                <a:latin typeface="Consolas" panose="020B0609020204030204" pitchFamily="49" charset="0"/>
                <a:ea typeface="黑体" panose="02010609060101010101" pitchFamily="49" charset="-122"/>
              </a:rPr>
              <a:t>p.x</a:t>
            </a:r>
            <a:r>
              <a:rPr lang="en-US" altLang="zh-CN" sz="2000" b="1" dirty="0">
                <a:latin typeface="Consolas" panose="020B0609020204030204" pitchFamily="49" charset="0"/>
                <a:ea typeface="黑体" panose="02010609060101010101" pitchFamily="49" charset="-122"/>
              </a:rPr>
              <a:t>; y=</a:t>
            </a:r>
            <a:r>
              <a:rPr lang="en-US" altLang="zh-CN" sz="2000" b="1" dirty="0" err="1">
                <a:latin typeface="Consolas" panose="020B0609020204030204" pitchFamily="49" charset="0"/>
                <a:ea typeface="黑体" panose="02010609060101010101" pitchFamily="49" charset="-122"/>
              </a:rPr>
              <a:t>p.y</a:t>
            </a:r>
            <a:r>
              <a:rPr lang="en-US" altLang="zh-CN"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cout</a:t>
            </a:r>
            <a:r>
              <a:rPr lang="en-US" altLang="zh-CN" sz="2000" b="1" dirty="0">
                <a:latin typeface="Consolas" panose="020B0609020204030204" pitchFamily="49" charset="0"/>
                <a:ea typeface="黑体" panose="02010609060101010101" pitchFamily="49" charset="-122"/>
              </a:rPr>
              <a:t> &lt;&lt; "</a:t>
            </a:r>
            <a:r>
              <a:rPr lang="zh-CN" altLang="en-US" sz="2000" b="1" dirty="0">
                <a:latin typeface="Consolas" panose="020B0609020204030204" pitchFamily="49" charset="0"/>
                <a:ea typeface="黑体" panose="02010609060101010101" pitchFamily="49" charset="-122"/>
              </a:rPr>
              <a:t>自定义复制构造函数被调用！</a:t>
            </a:r>
            <a:r>
              <a:rPr lang="en-US" altLang="zh-CN" sz="2000" b="1" dirty="0">
                <a:latin typeface="Consolas" panose="020B0609020204030204" pitchFamily="49" charset="0"/>
                <a:ea typeface="黑体" panose="02010609060101010101" pitchFamily="49" charset="-122"/>
              </a:rPr>
              <a:t>" &lt;&lt; </a:t>
            </a:r>
            <a:r>
              <a:rPr lang="en-US" altLang="zh-CN" sz="2000" b="1" dirty="0" err="1">
                <a:latin typeface="Consolas" panose="020B0609020204030204" pitchFamily="49" charset="0"/>
                <a:ea typeface="黑体" panose="02010609060101010101" pitchFamily="49" charset="-122"/>
              </a:rPr>
              <a:t>endl</a:t>
            </a:r>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 </a:t>
            </a:r>
          </a:p>
        </p:txBody>
      </p:sp>
    </p:spTree>
    <p:extLst>
      <p:ext uri="{BB962C8B-B14F-4D97-AF65-F5344CB8AC3E}">
        <p14:creationId xmlns:p14="http://schemas.microsoft.com/office/powerpoint/2010/main" val="2451649512"/>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C2EA61BE-58BE-4D80-9F02-0C381F62BB06}" type="slidenum">
              <a:rPr lang="zh-CN" altLang="en-US"/>
              <a:pPr/>
              <a:t>37</a:t>
            </a:fld>
            <a:endParaRPr lang="en-US" altLang="zh-CN"/>
          </a:p>
        </p:txBody>
      </p:sp>
      <p:sp>
        <p:nvSpPr>
          <p:cNvPr id="904194"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复制构造函数</a:t>
            </a:r>
          </a:p>
        </p:txBody>
      </p:sp>
      <p:sp>
        <p:nvSpPr>
          <p:cNvPr id="904195" name="Rectangle 3"/>
          <p:cNvSpPr>
            <a:spLocks noChangeArrowheads="1"/>
          </p:cNvSpPr>
          <p:nvPr/>
        </p:nvSpPr>
        <p:spPr bwMode="auto">
          <a:xfrm>
            <a:off x="323850" y="1055995"/>
            <a:ext cx="8642350"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Aft>
                <a:spcPct val="20000"/>
              </a:spcAft>
              <a:buClr>
                <a:schemeClr val="hlink"/>
              </a:buClr>
            </a:pPr>
            <a:r>
              <a:rPr lang="zh-CN" altLang="en-US" sz="2400" b="1" dirty="0">
                <a:latin typeface="Times New Roman" panose="02020603050405020304" pitchFamily="18" charset="0"/>
                <a:ea typeface="黑体" panose="02010609060101010101" pitchFamily="49" charset="-122"/>
              </a:rPr>
              <a:t>复制构造函数在以下几种情况下会被调用：</a:t>
            </a:r>
          </a:p>
        </p:txBody>
      </p:sp>
      <p:sp>
        <p:nvSpPr>
          <p:cNvPr id="904197" name="Rectangle 5"/>
          <p:cNvSpPr>
            <a:spLocks noChangeArrowheads="1"/>
          </p:cNvSpPr>
          <p:nvPr/>
        </p:nvSpPr>
        <p:spPr bwMode="auto">
          <a:xfrm>
            <a:off x="715589" y="2295468"/>
            <a:ext cx="680873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35000"/>
              </a:spcBef>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用一个对象去</a:t>
            </a:r>
            <a:r>
              <a:rPr lang="zh-CN" altLang="en-US" sz="2400" b="1" dirty="0">
                <a:solidFill>
                  <a:srgbClr val="0000FF"/>
                </a:solidFill>
                <a:latin typeface="Times New Roman" panose="02020603050405020304" pitchFamily="18" charset="0"/>
                <a:ea typeface="黑体" panose="02010609060101010101" pitchFamily="49" charset="-122"/>
              </a:rPr>
              <a:t>初始化</a:t>
            </a:r>
            <a:r>
              <a:rPr lang="zh-CN" altLang="en-US" sz="2400" b="1" dirty="0">
                <a:latin typeface="Times New Roman" panose="02020603050405020304" pitchFamily="18" charset="0"/>
                <a:ea typeface="黑体" panose="02010609060101010101" pitchFamily="49" charset="-122"/>
              </a:rPr>
              <a:t>另一个同类的对象时</a:t>
            </a:r>
          </a:p>
        </p:txBody>
      </p:sp>
      <p:sp>
        <p:nvSpPr>
          <p:cNvPr id="904201" name="Rectangle 9"/>
          <p:cNvSpPr>
            <a:spLocks noChangeArrowheads="1"/>
          </p:cNvSpPr>
          <p:nvPr/>
        </p:nvSpPr>
        <p:spPr bwMode="auto">
          <a:xfrm>
            <a:off x="383846" y="4911892"/>
            <a:ext cx="864235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35000"/>
              </a:spcBef>
              <a:spcAft>
                <a:spcPct val="20000"/>
              </a:spcAft>
              <a:buClr>
                <a:srgbClr val="0000FF"/>
              </a:buClr>
              <a:buFont typeface="Wingdings" panose="05000000000000000000" pitchFamily="2" charset="2"/>
              <a:buChar char="l"/>
            </a:pPr>
            <a:r>
              <a:rPr lang="zh-CN" altLang="en-US" sz="2400" b="1" dirty="0">
                <a:solidFill>
                  <a:srgbClr val="0000FF"/>
                </a:solidFill>
                <a:latin typeface="Times New Roman" panose="02020603050405020304" pitchFamily="18" charset="0"/>
                <a:ea typeface="黑体" panose="02010609060101010101" pitchFamily="49" charset="-122"/>
              </a:rPr>
              <a:t>缺省复制构造函数：</a:t>
            </a:r>
            <a:r>
              <a:rPr lang="zh-CN" altLang="en-US" sz="2400" b="1" dirty="0">
                <a:latin typeface="Times New Roman" panose="02020603050405020304" pitchFamily="18" charset="0"/>
                <a:ea typeface="黑体" panose="02010609060101010101" pitchFamily="49" charset="-122"/>
              </a:rPr>
              <a:t>赋值语句</a:t>
            </a:r>
          </a:p>
        </p:txBody>
      </p:sp>
      <p:sp>
        <p:nvSpPr>
          <p:cNvPr id="8" name="Rectangle 4"/>
          <p:cNvSpPr>
            <a:spLocks noChangeArrowheads="1"/>
          </p:cNvSpPr>
          <p:nvPr/>
        </p:nvSpPr>
        <p:spPr bwMode="auto">
          <a:xfrm>
            <a:off x="715589" y="2817891"/>
            <a:ext cx="8250611"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35000"/>
              </a:spcBef>
              <a:spcAft>
                <a:spcPct val="2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若函数的形参是类的对象，调用函数时</a:t>
            </a:r>
            <a:r>
              <a:rPr lang="zh-CN" altLang="en-US" sz="2400" b="1" dirty="0">
                <a:solidFill>
                  <a:srgbClr val="0000FF"/>
                </a:solidFill>
                <a:latin typeface="Times New Roman" panose="02020603050405020304" pitchFamily="18" charset="0"/>
                <a:ea typeface="黑体" panose="02010609060101010101" pitchFamily="49" charset="-122"/>
              </a:rPr>
              <a:t>形参与实参的结合</a:t>
            </a:r>
          </a:p>
        </p:txBody>
      </p:sp>
      <p:sp>
        <p:nvSpPr>
          <p:cNvPr id="3" name="矩形 2"/>
          <p:cNvSpPr/>
          <p:nvPr/>
        </p:nvSpPr>
        <p:spPr>
          <a:xfrm>
            <a:off x="323850" y="1716693"/>
            <a:ext cx="3888432" cy="461665"/>
          </a:xfrm>
          <a:prstGeom prst="rect">
            <a:avLst/>
          </a:prstGeom>
        </p:spPr>
        <p:txBody>
          <a:bodyPr wrap="square">
            <a:spAutoFit/>
          </a:bodyPr>
          <a:lstStyle/>
          <a:p>
            <a:pPr marL="342900" indent="-342900">
              <a:buClr>
                <a:srgbClr val="0000FF"/>
              </a:buClr>
              <a:buFont typeface="Wingdings" panose="05000000000000000000" pitchFamily="2" charset="2"/>
              <a:buChar char="l"/>
            </a:pPr>
            <a:r>
              <a:rPr lang="zh-CN" altLang="en-US" sz="2400" b="1" dirty="0">
                <a:solidFill>
                  <a:srgbClr val="000000"/>
                </a:solidFill>
                <a:latin typeface="Times New Roman" panose="02020603050405020304" pitchFamily="18" charset="0"/>
                <a:ea typeface="黑体" panose="02010609060101010101" pitchFamily="49" charset="-122"/>
              </a:rPr>
              <a:t>自定义复制构造函数</a:t>
            </a:r>
            <a:endParaRPr lang="zh-CN" altLang="en-US" dirty="0"/>
          </a:p>
        </p:txBody>
      </p:sp>
      <p:sp>
        <p:nvSpPr>
          <p:cNvPr id="5" name="矩形 4"/>
          <p:cNvSpPr/>
          <p:nvPr/>
        </p:nvSpPr>
        <p:spPr>
          <a:xfrm>
            <a:off x="757288" y="5613727"/>
            <a:ext cx="8208912" cy="461665"/>
          </a:xfrm>
          <a:prstGeom prst="rect">
            <a:avLst/>
          </a:prstGeom>
          <a:ln>
            <a:solidFill>
              <a:srgbClr val="C00000"/>
            </a:solidFill>
          </a:ln>
        </p:spPr>
        <p:txBody>
          <a:bodyPr wrap="square">
            <a:spAutoFit/>
          </a:bodyPr>
          <a:lstStyle/>
          <a:p>
            <a:r>
              <a:rPr lang="zh-CN" altLang="en-US" sz="2400" b="1" dirty="0">
                <a:solidFill>
                  <a:srgbClr val="000000"/>
                </a:solidFill>
                <a:latin typeface="Times New Roman" panose="02020603050405020304" pitchFamily="18" charset="0"/>
                <a:ea typeface="黑体" panose="02010609060101010101" pitchFamily="49" charset="-122"/>
              </a:rPr>
              <a:t>自定义复制构造函数不影响赋值号（初始化除外）的行为！</a:t>
            </a:r>
            <a:endParaRPr lang="zh-CN" altLang="en-US" dirty="0"/>
          </a:p>
        </p:txBody>
      </p:sp>
      <p:sp>
        <p:nvSpPr>
          <p:cNvPr id="13" name="Rectangle 6"/>
          <p:cNvSpPr>
            <a:spLocks noChangeArrowheads="1"/>
          </p:cNvSpPr>
          <p:nvPr/>
        </p:nvSpPr>
        <p:spPr bwMode="auto">
          <a:xfrm>
            <a:off x="697291" y="3393837"/>
            <a:ext cx="8328905" cy="803275"/>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pPr>
            <a:r>
              <a:rPr lang="zh-CN" altLang="en-US" sz="2000" b="1" dirty="0">
                <a:solidFill>
                  <a:srgbClr val="0000FF"/>
                </a:solidFill>
                <a:latin typeface="Times New Roman" panose="02020603050405020304" pitchFamily="18" charset="0"/>
                <a:ea typeface="黑体" panose="02010609060101010101" pitchFamily="49" charset="-122"/>
              </a:rPr>
              <a:t>只有在进行值传递时，复制构造函数才会被调用；若传递的是引用，则不会调用复制构造函数。因此传递比较大的对象时，传递引用效率要高</a:t>
            </a:r>
          </a:p>
        </p:txBody>
      </p:sp>
    </p:spTree>
    <p:extLst>
      <p:ext uri="{BB962C8B-B14F-4D97-AF65-F5344CB8AC3E}">
        <p14:creationId xmlns:p14="http://schemas.microsoft.com/office/powerpoint/2010/main" val="3493412629"/>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5A2BF502-7F87-471F-9279-450BFD09EFD9}" type="slidenum">
              <a:rPr lang="zh-CN" altLang="en-US"/>
              <a:pPr/>
              <a:t>38</a:t>
            </a:fld>
            <a:endParaRPr lang="en-US" altLang="zh-CN"/>
          </a:p>
        </p:txBody>
      </p:sp>
      <p:sp>
        <p:nvSpPr>
          <p:cNvPr id="906242"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复制构造函数</a:t>
            </a:r>
          </a:p>
        </p:txBody>
      </p:sp>
      <p:sp>
        <p:nvSpPr>
          <p:cNvPr id="906245" name="Rectangle 5"/>
          <p:cNvSpPr>
            <a:spLocks noChangeArrowheads="1"/>
          </p:cNvSpPr>
          <p:nvPr/>
        </p:nvSpPr>
        <p:spPr bwMode="auto">
          <a:xfrm>
            <a:off x="350288" y="5013176"/>
            <a:ext cx="8424862" cy="96622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2000" b="1" dirty="0" err="1">
                <a:latin typeface="Consolas" panose="020B0609020204030204" pitchFamily="49" charset="0"/>
                <a:ea typeface="黑体" panose="02010609060101010101" pitchFamily="49" charset="-122"/>
              </a:rPr>
              <a:t>viod</a:t>
            </a:r>
            <a:r>
              <a:rPr lang="en-US" altLang="zh-CN" sz="2000" b="1" dirty="0">
                <a:latin typeface="Consolas" panose="020B0609020204030204" pitchFamily="49" charset="0"/>
                <a:ea typeface="黑体" panose="02010609060101010101" pitchFamily="49" charset="-122"/>
              </a:rPr>
              <a:t> f(Point p)  </a:t>
            </a:r>
            <a:r>
              <a:rPr lang="en-US" altLang="zh-CN" sz="2000" b="1" dirty="0">
                <a:solidFill>
                  <a:srgbClr val="0000FF"/>
                </a:solidFill>
                <a:latin typeface="Consolas" panose="020B0609020204030204" pitchFamily="49" charset="0"/>
                <a:ea typeface="黑体" panose="02010609060101010101" pitchFamily="49" charset="-122"/>
              </a:rPr>
              <a:t>//</a:t>
            </a:r>
            <a:r>
              <a:rPr lang="en-US" altLang="zh-CN" sz="2000" b="1" dirty="0">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实参与形参结合时</a:t>
            </a:r>
            <a:r>
              <a:rPr lang="zh-CN" altLang="en-US" sz="2000" b="1" dirty="0">
                <a:solidFill>
                  <a:srgbClr val="C00000"/>
                </a:solidFill>
                <a:latin typeface="Consolas" panose="020B0609020204030204" pitchFamily="49" charset="0"/>
                <a:ea typeface="黑体" panose="02010609060101010101" pitchFamily="49" charset="-122"/>
              </a:rPr>
              <a:t>自定义复制构造函数</a:t>
            </a:r>
            <a:r>
              <a:rPr lang="zh-CN" altLang="en-US" sz="2000" b="1" dirty="0">
                <a:solidFill>
                  <a:srgbClr val="0000FF"/>
                </a:solidFill>
                <a:latin typeface="Consolas" panose="020B0609020204030204" pitchFamily="49" charset="0"/>
                <a:ea typeface="黑体" panose="02010609060101010101" pitchFamily="49" charset="-122"/>
              </a:rPr>
              <a:t>被调用</a:t>
            </a:r>
            <a:endParaRPr lang="zh-CN" altLang="en-US" sz="2000" b="1" dirty="0">
              <a:latin typeface="Consolas" panose="020B0609020204030204" pitchFamily="49" charset="0"/>
              <a:ea typeface="黑体" panose="02010609060101010101" pitchFamily="49" charset="-122"/>
            </a:endParaRPr>
          </a:p>
          <a:p>
            <a:pPr>
              <a:lnSpc>
                <a:spcPct val="150000"/>
              </a:lnSpc>
            </a:pPr>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cout</a:t>
            </a:r>
            <a:r>
              <a:rPr lang="en-US" altLang="zh-CN" sz="2000" b="1" dirty="0">
                <a:latin typeface="Consolas" panose="020B0609020204030204" pitchFamily="49" charset="0"/>
                <a:ea typeface="黑体" panose="02010609060101010101" pitchFamily="49" charset="-122"/>
              </a:rPr>
              <a:t> &lt;&lt; </a:t>
            </a:r>
            <a:r>
              <a:rPr lang="en-US" altLang="zh-CN" sz="2000" b="1" dirty="0" err="1">
                <a:latin typeface="Consolas" panose="020B0609020204030204" pitchFamily="49" charset="0"/>
                <a:ea typeface="黑体" panose="02010609060101010101" pitchFamily="49" charset="-122"/>
              </a:rPr>
              <a:t>p.getx</a:t>
            </a:r>
            <a:r>
              <a:rPr lang="en-US" altLang="zh-CN" sz="2000" b="1" dirty="0">
                <a:latin typeface="Consolas" panose="020B0609020204030204" pitchFamily="49" charset="0"/>
                <a:ea typeface="黑体" panose="02010609060101010101" pitchFamily="49" charset="-122"/>
              </a:rPr>
              <a:t>() &lt;&lt; </a:t>
            </a:r>
            <a:r>
              <a:rPr lang="en-US" altLang="zh-CN" sz="2000" b="1" dirty="0" err="1">
                <a:latin typeface="Consolas" panose="020B0609020204030204" pitchFamily="49" charset="0"/>
                <a:ea typeface="黑体" panose="02010609060101010101" pitchFamily="49" charset="-122"/>
              </a:rPr>
              <a:t>endl</a:t>
            </a:r>
            <a:r>
              <a:rPr lang="en-US" altLang="zh-CN" sz="2000" b="1" dirty="0">
                <a:latin typeface="Consolas" panose="020B0609020204030204" pitchFamily="49" charset="0"/>
                <a:ea typeface="黑体" panose="02010609060101010101" pitchFamily="49" charset="-122"/>
              </a:rPr>
              <a:t>;  }</a:t>
            </a:r>
          </a:p>
        </p:txBody>
      </p:sp>
      <p:sp>
        <p:nvSpPr>
          <p:cNvPr id="906249" name="Rectangle 9"/>
          <p:cNvSpPr>
            <a:spLocks noChangeArrowheads="1"/>
          </p:cNvSpPr>
          <p:nvPr/>
        </p:nvSpPr>
        <p:spPr bwMode="auto">
          <a:xfrm>
            <a:off x="6228184" y="5794737"/>
            <a:ext cx="2717411" cy="369332"/>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rgbClr val="0000FF"/>
                </a:solidFill>
                <a:latin typeface="Consolas" panose="020B0609020204030204" pitchFamily="49" charset="0"/>
                <a:ea typeface="黑体" panose="02010609060101010101" pitchFamily="49" charset="-122"/>
              </a:rPr>
              <a:t>ex09_class_Point.cpp</a:t>
            </a:r>
            <a:endParaRPr lang="zh-CN" altLang="en-US" sz="1800" dirty="0">
              <a:solidFill>
                <a:srgbClr val="0000FF"/>
              </a:solidFill>
              <a:latin typeface="Consolas" panose="020B0609020204030204" pitchFamily="49" charset="0"/>
              <a:ea typeface="黑体" panose="02010609060101010101" pitchFamily="49" charset="-122"/>
            </a:endParaRPr>
          </a:p>
        </p:txBody>
      </p:sp>
      <p:sp>
        <p:nvSpPr>
          <p:cNvPr id="10" name="Rectangle 6"/>
          <p:cNvSpPr>
            <a:spLocks noChangeArrowheads="1"/>
          </p:cNvSpPr>
          <p:nvPr/>
        </p:nvSpPr>
        <p:spPr bwMode="auto">
          <a:xfrm>
            <a:off x="350288" y="1052736"/>
            <a:ext cx="8424862" cy="34778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main()</a:t>
            </a:r>
            <a:endParaRPr lang="zh-CN" altLang="en-US"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Point A(1,2); </a:t>
            </a:r>
            <a:endParaRPr lang="zh-CN" altLang="en-US"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Point B(A);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用 </a:t>
            </a:r>
            <a:r>
              <a:rPr lang="en-US" altLang="zh-CN" sz="2000" b="1" dirty="0">
                <a:solidFill>
                  <a:srgbClr val="0000FF"/>
                </a:solidFill>
                <a:latin typeface="Consolas" panose="020B0609020204030204" pitchFamily="49" charset="0"/>
                <a:ea typeface="黑体" panose="02010609060101010101" pitchFamily="49" charset="-122"/>
              </a:rPr>
              <a:t>A </a:t>
            </a:r>
            <a:r>
              <a:rPr lang="zh-CN" altLang="en-US" sz="2000" b="1" dirty="0">
                <a:solidFill>
                  <a:srgbClr val="0000FF"/>
                </a:solidFill>
                <a:latin typeface="Consolas" panose="020B0609020204030204" pitchFamily="49" charset="0"/>
                <a:ea typeface="黑体" panose="02010609060101010101" pitchFamily="49" charset="-122"/>
              </a:rPr>
              <a:t>初始化 </a:t>
            </a:r>
            <a:r>
              <a:rPr lang="en-US" altLang="zh-CN" sz="2000" b="1" dirty="0">
                <a:solidFill>
                  <a:srgbClr val="0000FF"/>
                </a:solidFill>
                <a:latin typeface="Consolas" panose="020B0609020204030204" pitchFamily="49" charset="0"/>
                <a:ea typeface="黑体" panose="02010609060101010101" pitchFamily="49" charset="-122"/>
              </a:rPr>
              <a:t>B</a:t>
            </a:r>
            <a:r>
              <a:rPr lang="zh-CN" altLang="en-US" sz="2000" b="1" dirty="0">
                <a:solidFill>
                  <a:srgbClr val="0000FF"/>
                </a:solidFill>
                <a:latin typeface="Consolas" panose="020B0609020204030204" pitchFamily="49" charset="0"/>
                <a:ea typeface="黑体" panose="02010609060101010101" pitchFamily="49" charset="-122"/>
              </a:rPr>
              <a:t>，</a:t>
            </a:r>
            <a:r>
              <a:rPr lang="zh-CN" altLang="en-US" sz="2000" b="1" dirty="0">
                <a:solidFill>
                  <a:srgbClr val="C00000"/>
                </a:solidFill>
                <a:latin typeface="Consolas" panose="020B0609020204030204" pitchFamily="49" charset="0"/>
                <a:ea typeface="黑体" panose="02010609060101010101" pitchFamily="49" charset="-122"/>
              </a:rPr>
              <a:t>自定义复制构造函数</a:t>
            </a:r>
            <a:r>
              <a:rPr lang="zh-CN" altLang="en-US" sz="2000" b="1" dirty="0">
                <a:solidFill>
                  <a:srgbClr val="0000FF"/>
                </a:solidFill>
                <a:latin typeface="Consolas" panose="020B0609020204030204" pitchFamily="49" charset="0"/>
                <a:ea typeface="黑体" panose="02010609060101010101" pitchFamily="49" charset="-122"/>
              </a:rPr>
              <a:t>被调用</a:t>
            </a:r>
            <a:endParaRPr lang="en-US" altLang="zh-CN"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Point C=A;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与上面语句完全一样</a:t>
            </a:r>
          </a:p>
          <a:p>
            <a:r>
              <a:rPr lang="en-US" altLang="zh-CN" sz="2000" b="1" dirty="0">
                <a:latin typeface="Consolas" panose="020B0609020204030204" pitchFamily="49" charset="0"/>
                <a:ea typeface="黑体" panose="02010609060101010101" pitchFamily="49" charset="-122"/>
              </a:rPr>
              <a:t>   Point D; </a:t>
            </a:r>
          </a:p>
          <a:p>
            <a:r>
              <a:rPr lang="en-US" altLang="zh-CN" sz="2000" b="1" dirty="0">
                <a:solidFill>
                  <a:srgbClr val="0000FF"/>
                </a:solidFill>
                <a:latin typeface="Consolas" panose="020B0609020204030204" pitchFamily="49" charset="0"/>
                <a:ea typeface="黑体" panose="02010609060101010101" pitchFamily="49" charset="-122"/>
              </a:rPr>
              <a:t>   D=A; // </a:t>
            </a:r>
            <a:r>
              <a:rPr lang="zh-CN" altLang="en-US" sz="2000" b="1" dirty="0">
                <a:solidFill>
                  <a:srgbClr val="0000FF"/>
                </a:solidFill>
                <a:latin typeface="Consolas" panose="020B0609020204030204" pitchFamily="49" charset="0"/>
                <a:ea typeface="黑体" panose="02010609060101010101" pitchFamily="49" charset="-122"/>
              </a:rPr>
              <a:t>赋值，</a:t>
            </a:r>
            <a:r>
              <a:rPr lang="zh-CN" altLang="en-US" sz="2000" b="1" dirty="0">
                <a:solidFill>
                  <a:srgbClr val="C00000"/>
                </a:solidFill>
                <a:latin typeface="Consolas" panose="020B0609020204030204" pitchFamily="49" charset="0"/>
                <a:ea typeface="黑体" panose="02010609060101010101" pitchFamily="49" charset="-122"/>
              </a:rPr>
              <a:t>默认复制构造函数</a:t>
            </a:r>
            <a:r>
              <a:rPr lang="zh-CN" altLang="en-US" sz="2000" b="1" dirty="0">
                <a:solidFill>
                  <a:srgbClr val="0000FF"/>
                </a:solidFill>
                <a:latin typeface="Consolas" panose="020B0609020204030204" pitchFamily="49" charset="0"/>
                <a:ea typeface="黑体" panose="02010609060101010101" pitchFamily="49" charset="-122"/>
              </a:rPr>
              <a:t>被调用！</a:t>
            </a:r>
            <a:endParaRPr lang="en-US" altLang="zh-CN"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cout</a:t>
            </a:r>
            <a:r>
              <a:rPr lang="en-US" altLang="zh-CN" sz="2000" b="1" dirty="0">
                <a:latin typeface="Consolas" panose="020B0609020204030204" pitchFamily="49" charset="0"/>
                <a:ea typeface="黑体" panose="02010609060101010101" pitchFamily="49" charset="-122"/>
              </a:rPr>
              <a:t> &lt;&lt; </a:t>
            </a:r>
            <a:r>
              <a:rPr lang="en-US" altLang="zh-CN" sz="2000" b="1" dirty="0" err="1">
                <a:latin typeface="Consolas" panose="020B0609020204030204" pitchFamily="49" charset="0"/>
                <a:ea typeface="黑体" panose="02010609060101010101" pitchFamily="49" charset="-122"/>
              </a:rPr>
              <a:t>B.getx</a:t>
            </a:r>
            <a:r>
              <a:rPr lang="en-US" altLang="zh-CN" sz="2000" b="1" dirty="0">
                <a:latin typeface="Consolas" panose="020B0609020204030204" pitchFamily="49" charset="0"/>
                <a:ea typeface="黑体" panose="02010609060101010101" pitchFamily="49" charset="-122"/>
              </a:rPr>
              <a:t>() &lt;&lt; </a:t>
            </a:r>
            <a:r>
              <a:rPr lang="en-US" altLang="zh-CN" sz="2000" b="1" dirty="0" err="1">
                <a:latin typeface="Consolas" panose="020B0609020204030204" pitchFamily="49" charset="0"/>
                <a:ea typeface="黑体" panose="02010609060101010101" pitchFamily="49" charset="-122"/>
              </a:rPr>
              <a:t>endl</a:t>
            </a:r>
            <a:r>
              <a:rPr lang="en-US" altLang="zh-CN" sz="2000" b="1" dirty="0">
                <a:latin typeface="Consolas" panose="020B0609020204030204" pitchFamily="49" charset="0"/>
                <a:ea typeface="黑体" panose="02010609060101010101" pitchFamily="49" charset="-122"/>
              </a:rPr>
              <a:t>;</a:t>
            </a:r>
          </a:p>
          <a:p>
            <a:endParaRPr lang="en-US" altLang="zh-CN"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return 0;</a:t>
            </a:r>
          </a:p>
          <a:p>
            <a:r>
              <a:rPr lang="en-US" altLang="zh-CN" sz="2000" b="1" dirty="0">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2292857606"/>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178F67B-DC3C-4B70-BEEA-B2C217EEDAB8}" type="slidenum">
              <a:rPr lang="zh-CN" altLang="en-US"/>
              <a:pPr/>
              <a:t>39</a:t>
            </a:fld>
            <a:endParaRPr lang="en-US" altLang="zh-CN"/>
          </a:p>
        </p:txBody>
      </p:sp>
      <p:sp>
        <p:nvSpPr>
          <p:cNvPr id="907266"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析构函数</a:t>
            </a:r>
          </a:p>
        </p:txBody>
      </p:sp>
      <p:sp>
        <p:nvSpPr>
          <p:cNvPr id="907271" name="Rectangle 7"/>
          <p:cNvSpPr>
            <a:spLocks noChangeArrowheads="1"/>
          </p:cNvSpPr>
          <p:nvPr/>
        </p:nvSpPr>
        <p:spPr bwMode="auto">
          <a:xfrm>
            <a:off x="323850" y="981075"/>
            <a:ext cx="8424863" cy="979488"/>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buClr>
                <a:srgbClr val="0000FF"/>
              </a:buClr>
              <a:buFont typeface="Wingdings" panose="05000000000000000000" pitchFamily="2" charset="2"/>
              <a:buNone/>
            </a:pPr>
            <a:r>
              <a:rPr lang="zh-CN" altLang="en-US" b="1" dirty="0">
                <a:solidFill>
                  <a:srgbClr val="0000FF"/>
                </a:solidFill>
                <a:latin typeface="Times New Roman" panose="02020603050405020304" pitchFamily="18" charset="0"/>
                <a:ea typeface="黑体" panose="02010609060101010101" pitchFamily="49" charset="-122"/>
              </a:rPr>
              <a:t>析构函数：</a:t>
            </a:r>
          </a:p>
          <a:p>
            <a:pPr>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负责对象被删除时的一些清理工作。</a:t>
            </a:r>
          </a:p>
        </p:txBody>
      </p:sp>
      <p:sp>
        <p:nvSpPr>
          <p:cNvPr id="907272" name="Rectangle 8"/>
          <p:cNvSpPr>
            <a:spLocks noChangeArrowheads="1"/>
          </p:cNvSpPr>
          <p:nvPr/>
        </p:nvSpPr>
        <p:spPr bwMode="auto">
          <a:xfrm>
            <a:off x="323850" y="2133600"/>
            <a:ext cx="7885113"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析构函数的函数名由类名前加 “～” 组成</a:t>
            </a:r>
          </a:p>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析构函数没有返回值</a:t>
            </a:r>
          </a:p>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析构函数在对象生存期即将结束时被自动调用</a:t>
            </a:r>
          </a:p>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析构函数不接收任何参数</a:t>
            </a:r>
          </a:p>
          <a:p>
            <a:pPr>
              <a:lnSpc>
                <a:spcPct val="120000"/>
              </a:lnSpc>
              <a:spcAft>
                <a:spcPct val="20000"/>
              </a:spcAft>
              <a:buClr>
                <a:schemeClr val="hlink"/>
              </a:buClr>
              <a:buFont typeface="Wingdings" panose="05000000000000000000" pitchFamily="2" charset="2"/>
              <a:buChar char="l"/>
            </a:pPr>
            <a:r>
              <a:rPr lang="zh-CN" altLang="en-US" sz="2400" b="1" dirty="0">
                <a:latin typeface="Consolas" panose="020B0609020204030204" pitchFamily="49" charset="0"/>
                <a:ea typeface="黑体" panose="02010609060101010101" pitchFamily="49" charset="-122"/>
              </a:rPr>
              <a:t> 若没有析构函数，系统会自动生成一个析构函数</a:t>
            </a:r>
            <a:br>
              <a:rPr lang="zh-CN" altLang="en-US" sz="2400" b="1" dirty="0">
                <a:latin typeface="Consolas" panose="020B0609020204030204" pitchFamily="49" charset="0"/>
                <a:ea typeface="黑体" panose="02010609060101010101" pitchFamily="49" charset="-122"/>
              </a:rPr>
            </a:br>
            <a:r>
              <a:rPr lang="zh-CN" altLang="en-US" sz="2400" b="1" dirty="0">
                <a:latin typeface="Consolas" panose="020B0609020204030204" pitchFamily="49" charset="0"/>
                <a:ea typeface="黑体" panose="02010609060101010101" pitchFamily="49" charset="-122"/>
              </a:rPr>
              <a:t>  （函数体都为空，如：</a:t>
            </a:r>
            <a:r>
              <a:rPr lang="en-US" altLang="zh-CN" sz="2400" b="1" dirty="0">
                <a:solidFill>
                  <a:srgbClr val="0000FF"/>
                </a:solidFill>
                <a:latin typeface="Consolas" panose="020B0609020204030204" pitchFamily="49" charset="0"/>
                <a:ea typeface="黑体" panose="02010609060101010101" pitchFamily="49" charset="-122"/>
              </a:rPr>
              <a:t>~Point() { }</a:t>
            </a:r>
            <a:r>
              <a:rPr lang="en-US" altLang="zh-CN" sz="2400" b="1" dirty="0">
                <a:latin typeface="Consolas" panose="020B0609020204030204" pitchFamily="49"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2326425452"/>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8"/>
          <p:cNvSpPr>
            <a:spLocks noChangeArrowheads="1"/>
          </p:cNvSpPr>
          <p:nvPr/>
        </p:nvSpPr>
        <p:spPr bwMode="gray">
          <a:xfrm>
            <a:off x="185784" y="68097"/>
            <a:ext cx="3810152" cy="746455"/>
          </a:xfrm>
          <a:prstGeom prst="roundRect">
            <a:avLst>
              <a:gd name="adj" fmla="val 16667"/>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en-US">
              <a:latin typeface="Arial" charset="0"/>
            </a:endParaRPr>
          </a:p>
        </p:txBody>
      </p:sp>
      <p:sp>
        <p:nvSpPr>
          <p:cNvPr id="10" name="灯片编号占位符 5"/>
          <p:cNvSpPr>
            <a:spLocks noGrp="1"/>
          </p:cNvSpPr>
          <p:nvPr>
            <p:ph type="sldNum" sz="quarter" idx="12"/>
          </p:nvPr>
        </p:nvSpPr>
        <p:spPr/>
        <p:txBody>
          <a:bodyPr/>
          <a:lstStyle/>
          <a:p>
            <a:fld id="{BEEE2689-E2AD-4902-9574-A688B4A8C000}" type="slidenum">
              <a:rPr lang="zh-CN" altLang="en-US"/>
              <a:pPr/>
              <a:t>4</a:t>
            </a:fld>
            <a:endParaRPr lang="en-US" altLang="zh-CN" dirty="0"/>
          </a:p>
        </p:txBody>
      </p:sp>
      <p:sp>
        <p:nvSpPr>
          <p:cNvPr id="860162" name="Rectangle 2"/>
          <p:cNvSpPr>
            <a:spLocks noGrp="1" noChangeArrowheads="1"/>
          </p:cNvSpPr>
          <p:nvPr>
            <p:ph type="title"/>
          </p:nvPr>
        </p:nvSpPr>
        <p:spPr>
          <a:xfrm>
            <a:off x="323850" y="120650"/>
            <a:ext cx="3672086"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square">
            <a:spAutoFit/>
          </a:bodyPr>
          <a:lstStyle/>
          <a:p>
            <a:r>
              <a:rPr lang="zh-CN" altLang="en-US" dirty="0"/>
              <a:t>为什么面向对象</a:t>
            </a:r>
          </a:p>
        </p:txBody>
      </p:sp>
      <p:sp>
        <p:nvSpPr>
          <p:cNvPr id="860196" name="Rectangle 36"/>
          <p:cNvSpPr>
            <a:spLocks noChangeArrowheads="1"/>
          </p:cNvSpPr>
          <p:nvPr/>
        </p:nvSpPr>
        <p:spPr bwMode="auto">
          <a:xfrm>
            <a:off x="164579" y="1021479"/>
            <a:ext cx="872839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20000"/>
              </a:lnSpc>
              <a:spcBef>
                <a:spcPts val="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出发点：</a:t>
            </a:r>
            <a:r>
              <a:rPr lang="zh-CN" altLang="en-US" b="1" dirty="0">
                <a:solidFill>
                  <a:srgbClr val="0000FF"/>
                </a:solidFill>
                <a:latin typeface="Times New Roman" panose="02020603050405020304" pitchFamily="18" charset="0"/>
                <a:ea typeface="黑体" panose="02010609060101010101" pitchFamily="49" charset="-122"/>
              </a:rPr>
              <a:t>更直观</a:t>
            </a:r>
            <a:r>
              <a:rPr lang="zh-CN" altLang="en-US" b="1" dirty="0">
                <a:latin typeface="Times New Roman" panose="02020603050405020304" pitchFamily="18" charset="0"/>
                <a:ea typeface="黑体" panose="02010609060101010101" pitchFamily="49" charset="-122"/>
              </a:rPr>
              <a:t>地描述客观世界中存在的事物（对象）</a:t>
            </a:r>
            <a:r>
              <a:rPr lang="en-US" altLang="zh-CN" b="1" dirty="0">
                <a:latin typeface="Times New Roman" panose="02020603050405020304" pitchFamily="18" charset="0"/>
                <a:ea typeface="黑体" panose="02010609060101010101" pitchFamily="49" charset="-122"/>
              </a:rPr>
              <a:t/>
            </a:r>
            <a:br>
              <a:rPr lang="en-US" altLang="zh-CN" b="1" dirty="0">
                <a:latin typeface="Times New Roman" panose="02020603050405020304" pitchFamily="18" charset="0"/>
                <a:ea typeface="黑体" panose="02010609060101010101" pitchFamily="49" charset="-122"/>
              </a:rPr>
            </a:br>
            <a:r>
              <a:rPr lang="en-US" altLang="zh-CN" b="1" dirty="0">
                <a:latin typeface="Times New Roman" panose="02020603050405020304" pitchFamily="18" charset="0"/>
                <a:ea typeface="黑体" panose="02010609060101010101" pitchFamily="49" charset="-122"/>
              </a:rPr>
              <a:t>    </a:t>
            </a:r>
            <a:r>
              <a:rPr lang="zh-CN" altLang="en-US" b="1" dirty="0">
                <a:latin typeface="Times New Roman" panose="02020603050405020304" pitchFamily="18" charset="0"/>
                <a:ea typeface="黑体" panose="02010609060101010101" pitchFamily="49" charset="-122"/>
              </a:rPr>
              <a:t>以及它们之间的关系</a:t>
            </a:r>
          </a:p>
        </p:txBody>
      </p:sp>
      <p:sp>
        <p:nvSpPr>
          <p:cNvPr id="860197" name="Rectangle 37"/>
          <p:cNvSpPr>
            <a:spLocks noChangeArrowheads="1"/>
          </p:cNvSpPr>
          <p:nvPr/>
        </p:nvSpPr>
        <p:spPr bwMode="auto">
          <a:xfrm>
            <a:off x="160427" y="3257812"/>
            <a:ext cx="8353425"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面向对象基本特点</a:t>
            </a:r>
          </a:p>
        </p:txBody>
      </p:sp>
      <p:sp>
        <p:nvSpPr>
          <p:cNvPr id="860198" name="Rectangle 38"/>
          <p:cNvSpPr>
            <a:spLocks noChangeArrowheads="1"/>
          </p:cNvSpPr>
          <p:nvPr/>
        </p:nvSpPr>
        <p:spPr bwMode="auto">
          <a:xfrm>
            <a:off x="535400" y="3746014"/>
            <a:ext cx="83534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是高级语言</a:t>
            </a:r>
          </a:p>
          <a:p>
            <a:pPr>
              <a:spcBef>
                <a:spcPts val="600"/>
              </a:spcBef>
              <a:spcAft>
                <a:spcPts val="6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将客观事物看作具有</a:t>
            </a:r>
            <a:r>
              <a:rPr lang="zh-CN" altLang="en-US" sz="2400" b="1" dirty="0">
                <a:solidFill>
                  <a:srgbClr val="0000FF"/>
                </a:solidFill>
                <a:latin typeface="Times New Roman" panose="02020603050405020304" pitchFamily="18" charset="0"/>
                <a:ea typeface="黑体" panose="02010609060101010101" pitchFamily="49" charset="-122"/>
              </a:rPr>
              <a:t>属性</a:t>
            </a:r>
            <a:r>
              <a:rPr lang="zh-CN" altLang="en-US" sz="2400" b="1" dirty="0">
                <a:latin typeface="Times New Roman" panose="02020603050405020304" pitchFamily="18" charset="0"/>
                <a:ea typeface="黑体" panose="02010609060101010101" pitchFamily="49" charset="-122"/>
              </a:rPr>
              <a:t>（数据）和</a:t>
            </a:r>
            <a:r>
              <a:rPr lang="zh-CN" altLang="en-US" sz="2400" b="1" dirty="0">
                <a:solidFill>
                  <a:srgbClr val="0000FF"/>
                </a:solidFill>
                <a:latin typeface="Times New Roman" panose="02020603050405020304" pitchFamily="18" charset="0"/>
                <a:ea typeface="黑体" panose="02010609060101010101" pitchFamily="49" charset="-122"/>
              </a:rPr>
              <a:t>行为</a:t>
            </a:r>
            <a:r>
              <a:rPr lang="zh-CN" altLang="en-US" sz="2400" b="1" dirty="0">
                <a:latin typeface="Times New Roman" panose="02020603050405020304" pitchFamily="18" charset="0"/>
                <a:ea typeface="黑体" panose="02010609060101010101" pitchFamily="49" charset="-122"/>
              </a:rPr>
              <a:t>（函数）的</a:t>
            </a:r>
            <a:r>
              <a:rPr lang="zh-CN" altLang="en-US" sz="2400" b="1" dirty="0">
                <a:solidFill>
                  <a:srgbClr val="0000FF"/>
                </a:solidFill>
                <a:latin typeface="Times New Roman" panose="02020603050405020304" pitchFamily="18" charset="0"/>
                <a:ea typeface="黑体" panose="02010609060101010101" pitchFamily="49" charset="-122"/>
              </a:rPr>
              <a:t>对象</a:t>
            </a:r>
          </a:p>
          <a:p>
            <a:pPr>
              <a:spcBef>
                <a:spcPts val="600"/>
              </a:spcBef>
              <a:spcAft>
                <a:spcPts val="6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通过抽象找出同一类对象的共同属性和行为，形成</a:t>
            </a:r>
            <a:r>
              <a:rPr lang="zh-CN" altLang="en-US" sz="2400" b="1" dirty="0">
                <a:solidFill>
                  <a:srgbClr val="0000FF"/>
                </a:solidFill>
                <a:latin typeface="Times New Roman" panose="02020603050405020304" pitchFamily="18" charset="0"/>
                <a:ea typeface="黑体" panose="02010609060101010101" pitchFamily="49" charset="-122"/>
              </a:rPr>
              <a:t>类</a:t>
            </a:r>
          </a:p>
          <a:p>
            <a:pPr>
              <a:spcBef>
                <a:spcPts val="600"/>
              </a:spcBef>
              <a:spcAft>
                <a:spcPts val="6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通过类的继承与多态实现</a:t>
            </a:r>
            <a:r>
              <a:rPr lang="zh-CN" altLang="en-US" sz="2400" b="1" dirty="0">
                <a:solidFill>
                  <a:srgbClr val="0000FF"/>
                </a:solidFill>
                <a:latin typeface="Times New Roman" panose="02020603050405020304" pitchFamily="18" charset="0"/>
                <a:ea typeface="黑体" panose="02010609060101010101" pitchFamily="49" charset="-122"/>
              </a:rPr>
              <a:t>代码重用</a:t>
            </a:r>
          </a:p>
        </p:txBody>
      </p:sp>
      <p:sp>
        <p:nvSpPr>
          <p:cNvPr id="9" name="Rectangle 36"/>
          <p:cNvSpPr>
            <a:spLocks noChangeArrowheads="1"/>
          </p:cNvSpPr>
          <p:nvPr/>
        </p:nvSpPr>
        <p:spPr bwMode="auto">
          <a:xfrm>
            <a:off x="160427" y="2050662"/>
            <a:ext cx="872839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nSpc>
                <a:spcPct val="12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目的：通过提高代码的</a:t>
            </a:r>
            <a:r>
              <a:rPr lang="zh-CN" altLang="en-US" b="1" dirty="0">
                <a:solidFill>
                  <a:srgbClr val="0000FF"/>
                </a:solidFill>
                <a:latin typeface="Times New Roman" panose="02020603050405020304" pitchFamily="18" charset="0"/>
                <a:ea typeface="黑体" panose="02010609060101010101" pitchFamily="49" charset="-122"/>
              </a:rPr>
              <a:t>可重用性</a:t>
            </a:r>
            <a:r>
              <a:rPr lang="zh-CN" altLang="en-US" b="1" dirty="0">
                <a:latin typeface="Times New Roman" panose="02020603050405020304" pitchFamily="18" charset="0"/>
                <a:ea typeface="黑体" panose="02010609060101010101" pitchFamily="49" charset="-122"/>
              </a:rPr>
              <a:t>，降低软件的开发成本和</a:t>
            </a:r>
            <a:r>
              <a:rPr lang="en-US" altLang="zh-CN" b="1" dirty="0">
                <a:latin typeface="Times New Roman" panose="02020603050405020304" pitchFamily="18" charset="0"/>
                <a:ea typeface="黑体" panose="02010609060101010101" pitchFamily="49" charset="-122"/>
              </a:rPr>
              <a:t/>
            </a:r>
            <a:br>
              <a:rPr lang="en-US" altLang="zh-CN" b="1" dirty="0">
                <a:latin typeface="Times New Roman" panose="02020603050405020304" pitchFamily="18" charset="0"/>
                <a:ea typeface="黑体" panose="02010609060101010101" pitchFamily="49" charset="-122"/>
              </a:rPr>
            </a:br>
            <a:r>
              <a:rPr lang="en-US" altLang="zh-CN" b="1" dirty="0">
                <a:latin typeface="Times New Roman" panose="02020603050405020304" pitchFamily="18" charset="0"/>
                <a:ea typeface="黑体" panose="02010609060101010101" pitchFamily="49" charset="-122"/>
              </a:rPr>
              <a:t>    </a:t>
            </a:r>
            <a:r>
              <a:rPr lang="zh-CN" altLang="en-US" b="1" dirty="0">
                <a:latin typeface="Times New Roman" panose="02020603050405020304" pitchFamily="18" charset="0"/>
                <a:ea typeface="黑体" panose="02010609060101010101" pitchFamily="49" charset="-122"/>
              </a:rPr>
              <a:t>维护成本，从而大大提高程序员的生产力</a:t>
            </a:r>
          </a:p>
        </p:txBody>
      </p:sp>
      <p:sp>
        <p:nvSpPr>
          <p:cNvPr id="11" name="Rectangle 37"/>
          <p:cNvSpPr>
            <a:spLocks noChangeArrowheads="1"/>
          </p:cNvSpPr>
          <p:nvPr/>
        </p:nvSpPr>
        <p:spPr bwMode="auto">
          <a:xfrm>
            <a:off x="160426" y="5940965"/>
            <a:ext cx="8526373"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面向对象的几个主要特征：</a:t>
            </a:r>
            <a:r>
              <a:rPr lang="zh-CN" altLang="en-US" b="1" dirty="0">
                <a:solidFill>
                  <a:srgbClr val="0000FF"/>
                </a:solidFill>
                <a:latin typeface="Times New Roman" panose="02020603050405020304" pitchFamily="18" charset="0"/>
                <a:ea typeface="黑体" panose="02010609060101010101" pitchFamily="49" charset="-122"/>
              </a:rPr>
              <a:t>抽象、封装、继承和多态</a:t>
            </a:r>
          </a:p>
        </p:txBody>
      </p:sp>
    </p:spTree>
    <p:extLst>
      <p:ext uri="{BB962C8B-B14F-4D97-AF65-F5344CB8AC3E}">
        <p14:creationId xmlns:p14="http://schemas.microsoft.com/office/powerpoint/2010/main" val="3342756087"/>
      </p:ext>
    </p:ext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8D81CEBC-BEBA-48B8-96C7-863421AFE42F}" type="slidenum">
              <a:rPr lang="zh-CN" altLang="en-US"/>
              <a:pPr/>
              <a:t>40</a:t>
            </a:fld>
            <a:endParaRPr lang="en-US" altLang="zh-CN"/>
          </a:p>
        </p:txBody>
      </p:sp>
      <p:sp>
        <p:nvSpPr>
          <p:cNvPr id="908290"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例：游泳池</a:t>
            </a:r>
          </a:p>
        </p:txBody>
      </p:sp>
      <p:sp>
        <p:nvSpPr>
          <p:cNvPr id="908292" name="Rectangle 4"/>
          <p:cNvSpPr>
            <a:spLocks noChangeArrowheads="1"/>
          </p:cNvSpPr>
          <p:nvPr/>
        </p:nvSpPr>
        <p:spPr bwMode="auto">
          <a:xfrm>
            <a:off x="323850" y="981075"/>
            <a:ext cx="792162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400" b="1">
                <a:solidFill>
                  <a:srgbClr val="0000FF"/>
                </a:solidFill>
                <a:latin typeface="Consolas" panose="020B0609020204030204" pitchFamily="49" charset="0"/>
                <a:ea typeface="黑体" panose="02010609060101010101" pitchFamily="49" charset="-122"/>
              </a:rPr>
              <a:t>例：</a:t>
            </a:r>
            <a:r>
              <a:rPr lang="zh-CN" altLang="en-US" sz="2400" b="1">
                <a:latin typeface="Consolas" panose="020B0609020204030204" pitchFamily="49" charset="0"/>
                <a:ea typeface="黑体" panose="02010609060101010101" pitchFamily="49" charset="-122"/>
              </a:rPr>
              <a:t>一圆形游泳池如图所示，现在需在其周围建一圆形过道，并在其四周围上栅栏。栅栏价格为</a:t>
            </a:r>
            <a:r>
              <a:rPr lang="en-US" altLang="zh-CN" sz="2400" b="1">
                <a:latin typeface="Consolas" panose="020B0609020204030204" pitchFamily="49" charset="0"/>
                <a:ea typeface="黑体" panose="02010609060101010101" pitchFamily="49" charset="-122"/>
              </a:rPr>
              <a:t>35</a:t>
            </a:r>
            <a:r>
              <a:rPr lang="zh-CN" altLang="en-US" sz="2400" b="1">
                <a:latin typeface="Consolas" panose="020B0609020204030204" pitchFamily="49" charset="0"/>
                <a:ea typeface="黑体" panose="02010609060101010101" pitchFamily="49" charset="-122"/>
              </a:rPr>
              <a:t>元</a:t>
            </a:r>
            <a:r>
              <a:rPr lang="en-US" altLang="zh-CN" sz="2400" b="1">
                <a:latin typeface="Consolas" panose="020B0609020204030204" pitchFamily="49" charset="0"/>
                <a:ea typeface="黑体" panose="02010609060101010101" pitchFamily="49" charset="-122"/>
              </a:rPr>
              <a:t>/</a:t>
            </a:r>
            <a:r>
              <a:rPr lang="zh-CN" altLang="en-US" sz="2400" b="1">
                <a:latin typeface="Consolas" panose="020B0609020204030204" pitchFamily="49" charset="0"/>
                <a:ea typeface="黑体" panose="02010609060101010101" pitchFamily="49" charset="-122"/>
              </a:rPr>
              <a:t>米，过道造价为</a:t>
            </a:r>
            <a:r>
              <a:rPr lang="en-US" altLang="zh-CN" sz="2400" b="1">
                <a:latin typeface="Consolas" panose="020B0609020204030204" pitchFamily="49" charset="0"/>
                <a:ea typeface="黑体" panose="02010609060101010101" pitchFamily="49" charset="-122"/>
              </a:rPr>
              <a:t>20</a:t>
            </a:r>
            <a:r>
              <a:rPr lang="zh-CN" altLang="en-US" sz="2400" b="1">
                <a:latin typeface="Consolas" panose="020B0609020204030204" pitchFamily="49" charset="0"/>
                <a:ea typeface="黑体" panose="02010609060101010101" pitchFamily="49" charset="-122"/>
              </a:rPr>
              <a:t>元</a:t>
            </a:r>
            <a:r>
              <a:rPr lang="en-US" altLang="zh-CN" sz="2400" b="1">
                <a:latin typeface="Consolas" panose="020B0609020204030204" pitchFamily="49" charset="0"/>
                <a:ea typeface="黑体" panose="02010609060101010101" pitchFamily="49" charset="-122"/>
              </a:rPr>
              <a:t>/</a:t>
            </a:r>
            <a:r>
              <a:rPr lang="zh-CN" altLang="en-US" sz="2400" b="1">
                <a:latin typeface="Consolas" panose="020B0609020204030204" pitchFamily="49" charset="0"/>
                <a:ea typeface="黑体" panose="02010609060101010101" pitchFamily="49" charset="-122"/>
              </a:rPr>
              <a:t>平方米。过道宽度为</a:t>
            </a:r>
            <a:r>
              <a:rPr lang="en-US" altLang="zh-CN" sz="2400" b="1">
                <a:latin typeface="Consolas" panose="020B0609020204030204" pitchFamily="49" charset="0"/>
                <a:ea typeface="黑体" panose="02010609060101010101" pitchFamily="49" charset="-122"/>
              </a:rPr>
              <a:t>3</a:t>
            </a:r>
            <a:r>
              <a:rPr lang="zh-CN" altLang="en-US" sz="2400" b="1">
                <a:latin typeface="Consolas" panose="020B0609020204030204" pitchFamily="49" charset="0"/>
                <a:ea typeface="黑体" panose="02010609060101010101" pitchFamily="49" charset="-122"/>
              </a:rPr>
              <a:t>米，游泳池半径由键盘输入。要求编程计算并输出过道和栅栏的造价。</a:t>
            </a:r>
          </a:p>
        </p:txBody>
      </p:sp>
      <p:sp>
        <p:nvSpPr>
          <p:cNvPr id="908294" name="Oval 6"/>
          <p:cNvSpPr>
            <a:spLocks noChangeArrowheads="1"/>
          </p:cNvSpPr>
          <p:nvPr/>
        </p:nvSpPr>
        <p:spPr bwMode="auto">
          <a:xfrm>
            <a:off x="396875" y="3213100"/>
            <a:ext cx="3311525" cy="3240088"/>
          </a:xfrm>
          <a:prstGeom prst="ellipse">
            <a:avLst/>
          </a:prstGeom>
          <a:solidFill>
            <a:srgbClr val="00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295" name="Oval 7"/>
          <p:cNvSpPr>
            <a:spLocks noChangeArrowheads="1"/>
          </p:cNvSpPr>
          <p:nvPr/>
        </p:nvSpPr>
        <p:spPr bwMode="auto">
          <a:xfrm>
            <a:off x="755650" y="3573463"/>
            <a:ext cx="2592388" cy="252095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ea typeface="黑体" panose="02010609060101010101" pitchFamily="49" charset="-122"/>
              </a:rPr>
              <a:t>游泳池</a:t>
            </a:r>
          </a:p>
        </p:txBody>
      </p:sp>
      <p:sp>
        <p:nvSpPr>
          <p:cNvPr id="908297" name="Line 9"/>
          <p:cNvSpPr>
            <a:spLocks noChangeShapeType="1"/>
          </p:cNvSpPr>
          <p:nvPr/>
        </p:nvSpPr>
        <p:spPr bwMode="auto">
          <a:xfrm flipV="1">
            <a:off x="2555875" y="3284538"/>
            <a:ext cx="574675" cy="144462"/>
          </a:xfrm>
          <a:prstGeom prst="line">
            <a:avLst/>
          </a:prstGeom>
          <a:noFill/>
          <a:ln w="1905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8298" name="Rectangle 10"/>
          <p:cNvSpPr>
            <a:spLocks noChangeArrowheads="1"/>
          </p:cNvSpPr>
          <p:nvPr/>
        </p:nvSpPr>
        <p:spPr bwMode="auto">
          <a:xfrm>
            <a:off x="3132138" y="2924175"/>
            <a:ext cx="806450"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ea typeface="黑体" panose="02010609060101010101" pitchFamily="49" charset="-122"/>
              </a:rPr>
              <a:t>过道</a:t>
            </a:r>
          </a:p>
        </p:txBody>
      </p:sp>
      <p:sp>
        <p:nvSpPr>
          <p:cNvPr id="908300" name="Rectangle 12"/>
          <p:cNvSpPr>
            <a:spLocks noChangeArrowheads="1"/>
          </p:cNvSpPr>
          <p:nvPr/>
        </p:nvSpPr>
        <p:spPr bwMode="auto">
          <a:xfrm>
            <a:off x="4500563" y="3284538"/>
            <a:ext cx="4211637" cy="136366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400" b="1">
                <a:latin typeface="Consolas" panose="020B0609020204030204" pitchFamily="49" charset="0"/>
                <a:ea typeface="黑体" panose="02010609060101010101" pitchFamily="49" charset="-122"/>
              </a:rPr>
              <a:t>分析：可以定义一个类：圆。数据成员：圆的半径；</a:t>
            </a:r>
          </a:p>
          <a:p>
            <a:pPr>
              <a:lnSpc>
                <a:spcPct val="115000"/>
              </a:lnSpc>
            </a:pPr>
            <a:r>
              <a:rPr lang="zh-CN" altLang="en-US" sz="2400" b="1">
                <a:latin typeface="Consolas" panose="020B0609020204030204" pitchFamily="49" charset="0"/>
                <a:ea typeface="黑体" panose="02010609060101010101" pitchFamily="49" charset="-122"/>
              </a:rPr>
              <a:t>函数成员：计算周长与面积；</a:t>
            </a:r>
          </a:p>
        </p:txBody>
      </p:sp>
    </p:spTree>
    <p:extLst>
      <p:ext uri="{BB962C8B-B14F-4D97-AF65-F5344CB8AC3E}">
        <p14:creationId xmlns:p14="http://schemas.microsoft.com/office/powerpoint/2010/main" val="3915314295"/>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3EECD7-3209-4A79-8892-902826BC36B2}" type="slidenum">
              <a:rPr lang="zh-CN" altLang="en-US"/>
              <a:pPr/>
              <a:t>41</a:t>
            </a:fld>
            <a:endParaRPr lang="en-US" altLang="zh-CN"/>
          </a:p>
        </p:txBody>
      </p:sp>
      <p:sp>
        <p:nvSpPr>
          <p:cNvPr id="909314"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例：游泳池</a:t>
            </a:r>
          </a:p>
        </p:txBody>
      </p:sp>
      <p:sp>
        <p:nvSpPr>
          <p:cNvPr id="909315" name="Rectangle 3"/>
          <p:cNvSpPr>
            <a:spLocks noChangeArrowheads="1"/>
          </p:cNvSpPr>
          <p:nvPr/>
        </p:nvSpPr>
        <p:spPr bwMode="auto">
          <a:xfrm>
            <a:off x="323850" y="981075"/>
            <a:ext cx="8137525" cy="4978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latin typeface="Consolas" panose="020B0609020204030204" pitchFamily="49" charset="0"/>
                <a:ea typeface="黑体" panose="02010609060101010101" pitchFamily="49" charset="-122"/>
              </a:rPr>
              <a:t>class Circle	</a:t>
            </a:r>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声明类</a:t>
            </a:r>
            <a:r>
              <a:rPr lang="en-US" altLang="en-US" sz="2000" b="1" dirty="0">
                <a:solidFill>
                  <a:srgbClr val="0000FF"/>
                </a:solidFill>
                <a:latin typeface="Consolas" panose="020B0609020204030204" pitchFamily="49" charset="0"/>
                <a:ea typeface="黑体" panose="02010609060101010101" pitchFamily="49" charset="-122"/>
              </a:rPr>
              <a:t> Circle</a:t>
            </a:r>
            <a:r>
              <a:rPr lang="en-US" altLang="en-US" sz="2000" b="1" dirty="0">
                <a:latin typeface="Consolas" panose="020B0609020204030204" pitchFamily="49" charset="0"/>
                <a:ea typeface="黑体" panose="02010609060101010101" pitchFamily="49" charset="-122"/>
              </a:rPr>
              <a:t> </a:t>
            </a:r>
          </a:p>
          <a:p>
            <a:r>
              <a:rPr lang="en-US" altLang="en-US" sz="2000" b="1" dirty="0">
                <a:latin typeface="Consolas" panose="020B0609020204030204" pitchFamily="49" charset="0"/>
                <a:ea typeface="黑体" panose="02010609060101010101" pitchFamily="49" charset="-122"/>
              </a:rPr>
              <a:t>{</a:t>
            </a:r>
          </a:p>
          <a:p>
            <a:r>
              <a:rPr lang="en-US" altLang="en-US" sz="2000" b="1" dirty="0">
                <a:latin typeface="Consolas" panose="020B0609020204030204" pitchFamily="49" charset="0"/>
                <a:ea typeface="黑体" panose="02010609060101010101" pitchFamily="49" charset="-122"/>
              </a:rPr>
              <a:t>  public:	</a:t>
            </a:r>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外部接口</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en-US" sz="2000" b="1" dirty="0">
                <a:latin typeface="Consolas" panose="020B0609020204030204" pitchFamily="49" charset="0"/>
                <a:ea typeface="黑体" panose="02010609060101010101" pitchFamily="49" charset="-122"/>
              </a:rPr>
              <a:t>    Circle(float x)	{ r=x; } </a:t>
            </a:r>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构造函数</a:t>
            </a:r>
            <a:r>
              <a:rPr lang="en-US" altLang="en-US" sz="2000" b="1" dirty="0">
                <a:latin typeface="Consolas" panose="020B0609020204030204" pitchFamily="49" charset="0"/>
                <a:ea typeface="黑体" panose="02010609060101010101" pitchFamily="49" charset="-122"/>
              </a:rPr>
              <a:t>    </a:t>
            </a:r>
          </a:p>
          <a:p>
            <a:r>
              <a:rPr lang="en-US" altLang="en-US" sz="2000" b="1" dirty="0">
                <a:latin typeface="Consolas" panose="020B0609020204030204" pitchFamily="49" charset="0"/>
                <a:ea typeface="黑体" panose="02010609060101010101" pitchFamily="49" charset="-122"/>
              </a:rPr>
              <a:t>    float </a:t>
            </a:r>
            <a:r>
              <a:rPr lang="en-US" altLang="en-US" sz="2000" b="1" dirty="0" err="1">
                <a:latin typeface="Consolas" panose="020B0609020204030204" pitchFamily="49" charset="0"/>
                <a:ea typeface="黑体" panose="02010609060101010101" pitchFamily="49" charset="-122"/>
              </a:rPr>
              <a:t>Circum</a:t>
            </a:r>
            <a:r>
              <a:rPr lang="en-US" altLang="en-US" sz="2000" b="1" dirty="0">
                <a:latin typeface="Consolas" panose="020B0609020204030204" pitchFamily="49" charset="0"/>
                <a:ea typeface="黑体" panose="02010609060101010101" pitchFamily="49" charset="-122"/>
              </a:rPr>
              <a:t>();	</a:t>
            </a:r>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计算圆周长</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en-US" sz="2000" b="1" dirty="0">
                <a:latin typeface="Consolas" panose="020B0609020204030204" pitchFamily="49" charset="0"/>
                <a:ea typeface="黑体" panose="02010609060101010101" pitchFamily="49" charset="-122"/>
              </a:rPr>
              <a:t>    float Area();	</a:t>
            </a:r>
            <a:r>
              <a:rPr lang="en-US" altLang="en-US" sz="2000" b="1" dirty="0">
                <a:solidFill>
                  <a:srgbClr val="0000FF"/>
                </a:solidFill>
                <a:latin typeface="Consolas" panose="020B0609020204030204" pitchFamily="49" charset="0"/>
                <a:ea typeface="黑体" panose="02010609060101010101" pitchFamily="49" charset="-122"/>
              </a:rPr>
              <a:t>//</a:t>
            </a:r>
            <a:r>
              <a:rPr lang="en-US" altLang="en-US" sz="2000" b="1" dirty="0" err="1">
                <a:solidFill>
                  <a:srgbClr val="0000FF"/>
                </a:solidFill>
                <a:latin typeface="Consolas" panose="020B0609020204030204" pitchFamily="49" charset="0"/>
                <a:ea typeface="黑体" panose="02010609060101010101" pitchFamily="49" charset="-122"/>
              </a:rPr>
              <a:t>计算圆面积</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en-US" sz="2000" b="1" dirty="0">
                <a:latin typeface="Consolas" panose="020B0609020204030204" pitchFamily="49" charset="0"/>
                <a:ea typeface="黑体" panose="02010609060101010101" pitchFamily="49" charset="-122"/>
              </a:rPr>
              <a:t>  private:	</a:t>
            </a:r>
            <a:r>
              <a:rPr lang="en-US" altLang="en-US" sz="2000" b="1" dirty="0">
                <a:solidFill>
                  <a:srgbClr val="0000FF"/>
                </a:solidFill>
                <a:latin typeface="Consolas" panose="020B0609020204030204" pitchFamily="49" charset="0"/>
                <a:ea typeface="黑体" panose="02010609060101010101" pitchFamily="49" charset="-122"/>
              </a:rPr>
              <a:t>//</a:t>
            </a:r>
            <a:r>
              <a:rPr lang="en-US" altLang="en-US" sz="2000" b="1" dirty="0" err="1">
                <a:solidFill>
                  <a:srgbClr val="0000FF"/>
                </a:solidFill>
                <a:latin typeface="Consolas" panose="020B0609020204030204" pitchFamily="49" charset="0"/>
                <a:ea typeface="黑体" panose="02010609060101010101" pitchFamily="49" charset="-122"/>
              </a:rPr>
              <a:t>私有数据成员</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en-US" sz="2000" b="1" dirty="0">
                <a:latin typeface="Consolas" panose="020B0609020204030204" pitchFamily="49" charset="0"/>
                <a:ea typeface="黑体" panose="02010609060101010101" pitchFamily="49" charset="-122"/>
              </a:rPr>
              <a:t>    float r;</a:t>
            </a:r>
          </a:p>
          <a:p>
            <a:r>
              <a:rPr lang="en-US" altLang="en-US" sz="2000" b="1" dirty="0">
                <a:latin typeface="Consolas" panose="020B0609020204030204" pitchFamily="49" charset="0"/>
                <a:ea typeface="黑体" panose="02010609060101010101" pitchFamily="49" charset="-122"/>
              </a:rPr>
              <a:t>};</a:t>
            </a:r>
          </a:p>
          <a:p>
            <a:endParaRPr lang="en-US" altLang="en-US" sz="2000" b="1" dirty="0">
              <a:latin typeface="Consolas" panose="020B0609020204030204" pitchFamily="49" charset="0"/>
              <a:ea typeface="黑体" panose="02010609060101010101" pitchFamily="49" charset="-122"/>
            </a:endParaRPr>
          </a:p>
          <a:p>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成员函数</a:t>
            </a:r>
            <a:r>
              <a:rPr lang="en-US" altLang="en-US" sz="2000" b="1" dirty="0">
                <a:latin typeface="Consolas" panose="020B0609020204030204" pitchFamily="49" charset="0"/>
                <a:ea typeface="黑体" panose="02010609060101010101" pitchFamily="49" charset="-122"/>
              </a:rPr>
              <a:t> </a:t>
            </a:r>
          </a:p>
          <a:p>
            <a:r>
              <a:rPr lang="en-US" altLang="en-US" sz="2000" b="1" dirty="0">
                <a:latin typeface="Consolas" panose="020B0609020204030204" pitchFamily="49" charset="0"/>
                <a:ea typeface="黑体" panose="02010609060101010101" pitchFamily="49" charset="-122"/>
              </a:rPr>
              <a:t>float Circle::</a:t>
            </a:r>
            <a:r>
              <a:rPr lang="en-US" altLang="en-US" sz="2000" b="1" dirty="0" err="1">
                <a:latin typeface="Consolas" panose="020B0609020204030204" pitchFamily="49" charset="0"/>
                <a:ea typeface="黑体" panose="02010609060101010101" pitchFamily="49" charset="-122"/>
              </a:rPr>
              <a:t>Circum</a:t>
            </a:r>
            <a:r>
              <a:rPr lang="en-US" altLang="en-US" sz="2000" b="1" dirty="0">
                <a:latin typeface="Consolas" panose="020B0609020204030204" pitchFamily="49" charset="0"/>
                <a:ea typeface="黑体" panose="02010609060101010101" pitchFamily="49" charset="-122"/>
              </a:rPr>
              <a:t>()	</a:t>
            </a:r>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计算圆的周长</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en-US" sz="2000" b="1" dirty="0">
                <a:latin typeface="Consolas" panose="020B0609020204030204" pitchFamily="49" charset="0"/>
                <a:ea typeface="黑体" panose="02010609060101010101" pitchFamily="49" charset="-122"/>
              </a:rPr>
              <a:t>{ return 2*pi*r;</a:t>
            </a:r>
            <a:r>
              <a:rPr lang="en-US" altLang="zh-CN" sz="2000" b="1" dirty="0">
                <a:latin typeface="Consolas" panose="020B0609020204030204" pitchFamily="49" charset="0"/>
                <a:ea typeface="黑体" panose="02010609060101010101" pitchFamily="49" charset="-122"/>
              </a:rPr>
              <a:t> </a:t>
            </a:r>
            <a:r>
              <a:rPr lang="en-US" altLang="en-US" sz="2000" b="1" dirty="0">
                <a:latin typeface="Consolas" panose="020B0609020204030204" pitchFamily="49" charset="0"/>
                <a:ea typeface="黑体" panose="02010609060101010101" pitchFamily="49" charset="-122"/>
              </a:rPr>
              <a:t>}</a:t>
            </a:r>
            <a:endParaRPr lang="en-US" altLang="zh-CN" sz="2000" b="1" dirty="0">
              <a:latin typeface="Consolas" panose="020B0609020204030204" pitchFamily="49" charset="0"/>
              <a:ea typeface="黑体" panose="02010609060101010101" pitchFamily="49" charset="-122"/>
            </a:endParaRPr>
          </a:p>
          <a:p>
            <a:endParaRPr lang="en-US" altLang="en-US" sz="2000" b="1" dirty="0">
              <a:latin typeface="Consolas" panose="020B0609020204030204" pitchFamily="49" charset="0"/>
              <a:ea typeface="黑体" panose="02010609060101010101" pitchFamily="49" charset="-122"/>
            </a:endParaRPr>
          </a:p>
          <a:p>
            <a:r>
              <a:rPr lang="en-US" altLang="en-US" sz="2000" b="1" dirty="0">
                <a:latin typeface="Consolas" panose="020B0609020204030204" pitchFamily="49" charset="0"/>
                <a:ea typeface="黑体" panose="02010609060101010101" pitchFamily="49" charset="-122"/>
              </a:rPr>
              <a:t>float Circle::Area()	</a:t>
            </a:r>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计算圆的面积</a:t>
            </a:r>
            <a:r>
              <a:rPr lang="en-US" altLang="en-US" sz="2000" b="1" dirty="0">
                <a:latin typeface="Consolas" panose="020B0609020204030204" pitchFamily="49" charset="0"/>
                <a:ea typeface="黑体" panose="02010609060101010101" pitchFamily="49" charset="-122"/>
              </a:rPr>
              <a:t> </a:t>
            </a:r>
          </a:p>
          <a:p>
            <a:r>
              <a:rPr lang="en-US" altLang="en-US" sz="2000" b="1" dirty="0">
                <a:latin typeface="Consolas" panose="020B0609020204030204" pitchFamily="49" charset="0"/>
                <a:ea typeface="黑体" panose="02010609060101010101" pitchFamily="49" charset="-122"/>
              </a:rPr>
              <a:t>{ return pi*r*r;</a:t>
            </a:r>
            <a:r>
              <a:rPr lang="en-US" altLang="zh-CN" sz="2000" b="1" dirty="0">
                <a:latin typeface="Consolas" panose="020B0609020204030204" pitchFamily="49" charset="0"/>
                <a:ea typeface="黑体" panose="02010609060101010101" pitchFamily="49" charset="-122"/>
              </a:rPr>
              <a:t> </a:t>
            </a:r>
            <a:r>
              <a:rPr lang="en-US" altLang="en-US" sz="2000" b="1" dirty="0">
                <a:latin typeface="Consolas" panose="020B0609020204030204" pitchFamily="49" charset="0"/>
                <a:ea typeface="黑体" panose="02010609060101010101" pitchFamily="49" charset="-122"/>
              </a:rPr>
              <a:t>}</a:t>
            </a:r>
            <a:endParaRPr lang="en-US" altLang="zh-CN" sz="2000" b="1" dirty="0">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915975338"/>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ADE5ADB-F575-4506-B33E-82961606A453}" type="slidenum">
              <a:rPr lang="zh-CN" altLang="en-US"/>
              <a:pPr/>
              <a:t>42</a:t>
            </a:fld>
            <a:endParaRPr lang="en-US" altLang="zh-CN"/>
          </a:p>
        </p:txBody>
      </p:sp>
      <p:sp>
        <p:nvSpPr>
          <p:cNvPr id="910338"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例：游泳池</a:t>
            </a:r>
          </a:p>
        </p:txBody>
      </p:sp>
      <p:sp>
        <p:nvSpPr>
          <p:cNvPr id="910339" name="Rectangle 3"/>
          <p:cNvSpPr>
            <a:spLocks noChangeArrowheads="1"/>
          </p:cNvSpPr>
          <p:nvPr/>
        </p:nvSpPr>
        <p:spPr bwMode="auto">
          <a:xfrm>
            <a:off x="323850" y="965200"/>
            <a:ext cx="8137525" cy="5588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err="1">
                <a:latin typeface="Consolas" panose="020B0609020204030204" pitchFamily="49" charset="0"/>
                <a:ea typeface="黑体" panose="02010609060101010101" pitchFamily="49" charset="-122"/>
              </a:rPr>
              <a:t>int</a:t>
            </a:r>
            <a:r>
              <a:rPr lang="en-US" altLang="en-US" sz="2000" b="1" dirty="0">
                <a:latin typeface="Consolas" panose="020B0609020204030204" pitchFamily="49" charset="0"/>
                <a:ea typeface="黑体" panose="02010609060101010101" pitchFamily="49" charset="-122"/>
              </a:rPr>
              <a:t> main()</a:t>
            </a:r>
          </a:p>
          <a:p>
            <a:r>
              <a:rPr lang="en-US" altLang="en-US" sz="2000" b="1" dirty="0">
                <a:latin typeface="Consolas" panose="020B0609020204030204" pitchFamily="49" charset="0"/>
                <a:ea typeface="黑体" panose="02010609060101010101" pitchFamily="49" charset="-122"/>
              </a:rPr>
              <a:t>{</a:t>
            </a:r>
          </a:p>
          <a:p>
            <a:r>
              <a:rPr lang="en-US" altLang="zh-CN" sz="2000" b="1" dirty="0">
                <a:latin typeface="Consolas" panose="020B0609020204030204" pitchFamily="49" charset="0"/>
                <a:ea typeface="黑体" panose="02010609060101010101" pitchFamily="49" charset="-122"/>
              </a:rPr>
              <a:t>  </a:t>
            </a:r>
            <a:r>
              <a:rPr lang="en-US" altLang="en-US" sz="2000" b="1" dirty="0">
                <a:latin typeface="Consolas" panose="020B0609020204030204" pitchFamily="49" charset="0"/>
                <a:ea typeface="黑体" panose="02010609060101010101" pitchFamily="49" charset="-122"/>
              </a:rPr>
              <a:t>float x, y, z; </a:t>
            </a:r>
          </a:p>
          <a:p>
            <a:r>
              <a:rPr lang="en-US" altLang="zh-CN" sz="2000" b="1" dirty="0">
                <a:latin typeface="Consolas" panose="020B0609020204030204" pitchFamily="49" charset="0"/>
                <a:ea typeface="黑体" panose="02010609060101010101" pitchFamily="49" charset="-122"/>
              </a:rPr>
              <a:t>  </a:t>
            </a:r>
            <a:r>
              <a:rPr lang="en-US" altLang="en-US" sz="2000" b="1" dirty="0" err="1">
                <a:latin typeface="Consolas" panose="020B0609020204030204" pitchFamily="49" charset="0"/>
                <a:ea typeface="黑体" panose="02010609060101010101" pitchFamily="49" charset="-122"/>
              </a:rPr>
              <a:t>cout</a:t>
            </a:r>
            <a:r>
              <a:rPr lang="en-US" altLang="en-US" sz="2000" b="1" dirty="0">
                <a:latin typeface="Consolas" panose="020B0609020204030204" pitchFamily="49" charset="0"/>
                <a:ea typeface="黑体" panose="02010609060101010101" pitchFamily="49" charset="-122"/>
              </a:rPr>
              <a:t> &lt;&lt; "</a:t>
            </a:r>
            <a:r>
              <a:rPr lang="en-US" altLang="en-US" sz="2000" b="1" dirty="0" err="1">
                <a:latin typeface="Consolas" panose="020B0609020204030204" pitchFamily="49" charset="0"/>
                <a:ea typeface="黑体" panose="02010609060101010101" pitchFamily="49" charset="-122"/>
              </a:rPr>
              <a:t>输入游泳池半径</a:t>
            </a:r>
            <a:r>
              <a:rPr lang="en-US" altLang="en-US" sz="2000" b="1" dirty="0">
                <a:latin typeface="Consolas" panose="020B0609020204030204" pitchFamily="49" charset="0"/>
                <a:ea typeface="黑体" panose="02010609060101010101" pitchFamily="49" charset="-122"/>
              </a:rPr>
              <a:t>：";	 </a:t>
            </a:r>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提示用户输入半径</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r>
              <a:rPr lang="en-US" altLang="en-US" sz="2000" b="1" dirty="0" err="1">
                <a:latin typeface="Consolas" panose="020B0609020204030204" pitchFamily="49" charset="0"/>
                <a:ea typeface="黑体" panose="02010609060101010101" pitchFamily="49" charset="-122"/>
              </a:rPr>
              <a:t>cin</a:t>
            </a:r>
            <a:r>
              <a:rPr lang="en-US" altLang="en-US" sz="2000" b="1" dirty="0">
                <a:latin typeface="Consolas" panose="020B0609020204030204" pitchFamily="49" charset="0"/>
                <a:ea typeface="黑体" panose="02010609060101010101" pitchFamily="49" charset="-122"/>
              </a:rPr>
              <a:t> &gt;&gt; x;</a:t>
            </a:r>
          </a:p>
          <a:p>
            <a:r>
              <a:rPr lang="en-US" altLang="zh-CN" sz="2000" b="1" dirty="0">
                <a:latin typeface="Consolas" panose="020B0609020204030204" pitchFamily="49" charset="0"/>
                <a:ea typeface="黑体" panose="02010609060101010101" pitchFamily="49" charset="-122"/>
              </a:rPr>
              <a:t>  </a:t>
            </a:r>
            <a:r>
              <a:rPr lang="en-US" altLang="en-US" sz="2000" b="1" dirty="0">
                <a:latin typeface="Consolas" panose="020B0609020204030204" pitchFamily="49" charset="0"/>
                <a:ea typeface="黑体" panose="02010609060101010101" pitchFamily="49" charset="-122"/>
              </a:rPr>
              <a:t>Circle Pool(x);  </a:t>
            </a:r>
            <a:r>
              <a:rPr lang="en-US" altLang="en-US" sz="2000" b="1" dirty="0">
                <a:solidFill>
                  <a:srgbClr val="0000FF"/>
                </a:solidFill>
                <a:latin typeface="Consolas" panose="020B0609020204030204" pitchFamily="49" charset="0"/>
                <a:ea typeface="黑体" panose="02010609060101010101" pitchFamily="49" charset="-122"/>
              </a:rPr>
              <a:t>	// </a:t>
            </a:r>
            <a:r>
              <a:rPr lang="en-US" altLang="en-US" sz="2000" b="1" dirty="0" err="1">
                <a:solidFill>
                  <a:srgbClr val="0000FF"/>
                </a:solidFill>
                <a:latin typeface="Consolas" panose="020B0609020204030204" pitchFamily="49" charset="0"/>
                <a:ea typeface="黑体" panose="02010609060101010101" pitchFamily="49" charset="-122"/>
              </a:rPr>
              <a:t>声明</a:t>
            </a:r>
            <a:r>
              <a:rPr lang="en-US" altLang="en-US" sz="2000" b="1" dirty="0">
                <a:solidFill>
                  <a:srgbClr val="0000FF"/>
                </a:solidFill>
                <a:latin typeface="Consolas" panose="020B0609020204030204" pitchFamily="49" charset="0"/>
                <a:ea typeface="黑体" panose="02010609060101010101" pitchFamily="49" charset="-122"/>
              </a:rPr>
              <a:t> Circle </a:t>
            </a:r>
            <a:r>
              <a:rPr lang="en-US" altLang="en-US" sz="2000" b="1" dirty="0" err="1">
                <a:solidFill>
                  <a:srgbClr val="0000FF"/>
                </a:solidFill>
                <a:latin typeface="Consolas" panose="020B0609020204030204" pitchFamily="49" charset="0"/>
                <a:ea typeface="黑体" panose="02010609060101010101" pitchFamily="49" charset="-122"/>
              </a:rPr>
              <a:t>对象</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r>
              <a:rPr lang="en-US" altLang="en-US" sz="2000" b="1" dirty="0">
                <a:latin typeface="Consolas" panose="020B0609020204030204" pitchFamily="49" charset="0"/>
                <a:ea typeface="黑体" panose="02010609060101010101" pitchFamily="49" charset="-122"/>
              </a:rPr>
              <a:t>Circle </a:t>
            </a:r>
            <a:r>
              <a:rPr lang="en-US" altLang="en-US" sz="2000" b="1" dirty="0" err="1">
                <a:latin typeface="Consolas" panose="020B0609020204030204" pitchFamily="49" charset="0"/>
                <a:ea typeface="黑体" panose="02010609060101010101" pitchFamily="49" charset="-122"/>
              </a:rPr>
              <a:t>PoolRim</a:t>
            </a:r>
            <a:r>
              <a:rPr lang="en-US" altLang="en-US" sz="2000" b="1" dirty="0">
                <a:latin typeface="Consolas" panose="020B0609020204030204" pitchFamily="49" charset="0"/>
                <a:ea typeface="黑体" panose="02010609060101010101" pitchFamily="49" charset="-122"/>
              </a:rPr>
              <a:t>(x+3);</a:t>
            </a:r>
            <a:endParaRPr lang="en-US" altLang="zh-CN" sz="2000" b="1" dirty="0">
              <a:latin typeface="Consolas" panose="020B0609020204030204" pitchFamily="49" charset="0"/>
              <a:ea typeface="黑体" panose="02010609060101010101" pitchFamily="49" charset="-122"/>
            </a:endParaRPr>
          </a:p>
          <a:p>
            <a:endParaRPr lang="en-US" altLang="en-US"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r>
              <a:rPr lang="en-US" altLang="en-US"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计算栅栏造价并输出</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r>
              <a:rPr lang="en-US" altLang="en-US" sz="2000" b="1" dirty="0">
                <a:latin typeface="Consolas" panose="020B0609020204030204" pitchFamily="49" charset="0"/>
                <a:ea typeface="黑体" panose="02010609060101010101" pitchFamily="49" charset="-122"/>
              </a:rPr>
              <a:t>y=</a:t>
            </a:r>
            <a:r>
              <a:rPr lang="en-US" altLang="en-US" sz="2000" b="1" dirty="0" err="1">
                <a:latin typeface="Consolas" panose="020B0609020204030204" pitchFamily="49" charset="0"/>
                <a:ea typeface="黑体" panose="02010609060101010101" pitchFamily="49" charset="-122"/>
              </a:rPr>
              <a:t>PoolRim.Circum</a:t>
            </a:r>
            <a:r>
              <a:rPr lang="en-US" altLang="en-US" sz="2000" b="1" dirty="0">
                <a:latin typeface="Consolas" panose="020B0609020204030204" pitchFamily="49" charset="0"/>
                <a:ea typeface="黑体" panose="02010609060101010101" pitchFamily="49" charset="-122"/>
              </a:rPr>
              <a:t>()*price1;    </a:t>
            </a:r>
          </a:p>
          <a:p>
            <a:r>
              <a:rPr lang="en-US" altLang="zh-CN" sz="2000" b="1" dirty="0">
                <a:latin typeface="Consolas" panose="020B0609020204030204" pitchFamily="49" charset="0"/>
                <a:ea typeface="黑体" panose="02010609060101010101" pitchFamily="49" charset="-122"/>
              </a:rPr>
              <a:t>  </a:t>
            </a:r>
            <a:r>
              <a:rPr lang="en-US" altLang="en-US" sz="2000" b="1" dirty="0" err="1">
                <a:latin typeface="Consolas" panose="020B0609020204030204" pitchFamily="49" charset="0"/>
                <a:ea typeface="黑体" panose="02010609060101010101" pitchFamily="49" charset="-122"/>
              </a:rPr>
              <a:t>cout</a:t>
            </a:r>
            <a:r>
              <a:rPr lang="en-US" altLang="en-US" sz="2000" b="1" dirty="0">
                <a:latin typeface="Consolas" panose="020B0609020204030204" pitchFamily="49" charset="0"/>
                <a:ea typeface="黑体" panose="02010609060101010101" pitchFamily="49" charset="-122"/>
              </a:rPr>
              <a:t> &lt;&lt; "</a:t>
            </a:r>
            <a:r>
              <a:rPr lang="en-US" altLang="en-US" sz="2000" b="1" dirty="0" err="1">
                <a:latin typeface="Consolas" panose="020B0609020204030204" pitchFamily="49" charset="0"/>
                <a:ea typeface="黑体" panose="02010609060101010101" pitchFamily="49" charset="-122"/>
              </a:rPr>
              <a:t>栅栏造价为</a:t>
            </a:r>
            <a:r>
              <a:rPr lang="en-US" altLang="en-US" sz="2000" b="1" dirty="0">
                <a:latin typeface="Consolas" panose="020B0609020204030204" pitchFamily="49" charset="0"/>
                <a:ea typeface="黑体" panose="02010609060101010101" pitchFamily="49" charset="-122"/>
              </a:rPr>
              <a:t>：" &lt;&lt; y &lt;&lt; </a:t>
            </a:r>
            <a:r>
              <a:rPr lang="en-US" altLang="en-US" sz="2000" b="1" dirty="0" err="1">
                <a:latin typeface="Consolas" panose="020B0609020204030204" pitchFamily="49" charset="0"/>
                <a:ea typeface="黑体" panose="02010609060101010101" pitchFamily="49" charset="-122"/>
              </a:rPr>
              <a:t>endl</a:t>
            </a:r>
            <a:r>
              <a:rPr lang="en-US" altLang="en-US" sz="2000" b="1" dirty="0">
                <a:latin typeface="Consolas" panose="020B0609020204030204" pitchFamily="49" charset="0"/>
                <a:ea typeface="黑体" panose="02010609060101010101" pitchFamily="49" charset="-122"/>
              </a:rPr>
              <a:t>;</a:t>
            </a:r>
            <a:endParaRPr lang="en-US" altLang="zh-CN" sz="2000" b="1" dirty="0">
              <a:latin typeface="Consolas" panose="020B0609020204030204" pitchFamily="49" charset="0"/>
              <a:ea typeface="黑体" panose="02010609060101010101" pitchFamily="49" charset="-122"/>
            </a:endParaRPr>
          </a:p>
          <a:p>
            <a:endParaRPr lang="en-US" altLang="en-US"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r>
              <a:rPr lang="en-US" altLang="en-US" sz="2000" b="1" dirty="0">
                <a:solidFill>
                  <a:srgbClr val="0000FF"/>
                </a:solidFill>
                <a:latin typeface="Consolas" panose="020B0609020204030204" pitchFamily="49" charset="0"/>
                <a:ea typeface="黑体" panose="02010609060101010101" pitchFamily="49" charset="-122"/>
              </a:rPr>
              <a:t>//</a:t>
            </a:r>
            <a:r>
              <a:rPr lang="en-US" altLang="zh-CN" sz="2000" b="1" dirty="0">
                <a:solidFill>
                  <a:srgbClr val="0000FF"/>
                </a:solidFill>
                <a:latin typeface="Consolas" panose="020B0609020204030204" pitchFamily="49" charset="0"/>
                <a:ea typeface="黑体" panose="02010609060101010101" pitchFamily="49" charset="-122"/>
              </a:rPr>
              <a:t> </a:t>
            </a:r>
            <a:r>
              <a:rPr lang="en-US" altLang="en-US" sz="2000" b="1" dirty="0" err="1">
                <a:solidFill>
                  <a:srgbClr val="0000FF"/>
                </a:solidFill>
                <a:latin typeface="Consolas" panose="020B0609020204030204" pitchFamily="49" charset="0"/>
                <a:ea typeface="黑体" panose="02010609060101010101" pitchFamily="49" charset="-122"/>
              </a:rPr>
              <a:t>计算过道造价并输出</a:t>
            </a:r>
            <a:endParaRPr lang="en-US" altLang="en-US"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r>
              <a:rPr lang="en-US" altLang="en-US" sz="2000" b="1" dirty="0">
                <a:latin typeface="Consolas" panose="020B0609020204030204" pitchFamily="49" charset="0"/>
                <a:ea typeface="黑体" panose="02010609060101010101" pitchFamily="49" charset="-122"/>
              </a:rPr>
              <a:t>z=(</a:t>
            </a:r>
            <a:r>
              <a:rPr lang="en-US" altLang="en-US" sz="2000" b="1" dirty="0" err="1">
                <a:latin typeface="Consolas" panose="020B0609020204030204" pitchFamily="49" charset="0"/>
                <a:ea typeface="黑体" panose="02010609060101010101" pitchFamily="49" charset="-122"/>
              </a:rPr>
              <a:t>PoolRim.Area</a:t>
            </a:r>
            <a:r>
              <a:rPr lang="en-US" altLang="en-US" sz="2000" b="1" dirty="0">
                <a:latin typeface="Consolas" panose="020B0609020204030204" pitchFamily="49" charset="0"/>
                <a:ea typeface="黑体" panose="02010609060101010101" pitchFamily="49" charset="-122"/>
              </a:rPr>
              <a:t>()-</a:t>
            </a:r>
            <a:r>
              <a:rPr lang="en-US" altLang="en-US" sz="2000" b="1" dirty="0" err="1">
                <a:latin typeface="Consolas" panose="020B0609020204030204" pitchFamily="49" charset="0"/>
                <a:ea typeface="黑体" panose="02010609060101010101" pitchFamily="49" charset="-122"/>
              </a:rPr>
              <a:t>Pool.Area</a:t>
            </a:r>
            <a:r>
              <a:rPr lang="en-US" altLang="en-US" sz="2000" b="1" dirty="0">
                <a:latin typeface="Consolas" panose="020B0609020204030204" pitchFamily="49" charset="0"/>
                <a:ea typeface="黑体" panose="02010609060101010101" pitchFamily="49" charset="-122"/>
              </a:rPr>
              <a:t>())*price2;</a:t>
            </a:r>
          </a:p>
          <a:p>
            <a:r>
              <a:rPr lang="en-US" altLang="zh-CN" sz="2000" b="1" dirty="0">
                <a:latin typeface="Consolas" panose="020B0609020204030204" pitchFamily="49" charset="0"/>
                <a:ea typeface="黑体" panose="02010609060101010101" pitchFamily="49" charset="-122"/>
              </a:rPr>
              <a:t>  </a:t>
            </a:r>
            <a:r>
              <a:rPr lang="en-US" altLang="en-US" sz="2000" b="1" dirty="0" err="1">
                <a:latin typeface="Consolas" panose="020B0609020204030204" pitchFamily="49" charset="0"/>
                <a:ea typeface="黑体" panose="02010609060101010101" pitchFamily="49" charset="-122"/>
              </a:rPr>
              <a:t>cout</a:t>
            </a:r>
            <a:r>
              <a:rPr lang="en-US" altLang="en-US" sz="2000" b="1" dirty="0">
                <a:latin typeface="Consolas" panose="020B0609020204030204" pitchFamily="49" charset="0"/>
                <a:ea typeface="黑体" panose="02010609060101010101" pitchFamily="49" charset="-122"/>
              </a:rPr>
              <a:t> &lt;&lt; "</a:t>
            </a:r>
            <a:r>
              <a:rPr lang="en-US" altLang="en-US" sz="2000" b="1" dirty="0" err="1">
                <a:latin typeface="Consolas" panose="020B0609020204030204" pitchFamily="49" charset="0"/>
                <a:ea typeface="黑体" panose="02010609060101010101" pitchFamily="49" charset="-122"/>
              </a:rPr>
              <a:t>过道的造价为</a:t>
            </a:r>
            <a:r>
              <a:rPr lang="en-US" altLang="en-US" sz="2000" b="1" dirty="0">
                <a:latin typeface="Consolas" panose="020B0609020204030204" pitchFamily="49" charset="0"/>
                <a:ea typeface="黑体" panose="02010609060101010101" pitchFamily="49" charset="-122"/>
              </a:rPr>
              <a:t>：" &lt;&lt; z &lt;&lt; </a:t>
            </a:r>
            <a:r>
              <a:rPr lang="en-US" altLang="en-US" sz="2000" b="1" dirty="0" err="1">
                <a:latin typeface="Consolas" panose="020B0609020204030204" pitchFamily="49" charset="0"/>
                <a:ea typeface="黑体" panose="02010609060101010101" pitchFamily="49" charset="-122"/>
              </a:rPr>
              <a:t>endl</a:t>
            </a:r>
            <a:r>
              <a:rPr lang="en-US" altLang="en-US" sz="2000" b="1" dirty="0">
                <a:latin typeface="Consolas" panose="020B0609020204030204" pitchFamily="49" charset="0"/>
                <a:ea typeface="黑体" panose="02010609060101010101" pitchFamily="49" charset="-122"/>
              </a:rPr>
              <a:t>;</a:t>
            </a:r>
          </a:p>
          <a:p>
            <a:r>
              <a:rPr lang="en-US" altLang="en-US"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  </a:t>
            </a:r>
            <a:r>
              <a:rPr lang="en-US" altLang="en-US" sz="2000" b="1" dirty="0">
                <a:latin typeface="Consolas" panose="020B0609020204030204" pitchFamily="49" charset="0"/>
                <a:ea typeface="黑体" panose="02010609060101010101" pitchFamily="49" charset="-122"/>
              </a:rPr>
              <a:t>return 0; </a:t>
            </a:r>
          </a:p>
          <a:p>
            <a:r>
              <a:rPr lang="en-US" altLang="en-US" sz="2000" b="1" dirty="0">
                <a:latin typeface="Consolas" panose="020B0609020204030204" pitchFamily="49" charset="0"/>
                <a:ea typeface="黑体" panose="02010609060101010101" pitchFamily="49" charset="-122"/>
              </a:rPr>
              <a:t>}</a:t>
            </a:r>
            <a:endParaRPr lang="en-US" altLang="zh-CN" sz="2000" b="1" dirty="0">
              <a:latin typeface="Consolas" panose="020B0609020204030204" pitchFamily="49" charset="0"/>
              <a:ea typeface="黑体" panose="02010609060101010101" pitchFamily="49" charset="-122"/>
            </a:endParaRPr>
          </a:p>
        </p:txBody>
      </p:sp>
      <p:sp>
        <p:nvSpPr>
          <p:cNvPr id="910340" name="Rectangle 4"/>
          <p:cNvSpPr>
            <a:spLocks noChangeArrowheads="1"/>
          </p:cNvSpPr>
          <p:nvPr/>
        </p:nvSpPr>
        <p:spPr bwMode="auto">
          <a:xfrm>
            <a:off x="5796136" y="736600"/>
            <a:ext cx="2844048" cy="369332"/>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rgbClr val="0000FF"/>
                </a:solidFill>
                <a:latin typeface="Consolas" panose="020B0609020204030204" pitchFamily="49" charset="0"/>
                <a:ea typeface="黑体" panose="02010609060101010101" pitchFamily="49" charset="-122"/>
              </a:rPr>
              <a:t>ex09_class_Circle.cpp</a:t>
            </a:r>
            <a:endParaRPr lang="zh-CN" altLang="en-US" sz="1800" dirty="0">
              <a:solidFill>
                <a:srgbClr val="0000FF"/>
              </a:solidFill>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1046932818"/>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5E360341-6E1A-42B8-AE27-9EF2F319B667}" type="slidenum">
              <a:rPr lang="zh-CN" altLang="en-US"/>
              <a:pPr/>
              <a:t>43</a:t>
            </a:fld>
            <a:endParaRPr lang="en-US" altLang="zh-CN"/>
          </a:p>
        </p:txBody>
      </p:sp>
      <p:sp>
        <p:nvSpPr>
          <p:cNvPr id="922626" name="Rectangle 2"/>
          <p:cNvSpPr>
            <a:spLocks noGrp="1" noChangeArrowheads="1"/>
          </p:cNvSpPr>
          <p:nvPr>
            <p:ph type="title"/>
          </p:nvPr>
        </p:nvSpPr>
        <p:spPr>
          <a:xfrm>
            <a:off x="323850" y="188913"/>
            <a:ext cx="6553200" cy="641350"/>
          </a:xfrm>
          <a:noFill/>
          <a:ln/>
        </p:spPr>
        <p:txBody>
          <a:bodyPr>
            <a:spAutoFit/>
          </a:bodyPr>
          <a:lstStyle/>
          <a:p>
            <a:r>
              <a:rPr lang="zh-CN" altLang="en-US" dirty="0"/>
              <a:t>例：复数类</a:t>
            </a:r>
          </a:p>
        </p:txBody>
      </p:sp>
      <p:sp>
        <p:nvSpPr>
          <p:cNvPr id="8" name="Rectangle 5"/>
          <p:cNvSpPr>
            <a:spLocks noChangeArrowheads="1"/>
          </p:cNvSpPr>
          <p:nvPr/>
        </p:nvSpPr>
        <p:spPr bwMode="auto">
          <a:xfrm>
            <a:off x="179512" y="1009502"/>
            <a:ext cx="8579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FF"/>
                </a:solidFill>
                <a:latin typeface="Times New Roman" panose="02020603050405020304" pitchFamily="18" charset="0"/>
                <a:ea typeface="黑体" panose="02010609060101010101" pitchFamily="49" charset="-122"/>
              </a:rPr>
              <a:t>例：</a:t>
            </a:r>
            <a:r>
              <a:rPr lang="zh-CN" altLang="en-US" sz="2000" b="1" dirty="0">
                <a:latin typeface="Times New Roman" panose="02020603050405020304" pitchFamily="18" charset="0"/>
                <a:ea typeface="黑体" panose="02010609060101010101" pitchFamily="49" charset="-122"/>
              </a:rPr>
              <a:t>设计一个名为</a:t>
            </a:r>
            <a:r>
              <a:rPr lang="zh-CN" altLang="en-US" sz="2000" b="1" dirty="0">
                <a:solidFill>
                  <a:srgbClr val="0000FF"/>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Complex</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的类，表示一个复数，这个类包括：</a:t>
            </a:r>
          </a:p>
        </p:txBody>
      </p:sp>
      <p:sp>
        <p:nvSpPr>
          <p:cNvPr id="11" name="Rectangle 5"/>
          <p:cNvSpPr>
            <a:spLocks noChangeArrowheads="1"/>
          </p:cNvSpPr>
          <p:nvPr/>
        </p:nvSpPr>
        <p:spPr bwMode="auto">
          <a:xfrm>
            <a:off x="539552" y="1414165"/>
            <a:ext cx="8353425"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lnSpc>
                <a:spcPct val="110000"/>
              </a:lnSpc>
              <a:spcBef>
                <a:spcPct val="35000"/>
              </a:spcBef>
              <a:buClr>
                <a:srgbClr val="0000FF"/>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两个 </a:t>
            </a:r>
            <a:r>
              <a:rPr lang="en-US" altLang="zh-CN" sz="2000" b="1" dirty="0">
                <a:latin typeface="Times New Roman" panose="02020603050405020304" pitchFamily="18" charset="0"/>
                <a:ea typeface="黑体" panose="02010609060101010101" pitchFamily="49" charset="-122"/>
              </a:rPr>
              <a:t>double </a:t>
            </a:r>
            <a:r>
              <a:rPr lang="zh-CN" altLang="en-US" sz="2000" b="1" dirty="0">
                <a:latin typeface="Times New Roman" panose="02020603050405020304" pitchFamily="18" charset="0"/>
                <a:ea typeface="黑体" panose="02010609060101010101" pitchFamily="49" charset="-122"/>
              </a:rPr>
              <a:t>型数据成员：</a:t>
            </a:r>
            <a:r>
              <a:rPr lang="en-US" altLang="zh-CN" sz="2000" b="1" dirty="0">
                <a:latin typeface="Times New Roman" panose="02020603050405020304" pitchFamily="18" charset="0"/>
                <a:ea typeface="黑体" panose="02010609060101010101" pitchFamily="49" charset="-122"/>
              </a:rPr>
              <a:t>x </a:t>
            </a:r>
            <a:r>
              <a:rPr lang="zh-CN" altLang="en-US" sz="2000" b="1" dirty="0">
                <a:latin typeface="Times New Roman" panose="02020603050405020304" pitchFamily="18" charset="0"/>
                <a:ea typeface="黑体" panose="02010609060101010101" pitchFamily="49" charset="-122"/>
              </a:rPr>
              <a:t>和 </a:t>
            </a:r>
            <a:r>
              <a:rPr lang="en-US" altLang="zh-CN" sz="2000" b="1" dirty="0">
                <a:latin typeface="Times New Roman" panose="02020603050405020304" pitchFamily="18" charset="0"/>
                <a:ea typeface="黑体" panose="02010609060101010101" pitchFamily="49" charset="-122"/>
              </a:rPr>
              <a:t>y</a:t>
            </a:r>
            <a:r>
              <a:rPr lang="zh-CN" altLang="en-US" sz="2000" b="1" dirty="0">
                <a:latin typeface="Times New Roman" panose="02020603050405020304" pitchFamily="18" charset="0"/>
                <a:ea typeface="黑体" panose="02010609060101010101" pitchFamily="49" charset="-122"/>
              </a:rPr>
              <a:t>，分别表示实部和虚部</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一个不带形参的构造函数，用于创建缺省复数：实部和虚部均为 </a:t>
            </a:r>
            <a:r>
              <a:rPr lang="en-US" altLang="zh-CN" sz="2000" b="1" dirty="0">
                <a:latin typeface="Times New Roman" panose="02020603050405020304" pitchFamily="18" charset="0"/>
                <a:ea typeface="黑体" panose="02010609060101010101" pitchFamily="49" charset="-122"/>
              </a:rPr>
              <a:t>0</a:t>
            </a: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一个带形参的构造函数，用于创建指定实部和虚部的复数</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getx</a:t>
            </a:r>
            <a:r>
              <a:rPr lang="zh-CN" altLang="en-US" sz="2000" b="1" dirty="0">
                <a:latin typeface="Times New Roman" panose="02020603050405020304" pitchFamily="18" charset="0"/>
                <a:ea typeface="黑体" panose="02010609060101010101" pitchFamily="49" charset="-122"/>
              </a:rPr>
              <a:t>，获取实部</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gety</a:t>
            </a:r>
            <a:r>
              <a:rPr lang="zh-CN" altLang="en-US" sz="2000" b="1" dirty="0">
                <a:latin typeface="Times New Roman" panose="02020603050405020304" pitchFamily="18" charset="0"/>
                <a:ea typeface="黑体" panose="02010609060101010101" pitchFamily="49" charset="-122"/>
              </a:rPr>
              <a:t>，获取虚部</a:t>
            </a:r>
            <a:r>
              <a:rPr lang="en-US" altLang="zh-CN" sz="2000" b="1" dirty="0">
                <a:latin typeface="Times New Roman" panose="02020603050405020304" pitchFamily="18" charset="0"/>
                <a:ea typeface="黑体" panose="02010609060101010101" pitchFamily="49" charset="-122"/>
              </a:rPr>
              <a:t> </a:t>
            </a: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mydist</a:t>
            </a:r>
            <a:r>
              <a:rPr lang="zh-CN" altLang="en-US" sz="2000" b="1" dirty="0">
                <a:latin typeface="Times New Roman" panose="02020603050405020304" pitchFamily="18" charset="0"/>
                <a:ea typeface="黑体" panose="02010609060101010101" pitchFamily="49" charset="-122"/>
              </a:rPr>
              <a:t>，返回当前复数与另一个复数之差的模</a:t>
            </a:r>
            <a:endParaRPr lang="en-US" altLang="zh-CN" sz="2000" b="1" dirty="0">
              <a:latin typeface="Times New Roman" panose="02020603050405020304" pitchFamily="18" charset="0"/>
              <a:ea typeface="黑体" panose="02010609060101010101" pitchFamily="49" charset="-122"/>
            </a:endParaRPr>
          </a:p>
        </p:txBody>
      </p:sp>
      <p:sp>
        <p:nvSpPr>
          <p:cNvPr id="12" name="矩形 11"/>
          <p:cNvSpPr/>
          <p:nvPr/>
        </p:nvSpPr>
        <p:spPr>
          <a:xfrm>
            <a:off x="359532" y="4209683"/>
            <a:ext cx="8219256" cy="1631216"/>
          </a:xfrm>
          <a:prstGeom prst="rect">
            <a:avLst/>
          </a:prstGeom>
        </p:spPr>
        <p:txBody>
          <a:bodyPr wrap="square">
            <a:spAutoFit/>
          </a:bodyPr>
          <a:lstStyle/>
          <a:p>
            <a:pPr>
              <a:lnSpc>
                <a:spcPts val="3000"/>
              </a:lnSpc>
            </a:pPr>
            <a:r>
              <a:rPr lang="en-US" altLang="zh-CN" sz="2000" b="1" dirty="0">
                <a:solidFill>
                  <a:srgbClr val="000000"/>
                </a:solidFill>
                <a:latin typeface="Times New Roman" panose="02020603050405020304" pitchFamily="18" charset="0"/>
                <a:ea typeface="黑体" panose="02010609060101010101" pitchFamily="49" charset="-122"/>
              </a:rPr>
              <a:t>(1) </a:t>
            </a:r>
            <a:r>
              <a:rPr lang="zh-CN" altLang="en-US" sz="2000" b="1" dirty="0">
                <a:solidFill>
                  <a:srgbClr val="000000"/>
                </a:solidFill>
                <a:latin typeface="Times New Roman" panose="02020603050405020304" pitchFamily="18" charset="0"/>
                <a:ea typeface="黑体" panose="02010609060101010101" pitchFamily="49" charset="-122"/>
              </a:rPr>
              <a:t>实现这个类，并在主函数中测试这个类：创建两个复数 </a:t>
            </a:r>
            <a:r>
              <a:rPr lang="en-US" altLang="zh-CN" sz="2000" b="1" dirty="0">
                <a:solidFill>
                  <a:srgbClr val="0000FF"/>
                </a:solidFill>
                <a:latin typeface="Consolas" panose="020B0609020204030204" pitchFamily="49" charset="0"/>
                <a:ea typeface="黑体" panose="02010609060101010101" pitchFamily="49" charset="-122"/>
                <a:cs typeface="Consolas" panose="020B0609020204030204" pitchFamily="49" charset="0"/>
              </a:rPr>
              <a:t>a=2.5+3.8i</a:t>
            </a:r>
            <a:r>
              <a:rPr lang="en-US" altLang="zh-CN" sz="2000" b="1" dirty="0">
                <a:solidFill>
                  <a:srgbClr val="000000"/>
                </a:solidFill>
                <a:latin typeface="Times New Roman" panose="02020603050405020304" pitchFamily="18" charset="0"/>
                <a:ea typeface="黑体" panose="02010609060101010101" pitchFamily="49" charset="-122"/>
              </a:rPr>
              <a:t> </a:t>
            </a:r>
            <a:r>
              <a:rPr lang="zh-CN" altLang="en-US" sz="2000" b="1" dirty="0">
                <a:solidFill>
                  <a:srgbClr val="000000"/>
                </a:solidFill>
                <a:latin typeface="Times New Roman" panose="02020603050405020304" pitchFamily="18" charset="0"/>
                <a:ea typeface="黑体" panose="02010609060101010101" pitchFamily="49" charset="-122"/>
              </a:rPr>
              <a:t>和 </a:t>
            </a:r>
            <a:r>
              <a:rPr lang="en-US" altLang="zh-CN" sz="2000" b="1" dirty="0">
                <a:solidFill>
                  <a:srgbClr val="0000FF"/>
                </a:solidFill>
                <a:latin typeface="Consolas" panose="020B0609020204030204" pitchFamily="49" charset="0"/>
                <a:ea typeface="黑体" panose="02010609060101010101" pitchFamily="49" charset="-122"/>
                <a:cs typeface="Consolas" panose="020B0609020204030204" pitchFamily="49" charset="0"/>
              </a:rPr>
              <a:t>b=-4.2+5.6i</a:t>
            </a:r>
            <a:r>
              <a:rPr lang="zh-CN" altLang="en-US" sz="2000" b="1" dirty="0">
                <a:solidFill>
                  <a:srgbClr val="000000"/>
                </a:solidFill>
                <a:latin typeface="Times New Roman" panose="02020603050405020304" pitchFamily="18" charset="0"/>
                <a:ea typeface="黑体" panose="02010609060101010101" pitchFamily="49" charset="-122"/>
              </a:rPr>
              <a:t>，并在屏幕上输出 </a:t>
            </a:r>
            <a:r>
              <a:rPr lang="en-US" altLang="zh-CN" sz="2000" b="1" dirty="0">
                <a:solidFill>
                  <a:srgbClr val="000000"/>
                </a:solidFill>
                <a:latin typeface="Times New Roman" panose="02020603050405020304" pitchFamily="18" charset="0"/>
                <a:ea typeface="黑体" panose="02010609060101010101" pitchFamily="49" charset="-122"/>
              </a:rPr>
              <a:t>|a-b| </a:t>
            </a:r>
            <a:r>
              <a:rPr lang="zh-CN" altLang="en-US" sz="2000" b="1" dirty="0">
                <a:solidFill>
                  <a:srgbClr val="000000"/>
                </a:solidFill>
                <a:latin typeface="Times New Roman" panose="02020603050405020304" pitchFamily="18" charset="0"/>
                <a:ea typeface="黑体" panose="02010609060101010101" pitchFamily="49" charset="-122"/>
              </a:rPr>
              <a:t>的值。</a:t>
            </a:r>
            <a:endParaRPr lang="en-US" altLang="zh-CN" sz="2000" b="1" dirty="0">
              <a:solidFill>
                <a:srgbClr val="000000"/>
              </a:solidFill>
              <a:latin typeface="Times New Roman" panose="02020603050405020304" pitchFamily="18" charset="0"/>
              <a:ea typeface="黑体" panose="02010609060101010101" pitchFamily="49" charset="-122"/>
            </a:endParaRPr>
          </a:p>
          <a:p>
            <a:pPr>
              <a:lnSpc>
                <a:spcPts val="3000"/>
              </a:lnSpc>
            </a:pPr>
            <a:r>
              <a:rPr lang="en-US" altLang="zh-CN" sz="2000" b="1" dirty="0">
                <a:solidFill>
                  <a:srgbClr val="000000"/>
                </a:solidFill>
                <a:latin typeface="Times New Roman" panose="02020603050405020304" pitchFamily="18" charset="0"/>
                <a:ea typeface="黑体" panose="02010609060101010101" pitchFamily="49" charset="-122"/>
              </a:rPr>
              <a:t>(2) </a:t>
            </a:r>
            <a:r>
              <a:rPr lang="zh-CN" altLang="en-US" sz="2000" b="1" dirty="0">
                <a:solidFill>
                  <a:srgbClr val="000000"/>
                </a:solidFill>
                <a:latin typeface="Times New Roman" panose="02020603050405020304" pitchFamily="18" charset="0"/>
                <a:ea typeface="黑体" panose="02010609060101010101" pitchFamily="49" charset="-122"/>
              </a:rPr>
              <a:t>编写</a:t>
            </a:r>
            <a:r>
              <a:rPr lang="zh-CN" altLang="en-US" sz="2000" b="1" dirty="0">
                <a:solidFill>
                  <a:srgbClr val="0000FF"/>
                </a:solidFill>
                <a:latin typeface="Times New Roman" panose="02020603050405020304" pitchFamily="18" charset="0"/>
                <a:ea typeface="黑体" panose="02010609060101010101" pitchFamily="49" charset="-122"/>
              </a:rPr>
              <a:t>外部函数</a:t>
            </a:r>
            <a:r>
              <a:rPr lang="zh-CN" altLang="en-US" sz="2000" b="1" dirty="0">
                <a:solidFill>
                  <a:srgbClr val="000000"/>
                </a:solidFill>
                <a:latin typeface="Times New Roman" panose="02020603050405020304" pitchFamily="18" charset="0"/>
                <a:ea typeface="黑体" panose="02010609060101010101" pitchFamily="49" charset="-122"/>
              </a:rPr>
              <a:t> </a:t>
            </a:r>
            <a:r>
              <a:rPr lang="en-US" altLang="zh-CN" sz="2000" b="1" dirty="0" err="1">
                <a:solidFill>
                  <a:srgbClr val="000000"/>
                </a:solidFill>
                <a:latin typeface="Times New Roman" panose="02020603050405020304" pitchFamily="18" charset="0"/>
                <a:ea typeface="黑体" panose="02010609060101010101" pitchFamily="49" charset="-122"/>
              </a:rPr>
              <a:t>mydist</a:t>
            </a:r>
            <a:r>
              <a:rPr lang="zh-CN" altLang="en-US" sz="2000" b="1" dirty="0">
                <a:solidFill>
                  <a:srgbClr val="000000"/>
                </a:solidFill>
                <a:latin typeface="Times New Roman" panose="02020603050405020304" pitchFamily="18" charset="0"/>
                <a:ea typeface="黑体" panose="02010609060101010101" pitchFamily="49" charset="-122"/>
              </a:rPr>
              <a:t>，计算两个复数之差的模，调用该函数，在屏幕上输出 </a:t>
            </a:r>
            <a:r>
              <a:rPr lang="en-US" altLang="zh-CN" sz="2000" b="1" dirty="0">
                <a:solidFill>
                  <a:srgbClr val="000000"/>
                </a:solidFill>
                <a:latin typeface="Times New Roman" panose="02020603050405020304" pitchFamily="18" charset="0"/>
                <a:ea typeface="黑体" panose="02010609060101010101" pitchFamily="49" charset="-122"/>
              </a:rPr>
              <a:t>|a-b| </a:t>
            </a:r>
            <a:r>
              <a:rPr lang="zh-CN" altLang="en-US" sz="2000" b="1" dirty="0">
                <a:solidFill>
                  <a:srgbClr val="000000"/>
                </a:solidFill>
                <a:latin typeface="Times New Roman" panose="02020603050405020304" pitchFamily="18" charset="0"/>
                <a:ea typeface="黑体" panose="02010609060101010101" pitchFamily="49" charset="-122"/>
              </a:rPr>
              <a:t>的值。</a:t>
            </a:r>
          </a:p>
        </p:txBody>
      </p:sp>
    </p:spTree>
    <p:extLst>
      <p:ext uri="{BB962C8B-B14F-4D97-AF65-F5344CB8AC3E}">
        <p14:creationId xmlns:p14="http://schemas.microsoft.com/office/powerpoint/2010/main" val="2611893111"/>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5E360341-6E1A-42B8-AE27-9EF2F319B667}" type="slidenum">
              <a:rPr lang="zh-CN" altLang="en-US"/>
              <a:pPr/>
              <a:t>44</a:t>
            </a:fld>
            <a:endParaRPr lang="en-US" altLang="zh-CN"/>
          </a:p>
        </p:txBody>
      </p:sp>
      <p:sp>
        <p:nvSpPr>
          <p:cNvPr id="10" name="Rectangle 3"/>
          <p:cNvSpPr>
            <a:spLocks noChangeArrowheads="1"/>
          </p:cNvSpPr>
          <p:nvPr/>
        </p:nvSpPr>
        <p:spPr bwMode="auto">
          <a:xfrm>
            <a:off x="179512" y="404664"/>
            <a:ext cx="8640960" cy="6035948"/>
          </a:xfrm>
          <a:prstGeom prst="rect">
            <a:avLst/>
          </a:prstGeom>
          <a:solidFill>
            <a:schemeClr val="bg1"/>
          </a:solidFill>
          <a:ln w="9525">
            <a:solidFill>
              <a:srgbClr val="0000FF"/>
            </a:solidFill>
            <a:miter lim="800000"/>
            <a:headEnd/>
            <a:tailEnd/>
          </a:ln>
          <a:effectLst/>
          <a:extLst/>
        </p:spPr>
        <p:txBody>
          <a:bodyPr wrap="square">
            <a:spAutoFit/>
          </a:bodyPr>
          <a:lstStyle/>
          <a:p>
            <a:pPr>
              <a:lnSpc>
                <a:spcPct val="110000"/>
              </a:lnSpc>
            </a:pPr>
            <a:r>
              <a:rPr lang="en-US" altLang="zh-CN" sz="1600" b="1" dirty="0">
                <a:latin typeface="Consolas" panose="020B0609020204030204" pitchFamily="49" charset="0"/>
                <a:ea typeface="黑体" panose="02010609060101010101" pitchFamily="49" charset="-122"/>
              </a:rPr>
              <a:t>class Complex</a:t>
            </a:r>
          </a:p>
          <a:p>
            <a:pPr>
              <a:lnSpc>
                <a:spcPct val="110000"/>
              </a:lnSpc>
            </a:pPr>
            <a:r>
              <a:rPr lang="en-US" altLang="zh-CN" sz="1600" b="1" dirty="0">
                <a:latin typeface="Consolas" panose="020B0609020204030204" pitchFamily="49" charset="0"/>
                <a:ea typeface="黑体" panose="02010609060101010101" pitchFamily="49" charset="-122"/>
              </a:rPr>
              <a:t>{ public:	</a:t>
            </a:r>
          </a:p>
          <a:p>
            <a:pPr>
              <a:lnSpc>
                <a:spcPct val="110000"/>
              </a:lnSpc>
            </a:pPr>
            <a:r>
              <a:rPr lang="en-US" altLang="zh-CN" sz="1600" b="1" dirty="0">
                <a:latin typeface="Consolas" panose="020B0609020204030204" pitchFamily="49" charset="0"/>
                <a:ea typeface="黑体" panose="02010609060101010101" pitchFamily="49" charset="-122"/>
              </a:rPr>
              <a:t>    Complex() { x=0; y=0; } </a:t>
            </a:r>
            <a:r>
              <a:rPr lang="zh-CN" altLang="en-US" sz="1600" b="1" dirty="0">
                <a:latin typeface="Consolas" panose="020B0609020204030204" pitchFamily="49" charset="0"/>
                <a:ea typeface="黑体" panose="02010609060101010101" pitchFamily="49" charset="-122"/>
              </a:rPr>
              <a:t> 	</a:t>
            </a:r>
          </a:p>
          <a:p>
            <a:pPr>
              <a:lnSpc>
                <a:spcPct val="110000"/>
              </a:lnSpc>
            </a:pPr>
            <a:r>
              <a:rPr lang="zh-CN" altLang="en-US" sz="1600" b="1" dirty="0">
                <a:latin typeface="Consolas" panose="020B0609020204030204" pitchFamily="49" charset="0"/>
                <a:ea typeface="黑体" panose="02010609060101010101" pitchFamily="49" charset="-122"/>
              </a:rPr>
              <a:t>    </a:t>
            </a:r>
            <a:r>
              <a:rPr lang="en-US" altLang="zh-CN" sz="1600" b="1" dirty="0">
                <a:latin typeface="Consolas" panose="020B0609020204030204" pitchFamily="49" charset="0"/>
                <a:ea typeface="黑体" panose="02010609060101010101" pitchFamily="49" charset="-122"/>
              </a:rPr>
              <a:t>Complex(double a, double b) { x=a; y=b; }	</a:t>
            </a:r>
          </a:p>
          <a:p>
            <a:pPr>
              <a:lnSpc>
                <a:spcPct val="110000"/>
              </a:lnSpc>
            </a:pPr>
            <a:r>
              <a:rPr lang="en-US" altLang="zh-CN" sz="1600" b="1" dirty="0">
                <a:latin typeface="Consolas" panose="020B0609020204030204" pitchFamily="49" charset="0"/>
                <a:ea typeface="黑体" panose="02010609060101010101" pitchFamily="49" charset="-122"/>
              </a:rPr>
              <a:t>    double </a:t>
            </a:r>
            <a:r>
              <a:rPr lang="en-US" altLang="zh-CN" sz="1600" b="1" dirty="0" err="1">
                <a:latin typeface="Consolas" panose="020B0609020204030204" pitchFamily="49" charset="0"/>
                <a:ea typeface="黑体" panose="02010609060101010101" pitchFamily="49" charset="-122"/>
              </a:rPr>
              <a:t>getx</a:t>
            </a:r>
            <a:r>
              <a:rPr lang="en-US" altLang="zh-CN" sz="1600" b="1" dirty="0">
                <a:latin typeface="Consolas" panose="020B0609020204030204" pitchFamily="49" charset="0"/>
                <a:ea typeface="黑体" panose="02010609060101010101" pitchFamily="49" charset="-122"/>
              </a:rPr>
              <a:t>() { return x; }	</a:t>
            </a:r>
          </a:p>
          <a:p>
            <a:pPr>
              <a:lnSpc>
                <a:spcPct val="110000"/>
              </a:lnSpc>
            </a:pPr>
            <a:r>
              <a:rPr lang="en-US" altLang="zh-CN" sz="1600" b="1" dirty="0">
                <a:latin typeface="Consolas" panose="020B0609020204030204" pitchFamily="49" charset="0"/>
                <a:ea typeface="黑体" panose="02010609060101010101" pitchFamily="49" charset="-122"/>
              </a:rPr>
              <a:t>    double </a:t>
            </a:r>
            <a:r>
              <a:rPr lang="en-US" altLang="zh-CN" sz="1600" b="1" dirty="0" err="1">
                <a:latin typeface="Consolas" panose="020B0609020204030204" pitchFamily="49" charset="0"/>
                <a:ea typeface="黑体" panose="02010609060101010101" pitchFamily="49" charset="-122"/>
              </a:rPr>
              <a:t>gety</a:t>
            </a:r>
            <a:r>
              <a:rPr lang="en-US" altLang="zh-CN" sz="1600" b="1" dirty="0">
                <a:latin typeface="Consolas" panose="020B0609020204030204" pitchFamily="49" charset="0"/>
                <a:ea typeface="黑体" panose="02010609060101010101" pitchFamily="49" charset="-122"/>
              </a:rPr>
              <a:t>() { return y; }</a:t>
            </a:r>
          </a:p>
          <a:p>
            <a:pPr>
              <a:lnSpc>
                <a:spcPct val="110000"/>
              </a:lnSpc>
            </a:pPr>
            <a:r>
              <a:rPr lang="en-US" altLang="zh-CN" sz="1600" b="1" dirty="0">
                <a:latin typeface="Consolas" panose="020B0609020204030204" pitchFamily="49" charset="0"/>
                <a:ea typeface="黑体" panose="02010609060101010101" pitchFamily="49" charset="-122"/>
              </a:rPr>
              <a:t>    </a:t>
            </a:r>
            <a:r>
              <a:rPr lang="en-US" altLang="zh-CN" sz="1600" b="1" dirty="0">
                <a:solidFill>
                  <a:srgbClr val="0000FF"/>
                </a:solidFill>
                <a:latin typeface="Consolas" panose="020B0609020204030204" pitchFamily="49" charset="0"/>
                <a:ea typeface="黑体" panose="02010609060101010101" pitchFamily="49" charset="-122"/>
              </a:rPr>
              <a:t>double </a:t>
            </a:r>
            <a:r>
              <a:rPr lang="en-US" altLang="zh-CN" sz="1600" b="1" dirty="0" err="1">
                <a:solidFill>
                  <a:srgbClr val="0000FF"/>
                </a:solidFill>
                <a:latin typeface="Consolas" panose="020B0609020204030204" pitchFamily="49" charset="0"/>
                <a:ea typeface="黑体" panose="02010609060101010101" pitchFamily="49" charset="-122"/>
              </a:rPr>
              <a:t>mydist</a:t>
            </a:r>
            <a:r>
              <a:rPr lang="en-US" altLang="zh-CN" sz="1600" b="1" dirty="0">
                <a:solidFill>
                  <a:srgbClr val="0000FF"/>
                </a:solidFill>
                <a:latin typeface="Consolas" panose="020B0609020204030204" pitchFamily="49" charset="0"/>
                <a:ea typeface="黑体" panose="02010609060101010101" pitchFamily="49" charset="-122"/>
              </a:rPr>
              <a:t>( Complex&amp; );</a:t>
            </a:r>
          </a:p>
          <a:p>
            <a:pPr>
              <a:lnSpc>
                <a:spcPct val="110000"/>
              </a:lnSpc>
            </a:pPr>
            <a:r>
              <a:rPr lang="en-US" altLang="zh-CN" sz="1600" b="1" dirty="0">
                <a:latin typeface="Consolas" panose="020B0609020204030204" pitchFamily="49" charset="0"/>
                <a:ea typeface="黑体" panose="02010609060101010101" pitchFamily="49" charset="-122"/>
              </a:rPr>
              <a:t>  private:</a:t>
            </a:r>
          </a:p>
          <a:p>
            <a:pPr>
              <a:lnSpc>
                <a:spcPct val="110000"/>
              </a:lnSpc>
            </a:pPr>
            <a:r>
              <a:rPr lang="en-US" altLang="zh-CN" sz="1600" b="1" dirty="0">
                <a:latin typeface="Consolas" panose="020B0609020204030204" pitchFamily="49" charset="0"/>
                <a:ea typeface="黑体" panose="02010609060101010101" pitchFamily="49" charset="-122"/>
              </a:rPr>
              <a:t>    double x, y;</a:t>
            </a:r>
          </a:p>
          <a:p>
            <a:pPr>
              <a:lnSpc>
                <a:spcPct val="110000"/>
              </a:lnSpc>
            </a:pPr>
            <a:r>
              <a:rPr lang="en-US" altLang="zh-CN" sz="1600" b="1" dirty="0">
                <a:latin typeface="Consolas" panose="020B0609020204030204" pitchFamily="49" charset="0"/>
                <a:ea typeface="黑体" panose="02010609060101010101" pitchFamily="49" charset="-122"/>
              </a:rPr>
              <a:t>}; </a:t>
            </a:r>
          </a:p>
          <a:p>
            <a:pPr>
              <a:lnSpc>
                <a:spcPct val="110000"/>
              </a:lnSpc>
            </a:pPr>
            <a:endParaRPr lang="en-US" altLang="zh-CN" sz="1600" b="1" dirty="0">
              <a:latin typeface="Consolas" panose="020B0609020204030204" pitchFamily="49" charset="0"/>
              <a:ea typeface="黑体" panose="02010609060101010101" pitchFamily="49" charset="-122"/>
            </a:endParaRPr>
          </a:p>
          <a:p>
            <a:pPr>
              <a:lnSpc>
                <a:spcPct val="110000"/>
              </a:lnSpc>
            </a:pPr>
            <a:r>
              <a:rPr lang="en-US" altLang="zh-CN" sz="1600" b="1" dirty="0">
                <a:solidFill>
                  <a:srgbClr val="0000FF"/>
                </a:solidFill>
                <a:latin typeface="Consolas" panose="020B0609020204030204" pitchFamily="49" charset="0"/>
                <a:ea typeface="黑体" panose="02010609060101010101" pitchFamily="49" charset="-122"/>
              </a:rPr>
              <a:t>double Complex::</a:t>
            </a:r>
            <a:r>
              <a:rPr lang="en-US" altLang="zh-CN" sz="1600" b="1" dirty="0" err="1">
                <a:solidFill>
                  <a:srgbClr val="0000FF"/>
                </a:solidFill>
                <a:latin typeface="Consolas" panose="020B0609020204030204" pitchFamily="49" charset="0"/>
                <a:ea typeface="黑体" panose="02010609060101010101" pitchFamily="49" charset="-122"/>
              </a:rPr>
              <a:t>mydist</a:t>
            </a:r>
            <a:r>
              <a:rPr lang="en-US" altLang="zh-CN" sz="1600" b="1" dirty="0">
                <a:solidFill>
                  <a:srgbClr val="0000FF"/>
                </a:solidFill>
                <a:latin typeface="Consolas" panose="020B0609020204030204" pitchFamily="49" charset="0"/>
                <a:ea typeface="黑体" panose="02010609060101010101" pitchFamily="49" charset="-122"/>
              </a:rPr>
              <a:t>(Complex&amp; z)</a:t>
            </a:r>
          </a:p>
          <a:p>
            <a:pPr>
              <a:lnSpc>
                <a:spcPct val="110000"/>
              </a:lnSpc>
            </a:pPr>
            <a:r>
              <a:rPr lang="en-US" altLang="zh-CN" sz="1600" b="1" dirty="0">
                <a:latin typeface="Consolas" panose="020B0609020204030204" pitchFamily="49" charset="0"/>
                <a:ea typeface="黑体" panose="02010609060101010101" pitchFamily="49" charset="-122"/>
              </a:rPr>
              <a:t>{  double </a:t>
            </a:r>
            <a:r>
              <a:rPr lang="en-US" altLang="zh-CN" sz="1600" b="1" dirty="0">
                <a:solidFill>
                  <a:srgbClr val="0000FF"/>
                </a:solidFill>
                <a:latin typeface="Consolas" panose="020B0609020204030204" pitchFamily="49" charset="0"/>
                <a:ea typeface="黑体" panose="02010609060101010101" pitchFamily="49" charset="-122"/>
              </a:rPr>
              <a:t>xx = x - </a:t>
            </a:r>
            <a:r>
              <a:rPr lang="en-US" altLang="zh-CN" sz="1600" b="1" dirty="0" err="1">
                <a:solidFill>
                  <a:srgbClr val="0000FF"/>
                </a:solidFill>
                <a:latin typeface="Consolas" panose="020B0609020204030204" pitchFamily="49" charset="0"/>
                <a:ea typeface="黑体" panose="02010609060101010101" pitchFamily="49" charset="-122"/>
              </a:rPr>
              <a:t>z.x</a:t>
            </a:r>
            <a:r>
              <a:rPr lang="en-US" altLang="zh-CN" sz="1600" b="1" dirty="0">
                <a:latin typeface="Consolas" panose="020B0609020204030204" pitchFamily="49" charset="0"/>
                <a:ea typeface="黑体" panose="02010609060101010101" pitchFamily="49" charset="-122"/>
              </a:rPr>
              <a:t>;</a:t>
            </a:r>
          </a:p>
          <a:p>
            <a:pPr>
              <a:lnSpc>
                <a:spcPct val="110000"/>
              </a:lnSpc>
            </a:pPr>
            <a:r>
              <a:rPr lang="en-US" altLang="zh-CN" sz="1600" b="1" dirty="0">
                <a:latin typeface="Consolas" panose="020B0609020204030204" pitchFamily="49" charset="0"/>
                <a:ea typeface="黑体" panose="02010609060101010101" pitchFamily="49" charset="-122"/>
              </a:rPr>
              <a:t>   double </a:t>
            </a:r>
            <a:r>
              <a:rPr lang="en-US" altLang="zh-CN" sz="1600" b="1" dirty="0" err="1">
                <a:solidFill>
                  <a:srgbClr val="0000FF"/>
                </a:solidFill>
                <a:latin typeface="Consolas" panose="020B0609020204030204" pitchFamily="49" charset="0"/>
                <a:ea typeface="黑体" panose="02010609060101010101" pitchFamily="49" charset="-122"/>
              </a:rPr>
              <a:t>yy</a:t>
            </a:r>
            <a:r>
              <a:rPr lang="en-US" altLang="zh-CN" sz="1600" b="1" dirty="0">
                <a:solidFill>
                  <a:srgbClr val="0000FF"/>
                </a:solidFill>
                <a:latin typeface="Consolas" panose="020B0609020204030204" pitchFamily="49" charset="0"/>
                <a:ea typeface="黑体" panose="02010609060101010101" pitchFamily="49" charset="-122"/>
              </a:rPr>
              <a:t> = y - </a:t>
            </a:r>
            <a:r>
              <a:rPr lang="en-US" altLang="zh-CN" sz="1600" b="1" dirty="0" err="1">
                <a:solidFill>
                  <a:srgbClr val="0000FF"/>
                </a:solidFill>
                <a:latin typeface="Consolas" panose="020B0609020204030204" pitchFamily="49" charset="0"/>
                <a:ea typeface="黑体" panose="02010609060101010101" pitchFamily="49" charset="-122"/>
              </a:rPr>
              <a:t>z.y</a:t>
            </a:r>
            <a:r>
              <a:rPr lang="en-US" altLang="zh-CN" sz="1600" b="1" dirty="0">
                <a:latin typeface="Consolas" panose="020B0609020204030204" pitchFamily="49" charset="0"/>
                <a:ea typeface="黑体" panose="02010609060101010101" pitchFamily="49" charset="-122"/>
              </a:rPr>
              <a:t>;</a:t>
            </a:r>
          </a:p>
          <a:p>
            <a:pPr>
              <a:lnSpc>
                <a:spcPct val="110000"/>
              </a:lnSpc>
            </a:pPr>
            <a:r>
              <a:rPr lang="en-US" altLang="zh-CN" sz="1600" b="1" dirty="0">
                <a:latin typeface="Consolas" panose="020B0609020204030204" pitchFamily="49" charset="0"/>
                <a:ea typeface="黑体" panose="02010609060101010101" pitchFamily="49" charset="-122"/>
              </a:rPr>
              <a:t>   return </a:t>
            </a:r>
            <a:r>
              <a:rPr lang="en-US" altLang="zh-CN" sz="1600" b="1" dirty="0" err="1">
                <a:latin typeface="Consolas" panose="020B0609020204030204" pitchFamily="49" charset="0"/>
                <a:ea typeface="黑体" panose="02010609060101010101" pitchFamily="49" charset="-122"/>
              </a:rPr>
              <a:t>sqrt</a:t>
            </a:r>
            <a:r>
              <a:rPr lang="en-US" altLang="zh-CN" sz="1600" b="1" dirty="0">
                <a:latin typeface="Consolas" panose="020B0609020204030204" pitchFamily="49" charset="0"/>
                <a:ea typeface="黑体" panose="02010609060101010101" pitchFamily="49" charset="-122"/>
              </a:rPr>
              <a:t>(pow(xx,2)+pow(yy,2));</a:t>
            </a:r>
          </a:p>
          <a:p>
            <a:pPr>
              <a:lnSpc>
                <a:spcPct val="110000"/>
              </a:lnSpc>
            </a:pPr>
            <a:r>
              <a:rPr lang="en-US" altLang="zh-CN" sz="1600" b="1" dirty="0">
                <a:latin typeface="Consolas" panose="020B0609020204030204" pitchFamily="49" charset="0"/>
                <a:ea typeface="黑体" panose="02010609060101010101" pitchFamily="49" charset="-122"/>
              </a:rPr>
              <a:t>}</a:t>
            </a:r>
          </a:p>
          <a:p>
            <a:pPr>
              <a:lnSpc>
                <a:spcPct val="110000"/>
              </a:lnSpc>
            </a:pPr>
            <a:endParaRPr lang="en-US" altLang="zh-CN" sz="1600" b="1" dirty="0">
              <a:latin typeface="Consolas" panose="020B0609020204030204" pitchFamily="49" charset="0"/>
              <a:ea typeface="黑体" panose="02010609060101010101" pitchFamily="49" charset="-122"/>
            </a:endParaRPr>
          </a:p>
          <a:p>
            <a:pPr>
              <a:lnSpc>
                <a:spcPct val="110000"/>
              </a:lnSpc>
            </a:pPr>
            <a:r>
              <a:rPr lang="en-US" altLang="zh-CN" sz="1600" b="1" dirty="0">
                <a:solidFill>
                  <a:srgbClr val="0000FF"/>
                </a:solidFill>
                <a:latin typeface="Consolas" panose="020B0609020204030204" pitchFamily="49" charset="0"/>
                <a:ea typeface="黑体" panose="02010609060101010101" pitchFamily="49" charset="-122"/>
              </a:rPr>
              <a:t>double </a:t>
            </a:r>
            <a:r>
              <a:rPr lang="en-US" altLang="zh-CN" sz="1600" b="1" dirty="0" err="1">
                <a:solidFill>
                  <a:srgbClr val="0000FF"/>
                </a:solidFill>
                <a:latin typeface="Consolas" panose="020B0609020204030204" pitchFamily="49" charset="0"/>
                <a:ea typeface="黑体" panose="02010609060101010101" pitchFamily="49" charset="-122"/>
              </a:rPr>
              <a:t>mydist</a:t>
            </a:r>
            <a:r>
              <a:rPr lang="en-US" altLang="zh-CN" sz="1600" b="1" dirty="0">
                <a:solidFill>
                  <a:srgbClr val="0000FF"/>
                </a:solidFill>
                <a:latin typeface="Consolas" panose="020B0609020204030204" pitchFamily="49" charset="0"/>
                <a:ea typeface="黑体" panose="02010609060101010101" pitchFamily="49" charset="-122"/>
              </a:rPr>
              <a:t>(Complex&amp; z1, Complex&amp; z2)</a:t>
            </a:r>
          </a:p>
          <a:p>
            <a:pPr>
              <a:lnSpc>
                <a:spcPct val="110000"/>
              </a:lnSpc>
            </a:pPr>
            <a:r>
              <a:rPr lang="en-US" altLang="zh-CN" sz="1600" b="1" dirty="0">
                <a:latin typeface="Consolas" panose="020B0609020204030204" pitchFamily="49" charset="0"/>
                <a:ea typeface="黑体" panose="02010609060101010101" pitchFamily="49" charset="-122"/>
              </a:rPr>
              <a:t>{  double </a:t>
            </a:r>
            <a:r>
              <a:rPr lang="en-US" altLang="zh-CN" sz="1600" b="1" dirty="0">
                <a:solidFill>
                  <a:srgbClr val="0000FF"/>
                </a:solidFill>
                <a:latin typeface="Consolas" panose="020B0609020204030204" pitchFamily="49" charset="0"/>
                <a:ea typeface="黑体" panose="02010609060101010101" pitchFamily="49" charset="-122"/>
              </a:rPr>
              <a:t>xx = z1.getx() - z2.getx()</a:t>
            </a:r>
            <a:r>
              <a:rPr lang="en-US" altLang="zh-CN" sz="1600" b="1" dirty="0">
                <a:latin typeface="Consolas" panose="020B0609020204030204" pitchFamily="49" charset="0"/>
                <a:ea typeface="黑体" panose="02010609060101010101" pitchFamily="49" charset="-122"/>
              </a:rPr>
              <a:t>;</a:t>
            </a:r>
          </a:p>
          <a:p>
            <a:pPr>
              <a:lnSpc>
                <a:spcPct val="110000"/>
              </a:lnSpc>
            </a:pPr>
            <a:r>
              <a:rPr lang="en-US" altLang="zh-CN" sz="1600" b="1" dirty="0">
                <a:latin typeface="Consolas" panose="020B0609020204030204" pitchFamily="49" charset="0"/>
                <a:ea typeface="黑体" panose="02010609060101010101" pitchFamily="49" charset="-122"/>
              </a:rPr>
              <a:t>   double </a:t>
            </a:r>
            <a:r>
              <a:rPr lang="en-US" altLang="zh-CN" sz="1600" b="1" dirty="0" err="1">
                <a:solidFill>
                  <a:srgbClr val="0000FF"/>
                </a:solidFill>
                <a:latin typeface="Consolas" panose="020B0609020204030204" pitchFamily="49" charset="0"/>
                <a:ea typeface="黑体" panose="02010609060101010101" pitchFamily="49" charset="-122"/>
              </a:rPr>
              <a:t>yy</a:t>
            </a:r>
            <a:r>
              <a:rPr lang="en-US" altLang="zh-CN" sz="1600" b="1" dirty="0">
                <a:solidFill>
                  <a:srgbClr val="0000FF"/>
                </a:solidFill>
                <a:latin typeface="Consolas" panose="020B0609020204030204" pitchFamily="49" charset="0"/>
                <a:ea typeface="黑体" panose="02010609060101010101" pitchFamily="49" charset="-122"/>
              </a:rPr>
              <a:t> = z1.gety() - z2.gety()</a:t>
            </a:r>
            <a:r>
              <a:rPr lang="en-US" altLang="zh-CN" sz="1600" b="1" dirty="0">
                <a:latin typeface="Consolas" panose="020B0609020204030204" pitchFamily="49" charset="0"/>
                <a:ea typeface="黑体" panose="02010609060101010101" pitchFamily="49" charset="-122"/>
              </a:rPr>
              <a:t>;</a:t>
            </a:r>
          </a:p>
          <a:p>
            <a:pPr>
              <a:lnSpc>
                <a:spcPct val="110000"/>
              </a:lnSpc>
            </a:pPr>
            <a:r>
              <a:rPr lang="en-US" altLang="zh-CN" sz="1600" b="1" dirty="0">
                <a:latin typeface="Consolas" panose="020B0609020204030204" pitchFamily="49" charset="0"/>
                <a:ea typeface="黑体" panose="02010609060101010101" pitchFamily="49" charset="-122"/>
              </a:rPr>
              <a:t>   return </a:t>
            </a:r>
            <a:r>
              <a:rPr lang="en-US" altLang="zh-CN" sz="1600" b="1" dirty="0" err="1">
                <a:latin typeface="Consolas" panose="020B0609020204030204" pitchFamily="49" charset="0"/>
                <a:ea typeface="黑体" panose="02010609060101010101" pitchFamily="49" charset="-122"/>
              </a:rPr>
              <a:t>sqrt</a:t>
            </a:r>
            <a:r>
              <a:rPr lang="en-US" altLang="zh-CN" sz="1600" b="1" dirty="0">
                <a:latin typeface="Consolas" panose="020B0609020204030204" pitchFamily="49" charset="0"/>
                <a:ea typeface="黑体" panose="02010609060101010101" pitchFamily="49" charset="-122"/>
              </a:rPr>
              <a:t>(pow(xx,2)+pow(yy,2));</a:t>
            </a:r>
          </a:p>
          <a:p>
            <a:pPr>
              <a:lnSpc>
                <a:spcPct val="110000"/>
              </a:lnSpc>
            </a:pPr>
            <a:r>
              <a:rPr lang="en-US" altLang="zh-CN" sz="1600" b="1" dirty="0">
                <a:latin typeface="Consolas" panose="020B0609020204030204" pitchFamily="49" charset="0"/>
                <a:ea typeface="黑体" panose="02010609060101010101" pitchFamily="49" charset="-122"/>
              </a:rPr>
              <a:t>}</a:t>
            </a:r>
          </a:p>
        </p:txBody>
      </p:sp>
      <p:sp>
        <p:nvSpPr>
          <p:cNvPr id="13" name="Rectangle 3"/>
          <p:cNvSpPr>
            <a:spLocks noChangeArrowheads="1"/>
          </p:cNvSpPr>
          <p:nvPr/>
        </p:nvSpPr>
        <p:spPr bwMode="auto">
          <a:xfrm>
            <a:off x="4355976" y="1772816"/>
            <a:ext cx="4643958" cy="3046988"/>
          </a:xfrm>
          <a:prstGeom prst="rect">
            <a:avLst/>
          </a:prstGeom>
          <a:solidFill>
            <a:schemeClr val="bg1"/>
          </a:solidFill>
          <a:ln w="9525">
            <a:solidFill>
              <a:srgbClr val="0000FF"/>
            </a:solidFill>
            <a:miter lim="800000"/>
            <a:headEnd/>
            <a:tailEnd/>
          </a:ln>
          <a:effectLst/>
          <a:extLst/>
        </p:spPr>
        <p:txBody>
          <a:bodyPr wrap="square">
            <a:spAutoFit/>
          </a:bodyPr>
          <a:lstStyle/>
          <a:p>
            <a:r>
              <a:rPr lang="en-US" altLang="zh-CN" sz="1600" b="1" dirty="0" err="1">
                <a:latin typeface="Consolas" panose="020B0609020204030204" pitchFamily="49" charset="0"/>
                <a:ea typeface="黑体" panose="02010609060101010101" pitchFamily="49" charset="-122"/>
              </a:rPr>
              <a:t>int</a:t>
            </a:r>
            <a:r>
              <a:rPr lang="en-US" altLang="zh-CN" sz="1600" b="1" dirty="0">
                <a:latin typeface="Consolas" panose="020B0609020204030204" pitchFamily="49" charset="0"/>
                <a:ea typeface="黑体" panose="02010609060101010101" pitchFamily="49" charset="-122"/>
              </a:rPr>
              <a:t> main()</a:t>
            </a:r>
          </a:p>
          <a:p>
            <a:r>
              <a:rPr lang="en-US" altLang="zh-CN" sz="1600" b="1" dirty="0">
                <a:latin typeface="Consolas" panose="020B0609020204030204" pitchFamily="49" charset="0"/>
                <a:ea typeface="黑体" panose="02010609060101010101" pitchFamily="49" charset="-122"/>
              </a:rPr>
              <a:t>{</a:t>
            </a:r>
          </a:p>
          <a:p>
            <a:r>
              <a:rPr lang="en-US" altLang="zh-CN" sz="1600" b="1" dirty="0">
                <a:latin typeface="Consolas" panose="020B0609020204030204" pitchFamily="49" charset="0"/>
                <a:ea typeface="黑体" panose="02010609060101010101" pitchFamily="49" charset="-122"/>
              </a:rPr>
              <a:t>   Complex a(2.5,3.8), b(-4.2,5.6);</a:t>
            </a:r>
          </a:p>
          <a:p>
            <a:endParaRPr lang="en-US" altLang="zh-CN" sz="1600" b="1" dirty="0">
              <a:latin typeface="Consolas" panose="020B0609020204030204" pitchFamily="49" charset="0"/>
              <a:ea typeface="黑体" panose="02010609060101010101" pitchFamily="49" charset="-122"/>
            </a:endParaRPr>
          </a:p>
          <a:p>
            <a:r>
              <a:rPr lang="en-US" altLang="zh-CN" sz="1600" b="1" dirty="0">
                <a:latin typeface="Consolas" panose="020B0609020204030204" pitchFamily="49" charset="0"/>
                <a:ea typeface="黑体" panose="02010609060101010101" pitchFamily="49" charset="-122"/>
              </a:rPr>
              <a:t>   </a:t>
            </a:r>
            <a:r>
              <a:rPr lang="en-US" altLang="zh-CN" sz="1600" b="1" dirty="0" err="1">
                <a:latin typeface="Consolas" panose="020B0609020204030204" pitchFamily="49" charset="0"/>
                <a:ea typeface="黑体" panose="02010609060101010101" pitchFamily="49" charset="-122"/>
              </a:rPr>
              <a:t>cout</a:t>
            </a:r>
            <a:r>
              <a:rPr lang="en-US" altLang="zh-CN" sz="1600" b="1" dirty="0">
                <a:latin typeface="Consolas" panose="020B0609020204030204" pitchFamily="49" charset="0"/>
                <a:ea typeface="黑体" panose="02010609060101010101" pitchFamily="49" charset="-122"/>
              </a:rPr>
              <a:t> &lt;&lt; "</a:t>
            </a:r>
            <a:r>
              <a:rPr lang="zh-CN" altLang="en-US" sz="1600" b="1" dirty="0">
                <a:latin typeface="Consolas" panose="020B0609020204030204" pitchFamily="49" charset="0"/>
                <a:ea typeface="黑体" panose="02010609060101010101" pitchFamily="49" charset="-122"/>
              </a:rPr>
              <a:t>成员函数：</a:t>
            </a:r>
            <a:r>
              <a:rPr lang="en-US" altLang="zh-CN" sz="1600" b="1" dirty="0">
                <a:latin typeface="Consolas" panose="020B0609020204030204" pitchFamily="49" charset="0"/>
                <a:ea typeface="黑体" panose="02010609060101010101" pitchFamily="49" charset="-122"/>
              </a:rPr>
              <a:t>";</a:t>
            </a:r>
          </a:p>
          <a:p>
            <a:r>
              <a:rPr lang="en-US" altLang="zh-CN" sz="1600" b="1" dirty="0">
                <a:latin typeface="Consolas" panose="020B0609020204030204" pitchFamily="49" charset="0"/>
                <a:ea typeface="黑体" panose="02010609060101010101" pitchFamily="49" charset="-122"/>
              </a:rPr>
              <a:t>   </a:t>
            </a:r>
            <a:r>
              <a:rPr lang="en-US" altLang="zh-CN" sz="1600" b="1" dirty="0" err="1">
                <a:latin typeface="Consolas" panose="020B0609020204030204" pitchFamily="49" charset="0"/>
                <a:ea typeface="黑体" panose="02010609060101010101" pitchFamily="49" charset="-122"/>
              </a:rPr>
              <a:t>cout</a:t>
            </a:r>
            <a:r>
              <a:rPr lang="en-US" altLang="zh-CN" sz="1600" b="1" dirty="0">
                <a:latin typeface="Consolas" panose="020B0609020204030204" pitchFamily="49" charset="0"/>
                <a:ea typeface="黑体" panose="02010609060101010101" pitchFamily="49" charset="-122"/>
              </a:rPr>
              <a:t> &lt;&lt;"|a-b|="&lt;&lt; </a:t>
            </a:r>
            <a:r>
              <a:rPr lang="en-US" altLang="zh-CN" sz="1600" b="1" dirty="0" err="1">
                <a:solidFill>
                  <a:srgbClr val="0000FF"/>
                </a:solidFill>
                <a:latin typeface="Consolas" panose="020B0609020204030204" pitchFamily="49" charset="0"/>
                <a:ea typeface="黑体" panose="02010609060101010101" pitchFamily="49" charset="-122"/>
              </a:rPr>
              <a:t>a.mydist</a:t>
            </a:r>
            <a:r>
              <a:rPr lang="en-US" altLang="zh-CN" sz="1600" b="1" dirty="0">
                <a:solidFill>
                  <a:srgbClr val="0000FF"/>
                </a:solidFill>
                <a:latin typeface="Consolas" panose="020B0609020204030204" pitchFamily="49" charset="0"/>
                <a:ea typeface="黑体" panose="02010609060101010101" pitchFamily="49" charset="-122"/>
              </a:rPr>
              <a:t>(b)</a:t>
            </a:r>
            <a:r>
              <a:rPr lang="en-US" altLang="zh-CN" sz="1600" b="1" dirty="0">
                <a:latin typeface="Consolas" panose="020B0609020204030204" pitchFamily="49" charset="0"/>
                <a:ea typeface="黑体" panose="02010609060101010101" pitchFamily="49" charset="-122"/>
              </a:rPr>
              <a:t> &lt;&lt;</a:t>
            </a:r>
            <a:r>
              <a:rPr lang="en-US" altLang="zh-CN" sz="1600" b="1" dirty="0" err="1">
                <a:latin typeface="Consolas" panose="020B0609020204030204" pitchFamily="49" charset="0"/>
                <a:ea typeface="黑体" panose="02010609060101010101" pitchFamily="49" charset="-122"/>
              </a:rPr>
              <a:t>endl</a:t>
            </a:r>
            <a:r>
              <a:rPr lang="en-US" altLang="zh-CN" sz="1600" b="1" dirty="0">
                <a:latin typeface="Consolas" panose="020B0609020204030204" pitchFamily="49" charset="0"/>
                <a:ea typeface="黑体" panose="02010609060101010101" pitchFamily="49" charset="-122"/>
              </a:rPr>
              <a:t>;</a:t>
            </a:r>
          </a:p>
          <a:p>
            <a:r>
              <a:rPr lang="en-US" altLang="zh-CN" sz="1600" b="1" dirty="0">
                <a:latin typeface="Consolas" panose="020B0609020204030204" pitchFamily="49" charset="0"/>
                <a:ea typeface="黑体" panose="02010609060101010101" pitchFamily="49" charset="-122"/>
              </a:rPr>
              <a:t>		</a:t>
            </a:r>
          </a:p>
          <a:p>
            <a:r>
              <a:rPr lang="en-US" altLang="zh-CN" sz="1600" b="1" dirty="0">
                <a:latin typeface="Consolas" panose="020B0609020204030204" pitchFamily="49" charset="0"/>
                <a:ea typeface="黑体" panose="02010609060101010101" pitchFamily="49" charset="-122"/>
              </a:rPr>
              <a:t>   </a:t>
            </a:r>
            <a:r>
              <a:rPr lang="en-US" altLang="zh-CN" sz="1600" b="1" dirty="0" err="1">
                <a:latin typeface="Consolas" panose="020B0609020204030204" pitchFamily="49" charset="0"/>
                <a:ea typeface="黑体" panose="02010609060101010101" pitchFamily="49" charset="-122"/>
              </a:rPr>
              <a:t>cout</a:t>
            </a:r>
            <a:r>
              <a:rPr lang="en-US" altLang="zh-CN" sz="1600" b="1" dirty="0">
                <a:latin typeface="Consolas" panose="020B0609020204030204" pitchFamily="49" charset="0"/>
                <a:ea typeface="黑体" panose="02010609060101010101" pitchFamily="49" charset="-122"/>
              </a:rPr>
              <a:t> &lt;&lt; "</a:t>
            </a:r>
            <a:r>
              <a:rPr lang="zh-CN" altLang="en-US" sz="1600" b="1" dirty="0">
                <a:latin typeface="Consolas" panose="020B0609020204030204" pitchFamily="49" charset="0"/>
                <a:ea typeface="黑体" panose="02010609060101010101" pitchFamily="49" charset="-122"/>
              </a:rPr>
              <a:t>外部函数：</a:t>
            </a:r>
            <a:r>
              <a:rPr lang="en-US" altLang="zh-CN" sz="1600" b="1" dirty="0">
                <a:latin typeface="Consolas" panose="020B0609020204030204" pitchFamily="49" charset="0"/>
                <a:ea typeface="黑体" panose="02010609060101010101" pitchFamily="49" charset="-122"/>
              </a:rPr>
              <a:t>";</a:t>
            </a:r>
          </a:p>
          <a:p>
            <a:r>
              <a:rPr lang="en-US" altLang="zh-CN" sz="1600" b="1" dirty="0">
                <a:latin typeface="Consolas" panose="020B0609020204030204" pitchFamily="49" charset="0"/>
                <a:ea typeface="黑体" panose="02010609060101010101" pitchFamily="49" charset="-122"/>
              </a:rPr>
              <a:t>   </a:t>
            </a:r>
            <a:r>
              <a:rPr lang="en-US" altLang="zh-CN" sz="1600" b="1" dirty="0" err="1">
                <a:latin typeface="Consolas" panose="020B0609020204030204" pitchFamily="49" charset="0"/>
                <a:ea typeface="黑体" panose="02010609060101010101" pitchFamily="49" charset="-122"/>
              </a:rPr>
              <a:t>cout</a:t>
            </a:r>
            <a:r>
              <a:rPr lang="en-US" altLang="zh-CN" sz="1600" b="1" dirty="0">
                <a:latin typeface="Consolas" panose="020B0609020204030204" pitchFamily="49" charset="0"/>
                <a:ea typeface="黑体" panose="02010609060101010101" pitchFamily="49" charset="-122"/>
              </a:rPr>
              <a:t> &lt;&lt;"|a-b|="&lt;&lt; </a:t>
            </a:r>
            <a:r>
              <a:rPr lang="en-US" altLang="zh-CN" sz="1600" b="1" dirty="0" err="1">
                <a:solidFill>
                  <a:srgbClr val="0000FF"/>
                </a:solidFill>
                <a:latin typeface="Consolas" panose="020B0609020204030204" pitchFamily="49" charset="0"/>
                <a:ea typeface="黑体" panose="02010609060101010101" pitchFamily="49" charset="-122"/>
              </a:rPr>
              <a:t>mydist</a:t>
            </a:r>
            <a:r>
              <a:rPr lang="en-US" altLang="zh-CN" sz="1600" b="1" dirty="0">
                <a:solidFill>
                  <a:srgbClr val="0000FF"/>
                </a:solidFill>
                <a:latin typeface="Consolas" panose="020B0609020204030204" pitchFamily="49" charset="0"/>
                <a:ea typeface="黑体" panose="02010609060101010101" pitchFamily="49" charset="-122"/>
              </a:rPr>
              <a:t>(</a:t>
            </a:r>
            <a:r>
              <a:rPr lang="en-US" altLang="zh-CN" sz="1600" b="1" dirty="0" err="1">
                <a:solidFill>
                  <a:srgbClr val="0000FF"/>
                </a:solidFill>
                <a:latin typeface="Consolas" panose="020B0609020204030204" pitchFamily="49" charset="0"/>
                <a:ea typeface="黑体" panose="02010609060101010101" pitchFamily="49" charset="-122"/>
              </a:rPr>
              <a:t>a,b</a:t>
            </a:r>
            <a:r>
              <a:rPr lang="en-US" altLang="zh-CN" sz="1600" b="1" dirty="0">
                <a:solidFill>
                  <a:srgbClr val="0000FF"/>
                </a:solidFill>
                <a:latin typeface="Consolas" panose="020B0609020204030204" pitchFamily="49" charset="0"/>
                <a:ea typeface="黑体" panose="02010609060101010101" pitchFamily="49" charset="-122"/>
              </a:rPr>
              <a:t>)</a:t>
            </a:r>
            <a:r>
              <a:rPr lang="en-US" altLang="zh-CN" sz="1600" b="1" dirty="0">
                <a:latin typeface="Consolas" panose="020B0609020204030204" pitchFamily="49" charset="0"/>
                <a:ea typeface="黑体" panose="02010609060101010101" pitchFamily="49" charset="-122"/>
              </a:rPr>
              <a:t> &lt;&lt;</a:t>
            </a:r>
            <a:r>
              <a:rPr lang="en-US" altLang="zh-CN" sz="1600" b="1" dirty="0" err="1">
                <a:latin typeface="Consolas" panose="020B0609020204030204" pitchFamily="49" charset="0"/>
                <a:ea typeface="黑体" panose="02010609060101010101" pitchFamily="49" charset="-122"/>
              </a:rPr>
              <a:t>endl</a:t>
            </a:r>
            <a:r>
              <a:rPr lang="en-US" altLang="zh-CN" sz="1600" b="1" dirty="0">
                <a:latin typeface="Consolas" panose="020B0609020204030204" pitchFamily="49" charset="0"/>
                <a:ea typeface="黑体" panose="02010609060101010101" pitchFamily="49" charset="-122"/>
              </a:rPr>
              <a:t>;</a:t>
            </a:r>
          </a:p>
          <a:p>
            <a:endParaRPr lang="en-US" altLang="zh-CN" sz="1600" b="1" dirty="0">
              <a:latin typeface="Consolas" panose="020B0609020204030204" pitchFamily="49" charset="0"/>
              <a:ea typeface="黑体" panose="02010609060101010101" pitchFamily="49" charset="-122"/>
            </a:endParaRPr>
          </a:p>
          <a:p>
            <a:r>
              <a:rPr lang="en-US" altLang="zh-CN" sz="1600" b="1" dirty="0">
                <a:latin typeface="Consolas" panose="020B0609020204030204" pitchFamily="49" charset="0"/>
                <a:ea typeface="黑体" panose="02010609060101010101" pitchFamily="49" charset="-122"/>
              </a:rPr>
              <a:t>   return 0;</a:t>
            </a:r>
          </a:p>
          <a:p>
            <a:r>
              <a:rPr lang="en-US" altLang="zh-CN" sz="1600" b="1" dirty="0">
                <a:latin typeface="Consolas" panose="020B0609020204030204" pitchFamily="49" charset="0"/>
                <a:ea typeface="黑体" panose="02010609060101010101" pitchFamily="49" charset="-122"/>
              </a:rPr>
              <a:t>}</a:t>
            </a:r>
          </a:p>
        </p:txBody>
      </p:sp>
      <p:sp>
        <p:nvSpPr>
          <p:cNvPr id="15" name="Rectangle 7"/>
          <p:cNvSpPr>
            <a:spLocks noChangeArrowheads="1"/>
          </p:cNvSpPr>
          <p:nvPr/>
        </p:nvSpPr>
        <p:spPr bwMode="auto">
          <a:xfrm>
            <a:off x="5220073" y="4653136"/>
            <a:ext cx="3024336" cy="397032"/>
          </a:xfrm>
          <a:prstGeom prst="rect">
            <a:avLst/>
          </a:prstGeom>
          <a:solidFill>
            <a:schemeClr val="bg1"/>
          </a:solidFill>
          <a:ln w="9525">
            <a:solidFill>
              <a:schemeClr val="hlink"/>
            </a:solidFill>
            <a:miter lim="800000"/>
            <a:headEnd/>
            <a:tailEnd/>
          </a:ln>
          <a:effectLst/>
        </p:spPr>
        <p:txBody>
          <a:bodyPr wrap="square">
            <a:spAutoFit/>
          </a:bodyPr>
          <a:lstStyle/>
          <a:p>
            <a:pPr>
              <a:lnSpc>
                <a:spcPct val="110000"/>
              </a:lnSpc>
            </a:pPr>
            <a:r>
              <a:rPr lang="en-US" altLang="zh-CN" sz="1800" dirty="0">
                <a:solidFill>
                  <a:srgbClr val="0000FF"/>
                </a:solidFill>
                <a:latin typeface="Consolas" panose="020B0609020204030204" pitchFamily="49" charset="0"/>
                <a:ea typeface="黑体" panose="02010609060101010101" pitchFamily="49" charset="-122"/>
              </a:rPr>
              <a:t>ex09_class_Complex.cpp</a:t>
            </a:r>
          </a:p>
        </p:txBody>
      </p:sp>
    </p:spTree>
    <p:extLst>
      <p:ext uri="{BB962C8B-B14F-4D97-AF65-F5344CB8AC3E}">
        <p14:creationId xmlns:p14="http://schemas.microsoft.com/office/powerpoint/2010/main" val="1083942817"/>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8"/>
          <p:cNvSpPr>
            <a:spLocks noChangeArrowheads="1"/>
          </p:cNvSpPr>
          <p:nvPr/>
        </p:nvSpPr>
        <p:spPr bwMode="gray">
          <a:xfrm>
            <a:off x="179512" y="357690"/>
            <a:ext cx="6025987" cy="910275"/>
          </a:xfrm>
          <a:prstGeom prst="roundRect">
            <a:avLst>
              <a:gd name="adj" fmla="val 16667"/>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en-US">
              <a:latin typeface="Arial" charset="0"/>
            </a:endParaRPr>
          </a:p>
        </p:txBody>
      </p:sp>
      <p:sp>
        <p:nvSpPr>
          <p:cNvPr id="6" name="灯片编号占位符 5"/>
          <p:cNvSpPr>
            <a:spLocks noGrp="1"/>
          </p:cNvSpPr>
          <p:nvPr>
            <p:ph type="sldNum" sz="quarter" idx="12"/>
          </p:nvPr>
        </p:nvSpPr>
        <p:spPr/>
        <p:txBody>
          <a:bodyPr/>
          <a:lstStyle/>
          <a:p>
            <a:fld id="{1469A02B-07F5-4988-A810-1DC9E588F7B8}" type="slidenum">
              <a:rPr lang="zh-CN" altLang="en-US"/>
              <a:pPr/>
              <a:t>45</a:t>
            </a:fld>
            <a:endParaRPr lang="en-US" altLang="zh-CN"/>
          </a:p>
        </p:txBody>
      </p:sp>
      <p:sp>
        <p:nvSpPr>
          <p:cNvPr id="915458" name="Rectangle 2"/>
          <p:cNvSpPr>
            <a:spLocks noGrp="1" noChangeArrowheads="1"/>
          </p:cNvSpPr>
          <p:nvPr>
            <p:ph type="title"/>
          </p:nvPr>
        </p:nvSpPr>
        <p:spPr>
          <a:xfrm>
            <a:off x="251520" y="476672"/>
            <a:ext cx="5112568" cy="830997"/>
          </a:xfrm>
          <a:noFill/>
          <a:ln>
            <a:noFill/>
          </a:ln>
          <a:extLst/>
        </p:spPr>
        <p:txBody>
          <a:bodyPr wrap="square">
            <a:spAutoFit/>
          </a:bodyPr>
          <a:lstStyle/>
          <a:p>
            <a:pPr lvl="0"/>
            <a:r>
              <a:rPr lang="zh-CN" altLang="en-US" sz="4800" dirty="0">
                <a:solidFill>
                  <a:srgbClr val="0000FF"/>
                </a:solidFill>
                <a:latin typeface="Times New Roman" panose="02020603050405020304" pitchFamily="18" charset="0"/>
                <a:ea typeface="黑体" panose="02010609060101010101" pitchFamily="49" charset="-122"/>
                <a:cs typeface="+mn-cs"/>
              </a:rPr>
              <a:t>类 的 组 合</a:t>
            </a:r>
            <a:endParaRPr lang="zh-CN" altLang="en-US" sz="4800" b="0" dirty="0">
              <a:solidFill>
                <a:srgbClr val="0000FF"/>
              </a:solidFill>
              <a:latin typeface="Tahoma" panose="020B0604030504040204" pitchFamily="34" charset="0"/>
              <a:ea typeface="宋体" panose="02010600030101010101" pitchFamily="2" charset="-122"/>
              <a:cs typeface="+mn-cs"/>
            </a:endParaRPr>
          </a:p>
        </p:txBody>
      </p:sp>
      <p:sp>
        <p:nvSpPr>
          <p:cNvPr id="7" name="Rectangle 3"/>
          <p:cNvSpPr>
            <a:spLocks noChangeArrowheads="1"/>
          </p:cNvSpPr>
          <p:nvPr/>
        </p:nvSpPr>
        <p:spPr bwMode="auto">
          <a:xfrm>
            <a:off x="899592" y="1556792"/>
            <a:ext cx="676875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组合类的初始化</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常量和引用的初始化</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前向引用声明</a:t>
            </a:r>
          </a:p>
        </p:txBody>
      </p:sp>
    </p:spTree>
    <p:extLst>
      <p:ext uri="{BB962C8B-B14F-4D97-AF65-F5344CB8AC3E}">
        <p14:creationId xmlns:p14="http://schemas.microsoft.com/office/powerpoint/2010/main" val="2203428672"/>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D055F941-DE1F-42D2-AB77-0F897BB7720F}" type="slidenum">
              <a:rPr lang="zh-CN" altLang="en-US"/>
              <a:pPr/>
              <a:t>46</a:t>
            </a:fld>
            <a:endParaRPr lang="en-US" altLang="zh-CN"/>
          </a:p>
        </p:txBody>
      </p:sp>
      <p:sp>
        <p:nvSpPr>
          <p:cNvPr id="912386"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类的组合</a:t>
            </a:r>
          </a:p>
        </p:txBody>
      </p:sp>
      <p:sp>
        <p:nvSpPr>
          <p:cNvPr id="912390" name="Rectangle 6"/>
          <p:cNvSpPr>
            <a:spLocks noChangeArrowheads="1"/>
          </p:cNvSpPr>
          <p:nvPr/>
        </p:nvSpPr>
        <p:spPr bwMode="auto">
          <a:xfrm>
            <a:off x="323850" y="1037469"/>
            <a:ext cx="8497888" cy="979488"/>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buClr>
                <a:srgbClr val="0000FF"/>
              </a:buClr>
              <a:buFont typeface="Wingdings" panose="05000000000000000000" pitchFamily="2" charset="2"/>
              <a:buNone/>
            </a:pPr>
            <a:r>
              <a:rPr lang="zh-CN" altLang="en-US" b="1" dirty="0">
                <a:solidFill>
                  <a:srgbClr val="0000FF"/>
                </a:solidFill>
                <a:latin typeface="Times New Roman" panose="02020603050405020304" pitchFamily="18" charset="0"/>
                <a:ea typeface="黑体" panose="02010609060101010101" pitchFamily="49" charset="-122"/>
              </a:rPr>
              <a:t>类的组合</a:t>
            </a:r>
            <a:r>
              <a:rPr lang="en-US" altLang="zh-CN" b="1" dirty="0">
                <a:solidFill>
                  <a:srgbClr val="0000FF"/>
                </a:solidFill>
                <a:latin typeface="Courier New" panose="02070309020205020404" pitchFamily="49" charset="0"/>
                <a:ea typeface="黑体" panose="02010609060101010101" pitchFamily="49" charset="-122"/>
              </a:rPr>
              <a:t>/</a:t>
            </a:r>
            <a:r>
              <a:rPr lang="zh-CN" altLang="en-US" b="1" dirty="0">
                <a:solidFill>
                  <a:srgbClr val="0000FF"/>
                </a:solidFill>
                <a:latin typeface="Times New Roman" panose="02020603050405020304" pitchFamily="18" charset="0"/>
                <a:ea typeface="黑体" panose="02010609060101010101" pitchFamily="49" charset="-122"/>
              </a:rPr>
              <a:t>聚合：</a:t>
            </a:r>
          </a:p>
          <a:p>
            <a:pPr>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将已有的类的对象作为新的类的成员。</a:t>
            </a:r>
          </a:p>
        </p:txBody>
      </p:sp>
      <p:sp>
        <p:nvSpPr>
          <p:cNvPr id="912391" name="Rectangle 7"/>
          <p:cNvSpPr>
            <a:spLocks noChangeArrowheads="1"/>
          </p:cNvSpPr>
          <p:nvPr/>
        </p:nvSpPr>
        <p:spPr bwMode="auto">
          <a:xfrm>
            <a:off x="1042988" y="2420938"/>
            <a:ext cx="7343775" cy="4064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Consolas" panose="020B0609020204030204" pitchFamily="49" charset="0"/>
                <a:ea typeface="黑体" panose="02010609060101010101" pitchFamily="49" charset="-122"/>
              </a:rPr>
              <a:t>class Point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声明</a:t>
            </a:r>
            <a:r>
              <a:rPr lang="en-US" altLang="zh-CN" sz="2000" b="1" dirty="0">
                <a:solidFill>
                  <a:srgbClr val="0000FF"/>
                </a:solidFill>
                <a:latin typeface="Consolas" panose="020B0609020204030204" pitchFamily="49" charset="0"/>
                <a:ea typeface="黑体" panose="02010609060101010101" pitchFamily="49" charset="-122"/>
              </a:rPr>
              <a:t>Point</a:t>
            </a:r>
            <a:r>
              <a:rPr lang="zh-CN" altLang="en-US" sz="2000" b="1" dirty="0">
                <a:solidFill>
                  <a:srgbClr val="0000FF"/>
                </a:solidFill>
                <a:latin typeface="Consolas" panose="020B0609020204030204" pitchFamily="49" charset="0"/>
                <a:ea typeface="黑体" panose="02010609060101010101" pitchFamily="49" charset="-122"/>
              </a:rPr>
              <a:t>类</a:t>
            </a:r>
          </a:p>
          <a:p>
            <a:r>
              <a:rPr lang="en-US" altLang="zh-CN" sz="2000" b="1" dirty="0">
                <a:latin typeface="Consolas" panose="020B0609020204030204" pitchFamily="49" charset="0"/>
                <a:ea typeface="黑体" panose="02010609060101010101" pitchFamily="49" charset="-122"/>
              </a:rPr>
              <a:t>{  public: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 ... </a:t>
            </a:r>
          </a:p>
          <a:p>
            <a:r>
              <a:rPr lang="en-US" altLang="zh-CN" sz="2000" b="1" dirty="0">
                <a:latin typeface="Consolas" panose="020B0609020204030204" pitchFamily="49" charset="0"/>
                <a:ea typeface="黑体" panose="02010609060101010101" pitchFamily="49" charset="-122"/>
              </a:rPr>
              <a:t>   private: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x, y;</a:t>
            </a:r>
          </a:p>
          <a:p>
            <a:r>
              <a:rPr lang="en-US" altLang="zh-CN" sz="2000" b="1" dirty="0">
                <a:latin typeface="Consolas" panose="020B0609020204030204" pitchFamily="49" charset="0"/>
                <a:ea typeface="黑体" panose="02010609060101010101" pitchFamily="49" charset="-122"/>
              </a:rPr>
              <a:t>};</a:t>
            </a:r>
          </a:p>
          <a:p>
            <a:r>
              <a:rPr lang="zh-CN" altLang="en-US"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class Line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声明</a:t>
            </a:r>
            <a:r>
              <a:rPr lang="en-US" altLang="zh-CN" sz="2000" b="1" dirty="0">
                <a:solidFill>
                  <a:srgbClr val="0000FF"/>
                </a:solidFill>
                <a:latin typeface="Consolas" panose="020B0609020204030204" pitchFamily="49" charset="0"/>
                <a:ea typeface="黑体" panose="02010609060101010101" pitchFamily="49" charset="-122"/>
              </a:rPr>
              <a:t>Line</a:t>
            </a:r>
            <a:r>
              <a:rPr lang="zh-CN" altLang="en-US" sz="2000" b="1" dirty="0">
                <a:solidFill>
                  <a:srgbClr val="0000FF"/>
                </a:solidFill>
                <a:latin typeface="Consolas" panose="020B0609020204030204" pitchFamily="49" charset="0"/>
                <a:ea typeface="黑体" panose="02010609060101010101" pitchFamily="49" charset="-122"/>
              </a:rPr>
              <a:t>类</a:t>
            </a:r>
          </a:p>
          <a:p>
            <a:r>
              <a:rPr lang="en-US" altLang="zh-CN" sz="2000" b="1" dirty="0">
                <a:latin typeface="Consolas" panose="020B0609020204030204" pitchFamily="49" charset="0"/>
                <a:ea typeface="黑体" panose="02010609060101010101" pitchFamily="49" charset="-122"/>
              </a:rPr>
              <a:t>{  public: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 ... </a:t>
            </a:r>
          </a:p>
          <a:p>
            <a:r>
              <a:rPr lang="en-US" altLang="zh-CN" sz="2000" b="1" dirty="0">
                <a:latin typeface="Consolas" panose="020B0609020204030204" pitchFamily="49" charset="0"/>
                <a:ea typeface="黑体" panose="02010609060101010101" pitchFamily="49" charset="-122"/>
              </a:rPr>
              <a:t>   private: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Point p1, p2;</a:t>
            </a:r>
          </a:p>
          <a:p>
            <a:r>
              <a:rPr lang="en-US" altLang="zh-CN" sz="2000" b="1" dirty="0">
                <a:latin typeface="Consolas" panose="020B0609020204030204" pitchFamily="49" charset="0"/>
                <a:ea typeface="黑体" panose="02010609060101010101" pitchFamily="49" charset="-122"/>
              </a:rPr>
              <a:t>};</a:t>
            </a:r>
          </a:p>
        </p:txBody>
      </p:sp>
      <p:sp>
        <p:nvSpPr>
          <p:cNvPr id="912393" name="Rectangle 9"/>
          <p:cNvSpPr>
            <a:spLocks noChangeArrowheads="1"/>
          </p:cNvSpPr>
          <p:nvPr/>
        </p:nvSpPr>
        <p:spPr bwMode="auto">
          <a:xfrm>
            <a:off x="250825" y="2276475"/>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FF"/>
                </a:solidFill>
                <a:latin typeface="Times New Roman" panose="02020603050405020304" pitchFamily="18" charset="0"/>
                <a:ea typeface="黑体" panose="02010609060101010101" pitchFamily="49" charset="-122"/>
              </a:rPr>
              <a:t>例：</a:t>
            </a:r>
          </a:p>
        </p:txBody>
      </p:sp>
    </p:spTree>
    <p:extLst>
      <p:ext uri="{BB962C8B-B14F-4D97-AF65-F5344CB8AC3E}">
        <p14:creationId xmlns:p14="http://schemas.microsoft.com/office/powerpoint/2010/main" val="3391290973"/>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6F8A8AD3-D70D-440B-8DFE-B2243ED85239}" type="slidenum">
              <a:rPr lang="zh-CN" altLang="en-US"/>
              <a:pPr/>
              <a:t>47</a:t>
            </a:fld>
            <a:endParaRPr lang="en-US" altLang="zh-CN"/>
          </a:p>
        </p:txBody>
      </p:sp>
      <p:sp>
        <p:nvSpPr>
          <p:cNvPr id="913410"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组合类的初始化</a:t>
            </a:r>
          </a:p>
        </p:txBody>
      </p:sp>
      <p:sp>
        <p:nvSpPr>
          <p:cNvPr id="913413" name="Rectangle 5"/>
          <p:cNvSpPr>
            <a:spLocks noChangeArrowheads="1"/>
          </p:cNvSpPr>
          <p:nvPr/>
        </p:nvSpPr>
        <p:spPr bwMode="auto">
          <a:xfrm>
            <a:off x="468313" y="908050"/>
            <a:ext cx="8353425" cy="866006"/>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ts val="0"/>
              </a:spcAft>
              <a:buClr>
                <a:schemeClr val="hlink"/>
              </a:buClr>
              <a:buFont typeface="Wingdings" panose="05000000000000000000" pitchFamily="2" charset="2"/>
              <a:buNone/>
            </a:pPr>
            <a:r>
              <a:rPr lang="zh-CN" altLang="en-US" sz="2200" b="1" dirty="0">
                <a:latin typeface="Times New Roman" panose="02020603050405020304" pitchFamily="18" charset="0"/>
                <a:ea typeface="黑体" panose="02010609060101010101" pitchFamily="49" charset="-122"/>
              </a:rPr>
              <a:t>在创建类的对象时，如果这个类包含其它类的对象（称为</a:t>
            </a:r>
            <a:r>
              <a:rPr lang="zh-CN" altLang="en-US" sz="2200" b="1" dirty="0">
                <a:solidFill>
                  <a:srgbClr val="0000FF"/>
                </a:solidFill>
                <a:latin typeface="Times New Roman" panose="02020603050405020304" pitchFamily="18" charset="0"/>
                <a:ea typeface="黑体" panose="02010609060101010101" pitchFamily="49" charset="-122"/>
              </a:rPr>
              <a:t>内嵌对象成员</a:t>
            </a:r>
            <a:r>
              <a:rPr lang="zh-CN" altLang="en-US" sz="2200" b="1" dirty="0">
                <a:latin typeface="Times New Roman" panose="02020603050405020304" pitchFamily="18" charset="0"/>
                <a:ea typeface="黑体" panose="02010609060101010101" pitchFamily="49" charset="-122"/>
              </a:rPr>
              <a:t>），则各个内嵌对象将首先被自动创建</a:t>
            </a:r>
          </a:p>
        </p:txBody>
      </p:sp>
      <p:sp>
        <p:nvSpPr>
          <p:cNvPr id="913414" name="Rectangle 6"/>
          <p:cNvSpPr>
            <a:spLocks noChangeArrowheads="1"/>
          </p:cNvSpPr>
          <p:nvPr/>
        </p:nvSpPr>
        <p:spPr bwMode="auto">
          <a:xfrm>
            <a:off x="107951" y="2597088"/>
            <a:ext cx="4680074"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组合类构造函数的一般形式</a:t>
            </a:r>
          </a:p>
        </p:txBody>
      </p:sp>
      <p:sp>
        <p:nvSpPr>
          <p:cNvPr id="913417" name="Rectangle 9"/>
          <p:cNvSpPr>
            <a:spLocks noChangeArrowheads="1"/>
          </p:cNvSpPr>
          <p:nvPr/>
        </p:nvSpPr>
        <p:spPr bwMode="auto">
          <a:xfrm>
            <a:off x="250825" y="4221163"/>
            <a:ext cx="8712200" cy="25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Aft>
                <a:spcPct val="20000"/>
              </a:spcAft>
              <a:buClr>
                <a:schemeClr val="hlink"/>
              </a:buClr>
              <a:buFont typeface="Wingdings" panose="05000000000000000000" pitchFamily="2" charset="2"/>
              <a:buChar char="l"/>
            </a:pPr>
            <a:r>
              <a:rPr lang="zh-CN" altLang="en-US" sz="2000" b="1" dirty="0">
                <a:latin typeface="Consolas" panose="020B0609020204030204" pitchFamily="49" charset="0"/>
                <a:ea typeface="黑体" panose="02010609060101010101" pitchFamily="49" charset="-122"/>
              </a:rPr>
              <a:t>“</a:t>
            </a:r>
            <a:r>
              <a:rPr lang="en-US" altLang="zh-CN" sz="2000" b="1" dirty="0">
                <a:latin typeface="Consolas" panose="020B0609020204030204" pitchFamily="49" charset="0"/>
                <a:ea typeface="黑体" panose="02010609060101010101" pitchFamily="49" charset="-122"/>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solidFill>
                  <a:srgbClr val="0000FF"/>
                </a:solidFill>
                <a:latin typeface="Consolas" panose="020B0609020204030204" pitchFamily="49" charset="0"/>
                <a:ea typeface="黑体" panose="02010609060101010101" pitchFamily="49" charset="-122"/>
              </a:rPr>
              <a:t>内嵌对象</a:t>
            </a:r>
            <a:r>
              <a:rPr lang="en-US" altLang="zh-CN" sz="2000" b="1" dirty="0">
                <a:solidFill>
                  <a:srgbClr val="0000FF"/>
                </a:solidFill>
                <a:latin typeface="Consolas" panose="020B0609020204030204" pitchFamily="49" charset="0"/>
                <a:ea typeface="黑体" panose="02010609060101010101" pitchFamily="49" charset="-122"/>
              </a:rPr>
              <a:t>1</a:t>
            </a:r>
            <a:r>
              <a:rPr lang="en-US" altLang="zh-CN" sz="2000" b="1" dirty="0">
                <a:latin typeface="Consolas" panose="020B0609020204030204" pitchFamily="49" charset="0"/>
                <a:ea typeface="黑体" panose="02010609060101010101" pitchFamily="49" charset="-122"/>
              </a:rPr>
              <a:t>(</a:t>
            </a:r>
            <a:r>
              <a:rPr lang="zh-CN" altLang="en-US" sz="2000" b="1" dirty="0">
                <a:latin typeface="Consolas" panose="020B0609020204030204" pitchFamily="49" charset="0"/>
                <a:ea typeface="黑体" panose="02010609060101010101" pitchFamily="49" charset="-122"/>
              </a:rPr>
              <a:t>参数</a:t>
            </a:r>
            <a:r>
              <a:rPr lang="en-US" altLang="zh-CN" sz="2000" b="1" dirty="0">
                <a:latin typeface="Consolas" panose="020B0609020204030204" pitchFamily="49" charset="0"/>
                <a:ea typeface="黑体" panose="02010609060101010101" pitchFamily="49" charset="-122"/>
              </a:rPr>
              <a:t>)</a:t>
            </a:r>
            <a:r>
              <a:rPr lang="zh-CN" altLang="en-US" sz="2000" b="1" dirty="0">
                <a:latin typeface="Consolas" panose="020B0609020204030204" pitchFamily="49" charset="0"/>
                <a:ea typeface="黑体" panose="02010609060101010101" pitchFamily="49" charset="-122"/>
              </a:rPr>
              <a:t>，</a:t>
            </a:r>
            <a:r>
              <a:rPr lang="zh-CN" altLang="en-US" sz="2000" b="1" dirty="0">
                <a:solidFill>
                  <a:srgbClr val="0000FF"/>
                </a:solidFill>
                <a:latin typeface="Consolas" panose="020B0609020204030204" pitchFamily="49" charset="0"/>
                <a:ea typeface="黑体" panose="02010609060101010101" pitchFamily="49" charset="-122"/>
              </a:rPr>
              <a:t>内嵌对象</a:t>
            </a:r>
            <a:r>
              <a:rPr lang="en-US" altLang="zh-CN" sz="2000" b="1" dirty="0">
                <a:solidFill>
                  <a:srgbClr val="0000FF"/>
                </a:solidFill>
                <a:latin typeface="Consolas" panose="020B0609020204030204" pitchFamily="49" charset="0"/>
                <a:ea typeface="黑体" panose="02010609060101010101" pitchFamily="49" charset="-122"/>
              </a:rPr>
              <a:t>2</a:t>
            </a:r>
            <a:r>
              <a:rPr lang="en-US" altLang="zh-CN" sz="2000" b="1" dirty="0">
                <a:latin typeface="Consolas" panose="020B0609020204030204" pitchFamily="49" charset="0"/>
                <a:ea typeface="黑体" panose="02010609060101010101" pitchFamily="49" charset="-122"/>
              </a:rPr>
              <a:t>(</a:t>
            </a:r>
            <a:r>
              <a:rPr lang="zh-CN" altLang="en-US" sz="2000" b="1" dirty="0">
                <a:latin typeface="Consolas" panose="020B0609020204030204" pitchFamily="49" charset="0"/>
                <a:ea typeface="黑体" panose="02010609060101010101" pitchFamily="49" charset="-122"/>
              </a:rPr>
              <a:t>参数</a:t>
            </a:r>
            <a:r>
              <a:rPr lang="en-US" altLang="zh-CN" sz="2000" b="1" dirty="0">
                <a:latin typeface="Consolas" panose="020B0609020204030204" pitchFamily="49" charset="0"/>
                <a:ea typeface="黑体" panose="02010609060101010101" pitchFamily="49" charset="-122"/>
              </a:rPr>
              <a:t>)</a:t>
            </a:r>
            <a:r>
              <a:rPr lang="zh-CN" altLang="en-US" sz="2000" b="1" dirty="0">
                <a:latin typeface="Consolas" panose="020B0609020204030204" pitchFamily="49" charset="0"/>
                <a:ea typeface="黑体" panose="02010609060101010101" pitchFamily="49" charset="-122"/>
              </a:rPr>
              <a:t>，</a:t>
            </a:r>
            <a:r>
              <a:rPr lang="en-US" altLang="zh-CN" sz="2000" b="1" dirty="0">
                <a:latin typeface="Consolas" panose="020B0609020204030204" pitchFamily="49" charset="0"/>
                <a:ea typeface="黑体" panose="02010609060101010101" pitchFamily="49" charset="-122"/>
              </a:rPr>
              <a:t>...</a:t>
            </a:r>
            <a:r>
              <a:rPr lang="zh-CN" altLang="en-US" sz="2000" b="1" dirty="0">
                <a:latin typeface="Consolas" panose="020B0609020204030204" pitchFamily="49" charset="0"/>
                <a:ea typeface="黑体" panose="02010609060101010101" pitchFamily="49" charset="-122"/>
              </a:rPr>
              <a:t>”称为“</a:t>
            </a:r>
            <a:r>
              <a:rPr lang="zh-CN" altLang="en-US" sz="2000" b="1" dirty="0">
                <a:solidFill>
                  <a:srgbClr val="0000FF"/>
                </a:solidFill>
                <a:latin typeface="Consolas" panose="020B0609020204030204" pitchFamily="49" charset="0"/>
                <a:ea typeface="黑体" panose="02010609060101010101" pitchFamily="49" charset="-122"/>
              </a:rPr>
              <a:t>初始化列表</a:t>
            </a:r>
            <a:r>
              <a:rPr lang="zh-CN" altLang="en-US" sz="2000" b="1" dirty="0">
                <a:latin typeface="Consolas" panose="020B0609020204030204" pitchFamily="49" charset="0"/>
                <a:ea typeface="黑体" panose="02010609060101010101" pitchFamily="49" charset="-122"/>
              </a:rPr>
              <a:t>”，作用是对内嵌对象进行初始化，里面的“参数”前面</a:t>
            </a:r>
            <a:r>
              <a:rPr lang="zh-CN" altLang="en-US" sz="2000" b="1" dirty="0">
                <a:solidFill>
                  <a:srgbClr val="0000FF"/>
                </a:solidFill>
                <a:latin typeface="Consolas" panose="020B0609020204030204" pitchFamily="49" charset="0"/>
                <a:ea typeface="黑体" panose="02010609060101010101" pitchFamily="49" charset="-122"/>
              </a:rPr>
              <a:t>不用加数据类型</a:t>
            </a:r>
          </a:p>
          <a:p>
            <a:pPr>
              <a:lnSpc>
                <a:spcPct val="105000"/>
              </a:lnSpc>
              <a:spcAft>
                <a:spcPct val="20000"/>
              </a:spcAft>
              <a:buClr>
                <a:schemeClr val="hlink"/>
              </a:buClr>
              <a:buFont typeface="Wingdings" panose="05000000000000000000" pitchFamily="2" charset="2"/>
              <a:buChar char="l"/>
            </a:pPr>
            <a:r>
              <a:rPr lang="zh-CN" altLang="en-US" sz="2000" b="1" dirty="0">
                <a:latin typeface="Consolas" panose="020B0609020204030204" pitchFamily="49" charset="0"/>
                <a:ea typeface="黑体" panose="02010609060101010101" pitchFamily="49" charset="-122"/>
              </a:rPr>
              <a:t> 除了自身的构造函数外，内嵌对象的构造函数也被调用</a:t>
            </a:r>
          </a:p>
          <a:p>
            <a:pPr>
              <a:lnSpc>
                <a:spcPct val="105000"/>
              </a:lnSpc>
              <a:spcAft>
                <a:spcPct val="10000"/>
              </a:spcAft>
              <a:buClr>
                <a:schemeClr val="hlink"/>
              </a:buClr>
              <a:buFont typeface="Wingdings" panose="05000000000000000000" pitchFamily="2" charset="2"/>
              <a:buChar char="l"/>
            </a:pPr>
            <a:r>
              <a:rPr lang="zh-CN" altLang="en-US" sz="2000" b="1" dirty="0">
                <a:latin typeface="Consolas" panose="020B0609020204030204" pitchFamily="49" charset="0"/>
                <a:ea typeface="黑体" panose="02010609060101010101" pitchFamily="49" charset="-122"/>
              </a:rPr>
              <a:t> 构造函数调用顺序：</a:t>
            </a:r>
            <a:br>
              <a:rPr lang="zh-CN" altLang="en-US" sz="2000" b="1" dirty="0">
                <a:latin typeface="Consolas" panose="020B0609020204030204" pitchFamily="49" charset="0"/>
                <a:ea typeface="黑体" panose="02010609060101010101" pitchFamily="49" charset="-122"/>
              </a:rPr>
            </a:br>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 </a:t>
            </a:r>
            <a:r>
              <a:rPr lang="zh-CN" altLang="en-US" sz="2000" b="1" dirty="0">
                <a:latin typeface="Consolas" panose="020B0609020204030204" pitchFamily="49" charset="0"/>
                <a:ea typeface="黑体" panose="02010609060101010101" pitchFamily="49" charset="-122"/>
              </a:rPr>
              <a:t>按内嵌对象在组合类的定义中出现的顺序依次调用内嵌对象的构造函数</a:t>
            </a:r>
          </a:p>
          <a:p>
            <a:pPr>
              <a:lnSpc>
                <a:spcPct val="105000"/>
              </a:lnSpc>
              <a:spcAft>
                <a:spcPct val="20000"/>
              </a:spcAft>
              <a:buClr>
                <a:schemeClr val="hlink"/>
              </a:buClr>
              <a:buFont typeface="Wingdings" panose="05000000000000000000" pitchFamily="2" charset="2"/>
              <a:buNone/>
            </a:pPr>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 </a:t>
            </a:r>
            <a:r>
              <a:rPr lang="zh-CN" altLang="en-US" sz="2000" b="1" dirty="0">
                <a:latin typeface="Consolas" panose="020B0609020204030204" pitchFamily="49" charset="0"/>
                <a:ea typeface="黑体" panose="02010609060101010101" pitchFamily="49" charset="-122"/>
              </a:rPr>
              <a:t>最后调用本类的构造函数 </a:t>
            </a:r>
          </a:p>
          <a:p>
            <a:pPr>
              <a:lnSpc>
                <a:spcPct val="105000"/>
              </a:lnSpc>
              <a:spcAft>
                <a:spcPct val="20000"/>
              </a:spcAft>
              <a:buClr>
                <a:schemeClr val="hlink"/>
              </a:buClr>
              <a:buFont typeface="Wingdings" panose="05000000000000000000" pitchFamily="2" charset="2"/>
              <a:buChar char="l"/>
            </a:pPr>
            <a:r>
              <a:rPr lang="zh-CN" altLang="en-US" sz="2000" b="1" dirty="0">
                <a:latin typeface="Consolas" panose="020B0609020204030204" pitchFamily="49" charset="0"/>
                <a:ea typeface="黑体" panose="02010609060101010101" pitchFamily="49" charset="-122"/>
              </a:rPr>
              <a:t> 析构函数的调用顺序与构造函数相反</a:t>
            </a:r>
          </a:p>
        </p:txBody>
      </p:sp>
      <p:sp>
        <p:nvSpPr>
          <p:cNvPr id="913419" name="Rectangle 11"/>
          <p:cNvSpPr>
            <a:spLocks noChangeArrowheads="1"/>
          </p:cNvSpPr>
          <p:nvPr/>
        </p:nvSpPr>
        <p:spPr bwMode="auto">
          <a:xfrm>
            <a:off x="468313" y="1916113"/>
            <a:ext cx="8353425" cy="43088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30000"/>
              </a:spcAft>
              <a:buClr>
                <a:schemeClr val="hlink"/>
              </a:buClr>
              <a:buFont typeface="Wingdings" panose="05000000000000000000" pitchFamily="2" charset="2"/>
              <a:buNone/>
            </a:pPr>
            <a:r>
              <a:rPr lang="zh-CN" altLang="en-US" sz="2200" b="1" dirty="0">
                <a:latin typeface="Times New Roman" panose="02020603050405020304" pitchFamily="18" charset="0"/>
                <a:ea typeface="黑体" panose="02010609060101010101" pitchFamily="49" charset="-122"/>
              </a:rPr>
              <a:t>组合类初始化：</a:t>
            </a:r>
            <a:r>
              <a:rPr lang="zh-CN" altLang="en-US" sz="2200" b="1" dirty="0">
                <a:solidFill>
                  <a:srgbClr val="0000FF"/>
                </a:solidFill>
                <a:latin typeface="Times New Roman" panose="02020603050405020304" pitchFamily="18" charset="0"/>
                <a:ea typeface="黑体" panose="02010609060101010101" pitchFamily="49" charset="-122"/>
              </a:rPr>
              <a:t>内嵌对象成员初始化</a:t>
            </a:r>
            <a:r>
              <a:rPr lang="en-US" altLang="zh-CN" sz="2200" b="1" dirty="0">
                <a:solidFill>
                  <a:srgbClr val="0000FF"/>
                </a:solidFill>
                <a:latin typeface="Times New Roman" panose="02020603050405020304" pitchFamily="18" charset="0"/>
                <a:ea typeface="黑体" panose="02010609060101010101" pitchFamily="49" charset="-122"/>
              </a:rPr>
              <a:t>+</a:t>
            </a:r>
            <a:r>
              <a:rPr lang="zh-CN" altLang="en-US" sz="2200" b="1" dirty="0">
                <a:solidFill>
                  <a:srgbClr val="0000FF"/>
                </a:solidFill>
                <a:latin typeface="Times New Roman" panose="02020603050405020304" pitchFamily="18" charset="0"/>
                <a:ea typeface="黑体" panose="02010609060101010101" pitchFamily="49" charset="-122"/>
              </a:rPr>
              <a:t>普通数据成员初始化</a:t>
            </a:r>
          </a:p>
        </p:txBody>
      </p:sp>
      <p:sp>
        <p:nvSpPr>
          <p:cNvPr id="913431" name="Rectangle 23"/>
          <p:cNvSpPr>
            <a:spLocks noChangeArrowheads="1"/>
          </p:cNvSpPr>
          <p:nvPr/>
        </p:nvSpPr>
        <p:spPr bwMode="auto">
          <a:xfrm>
            <a:off x="468313" y="3170032"/>
            <a:ext cx="8494712" cy="871008"/>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ct val="30000"/>
              </a:spcAft>
              <a:buClr>
                <a:schemeClr val="hlink"/>
              </a:buClr>
              <a:buFont typeface="Wingdings" panose="05000000000000000000" pitchFamily="2" charset="2"/>
              <a:buNone/>
            </a:pPr>
            <a:r>
              <a:rPr lang="zh-CN" altLang="en-US" sz="2200" b="1" dirty="0">
                <a:latin typeface="Times New Roman" panose="02020603050405020304" pitchFamily="18" charset="0"/>
                <a:ea typeface="黑体" panose="02010609060101010101" pitchFamily="49" charset="-122"/>
              </a:rPr>
              <a:t>类名</a:t>
            </a:r>
            <a:r>
              <a:rPr lang="en-US" altLang="zh-CN" sz="2200" b="1" dirty="0">
                <a:latin typeface="Times New Roman" panose="02020603050405020304" pitchFamily="18" charset="0"/>
                <a:ea typeface="黑体" panose="02010609060101010101" pitchFamily="49" charset="-122"/>
              </a:rPr>
              <a:t>::</a:t>
            </a:r>
            <a:r>
              <a:rPr lang="zh-CN" altLang="en-US" sz="2200" b="1" dirty="0">
                <a:latin typeface="Times New Roman" panose="02020603050405020304" pitchFamily="18" charset="0"/>
                <a:ea typeface="黑体" panose="02010609060101010101" pitchFamily="49" charset="-122"/>
              </a:rPr>
              <a:t>类名</a:t>
            </a:r>
            <a:r>
              <a:rPr lang="en-US" altLang="zh-CN" sz="2200" b="1" dirty="0">
                <a:latin typeface="Times New Roman" panose="02020603050405020304" pitchFamily="18" charset="0"/>
                <a:ea typeface="黑体" panose="02010609060101010101" pitchFamily="49" charset="-122"/>
              </a:rPr>
              <a:t>(</a:t>
            </a:r>
            <a:r>
              <a:rPr lang="zh-CN" altLang="en-US" sz="2200" b="1" dirty="0">
                <a:solidFill>
                  <a:srgbClr val="0000FF"/>
                </a:solidFill>
                <a:latin typeface="Consolas" panose="020B0609020204030204" pitchFamily="49" charset="0"/>
                <a:ea typeface="黑体" panose="02010609060101010101" pitchFamily="49" charset="-122"/>
              </a:rPr>
              <a:t>总参数列表</a:t>
            </a:r>
            <a:r>
              <a:rPr lang="en-US" altLang="zh-CN" sz="2200" b="1" dirty="0">
                <a:latin typeface="Times New Roman" panose="02020603050405020304" pitchFamily="18" charset="0"/>
                <a:ea typeface="黑体" panose="02010609060101010101" pitchFamily="49" charset="-122"/>
              </a:rPr>
              <a:t>): </a:t>
            </a:r>
            <a:r>
              <a:rPr lang="zh-CN" altLang="en-US" sz="2200" b="1" dirty="0">
                <a:solidFill>
                  <a:srgbClr val="0000FF"/>
                </a:solidFill>
                <a:latin typeface="Times New Roman" panose="02020603050405020304" pitchFamily="18" charset="0"/>
                <a:ea typeface="黑体" panose="02010609060101010101" pitchFamily="49" charset="-122"/>
              </a:rPr>
              <a:t>内嵌对象</a:t>
            </a:r>
            <a:r>
              <a:rPr lang="en-US" altLang="zh-CN" sz="2200" b="1" dirty="0">
                <a:solidFill>
                  <a:srgbClr val="0000FF"/>
                </a:solidFill>
                <a:latin typeface="Times New Roman" panose="02020603050405020304" pitchFamily="18" charset="0"/>
                <a:ea typeface="黑体" panose="02010609060101010101" pitchFamily="49" charset="-122"/>
              </a:rPr>
              <a:t>1</a:t>
            </a:r>
            <a:r>
              <a:rPr lang="en-US" altLang="zh-CN" sz="2200" b="1" dirty="0">
                <a:latin typeface="Times New Roman" panose="02020603050405020304" pitchFamily="18" charset="0"/>
                <a:ea typeface="黑体" panose="02010609060101010101" pitchFamily="49" charset="-122"/>
              </a:rPr>
              <a:t>(</a:t>
            </a:r>
            <a:r>
              <a:rPr lang="zh-CN" altLang="en-US" sz="2200" b="1" dirty="0">
                <a:solidFill>
                  <a:srgbClr val="0000FF"/>
                </a:solidFill>
                <a:latin typeface="Times New Roman" panose="02020603050405020304" pitchFamily="18" charset="0"/>
                <a:ea typeface="黑体" panose="02010609060101010101" pitchFamily="49" charset="-122"/>
              </a:rPr>
              <a:t>参数</a:t>
            </a:r>
            <a:r>
              <a:rPr lang="en-US" altLang="zh-CN" sz="2200" b="1" dirty="0">
                <a:latin typeface="Times New Roman" panose="02020603050405020304" pitchFamily="18" charset="0"/>
                <a:ea typeface="黑体" panose="02010609060101010101" pitchFamily="49" charset="-122"/>
              </a:rPr>
              <a:t>)</a:t>
            </a:r>
            <a:r>
              <a:rPr lang="zh-CN" altLang="en-US" sz="2200" b="1" dirty="0">
                <a:latin typeface="Times New Roman" panose="02020603050405020304" pitchFamily="18" charset="0"/>
                <a:ea typeface="黑体" panose="02010609060101010101" pitchFamily="49" charset="-122"/>
              </a:rPr>
              <a:t>，</a:t>
            </a:r>
            <a:r>
              <a:rPr lang="zh-CN" altLang="en-US" sz="2200" b="1" dirty="0">
                <a:solidFill>
                  <a:srgbClr val="0000FF"/>
                </a:solidFill>
                <a:latin typeface="Times New Roman" panose="02020603050405020304" pitchFamily="18" charset="0"/>
                <a:ea typeface="黑体" panose="02010609060101010101" pitchFamily="49" charset="-122"/>
              </a:rPr>
              <a:t>内嵌对象</a:t>
            </a:r>
            <a:r>
              <a:rPr lang="en-US" altLang="zh-CN" sz="2200" b="1" dirty="0">
                <a:solidFill>
                  <a:srgbClr val="0000FF"/>
                </a:solidFill>
                <a:latin typeface="Times New Roman" panose="02020603050405020304" pitchFamily="18" charset="0"/>
                <a:ea typeface="黑体" panose="02010609060101010101" pitchFamily="49" charset="-122"/>
              </a:rPr>
              <a:t>2</a:t>
            </a:r>
            <a:r>
              <a:rPr lang="en-US" altLang="zh-CN" sz="2200" b="1" dirty="0">
                <a:latin typeface="Times New Roman" panose="02020603050405020304" pitchFamily="18" charset="0"/>
                <a:ea typeface="黑体" panose="02010609060101010101" pitchFamily="49" charset="-122"/>
              </a:rPr>
              <a:t>(</a:t>
            </a:r>
            <a:r>
              <a:rPr lang="zh-CN" altLang="en-US" sz="2200" b="1" dirty="0">
                <a:solidFill>
                  <a:srgbClr val="0000FF"/>
                </a:solidFill>
                <a:latin typeface="Times New Roman" panose="02020603050405020304" pitchFamily="18" charset="0"/>
                <a:ea typeface="黑体" panose="02010609060101010101" pitchFamily="49" charset="-122"/>
              </a:rPr>
              <a:t>参数</a:t>
            </a:r>
            <a:r>
              <a:rPr lang="en-US" altLang="zh-CN" sz="2200" b="1" dirty="0">
                <a:latin typeface="Times New Roman" panose="02020603050405020304" pitchFamily="18" charset="0"/>
                <a:ea typeface="黑体" panose="02010609060101010101" pitchFamily="49" charset="-122"/>
              </a:rPr>
              <a:t>)</a:t>
            </a:r>
            <a:r>
              <a:rPr lang="zh-CN" altLang="en-US" sz="2200" b="1" dirty="0">
                <a:latin typeface="Times New Roman" panose="02020603050405020304" pitchFamily="18" charset="0"/>
                <a:ea typeface="黑体" panose="02010609060101010101" pitchFamily="49" charset="-122"/>
              </a:rPr>
              <a:t>，</a:t>
            </a:r>
            <a:r>
              <a:rPr lang="en-US" altLang="zh-CN" sz="2200" b="1" dirty="0">
                <a:latin typeface="Consolas" panose="020B0609020204030204" pitchFamily="49" charset="0"/>
                <a:ea typeface="黑体" panose="02010609060101010101" pitchFamily="49" charset="-122"/>
              </a:rPr>
              <a:t>...</a:t>
            </a:r>
          </a:p>
          <a:p>
            <a:pPr>
              <a:spcAft>
                <a:spcPct val="30000"/>
              </a:spcAft>
              <a:buClr>
                <a:schemeClr val="hlink"/>
              </a:buClr>
              <a:buFont typeface="Wingdings" panose="05000000000000000000" pitchFamily="2" charset="2"/>
              <a:buNone/>
            </a:pPr>
            <a:r>
              <a:rPr lang="en-US" altLang="zh-CN" sz="2200" b="1" dirty="0">
                <a:latin typeface="Consolas" panose="020B0609020204030204" pitchFamily="49" charset="0"/>
                <a:ea typeface="黑体" panose="02010609060101010101" pitchFamily="49" charset="-122"/>
              </a:rPr>
              <a:t>{</a:t>
            </a:r>
            <a:r>
              <a:rPr lang="zh-CN" altLang="en-US" sz="2200" b="1" dirty="0">
                <a:latin typeface="Consolas" panose="020B0609020204030204" pitchFamily="49" charset="0"/>
                <a:ea typeface="黑体" panose="02010609060101010101" pitchFamily="49" charset="-122"/>
              </a:rPr>
              <a:t>类的数据成员的初始化</a:t>
            </a:r>
            <a:r>
              <a:rPr lang="en-US" altLang="zh-CN" sz="2200" b="1" dirty="0">
                <a:latin typeface="Consolas" panose="020B0609020204030204" pitchFamily="49" charset="0"/>
                <a:ea typeface="黑体" panose="02010609060101010101" pitchFamily="49" charset="-122"/>
              </a:rPr>
              <a:t>; }</a:t>
            </a:r>
            <a:endParaRPr lang="zh-CN" altLang="en-US" sz="2200" b="1" dirty="0">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3789956266"/>
      </p:ext>
    </p:extLst>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6F8A8AD3-D70D-440B-8DFE-B2243ED85239}" type="slidenum">
              <a:rPr lang="zh-CN" altLang="en-US"/>
              <a:pPr/>
              <a:t>48</a:t>
            </a:fld>
            <a:endParaRPr lang="en-US" altLang="zh-CN" dirty="0"/>
          </a:p>
        </p:txBody>
      </p:sp>
      <p:sp>
        <p:nvSpPr>
          <p:cNvPr id="913410"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组合类的初始化</a:t>
            </a:r>
          </a:p>
        </p:txBody>
      </p:sp>
      <p:sp>
        <p:nvSpPr>
          <p:cNvPr id="9" name="Rectangle 7"/>
          <p:cNvSpPr>
            <a:spLocks noChangeArrowheads="1"/>
          </p:cNvSpPr>
          <p:nvPr/>
        </p:nvSpPr>
        <p:spPr bwMode="auto">
          <a:xfrm>
            <a:off x="861574" y="925188"/>
            <a:ext cx="7840068" cy="501675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Consolas" panose="020B0609020204030204" pitchFamily="49" charset="0"/>
                <a:ea typeface="黑体" panose="02010609060101010101" pitchFamily="49" charset="-122"/>
              </a:rPr>
              <a:t>class Point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声明</a:t>
            </a:r>
            <a:r>
              <a:rPr lang="en-US" altLang="zh-CN" sz="2000" b="1" dirty="0">
                <a:solidFill>
                  <a:srgbClr val="0000FF"/>
                </a:solidFill>
                <a:latin typeface="Consolas" panose="020B0609020204030204" pitchFamily="49" charset="0"/>
                <a:ea typeface="黑体" panose="02010609060101010101" pitchFamily="49" charset="-122"/>
              </a:rPr>
              <a:t>Point</a:t>
            </a:r>
            <a:r>
              <a:rPr lang="zh-CN" altLang="en-US" sz="2000" b="1" dirty="0">
                <a:solidFill>
                  <a:srgbClr val="0000FF"/>
                </a:solidFill>
                <a:latin typeface="Consolas" panose="020B0609020204030204" pitchFamily="49" charset="0"/>
                <a:ea typeface="黑体" panose="02010609060101010101" pitchFamily="49" charset="-122"/>
              </a:rPr>
              <a:t>类</a:t>
            </a:r>
          </a:p>
          <a:p>
            <a:r>
              <a:rPr lang="en-US" altLang="zh-CN" sz="2000" b="1" dirty="0">
                <a:latin typeface="Consolas" panose="020B0609020204030204" pitchFamily="49" charset="0"/>
                <a:ea typeface="黑体" panose="02010609060101010101" pitchFamily="49" charset="-122"/>
              </a:rPr>
              <a:t>{  public: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Point(double </a:t>
            </a:r>
            <a:r>
              <a:rPr lang="en-US" altLang="zh-CN" sz="2000" b="1" dirty="0" err="1">
                <a:latin typeface="Consolas" panose="020B0609020204030204" pitchFamily="49" charset="0"/>
                <a:ea typeface="黑体" panose="02010609060101010101" pitchFamily="49" charset="-122"/>
              </a:rPr>
              <a:t>newx</a:t>
            </a:r>
            <a:r>
              <a:rPr lang="en-US" altLang="zh-CN" sz="2000" b="1" dirty="0">
                <a:latin typeface="Consolas" panose="020B0609020204030204" pitchFamily="49" charset="0"/>
                <a:ea typeface="黑体" panose="02010609060101010101" pitchFamily="49" charset="-122"/>
              </a:rPr>
              <a:t>, double </a:t>
            </a:r>
            <a:r>
              <a:rPr lang="en-US" altLang="zh-CN" sz="2000" b="1" dirty="0" err="1">
                <a:latin typeface="Consolas" panose="020B0609020204030204" pitchFamily="49" charset="0"/>
                <a:ea typeface="黑体" panose="02010609060101010101" pitchFamily="49" charset="-122"/>
              </a:rPr>
              <a:t>newy</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a:t>
            </a:r>
            <a:endParaRPr lang="en-US" altLang="zh-CN"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 ... </a:t>
            </a:r>
            <a:endParaRPr lang="zh-CN" altLang="en-US"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private: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x, y;</a:t>
            </a:r>
          </a:p>
          <a:p>
            <a:r>
              <a:rPr lang="en-US" altLang="zh-CN" sz="2000" b="1" dirty="0">
                <a:latin typeface="Consolas" panose="020B0609020204030204" pitchFamily="49" charset="0"/>
                <a:ea typeface="黑体" panose="02010609060101010101" pitchFamily="49" charset="-122"/>
              </a:rPr>
              <a:t>};</a:t>
            </a:r>
          </a:p>
          <a:p>
            <a:r>
              <a:rPr lang="zh-CN" altLang="en-US"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class Line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声明</a:t>
            </a:r>
            <a:r>
              <a:rPr lang="en-US" altLang="zh-CN" sz="2000" b="1" dirty="0">
                <a:solidFill>
                  <a:srgbClr val="0000FF"/>
                </a:solidFill>
                <a:latin typeface="Consolas" panose="020B0609020204030204" pitchFamily="49" charset="0"/>
                <a:ea typeface="黑体" panose="02010609060101010101" pitchFamily="49" charset="-122"/>
              </a:rPr>
              <a:t>Line</a:t>
            </a:r>
            <a:r>
              <a:rPr lang="zh-CN" altLang="en-US" sz="2000" b="1" dirty="0">
                <a:solidFill>
                  <a:srgbClr val="0000FF"/>
                </a:solidFill>
                <a:latin typeface="Consolas" panose="020B0609020204030204" pitchFamily="49" charset="0"/>
                <a:ea typeface="黑体" panose="02010609060101010101" pitchFamily="49" charset="-122"/>
              </a:rPr>
              <a:t>类</a:t>
            </a:r>
          </a:p>
          <a:p>
            <a:r>
              <a:rPr lang="en-US" altLang="zh-CN" sz="2000" b="1" dirty="0">
                <a:latin typeface="Consolas" panose="020B0609020204030204" pitchFamily="49" charset="0"/>
                <a:ea typeface="黑体" panose="02010609060101010101" pitchFamily="49" charset="-122"/>
              </a:rPr>
              <a:t>{  public: </a:t>
            </a:r>
          </a:p>
          <a:p>
            <a:r>
              <a:rPr lang="en-US" altLang="zh-CN" sz="2000" b="1" dirty="0">
                <a:solidFill>
                  <a:srgbClr val="0000FF"/>
                </a:solidFill>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Line(</a:t>
            </a:r>
            <a:r>
              <a:rPr lang="en-US" altLang="zh-CN" sz="2000" b="1" dirty="0">
                <a:solidFill>
                  <a:srgbClr val="0000FF"/>
                </a:solidFill>
                <a:latin typeface="Consolas" panose="020B0609020204030204" pitchFamily="49" charset="0"/>
                <a:ea typeface="黑体" panose="02010609060101010101" pitchFamily="49" charset="-122"/>
              </a:rPr>
              <a:t>double </a:t>
            </a:r>
            <a:r>
              <a:rPr lang="en-US" altLang="zh-CN" sz="2000" b="1" dirty="0" err="1">
                <a:solidFill>
                  <a:srgbClr val="0000FF"/>
                </a:solidFill>
                <a:latin typeface="Consolas" panose="020B0609020204030204" pitchFamily="49" charset="0"/>
                <a:ea typeface="黑体" panose="02010609060101010101" pitchFamily="49" charset="-122"/>
              </a:rPr>
              <a:t>xA</a:t>
            </a:r>
            <a:r>
              <a:rPr lang="en-US" altLang="zh-CN" sz="2000" b="1" dirty="0">
                <a:solidFill>
                  <a:srgbClr val="0000FF"/>
                </a:solidFill>
                <a:latin typeface="Consolas" panose="020B0609020204030204" pitchFamily="49" charset="0"/>
                <a:ea typeface="黑体" panose="02010609060101010101" pitchFamily="49" charset="-122"/>
              </a:rPr>
              <a:t>, double </a:t>
            </a:r>
            <a:r>
              <a:rPr lang="en-US" altLang="zh-CN" sz="2000" b="1" dirty="0" err="1">
                <a:solidFill>
                  <a:srgbClr val="0000FF"/>
                </a:solidFill>
                <a:latin typeface="Consolas" panose="020B0609020204030204" pitchFamily="49" charset="0"/>
                <a:ea typeface="黑体" panose="02010609060101010101" pitchFamily="49" charset="-122"/>
              </a:rPr>
              <a:t>yA</a:t>
            </a:r>
            <a:r>
              <a:rPr lang="en-US" altLang="zh-CN" sz="2000" b="1" dirty="0">
                <a:solidFill>
                  <a:srgbClr val="0000FF"/>
                </a:solidFill>
                <a:latin typeface="Consolas" panose="020B0609020204030204" pitchFamily="49" charset="0"/>
                <a:ea typeface="黑体" panose="02010609060101010101" pitchFamily="49" charset="-122"/>
              </a:rPr>
              <a:t>, double </a:t>
            </a:r>
            <a:r>
              <a:rPr lang="en-US" altLang="zh-CN" sz="2000" b="1" dirty="0" err="1">
                <a:solidFill>
                  <a:srgbClr val="0000FF"/>
                </a:solidFill>
                <a:latin typeface="Consolas" panose="020B0609020204030204" pitchFamily="49" charset="0"/>
                <a:ea typeface="黑体" panose="02010609060101010101" pitchFamily="49" charset="-122"/>
              </a:rPr>
              <a:t>xB</a:t>
            </a:r>
            <a:r>
              <a:rPr lang="en-US" altLang="zh-CN" sz="2000" b="1" dirty="0">
                <a:solidFill>
                  <a:srgbClr val="0000FF"/>
                </a:solidFill>
                <a:latin typeface="Consolas" panose="020B0609020204030204" pitchFamily="49" charset="0"/>
                <a:ea typeface="黑体" panose="02010609060101010101" pitchFamily="49" charset="-122"/>
              </a:rPr>
              <a:t>, double </a:t>
            </a:r>
            <a:r>
              <a:rPr lang="en-US" altLang="zh-CN" sz="2000" b="1" dirty="0" err="1">
                <a:solidFill>
                  <a:srgbClr val="0000FF"/>
                </a:solidFill>
                <a:latin typeface="Consolas" panose="020B0609020204030204" pitchFamily="49" charset="0"/>
                <a:ea typeface="黑体" panose="02010609060101010101" pitchFamily="49" charset="-122"/>
              </a:rPr>
              <a:t>yB</a:t>
            </a:r>
            <a:r>
              <a:rPr lang="en-US" altLang="zh-CN" sz="2000" b="1" dirty="0">
                <a:latin typeface="Consolas" panose="020B0609020204030204" pitchFamily="49" charset="0"/>
                <a:ea typeface="黑体" panose="02010609060101010101" pitchFamily="49" charset="-122"/>
              </a:rPr>
              <a:t>)</a:t>
            </a:r>
            <a:br>
              <a:rPr lang="en-US" altLang="zh-CN" sz="2000" b="1" dirty="0">
                <a:latin typeface="Consolas" panose="020B0609020204030204" pitchFamily="49" charset="0"/>
                <a:ea typeface="黑体" panose="02010609060101010101" pitchFamily="49" charset="-122"/>
              </a:rPr>
            </a:br>
            <a:r>
              <a:rPr lang="en-US" altLang="zh-CN" sz="2000" b="1" dirty="0">
                <a:latin typeface="Consolas" panose="020B0609020204030204" pitchFamily="49" charset="0"/>
                <a:ea typeface="黑体" panose="02010609060101010101" pitchFamily="49" charset="-122"/>
              </a:rPr>
              <a:t>         :p1(</a:t>
            </a:r>
            <a:r>
              <a:rPr lang="en-US" altLang="zh-CN" sz="2000" b="1" dirty="0" err="1">
                <a:solidFill>
                  <a:srgbClr val="0000FF"/>
                </a:solidFill>
                <a:latin typeface="Consolas" panose="020B0609020204030204" pitchFamily="49" charset="0"/>
                <a:ea typeface="黑体" panose="02010609060101010101" pitchFamily="49" charset="-122"/>
              </a:rPr>
              <a:t>xA</a:t>
            </a:r>
            <a:r>
              <a:rPr lang="en-US" altLang="zh-CN" sz="2000" b="1" dirty="0">
                <a:solidFill>
                  <a:srgbClr val="0000FF"/>
                </a:solidFill>
                <a:latin typeface="Consolas" panose="020B0609020204030204" pitchFamily="49" charset="0"/>
                <a:ea typeface="黑体" panose="02010609060101010101" pitchFamily="49" charset="-122"/>
              </a:rPr>
              <a:t>, </a:t>
            </a:r>
            <a:r>
              <a:rPr lang="en-US" altLang="zh-CN" sz="2000" b="1" dirty="0" err="1">
                <a:solidFill>
                  <a:srgbClr val="0000FF"/>
                </a:solidFill>
                <a:latin typeface="Consolas" panose="020B0609020204030204" pitchFamily="49" charset="0"/>
                <a:ea typeface="黑体" panose="02010609060101010101" pitchFamily="49" charset="-122"/>
              </a:rPr>
              <a:t>yA</a:t>
            </a:r>
            <a:r>
              <a:rPr lang="en-US" altLang="zh-CN" sz="2000" b="1" dirty="0">
                <a:latin typeface="Consolas" panose="020B0609020204030204" pitchFamily="49" charset="0"/>
                <a:ea typeface="黑体" panose="02010609060101010101" pitchFamily="49" charset="-122"/>
              </a:rPr>
              <a:t>),p2(</a:t>
            </a:r>
            <a:r>
              <a:rPr lang="en-US" altLang="zh-CN" sz="2000" b="1" dirty="0" err="1">
                <a:solidFill>
                  <a:srgbClr val="0000FF"/>
                </a:solidFill>
                <a:latin typeface="Consolas" panose="020B0609020204030204" pitchFamily="49" charset="0"/>
                <a:ea typeface="黑体" panose="02010609060101010101" pitchFamily="49" charset="-122"/>
              </a:rPr>
              <a:t>xB,yB</a:t>
            </a:r>
            <a:r>
              <a:rPr lang="en-US" altLang="zh-CN" sz="2000" b="1" dirty="0">
                <a:latin typeface="Consolas" panose="020B0609020204030204" pitchFamily="49" charset="0"/>
                <a:ea typeface="黑体" panose="02010609060101010101" pitchFamily="49" charset="-122"/>
              </a:rPr>
              <a:t>) { }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a:t>
            </a: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 ... </a:t>
            </a:r>
          </a:p>
          <a:p>
            <a:r>
              <a:rPr lang="en-US" altLang="zh-CN" sz="2000" b="1" dirty="0">
                <a:latin typeface="Consolas" panose="020B0609020204030204" pitchFamily="49" charset="0"/>
                <a:ea typeface="黑体" panose="02010609060101010101" pitchFamily="49" charset="-122"/>
              </a:rPr>
              <a:t>   private: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Point p1, p2;</a:t>
            </a:r>
          </a:p>
          <a:p>
            <a:r>
              <a:rPr lang="en-US" altLang="zh-CN" sz="2000" b="1" dirty="0">
                <a:latin typeface="Consolas" panose="020B0609020204030204" pitchFamily="49" charset="0"/>
                <a:ea typeface="黑体" panose="02010609060101010101" pitchFamily="49" charset="-122"/>
              </a:rPr>
              <a:t>};</a:t>
            </a:r>
          </a:p>
        </p:txBody>
      </p:sp>
      <p:sp>
        <p:nvSpPr>
          <p:cNvPr id="11" name="Rectangle 9"/>
          <p:cNvSpPr>
            <a:spLocks noChangeArrowheads="1"/>
          </p:cNvSpPr>
          <p:nvPr/>
        </p:nvSpPr>
        <p:spPr bwMode="auto">
          <a:xfrm>
            <a:off x="175575" y="903520"/>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FF"/>
                </a:solidFill>
                <a:latin typeface="Times New Roman" panose="02020603050405020304" pitchFamily="18" charset="0"/>
                <a:ea typeface="黑体" panose="02010609060101010101" pitchFamily="49" charset="-122"/>
              </a:rPr>
              <a:t>例：</a:t>
            </a:r>
          </a:p>
        </p:txBody>
      </p:sp>
      <p:sp>
        <p:nvSpPr>
          <p:cNvPr id="12" name="Rectangle 4"/>
          <p:cNvSpPr>
            <a:spLocks noChangeArrowheads="1"/>
          </p:cNvSpPr>
          <p:nvPr/>
        </p:nvSpPr>
        <p:spPr bwMode="auto">
          <a:xfrm>
            <a:off x="6027594" y="5110660"/>
            <a:ext cx="2847424" cy="369332"/>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a:solidFill>
                  <a:srgbClr val="0000FF"/>
                </a:solidFill>
                <a:latin typeface="Consolas" panose="020B0609020204030204" pitchFamily="49" charset="0"/>
                <a:ea typeface="黑体" panose="02010609060101010101" pitchFamily="49" charset="-122"/>
              </a:rPr>
              <a:t>ex09_class_Line.cpp</a:t>
            </a:r>
            <a:endParaRPr lang="zh-CN" altLang="en-US" sz="1800" dirty="0">
              <a:solidFill>
                <a:srgbClr val="0000FF"/>
              </a:solidFill>
              <a:latin typeface="Consolas" panose="020B0609020204030204" pitchFamily="49" charset="0"/>
              <a:ea typeface="黑体" panose="02010609060101010101" pitchFamily="49" charset="-122"/>
            </a:endParaRPr>
          </a:p>
        </p:txBody>
      </p:sp>
      <p:sp>
        <p:nvSpPr>
          <p:cNvPr id="13" name="Rectangle 4"/>
          <p:cNvSpPr>
            <a:spLocks noChangeArrowheads="1"/>
          </p:cNvSpPr>
          <p:nvPr/>
        </p:nvSpPr>
        <p:spPr bwMode="auto">
          <a:xfrm>
            <a:off x="6030969" y="5646005"/>
            <a:ext cx="2844048" cy="369332"/>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rgbClr val="0000FF"/>
                </a:solidFill>
                <a:latin typeface="Consolas" panose="020B0609020204030204" pitchFamily="49" charset="0"/>
                <a:ea typeface="黑体" panose="02010609060101010101" pitchFamily="49" charset="-122"/>
              </a:rPr>
              <a:t>ex09_class_LineII.cpp</a:t>
            </a:r>
            <a:endParaRPr lang="zh-CN" altLang="en-US" sz="1800" dirty="0">
              <a:solidFill>
                <a:srgbClr val="0000FF"/>
              </a:solidFill>
              <a:latin typeface="Consolas" panose="020B0609020204030204" pitchFamily="49" charset="0"/>
              <a:ea typeface="黑体" panose="02010609060101010101" pitchFamily="49" charset="-122"/>
            </a:endParaRPr>
          </a:p>
        </p:txBody>
      </p:sp>
      <p:sp>
        <p:nvSpPr>
          <p:cNvPr id="8" name="矩形 7"/>
          <p:cNvSpPr/>
          <p:nvPr/>
        </p:nvSpPr>
        <p:spPr>
          <a:xfrm>
            <a:off x="861574" y="6153090"/>
            <a:ext cx="7924742" cy="400110"/>
          </a:xfrm>
          <a:prstGeom prst="rect">
            <a:avLst/>
          </a:prstGeom>
          <a:ln w="12700">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b="1" dirty="0">
                <a:solidFill>
                  <a:srgbClr val="0000FF"/>
                </a:solidFill>
                <a:latin typeface="Consolas" panose="020B0609020204030204" pitchFamily="49" charset="0"/>
                <a:ea typeface="黑体" panose="02010609060101010101" pitchFamily="49" charset="-122"/>
              </a:rPr>
              <a:t>总参数列表</a:t>
            </a:r>
            <a:r>
              <a:rPr lang="zh-CN" altLang="en-US" sz="2000" b="1" dirty="0">
                <a:latin typeface="Consolas" panose="020B0609020204030204" pitchFamily="49" charset="0"/>
                <a:ea typeface="黑体" panose="02010609060101010101" pitchFamily="49" charset="-122"/>
              </a:rPr>
              <a:t>中的参数需要带数据类型（形参），初始化列表则不需要</a:t>
            </a:r>
            <a:endParaRPr lang="zh-CN" altLang="en-US" sz="2000" dirty="0"/>
          </a:p>
        </p:txBody>
      </p:sp>
    </p:spTree>
    <p:extLst>
      <p:ext uri="{BB962C8B-B14F-4D97-AF65-F5344CB8AC3E}">
        <p14:creationId xmlns:p14="http://schemas.microsoft.com/office/powerpoint/2010/main" val="3030064068"/>
      </p:ext>
    </p:extLst>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6F8A8AD3-D70D-440B-8DFE-B2243ED85239}" type="slidenum">
              <a:rPr lang="zh-CN" altLang="en-US"/>
              <a:pPr/>
              <a:t>49</a:t>
            </a:fld>
            <a:endParaRPr lang="en-US" altLang="zh-CN" dirty="0"/>
          </a:p>
        </p:txBody>
      </p:sp>
      <p:sp>
        <p:nvSpPr>
          <p:cNvPr id="913410"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常量和引用的初始化</a:t>
            </a:r>
          </a:p>
        </p:txBody>
      </p:sp>
      <p:sp>
        <p:nvSpPr>
          <p:cNvPr id="9" name="Rectangle 7"/>
          <p:cNvSpPr>
            <a:spLocks noChangeArrowheads="1"/>
          </p:cNvSpPr>
          <p:nvPr/>
        </p:nvSpPr>
        <p:spPr bwMode="auto">
          <a:xfrm>
            <a:off x="899592" y="1052736"/>
            <a:ext cx="7840068" cy="440120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Consolas" panose="020B0609020204030204" pitchFamily="49" charset="0"/>
                <a:ea typeface="黑体" panose="02010609060101010101" pitchFamily="49" charset="-122"/>
              </a:rPr>
              <a:t>class </a:t>
            </a:r>
            <a:r>
              <a:rPr lang="en-US" altLang="zh-CN" sz="2000" b="1" dirty="0" err="1">
                <a:latin typeface="Consolas" panose="020B0609020204030204" pitchFamily="49" charset="0"/>
                <a:ea typeface="黑体" panose="02010609060101010101" pitchFamily="49" charset="-122"/>
              </a:rPr>
              <a:t>Myclass</a:t>
            </a:r>
            <a:endParaRPr lang="en-US" altLang="zh-CN"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  public: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Myclass</a:t>
            </a:r>
            <a:r>
              <a:rPr lang="en-US" altLang="zh-CN" sz="2000" b="1" dirty="0">
                <a:latin typeface="Consolas" panose="020B0609020204030204" pitchFamily="49" charset="0"/>
                <a:ea typeface="黑体" panose="02010609060101010101" pitchFamily="49" charset="-122"/>
              </a:rPr>
              <a:t>(</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x,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y,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z);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构造函数</a:t>
            </a:r>
            <a:endParaRPr lang="en-US" altLang="zh-CN"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 ... </a:t>
            </a:r>
          </a:p>
          <a:p>
            <a:endParaRPr lang="zh-CN" altLang="en-US"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private: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const</a:t>
            </a:r>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a;</a:t>
            </a:r>
          </a:p>
          <a:p>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&amp; b;</a:t>
            </a:r>
          </a:p>
          <a:p>
            <a:r>
              <a:rPr lang="en-US" altLang="zh-CN"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c;	</a:t>
            </a:r>
          </a:p>
          <a:p>
            <a:r>
              <a:rPr lang="en-US" altLang="zh-CN" sz="2000" b="1" dirty="0">
                <a:latin typeface="Consolas" panose="020B0609020204030204" pitchFamily="49" charset="0"/>
                <a:ea typeface="黑体" panose="02010609060101010101" pitchFamily="49" charset="-122"/>
              </a:rPr>
              <a:t>};</a:t>
            </a:r>
          </a:p>
          <a:p>
            <a:r>
              <a:rPr lang="zh-CN" altLang="en-US" sz="2000" b="1" dirty="0">
                <a:latin typeface="Consolas" panose="020B0609020204030204" pitchFamily="49" charset="0"/>
                <a:ea typeface="黑体" panose="02010609060101010101" pitchFamily="49" charset="-122"/>
              </a:rPr>
              <a:t> </a:t>
            </a:r>
          </a:p>
          <a:p>
            <a:r>
              <a:rPr lang="en-US" altLang="zh-CN" sz="2000" b="1" dirty="0" err="1">
                <a:latin typeface="Consolas" panose="020B0609020204030204" pitchFamily="49" charset="0"/>
                <a:ea typeface="黑体" panose="02010609060101010101" pitchFamily="49" charset="-122"/>
              </a:rPr>
              <a:t>Myclass</a:t>
            </a:r>
            <a:r>
              <a:rPr lang="en-US" altLang="zh-CN" sz="2000" b="1" dirty="0">
                <a:latin typeface="Consolas" panose="020B0609020204030204" pitchFamily="49" charset="0"/>
                <a:ea typeface="黑体" panose="02010609060101010101" pitchFamily="49" charset="-122"/>
              </a:rPr>
              <a:t>::</a:t>
            </a:r>
            <a:r>
              <a:rPr lang="en-US" altLang="zh-CN" sz="2000" b="1" dirty="0" err="1">
                <a:latin typeface="Consolas" panose="020B0609020204030204" pitchFamily="49" charset="0"/>
                <a:ea typeface="黑体" panose="02010609060101010101" pitchFamily="49" charset="-122"/>
              </a:rPr>
              <a:t>Myclass</a:t>
            </a:r>
            <a:r>
              <a:rPr lang="en-US" altLang="zh-CN" sz="2000" b="1" dirty="0">
                <a:latin typeface="Consolas" panose="020B0609020204030204" pitchFamily="49" charset="0"/>
                <a:ea typeface="黑体" panose="02010609060101010101" pitchFamily="49" charset="-122"/>
              </a:rPr>
              <a:t>(</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x,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y,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z)</a:t>
            </a:r>
            <a:r>
              <a:rPr lang="en-US" altLang="zh-CN" sz="2000" b="1" dirty="0">
                <a:solidFill>
                  <a:srgbClr val="0000FF"/>
                </a:solidFill>
                <a:latin typeface="Consolas" panose="020B0609020204030204" pitchFamily="49" charset="0"/>
                <a:ea typeface="黑体" panose="02010609060101010101" pitchFamily="49" charset="-122"/>
              </a:rPr>
              <a:t>:a(x),b(y)</a:t>
            </a:r>
          </a:p>
          <a:p>
            <a:r>
              <a:rPr lang="en-US" altLang="zh-CN" sz="2000" b="1" dirty="0">
                <a:latin typeface="Consolas" panose="020B0609020204030204" pitchFamily="49" charset="0"/>
                <a:ea typeface="黑体" panose="02010609060101010101" pitchFamily="49" charset="-122"/>
              </a:rPr>
              <a:t>{ c=z; }</a:t>
            </a:r>
          </a:p>
        </p:txBody>
      </p:sp>
      <p:sp>
        <p:nvSpPr>
          <p:cNvPr id="11" name="Rectangle 9"/>
          <p:cNvSpPr>
            <a:spLocks noChangeArrowheads="1"/>
          </p:cNvSpPr>
          <p:nvPr/>
        </p:nvSpPr>
        <p:spPr bwMode="auto">
          <a:xfrm>
            <a:off x="185651" y="947073"/>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FF"/>
                </a:solidFill>
                <a:latin typeface="Times New Roman" panose="02020603050405020304" pitchFamily="18" charset="0"/>
                <a:ea typeface="黑体" panose="02010609060101010101" pitchFamily="49" charset="-122"/>
              </a:rPr>
              <a:t>例：</a:t>
            </a:r>
          </a:p>
        </p:txBody>
      </p:sp>
      <p:sp>
        <p:nvSpPr>
          <p:cNvPr id="13" name="Rectangle 4"/>
          <p:cNvSpPr>
            <a:spLocks noChangeArrowheads="1"/>
          </p:cNvSpPr>
          <p:nvPr/>
        </p:nvSpPr>
        <p:spPr bwMode="auto">
          <a:xfrm>
            <a:off x="6300192" y="5190272"/>
            <a:ext cx="2590774" cy="369332"/>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rgbClr val="0000FF"/>
                </a:solidFill>
                <a:latin typeface="Consolas" panose="020B0609020204030204" pitchFamily="49" charset="0"/>
                <a:ea typeface="黑体" panose="02010609060101010101" pitchFamily="49" charset="-122"/>
              </a:rPr>
              <a:t>ex09_class_init.cpp</a:t>
            </a:r>
            <a:endParaRPr lang="zh-CN" altLang="en-US" sz="1800" dirty="0">
              <a:solidFill>
                <a:srgbClr val="0000FF"/>
              </a:solidFill>
              <a:latin typeface="Consolas" panose="020B0609020204030204" pitchFamily="49" charset="0"/>
              <a:ea typeface="黑体" panose="02010609060101010101" pitchFamily="49" charset="-122"/>
            </a:endParaRPr>
          </a:p>
        </p:txBody>
      </p:sp>
      <p:sp>
        <p:nvSpPr>
          <p:cNvPr id="12" name="Rectangle 23"/>
          <p:cNvSpPr>
            <a:spLocks noChangeArrowheads="1"/>
          </p:cNvSpPr>
          <p:nvPr/>
        </p:nvSpPr>
        <p:spPr bwMode="auto">
          <a:xfrm>
            <a:off x="899592" y="5655270"/>
            <a:ext cx="7840068" cy="871008"/>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Aft>
                <a:spcPct val="30000"/>
              </a:spcAft>
              <a:buClr>
                <a:srgbClr val="0000FF"/>
              </a:buClr>
              <a:buFont typeface="+mj-ea"/>
              <a:buAutoNum type="circleNumDbPlain"/>
            </a:pPr>
            <a:r>
              <a:rPr lang="zh-CN" altLang="en-US" sz="2200" b="1" dirty="0">
                <a:latin typeface="+mn-lt"/>
                <a:ea typeface="+mn-ea"/>
              </a:rPr>
              <a:t>不能在类的声明中初始化任何数据成员！</a:t>
            </a:r>
            <a:endParaRPr lang="en-US" altLang="zh-CN" sz="2200" b="1" dirty="0">
              <a:latin typeface="+mn-lt"/>
              <a:ea typeface="+mn-ea"/>
            </a:endParaRPr>
          </a:p>
          <a:p>
            <a:pPr marL="457200" indent="-457200">
              <a:spcAft>
                <a:spcPct val="30000"/>
              </a:spcAft>
              <a:buClr>
                <a:srgbClr val="0000FF"/>
              </a:buClr>
              <a:buFont typeface="+mj-ea"/>
              <a:buAutoNum type="circleNumDbPlain"/>
            </a:pPr>
            <a:r>
              <a:rPr lang="zh-CN" altLang="en-US" sz="2200" b="1" dirty="0">
                <a:latin typeface="+mn-lt"/>
                <a:ea typeface="+mn-ea"/>
              </a:rPr>
              <a:t>数据成员中常量和引用的初始化：用</a:t>
            </a:r>
            <a:r>
              <a:rPr lang="zh-CN" altLang="en-US" sz="2200" b="1" dirty="0">
                <a:solidFill>
                  <a:srgbClr val="0000FF"/>
                </a:solidFill>
                <a:latin typeface="+mn-lt"/>
                <a:ea typeface="+mn-ea"/>
              </a:rPr>
              <a:t>初始化列表 </a:t>
            </a:r>
          </a:p>
        </p:txBody>
      </p:sp>
    </p:spTree>
    <p:extLst>
      <p:ext uri="{BB962C8B-B14F-4D97-AF65-F5344CB8AC3E}">
        <p14:creationId xmlns:p14="http://schemas.microsoft.com/office/powerpoint/2010/main" val="3417258220"/>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2E2CFC4-57C3-4451-9ECB-EB359C3DBEDE}" type="slidenum">
              <a:rPr lang="zh-CN" altLang="en-US"/>
              <a:pPr/>
              <a:t>5</a:t>
            </a:fld>
            <a:endParaRPr lang="en-US" altLang="zh-CN"/>
          </a:p>
        </p:txBody>
      </p:sp>
      <p:sp>
        <p:nvSpPr>
          <p:cNvPr id="876546" name="Rectangle 2"/>
          <p:cNvSpPr>
            <a:spLocks noGrp="1" noChangeArrowheads="1"/>
          </p:cNvSpPr>
          <p:nvPr>
            <p:ph type="title"/>
          </p:nvPr>
        </p:nvSpPr>
        <p:spPr>
          <a:xfrm>
            <a:off x="323850" y="120650"/>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抽象</a:t>
            </a:r>
          </a:p>
        </p:txBody>
      </p:sp>
      <p:sp>
        <p:nvSpPr>
          <p:cNvPr id="876547" name="Rectangle 3"/>
          <p:cNvSpPr>
            <a:spLocks noChangeArrowheads="1"/>
          </p:cNvSpPr>
          <p:nvPr/>
        </p:nvSpPr>
        <p:spPr bwMode="auto">
          <a:xfrm>
            <a:off x="333375" y="1052736"/>
            <a:ext cx="8353425" cy="9779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抽象</a:t>
            </a:r>
            <a:r>
              <a:rPr lang="zh-CN" altLang="en-US" sz="2400" b="1">
                <a:latin typeface="Times New Roman" panose="02020603050405020304" pitchFamily="18" charset="0"/>
                <a:ea typeface="黑体" panose="02010609060101010101" pitchFamily="49" charset="-122"/>
              </a:rPr>
              <a:t>：对具体问题（对象）进行概括，抽出这一类对象的公共性质并加以描述的过程。</a:t>
            </a:r>
          </a:p>
        </p:txBody>
      </p:sp>
      <p:sp>
        <p:nvSpPr>
          <p:cNvPr id="876550" name="Rectangle 6"/>
          <p:cNvSpPr>
            <a:spLocks noChangeArrowheads="1"/>
          </p:cNvSpPr>
          <p:nvPr/>
        </p:nvSpPr>
        <p:spPr bwMode="auto">
          <a:xfrm>
            <a:off x="250825" y="2276475"/>
            <a:ext cx="8353425" cy="37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ts val="1200"/>
              </a:spcBef>
              <a:spcAft>
                <a:spcPts val="12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首先注意的是问题的</a:t>
            </a:r>
            <a:r>
              <a:rPr lang="zh-CN" altLang="en-US" sz="2400" b="1" dirty="0">
                <a:solidFill>
                  <a:srgbClr val="0000FF"/>
                </a:solidFill>
                <a:latin typeface="Times New Roman" panose="02020603050405020304" pitchFamily="18" charset="0"/>
                <a:ea typeface="黑体" panose="02010609060101010101" pitchFamily="49" charset="-122"/>
              </a:rPr>
              <a:t>本质及描述</a:t>
            </a:r>
            <a:r>
              <a:rPr lang="zh-CN" altLang="en-US" sz="2400" b="1" dirty="0">
                <a:latin typeface="Times New Roman" panose="02020603050405020304" pitchFamily="18" charset="0"/>
                <a:ea typeface="黑体" panose="02010609060101010101" pitchFamily="49" charset="-122"/>
              </a:rPr>
              <a:t>，其次是</a:t>
            </a:r>
            <a:r>
              <a:rPr lang="zh-CN" altLang="en-US" sz="2400" b="1" dirty="0">
                <a:solidFill>
                  <a:srgbClr val="0000FF"/>
                </a:solidFill>
                <a:latin typeface="Times New Roman" panose="02020603050405020304" pitchFamily="18" charset="0"/>
                <a:ea typeface="黑体" panose="02010609060101010101" pitchFamily="49" charset="-122"/>
              </a:rPr>
              <a:t>实现过程或细节</a:t>
            </a:r>
          </a:p>
          <a:p>
            <a:pPr>
              <a:lnSpc>
                <a:spcPct val="120000"/>
              </a:lnSpc>
              <a:spcBef>
                <a:spcPts val="1200"/>
              </a:spcBef>
              <a:spcAft>
                <a:spcPts val="12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抽象包括：</a:t>
            </a:r>
            <a:r>
              <a:rPr lang="zh-CN" altLang="en-US" sz="2400" b="1" dirty="0">
                <a:solidFill>
                  <a:srgbClr val="0000FF"/>
                </a:solidFill>
                <a:latin typeface="Times New Roman" panose="02020603050405020304" pitchFamily="18" charset="0"/>
                <a:ea typeface="黑体" panose="02010609060101010101" pitchFamily="49" charset="-122"/>
              </a:rPr>
              <a:t>数据抽象</a:t>
            </a:r>
            <a:r>
              <a:rPr lang="zh-CN" altLang="en-US" sz="2400" b="1" dirty="0">
                <a:latin typeface="Times New Roman" panose="02020603050405020304" pitchFamily="18" charset="0"/>
                <a:ea typeface="黑体" panose="02010609060101010101" pitchFamily="49" charset="-122"/>
              </a:rPr>
              <a:t>和</a:t>
            </a:r>
            <a:r>
              <a:rPr lang="zh-CN" altLang="en-US" sz="2400" b="1" dirty="0">
                <a:solidFill>
                  <a:srgbClr val="0000FF"/>
                </a:solidFill>
                <a:latin typeface="Times New Roman" panose="02020603050405020304" pitchFamily="18" charset="0"/>
                <a:ea typeface="黑体" panose="02010609060101010101" pitchFamily="49" charset="-122"/>
              </a:rPr>
              <a:t>行为抽象</a:t>
            </a:r>
            <a:r>
              <a:rPr lang="zh-CN" altLang="en-US" sz="2400" b="1" dirty="0">
                <a:latin typeface="Times New Roman" panose="02020603050405020304" pitchFamily="18" charset="0"/>
                <a:ea typeface="黑体" panose="02010609060101010101" pitchFamily="49" charset="-122"/>
              </a:rPr>
              <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 数据抽象：</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描述某类对象的属性或状态（对象相互区别的物理量）</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 行为抽象（功能抽象、代码抽象）：</a:t>
            </a:r>
            <a:br>
              <a:rPr lang="zh-CN" altLang="en-US" sz="2400" b="1" dirty="0">
                <a:latin typeface="Times New Roman" panose="02020603050405020304" pitchFamily="18" charset="0"/>
                <a:ea typeface="黑体" panose="02010609060101010101" pitchFamily="49" charset="-122"/>
              </a:rPr>
            </a:br>
            <a:r>
              <a:rPr lang="zh-CN" altLang="en-US" sz="2400" b="1" dirty="0">
                <a:latin typeface="Times New Roman" panose="02020603050405020304" pitchFamily="18" charset="0"/>
                <a:ea typeface="黑体" panose="02010609060101010101" pitchFamily="49" charset="-122"/>
              </a:rPr>
              <a:t>         描述某类对象的共同行为或功能特征</a:t>
            </a:r>
          </a:p>
          <a:p>
            <a:pPr>
              <a:lnSpc>
                <a:spcPct val="110000"/>
              </a:lnSpc>
              <a:spcBef>
                <a:spcPts val="1200"/>
              </a:spcBef>
              <a:spcAft>
                <a:spcPts val="12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抽象的实现：</a:t>
            </a:r>
            <a:r>
              <a:rPr lang="zh-CN" altLang="en-US" sz="2400" b="1" dirty="0">
                <a:solidFill>
                  <a:srgbClr val="0000FF"/>
                </a:solidFill>
                <a:latin typeface="Times New Roman" panose="02020603050405020304" pitchFamily="18" charset="0"/>
                <a:ea typeface="黑体" panose="02010609060101010101" pitchFamily="49" charset="-122"/>
              </a:rPr>
              <a:t>类</a:t>
            </a:r>
            <a:endParaRPr lang="zh-CN" altLang="en-US" sz="2400"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799504395"/>
      </p:ext>
    </p:extLst>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235A013A-0FB5-4480-A5F1-7507AFFD8829}" type="slidenum">
              <a:rPr lang="zh-CN" altLang="en-US"/>
              <a:pPr/>
              <a:t>50</a:t>
            </a:fld>
            <a:endParaRPr lang="en-US" altLang="zh-CN"/>
          </a:p>
        </p:txBody>
      </p:sp>
      <p:sp>
        <p:nvSpPr>
          <p:cNvPr id="914434"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前向引用声明</a:t>
            </a:r>
          </a:p>
        </p:txBody>
      </p:sp>
      <p:sp>
        <p:nvSpPr>
          <p:cNvPr id="914437" name="Rectangle 5"/>
          <p:cNvSpPr>
            <a:spLocks noChangeArrowheads="1"/>
          </p:cNvSpPr>
          <p:nvPr/>
        </p:nvSpPr>
        <p:spPr bwMode="auto">
          <a:xfrm>
            <a:off x="250825" y="981075"/>
            <a:ext cx="8569325"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3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类必须先定义后使用</a:t>
            </a:r>
          </a:p>
          <a:p>
            <a:pPr>
              <a:spcAft>
                <a:spcPct val="3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若两个类互相引用，则需要使用</a:t>
            </a:r>
            <a:r>
              <a:rPr lang="zh-CN" altLang="en-US" sz="2400" b="1" dirty="0">
                <a:solidFill>
                  <a:srgbClr val="0000FF"/>
                </a:solidFill>
                <a:latin typeface="Times New Roman" panose="02020603050405020304" pitchFamily="18" charset="0"/>
                <a:ea typeface="黑体" panose="02010609060101010101" pitchFamily="49" charset="-122"/>
              </a:rPr>
              <a:t>前向引用声明</a:t>
            </a:r>
          </a:p>
        </p:txBody>
      </p:sp>
      <p:sp>
        <p:nvSpPr>
          <p:cNvPr id="914438" name="Rectangle 6"/>
          <p:cNvSpPr>
            <a:spLocks noChangeArrowheads="1"/>
          </p:cNvSpPr>
          <p:nvPr/>
        </p:nvSpPr>
        <p:spPr bwMode="auto">
          <a:xfrm>
            <a:off x="1042988" y="2205038"/>
            <a:ext cx="7343775" cy="31496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Consolas" panose="020B0609020204030204" pitchFamily="49" charset="0"/>
                <a:ea typeface="黑体" panose="02010609060101010101" pitchFamily="49" charset="-122"/>
              </a:rPr>
              <a:t>class </a:t>
            </a:r>
            <a:r>
              <a:rPr lang="en-US" altLang="zh-CN" sz="2000" b="1" dirty="0" err="1">
                <a:latin typeface="Consolas" panose="020B0609020204030204" pitchFamily="49" charset="0"/>
                <a:ea typeface="黑体" panose="02010609060101010101" pitchFamily="49" charset="-122"/>
              </a:rPr>
              <a:t>ClassB</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前向引用声明</a:t>
            </a:r>
          </a:p>
          <a:p>
            <a:r>
              <a:rPr lang="en-US" altLang="zh-CN" sz="2000" b="1" dirty="0">
                <a:latin typeface="Consolas" panose="020B0609020204030204" pitchFamily="49" charset="0"/>
                <a:ea typeface="黑体" panose="02010609060101010101" pitchFamily="49" charset="-122"/>
              </a:rPr>
              <a:t>class </a:t>
            </a:r>
            <a:r>
              <a:rPr lang="en-US" altLang="zh-CN" sz="2000" b="1" dirty="0" err="1">
                <a:latin typeface="Consolas" panose="020B0609020204030204" pitchFamily="49" charset="0"/>
                <a:ea typeface="黑体" panose="02010609060101010101" pitchFamily="49" charset="-122"/>
              </a:rPr>
              <a:t>ClassA</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声明</a:t>
            </a:r>
            <a:r>
              <a:rPr lang="zh-CN" altLang="en-US" sz="2000" b="1" dirty="0">
                <a:solidFill>
                  <a:srgbClr val="0000FF"/>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A</a:t>
            </a:r>
            <a:r>
              <a:rPr lang="en-US" altLang="zh-CN" sz="2000" b="1" dirty="0">
                <a:solidFill>
                  <a:srgbClr val="0000FF"/>
                </a:solidFill>
                <a:latin typeface="Times New Roman" panose="02020603050405020304" pitchFamily="18"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类</a:t>
            </a:r>
            <a:endParaRPr lang="en-US" altLang="zh-CN" sz="2000" b="1" dirty="0">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public: </a:t>
            </a:r>
            <a:endParaRPr lang="zh-CN" altLang="en-US" sz="2000" b="1" dirty="0">
              <a:solidFill>
                <a:srgbClr val="0000FF"/>
              </a:solidFill>
              <a:latin typeface="Consolas" panose="020B0609020204030204" pitchFamily="49" charset="0"/>
              <a:ea typeface="黑体" panose="02010609060101010101" pitchFamily="49" charset="-122"/>
            </a:endParaRPr>
          </a:p>
          <a:p>
            <a:r>
              <a:rPr lang="en-US" altLang="zh-CN" sz="2000" b="1" dirty="0">
                <a:latin typeface="Consolas" panose="020B0609020204030204" pitchFamily="49" charset="0"/>
                <a:ea typeface="黑体" panose="02010609060101010101" pitchFamily="49" charset="-122"/>
              </a:rPr>
              <a:t>     void f(</a:t>
            </a:r>
            <a:r>
              <a:rPr lang="en-US" altLang="zh-CN" sz="2000" b="1" dirty="0" err="1">
                <a:latin typeface="Consolas" panose="020B0609020204030204" pitchFamily="49" charset="0"/>
                <a:ea typeface="黑体" panose="02010609060101010101" pitchFamily="49" charset="-122"/>
              </a:rPr>
              <a:t>ClassB</a:t>
            </a:r>
            <a:r>
              <a:rPr lang="en-US" altLang="zh-CN" sz="2000" b="1" dirty="0">
                <a:latin typeface="Consolas" panose="020B0609020204030204" pitchFamily="49" charset="0"/>
                <a:ea typeface="黑体" panose="02010609060101010101" pitchFamily="49" charset="-122"/>
              </a:rPr>
              <a:t> b); </a:t>
            </a:r>
          </a:p>
          <a:p>
            <a:r>
              <a:rPr lang="en-US" altLang="zh-CN" sz="2000" b="1" dirty="0">
                <a:latin typeface="Consolas" panose="020B0609020204030204" pitchFamily="49" charset="0"/>
                <a:ea typeface="黑体" panose="02010609060101010101" pitchFamily="49" charset="-122"/>
              </a:rPr>
              <a:t>};</a:t>
            </a:r>
          </a:p>
          <a:p>
            <a:r>
              <a:rPr lang="zh-CN" altLang="en-US" sz="2000" b="1" dirty="0">
                <a:latin typeface="Consolas" panose="020B0609020204030204" pitchFamily="49" charset="0"/>
                <a:ea typeface="黑体" panose="02010609060101010101" pitchFamily="49" charset="-122"/>
              </a:rPr>
              <a:t> </a:t>
            </a:r>
          </a:p>
          <a:p>
            <a:r>
              <a:rPr lang="en-US" altLang="zh-CN" sz="2000" b="1" dirty="0">
                <a:latin typeface="Consolas" panose="020B0609020204030204" pitchFamily="49" charset="0"/>
                <a:ea typeface="黑体" panose="02010609060101010101" pitchFamily="49" charset="-122"/>
              </a:rPr>
              <a:t>class </a:t>
            </a:r>
            <a:r>
              <a:rPr lang="en-US" altLang="zh-CN" sz="2000" b="1" dirty="0" err="1">
                <a:latin typeface="Consolas" panose="020B0609020204030204" pitchFamily="49" charset="0"/>
                <a:ea typeface="黑体" panose="02010609060101010101" pitchFamily="49" charset="-122"/>
              </a:rPr>
              <a:t>ClassB</a:t>
            </a:r>
            <a:r>
              <a:rPr lang="en-US" altLang="zh-CN" sz="2000" b="1" dirty="0">
                <a:latin typeface="Consolas" panose="020B0609020204030204" pitchFamily="49"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声明</a:t>
            </a:r>
            <a:r>
              <a:rPr lang="zh-CN" altLang="en-US" sz="2000" b="1" dirty="0">
                <a:solidFill>
                  <a:srgbClr val="0000FF"/>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Consolas" panose="020B0609020204030204" pitchFamily="49" charset="0"/>
                <a:ea typeface="黑体" panose="02010609060101010101" pitchFamily="49" charset="-122"/>
              </a:rPr>
              <a:t>B</a:t>
            </a:r>
            <a:r>
              <a:rPr lang="en-US" altLang="zh-CN" sz="2000" b="1" dirty="0">
                <a:solidFill>
                  <a:srgbClr val="0000FF"/>
                </a:solidFill>
                <a:latin typeface="Times New Roman" panose="02020603050405020304" pitchFamily="18" charset="0"/>
                <a:ea typeface="黑体" panose="02010609060101010101" pitchFamily="49" charset="-122"/>
              </a:rPr>
              <a:t> </a:t>
            </a:r>
            <a:r>
              <a:rPr lang="zh-CN" altLang="en-US" sz="2000" b="1" dirty="0">
                <a:solidFill>
                  <a:srgbClr val="0000FF"/>
                </a:solidFill>
                <a:latin typeface="Consolas" panose="020B0609020204030204" pitchFamily="49" charset="0"/>
                <a:ea typeface="黑体" panose="02010609060101010101" pitchFamily="49" charset="-122"/>
              </a:rPr>
              <a:t>类</a:t>
            </a:r>
          </a:p>
          <a:p>
            <a:r>
              <a:rPr lang="en-US" altLang="zh-CN" sz="2000" b="1" dirty="0">
                <a:latin typeface="Consolas" panose="020B0609020204030204" pitchFamily="49" charset="0"/>
                <a:ea typeface="黑体" panose="02010609060101010101" pitchFamily="49" charset="-122"/>
              </a:rPr>
              <a:t>{  public: </a:t>
            </a:r>
            <a:endParaRPr lang="zh-CN" altLang="en-US" sz="2000" b="1" dirty="0">
              <a:solidFill>
                <a:srgbClr val="0000FF"/>
              </a:solidFill>
              <a:latin typeface="Consolas" panose="020B0609020204030204" pitchFamily="49" charset="0"/>
              <a:ea typeface="黑体" panose="02010609060101010101" pitchFamily="49" charset="-122"/>
            </a:endParaRP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void g(</a:t>
            </a:r>
            <a:r>
              <a:rPr lang="en-US" altLang="zh-CN" sz="2000" b="1" dirty="0" err="1">
                <a:latin typeface="Consolas" panose="020B0609020204030204" pitchFamily="49" charset="0"/>
                <a:ea typeface="黑体" panose="02010609060101010101" pitchFamily="49" charset="-122"/>
              </a:rPr>
              <a:t>ClassA</a:t>
            </a:r>
            <a:r>
              <a:rPr lang="en-US" altLang="zh-CN" sz="2000" b="1" dirty="0">
                <a:latin typeface="Consolas" panose="020B0609020204030204" pitchFamily="49" charset="0"/>
                <a:ea typeface="黑体" panose="02010609060101010101" pitchFamily="49" charset="-122"/>
              </a:rPr>
              <a:t> a);</a:t>
            </a:r>
          </a:p>
          <a:p>
            <a:r>
              <a:rPr lang="en-US" altLang="zh-CN" sz="2000" b="1" dirty="0">
                <a:latin typeface="Consolas" panose="020B0609020204030204" pitchFamily="49" charset="0"/>
                <a:ea typeface="黑体" panose="02010609060101010101" pitchFamily="49" charset="-122"/>
              </a:rPr>
              <a:t>};</a:t>
            </a:r>
          </a:p>
        </p:txBody>
      </p:sp>
      <p:sp>
        <p:nvSpPr>
          <p:cNvPr id="914439" name="Rectangle 7"/>
          <p:cNvSpPr>
            <a:spLocks noChangeArrowheads="1"/>
          </p:cNvSpPr>
          <p:nvPr/>
        </p:nvSpPr>
        <p:spPr bwMode="auto">
          <a:xfrm>
            <a:off x="323850" y="2060575"/>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FF"/>
                </a:solidFill>
                <a:latin typeface="Times New Roman" panose="02020603050405020304" pitchFamily="18" charset="0"/>
                <a:ea typeface="黑体" panose="02010609060101010101" pitchFamily="49" charset="-122"/>
              </a:rPr>
              <a:t>例：</a:t>
            </a:r>
          </a:p>
        </p:txBody>
      </p:sp>
      <p:sp>
        <p:nvSpPr>
          <p:cNvPr id="914440" name="Rectangle 8"/>
          <p:cNvSpPr>
            <a:spLocks noChangeArrowheads="1"/>
          </p:cNvSpPr>
          <p:nvPr/>
        </p:nvSpPr>
        <p:spPr bwMode="auto">
          <a:xfrm>
            <a:off x="323850" y="5516563"/>
            <a:ext cx="856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30000"/>
              </a:spcAft>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使用前向引用声明时，只能使用被声明的符号，而不能涉及类的任何细节</a:t>
            </a:r>
          </a:p>
        </p:txBody>
      </p:sp>
    </p:spTree>
    <p:extLst>
      <p:ext uri="{BB962C8B-B14F-4D97-AF65-F5344CB8AC3E}">
        <p14:creationId xmlns:p14="http://schemas.microsoft.com/office/powerpoint/2010/main" val="1818898077"/>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8"/>
          <p:cNvSpPr>
            <a:spLocks noChangeArrowheads="1"/>
          </p:cNvSpPr>
          <p:nvPr/>
        </p:nvSpPr>
        <p:spPr bwMode="gray">
          <a:xfrm>
            <a:off x="179512" y="357690"/>
            <a:ext cx="6025987" cy="910275"/>
          </a:xfrm>
          <a:prstGeom prst="roundRect">
            <a:avLst>
              <a:gd name="adj" fmla="val 16667"/>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en-US">
              <a:latin typeface="Arial" charset="0"/>
            </a:endParaRPr>
          </a:p>
        </p:txBody>
      </p:sp>
      <p:sp>
        <p:nvSpPr>
          <p:cNvPr id="6" name="灯片编号占位符 5"/>
          <p:cNvSpPr>
            <a:spLocks noGrp="1"/>
          </p:cNvSpPr>
          <p:nvPr>
            <p:ph type="sldNum" sz="quarter" idx="12"/>
          </p:nvPr>
        </p:nvSpPr>
        <p:spPr/>
        <p:txBody>
          <a:bodyPr/>
          <a:lstStyle/>
          <a:p>
            <a:fld id="{1469A02B-07F5-4988-A810-1DC9E588F7B8}" type="slidenum">
              <a:rPr lang="zh-CN" altLang="en-US"/>
              <a:pPr/>
              <a:t>51</a:t>
            </a:fld>
            <a:endParaRPr lang="en-US" altLang="zh-CN"/>
          </a:p>
        </p:txBody>
      </p:sp>
      <p:sp>
        <p:nvSpPr>
          <p:cNvPr id="915458" name="Rectangle 2"/>
          <p:cNvSpPr>
            <a:spLocks noGrp="1" noChangeArrowheads="1"/>
          </p:cNvSpPr>
          <p:nvPr>
            <p:ph type="title"/>
          </p:nvPr>
        </p:nvSpPr>
        <p:spPr>
          <a:xfrm>
            <a:off x="251520" y="476672"/>
            <a:ext cx="5112568" cy="830997"/>
          </a:xfrm>
          <a:noFill/>
          <a:ln>
            <a:noFill/>
          </a:ln>
          <a:extLst/>
        </p:spPr>
        <p:txBody>
          <a:bodyPr wrap="square">
            <a:spAutoFit/>
          </a:bodyPr>
          <a:lstStyle/>
          <a:p>
            <a:pPr lvl="0"/>
            <a:r>
              <a:rPr lang="zh-CN" altLang="en-US" sz="4800" dirty="0">
                <a:solidFill>
                  <a:srgbClr val="0000FF"/>
                </a:solidFill>
                <a:latin typeface="Times New Roman" panose="02020603050405020304" pitchFamily="18" charset="0"/>
                <a:ea typeface="黑体" panose="02010609060101010101" pitchFamily="49" charset="-122"/>
                <a:cs typeface="+mn-cs"/>
              </a:rPr>
              <a:t>结构体与联合体</a:t>
            </a:r>
            <a:endParaRPr lang="zh-CN" altLang="en-US" sz="4800" b="0" dirty="0">
              <a:solidFill>
                <a:srgbClr val="0000FF"/>
              </a:solidFill>
              <a:latin typeface="Tahoma" panose="020B0604030504040204" pitchFamily="34" charset="0"/>
              <a:ea typeface="宋体" panose="02010600030101010101" pitchFamily="2" charset="-122"/>
              <a:cs typeface="+mn-cs"/>
            </a:endParaRPr>
          </a:p>
        </p:txBody>
      </p:sp>
      <p:sp>
        <p:nvSpPr>
          <p:cNvPr id="7" name="Rectangle 3"/>
          <p:cNvSpPr>
            <a:spLocks noChangeArrowheads="1"/>
          </p:cNvSpPr>
          <p:nvPr/>
        </p:nvSpPr>
        <p:spPr bwMode="auto">
          <a:xfrm>
            <a:off x="899592" y="1556792"/>
            <a:ext cx="6768752" cy="119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nSpc>
                <a:spcPct val="110000"/>
              </a:lnSpc>
              <a:spcBef>
                <a:spcPct val="35000"/>
              </a:spcBef>
              <a:buClr>
                <a:srgbClr val="FF00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49" charset="-122"/>
              </a:rPr>
              <a:t> 结构体</a:t>
            </a:r>
            <a:endParaRPr lang="en-US" altLang="zh-CN" sz="2800" b="1" dirty="0">
              <a:latin typeface="Times New Roman" panose="02020603050405020304" pitchFamily="18" charset="0"/>
              <a:ea typeface="黑体" panose="02010609060101010101" pitchFamily="49" charset="-122"/>
            </a:endParaRPr>
          </a:p>
          <a:p>
            <a:pPr>
              <a:lnSpc>
                <a:spcPct val="110000"/>
              </a:lnSpc>
              <a:spcBef>
                <a:spcPct val="35000"/>
              </a:spcBef>
              <a:buClr>
                <a:srgbClr val="FF0000"/>
              </a:buClr>
              <a:buFont typeface="Wingdings" panose="05000000000000000000" pitchFamily="2" charset="2"/>
              <a:buChar char="l"/>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联合体</a:t>
            </a:r>
          </a:p>
        </p:txBody>
      </p:sp>
    </p:spTree>
    <p:extLst>
      <p:ext uri="{BB962C8B-B14F-4D97-AF65-F5344CB8AC3E}">
        <p14:creationId xmlns:p14="http://schemas.microsoft.com/office/powerpoint/2010/main" val="1026536166"/>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41566C1-C89E-451F-A2AD-26729C3FB6A2}" type="slidenum">
              <a:rPr lang="zh-CN" altLang="en-US"/>
              <a:pPr/>
              <a:t>52</a:t>
            </a:fld>
            <a:endParaRPr lang="en-US" altLang="zh-CN"/>
          </a:p>
        </p:txBody>
      </p:sp>
      <p:sp>
        <p:nvSpPr>
          <p:cNvPr id="916482"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结构体</a:t>
            </a:r>
          </a:p>
        </p:txBody>
      </p:sp>
      <p:sp>
        <p:nvSpPr>
          <p:cNvPr id="916484" name="Rectangle 4"/>
          <p:cNvSpPr>
            <a:spLocks noChangeArrowheads="1"/>
          </p:cNvSpPr>
          <p:nvPr/>
        </p:nvSpPr>
        <p:spPr bwMode="auto">
          <a:xfrm>
            <a:off x="323850" y="981075"/>
            <a:ext cx="8497888" cy="904875"/>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buClr>
                <a:srgbClr val="0000FF"/>
              </a:buClr>
              <a:buFont typeface="Wingdings" panose="05000000000000000000" pitchFamily="2" charset="2"/>
              <a:buNone/>
            </a:pPr>
            <a:r>
              <a:rPr lang="zh-CN" altLang="en-US" sz="2400" b="1" dirty="0">
                <a:solidFill>
                  <a:srgbClr val="0000FF"/>
                </a:solidFill>
                <a:latin typeface="Times New Roman" panose="02020603050405020304" pitchFamily="18" charset="0"/>
                <a:ea typeface="黑体" panose="02010609060101010101" pitchFamily="49" charset="-122"/>
              </a:rPr>
              <a:t>结构体：（</a:t>
            </a:r>
            <a:r>
              <a:rPr lang="en-US" altLang="zh-CN" sz="2400" b="1" dirty="0" err="1">
                <a:solidFill>
                  <a:srgbClr val="0000FF"/>
                </a:solidFill>
                <a:latin typeface="Consolas" panose="020B0609020204030204" pitchFamily="49" charset="0"/>
                <a:ea typeface="黑体" panose="02010609060101010101" pitchFamily="49" charset="-122"/>
              </a:rPr>
              <a:t>struct</a:t>
            </a:r>
            <a:r>
              <a:rPr lang="zh-CN" altLang="en-US" sz="2400" b="1" dirty="0">
                <a:solidFill>
                  <a:srgbClr val="0000FF"/>
                </a:solidFill>
                <a:latin typeface="Times New Roman" panose="02020603050405020304" pitchFamily="18" charset="0"/>
                <a:ea typeface="黑体" panose="02010609060101010101" pitchFamily="49" charset="-122"/>
              </a:rPr>
              <a:t>）</a:t>
            </a:r>
          </a:p>
          <a:p>
            <a:pPr>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一种特殊形态的类，为了保持与 </a:t>
            </a:r>
            <a:r>
              <a:rPr lang="en-US" altLang="zh-CN" sz="2400" b="1" dirty="0">
                <a:latin typeface="Times New Roman" panose="02020603050405020304" pitchFamily="18" charset="0"/>
                <a:ea typeface="黑体" panose="02010609060101010101" pitchFamily="49" charset="-122"/>
              </a:rPr>
              <a:t>C </a:t>
            </a:r>
            <a:r>
              <a:rPr lang="zh-CN" altLang="en-US" sz="2400" b="1" dirty="0">
                <a:latin typeface="Times New Roman" panose="02020603050405020304" pitchFamily="18" charset="0"/>
                <a:ea typeface="黑体" panose="02010609060101010101" pitchFamily="49" charset="-122"/>
              </a:rPr>
              <a:t>语言程序的兼容性。</a:t>
            </a:r>
          </a:p>
        </p:txBody>
      </p:sp>
      <p:sp>
        <p:nvSpPr>
          <p:cNvPr id="916485" name="Rectangle 5"/>
          <p:cNvSpPr>
            <a:spLocks noChangeArrowheads="1"/>
          </p:cNvSpPr>
          <p:nvPr/>
        </p:nvSpPr>
        <p:spPr bwMode="auto">
          <a:xfrm>
            <a:off x="179388" y="1989138"/>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 结构体的定义</a:t>
            </a:r>
          </a:p>
        </p:txBody>
      </p:sp>
      <p:sp>
        <p:nvSpPr>
          <p:cNvPr id="916486" name="Text Box 6"/>
          <p:cNvSpPr txBox="1">
            <a:spLocks noChangeArrowheads="1"/>
          </p:cNvSpPr>
          <p:nvPr/>
        </p:nvSpPr>
        <p:spPr bwMode="auto">
          <a:xfrm>
            <a:off x="684213" y="2636838"/>
            <a:ext cx="7561262" cy="3725862"/>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2400" b="1" dirty="0" err="1">
                <a:latin typeface="Consolas" panose="020B0609020204030204" pitchFamily="49" charset="0"/>
                <a:ea typeface="黑体" panose="02010609060101010101" pitchFamily="49" charset="-122"/>
              </a:rPr>
              <a:t>struct</a:t>
            </a:r>
            <a:r>
              <a:rPr lang="en-US" altLang="zh-CN" sz="2400" b="1" dirty="0">
                <a:latin typeface="Consolas" panose="020B0609020204030204" pitchFamily="49" charset="0"/>
                <a:ea typeface="黑体" panose="02010609060101010101" pitchFamily="49" charset="-122"/>
              </a:rPr>
              <a:t> </a:t>
            </a:r>
            <a:r>
              <a:rPr lang="zh-CN" altLang="en-US" sz="2400" b="1" dirty="0">
                <a:solidFill>
                  <a:srgbClr val="0000FF"/>
                </a:solidFill>
                <a:latin typeface="Consolas" panose="020B0609020204030204" pitchFamily="49" charset="0"/>
                <a:ea typeface="黑体" panose="02010609060101010101" pitchFamily="49" charset="-122"/>
              </a:rPr>
              <a:t>结构体名称</a:t>
            </a:r>
          </a:p>
          <a:p>
            <a:pPr>
              <a:lnSpc>
                <a:spcPct val="110000"/>
              </a:lnSpc>
            </a:pPr>
            <a:r>
              <a:rPr lang="en-US" altLang="zh-CN" sz="2400" b="1" dirty="0">
                <a:latin typeface="Consolas" panose="020B0609020204030204" pitchFamily="49" charset="0"/>
                <a:ea typeface="黑体" panose="02010609060101010101" pitchFamily="49" charset="-122"/>
              </a:rPr>
              <a:t>{</a:t>
            </a:r>
          </a:p>
          <a:p>
            <a:pPr>
              <a:lnSpc>
                <a:spcPct val="110000"/>
              </a:lnSpc>
            </a:pPr>
            <a:r>
              <a:rPr lang="en-US" altLang="en-US" sz="2400" b="1" dirty="0">
                <a:latin typeface="Consolas" panose="020B0609020204030204" pitchFamily="49" charset="0"/>
                <a:ea typeface="黑体" panose="02010609060101010101" pitchFamily="49" charset="-122"/>
              </a:rPr>
              <a:t>   </a:t>
            </a:r>
            <a:r>
              <a:rPr lang="en-US" altLang="zh-CN" sz="2400" b="1" dirty="0">
                <a:latin typeface="Consolas" panose="020B0609020204030204" pitchFamily="49" charset="0"/>
                <a:ea typeface="黑体" panose="02010609060101010101" pitchFamily="49" charset="-122"/>
              </a:rPr>
              <a:t>public:</a:t>
            </a:r>
          </a:p>
          <a:p>
            <a:pPr>
              <a:lnSpc>
                <a:spcPct val="110000"/>
              </a:lnSpc>
            </a:pPr>
            <a:r>
              <a:rPr lang="en-US" altLang="zh-CN" sz="2400" b="1" dirty="0">
                <a:latin typeface="Consolas" panose="020B0609020204030204" pitchFamily="49"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公有成员 </a:t>
            </a:r>
          </a:p>
          <a:p>
            <a:pPr>
              <a:lnSpc>
                <a:spcPct val="110000"/>
              </a:lnSpc>
            </a:pPr>
            <a:r>
              <a:rPr lang="zh-CN" altLang="en-US" sz="2400" b="1" dirty="0">
                <a:latin typeface="Consolas" panose="020B0609020204030204" pitchFamily="49" charset="0"/>
                <a:ea typeface="黑体" panose="02010609060101010101" pitchFamily="49" charset="-122"/>
              </a:rPr>
              <a:t>   </a:t>
            </a:r>
            <a:r>
              <a:rPr lang="en-US" altLang="zh-CN" sz="2400" b="1" dirty="0">
                <a:latin typeface="Consolas" panose="020B0609020204030204" pitchFamily="49" charset="0"/>
                <a:ea typeface="黑体" panose="02010609060101010101" pitchFamily="49" charset="-122"/>
              </a:rPr>
              <a:t>private:</a:t>
            </a:r>
          </a:p>
          <a:p>
            <a:pPr>
              <a:lnSpc>
                <a:spcPct val="110000"/>
              </a:lnSpc>
            </a:pPr>
            <a:r>
              <a:rPr lang="en-US" altLang="zh-CN" sz="2400" b="1" dirty="0">
                <a:latin typeface="Consolas" panose="020B0609020204030204" pitchFamily="49"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私有成员</a:t>
            </a:r>
          </a:p>
          <a:p>
            <a:pPr>
              <a:lnSpc>
                <a:spcPct val="110000"/>
              </a:lnSpc>
            </a:pPr>
            <a:r>
              <a:rPr lang="zh-CN" altLang="en-US" sz="2400" b="1" dirty="0">
                <a:latin typeface="Consolas" panose="020B0609020204030204" pitchFamily="49" charset="0"/>
                <a:ea typeface="黑体" panose="02010609060101010101" pitchFamily="49" charset="-122"/>
              </a:rPr>
              <a:t>   </a:t>
            </a:r>
            <a:r>
              <a:rPr lang="en-US" altLang="zh-CN" sz="2400" b="1" dirty="0">
                <a:latin typeface="Consolas" panose="020B0609020204030204" pitchFamily="49" charset="0"/>
                <a:ea typeface="黑体" panose="02010609060101010101" pitchFamily="49" charset="-122"/>
              </a:rPr>
              <a:t>protected:</a:t>
            </a:r>
          </a:p>
          <a:p>
            <a:pPr>
              <a:lnSpc>
                <a:spcPct val="110000"/>
              </a:lnSpc>
            </a:pPr>
            <a:r>
              <a:rPr lang="en-US" altLang="zh-CN" sz="2400" b="1" dirty="0">
                <a:latin typeface="Consolas" panose="020B0609020204030204" pitchFamily="49"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保护型成员</a:t>
            </a:r>
          </a:p>
          <a:p>
            <a:pPr>
              <a:lnSpc>
                <a:spcPct val="110000"/>
              </a:lnSpc>
            </a:pPr>
            <a:r>
              <a:rPr lang="en-US" altLang="en-US" sz="2400" b="1" dirty="0">
                <a:latin typeface="Consolas" panose="020B0609020204030204" pitchFamily="49" charset="0"/>
                <a:ea typeface="黑体" panose="02010609060101010101" pitchFamily="49" charset="-122"/>
              </a:rPr>
              <a:t>}</a:t>
            </a:r>
            <a:r>
              <a:rPr lang="en-US" altLang="zh-CN" sz="2400" b="1" dirty="0">
                <a:latin typeface="Consolas" panose="020B0609020204030204" pitchFamily="49" charset="0"/>
                <a:ea typeface="黑体" panose="02010609060101010101" pitchFamily="49" charset="-122"/>
              </a:rPr>
              <a:t>;</a:t>
            </a:r>
            <a:endParaRPr lang="en-US" altLang="zh-CN" sz="2400" dirty="0"/>
          </a:p>
        </p:txBody>
      </p:sp>
    </p:spTree>
    <p:extLst>
      <p:ext uri="{BB962C8B-B14F-4D97-AF65-F5344CB8AC3E}">
        <p14:creationId xmlns:p14="http://schemas.microsoft.com/office/powerpoint/2010/main" val="3845394906"/>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E5ADB40-3376-47B1-AE54-CEDE679F3B54}" type="slidenum">
              <a:rPr lang="zh-CN" altLang="en-US"/>
              <a:pPr/>
              <a:t>53</a:t>
            </a:fld>
            <a:endParaRPr lang="en-US" altLang="zh-CN"/>
          </a:p>
        </p:txBody>
      </p:sp>
      <p:sp>
        <p:nvSpPr>
          <p:cNvPr id="918530"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结构体</a:t>
            </a:r>
          </a:p>
        </p:txBody>
      </p:sp>
      <p:sp>
        <p:nvSpPr>
          <p:cNvPr id="918532" name="Rectangle 4"/>
          <p:cNvSpPr>
            <a:spLocks noChangeArrowheads="1"/>
          </p:cNvSpPr>
          <p:nvPr/>
        </p:nvSpPr>
        <p:spPr bwMode="auto">
          <a:xfrm>
            <a:off x="395288" y="981075"/>
            <a:ext cx="8424862" cy="14160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hlink"/>
              </a:buClr>
              <a:buFont typeface="Wingdings" panose="05000000000000000000" pitchFamily="2" charset="2"/>
              <a:buNone/>
            </a:pPr>
            <a:r>
              <a:rPr lang="zh-CN" altLang="en-US" sz="2400" b="1" dirty="0">
                <a:solidFill>
                  <a:srgbClr val="0000FF"/>
                </a:solidFill>
                <a:latin typeface="Times New Roman" panose="02020603050405020304" pitchFamily="18" charset="0"/>
                <a:ea typeface="黑体" panose="02010609060101010101" pitchFamily="49" charset="-122"/>
              </a:rPr>
              <a:t>结构体与类的唯一区别：</a:t>
            </a:r>
            <a:r>
              <a:rPr lang="zh-CN" altLang="en-US" sz="2400" b="1" dirty="0">
                <a:latin typeface="Times New Roman" panose="02020603050405020304" pitchFamily="18" charset="0"/>
                <a:ea typeface="黑体" panose="02010609060101010101" pitchFamily="49" charset="-122"/>
              </a:rPr>
              <a:t>在类中，对于未指定访问控制属性的成员，默认为私有成员；而在结构体中，未指定访问控制属性的成员，默认为公有成员。</a:t>
            </a:r>
          </a:p>
        </p:txBody>
      </p:sp>
      <p:sp>
        <p:nvSpPr>
          <p:cNvPr id="918535" name="Rectangle 7"/>
          <p:cNvSpPr>
            <a:spLocks noChangeArrowheads="1"/>
          </p:cNvSpPr>
          <p:nvPr/>
        </p:nvSpPr>
        <p:spPr bwMode="auto">
          <a:xfrm>
            <a:off x="395288" y="2565400"/>
            <a:ext cx="8424862" cy="9779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400" b="1" dirty="0">
                <a:latin typeface="Times New Roman" panose="02020603050405020304" pitchFamily="18" charset="0"/>
                <a:ea typeface="黑体" panose="02010609060101010101" pitchFamily="49" charset="-122"/>
              </a:rPr>
              <a:t>C++ </a:t>
            </a:r>
            <a:r>
              <a:rPr lang="zh-CN" altLang="en-US" sz="2400" b="1" dirty="0">
                <a:latin typeface="Times New Roman" panose="02020603050405020304" pitchFamily="18" charset="0"/>
                <a:ea typeface="黑体" panose="02010609060101010101" pitchFamily="49" charset="-122"/>
              </a:rPr>
              <a:t>中的结构体可以含数据成员和函数成员，而 </a:t>
            </a:r>
            <a:r>
              <a:rPr lang="en-US" altLang="zh-CN" sz="2400" b="1" dirty="0">
                <a:latin typeface="Times New Roman" panose="02020603050405020304" pitchFamily="18" charset="0"/>
                <a:ea typeface="黑体" panose="02010609060101010101" pitchFamily="49" charset="-122"/>
              </a:rPr>
              <a:t>C </a:t>
            </a:r>
            <a:r>
              <a:rPr lang="zh-CN" altLang="en-US" sz="2400" b="1" dirty="0">
                <a:latin typeface="Times New Roman" panose="02020603050405020304" pitchFamily="18" charset="0"/>
                <a:ea typeface="黑体" panose="02010609060101010101" pitchFamily="49" charset="-122"/>
              </a:rPr>
              <a:t>语言中的结构体只能含数据成员。</a:t>
            </a:r>
          </a:p>
        </p:txBody>
      </p:sp>
    </p:spTree>
    <p:extLst>
      <p:ext uri="{BB962C8B-B14F-4D97-AF65-F5344CB8AC3E}">
        <p14:creationId xmlns:p14="http://schemas.microsoft.com/office/powerpoint/2010/main" val="464303685"/>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75BC1116-E8A1-48EF-AE84-5297A2DF183C}" type="slidenum">
              <a:rPr lang="zh-CN" altLang="en-US"/>
              <a:pPr/>
              <a:t>54</a:t>
            </a:fld>
            <a:endParaRPr lang="en-US" altLang="zh-CN"/>
          </a:p>
        </p:txBody>
      </p:sp>
      <p:sp>
        <p:nvSpPr>
          <p:cNvPr id="919554"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联合体</a:t>
            </a:r>
          </a:p>
        </p:txBody>
      </p:sp>
      <p:sp>
        <p:nvSpPr>
          <p:cNvPr id="919558" name="Rectangle 6"/>
          <p:cNvSpPr>
            <a:spLocks noChangeArrowheads="1"/>
          </p:cNvSpPr>
          <p:nvPr/>
        </p:nvSpPr>
        <p:spPr bwMode="auto">
          <a:xfrm>
            <a:off x="323850" y="981075"/>
            <a:ext cx="8497888" cy="904875"/>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buClr>
                <a:srgbClr val="0000FF"/>
              </a:buClr>
              <a:buFont typeface="Wingdings" panose="05000000000000000000" pitchFamily="2" charset="2"/>
              <a:buNone/>
            </a:pPr>
            <a:r>
              <a:rPr lang="zh-CN" altLang="en-US" sz="2400" b="1" dirty="0">
                <a:solidFill>
                  <a:srgbClr val="0000FF"/>
                </a:solidFill>
                <a:latin typeface="Consolas" panose="020B0609020204030204" pitchFamily="49" charset="0"/>
                <a:ea typeface="黑体" panose="02010609060101010101" pitchFamily="49" charset="-122"/>
              </a:rPr>
              <a:t>联合体：（</a:t>
            </a:r>
            <a:r>
              <a:rPr lang="en-US" altLang="zh-CN" sz="2400" b="1" dirty="0">
                <a:solidFill>
                  <a:srgbClr val="0000FF"/>
                </a:solidFill>
                <a:latin typeface="Consolas" panose="020B0609020204030204" pitchFamily="49" charset="0"/>
                <a:ea typeface="黑体" panose="02010609060101010101" pitchFamily="49" charset="-122"/>
              </a:rPr>
              <a:t>unio</a:t>
            </a:r>
            <a:r>
              <a:rPr lang="en-US" altLang="zh-CN" sz="2400" b="1" dirty="0">
                <a:solidFill>
                  <a:srgbClr val="0000FF"/>
                </a:solidFill>
                <a:latin typeface="Times New Roman" panose="02020603050405020304" pitchFamily="18" charset="0"/>
                <a:ea typeface="黑体" panose="02010609060101010101" pitchFamily="49" charset="-122"/>
              </a:rPr>
              <a:t>n</a:t>
            </a:r>
            <a:r>
              <a:rPr lang="zh-CN" altLang="en-US" sz="2400" b="1" dirty="0">
                <a:solidFill>
                  <a:srgbClr val="0000FF"/>
                </a:solidFill>
                <a:latin typeface="Times New Roman" panose="02020603050405020304" pitchFamily="18" charset="0"/>
                <a:ea typeface="黑体" panose="02010609060101010101" pitchFamily="49" charset="-122"/>
              </a:rPr>
              <a:t>）</a:t>
            </a:r>
          </a:p>
          <a:p>
            <a:pPr>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一种特殊形态的类，从 </a:t>
            </a:r>
            <a:r>
              <a:rPr lang="en-US" altLang="zh-CN" sz="2400" b="1" dirty="0">
                <a:latin typeface="Times New Roman" panose="02020603050405020304" pitchFamily="18" charset="0"/>
                <a:ea typeface="黑体" panose="02010609060101010101" pitchFamily="49" charset="-122"/>
              </a:rPr>
              <a:t>C </a:t>
            </a:r>
            <a:r>
              <a:rPr lang="zh-CN" altLang="en-US" sz="2400" b="1" dirty="0">
                <a:latin typeface="Times New Roman" panose="02020603050405020304" pitchFamily="18" charset="0"/>
                <a:ea typeface="黑体" panose="02010609060101010101" pitchFamily="49" charset="-122"/>
              </a:rPr>
              <a:t>语言继承而来。</a:t>
            </a:r>
          </a:p>
        </p:txBody>
      </p:sp>
      <p:sp>
        <p:nvSpPr>
          <p:cNvPr id="919559" name="Text Box 7"/>
          <p:cNvSpPr txBox="1">
            <a:spLocks noChangeArrowheads="1"/>
          </p:cNvSpPr>
          <p:nvPr/>
        </p:nvSpPr>
        <p:spPr bwMode="auto">
          <a:xfrm>
            <a:off x="1125538" y="2607291"/>
            <a:ext cx="7561262" cy="1938992"/>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Consolas" panose="020B0609020204030204" pitchFamily="49" charset="0"/>
                <a:ea typeface="黑体" panose="02010609060101010101" pitchFamily="49" charset="-122"/>
              </a:rPr>
              <a:t>union </a:t>
            </a:r>
            <a:r>
              <a:rPr lang="en-US" altLang="zh-CN" sz="2000" b="1" dirty="0">
                <a:solidFill>
                  <a:srgbClr val="0000FF"/>
                </a:solidFill>
                <a:latin typeface="Consolas" panose="020B0609020204030204" pitchFamily="49" charset="0"/>
                <a:ea typeface="黑体" panose="02010609060101010101" pitchFamily="49" charset="-122"/>
              </a:rPr>
              <a:t>Mark</a:t>
            </a:r>
          </a:p>
          <a:p>
            <a:r>
              <a:rPr lang="en-US" altLang="zh-CN" sz="2000" b="1" dirty="0">
                <a:latin typeface="Consolas" panose="020B0609020204030204" pitchFamily="49" charset="0"/>
                <a:ea typeface="黑体" panose="02010609060101010101" pitchFamily="49" charset="-122"/>
              </a:rPr>
              <a:t>{</a:t>
            </a:r>
          </a:p>
          <a:p>
            <a:r>
              <a:rPr lang="en-US"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char grade;  // </a:t>
            </a:r>
            <a:r>
              <a:rPr lang="zh-CN" altLang="en-US" sz="2000" b="1" dirty="0">
                <a:latin typeface="Consolas" panose="020B0609020204030204" pitchFamily="49" charset="0"/>
                <a:ea typeface="黑体" panose="02010609060101010101" pitchFamily="49" charset="-122"/>
              </a:rPr>
              <a:t>等级制</a:t>
            </a:r>
          </a:p>
          <a:p>
            <a:r>
              <a:rPr lang="zh-CN" altLang="en-US" sz="2000" b="1" dirty="0">
                <a:latin typeface="Consolas" panose="020B0609020204030204" pitchFamily="49" charset="0"/>
                <a:ea typeface="黑体" panose="02010609060101010101" pitchFamily="49" charset="-122"/>
              </a:rPr>
              <a:t>   </a:t>
            </a:r>
            <a:r>
              <a:rPr lang="en-US" altLang="zh-CN" sz="2000" b="1" dirty="0">
                <a:latin typeface="Consolas" panose="020B0609020204030204" pitchFamily="49" charset="0"/>
                <a:ea typeface="黑体" panose="02010609060101010101" pitchFamily="49" charset="-122"/>
              </a:rPr>
              <a:t>bool pass;   // </a:t>
            </a:r>
            <a:r>
              <a:rPr lang="zh-CN" altLang="en-US" sz="2000" b="1" dirty="0">
                <a:latin typeface="Consolas" panose="020B0609020204030204" pitchFamily="49" charset="0"/>
                <a:ea typeface="黑体" panose="02010609060101010101" pitchFamily="49" charset="-122"/>
              </a:rPr>
              <a:t>是否通过</a:t>
            </a:r>
          </a:p>
          <a:p>
            <a:r>
              <a:rPr lang="zh-CN" altLang="en-US" sz="2000" b="1" dirty="0">
                <a:latin typeface="Consolas" panose="020B0609020204030204" pitchFamily="49" charset="0"/>
                <a:ea typeface="黑体" panose="02010609060101010101" pitchFamily="49" charset="-122"/>
              </a:rPr>
              <a:t>   </a:t>
            </a:r>
            <a:r>
              <a:rPr lang="en-US" altLang="zh-CN" sz="2000" b="1" dirty="0" err="1">
                <a:latin typeface="Consolas" panose="020B0609020204030204" pitchFamily="49" charset="0"/>
                <a:ea typeface="黑体" panose="02010609060101010101" pitchFamily="49" charset="-122"/>
              </a:rPr>
              <a:t>int</a:t>
            </a:r>
            <a:r>
              <a:rPr lang="en-US" altLang="zh-CN" sz="2000" b="1" dirty="0">
                <a:latin typeface="Consolas" panose="020B0609020204030204" pitchFamily="49" charset="0"/>
                <a:ea typeface="黑体" panose="02010609060101010101" pitchFamily="49" charset="-122"/>
              </a:rPr>
              <a:t> score;   // </a:t>
            </a:r>
            <a:r>
              <a:rPr lang="zh-CN" altLang="en-US" sz="2000" b="1" dirty="0">
                <a:latin typeface="Consolas" panose="020B0609020204030204" pitchFamily="49" charset="0"/>
                <a:ea typeface="黑体" panose="02010609060101010101" pitchFamily="49" charset="-122"/>
              </a:rPr>
              <a:t>百分制</a:t>
            </a:r>
          </a:p>
          <a:p>
            <a:r>
              <a:rPr lang="en-US" altLang="en-US" sz="2000" b="1" dirty="0">
                <a:latin typeface="Consolas" panose="020B0609020204030204" pitchFamily="49" charset="0"/>
                <a:ea typeface="黑体" panose="02010609060101010101" pitchFamily="49" charset="-122"/>
              </a:rPr>
              <a:t>}</a:t>
            </a:r>
            <a:r>
              <a:rPr lang="en-US" altLang="zh-CN" sz="2000" b="1" dirty="0">
                <a:latin typeface="Consolas" panose="020B0609020204030204" pitchFamily="49" charset="0"/>
                <a:ea typeface="黑体" panose="02010609060101010101" pitchFamily="49" charset="-122"/>
              </a:rPr>
              <a:t>;</a:t>
            </a:r>
            <a:endParaRPr lang="en-US" altLang="zh-CN" sz="2000" dirty="0"/>
          </a:p>
        </p:txBody>
      </p:sp>
      <p:sp>
        <p:nvSpPr>
          <p:cNvPr id="919560" name="Rectangle 8"/>
          <p:cNvSpPr>
            <a:spLocks noChangeArrowheads="1"/>
          </p:cNvSpPr>
          <p:nvPr/>
        </p:nvSpPr>
        <p:spPr bwMode="auto">
          <a:xfrm>
            <a:off x="467544" y="2499042"/>
            <a:ext cx="1181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FF"/>
                </a:solidFill>
                <a:latin typeface="Times New Roman" panose="02020603050405020304" pitchFamily="18" charset="0"/>
                <a:ea typeface="黑体" panose="02010609060101010101" pitchFamily="49" charset="-122"/>
              </a:rPr>
              <a:t>例：</a:t>
            </a:r>
          </a:p>
        </p:txBody>
      </p:sp>
      <p:sp>
        <p:nvSpPr>
          <p:cNvPr id="919561" name="Rectangle 9"/>
          <p:cNvSpPr>
            <a:spLocks noChangeArrowheads="1"/>
          </p:cNvSpPr>
          <p:nvPr/>
        </p:nvSpPr>
        <p:spPr bwMode="auto">
          <a:xfrm>
            <a:off x="664369" y="4884601"/>
            <a:ext cx="7383462"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联合体的所有成员共享一个存储单元</a:t>
            </a:r>
          </a:p>
          <a:p>
            <a:pPr>
              <a:lnSpc>
                <a:spcPct val="110000"/>
              </a:lnSpc>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联合体的所有成员中同时至多一个有意义</a:t>
            </a:r>
          </a:p>
          <a:p>
            <a:pPr>
              <a:lnSpc>
                <a:spcPct val="110000"/>
              </a:lnSpc>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联合体中成员的默认访问属性是公有类型</a:t>
            </a:r>
          </a:p>
          <a:p>
            <a:pPr>
              <a:lnSpc>
                <a:spcPct val="110000"/>
              </a:lnSpc>
              <a:buClr>
                <a:schemeClr val="hlink"/>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联合体一般只存数据，不含函数成员</a:t>
            </a:r>
          </a:p>
        </p:txBody>
      </p:sp>
      <p:sp>
        <p:nvSpPr>
          <p:cNvPr id="919562" name="Rectangle 10"/>
          <p:cNvSpPr>
            <a:spLocks noChangeArrowheads="1"/>
          </p:cNvSpPr>
          <p:nvPr/>
        </p:nvSpPr>
        <p:spPr bwMode="auto">
          <a:xfrm>
            <a:off x="179388" y="1989138"/>
            <a:ext cx="83534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spcBef>
                <a:spcPct val="35000"/>
              </a:spcBef>
              <a:buClr>
                <a:srgbClr val="0000FF"/>
              </a:buClr>
              <a:buFont typeface="Wingdings" panose="05000000000000000000" pitchFamily="2" charset="2"/>
              <a:buChar char="l"/>
            </a:pPr>
            <a:r>
              <a:rPr lang="zh-CN" altLang="en-US" b="1">
                <a:latin typeface="Times New Roman" panose="02020603050405020304" pitchFamily="18" charset="0"/>
                <a:ea typeface="黑体" panose="02010609060101010101" pitchFamily="49" charset="-122"/>
              </a:rPr>
              <a:t> 联合体的定义</a:t>
            </a:r>
          </a:p>
        </p:txBody>
      </p:sp>
    </p:spTree>
    <p:extLst>
      <p:ext uri="{BB962C8B-B14F-4D97-AF65-F5344CB8AC3E}">
        <p14:creationId xmlns:p14="http://schemas.microsoft.com/office/powerpoint/2010/main" val="2772323270"/>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p:cNvSpPr>
            <a:spLocks noChangeArrowheads="1"/>
          </p:cNvSpPr>
          <p:nvPr/>
        </p:nvSpPr>
        <p:spPr bwMode="gray">
          <a:xfrm>
            <a:off x="179512" y="357690"/>
            <a:ext cx="6025987" cy="910275"/>
          </a:xfrm>
          <a:prstGeom prst="roundRect">
            <a:avLst>
              <a:gd name="adj" fmla="val 16667"/>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en-US">
              <a:latin typeface="Arial" charset="0"/>
            </a:endParaRPr>
          </a:p>
        </p:txBody>
      </p:sp>
      <p:sp>
        <p:nvSpPr>
          <p:cNvPr id="6" name="灯片编号占位符 5"/>
          <p:cNvSpPr>
            <a:spLocks noGrp="1"/>
          </p:cNvSpPr>
          <p:nvPr>
            <p:ph type="sldNum" sz="quarter" idx="12"/>
          </p:nvPr>
        </p:nvSpPr>
        <p:spPr/>
        <p:txBody>
          <a:bodyPr/>
          <a:lstStyle/>
          <a:p>
            <a:fld id="{1469A02B-07F5-4988-A810-1DC9E588F7B8}" type="slidenum">
              <a:rPr lang="zh-CN" altLang="en-US"/>
              <a:pPr/>
              <a:t>55</a:t>
            </a:fld>
            <a:endParaRPr lang="en-US" altLang="zh-CN"/>
          </a:p>
        </p:txBody>
      </p:sp>
      <p:sp>
        <p:nvSpPr>
          <p:cNvPr id="915458" name="Rectangle 2"/>
          <p:cNvSpPr>
            <a:spLocks noGrp="1" noChangeArrowheads="1"/>
          </p:cNvSpPr>
          <p:nvPr>
            <p:ph type="title"/>
          </p:nvPr>
        </p:nvSpPr>
        <p:spPr>
          <a:xfrm>
            <a:off x="251520" y="476672"/>
            <a:ext cx="5112568" cy="830997"/>
          </a:xfrm>
          <a:noFill/>
          <a:ln>
            <a:noFill/>
          </a:ln>
          <a:extLst/>
        </p:spPr>
        <p:txBody>
          <a:bodyPr wrap="square">
            <a:spAutoFit/>
          </a:bodyPr>
          <a:lstStyle/>
          <a:p>
            <a:pPr lvl="0"/>
            <a:r>
              <a:rPr lang="zh-CN" altLang="en-US" sz="4800" dirty="0">
                <a:solidFill>
                  <a:srgbClr val="0000FF"/>
                </a:solidFill>
                <a:latin typeface="Times New Roman" panose="02020603050405020304" pitchFamily="18" charset="0"/>
                <a:ea typeface="黑体" panose="02010609060101010101" pitchFamily="49" charset="-122"/>
                <a:cs typeface="+mn-cs"/>
              </a:rPr>
              <a:t>类的 </a:t>
            </a:r>
            <a:r>
              <a:rPr lang="en-US" altLang="zh-CN" sz="4800" dirty="0">
                <a:solidFill>
                  <a:srgbClr val="0000FF"/>
                </a:solidFill>
                <a:latin typeface="Times New Roman" panose="02020603050405020304" pitchFamily="18" charset="0"/>
                <a:ea typeface="黑体" panose="02010609060101010101" pitchFamily="49" charset="-122"/>
                <a:cs typeface="+mn-cs"/>
              </a:rPr>
              <a:t>UML </a:t>
            </a:r>
            <a:r>
              <a:rPr lang="zh-CN" altLang="en-US" sz="4800" dirty="0">
                <a:solidFill>
                  <a:srgbClr val="0000FF"/>
                </a:solidFill>
                <a:latin typeface="Times New Roman" panose="02020603050405020304" pitchFamily="18" charset="0"/>
                <a:ea typeface="黑体" panose="02010609060101010101" pitchFamily="49" charset="-122"/>
                <a:cs typeface="+mn-cs"/>
              </a:rPr>
              <a:t>描述</a:t>
            </a:r>
            <a:endParaRPr lang="zh-CN" altLang="en-US" sz="4800" b="0" dirty="0">
              <a:solidFill>
                <a:srgbClr val="0000FF"/>
              </a:solidFill>
              <a:latin typeface="Tahoma" panose="020B0604030504040204" pitchFamily="34" charset="0"/>
              <a:ea typeface="宋体" panose="02010600030101010101" pitchFamily="2" charset="-122"/>
              <a:cs typeface="+mn-cs"/>
            </a:endParaRPr>
          </a:p>
        </p:txBody>
      </p:sp>
      <p:sp>
        <p:nvSpPr>
          <p:cNvPr id="5" name="Rectangle 6"/>
          <p:cNvSpPr>
            <a:spLocks noChangeArrowheads="1"/>
          </p:cNvSpPr>
          <p:nvPr/>
        </p:nvSpPr>
        <p:spPr bwMode="auto">
          <a:xfrm>
            <a:off x="395536" y="1700808"/>
            <a:ext cx="8497888" cy="904875"/>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buClr>
                <a:srgbClr val="0000FF"/>
              </a:buClr>
              <a:buFont typeface="Wingdings" panose="05000000000000000000" pitchFamily="2" charset="2"/>
              <a:buNone/>
            </a:pPr>
            <a:r>
              <a:rPr lang="en-US" altLang="zh-CN" sz="2400" b="1" dirty="0">
                <a:solidFill>
                  <a:srgbClr val="0000FF"/>
                </a:solidFill>
                <a:latin typeface="Times New Roman" panose="02020603050405020304" pitchFamily="18" charset="0"/>
                <a:ea typeface="黑体" panose="02010609060101010101" pitchFamily="49" charset="-122"/>
              </a:rPr>
              <a:t>UML</a:t>
            </a:r>
            <a:r>
              <a:rPr lang="zh-CN" altLang="en-US" sz="2400" b="1" dirty="0">
                <a:solidFill>
                  <a:srgbClr val="0000FF"/>
                </a:solidFill>
                <a:latin typeface="Times New Roman" panose="02020603050405020304" pitchFamily="18" charset="0"/>
                <a:ea typeface="黑体" panose="02010609060101010101" pitchFamily="49" charset="-122"/>
              </a:rPr>
              <a:t>：</a:t>
            </a:r>
            <a:r>
              <a:rPr lang="en-US" altLang="zh-CN" sz="2400" b="1" dirty="0">
                <a:solidFill>
                  <a:srgbClr val="0000FF"/>
                </a:solidFill>
                <a:latin typeface="Times New Roman" panose="02020603050405020304" pitchFamily="18" charset="0"/>
                <a:ea typeface="黑体" panose="02010609060101010101" pitchFamily="49" charset="-122"/>
              </a:rPr>
              <a:t>Unified Modeling Language</a:t>
            </a:r>
          </a:p>
          <a:p>
            <a:pPr>
              <a:spcAft>
                <a:spcPct val="2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面向对象建模语言，通过图形的方式描述面向对象程序设计</a:t>
            </a:r>
          </a:p>
        </p:txBody>
      </p:sp>
    </p:spTree>
    <p:extLst>
      <p:ext uri="{BB962C8B-B14F-4D97-AF65-F5344CB8AC3E}">
        <p14:creationId xmlns:p14="http://schemas.microsoft.com/office/powerpoint/2010/main" val="2850006428"/>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31D1565-AAB2-4EC3-A493-512F8AB8FA40}" type="slidenum">
              <a:rPr lang="zh-CN" altLang="en-US"/>
              <a:pPr/>
              <a:t>56</a:t>
            </a:fld>
            <a:endParaRPr lang="en-US" altLang="zh-CN"/>
          </a:p>
        </p:txBody>
      </p:sp>
      <p:sp>
        <p:nvSpPr>
          <p:cNvPr id="915458"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zh-CN" dirty="0"/>
              <a:t>UML </a:t>
            </a:r>
            <a:r>
              <a:rPr lang="zh-CN" altLang="en-US" dirty="0"/>
              <a:t>类图</a:t>
            </a:r>
            <a:endParaRPr lang="en-US" altLang="zh-CN" dirty="0"/>
          </a:p>
        </p:txBody>
      </p:sp>
      <p:sp>
        <p:nvSpPr>
          <p:cNvPr id="8" name="矩形 7"/>
          <p:cNvSpPr/>
          <p:nvPr/>
        </p:nvSpPr>
        <p:spPr bwMode="auto">
          <a:xfrm>
            <a:off x="479267" y="1122511"/>
            <a:ext cx="3732694" cy="576064"/>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en-US" b="1">
                <a:latin typeface="Consolas" panose="020B0609020204030204" pitchFamily="49" charset="0"/>
                <a:ea typeface="黑体" panose="02010609060101010101" pitchFamily="49" charset="-122"/>
              </a:rPr>
              <a:t>Circle</a:t>
            </a:r>
            <a:endPar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9" name="Rectangle 3"/>
          <p:cNvSpPr>
            <a:spLocks noChangeArrowheads="1"/>
          </p:cNvSpPr>
          <p:nvPr/>
        </p:nvSpPr>
        <p:spPr bwMode="auto">
          <a:xfrm>
            <a:off x="479267" y="4149080"/>
            <a:ext cx="3732693" cy="2308324"/>
          </a:xfrm>
          <a:prstGeom prst="rect">
            <a:avLst/>
          </a:prstGeom>
          <a:solidFill>
            <a:schemeClr val="bg1"/>
          </a:solidFill>
          <a:ln w="9525">
            <a:solidFill>
              <a:srgbClr val="FF0000"/>
            </a:solidFill>
            <a:miter lim="800000"/>
            <a:headEnd/>
            <a:tailEnd/>
          </a:ln>
          <a:effectLst/>
          <a:extLst/>
        </p:spPr>
        <p:txBody>
          <a:bodyPr wrap="square">
            <a:spAutoFit/>
          </a:bodyPr>
          <a:lstStyle/>
          <a:p>
            <a:r>
              <a:rPr lang="en-US" altLang="en-US" sz="1800" b="1" dirty="0">
                <a:solidFill>
                  <a:srgbClr val="0000FF"/>
                </a:solidFill>
                <a:latin typeface="Consolas" panose="020B0609020204030204" pitchFamily="49" charset="0"/>
                <a:ea typeface="黑体" panose="02010609060101010101" pitchFamily="49" charset="-122"/>
              </a:rPr>
              <a:t>class Circle	 </a:t>
            </a:r>
          </a:p>
          <a:p>
            <a:r>
              <a:rPr lang="en-US" altLang="en-US" sz="1800" b="1" dirty="0">
                <a:solidFill>
                  <a:srgbClr val="0000FF"/>
                </a:solidFill>
                <a:latin typeface="Consolas" panose="020B0609020204030204" pitchFamily="49" charset="0"/>
                <a:ea typeface="黑体" panose="02010609060101010101" pitchFamily="49" charset="-122"/>
              </a:rPr>
              <a:t>{ public:</a:t>
            </a:r>
          </a:p>
          <a:p>
            <a:r>
              <a:rPr lang="en-US" altLang="en-US" sz="1800" b="1" dirty="0">
                <a:solidFill>
                  <a:srgbClr val="0000FF"/>
                </a:solidFill>
                <a:latin typeface="Consolas" panose="020B0609020204030204" pitchFamily="49" charset="0"/>
                <a:ea typeface="黑体" panose="02010609060101010101" pitchFamily="49" charset="-122"/>
              </a:rPr>
              <a:t>    Circle(float x) {r=x;}</a:t>
            </a:r>
          </a:p>
          <a:p>
            <a:r>
              <a:rPr lang="en-US" altLang="en-US" sz="1800" b="1" dirty="0">
                <a:solidFill>
                  <a:srgbClr val="0000FF"/>
                </a:solidFill>
                <a:latin typeface="Consolas" panose="020B0609020204030204" pitchFamily="49" charset="0"/>
                <a:ea typeface="黑体" panose="02010609060101010101" pitchFamily="49" charset="-122"/>
              </a:rPr>
              <a:t>    float </a:t>
            </a:r>
            <a:r>
              <a:rPr lang="en-US" altLang="en-US" sz="1800" b="1" dirty="0" err="1">
                <a:solidFill>
                  <a:srgbClr val="0000FF"/>
                </a:solidFill>
                <a:latin typeface="Consolas" panose="020B0609020204030204" pitchFamily="49" charset="0"/>
                <a:ea typeface="黑体" panose="02010609060101010101" pitchFamily="49" charset="-122"/>
              </a:rPr>
              <a:t>Circum</a:t>
            </a:r>
            <a:r>
              <a:rPr lang="en-US" altLang="en-US" sz="1800" b="1" dirty="0">
                <a:solidFill>
                  <a:srgbClr val="0000FF"/>
                </a:solidFill>
                <a:latin typeface="Consolas" panose="020B0609020204030204" pitchFamily="49" charset="0"/>
                <a:ea typeface="黑体" panose="02010609060101010101" pitchFamily="49" charset="-122"/>
              </a:rPr>
              <a:t>();</a:t>
            </a:r>
          </a:p>
          <a:p>
            <a:r>
              <a:rPr lang="en-US" altLang="en-US" sz="1800" b="1" dirty="0">
                <a:solidFill>
                  <a:srgbClr val="0000FF"/>
                </a:solidFill>
                <a:latin typeface="Consolas" panose="020B0609020204030204" pitchFamily="49" charset="0"/>
                <a:ea typeface="黑体" panose="02010609060101010101" pitchFamily="49" charset="-122"/>
              </a:rPr>
              <a:t>    float Area();</a:t>
            </a:r>
          </a:p>
          <a:p>
            <a:r>
              <a:rPr lang="en-US" altLang="en-US" sz="1800" b="1" dirty="0">
                <a:solidFill>
                  <a:srgbClr val="0000FF"/>
                </a:solidFill>
                <a:latin typeface="Consolas" panose="020B0609020204030204" pitchFamily="49" charset="0"/>
                <a:ea typeface="黑体" panose="02010609060101010101" pitchFamily="49" charset="-122"/>
              </a:rPr>
              <a:t>  private:</a:t>
            </a:r>
          </a:p>
          <a:p>
            <a:r>
              <a:rPr lang="en-US" altLang="en-US" sz="1800" b="1" dirty="0">
                <a:solidFill>
                  <a:srgbClr val="0000FF"/>
                </a:solidFill>
                <a:latin typeface="Consolas" panose="020B0609020204030204" pitchFamily="49" charset="0"/>
                <a:ea typeface="黑体" panose="02010609060101010101" pitchFamily="49" charset="-122"/>
              </a:rPr>
              <a:t>    float r;</a:t>
            </a:r>
          </a:p>
          <a:p>
            <a:r>
              <a:rPr lang="en-US" altLang="en-US" sz="1800" b="1" dirty="0">
                <a:solidFill>
                  <a:srgbClr val="0000FF"/>
                </a:solidFill>
                <a:latin typeface="Consolas" panose="020B0609020204030204" pitchFamily="49" charset="0"/>
                <a:ea typeface="黑体" panose="02010609060101010101" pitchFamily="49" charset="-122"/>
              </a:rPr>
              <a:t>};</a:t>
            </a:r>
            <a:endParaRPr lang="en-US" altLang="zh-CN" sz="1800" b="1" dirty="0">
              <a:solidFill>
                <a:srgbClr val="0000FF"/>
              </a:solidFill>
              <a:latin typeface="Consolas" panose="020B0609020204030204" pitchFamily="49" charset="0"/>
              <a:ea typeface="黑体" panose="02010609060101010101" pitchFamily="49" charset="-122"/>
            </a:endParaRPr>
          </a:p>
        </p:txBody>
      </p:sp>
      <p:sp>
        <p:nvSpPr>
          <p:cNvPr id="11" name="矩形 10"/>
          <p:cNvSpPr/>
          <p:nvPr/>
        </p:nvSpPr>
        <p:spPr bwMode="auto">
          <a:xfrm>
            <a:off x="483321" y="1696953"/>
            <a:ext cx="3728639" cy="576064"/>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b="1" dirty="0">
                <a:latin typeface="Consolas" panose="020B0609020204030204" pitchFamily="49" charset="0"/>
                <a:ea typeface="黑体" panose="02010609060101010101" pitchFamily="49" charset="-122"/>
              </a:rPr>
              <a:t>- r: float</a:t>
            </a:r>
            <a:endParaRPr lang="zh-CN" altLang="en-US" b="1" dirty="0">
              <a:latin typeface="Consolas" panose="020B0609020204030204" pitchFamily="49" charset="0"/>
              <a:ea typeface="黑体" panose="02010609060101010101" pitchFamily="49" charset="-122"/>
            </a:endParaRPr>
          </a:p>
        </p:txBody>
      </p:sp>
      <p:sp>
        <p:nvSpPr>
          <p:cNvPr id="12" name="矩形 11"/>
          <p:cNvSpPr/>
          <p:nvPr/>
        </p:nvSpPr>
        <p:spPr bwMode="auto">
          <a:xfrm>
            <a:off x="483321" y="2276872"/>
            <a:ext cx="3728639" cy="1513790"/>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b="1" dirty="0">
                <a:latin typeface="Consolas" panose="020B0609020204030204" pitchFamily="49" charset="0"/>
                <a:ea typeface="黑体" panose="02010609060101010101" pitchFamily="49" charset="-122"/>
              </a:rPr>
              <a:t>+ </a:t>
            </a:r>
            <a:r>
              <a:rPr lang="en-US" altLang="en-US" b="1" dirty="0">
                <a:latin typeface="Consolas" panose="020B0609020204030204" pitchFamily="49" charset="0"/>
                <a:ea typeface="黑体" panose="02010609060101010101" pitchFamily="49" charset="-122"/>
              </a:rPr>
              <a:t>Circle(</a:t>
            </a:r>
            <a:r>
              <a:rPr lang="en-US" altLang="en-US" b="1" dirty="0" err="1">
                <a:latin typeface="Consolas" panose="020B0609020204030204" pitchFamily="49" charset="0"/>
                <a:ea typeface="黑体" panose="02010609060101010101" pitchFamily="49" charset="-122"/>
              </a:rPr>
              <a:t>x:float</a:t>
            </a:r>
            <a:r>
              <a:rPr lang="en-US" altLang="en-US" b="1" dirty="0">
                <a:latin typeface="Consolas" panose="020B0609020204030204" pitchFamily="49" charset="0"/>
                <a:ea typeface="黑体" panose="02010609060101010101" pitchFamily="49" charset="-122"/>
              </a:rPr>
              <a:t>) </a:t>
            </a:r>
          </a:p>
          <a:p>
            <a:r>
              <a:rPr lang="en-US" altLang="zh-CN" b="1" dirty="0">
                <a:latin typeface="Consolas" panose="020B0609020204030204" pitchFamily="49" charset="0"/>
                <a:ea typeface="黑体" panose="02010609060101010101" pitchFamily="49" charset="-122"/>
              </a:rPr>
              <a:t>+</a:t>
            </a:r>
            <a:r>
              <a:rPr lang="en-US" altLang="en-US" b="1" dirty="0">
                <a:latin typeface="Consolas" panose="020B0609020204030204" pitchFamily="49" charset="0"/>
                <a:ea typeface="黑体" panose="02010609060101010101" pitchFamily="49" charset="-122"/>
              </a:rPr>
              <a:t> </a:t>
            </a:r>
            <a:r>
              <a:rPr lang="en-US" altLang="en-US" b="1" dirty="0" err="1">
                <a:latin typeface="Consolas" panose="020B0609020204030204" pitchFamily="49" charset="0"/>
                <a:ea typeface="黑体" panose="02010609060101010101" pitchFamily="49" charset="-122"/>
              </a:rPr>
              <a:t>Circum</a:t>
            </a:r>
            <a:r>
              <a:rPr lang="en-US" altLang="en-US" b="1" dirty="0">
                <a:latin typeface="Consolas" panose="020B0609020204030204" pitchFamily="49" charset="0"/>
                <a:ea typeface="黑体" panose="02010609060101010101" pitchFamily="49" charset="-122"/>
              </a:rPr>
              <a:t>(): float	</a:t>
            </a:r>
            <a:r>
              <a:rPr lang="en-US" altLang="en-US" b="1" dirty="0">
                <a:solidFill>
                  <a:srgbClr val="0000FF"/>
                </a:solidFill>
                <a:latin typeface="Consolas" panose="020B0609020204030204" pitchFamily="49" charset="0"/>
                <a:ea typeface="黑体" panose="02010609060101010101" pitchFamily="49" charset="-122"/>
              </a:rPr>
              <a:t> </a:t>
            </a:r>
          </a:p>
          <a:p>
            <a:r>
              <a:rPr lang="en-US" altLang="zh-CN" b="1" dirty="0">
                <a:latin typeface="Consolas" panose="020B0609020204030204" pitchFamily="49" charset="0"/>
                <a:ea typeface="黑体" panose="02010609060101010101" pitchFamily="49" charset="-122"/>
              </a:rPr>
              <a:t>+ </a:t>
            </a:r>
            <a:r>
              <a:rPr lang="en-US" altLang="en-US" b="1" dirty="0">
                <a:latin typeface="Consolas" panose="020B0609020204030204" pitchFamily="49" charset="0"/>
                <a:ea typeface="黑体" panose="02010609060101010101" pitchFamily="49" charset="-122"/>
              </a:rPr>
              <a:t>Area(): </a:t>
            </a:r>
            <a:r>
              <a:rPr lang="en-US" altLang="zh-CN" b="1" dirty="0">
                <a:latin typeface="Consolas" panose="020B0609020204030204" pitchFamily="49" charset="0"/>
                <a:ea typeface="黑体" panose="02010609060101010101" pitchFamily="49" charset="-122"/>
              </a:rPr>
              <a:t>float</a:t>
            </a:r>
            <a:endPar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19" name="Rectangle 6"/>
          <p:cNvSpPr>
            <a:spLocks noChangeArrowheads="1"/>
          </p:cNvSpPr>
          <p:nvPr/>
        </p:nvSpPr>
        <p:spPr bwMode="auto">
          <a:xfrm>
            <a:off x="4427985" y="1117407"/>
            <a:ext cx="4392488" cy="1200329"/>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Aft>
                <a:spcPct val="20000"/>
              </a:spcAft>
              <a:buClr>
                <a:srgbClr val="0000FF"/>
              </a:buClr>
              <a:buFont typeface="Wingdings" panose="05000000000000000000" pitchFamily="2" charset="2"/>
              <a:buNone/>
            </a:pPr>
            <a:r>
              <a:rPr lang="zh-CN" altLang="en-US" b="1" dirty="0">
                <a:latin typeface="Times New Roman" panose="02020603050405020304" pitchFamily="18" charset="0"/>
                <a:ea typeface="黑体" panose="02010609060101010101" pitchFamily="49" charset="-122"/>
              </a:rPr>
              <a:t>在</a:t>
            </a:r>
            <a:r>
              <a:rPr lang="en-US" altLang="zh-CN" b="1" dirty="0">
                <a:latin typeface="Times New Roman" panose="02020603050405020304" pitchFamily="18" charset="0"/>
                <a:ea typeface="黑体" panose="02010609060101010101" pitchFamily="49" charset="-122"/>
              </a:rPr>
              <a:t>UML</a:t>
            </a:r>
            <a:r>
              <a:rPr lang="zh-CN" altLang="en-US" b="1" dirty="0">
                <a:latin typeface="Times New Roman" panose="02020603050405020304" pitchFamily="18" charset="0"/>
                <a:ea typeface="黑体" panose="02010609060101010101" pitchFamily="49" charset="-122"/>
              </a:rPr>
              <a:t>类图中，类一般由三部分组成：</a:t>
            </a:r>
            <a:r>
              <a:rPr lang="zh-CN" altLang="en-US" b="1" dirty="0">
                <a:solidFill>
                  <a:srgbClr val="0000FF"/>
                </a:solidFill>
                <a:latin typeface="Times New Roman" panose="02020603050405020304" pitchFamily="18" charset="0"/>
                <a:ea typeface="黑体" panose="02010609060101010101" pitchFamily="49" charset="-122"/>
              </a:rPr>
              <a:t>类名，数据成员，函数成员</a:t>
            </a:r>
            <a:r>
              <a:rPr lang="zh-CN" altLang="en-US" b="1" dirty="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284455933"/>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315125" y="2273017"/>
            <a:ext cx="3104747" cy="1513790"/>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b="1" dirty="0">
                <a:latin typeface="Consolas" panose="020B0609020204030204" pitchFamily="49" charset="0"/>
                <a:ea typeface="黑体" panose="02010609060101010101" pitchFamily="49" charset="-122"/>
              </a:rPr>
              <a:t>+ </a:t>
            </a:r>
            <a:r>
              <a:rPr lang="en-US" altLang="en-US" b="1" dirty="0">
                <a:solidFill>
                  <a:srgbClr val="0000FF"/>
                </a:solidFill>
                <a:latin typeface="Consolas" panose="020B0609020204030204" pitchFamily="49" charset="0"/>
                <a:ea typeface="黑体" panose="02010609060101010101" pitchFamily="49" charset="-122"/>
              </a:rPr>
              <a:t>Circle</a:t>
            </a:r>
            <a:r>
              <a:rPr lang="en-US" altLang="en-US" b="1" dirty="0">
                <a:latin typeface="Consolas" panose="020B0609020204030204" pitchFamily="49" charset="0"/>
                <a:ea typeface="黑体" panose="02010609060101010101" pitchFamily="49" charset="-122"/>
              </a:rPr>
              <a:t>(</a:t>
            </a:r>
            <a:r>
              <a:rPr lang="en-US" altLang="en-US" b="1" dirty="0" err="1">
                <a:latin typeface="Consolas" panose="020B0609020204030204" pitchFamily="49" charset="0"/>
                <a:ea typeface="黑体" panose="02010609060101010101" pitchFamily="49" charset="-122"/>
              </a:rPr>
              <a:t>x:float</a:t>
            </a:r>
            <a:r>
              <a:rPr lang="en-US" altLang="en-US" b="1" dirty="0">
                <a:latin typeface="Consolas" panose="020B0609020204030204" pitchFamily="49" charset="0"/>
                <a:ea typeface="黑体" panose="02010609060101010101" pitchFamily="49" charset="-122"/>
              </a:rPr>
              <a:t>) </a:t>
            </a:r>
          </a:p>
          <a:p>
            <a:r>
              <a:rPr lang="en-US" altLang="zh-CN" b="1" dirty="0">
                <a:latin typeface="Consolas" panose="020B0609020204030204" pitchFamily="49" charset="0"/>
                <a:ea typeface="黑体" panose="02010609060101010101" pitchFamily="49" charset="-122"/>
              </a:rPr>
              <a:t>+</a:t>
            </a:r>
            <a:r>
              <a:rPr lang="en-US" altLang="en-US" b="1" dirty="0">
                <a:latin typeface="Consolas" panose="020B0609020204030204" pitchFamily="49" charset="0"/>
                <a:ea typeface="黑体" panose="02010609060101010101" pitchFamily="49" charset="-122"/>
              </a:rPr>
              <a:t> </a:t>
            </a:r>
            <a:r>
              <a:rPr lang="en-US" altLang="en-US" b="1" dirty="0" err="1">
                <a:solidFill>
                  <a:srgbClr val="0000FF"/>
                </a:solidFill>
                <a:latin typeface="Consolas" panose="020B0609020204030204" pitchFamily="49" charset="0"/>
                <a:ea typeface="黑体" panose="02010609060101010101" pitchFamily="49" charset="-122"/>
              </a:rPr>
              <a:t>Circum</a:t>
            </a:r>
            <a:r>
              <a:rPr lang="en-US" altLang="en-US" b="1" dirty="0">
                <a:latin typeface="Consolas" panose="020B0609020204030204" pitchFamily="49" charset="0"/>
                <a:ea typeface="黑体" panose="02010609060101010101" pitchFamily="49" charset="-122"/>
              </a:rPr>
              <a:t>(): float	</a:t>
            </a:r>
            <a:r>
              <a:rPr lang="en-US" altLang="en-US" b="1" dirty="0">
                <a:solidFill>
                  <a:srgbClr val="0000FF"/>
                </a:solidFill>
                <a:latin typeface="Consolas" panose="020B0609020204030204" pitchFamily="49" charset="0"/>
                <a:ea typeface="黑体" panose="02010609060101010101" pitchFamily="49" charset="-122"/>
              </a:rPr>
              <a:t> </a:t>
            </a:r>
          </a:p>
          <a:p>
            <a:r>
              <a:rPr lang="en-US" altLang="zh-CN" b="1" dirty="0">
                <a:latin typeface="Consolas" panose="020B0609020204030204" pitchFamily="49" charset="0"/>
                <a:ea typeface="黑体" panose="02010609060101010101" pitchFamily="49" charset="-122"/>
              </a:rPr>
              <a:t>+ </a:t>
            </a:r>
            <a:r>
              <a:rPr lang="en-US" altLang="en-US" b="1" dirty="0">
                <a:solidFill>
                  <a:srgbClr val="0000FF"/>
                </a:solidFill>
                <a:latin typeface="Consolas" panose="020B0609020204030204" pitchFamily="49" charset="0"/>
                <a:ea typeface="黑体" panose="02010609060101010101" pitchFamily="49" charset="-122"/>
              </a:rPr>
              <a:t>Area</a:t>
            </a:r>
            <a:r>
              <a:rPr lang="en-US" altLang="en-US" b="1" dirty="0">
                <a:latin typeface="Consolas" panose="020B0609020204030204" pitchFamily="49" charset="0"/>
                <a:ea typeface="黑体" panose="02010609060101010101" pitchFamily="49" charset="-122"/>
              </a:rPr>
              <a:t>(): </a:t>
            </a:r>
            <a:r>
              <a:rPr lang="en-US" altLang="zh-CN" b="1" dirty="0">
                <a:latin typeface="Consolas" panose="020B0609020204030204" pitchFamily="49" charset="0"/>
                <a:ea typeface="黑体" panose="02010609060101010101" pitchFamily="49" charset="-122"/>
              </a:rPr>
              <a:t>float</a:t>
            </a:r>
            <a:endPar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21" name="矩形 20"/>
          <p:cNvSpPr/>
          <p:nvPr/>
        </p:nvSpPr>
        <p:spPr bwMode="auto">
          <a:xfrm>
            <a:off x="315125" y="1693098"/>
            <a:ext cx="3104747" cy="576064"/>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b="1" dirty="0">
                <a:latin typeface="Consolas" panose="020B0609020204030204" pitchFamily="49" charset="0"/>
                <a:ea typeface="黑体" panose="02010609060101010101" pitchFamily="49" charset="-122"/>
              </a:rPr>
              <a:t>- </a:t>
            </a:r>
            <a:r>
              <a:rPr lang="en-US" altLang="zh-CN" b="1" dirty="0">
                <a:solidFill>
                  <a:srgbClr val="0000FF"/>
                </a:solidFill>
                <a:latin typeface="Consolas" panose="020B0609020204030204" pitchFamily="49" charset="0"/>
                <a:ea typeface="黑体" panose="02010609060101010101" pitchFamily="49" charset="-122"/>
              </a:rPr>
              <a:t>r</a:t>
            </a:r>
            <a:r>
              <a:rPr lang="en-US" altLang="zh-CN" b="1" dirty="0">
                <a:latin typeface="Consolas" panose="020B0609020204030204" pitchFamily="49" charset="0"/>
                <a:ea typeface="黑体" panose="02010609060101010101" pitchFamily="49" charset="-122"/>
              </a:rPr>
              <a:t>: float</a:t>
            </a:r>
            <a:endParaRPr lang="zh-CN" altLang="en-US" b="1" dirty="0">
              <a:latin typeface="Consolas" panose="020B0609020204030204" pitchFamily="49" charset="0"/>
              <a:ea typeface="黑体" panose="02010609060101010101" pitchFamily="49" charset="-122"/>
            </a:endParaRPr>
          </a:p>
        </p:txBody>
      </p:sp>
      <p:sp>
        <p:nvSpPr>
          <p:cNvPr id="20" name="矩形 19"/>
          <p:cNvSpPr/>
          <p:nvPr/>
        </p:nvSpPr>
        <p:spPr bwMode="auto">
          <a:xfrm>
            <a:off x="311071" y="1118656"/>
            <a:ext cx="3108801" cy="576064"/>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en-US" b="1" dirty="0">
                <a:solidFill>
                  <a:srgbClr val="0000FF"/>
                </a:solidFill>
                <a:latin typeface="Consolas" panose="020B0609020204030204" pitchFamily="49" charset="0"/>
                <a:ea typeface="黑体" panose="02010609060101010101" pitchFamily="49" charset="-122"/>
              </a:rPr>
              <a:t>Circle</a:t>
            </a:r>
            <a:endParaRPr kumimoji="1" lang="zh-CN" altLang="en-US" sz="2400" b="0" i="0" u="none" strike="noStrike" cap="none" normalizeH="0" baseline="0" dirty="0">
              <a:ln>
                <a:noFill/>
              </a:ln>
              <a:solidFill>
                <a:srgbClr val="0000FF"/>
              </a:solidFill>
              <a:effectLst/>
            </a:endParaRPr>
          </a:p>
        </p:txBody>
      </p:sp>
      <p:sp>
        <p:nvSpPr>
          <p:cNvPr id="7" name="灯片编号占位符 5"/>
          <p:cNvSpPr>
            <a:spLocks noGrp="1"/>
          </p:cNvSpPr>
          <p:nvPr>
            <p:ph type="sldNum" sz="quarter" idx="12"/>
          </p:nvPr>
        </p:nvSpPr>
        <p:spPr/>
        <p:txBody>
          <a:bodyPr/>
          <a:lstStyle/>
          <a:p>
            <a:fld id="{331D1565-AAB2-4EC3-A493-512F8AB8FA40}" type="slidenum">
              <a:rPr lang="zh-CN" altLang="en-US"/>
              <a:pPr/>
              <a:t>57</a:t>
            </a:fld>
            <a:endParaRPr lang="en-US" altLang="zh-CN"/>
          </a:p>
        </p:txBody>
      </p:sp>
      <p:sp>
        <p:nvSpPr>
          <p:cNvPr id="915458"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zh-CN" dirty="0"/>
              <a:t>UML </a:t>
            </a:r>
            <a:r>
              <a:rPr lang="zh-CN" altLang="en-US" dirty="0"/>
              <a:t>类图</a:t>
            </a:r>
            <a:endParaRPr lang="en-US" altLang="zh-CN" dirty="0"/>
          </a:p>
        </p:txBody>
      </p:sp>
      <p:sp>
        <p:nvSpPr>
          <p:cNvPr id="3" name="矩形 2"/>
          <p:cNvSpPr/>
          <p:nvPr/>
        </p:nvSpPr>
        <p:spPr>
          <a:xfrm>
            <a:off x="4181320" y="1127815"/>
            <a:ext cx="803425" cy="461665"/>
          </a:xfrm>
          <a:prstGeom prst="rect">
            <a:avLst/>
          </a:prstGeom>
        </p:spPr>
        <p:txBody>
          <a:bodyPr wrap="none">
            <a:spAutoFit/>
          </a:bodyPr>
          <a:lstStyle/>
          <a:p>
            <a:r>
              <a:rPr lang="zh-CN" altLang="en-US" b="1" dirty="0">
                <a:latin typeface="Times New Roman" panose="02020603050405020304" pitchFamily="18" charset="0"/>
                <a:ea typeface="黑体" panose="02010609060101010101" pitchFamily="49" charset="-122"/>
              </a:rPr>
              <a:t>类名</a:t>
            </a:r>
            <a:endParaRPr lang="zh-CN" altLang="en-US" dirty="0"/>
          </a:p>
        </p:txBody>
      </p:sp>
      <p:sp>
        <p:nvSpPr>
          <p:cNvPr id="13" name="矩形 12"/>
          <p:cNvSpPr/>
          <p:nvPr/>
        </p:nvSpPr>
        <p:spPr>
          <a:xfrm>
            <a:off x="4169567" y="1767272"/>
            <a:ext cx="1422184" cy="461665"/>
          </a:xfrm>
          <a:prstGeom prst="rect">
            <a:avLst/>
          </a:prstGeom>
        </p:spPr>
        <p:txBody>
          <a:bodyPr wrap="none">
            <a:spAutoFit/>
          </a:bodyPr>
          <a:lstStyle/>
          <a:p>
            <a:r>
              <a:rPr lang="zh-CN" altLang="en-US" b="1" dirty="0">
                <a:latin typeface="Times New Roman" panose="02020603050405020304" pitchFamily="18" charset="0"/>
                <a:ea typeface="黑体" panose="02010609060101010101" pitchFamily="49" charset="-122"/>
              </a:rPr>
              <a:t>数据成员</a:t>
            </a:r>
            <a:endParaRPr lang="zh-CN" altLang="en-US" dirty="0"/>
          </a:p>
        </p:txBody>
      </p:sp>
      <p:sp>
        <p:nvSpPr>
          <p:cNvPr id="14" name="矩形 13"/>
          <p:cNvSpPr/>
          <p:nvPr/>
        </p:nvSpPr>
        <p:spPr>
          <a:xfrm>
            <a:off x="4220501" y="2582899"/>
            <a:ext cx="1422184" cy="461665"/>
          </a:xfrm>
          <a:prstGeom prst="rect">
            <a:avLst/>
          </a:prstGeom>
        </p:spPr>
        <p:txBody>
          <a:bodyPr wrap="none">
            <a:spAutoFit/>
          </a:bodyPr>
          <a:lstStyle/>
          <a:p>
            <a:r>
              <a:rPr lang="zh-CN" altLang="en-US" b="1" dirty="0">
                <a:latin typeface="Times New Roman" panose="02020603050405020304" pitchFamily="18" charset="0"/>
                <a:ea typeface="黑体" panose="02010609060101010101" pitchFamily="49" charset="-122"/>
              </a:rPr>
              <a:t>函数成员</a:t>
            </a:r>
            <a:endParaRPr lang="zh-CN" altLang="en-US" dirty="0"/>
          </a:p>
        </p:txBody>
      </p:sp>
      <p:cxnSp>
        <p:nvCxnSpPr>
          <p:cNvPr id="4" name="直接箭头连接符 3"/>
          <p:cNvCxnSpPr/>
          <p:nvPr/>
        </p:nvCxnSpPr>
        <p:spPr bwMode="auto">
          <a:xfrm flipV="1">
            <a:off x="3007589" y="1358648"/>
            <a:ext cx="1132363" cy="20265"/>
          </a:xfrm>
          <a:prstGeom prst="straightConnector1">
            <a:avLst/>
          </a:prstGeom>
          <a:solidFill>
            <a:schemeClr val="accent1"/>
          </a:solidFill>
          <a:ln w="28575" cap="flat" cmpd="sng" algn="ctr">
            <a:solidFill>
              <a:srgbClr val="FF3300"/>
            </a:solidFill>
            <a:prstDash val="solid"/>
            <a:miter lim="800000"/>
            <a:headEnd type="non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a:off x="3007589" y="2008322"/>
            <a:ext cx="1132363" cy="582"/>
          </a:xfrm>
          <a:prstGeom prst="straightConnector1">
            <a:avLst/>
          </a:prstGeom>
          <a:solidFill>
            <a:schemeClr val="accent1"/>
          </a:solidFill>
          <a:ln w="28575" cap="flat" cmpd="sng" algn="ctr">
            <a:solidFill>
              <a:srgbClr val="FF3300"/>
            </a:solidFill>
            <a:prstDash val="solid"/>
            <a:miter lim="800000"/>
            <a:headEnd type="non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flipV="1">
            <a:off x="3428413" y="2840479"/>
            <a:ext cx="783547" cy="501"/>
          </a:xfrm>
          <a:prstGeom prst="straightConnector1">
            <a:avLst/>
          </a:prstGeom>
          <a:solidFill>
            <a:schemeClr val="accent1"/>
          </a:solidFill>
          <a:ln w="28575" cap="flat" cmpd="sng" algn="ctr">
            <a:solidFill>
              <a:srgbClr val="FF3300"/>
            </a:solidFill>
            <a:prstDash val="solid"/>
            <a:miter lim="800000"/>
            <a:headEnd type="none" w="lg"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7"/>
          <p:cNvSpPr txBox="1">
            <a:spLocks noChangeArrowheads="1"/>
          </p:cNvSpPr>
          <p:nvPr/>
        </p:nvSpPr>
        <p:spPr bwMode="auto">
          <a:xfrm>
            <a:off x="5436096" y="4053698"/>
            <a:ext cx="3534519" cy="1200329"/>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Consolas" panose="020B0609020204030204" pitchFamily="49" charset="0"/>
                <a:ea typeface="黑体" panose="02010609060101010101" pitchFamily="49" charset="-122"/>
              </a:rPr>
              <a:t>+ </a:t>
            </a:r>
            <a:r>
              <a:rPr lang="zh-CN" altLang="en-US" sz="2400" b="1" dirty="0">
                <a:latin typeface="Consolas" panose="020B0609020204030204" pitchFamily="49" charset="0"/>
                <a:ea typeface="黑体" panose="02010609060101010101" pitchFamily="49" charset="-122"/>
              </a:rPr>
              <a:t>表示 </a:t>
            </a:r>
            <a:r>
              <a:rPr lang="en-US" altLang="zh-CN" sz="2400" b="1" dirty="0">
                <a:latin typeface="Consolas" panose="020B0609020204030204" pitchFamily="49" charset="0"/>
                <a:ea typeface="黑体" panose="02010609060101010101" pitchFamily="49" charset="-122"/>
              </a:rPr>
              <a:t>public</a:t>
            </a:r>
          </a:p>
          <a:p>
            <a:r>
              <a:rPr lang="en-US" altLang="zh-CN" b="1" dirty="0">
                <a:latin typeface="Consolas" panose="020B0609020204030204" pitchFamily="49" charset="0"/>
                <a:ea typeface="黑体" panose="02010609060101010101" pitchFamily="49" charset="-122"/>
              </a:rPr>
              <a:t>- </a:t>
            </a:r>
            <a:r>
              <a:rPr lang="zh-CN" altLang="en-US" b="1" dirty="0">
                <a:latin typeface="Consolas" panose="020B0609020204030204" pitchFamily="49" charset="0"/>
                <a:ea typeface="黑体" panose="02010609060101010101" pitchFamily="49" charset="-122"/>
              </a:rPr>
              <a:t>表示 </a:t>
            </a:r>
            <a:r>
              <a:rPr lang="en-US" altLang="zh-CN" b="1" dirty="0">
                <a:latin typeface="Consolas" panose="020B0609020204030204" pitchFamily="49" charset="0"/>
                <a:ea typeface="黑体" panose="02010609060101010101" pitchFamily="49" charset="-122"/>
              </a:rPr>
              <a:t>private</a:t>
            </a:r>
            <a:endParaRPr lang="en-US" altLang="zh-CN" dirty="0"/>
          </a:p>
          <a:p>
            <a:r>
              <a:rPr lang="en-US" altLang="zh-CN" b="1" dirty="0">
                <a:latin typeface="Consolas" panose="020B0609020204030204" pitchFamily="49" charset="0"/>
                <a:ea typeface="黑体" panose="02010609060101010101" pitchFamily="49" charset="-122"/>
              </a:rPr>
              <a:t># </a:t>
            </a:r>
            <a:r>
              <a:rPr lang="zh-CN" altLang="en-US" b="1" dirty="0">
                <a:latin typeface="Consolas" panose="020B0609020204030204" pitchFamily="49" charset="0"/>
                <a:ea typeface="黑体" panose="02010609060101010101" pitchFamily="49" charset="-122"/>
              </a:rPr>
              <a:t>表示 </a:t>
            </a:r>
            <a:r>
              <a:rPr lang="en-US" altLang="zh-CN" b="1" dirty="0">
                <a:latin typeface="Consolas" panose="020B0609020204030204" pitchFamily="49" charset="0"/>
                <a:ea typeface="黑体" panose="02010609060101010101" pitchFamily="49" charset="-122"/>
              </a:rPr>
              <a:t>protected</a:t>
            </a:r>
          </a:p>
        </p:txBody>
      </p:sp>
      <p:sp>
        <p:nvSpPr>
          <p:cNvPr id="2" name="矩形 1"/>
          <p:cNvSpPr/>
          <p:nvPr/>
        </p:nvSpPr>
        <p:spPr>
          <a:xfrm>
            <a:off x="284945" y="4053698"/>
            <a:ext cx="8413214" cy="1945148"/>
          </a:xfrm>
          <a:prstGeom prst="rect">
            <a:avLst/>
          </a:prstGeom>
        </p:spPr>
        <p:txBody>
          <a:bodyPr wrap="square">
            <a:spAutoFit/>
          </a:bodyPr>
          <a:lstStyle/>
          <a:p>
            <a:pPr marL="342900" indent="-342900">
              <a:spcAft>
                <a:spcPct val="20000"/>
              </a:spcAft>
              <a:buClr>
                <a:srgbClr val="FF0000"/>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数据成员表示方法：</a:t>
            </a:r>
            <a:endParaRPr lang="en-US" altLang="zh-CN" b="1" dirty="0">
              <a:latin typeface="Times New Roman" panose="02020603050405020304" pitchFamily="18" charset="0"/>
              <a:ea typeface="黑体" panose="02010609060101010101" pitchFamily="49" charset="-122"/>
            </a:endParaRPr>
          </a:p>
          <a:p>
            <a:pPr>
              <a:spcAft>
                <a:spcPct val="20000"/>
              </a:spcAft>
              <a:buClr>
                <a:srgbClr val="FF0000"/>
              </a:buClr>
            </a:pPr>
            <a:r>
              <a:rPr lang="en-US" altLang="zh-CN" b="1" dirty="0">
                <a:solidFill>
                  <a:srgbClr val="0000FF"/>
                </a:solidFill>
                <a:latin typeface="Times New Roman" panose="02020603050405020304" pitchFamily="18" charset="0"/>
                <a:ea typeface="黑体" panose="02010609060101010101" pitchFamily="49" charset="-122"/>
              </a:rPr>
              <a:t>     </a:t>
            </a:r>
            <a:r>
              <a:rPr lang="zh-CN" altLang="en-US" b="1" dirty="0">
                <a:solidFill>
                  <a:srgbClr val="0000FF"/>
                </a:solidFill>
                <a:latin typeface="Times New Roman" panose="02020603050405020304" pitchFamily="18" charset="0"/>
                <a:ea typeface="黑体" panose="02010609060101010101" pitchFamily="49" charset="-122"/>
              </a:rPr>
              <a:t>可见性  名称</a:t>
            </a:r>
            <a:r>
              <a:rPr lang="en-US" altLang="zh-CN" b="1" dirty="0">
                <a:solidFill>
                  <a:srgbClr val="0000FF"/>
                </a:solidFill>
                <a:latin typeface="Times New Roman" panose="02020603050405020304" pitchFamily="18" charset="0"/>
                <a:ea typeface="黑体" panose="02010609060101010101" pitchFamily="49" charset="-122"/>
              </a:rPr>
              <a:t>:</a:t>
            </a:r>
            <a:r>
              <a:rPr lang="zh-CN" altLang="en-US" b="1" dirty="0">
                <a:solidFill>
                  <a:srgbClr val="0000FF"/>
                </a:solidFill>
                <a:latin typeface="Times New Roman" panose="02020603050405020304" pitchFamily="18" charset="0"/>
                <a:ea typeface="黑体" panose="02010609060101010101" pitchFamily="49" charset="-122"/>
              </a:rPr>
              <a:t>类型 </a:t>
            </a:r>
            <a:r>
              <a:rPr lang="en-US" altLang="zh-CN" b="1" dirty="0">
                <a:solidFill>
                  <a:srgbClr val="0000FF"/>
                </a:solidFill>
                <a:latin typeface="Times New Roman" panose="02020603050405020304" pitchFamily="18" charset="0"/>
                <a:ea typeface="黑体" panose="02010609060101010101" pitchFamily="49" charset="-122"/>
              </a:rPr>
              <a:t>[ = </a:t>
            </a:r>
            <a:r>
              <a:rPr lang="zh-CN" altLang="en-US" b="1" dirty="0">
                <a:solidFill>
                  <a:srgbClr val="0000FF"/>
                </a:solidFill>
                <a:latin typeface="Times New Roman" panose="02020603050405020304" pitchFamily="18" charset="0"/>
                <a:ea typeface="黑体" panose="02010609060101010101" pitchFamily="49" charset="-122"/>
              </a:rPr>
              <a:t>缺省值 </a:t>
            </a:r>
            <a:r>
              <a:rPr lang="en-US" altLang="zh-CN" b="1" dirty="0">
                <a:solidFill>
                  <a:srgbClr val="0000FF"/>
                </a:solidFill>
                <a:latin typeface="Times New Roman" panose="02020603050405020304" pitchFamily="18" charset="0"/>
                <a:ea typeface="黑体" panose="02010609060101010101" pitchFamily="49" charset="-122"/>
              </a:rPr>
              <a:t>]</a:t>
            </a:r>
          </a:p>
          <a:p>
            <a:pPr marL="342900" indent="-342900">
              <a:spcBef>
                <a:spcPts val="1200"/>
              </a:spcBef>
              <a:spcAft>
                <a:spcPct val="20000"/>
              </a:spcAft>
              <a:buClr>
                <a:srgbClr val="FF0000"/>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函数成员表示方法：</a:t>
            </a:r>
            <a:endParaRPr lang="en-US" altLang="zh-CN" b="1" dirty="0">
              <a:latin typeface="Times New Roman" panose="02020603050405020304" pitchFamily="18" charset="0"/>
              <a:ea typeface="黑体" panose="02010609060101010101" pitchFamily="49" charset="-122"/>
            </a:endParaRPr>
          </a:p>
          <a:p>
            <a:pPr>
              <a:spcAft>
                <a:spcPct val="20000"/>
              </a:spcAft>
              <a:buClr>
                <a:srgbClr val="FF0000"/>
              </a:buClr>
            </a:pPr>
            <a:r>
              <a:rPr lang="en-US" altLang="zh-CN" b="1" dirty="0">
                <a:solidFill>
                  <a:srgbClr val="0000FF"/>
                </a:solidFill>
                <a:latin typeface="Times New Roman" panose="02020603050405020304" pitchFamily="18" charset="0"/>
                <a:ea typeface="黑体" panose="02010609060101010101" pitchFamily="49" charset="-122"/>
              </a:rPr>
              <a:t>     </a:t>
            </a:r>
            <a:r>
              <a:rPr lang="zh-CN" altLang="en-US" b="1" dirty="0">
                <a:solidFill>
                  <a:srgbClr val="0000FF"/>
                </a:solidFill>
                <a:latin typeface="Times New Roman" panose="02020603050405020304" pitchFamily="18" charset="0"/>
                <a:ea typeface="黑体" panose="02010609060101010101" pitchFamily="49" charset="-122"/>
              </a:rPr>
              <a:t>可见性  名称</a:t>
            </a:r>
            <a:r>
              <a:rPr lang="en-US" altLang="zh-CN" b="1" dirty="0">
                <a:solidFill>
                  <a:srgbClr val="0000FF"/>
                </a:solidFill>
                <a:latin typeface="Times New Roman" panose="02020603050405020304" pitchFamily="18" charset="0"/>
                <a:ea typeface="黑体" panose="02010609060101010101" pitchFamily="49" charset="-122"/>
              </a:rPr>
              <a:t>(</a:t>
            </a:r>
            <a:r>
              <a:rPr lang="zh-CN" altLang="en-US" b="1" dirty="0">
                <a:solidFill>
                  <a:srgbClr val="0000FF"/>
                </a:solidFill>
                <a:latin typeface="Times New Roman" panose="02020603050405020304" pitchFamily="18" charset="0"/>
                <a:ea typeface="黑体" panose="02010609060101010101" pitchFamily="49" charset="-122"/>
              </a:rPr>
              <a:t>参数列表</a:t>
            </a:r>
            <a:r>
              <a:rPr lang="en-US" altLang="zh-CN" b="1" dirty="0">
                <a:solidFill>
                  <a:srgbClr val="0000FF"/>
                </a:solidFill>
                <a:latin typeface="Times New Roman" panose="02020603050405020304" pitchFamily="18" charset="0"/>
                <a:ea typeface="黑体" panose="02010609060101010101" pitchFamily="49" charset="-122"/>
              </a:rPr>
              <a:t>) [ : </a:t>
            </a:r>
            <a:r>
              <a:rPr lang="zh-CN" altLang="en-US" b="1" dirty="0">
                <a:solidFill>
                  <a:srgbClr val="0000FF"/>
                </a:solidFill>
                <a:latin typeface="Times New Roman" panose="02020603050405020304" pitchFamily="18" charset="0"/>
                <a:ea typeface="黑体" panose="02010609060101010101" pitchFamily="49" charset="-122"/>
              </a:rPr>
              <a:t>返回类型</a:t>
            </a:r>
            <a:r>
              <a:rPr lang="en-US" altLang="zh-CN" b="1" dirty="0">
                <a:solidFill>
                  <a:srgbClr val="0000FF"/>
                </a:solidFill>
                <a:latin typeface="Times New Roman" panose="02020603050405020304" pitchFamily="18" charset="0"/>
                <a:ea typeface="黑体" panose="02010609060101010101" pitchFamily="49" charset="-122"/>
              </a:rPr>
              <a:t>]</a:t>
            </a:r>
            <a:endParaRPr lang="zh-CN" altLang="en-US" b="1" dirty="0">
              <a:solidFill>
                <a:srgbClr val="0000FF"/>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942285205"/>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31D1565-AAB2-4EC3-A493-512F8AB8FA40}" type="slidenum">
              <a:rPr lang="zh-CN" altLang="en-US"/>
              <a:pPr/>
              <a:t>58</a:t>
            </a:fld>
            <a:endParaRPr lang="en-US" altLang="zh-CN"/>
          </a:p>
        </p:txBody>
      </p:sp>
      <p:sp>
        <p:nvSpPr>
          <p:cNvPr id="915458" name="Rectangle 2"/>
          <p:cNvSpPr>
            <a:spLocks noGrp="1" noChangeArrowheads="1"/>
          </p:cNvSpPr>
          <p:nvPr>
            <p:ph type="title"/>
          </p:nvPr>
        </p:nvSpPr>
        <p:spPr>
          <a:xfrm>
            <a:off x="323850" y="115888"/>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zh-CN" dirty="0"/>
              <a:t>UML </a:t>
            </a:r>
            <a:r>
              <a:rPr lang="zh-CN" altLang="en-US" dirty="0"/>
              <a:t>类图</a:t>
            </a:r>
            <a:endParaRPr lang="en-US" altLang="zh-CN" dirty="0"/>
          </a:p>
        </p:txBody>
      </p:sp>
      <p:sp>
        <p:nvSpPr>
          <p:cNvPr id="2" name="矩形 1"/>
          <p:cNvSpPr/>
          <p:nvPr/>
        </p:nvSpPr>
        <p:spPr>
          <a:xfrm>
            <a:off x="273586" y="1056388"/>
            <a:ext cx="8413214" cy="461665"/>
          </a:xfrm>
          <a:prstGeom prst="rect">
            <a:avLst/>
          </a:prstGeom>
        </p:spPr>
        <p:txBody>
          <a:bodyPr wrap="square">
            <a:spAutoFit/>
          </a:bodyPr>
          <a:lstStyle/>
          <a:p>
            <a:pPr marL="342900" indent="-342900">
              <a:spcAft>
                <a:spcPct val="20000"/>
              </a:spcAft>
              <a:buClr>
                <a:srgbClr val="FF0000"/>
              </a:buClr>
              <a:buFont typeface="Wingdings" panose="05000000000000000000" pitchFamily="2" charset="2"/>
              <a:buChar char="l"/>
            </a:pPr>
            <a:r>
              <a:rPr lang="zh-CN" altLang="en-US" b="1" dirty="0">
                <a:latin typeface="Times New Roman" panose="02020603050405020304" pitchFamily="18" charset="0"/>
                <a:ea typeface="黑体" panose="02010609060101010101" pitchFamily="49" charset="-122"/>
              </a:rPr>
              <a:t>对象的 </a:t>
            </a:r>
            <a:r>
              <a:rPr lang="en-US" altLang="zh-CN" b="1" dirty="0">
                <a:latin typeface="Times New Roman" panose="02020603050405020304" pitchFamily="18" charset="0"/>
                <a:ea typeface="黑体" panose="02010609060101010101" pitchFamily="49" charset="-122"/>
              </a:rPr>
              <a:t>UML </a:t>
            </a:r>
            <a:r>
              <a:rPr lang="zh-CN" altLang="en-US" b="1" dirty="0">
                <a:latin typeface="Times New Roman" panose="02020603050405020304" pitchFamily="18" charset="0"/>
                <a:ea typeface="黑体" panose="02010609060101010101" pitchFamily="49" charset="-122"/>
              </a:rPr>
              <a:t>表示方法</a:t>
            </a:r>
            <a:endParaRPr lang="zh-CN" altLang="en-US" b="1" dirty="0">
              <a:solidFill>
                <a:srgbClr val="0000FF"/>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755576" y="2297226"/>
            <a:ext cx="3104747" cy="576064"/>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b="1" dirty="0">
                <a:solidFill>
                  <a:srgbClr val="0000FF"/>
                </a:solidFill>
                <a:latin typeface="Consolas" panose="020B0609020204030204" pitchFamily="49" charset="0"/>
                <a:ea typeface="黑体" panose="02010609060101010101" pitchFamily="49" charset="-122"/>
              </a:rPr>
              <a:t>r</a:t>
            </a:r>
            <a:r>
              <a:rPr lang="en-US" altLang="zh-CN" b="1" dirty="0">
                <a:latin typeface="Consolas" panose="020B0609020204030204" pitchFamily="49" charset="0"/>
                <a:ea typeface="黑体" panose="02010609060101010101" pitchFamily="49" charset="-122"/>
              </a:rPr>
              <a:t>=5.0</a:t>
            </a:r>
            <a:endParaRPr lang="zh-CN" altLang="en-US" b="1" dirty="0">
              <a:latin typeface="Consolas" panose="020B0609020204030204" pitchFamily="49" charset="0"/>
              <a:ea typeface="黑体" panose="02010609060101010101" pitchFamily="49" charset="-122"/>
            </a:endParaRPr>
          </a:p>
        </p:txBody>
      </p:sp>
      <p:sp>
        <p:nvSpPr>
          <p:cNvPr id="19" name="矩形 18"/>
          <p:cNvSpPr/>
          <p:nvPr/>
        </p:nvSpPr>
        <p:spPr bwMode="auto">
          <a:xfrm>
            <a:off x="751522" y="1722784"/>
            <a:ext cx="3108801" cy="576064"/>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b="1" dirty="0">
                <a:solidFill>
                  <a:srgbClr val="0000FF"/>
                </a:solidFill>
                <a:latin typeface="Consolas" panose="020B0609020204030204" pitchFamily="49" charset="0"/>
                <a:ea typeface="黑体" panose="02010609060101010101" pitchFamily="49" charset="-122"/>
              </a:rPr>
              <a:t>Pool</a:t>
            </a:r>
            <a:r>
              <a:rPr lang="en-US" altLang="zh-CN" b="1" dirty="0">
                <a:latin typeface="Consolas" panose="020B0609020204030204" pitchFamily="49" charset="0"/>
                <a:ea typeface="黑体" panose="02010609060101010101" pitchFamily="49" charset="-122"/>
              </a:rPr>
              <a:t>: Circle</a:t>
            </a:r>
            <a:endParaRPr lang="zh-CN" altLang="en-US" b="1" dirty="0">
              <a:latin typeface="Consolas" panose="020B0609020204030204" pitchFamily="49" charset="0"/>
              <a:ea typeface="黑体" panose="02010609060101010101" pitchFamily="49" charset="-122"/>
            </a:endParaRPr>
          </a:p>
        </p:txBody>
      </p:sp>
      <p:sp>
        <p:nvSpPr>
          <p:cNvPr id="23" name="Rectangle 3"/>
          <p:cNvSpPr>
            <a:spLocks noChangeArrowheads="1"/>
          </p:cNvSpPr>
          <p:nvPr/>
        </p:nvSpPr>
        <p:spPr bwMode="auto">
          <a:xfrm>
            <a:off x="751521" y="4005064"/>
            <a:ext cx="6709201" cy="25545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err="1">
                <a:solidFill>
                  <a:srgbClr val="0000FF"/>
                </a:solidFill>
                <a:latin typeface="Consolas" panose="020B0609020204030204" pitchFamily="49" charset="0"/>
                <a:ea typeface="黑体" panose="02010609060101010101" pitchFamily="49" charset="-122"/>
              </a:rPr>
              <a:t>int</a:t>
            </a:r>
            <a:r>
              <a:rPr lang="en-US" altLang="en-US" sz="2000" b="1" dirty="0">
                <a:solidFill>
                  <a:srgbClr val="0000FF"/>
                </a:solidFill>
                <a:latin typeface="Consolas" panose="020B0609020204030204" pitchFamily="49" charset="0"/>
                <a:ea typeface="黑体" panose="02010609060101010101" pitchFamily="49" charset="-122"/>
              </a:rPr>
              <a:t> main()</a:t>
            </a:r>
          </a:p>
          <a:p>
            <a:r>
              <a:rPr lang="en-US" altLang="en-US" sz="2000" b="1" dirty="0">
                <a:solidFill>
                  <a:srgbClr val="0000FF"/>
                </a:solidFill>
                <a:latin typeface="Consolas" panose="020B0609020204030204" pitchFamily="49" charset="0"/>
                <a:ea typeface="黑体" panose="02010609060101010101" pitchFamily="49" charset="-122"/>
              </a:rPr>
              <a:t>{</a:t>
            </a:r>
          </a:p>
          <a:p>
            <a:r>
              <a:rPr lang="en-US" altLang="zh-CN" sz="2000" b="1" dirty="0">
                <a:solidFill>
                  <a:srgbClr val="0000FF"/>
                </a:solidFill>
                <a:latin typeface="Consolas" panose="020B0609020204030204" pitchFamily="49" charset="0"/>
                <a:ea typeface="黑体" panose="02010609060101010101" pitchFamily="49" charset="-122"/>
              </a:rPr>
              <a:t>  </a:t>
            </a:r>
            <a:r>
              <a:rPr lang="en-US" altLang="en-US" sz="2000" b="1" dirty="0">
                <a:solidFill>
                  <a:srgbClr val="0000FF"/>
                </a:solidFill>
                <a:latin typeface="Consolas" panose="020B0609020204030204" pitchFamily="49" charset="0"/>
                <a:ea typeface="黑体" panose="02010609060101010101" pitchFamily="49" charset="-122"/>
              </a:rPr>
              <a:t>. . . . . .</a:t>
            </a:r>
          </a:p>
          <a:p>
            <a:r>
              <a:rPr lang="en-US" altLang="en-US" sz="2000" b="1" dirty="0">
                <a:solidFill>
                  <a:srgbClr val="0000FF"/>
                </a:solidFill>
                <a:latin typeface="Consolas" panose="020B0609020204030204" pitchFamily="49" charset="0"/>
                <a:ea typeface="黑体" panose="02010609060101010101" pitchFamily="49" charset="-122"/>
              </a:rPr>
              <a:t>  double x=5.0;</a:t>
            </a:r>
          </a:p>
          <a:p>
            <a:r>
              <a:rPr lang="en-US" altLang="zh-CN" sz="2000" b="1" dirty="0">
                <a:solidFill>
                  <a:srgbClr val="0000FF"/>
                </a:solidFill>
                <a:latin typeface="Consolas" panose="020B0609020204030204" pitchFamily="49" charset="0"/>
                <a:ea typeface="黑体" panose="02010609060101010101" pitchFamily="49" charset="-122"/>
              </a:rPr>
              <a:t>  </a:t>
            </a:r>
            <a:r>
              <a:rPr lang="en-US" altLang="en-US" sz="2000" b="1" dirty="0">
                <a:solidFill>
                  <a:srgbClr val="0000FF"/>
                </a:solidFill>
                <a:latin typeface="Consolas" panose="020B0609020204030204" pitchFamily="49" charset="0"/>
                <a:ea typeface="黑体" panose="02010609060101010101" pitchFamily="49" charset="-122"/>
              </a:rPr>
              <a:t>Circle Pool(x);   </a:t>
            </a:r>
          </a:p>
          <a:p>
            <a:r>
              <a:rPr lang="en-US" altLang="zh-CN" sz="2000" b="1" dirty="0">
                <a:solidFill>
                  <a:srgbClr val="0000FF"/>
                </a:solidFill>
                <a:latin typeface="Consolas" panose="020B0609020204030204" pitchFamily="49" charset="0"/>
                <a:ea typeface="黑体" panose="02010609060101010101" pitchFamily="49" charset="-122"/>
              </a:rPr>
              <a:t>  </a:t>
            </a:r>
            <a:r>
              <a:rPr lang="en-US" altLang="en-US" sz="2000" b="1" dirty="0">
                <a:solidFill>
                  <a:srgbClr val="0000FF"/>
                </a:solidFill>
                <a:latin typeface="Consolas" panose="020B0609020204030204" pitchFamily="49" charset="0"/>
                <a:ea typeface="黑体" panose="02010609060101010101" pitchFamily="49" charset="-122"/>
              </a:rPr>
              <a:t>Circle </a:t>
            </a:r>
            <a:r>
              <a:rPr lang="en-US" altLang="en-US" sz="2000" b="1" dirty="0" err="1">
                <a:solidFill>
                  <a:srgbClr val="0000FF"/>
                </a:solidFill>
                <a:latin typeface="Consolas" panose="020B0609020204030204" pitchFamily="49" charset="0"/>
                <a:ea typeface="黑体" panose="02010609060101010101" pitchFamily="49" charset="-122"/>
              </a:rPr>
              <a:t>PoolRim</a:t>
            </a:r>
            <a:r>
              <a:rPr lang="en-US" altLang="en-US" sz="2000" b="1" dirty="0">
                <a:solidFill>
                  <a:srgbClr val="0000FF"/>
                </a:solidFill>
                <a:latin typeface="Consolas" panose="020B0609020204030204" pitchFamily="49" charset="0"/>
                <a:ea typeface="黑体" panose="02010609060101010101" pitchFamily="49" charset="-122"/>
              </a:rPr>
              <a:t>(x+3);</a:t>
            </a:r>
          </a:p>
          <a:p>
            <a:r>
              <a:rPr lang="en-US" altLang="en-US" sz="2000" b="1" dirty="0">
                <a:solidFill>
                  <a:srgbClr val="0000FF"/>
                </a:solidFill>
                <a:latin typeface="Consolas" panose="020B0609020204030204" pitchFamily="49" charset="0"/>
                <a:ea typeface="黑体" panose="02010609060101010101" pitchFamily="49" charset="-122"/>
              </a:rPr>
              <a:t>  . . . . . </a:t>
            </a:r>
          </a:p>
          <a:p>
            <a:r>
              <a:rPr lang="en-US" altLang="en-US" sz="2000" b="1" dirty="0">
                <a:solidFill>
                  <a:srgbClr val="0000FF"/>
                </a:solidFill>
                <a:latin typeface="Consolas" panose="020B0609020204030204" pitchFamily="49" charset="0"/>
                <a:ea typeface="黑体" panose="02010609060101010101" pitchFamily="49" charset="-122"/>
              </a:rPr>
              <a:t>}</a:t>
            </a:r>
            <a:endParaRPr lang="en-US" altLang="zh-CN" sz="2000" b="1" dirty="0">
              <a:solidFill>
                <a:srgbClr val="0000FF"/>
              </a:solidFill>
              <a:latin typeface="Consolas" panose="020B0609020204030204" pitchFamily="49" charset="0"/>
              <a:ea typeface="黑体" panose="02010609060101010101" pitchFamily="49" charset="-122"/>
            </a:endParaRPr>
          </a:p>
        </p:txBody>
      </p:sp>
      <p:sp>
        <p:nvSpPr>
          <p:cNvPr id="24" name="矩形 23"/>
          <p:cNvSpPr/>
          <p:nvPr/>
        </p:nvSpPr>
        <p:spPr bwMode="auto">
          <a:xfrm>
            <a:off x="4355976" y="2282621"/>
            <a:ext cx="3104747" cy="576064"/>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b="1" dirty="0">
                <a:solidFill>
                  <a:srgbClr val="0000FF"/>
                </a:solidFill>
                <a:latin typeface="Consolas" panose="020B0609020204030204" pitchFamily="49" charset="0"/>
                <a:ea typeface="黑体" panose="02010609060101010101" pitchFamily="49" charset="-122"/>
              </a:rPr>
              <a:t>r</a:t>
            </a:r>
            <a:r>
              <a:rPr lang="en-US" altLang="zh-CN" b="1" dirty="0">
                <a:latin typeface="Consolas" panose="020B0609020204030204" pitchFamily="49" charset="0"/>
                <a:ea typeface="黑体" panose="02010609060101010101" pitchFamily="49" charset="-122"/>
              </a:rPr>
              <a:t>=8.0</a:t>
            </a:r>
            <a:endParaRPr lang="zh-CN" altLang="en-US" b="1" dirty="0">
              <a:latin typeface="Consolas" panose="020B0609020204030204" pitchFamily="49" charset="0"/>
              <a:ea typeface="黑体" panose="02010609060101010101" pitchFamily="49" charset="-122"/>
            </a:endParaRPr>
          </a:p>
        </p:txBody>
      </p:sp>
      <p:sp>
        <p:nvSpPr>
          <p:cNvPr id="25" name="矩形 24"/>
          <p:cNvSpPr/>
          <p:nvPr/>
        </p:nvSpPr>
        <p:spPr bwMode="auto">
          <a:xfrm>
            <a:off x="4351922" y="1708179"/>
            <a:ext cx="3108801" cy="576064"/>
          </a:xfrm>
          <a:prstGeom prst="rect">
            <a:avLst/>
          </a:prstGeom>
          <a:solidFill>
            <a:schemeClr val="bg1"/>
          </a:solidFill>
          <a:ln w="19050" cap="flat" cmpd="sng" algn="ctr">
            <a:solidFill>
              <a:srgbClr val="0000FF"/>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b="1" dirty="0" err="1">
                <a:solidFill>
                  <a:srgbClr val="0000FF"/>
                </a:solidFill>
                <a:latin typeface="Consolas" panose="020B0609020204030204" pitchFamily="49" charset="0"/>
                <a:ea typeface="黑体" panose="02010609060101010101" pitchFamily="49" charset="-122"/>
              </a:rPr>
              <a:t>PoolRim</a:t>
            </a:r>
            <a:r>
              <a:rPr lang="en-US" altLang="zh-CN" b="1" dirty="0">
                <a:latin typeface="Consolas" panose="020B0609020204030204" pitchFamily="49" charset="0"/>
                <a:ea typeface="黑体" panose="02010609060101010101" pitchFamily="49" charset="-122"/>
              </a:rPr>
              <a:t>: Circle</a:t>
            </a:r>
            <a:endParaRPr lang="zh-CN" altLang="en-US" b="1" dirty="0">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2895093963"/>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CCC6A71-D90C-4149-96CD-CBA74F97F7B6}" type="slidenum">
              <a:rPr lang="zh-CN" altLang="en-US"/>
              <a:pPr/>
              <a:t>59</a:t>
            </a:fld>
            <a:endParaRPr lang="en-US" altLang="zh-CN"/>
          </a:p>
        </p:txBody>
      </p:sp>
      <p:sp>
        <p:nvSpPr>
          <p:cNvPr id="921602" name="Rectangle 2"/>
          <p:cNvSpPr>
            <a:spLocks noGrp="1" noChangeArrowheads="1"/>
          </p:cNvSpPr>
          <p:nvPr>
            <p:ph type="title"/>
          </p:nvPr>
        </p:nvSpPr>
        <p:spPr>
          <a:xfrm>
            <a:off x="323850" y="188913"/>
            <a:ext cx="6553200" cy="641350"/>
          </a:xfrm>
          <a:noFill/>
          <a:ln/>
        </p:spPr>
        <p:txBody>
          <a:bodyPr>
            <a:spAutoFit/>
          </a:bodyPr>
          <a:lstStyle/>
          <a:p>
            <a:r>
              <a:rPr lang="zh-CN" altLang="en-US"/>
              <a:t>课后练习</a:t>
            </a:r>
          </a:p>
        </p:txBody>
      </p:sp>
      <p:sp>
        <p:nvSpPr>
          <p:cNvPr id="921603" name="Rectangle 3"/>
          <p:cNvSpPr>
            <a:spLocks noChangeArrowheads="1"/>
          </p:cNvSpPr>
          <p:nvPr/>
        </p:nvSpPr>
        <p:spPr bwMode="auto">
          <a:xfrm>
            <a:off x="250825" y="1052513"/>
            <a:ext cx="83534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
              </a:spcBef>
              <a:buClr>
                <a:schemeClr val="hlink"/>
              </a:buClr>
              <a:buFont typeface="Wingdings" panose="05000000000000000000" pitchFamily="2" charset="2"/>
              <a:buChar char="l"/>
            </a:pPr>
            <a:r>
              <a:rPr lang="zh-CN" altLang="en-US" sz="2400" b="1">
                <a:latin typeface="Times New Roman" panose="02020603050405020304" pitchFamily="18" charset="0"/>
                <a:ea typeface="黑体" panose="02010609060101010101" pitchFamily="49" charset="-122"/>
              </a:rPr>
              <a:t> 课后练习（自己练习）</a:t>
            </a:r>
            <a:endParaRPr lang="en-US" altLang="zh-CN" sz="2400" b="1">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265870023"/>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840BF92-F463-4363-81B1-F12A49BA6EAA}" type="slidenum">
              <a:rPr lang="zh-CN" altLang="en-US"/>
              <a:pPr/>
              <a:t>6</a:t>
            </a:fld>
            <a:endParaRPr lang="en-US" altLang="zh-CN"/>
          </a:p>
        </p:txBody>
      </p:sp>
      <p:sp>
        <p:nvSpPr>
          <p:cNvPr id="877570" name="Rectangle 2"/>
          <p:cNvSpPr>
            <a:spLocks noGrp="1" noChangeArrowheads="1"/>
          </p:cNvSpPr>
          <p:nvPr>
            <p:ph type="title"/>
          </p:nvPr>
        </p:nvSpPr>
        <p:spPr>
          <a:xfrm>
            <a:off x="179388" y="181941"/>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例：时钟的抽象</a:t>
            </a:r>
          </a:p>
        </p:txBody>
      </p:sp>
      <p:sp>
        <p:nvSpPr>
          <p:cNvPr id="877571" name="Rectangle 3"/>
          <p:cNvSpPr>
            <a:spLocks noChangeArrowheads="1"/>
          </p:cNvSpPr>
          <p:nvPr/>
        </p:nvSpPr>
        <p:spPr bwMode="auto">
          <a:xfrm>
            <a:off x="179388" y="908050"/>
            <a:ext cx="83534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例：</a:t>
            </a:r>
            <a:r>
              <a:rPr lang="zh-CN" altLang="en-US" sz="2400" b="1">
                <a:latin typeface="Times New Roman" panose="02020603050405020304" pitchFamily="18" charset="0"/>
                <a:ea typeface="黑体" panose="02010609060101010101" pitchFamily="49" charset="-122"/>
              </a:rPr>
              <a:t>时钟的描述</a:t>
            </a:r>
          </a:p>
        </p:txBody>
      </p:sp>
      <p:sp>
        <p:nvSpPr>
          <p:cNvPr id="877572" name="Rectangle 4"/>
          <p:cNvSpPr>
            <a:spLocks noChangeArrowheads="1"/>
          </p:cNvSpPr>
          <p:nvPr/>
        </p:nvSpPr>
        <p:spPr bwMode="auto">
          <a:xfrm>
            <a:off x="755649" y="1607666"/>
            <a:ext cx="7345363"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10000"/>
              </a:spcAft>
              <a:buClr>
                <a:srgbClr val="0000FF"/>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数据抽象：</a:t>
            </a:r>
          </a:p>
          <a:p>
            <a:pPr>
              <a:lnSpc>
                <a:spcPct val="110000"/>
              </a:lnSpc>
              <a:spcAft>
                <a:spcPct val="1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    </a:t>
            </a:r>
            <a:r>
              <a:rPr lang="en-US" altLang="zh-CN" sz="2400" b="1" dirty="0" err="1">
                <a:latin typeface="Consolas" panose="020B0609020204030204" pitchFamily="49" charset="0"/>
              </a:rPr>
              <a:t>int</a:t>
            </a:r>
            <a:r>
              <a:rPr lang="en-US" altLang="zh-CN" sz="2400" b="1" dirty="0">
                <a:latin typeface="Consolas" panose="020B0609020204030204" pitchFamily="49" charset="0"/>
              </a:rPr>
              <a:t> </a:t>
            </a:r>
            <a:r>
              <a:rPr lang="en-US" altLang="zh-CN" sz="2400" b="1" dirty="0">
                <a:solidFill>
                  <a:srgbClr val="0000FF"/>
                </a:solidFill>
                <a:latin typeface="Consolas" panose="020B0609020204030204" pitchFamily="49" charset="0"/>
              </a:rPr>
              <a:t>hour</a:t>
            </a:r>
            <a:r>
              <a:rPr lang="en-US" altLang="zh-CN" sz="2400" b="1" dirty="0">
                <a:latin typeface="Consolas" panose="020B0609020204030204" pitchFamily="49" charset="0"/>
              </a:rPr>
              <a:t>, </a:t>
            </a:r>
            <a:r>
              <a:rPr lang="en-US" altLang="zh-CN" sz="2400" b="1" dirty="0" err="1">
                <a:latin typeface="Consolas" panose="020B0609020204030204" pitchFamily="49" charset="0"/>
              </a:rPr>
              <a:t>int</a:t>
            </a:r>
            <a:r>
              <a:rPr lang="en-US" altLang="zh-CN" sz="2400" b="1" dirty="0">
                <a:latin typeface="Consolas" panose="020B0609020204030204" pitchFamily="49" charset="0"/>
              </a:rPr>
              <a:t> </a:t>
            </a:r>
            <a:r>
              <a:rPr lang="en-US" altLang="zh-CN" sz="2400" b="1" dirty="0">
                <a:solidFill>
                  <a:srgbClr val="0000FF"/>
                </a:solidFill>
                <a:latin typeface="Consolas" panose="020B0609020204030204" pitchFamily="49" charset="0"/>
              </a:rPr>
              <a:t>minute</a:t>
            </a:r>
            <a:r>
              <a:rPr lang="en-US" altLang="zh-CN" sz="2400" b="1" dirty="0">
                <a:latin typeface="Consolas" panose="020B0609020204030204" pitchFamily="49" charset="0"/>
              </a:rPr>
              <a:t>, </a:t>
            </a:r>
            <a:r>
              <a:rPr lang="en-US" altLang="zh-CN" sz="2400" b="1" dirty="0" err="1">
                <a:latin typeface="Consolas" panose="020B0609020204030204" pitchFamily="49" charset="0"/>
              </a:rPr>
              <a:t>int</a:t>
            </a:r>
            <a:r>
              <a:rPr lang="en-US" altLang="zh-CN" sz="2400" b="1" dirty="0">
                <a:latin typeface="Consolas" panose="020B0609020204030204" pitchFamily="49" charset="0"/>
              </a:rPr>
              <a:t> </a:t>
            </a:r>
            <a:r>
              <a:rPr lang="en-US" altLang="zh-CN" sz="2400" b="1" dirty="0">
                <a:solidFill>
                  <a:srgbClr val="0000FF"/>
                </a:solidFill>
                <a:latin typeface="Consolas" panose="020B0609020204030204" pitchFamily="49" charset="0"/>
              </a:rPr>
              <a:t>second</a:t>
            </a:r>
            <a:endParaRPr lang="zh-CN" altLang="en-US" sz="2400" b="1" dirty="0">
              <a:solidFill>
                <a:srgbClr val="0000FF"/>
              </a:solidFill>
              <a:latin typeface="Consolas" panose="020B0609020204030204" pitchFamily="49" charset="0"/>
            </a:endParaRPr>
          </a:p>
        </p:txBody>
      </p:sp>
      <p:sp>
        <p:nvSpPr>
          <p:cNvPr id="877574" name="Rectangle 6"/>
          <p:cNvSpPr>
            <a:spLocks noChangeArrowheads="1"/>
          </p:cNvSpPr>
          <p:nvPr/>
        </p:nvSpPr>
        <p:spPr bwMode="auto">
          <a:xfrm>
            <a:off x="755649" y="2800522"/>
            <a:ext cx="7345363"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10000"/>
              </a:spcAft>
              <a:buClr>
                <a:srgbClr val="0000FF"/>
              </a:buClr>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rPr>
              <a:t> 行为抽象：</a:t>
            </a:r>
          </a:p>
          <a:p>
            <a:pPr>
              <a:lnSpc>
                <a:spcPct val="110000"/>
              </a:lnSpc>
              <a:spcAft>
                <a:spcPct val="10000"/>
              </a:spcAft>
              <a:buClr>
                <a:srgbClr val="0000FF"/>
              </a:buClr>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rPr>
              <a:t>    </a:t>
            </a:r>
            <a:r>
              <a:rPr lang="en-US" altLang="zh-CN" sz="2400" b="1" dirty="0" err="1">
                <a:latin typeface="Consolas" panose="020B0609020204030204" pitchFamily="49" charset="0"/>
              </a:rPr>
              <a:t>showTime</a:t>
            </a:r>
            <a:r>
              <a:rPr lang="en-US" altLang="zh-CN" sz="2400" b="1" dirty="0">
                <a:latin typeface="Consolas" panose="020B0609020204030204" pitchFamily="49" charset="0"/>
              </a:rPr>
              <a:t>(), </a:t>
            </a:r>
            <a:r>
              <a:rPr lang="en-US" altLang="zh-CN" sz="2400" b="1" dirty="0" err="1">
                <a:latin typeface="Consolas" panose="020B0609020204030204" pitchFamily="49" charset="0"/>
              </a:rPr>
              <a:t>setTime</a:t>
            </a:r>
            <a:r>
              <a:rPr lang="en-US" altLang="zh-CN" sz="2400" b="1" dirty="0">
                <a:latin typeface="Consolas" panose="020B0609020204030204" pitchFamily="49" charset="0"/>
              </a:rPr>
              <a:t>()</a:t>
            </a:r>
            <a:endParaRPr lang="zh-CN" altLang="en-US" sz="2400" b="1"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618346127"/>
      </p:ext>
    </p:extLst>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5E360341-6E1A-42B8-AE27-9EF2F319B667}" type="slidenum">
              <a:rPr lang="zh-CN" altLang="en-US"/>
              <a:pPr/>
              <a:t>60</a:t>
            </a:fld>
            <a:endParaRPr lang="en-US" altLang="zh-CN"/>
          </a:p>
        </p:txBody>
      </p:sp>
      <p:sp>
        <p:nvSpPr>
          <p:cNvPr id="922626" name="Rectangle 2"/>
          <p:cNvSpPr>
            <a:spLocks noGrp="1" noChangeArrowheads="1"/>
          </p:cNvSpPr>
          <p:nvPr>
            <p:ph type="title"/>
          </p:nvPr>
        </p:nvSpPr>
        <p:spPr>
          <a:xfrm>
            <a:off x="323850" y="188913"/>
            <a:ext cx="6553200" cy="641350"/>
          </a:xfrm>
          <a:noFill/>
          <a:ln/>
        </p:spPr>
        <p:txBody>
          <a:bodyPr>
            <a:spAutoFit/>
          </a:bodyPr>
          <a:lstStyle/>
          <a:p>
            <a:r>
              <a:rPr lang="zh-CN" altLang="en-US"/>
              <a:t>上机作业</a:t>
            </a:r>
          </a:p>
        </p:txBody>
      </p:sp>
      <p:sp>
        <p:nvSpPr>
          <p:cNvPr id="10" name="Rectangle 5"/>
          <p:cNvSpPr>
            <a:spLocks noChangeArrowheads="1"/>
          </p:cNvSpPr>
          <p:nvPr/>
        </p:nvSpPr>
        <p:spPr bwMode="auto">
          <a:xfrm>
            <a:off x="179512" y="1009502"/>
            <a:ext cx="8208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latin typeface="Times New Roman" panose="02020603050405020304" pitchFamily="18" charset="0"/>
                <a:ea typeface="黑体" panose="02010609060101010101" pitchFamily="49" charset="-122"/>
              </a:rPr>
              <a:t>1)  </a:t>
            </a:r>
            <a:r>
              <a:rPr lang="zh-CN" altLang="en-US" sz="2000" b="1" dirty="0">
                <a:latin typeface="Times New Roman" panose="02020603050405020304" pitchFamily="18" charset="0"/>
                <a:ea typeface="黑体" panose="02010609060101010101" pitchFamily="49" charset="-122"/>
              </a:rPr>
              <a:t>设计一个名为</a:t>
            </a:r>
            <a:r>
              <a:rPr lang="zh-CN" altLang="en-US" sz="2000" b="1" dirty="0">
                <a:solidFill>
                  <a:srgbClr val="0000FF"/>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Rectangle </a:t>
            </a:r>
            <a:r>
              <a:rPr lang="zh-CN" altLang="en-US" sz="2000" b="1" dirty="0">
                <a:latin typeface="Times New Roman" panose="02020603050405020304" pitchFamily="18" charset="0"/>
                <a:ea typeface="黑体" panose="02010609060101010101" pitchFamily="49" charset="-122"/>
              </a:rPr>
              <a:t>的类：表示矩形，这个类包括：</a:t>
            </a:r>
            <a:endParaRPr lang="zh-CN" altLang="en-US" sz="2000" b="1" dirty="0">
              <a:solidFill>
                <a:srgbClr val="0000FF"/>
              </a:solidFill>
              <a:latin typeface="Times New Roman" panose="02020603050405020304" pitchFamily="18" charset="0"/>
              <a:ea typeface="黑体" panose="02010609060101010101" pitchFamily="49" charset="-122"/>
            </a:endParaRPr>
          </a:p>
        </p:txBody>
      </p:sp>
      <p:sp>
        <p:nvSpPr>
          <p:cNvPr id="14" name="Rectangle 5"/>
          <p:cNvSpPr>
            <a:spLocks noChangeArrowheads="1"/>
          </p:cNvSpPr>
          <p:nvPr/>
        </p:nvSpPr>
        <p:spPr bwMode="auto">
          <a:xfrm>
            <a:off x="539552" y="1414165"/>
            <a:ext cx="835342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lnSpc>
                <a:spcPct val="110000"/>
              </a:lnSpc>
              <a:spcBef>
                <a:spcPct val="35000"/>
              </a:spcBef>
              <a:buClr>
                <a:srgbClr val="0000FF"/>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两个</a:t>
            </a:r>
            <a:r>
              <a:rPr lang="en-US" altLang="zh-CN" sz="2000" b="1" dirty="0">
                <a:latin typeface="Times New Roman" panose="02020603050405020304" pitchFamily="18" charset="0"/>
                <a:ea typeface="黑体" panose="02010609060101010101" pitchFamily="49" charset="-122"/>
              </a:rPr>
              <a:t>double</a:t>
            </a:r>
            <a:r>
              <a:rPr lang="zh-CN" altLang="en-US" sz="2000" b="1" dirty="0">
                <a:latin typeface="Times New Roman" panose="02020603050405020304" pitchFamily="18" charset="0"/>
                <a:ea typeface="黑体" panose="02010609060101010101" pitchFamily="49" charset="-122"/>
              </a:rPr>
              <a:t>型数据成员：</a:t>
            </a:r>
            <a:r>
              <a:rPr lang="en-US" altLang="zh-CN" sz="2000" b="1" dirty="0">
                <a:latin typeface="Times New Roman" panose="02020603050405020304" pitchFamily="18" charset="0"/>
                <a:ea typeface="黑体" panose="02010609060101010101" pitchFamily="49" charset="-122"/>
              </a:rPr>
              <a:t>width </a:t>
            </a:r>
            <a:r>
              <a:rPr lang="zh-CN" altLang="en-US" sz="2000" b="1" dirty="0">
                <a:latin typeface="Times New Roman" panose="02020603050405020304" pitchFamily="18" charset="0"/>
                <a:ea typeface="黑体" panose="02010609060101010101" pitchFamily="49" charset="-122"/>
              </a:rPr>
              <a:t>和 </a:t>
            </a:r>
            <a:r>
              <a:rPr lang="en-US" altLang="zh-CN" sz="2000" b="1" dirty="0">
                <a:latin typeface="Times New Roman" panose="02020603050405020304" pitchFamily="18" charset="0"/>
                <a:ea typeface="黑体" panose="02010609060101010101" pitchFamily="49" charset="-122"/>
              </a:rPr>
              <a:t>height</a:t>
            </a:r>
            <a:r>
              <a:rPr lang="zh-CN" altLang="en-US" sz="2000" b="1" dirty="0">
                <a:latin typeface="Times New Roman" panose="02020603050405020304" pitchFamily="18" charset="0"/>
                <a:ea typeface="黑体" panose="02010609060101010101" pitchFamily="49" charset="-122"/>
              </a:rPr>
              <a:t>，分别表示宽和高</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一个不带形参的构造函数，用于创建缺省矩形：宽和高都为 </a:t>
            </a:r>
            <a:r>
              <a:rPr lang="en-US" altLang="zh-CN" sz="2000" b="1" dirty="0">
                <a:latin typeface="Times New Roman" panose="02020603050405020304" pitchFamily="18" charset="0"/>
                <a:ea typeface="黑体" panose="02010609060101010101" pitchFamily="49" charset="-122"/>
              </a:rPr>
              <a:t>1</a:t>
            </a: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一个带形参的构造函数，用于创建指定宽度和高度的矩形</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setwh</a:t>
            </a:r>
            <a:r>
              <a:rPr lang="zh-CN" altLang="en-US" sz="2000" b="1" dirty="0">
                <a:latin typeface="Times New Roman" panose="02020603050405020304" pitchFamily="18" charset="0"/>
                <a:ea typeface="黑体" panose="02010609060101010101" pitchFamily="49" charset="-122"/>
              </a:rPr>
              <a:t>，用于更改矩形的宽度和高度</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getw</a:t>
            </a:r>
            <a:r>
              <a:rPr lang="zh-CN" altLang="en-US" sz="2000" b="1" dirty="0">
                <a:latin typeface="Times New Roman" panose="02020603050405020304" pitchFamily="18" charset="0"/>
                <a:ea typeface="黑体" panose="02010609060101010101" pitchFamily="49" charset="-122"/>
              </a:rPr>
              <a:t>，用于获取矩形的宽度</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geth</a:t>
            </a:r>
            <a:r>
              <a:rPr lang="zh-CN" altLang="en-US" sz="2000" b="1" dirty="0">
                <a:latin typeface="Times New Roman" panose="02020603050405020304" pitchFamily="18" charset="0"/>
                <a:ea typeface="黑体" panose="02010609060101010101" pitchFamily="49" charset="-122"/>
              </a:rPr>
              <a:t>，用于获取矩形的高度</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getArea</a:t>
            </a:r>
            <a:r>
              <a:rPr lang="zh-CN" altLang="en-US" sz="2000" b="1" dirty="0">
                <a:latin typeface="Times New Roman" panose="02020603050405020304" pitchFamily="18" charset="0"/>
                <a:ea typeface="黑体" panose="02010609060101010101" pitchFamily="49" charset="-122"/>
              </a:rPr>
              <a:t>，返回矩形的面积</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getPerimeter</a:t>
            </a:r>
            <a:r>
              <a:rPr lang="zh-CN" altLang="en-US" sz="2000" b="1" dirty="0">
                <a:latin typeface="Times New Roman" panose="02020603050405020304" pitchFamily="18" charset="0"/>
                <a:ea typeface="黑体" panose="02010609060101010101" pitchFamily="49" charset="-122"/>
              </a:rPr>
              <a:t>，返回矩形的周长</a:t>
            </a:r>
          </a:p>
        </p:txBody>
      </p:sp>
      <p:sp>
        <p:nvSpPr>
          <p:cNvPr id="3" name="矩形 2"/>
          <p:cNvSpPr/>
          <p:nvPr/>
        </p:nvSpPr>
        <p:spPr>
          <a:xfrm>
            <a:off x="467544" y="4920130"/>
            <a:ext cx="8219256" cy="1246495"/>
          </a:xfrm>
          <a:prstGeom prst="rect">
            <a:avLst/>
          </a:prstGeom>
        </p:spPr>
        <p:txBody>
          <a:bodyPr wrap="square">
            <a:spAutoFit/>
          </a:bodyPr>
          <a:lstStyle/>
          <a:p>
            <a:pPr>
              <a:lnSpc>
                <a:spcPts val="3000"/>
              </a:lnSpc>
            </a:pPr>
            <a:r>
              <a:rPr lang="zh-CN" altLang="en-US" sz="2000" b="1" dirty="0">
                <a:solidFill>
                  <a:srgbClr val="000000"/>
                </a:solidFill>
                <a:latin typeface="Times New Roman" panose="02020603050405020304" pitchFamily="18" charset="0"/>
                <a:ea typeface="黑体" panose="02010609060101010101" pitchFamily="49" charset="-122"/>
              </a:rPr>
              <a:t>实现这个类，并在主函数中测试这个类：创建两个 </a:t>
            </a:r>
            <a:r>
              <a:rPr lang="en-US" altLang="zh-CN" sz="2000" b="1" dirty="0">
                <a:solidFill>
                  <a:srgbClr val="000000"/>
                </a:solidFill>
                <a:latin typeface="Times New Roman" panose="02020603050405020304" pitchFamily="18" charset="0"/>
                <a:ea typeface="黑体" panose="02010609060101010101" pitchFamily="49" charset="-122"/>
              </a:rPr>
              <a:t>Rectangle </a:t>
            </a:r>
            <a:r>
              <a:rPr lang="zh-CN" altLang="en-US" sz="2000" b="1" dirty="0">
                <a:solidFill>
                  <a:srgbClr val="000000"/>
                </a:solidFill>
                <a:latin typeface="Times New Roman" panose="02020603050405020304" pitchFamily="18" charset="0"/>
                <a:ea typeface="黑体" panose="02010609060101010101" pitchFamily="49" charset="-122"/>
              </a:rPr>
              <a:t>对象：</a:t>
            </a:r>
            <a:r>
              <a:rPr lang="en-US" altLang="zh-CN" sz="2000" b="1" dirty="0">
                <a:solidFill>
                  <a:srgbClr val="000000"/>
                </a:solidFill>
                <a:latin typeface="Times New Roman" panose="02020603050405020304" pitchFamily="18" charset="0"/>
                <a:ea typeface="黑体" panose="02010609060101010101" pitchFamily="49" charset="-122"/>
              </a:rPr>
              <a:t>R1 </a:t>
            </a:r>
            <a:r>
              <a:rPr lang="zh-CN" altLang="en-US" sz="2000" b="1" dirty="0">
                <a:solidFill>
                  <a:srgbClr val="000000"/>
                </a:solidFill>
                <a:latin typeface="Times New Roman" panose="02020603050405020304" pitchFamily="18" charset="0"/>
                <a:ea typeface="黑体" panose="02010609060101010101" pitchFamily="49" charset="-122"/>
              </a:rPr>
              <a:t>和 </a:t>
            </a:r>
            <a:r>
              <a:rPr lang="en-US" altLang="zh-CN" sz="2000" b="1" dirty="0">
                <a:solidFill>
                  <a:srgbClr val="000000"/>
                </a:solidFill>
                <a:latin typeface="Times New Roman" panose="02020603050405020304" pitchFamily="18" charset="0"/>
                <a:ea typeface="黑体" panose="02010609060101010101" pitchFamily="49" charset="-122"/>
              </a:rPr>
              <a:t>R2</a:t>
            </a:r>
            <a:r>
              <a:rPr lang="zh-CN" altLang="en-US" sz="2000" b="1" dirty="0">
                <a:solidFill>
                  <a:srgbClr val="000000"/>
                </a:solidFill>
                <a:latin typeface="Times New Roman" panose="02020603050405020304" pitchFamily="18" charset="0"/>
                <a:ea typeface="黑体" panose="02010609060101010101" pitchFamily="49" charset="-122"/>
              </a:rPr>
              <a:t>，</a:t>
            </a:r>
            <a:r>
              <a:rPr lang="en-US" altLang="zh-CN" sz="2000" b="1" dirty="0">
                <a:solidFill>
                  <a:srgbClr val="000000"/>
                </a:solidFill>
                <a:latin typeface="Times New Roman" panose="02020603050405020304" pitchFamily="18" charset="0"/>
                <a:ea typeface="黑体" panose="02010609060101010101" pitchFamily="49" charset="-122"/>
              </a:rPr>
              <a:t>R1</a:t>
            </a:r>
            <a:r>
              <a:rPr lang="zh-CN" altLang="en-US" sz="2000" b="1" dirty="0">
                <a:solidFill>
                  <a:srgbClr val="000000"/>
                </a:solidFill>
                <a:latin typeface="Times New Roman" panose="02020603050405020304" pitchFamily="18" charset="0"/>
                <a:ea typeface="黑体" panose="02010609060101010101" pitchFamily="49" charset="-122"/>
              </a:rPr>
              <a:t>的宽和高分别为 </a:t>
            </a:r>
            <a:r>
              <a:rPr lang="en-US" altLang="zh-CN" sz="2000" b="1" dirty="0">
                <a:solidFill>
                  <a:srgbClr val="000000"/>
                </a:solidFill>
                <a:latin typeface="Times New Roman" panose="02020603050405020304" pitchFamily="18" charset="0"/>
                <a:ea typeface="黑体" panose="02010609060101010101" pitchFamily="49" charset="-122"/>
              </a:rPr>
              <a:t>4 </a:t>
            </a:r>
            <a:r>
              <a:rPr lang="zh-CN" altLang="en-US" sz="2000" b="1" dirty="0">
                <a:solidFill>
                  <a:srgbClr val="000000"/>
                </a:solidFill>
                <a:latin typeface="Times New Roman" panose="02020603050405020304" pitchFamily="18" charset="0"/>
                <a:ea typeface="黑体" panose="02010609060101010101" pitchFamily="49" charset="-122"/>
              </a:rPr>
              <a:t>和 </a:t>
            </a:r>
            <a:r>
              <a:rPr lang="en-US" altLang="zh-CN" sz="2000" b="1" dirty="0">
                <a:solidFill>
                  <a:srgbClr val="000000"/>
                </a:solidFill>
                <a:latin typeface="Times New Roman" panose="02020603050405020304" pitchFamily="18" charset="0"/>
                <a:ea typeface="黑体" panose="02010609060101010101" pitchFamily="49" charset="-122"/>
              </a:rPr>
              <a:t>40</a:t>
            </a:r>
            <a:r>
              <a:rPr lang="zh-CN" altLang="en-US" sz="2000" b="1" dirty="0">
                <a:solidFill>
                  <a:srgbClr val="000000"/>
                </a:solidFill>
                <a:latin typeface="Times New Roman" panose="02020603050405020304" pitchFamily="18" charset="0"/>
                <a:ea typeface="黑体" panose="02010609060101010101" pitchFamily="49" charset="-122"/>
              </a:rPr>
              <a:t>，</a:t>
            </a:r>
            <a:r>
              <a:rPr lang="en-US" altLang="zh-CN" sz="2000" b="1" dirty="0">
                <a:solidFill>
                  <a:srgbClr val="000000"/>
                </a:solidFill>
                <a:latin typeface="Times New Roman" panose="02020603050405020304" pitchFamily="18" charset="0"/>
                <a:ea typeface="黑体" panose="02010609060101010101" pitchFamily="49" charset="-122"/>
              </a:rPr>
              <a:t>R2</a:t>
            </a:r>
            <a:r>
              <a:rPr lang="zh-CN" altLang="en-US" sz="2000" b="1" dirty="0">
                <a:solidFill>
                  <a:srgbClr val="000000"/>
                </a:solidFill>
                <a:latin typeface="Times New Roman" panose="02020603050405020304" pitchFamily="18" charset="0"/>
                <a:ea typeface="黑体" panose="02010609060101010101" pitchFamily="49" charset="-122"/>
              </a:rPr>
              <a:t>的宽和高分别为</a:t>
            </a:r>
            <a:r>
              <a:rPr lang="en-US" altLang="zh-CN" sz="2000" b="1" dirty="0">
                <a:solidFill>
                  <a:srgbClr val="000000"/>
                </a:solidFill>
                <a:latin typeface="Times New Roman" panose="02020603050405020304" pitchFamily="18" charset="0"/>
                <a:ea typeface="黑体" panose="02010609060101010101" pitchFamily="49" charset="-122"/>
              </a:rPr>
              <a:t> 3.5 </a:t>
            </a:r>
            <a:r>
              <a:rPr lang="zh-CN" altLang="en-US" sz="2000" b="1" dirty="0">
                <a:solidFill>
                  <a:srgbClr val="000000"/>
                </a:solidFill>
                <a:latin typeface="Times New Roman" panose="02020603050405020304" pitchFamily="18" charset="0"/>
                <a:ea typeface="黑体" panose="02010609060101010101" pitchFamily="49" charset="-122"/>
              </a:rPr>
              <a:t>和 </a:t>
            </a:r>
            <a:r>
              <a:rPr lang="en-US" altLang="zh-CN" sz="2000" b="1" dirty="0">
                <a:solidFill>
                  <a:srgbClr val="000000"/>
                </a:solidFill>
                <a:latin typeface="Times New Roman" panose="02020603050405020304" pitchFamily="18" charset="0"/>
                <a:ea typeface="黑体" panose="02010609060101010101" pitchFamily="49" charset="-122"/>
              </a:rPr>
              <a:t>35.9</a:t>
            </a:r>
            <a:r>
              <a:rPr lang="zh-CN" altLang="en-US" sz="2000" b="1" dirty="0">
                <a:solidFill>
                  <a:srgbClr val="000000"/>
                </a:solidFill>
                <a:latin typeface="Times New Roman" panose="02020603050405020304" pitchFamily="18" charset="0"/>
                <a:ea typeface="黑体" panose="02010609060101010101" pitchFamily="49" charset="-122"/>
              </a:rPr>
              <a:t>，并在屏幕上输出 </a:t>
            </a:r>
            <a:r>
              <a:rPr lang="en-US" altLang="zh-CN" sz="2000" b="1" dirty="0">
                <a:solidFill>
                  <a:srgbClr val="000000"/>
                </a:solidFill>
                <a:latin typeface="Times New Roman" panose="02020603050405020304" pitchFamily="18" charset="0"/>
                <a:ea typeface="黑体" panose="02010609060101010101" pitchFamily="49" charset="-122"/>
              </a:rPr>
              <a:t>R1 </a:t>
            </a:r>
            <a:r>
              <a:rPr lang="zh-CN" altLang="en-US" sz="2000" b="1" dirty="0">
                <a:solidFill>
                  <a:srgbClr val="000000"/>
                </a:solidFill>
                <a:latin typeface="Times New Roman" panose="02020603050405020304" pitchFamily="18" charset="0"/>
                <a:ea typeface="黑体" panose="02010609060101010101" pitchFamily="49" charset="-122"/>
              </a:rPr>
              <a:t>和 </a:t>
            </a:r>
            <a:r>
              <a:rPr lang="en-US" altLang="zh-CN" sz="2000" b="1" dirty="0">
                <a:solidFill>
                  <a:srgbClr val="000000"/>
                </a:solidFill>
                <a:latin typeface="Times New Roman" panose="02020603050405020304" pitchFamily="18" charset="0"/>
                <a:ea typeface="黑体" panose="02010609060101010101" pitchFamily="49" charset="-122"/>
              </a:rPr>
              <a:t>R2 </a:t>
            </a:r>
            <a:r>
              <a:rPr lang="zh-CN" altLang="en-US" sz="2000" b="1" dirty="0">
                <a:solidFill>
                  <a:srgbClr val="000000"/>
                </a:solidFill>
                <a:latin typeface="Times New Roman" panose="02020603050405020304" pitchFamily="18" charset="0"/>
                <a:ea typeface="黑体" panose="02010609060101010101" pitchFamily="49" charset="-122"/>
              </a:rPr>
              <a:t>的面积和周长。</a:t>
            </a:r>
            <a:endParaRPr lang="zh-CN" altLang="en-US" dirty="0"/>
          </a:p>
        </p:txBody>
      </p:sp>
      <p:sp>
        <p:nvSpPr>
          <p:cNvPr id="5" name="矩形 4"/>
          <p:cNvSpPr/>
          <p:nvPr/>
        </p:nvSpPr>
        <p:spPr>
          <a:xfrm>
            <a:off x="5132822" y="5898972"/>
            <a:ext cx="3488455" cy="400110"/>
          </a:xfrm>
          <a:prstGeom prst="rect">
            <a:avLst/>
          </a:prstGeom>
        </p:spPr>
        <p:txBody>
          <a:bodyPr wrap="none">
            <a:spAutoFit/>
          </a:bodyPr>
          <a:lstStyle/>
          <a:p>
            <a:r>
              <a:rPr lang="zh-CN" altLang="en-US" sz="2000" b="1" dirty="0">
                <a:solidFill>
                  <a:srgbClr val="000000"/>
                </a:solidFill>
                <a:latin typeface="Times New Roman" panose="02020603050405020304" pitchFamily="18" charset="0"/>
                <a:ea typeface="黑体" panose="02010609060101010101" pitchFamily="49" charset="-122"/>
              </a:rPr>
              <a:t>（程序取名为 </a:t>
            </a:r>
            <a:r>
              <a:rPr lang="en-US" altLang="zh-CN" sz="2000" b="1" dirty="0">
                <a:solidFill>
                  <a:srgbClr val="0000FF"/>
                </a:solidFill>
                <a:latin typeface="Times New Roman" panose="02020603050405020304" pitchFamily="18" charset="0"/>
                <a:ea typeface="黑体" panose="02010609060101010101" pitchFamily="49" charset="-122"/>
              </a:rPr>
              <a:t>hw09_01.cpp</a:t>
            </a:r>
            <a:r>
              <a:rPr lang="zh-CN" altLang="en-US" sz="2000" b="1" dirty="0">
                <a:solidFill>
                  <a:srgbClr val="000000"/>
                </a:solidFill>
                <a:latin typeface="Times New Roman" panose="02020603050405020304" pitchFamily="18" charset="0"/>
                <a:ea typeface="黑体" panose="02010609060101010101" pitchFamily="49" charset="-122"/>
              </a:rPr>
              <a:t>）</a:t>
            </a:r>
            <a:endParaRPr lang="zh-CN" altLang="en-US" dirty="0"/>
          </a:p>
        </p:txBody>
      </p:sp>
    </p:spTree>
    <p:extLst>
      <p:ext uri="{BB962C8B-B14F-4D97-AF65-F5344CB8AC3E}">
        <p14:creationId xmlns:p14="http://schemas.microsoft.com/office/powerpoint/2010/main" val="1435019929"/>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5E360341-6E1A-42B8-AE27-9EF2F319B667}" type="slidenum">
              <a:rPr lang="zh-CN" altLang="en-US"/>
              <a:pPr/>
              <a:t>61</a:t>
            </a:fld>
            <a:endParaRPr lang="en-US" altLang="zh-CN"/>
          </a:p>
        </p:txBody>
      </p:sp>
      <p:sp>
        <p:nvSpPr>
          <p:cNvPr id="922626" name="Rectangle 2"/>
          <p:cNvSpPr>
            <a:spLocks noGrp="1" noChangeArrowheads="1"/>
          </p:cNvSpPr>
          <p:nvPr>
            <p:ph type="title"/>
          </p:nvPr>
        </p:nvSpPr>
        <p:spPr>
          <a:xfrm>
            <a:off x="323850" y="188913"/>
            <a:ext cx="6553200" cy="641350"/>
          </a:xfrm>
          <a:noFill/>
          <a:ln/>
        </p:spPr>
        <p:txBody>
          <a:bodyPr>
            <a:spAutoFit/>
          </a:bodyPr>
          <a:lstStyle/>
          <a:p>
            <a:r>
              <a:rPr lang="zh-CN" altLang="en-US"/>
              <a:t>上机作业</a:t>
            </a:r>
          </a:p>
        </p:txBody>
      </p:sp>
      <p:sp>
        <p:nvSpPr>
          <p:cNvPr id="10" name="Rectangle 5"/>
          <p:cNvSpPr>
            <a:spLocks noChangeArrowheads="1"/>
          </p:cNvSpPr>
          <p:nvPr/>
        </p:nvSpPr>
        <p:spPr bwMode="auto">
          <a:xfrm>
            <a:off x="179512" y="1009502"/>
            <a:ext cx="8579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Times New Roman" panose="02020603050405020304" pitchFamily="18" charset="0"/>
                <a:ea typeface="黑体" panose="02010609060101010101" pitchFamily="49" charset="-122"/>
              </a:rPr>
              <a:t>2)  </a:t>
            </a:r>
            <a:r>
              <a:rPr lang="zh-CN" altLang="en-US" sz="2000" b="1" dirty="0">
                <a:latin typeface="Times New Roman" panose="02020603050405020304" pitchFamily="18" charset="0"/>
                <a:ea typeface="黑体" panose="02010609060101010101" pitchFamily="49" charset="-122"/>
              </a:rPr>
              <a:t>设计一个名为</a:t>
            </a:r>
            <a:r>
              <a:rPr lang="zh-CN" altLang="en-US" sz="2000" b="1" dirty="0">
                <a:solidFill>
                  <a:srgbClr val="0000FF"/>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Complex</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的类，表示一个复数，这个类包括：</a:t>
            </a:r>
          </a:p>
        </p:txBody>
      </p:sp>
      <p:sp>
        <p:nvSpPr>
          <p:cNvPr id="14" name="Rectangle 5"/>
          <p:cNvSpPr>
            <a:spLocks noChangeArrowheads="1"/>
          </p:cNvSpPr>
          <p:nvPr/>
        </p:nvSpPr>
        <p:spPr bwMode="auto">
          <a:xfrm>
            <a:off x="539552" y="1414165"/>
            <a:ext cx="83534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lnSpc>
                <a:spcPct val="110000"/>
              </a:lnSpc>
              <a:spcBef>
                <a:spcPct val="35000"/>
              </a:spcBef>
              <a:buClr>
                <a:srgbClr val="0000FF"/>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两个 </a:t>
            </a:r>
            <a:r>
              <a:rPr lang="en-US" altLang="zh-CN" sz="2000" b="1" dirty="0">
                <a:latin typeface="Times New Roman" panose="02020603050405020304" pitchFamily="18" charset="0"/>
                <a:ea typeface="黑体" panose="02010609060101010101" pitchFamily="49" charset="-122"/>
              </a:rPr>
              <a:t>double </a:t>
            </a:r>
            <a:r>
              <a:rPr lang="zh-CN" altLang="en-US" sz="2000" b="1" dirty="0">
                <a:latin typeface="Times New Roman" panose="02020603050405020304" pitchFamily="18" charset="0"/>
                <a:ea typeface="黑体" panose="02010609060101010101" pitchFamily="49" charset="-122"/>
              </a:rPr>
              <a:t>型数据成员：</a:t>
            </a:r>
            <a:r>
              <a:rPr lang="en-US" altLang="zh-CN" sz="2000" b="1" dirty="0">
                <a:latin typeface="Times New Roman" panose="02020603050405020304" pitchFamily="18" charset="0"/>
                <a:ea typeface="黑体" panose="02010609060101010101" pitchFamily="49" charset="-122"/>
              </a:rPr>
              <a:t>x </a:t>
            </a:r>
            <a:r>
              <a:rPr lang="zh-CN" altLang="en-US" sz="2000" b="1" dirty="0">
                <a:latin typeface="Times New Roman" panose="02020603050405020304" pitchFamily="18" charset="0"/>
                <a:ea typeface="黑体" panose="02010609060101010101" pitchFamily="49" charset="-122"/>
              </a:rPr>
              <a:t>和 </a:t>
            </a:r>
            <a:r>
              <a:rPr lang="en-US" altLang="zh-CN" sz="2000" b="1" dirty="0">
                <a:latin typeface="Times New Roman" panose="02020603050405020304" pitchFamily="18" charset="0"/>
                <a:ea typeface="黑体" panose="02010609060101010101" pitchFamily="49" charset="-122"/>
              </a:rPr>
              <a:t>y</a:t>
            </a:r>
            <a:r>
              <a:rPr lang="zh-CN" altLang="en-US" sz="2000" b="1" dirty="0">
                <a:latin typeface="Times New Roman" panose="02020603050405020304" pitchFamily="18" charset="0"/>
                <a:ea typeface="黑体" panose="02010609060101010101" pitchFamily="49" charset="-122"/>
              </a:rPr>
              <a:t>，分别表示实部和虚部</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rPr>
              <a:t> 一</a:t>
            </a:r>
            <a:r>
              <a:rPr lang="zh-CN" altLang="en-US" sz="2000" b="1" dirty="0">
                <a:latin typeface="Times New Roman" panose="02020603050405020304" pitchFamily="18" charset="0"/>
                <a:ea typeface="黑体" panose="02010609060101010101" pitchFamily="49" charset="-122"/>
              </a:rPr>
              <a:t>个带形参的构造函数，用于创建指定实部和虚部的复数</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getx</a:t>
            </a:r>
            <a:r>
              <a:rPr lang="zh-CN" altLang="en-US" sz="2000" b="1" dirty="0">
                <a:latin typeface="Times New Roman" panose="02020603050405020304" pitchFamily="18" charset="0"/>
                <a:ea typeface="黑体" panose="02010609060101010101" pitchFamily="49" charset="-122"/>
              </a:rPr>
              <a:t>，获取实部</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gety</a:t>
            </a:r>
            <a:r>
              <a:rPr lang="zh-CN" altLang="en-US" sz="2000" b="1" dirty="0">
                <a:latin typeface="Times New Roman" panose="02020603050405020304" pitchFamily="18" charset="0"/>
                <a:ea typeface="黑体" panose="02010609060101010101" pitchFamily="49" charset="-122"/>
              </a:rPr>
              <a:t>，获取</a:t>
            </a:r>
            <a:r>
              <a:rPr lang="zh-CN" altLang="en-US" sz="2000" b="1" dirty="0" smtClean="0">
                <a:latin typeface="Times New Roman" panose="02020603050405020304" pitchFamily="18" charset="0"/>
                <a:ea typeface="黑体" panose="02010609060101010101" pitchFamily="49" charset="-122"/>
              </a:rPr>
              <a:t>虚部</a:t>
            </a:r>
            <a:endParaRPr lang="en-US" altLang="zh-CN" sz="2000" b="1" dirty="0" smtClean="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smtClean="0">
                <a:latin typeface="Times New Roman" panose="02020603050405020304" pitchFamily="18" charset="0"/>
                <a:ea typeface="黑体" panose="02010609060101010101" pitchFamily="49" charset="-122"/>
              </a:rPr>
              <a:t>成员函数 </a:t>
            </a:r>
            <a:r>
              <a:rPr lang="en-US" altLang="zh-CN" sz="2000" b="1" dirty="0" smtClean="0">
                <a:latin typeface="Times New Roman" panose="02020603050405020304" pitchFamily="18" charset="0"/>
                <a:ea typeface="黑体" panose="02010609060101010101" pitchFamily="49" charset="-122"/>
              </a:rPr>
              <a:t>Display</a:t>
            </a:r>
            <a:r>
              <a:rPr lang="zh-CN" altLang="en-US" sz="2000" b="1" dirty="0" smtClean="0">
                <a:latin typeface="Times New Roman" panose="02020603050405020304" pitchFamily="18" charset="0"/>
                <a:ea typeface="黑体" panose="02010609060101010101" pitchFamily="49" charset="-122"/>
              </a:rPr>
              <a:t>，在屏幕上输出一个复数</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smtClean="0">
                <a:latin typeface="Times New Roman" panose="02020603050405020304" pitchFamily="18" charset="0"/>
                <a:ea typeface="黑体" panose="02010609060101010101" pitchFamily="49" charset="-122"/>
              </a:rPr>
              <a:t>Abs</a:t>
            </a:r>
            <a:r>
              <a:rPr lang="zh-CN" altLang="en-US" sz="2000" b="1" dirty="0">
                <a:latin typeface="Times New Roman" panose="02020603050405020304" pitchFamily="18" charset="0"/>
                <a:ea typeface="黑体" panose="02010609060101010101" pitchFamily="49" charset="-122"/>
              </a:rPr>
              <a:t>，返回一个复数的模</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smtClean="0">
                <a:latin typeface="Times New Roman" panose="02020603050405020304" pitchFamily="18" charset="0"/>
                <a:ea typeface="黑体" panose="02010609060101010101" pitchFamily="49" charset="-122"/>
              </a:rPr>
              <a:t>Minus</a:t>
            </a:r>
            <a:r>
              <a:rPr lang="zh-CN" altLang="en-US" sz="2000" b="1" dirty="0" smtClean="0">
                <a:latin typeface="Times New Roman" panose="02020603050405020304" pitchFamily="18" charset="0"/>
                <a:ea typeface="黑体" panose="02010609060101010101" pitchFamily="49" charset="-122"/>
              </a:rPr>
              <a:t>，</a:t>
            </a:r>
            <a:r>
              <a:rPr lang="zh-CN" altLang="en-US" sz="2000" b="1" dirty="0">
                <a:latin typeface="Times New Roman" panose="02020603050405020304" pitchFamily="18" charset="0"/>
                <a:ea typeface="黑体" panose="02010609060101010101" pitchFamily="49" charset="-122"/>
              </a:rPr>
              <a:t>返回当前复数</a:t>
            </a:r>
            <a:r>
              <a:rPr lang="zh-CN" altLang="en-US" sz="2000" b="1" dirty="0" smtClean="0">
                <a:latin typeface="Times New Roman" panose="02020603050405020304" pitchFamily="18" charset="0"/>
                <a:ea typeface="黑体" panose="02010609060101010101" pitchFamily="49" charset="-122"/>
              </a:rPr>
              <a:t>与</a:t>
            </a:r>
            <a:r>
              <a:rPr lang="zh-CN" altLang="en-US" sz="2000" b="1" dirty="0">
                <a:latin typeface="Times New Roman" panose="02020603050405020304" pitchFamily="18" charset="0"/>
                <a:ea typeface="黑体" panose="02010609060101010101" pitchFamily="49" charset="-122"/>
              </a:rPr>
              <a:t>指定</a:t>
            </a:r>
            <a:r>
              <a:rPr lang="zh-CN" altLang="en-US" sz="2000" b="1" dirty="0" smtClean="0">
                <a:latin typeface="Times New Roman" panose="02020603050405020304" pitchFamily="18" charset="0"/>
                <a:ea typeface="黑体" panose="02010609060101010101" pitchFamily="49" charset="-122"/>
              </a:rPr>
              <a:t>复数</a:t>
            </a:r>
            <a:r>
              <a:rPr lang="zh-CN" altLang="en-US" sz="2000" b="1" dirty="0">
                <a:latin typeface="Times New Roman" panose="02020603050405020304" pitchFamily="18" charset="0"/>
                <a:ea typeface="黑体" panose="02010609060101010101" pitchFamily="49" charset="-122"/>
              </a:rPr>
              <a:t>之</a:t>
            </a:r>
            <a:r>
              <a:rPr lang="zh-CN" altLang="en-US" sz="2000" b="1" dirty="0" smtClean="0">
                <a:latin typeface="Times New Roman" panose="02020603050405020304" pitchFamily="18" charset="0"/>
                <a:ea typeface="黑体" panose="02010609060101010101" pitchFamily="49" charset="-122"/>
              </a:rPr>
              <a:t>差</a:t>
            </a:r>
            <a:endParaRPr lang="en-US" altLang="zh-CN" sz="2000" b="1" dirty="0">
              <a:latin typeface="Times New Roman" panose="02020603050405020304" pitchFamily="18" charset="0"/>
              <a:ea typeface="黑体" panose="02010609060101010101" pitchFamily="49" charset="-122"/>
            </a:endParaRPr>
          </a:p>
        </p:txBody>
      </p:sp>
      <p:sp>
        <p:nvSpPr>
          <p:cNvPr id="3" name="矩形 2"/>
          <p:cNvSpPr/>
          <p:nvPr/>
        </p:nvSpPr>
        <p:spPr>
          <a:xfrm>
            <a:off x="359532" y="4625087"/>
            <a:ext cx="8219256" cy="861774"/>
          </a:xfrm>
          <a:prstGeom prst="rect">
            <a:avLst/>
          </a:prstGeom>
        </p:spPr>
        <p:txBody>
          <a:bodyPr wrap="square">
            <a:spAutoFit/>
          </a:bodyPr>
          <a:lstStyle/>
          <a:p>
            <a:pPr>
              <a:lnSpc>
                <a:spcPts val="3000"/>
              </a:lnSpc>
            </a:pPr>
            <a:r>
              <a:rPr lang="zh-CN" altLang="en-US" sz="2000" b="1" dirty="0">
                <a:solidFill>
                  <a:srgbClr val="000000"/>
                </a:solidFill>
                <a:latin typeface="Times New Roman" panose="02020603050405020304" pitchFamily="18" charset="0"/>
                <a:ea typeface="黑体" panose="02010609060101010101" pitchFamily="49" charset="-122"/>
              </a:rPr>
              <a:t>实现这个类，并在主函数中测试这个类：创建两个复数 </a:t>
            </a:r>
            <a:r>
              <a:rPr lang="en-US" altLang="zh-CN" sz="2000" b="1" dirty="0" smtClean="0">
                <a:solidFill>
                  <a:srgbClr val="0000FF"/>
                </a:solidFill>
                <a:latin typeface="Consolas" panose="020B0609020204030204" pitchFamily="49" charset="0"/>
                <a:ea typeface="黑体" panose="02010609060101010101" pitchFamily="49" charset="-122"/>
                <a:cs typeface="Consolas" panose="020B0609020204030204" pitchFamily="49" charset="0"/>
              </a:rPr>
              <a:t>a=1.4-2.3i</a:t>
            </a:r>
            <a:r>
              <a:rPr lang="en-US" altLang="zh-CN" sz="2000" b="1" dirty="0" smtClean="0">
                <a:solidFill>
                  <a:srgbClr val="000000"/>
                </a:solidFill>
                <a:latin typeface="Times New Roman" panose="02020603050405020304" pitchFamily="18" charset="0"/>
                <a:ea typeface="黑体" panose="02010609060101010101" pitchFamily="49" charset="-122"/>
              </a:rPr>
              <a:t> </a:t>
            </a:r>
            <a:r>
              <a:rPr lang="zh-CN" altLang="en-US" sz="2000" b="1" dirty="0">
                <a:solidFill>
                  <a:srgbClr val="000000"/>
                </a:solidFill>
                <a:latin typeface="Times New Roman" panose="02020603050405020304" pitchFamily="18" charset="0"/>
                <a:ea typeface="黑体" panose="02010609060101010101" pitchFamily="49" charset="-122"/>
              </a:rPr>
              <a:t>和 </a:t>
            </a:r>
            <a:r>
              <a:rPr lang="en-US" altLang="zh-CN" sz="2000" b="1" dirty="0">
                <a:solidFill>
                  <a:srgbClr val="0000FF"/>
                </a:solidFill>
                <a:latin typeface="Consolas" panose="020B0609020204030204" pitchFamily="49" charset="0"/>
                <a:ea typeface="黑体" panose="02010609060101010101" pitchFamily="49" charset="-122"/>
                <a:cs typeface="Consolas" panose="020B0609020204030204" pitchFamily="49" charset="0"/>
              </a:rPr>
              <a:t>b</a:t>
            </a:r>
            <a:r>
              <a:rPr lang="en-US" altLang="zh-CN" sz="2000" b="1" dirty="0" smtClean="0">
                <a:solidFill>
                  <a:srgbClr val="0000FF"/>
                </a:solidFill>
                <a:latin typeface="Consolas" panose="020B0609020204030204" pitchFamily="49" charset="0"/>
                <a:ea typeface="黑体" panose="02010609060101010101" pitchFamily="49" charset="-122"/>
                <a:cs typeface="Consolas" panose="020B0609020204030204" pitchFamily="49" charset="0"/>
              </a:rPr>
              <a:t>=-3.5+2.7i</a:t>
            </a:r>
            <a:r>
              <a:rPr lang="zh-CN" altLang="en-US" sz="2000" b="1" dirty="0">
                <a:solidFill>
                  <a:srgbClr val="000000"/>
                </a:solidFill>
                <a:latin typeface="Times New Roman" panose="02020603050405020304" pitchFamily="18" charset="0"/>
                <a:ea typeface="黑体" panose="02010609060101010101" pitchFamily="49" charset="-122"/>
              </a:rPr>
              <a:t>，并在屏幕上输出 </a:t>
            </a:r>
            <a:r>
              <a:rPr lang="en-US" altLang="zh-CN" sz="2000" b="1" dirty="0">
                <a:solidFill>
                  <a:srgbClr val="0000FF"/>
                </a:solidFill>
                <a:latin typeface="Consolas" panose="020B0609020204030204" pitchFamily="49" charset="0"/>
                <a:ea typeface="黑体" panose="02010609060101010101" pitchFamily="49" charset="-122"/>
                <a:cs typeface="Consolas" panose="020B0609020204030204" pitchFamily="49" charset="0"/>
              </a:rPr>
              <a:t>a</a:t>
            </a:r>
            <a:r>
              <a:rPr lang="en-US" altLang="zh-CN" sz="2000" b="1" dirty="0">
                <a:solidFill>
                  <a:srgbClr val="000000"/>
                </a:solidFill>
                <a:latin typeface="Times New Roman" panose="02020603050405020304" pitchFamily="18" charset="0"/>
                <a:ea typeface="黑体" panose="02010609060101010101" pitchFamily="49" charset="-122"/>
              </a:rPr>
              <a:t> </a:t>
            </a:r>
            <a:r>
              <a:rPr lang="zh-CN" altLang="en-US" sz="2000" b="1" dirty="0">
                <a:solidFill>
                  <a:srgbClr val="000000"/>
                </a:solidFill>
                <a:latin typeface="Times New Roman" panose="02020603050405020304" pitchFamily="18" charset="0"/>
                <a:ea typeface="黑体" panose="02010609060101010101" pitchFamily="49" charset="-122"/>
              </a:rPr>
              <a:t>的模和 </a:t>
            </a:r>
            <a:r>
              <a:rPr lang="en-US" altLang="zh-CN" sz="2000" b="1" dirty="0">
                <a:solidFill>
                  <a:srgbClr val="0000FF"/>
                </a:solidFill>
                <a:latin typeface="Consolas" panose="020B0609020204030204" pitchFamily="49" charset="0"/>
                <a:ea typeface="黑体" panose="02010609060101010101" pitchFamily="49" charset="-122"/>
                <a:cs typeface="Consolas" panose="020B0609020204030204" pitchFamily="49" charset="0"/>
              </a:rPr>
              <a:t>b-a</a:t>
            </a:r>
            <a:r>
              <a:rPr lang="en-US" altLang="zh-CN" sz="2000" b="1" dirty="0" smtClean="0">
                <a:solidFill>
                  <a:srgbClr val="000000"/>
                </a:solidFill>
                <a:latin typeface="Times New Roman" panose="02020603050405020304" pitchFamily="18" charset="0"/>
                <a:ea typeface="黑体" panose="02010609060101010101" pitchFamily="49" charset="-122"/>
              </a:rPr>
              <a:t> </a:t>
            </a:r>
            <a:r>
              <a:rPr lang="zh-CN" altLang="en-US" sz="2000" b="1" dirty="0">
                <a:solidFill>
                  <a:srgbClr val="000000"/>
                </a:solidFill>
                <a:latin typeface="Times New Roman" panose="02020603050405020304" pitchFamily="18" charset="0"/>
                <a:ea typeface="黑体" panose="02010609060101010101" pitchFamily="49" charset="-122"/>
              </a:rPr>
              <a:t>的值。</a:t>
            </a:r>
            <a:endParaRPr lang="zh-CN" altLang="en-US" dirty="0"/>
          </a:p>
        </p:txBody>
      </p:sp>
      <p:sp>
        <p:nvSpPr>
          <p:cNvPr id="4" name="矩形 3"/>
          <p:cNvSpPr/>
          <p:nvPr/>
        </p:nvSpPr>
        <p:spPr>
          <a:xfrm>
            <a:off x="5198345" y="5589240"/>
            <a:ext cx="3488455" cy="400110"/>
          </a:xfrm>
          <a:prstGeom prst="rect">
            <a:avLst/>
          </a:prstGeom>
        </p:spPr>
        <p:txBody>
          <a:bodyPr wrap="none">
            <a:spAutoFit/>
          </a:bodyPr>
          <a:lstStyle/>
          <a:p>
            <a:r>
              <a:rPr lang="zh-CN" altLang="en-US" sz="2000" b="1" dirty="0">
                <a:solidFill>
                  <a:srgbClr val="000000"/>
                </a:solidFill>
                <a:latin typeface="Times New Roman" panose="02020603050405020304" pitchFamily="18" charset="0"/>
                <a:ea typeface="黑体" panose="02010609060101010101" pitchFamily="49" charset="-122"/>
              </a:rPr>
              <a:t>（程序取名为 </a:t>
            </a:r>
            <a:r>
              <a:rPr lang="en-US" altLang="zh-CN" sz="2000" b="1" dirty="0">
                <a:solidFill>
                  <a:srgbClr val="0000FF"/>
                </a:solidFill>
                <a:latin typeface="Times New Roman" panose="02020603050405020304" pitchFamily="18" charset="0"/>
                <a:ea typeface="黑体" panose="02010609060101010101" pitchFamily="49" charset="-122"/>
              </a:rPr>
              <a:t>hw09_02.cpp</a:t>
            </a:r>
            <a:r>
              <a:rPr lang="zh-CN" altLang="en-US" sz="2000" b="1" dirty="0">
                <a:solidFill>
                  <a:srgbClr val="000000"/>
                </a:solidFill>
                <a:latin typeface="Times New Roman" panose="02020603050405020304" pitchFamily="18" charset="0"/>
                <a:ea typeface="黑体" panose="02010609060101010101" pitchFamily="49" charset="-122"/>
              </a:rPr>
              <a:t>）</a:t>
            </a:r>
            <a:endParaRPr lang="zh-CN" altLang="en-US" dirty="0"/>
          </a:p>
        </p:txBody>
      </p:sp>
    </p:spTree>
    <p:extLst>
      <p:ext uri="{BB962C8B-B14F-4D97-AF65-F5344CB8AC3E}">
        <p14:creationId xmlns:p14="http://schemas.microsoft.com/office/powerpoint/2010/main" val="4248855651"/>
      </p:ext>
    </p:extLst>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5E360341-6E1A-42B8-AE27-9EF2F319B667}" type="slidenum">
              <a:rPr lang="zh-CN" altLang="en-US"/>
              <a:pPr/>
              <a:t>62</a:t>
            </a:fld>
            <a:endParaRPr lang="en-US" altLang="zh-CN"/>
          </a:p>
        </p:txBody>
      </p:sp>
      <p:sp>
        <p:nvSpPr>
          <p:cNvPr id="922626" name="Rectangle 2"/>
          <p:cNvSpPr>
            <a:spLocks noGrp="1" noChangeArrowheads="1"/>
          </p:cNvSpPr>
          <p:nvPr>
            <p:ph type="title"/>
          </p:nvPr>
        </p:nvSpPr>
        <p:spPr>
          <a:xfrm>
            <a:off x="323850" y="188913"/>
            <a:ext cx="6553200" cy="641350"/>
          </a:xfrm>
          <a:noFill/>
          <a:ln/>
        </p:spPr>
        <p:txBody>
          <a:bodyPr>
            <a:spAutoFit/>
          </a:bodyPr>
          <a:lstStyle/>
          <a:p>
            <a:r>
              <a:rPr lang="zh-CN" altLang="en-US"/>
              <a:t>上机作业</a:t>
            </a:r>
          </a:p>
        </p:txBody>
      </p:sp>
      <p:sp>
        <p:nvSpPr>
          <p:cNvPr id="10" name="Rectangle 5"/>
          <p:cNvSpPr>
            <a:spLocks noChangeArrowheads="1"/>
          </p:cNvSpPr>
          <p:nvPr/>
        </p:nvSpPr>
        <p:spPr bwMode="auto">
          <a:xfrm>
            <a:off x="179512" y="1009502"/>
            <a:ext cx="8579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Times New Roman" panose="02020603050405020304" pitchFamily="18" charset="0"/>
                <a:ea typeface="黑体" panose="02010609060101010101" pitchFamily="49" charset="-122"/>
              </a:rPr>
              <a:t>3)  (a) </a:t>
            </a:r>
            <a:r>
              <a:rPr lang="zh-CN" altLang="en-US" sz="2000" b="1" dirty="0">
                <a:latin typeface="Times New Roman" panose="02020603050405020304" pitchFamily="18" charset="0"/>
                <a:ea typeface="黑体" panose="02010609060101010101" pitchFamily="49" charset="-122"/>
              </a:rPr>
              <a:t>设计一个</a:t>
            </a:r>
            <a:r>
              <a:rPr lang="zh-CN" altLang="en-US" sz="2000" b="1" dirty="0">
                <a:solidFill>
                  <a:srgbClr val="0000FF"/>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Score</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的类，表示成绩，这个类包括：</a:t>
            </a:r>
          </a:p>
        </p:txBody>
      </p:sp>
      <p:sp>
        <p:nvSpPr>
          <p:cNvPr id="14" name="Rectangle 5"/>
          <p:cNvSpPr>
            <a:spLocks noChangeArrowheads="1"/>
          </p:cNvSpPr>
          <p:nvPr/>
        </p:nvSpPr>
        <p:spPr bwMode="auto">
          <a:xfrm>
            <a:off x="679532" y="1377571"/>
            <a:ext cx="800726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a:lnSpc>
                <a:spcPct val="110000"/>
              </a:lnSpc>
              <a:spcBef>
                <a:spcPct val="35000"/>
              </a:spcBef>
              <a:buClr>
                <a:srgbClr val="0000FF"/>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两个 </a:t>
            </a:r>
            <a:r>
              <a:rPr lang="en-US" altLang="zh-CN" sz="2000" b="1" dirty="0" err="1">
                <a:latin typeface="Times New Roman" panose="02020603050405020304" pitchFamily="18" charset="0"/>
                <a:ea typeface="黑体" panose="02010609060101010101" pitchFamily="49" charset="-122"/>
              </a:rPr>
              <a:t>int</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型数据成员：</a:t>
            </a:r>
            <a:r>
              <a:rPr lang="en-US" altLang="zh-CN" sz="2000" b="1" dirty="0">
                <a:latin typeface="Times New Roman" panose="02020603050405020304" pitchFamily="18" charset="0"/>
                <a:ea typeface="黑体" panose="02010609060101010101" pitchFamily="49" charset="-122"/>
              </a:rPr>
              <a:t>math </a:t>
            </a:r>
            <a:r>
              <a:rPr lang="zh-CN" altLang="en-US" sz="2000" b="1" dirty="0">
                <a:latin typeface="Times New Roman" panose="02020603050405020304" pitchFamily="18" charset="0"/>
                <a:ea typeface="黑体" panose="02010609060101010101" pitchFamily="49" charset="-122"/>
              </a:rPr>
              <a:t>和 </a:t>
            </a:r>
            <a:r>
              <a:rPr lang="en-US" altLang="zh-CN" sz="2000" b="1" dirty="0" err="1">
                <a:latin typeface="Times New Roman" panose="02020603050405020304" pitchFamily="18" charset="0"/>
                <a:ea typeface="黑体" panose="02010609060101010101" pitchFamily="49" charset="-122"/>
              </a:rPr>
              <a:t>eng</a:t>
            </a:r>
            <a:r>
              <a:rPr lang="zh-CN" altLang="en-US" sz="2000" b="1" dirty="0">
                <a:latin typeface="Times New Roman" panose="02020603050405020304" pitchFamily="18" charset="0"/>
                <a:ea typeface="黑体" panose="02010609060101010101" pitchFamily="49" charset="-122"/>
              </a:rPr>
              <a:t>，分别表示数学成绩和英语成绩</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一个带两个形参的构造函数，用给定的分数初始化 </a:t>
            </a:r>
            <a:r>
              <a:rPr lang="en-US" altLang="zh-CN" sz="2000" b="1" dirty="0">
                <a:latin typeface="Times New Roman" panose="02020603050405020304" pitchFamily="18" charset="0"/>
                <a:ea typeface="黑体" panose="02010609060101010101" pitchFamily="49" charset="-122"/>
              </a:rPr>
              <a:t>math </a:t>
            </a:r>
            <a:r>
              <a:rPr lang="zh-CN" altLang="en-US" sz="2000" b="1" dirty="0">
                <a:latin typeface="Times New Roman" panose="02020603050405020304" pitchFamily="18" charset="0"/>
                <a:ea typeface="黑体" panose="02010609060101010101" pitchFamily="49" charset="-122"/>
              </a:rPr>
              <a:t>和 </a:t>
            </a:r>
            <a:r>
              <a:rPr lang="en-US" altLang="zh-CN" sz="2000" b="1" dirty="0" err="1">
                <a:latin typeface="Times New Roman" panose="02020603050405020304" pitchFamily="18" charset="0"/>
                <a:ea typeface="黑体" panose="02010609060101010101" pitchFamily="49" charset="-122"/>
              </a:rPr>
              <a:t>eng</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a:latin typeface="Times New Roman" panose="02020603050405020304" pitchFamily="18" charset="0"/>
                <a:ea typeface="黑体" panose="02010609060101010101" pitchFamily="49" charset="-122"/>
              </a:rPr>
              <a:t>show( )</a:t>
            </a:r>
            <a:r>
              <a:rPr lang="zh-CN" altLang="en-US" sz="2000" b="1" dirty="0">
                <a:latin typeface="Times New Roman" panose="02020603050405020304" pitchFamily="18" charset="0"/>
                <a:ea typeface="黑体" panose="02010609060101010101" pitchFamily="49" charset="-122"/>
              </a:rPr>
              <a:t>，输出数学成绩和英语成绩</a:t>
            </a:r>
            <a:endParaRPr lang="en-US" altLang="zh-CN" sz="2000" b="1" dirty="0">
              <a:latin typeface="Times New Roman" panose="02020603050405020304" pitchFamily="18" charset="0"/>
              <a:ea typeface="黑体" panose="02010609060101010101" pitchFamily="49" charset="-122"/>
            </a:endParaRPr>
          </a:p>
        </p:txBody>
      </p:sp>
      <p:sp>
        <p:nvSpPr>
          <p:cNvPr id="3" name="矩形 2"/>
          <p:cNvSpPr/>
          <p:nvPr/>
        </p:nvSpPr>
        <p:spPr>
          <a:xfrm>
            <a:off x="327564" y="4559841"/>
            <a:ext cx="8219256" cy="1246495"/>
          </a:xfrm>
          <a:prstGeom prst="rect">
            <a:avLst/>
          </a:prstGeom>
        </p:spPr>
        <p:txBody>
          <a:bodyPr wrap="square">
            <a:spAutoFit/>
          </a:bodyPr>
          <a:lstStyle/>
          <a:p>
            <a:pPr>
              <a:lnSpc>
                <a:spcPts val="3000"/>
              </a:lnSpc>
            </a:pPr>
            <a:r>
              <a:rPr lang="zh-CN" altLang="en-US" sz="2000" b="1" dirty="0">
                <a:solidFill>
                  <a:srgbClr val="000000"/>
                </a:solidFill>
                <a:latin typeface="Times New Roman" panose="02020603050405020304" pitchFamily="18" charset="0"/>
                <a:ea typeface="黑体" panose="02010609060101010101" pitchFamily="49" charset="-122"/>
              </a:rPr>
              <a:t>实现这两个类，并在主函数中测试这个类：创建一个学生：学号为 </a:t>
            </a:r>
            <a:r>
              <a:rPr lang="en-US" altLang="zh-CN" sz="2000" b="1" dirty="0">
                <a:solidFill>
                  <a:srgbClr val="000000"/>
                </a:solidFill>
                <a:latin typeface="Times New Roman" panose="02020603050405020304" pitchFamily="18" charset="0"/>
                <a:ea typeface="黑体" panose="02010609060101010101" pitchFamily="49" charset="-122"/>
              </a:rPr>
              <a:t>2017007</a:t>
            </a:r>
            <a:r>
              <a:rPr lang="zh-CN" altLang="en-US" sz="2000" b="1" dirty="0">
                <a:solidFill>
                  <a:srgbClr val="000000"/>
                </a:solidFill>
                <a:latin typeface="Times New Roman" panose="02020603050405020304" pitchFamily="18" charset="0"/>
                <a:ea typeface="黑体" panose="02010609060101010101" pitchFamily="49" charset="-122"/>
              </a:rPr>
              <a:t>，数学成绩为 </a:t>
            </a:r>
            <a:r>
              <a:rPr lang="en-US" altLang="zh-CN" sz="2000" b="1" dirty="0">
                <a:solidFill>
                  <a:srgbClr val="000000"/>
                </a:solidFill>
                <a:latin typeface="Times New Roman" panose="02020603050405020304" pitchFamily="18" charset="0"/>
                <a:ea typeface="黑体" panose="02010609060101010101" pitchFamily="49" charset="-122"/>
              </a:rPr>
              <a:t>98</a:t>
            </a:r>
            <a:r>
              <a:rPr lang="zh-CN" altLang="en-US" sz="2000" b="1" dirty="0">
                <a:solidFill>
                  <a:srgbClr val="000000"/>
                </a:solidFill>
                <a:latin typeface="Times New Roman" panose="02020603050405020304" pitchFamily="18" charset="0"/>
                <a:ea typeface="黑体" panose="02010609060101010101" pitchFamily="49" charset="-122"/>
              </a:rPr>
              <a:t>，英语成绩为 </a:t>
            </a:r>
            <a:r>
              <a:rPr lang="en-US" altLang="zh-CN" sz="2000" b="1" dirty="0">
                <a:solidFill>
                  <a:srgbClr val="000000"/>
                </a:solidFill>
                <a:latin typeface="Times New Roman" panose="02020603050405020304" pitchFamily="18" charset="0"/>
                <a:ea typeface="黑体" panose="02010609060101010101" pitchFamily="49" charset="-122"/>
              </a:rPr>
              <a:t>85</a:t>
            </a:r>
            <a:r>
              <a:rPr lang="zh-CN" altLang="en-US" sz="2000" b="1" dirty="0">
                <a:solidFill>
                  <a:srgbClr val="000000"/>
                </a:solidFill>
                <a:latin typeface="Times New Roman" panose="02020603050405020304" pitchFamily="18" charset="0"/>
                <a:ea typeface="黑体" panose="02010609060101010101" pitchFamily="49" charset="-122"/>
              </a:rPr>
              <a:t>，在屏幕上输出该生的学号和成绩。</a:t>
            </a:r>
            <a:endParaRPr lang="zh-CN" altLang="en-US" dirty="0"/>
          </a:p>
        </p:txBody>
      </p:sp>
      <p:sp>
        <p:nvSpPr>
          <p:cNvPr id="4" name="矩形 3"/>
          <p:cNvSpPr/>
          <p:nvPr/>
        </p:nvSpPr>
        <p:spPr>
          <a:xfrm>
            <a:off x="5198345" y="5935827"/>
            <a:ext cx="3488455" cy="400110"/>
          </a:xfrm>
          <a:prstGeom prst="rect">
            <a:avLst/>
          </a:prstGeom>
        </p:spPr>
        <p:txBody>
          <a:bodyPr wrap="none">
            <a:spAutoFit/>
          </a:bodyPr>
          <a:lstStyle/>
          <a:p>
            <a:r>
              <a:rPr lang="zh-CN" altLang="en-US" sz="2000" b="1" dirty="0">
                <a:solidFill>
                  <a:srgbClr val="000000"/>
                </a:solidFill>
                <a:latin typeface="Times New Roman" panose="02020603050405020304" pitchFamily="18" charset="0"/>
                <a:ea typeface="黑体" panose="02010609060101010101" pitchFamily="49" charset="-122"/>
              </a:rPr>
              <a:t>（程序取名为 </a:t>
            </a:r>
            <a:r>
              <a:rPr lang="en-US" altLang="zh-CN" sz="2000" b="1" dirty="0">
                <a:solidFill>
                  <a:srgbClr val="0000FF"/>
                </a:solidFill>
                <a:latin typeface="Times New Roman" panose="02020603050405020304" pitchFamily="18" charset="0"/>
                <a:ea typeface="黑体" panose="02010609060101010101" pitchFamily="49" charset="-122"/>
              </a:rPr>
              <a:t>hw09_03.cpp</a:t>
            </a:r>
            <a:r>
              <a:rPr lang="zh-CN" altLang="en-US" sz="2000" b="1" dirty="0">
                <a:solidFill>
                  <a:srgbClr val="000000"/>
                </a:solidFill>
                <a:latin typeface="Times New Roman" panose="02020603050405020304" pitchFamily="18" charset="0"/>
                <a:ea typeface="黑体" panose="02010609060101010101" pitchFamily="49" charset="-122"/>
              </a:rPr>
              <a:t>）</a:t>
            </a:r>
            <a:endParaRPr lang="zh-CN" altLang="en-US" dirty="0"/>
          </a:p>
        </p:txBody>
      </p:sp>
      <p:sp>
        <p:nvSpPr>
          <p:cNvPr id="8" name="Rectangle 5"/>
          <p:cNvSpPr>
            <a:spLocks noChangeArrowheads="1"/>
          </p:cNvSpPr>
          <p:nvPr/>
        </p:nvSpPr>
        <p:spPr bwMode="auto">
          <a:xfrm>
            <a:off x="512301" y="2698889"/>
            <a:ext cx="8579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Times New Roman" panose="02020603050405020304" pitchFamily="18" charset="0"/>
                <a:ea typeface="黑体" panose="02010609060101010101" pitchFamily="49" charset="-122"/>
              </a:rPr>
              <a:t>(b) </a:t>
            </a:r>
            <a:r>
              <a:rPr lang="zh-CN" altLang="en-US" sz="2000" b="1" dirty="0">
                <a:latin typeface="Times New Roman" panose="02020603050405020304" pitchFamily="18" charset="0"/>
                <a:ea typeface="黑体" panose="02010609060101010101" pitchFamily="49" charset="-122"/>
              </a:rPr>
              <a:t>设计一个</a:t>
            </a:r>
            <a:r>
              <a:rPr lang="zh-CN" altLang="en-US" sz="2000" b="1" dirty="0">
                <a:solidFill>
                  <a:srgbClr val="0000FF"/>
                </a:solidFill>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Student</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的类，表示学生，这个类包括：</a:t>
            </a:r>
          </a:p>
        </p:txBody>
      </p:sp>
      <p:sp>
        <p:nvSpPr>
          <p:cNvPr id="11" name="Rectangle 5"/>
          <p:cNvSpPr>
            <a:spLocks noChangeArrowheads="1"/>
          </p:cNvSpPr>
          <p:nvPr/>
        </p:nvSpPr>
        <p:spPr bwMode="auto">
          <a:xfrm>
            <a:off x="682389" y="3114631"/>
            <a:ext cx="8353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lnSpc>
                <a:spcPct val="110000"/>
              </a:lnSpc>
              <a:spcBef>
                <a:spcPct val="35000"/>
              </a:spcBef>
              <a:buClr>
                <a:srgbClr val="0000FF"/>
              </a:buClr>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rPr>
              <a:t> 两个数据成员：</a:t>
            </a:r>
            <a:r>
              <a:rPr lang="en-US" altLang="zh-CN" sz="2000" b="1" dirty="0" err="1">
                <a:latin typeface="Times New Roman" panose="02020603050405020304" pitchFamily="18" charset="0"/>
                <a:ea typeface="黑体" panose="02010609060101010101" pitchFamily="49" charset="-122"/>
              </a:rPr>
              <a:t>stuid</a:t>
            </a:r>
            <a:r>
              <a:rPr lang="zh-CN" altLang="en-US" sz="2000" b="1" dirty="0">
                <a:latin typeface="Times New Roman" panose="02020603050405020304" pitchFamily="18" charset="0"/>
                <a:ea typeface="黑体" panose="02010609060101010101" pitchFamily="49" charset="-122"/>
              </a:rPr>
              <a:t>（</a:t>
            </a:r>
            <a:r>
              <a:rPr lang="en-US" altLang="zh-CN" sz="2000" b="1" dirty="0" err="1">
                <a:latin typeface="Times New Roman" panose="02020603050405020304" pitchFamily="18" charset="0"/>
                <a:ea typeface="黑体" panose="02010609060101010101" pitchFamily="49" charset="-122"/>
              </a:rPr>
              <a:t>int</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型，表示学号）和</a:t>
            </a:r>
            <a:r>
              <a:rPr lang="en-US" altLang="zh-CN" sz="2000" b="1" dirty="0">
                <a:latin typeface="Times New Roman" panose="02020603050405020304" pitchFamily="18" charset="0"/>
                <a:ea typeface="黑体" panose="02010609060101010101" pitchFamily="49" charset="-122"/>
              </a:rPr>
              <a:t> mark</a:t>
            </a:r>
            <a:r>
              <a:rPr lang="zh-CN" altLang="en-US" sz="2000" b="1" dirty="0">
                <a:latin typeface="Times New Roman" panose="02020603050405020304" pitchFamily="18" charset="0"/>
                <a:ea typeface="黑体" panose="02010609060101010101" pitchFamily="49" charset="-122"/>
              </a:rPr>
              <a:t>（</a:t>
            </a:r>
            <a:r>
              <a:rPr lang="en-US" altLang="zh-CN" sz="2000" b="1" dirty="0">
                <a:latin typeface="Times New Roman" panose="02020603050405020304" pitchFamily="18" charset="0"/>
                <a:ea typeface="黑体" panose="02010609060101010101" pitchFamily="49" charset="-122"/>
              </a:rPr>
              <a:t>Score</a:t>
            </a:r>
            <a:r>
              <a:rPr lang="zh-CN" altLang="en-US" sz="2000" b="1" dirty="0">
                <a:latin typeface="Times New Roman" panose="02020603050405020304" pitchFamily="18" charset="0"/>
                <a:ea typeface="黑体" panose="02010609060101010101" pitchFamily="49" charset="-122"/>
              </a:rPr>
              <a:t>对象）</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一个带三个形参的构造函数，对数据成员进行初始化</a:t>
            </a:r>
            <a:endParaRPr lang="en-US" altLang="zh-CN" sz="2000" b="1" dirty="0">
              <a:latin typeface="Times New Roman" panose="02020603050405020304" pitchFamily="18" charset="0"/>
              <a:ea typeface="黑体" panose="02010609060101010101" pitchFamily="49" charset="-122"/>
            </a:endParaRPr>
          </a:p>
          <a:p>
            <a:pPr>
              <a:lnSpc>
                <a:spcPct val="110000"/>
              </a:lnSpc>
              <a:spcBef>
                <a:spcPct val="35000"/>
              </a:spcBef>
              <a:buClr>
                <a:srgbClr val="0000FF"/>
              </a:buClr>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成员函数 </a:t>
            </a:r>
            <a:r>
              <a:rPr lang="en-US" altLang="zh-CN" sz="2000" b="1" dirty="0" err="1">
                <a:latin typeface="Times New Roman" panose="02020603050405020304" pitchFamily="18" charset="0"/>
                <a:ea typeface="黑体" panose="02010609060101010101" pitchFamily="49" charset="-122"/>
              </a:rPr>
              <a:t>stushow</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，输出学号和相应的成绩</a:t>
            </a:r>
            <a:endParaRPr lang="en-US" altLang="zh-CN" sz="2000"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73054729"/>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23EE39F-D2D5-4BE9-B965-35225C6C17E0}" type="slidenum">
              <a:rPr lang="zh-CN" altLang="en-US"/>
              <a:pPr/>
              <a:t>7</a:t>
            </a:fld>
            <a:endParaRPr lang="en-US" altLang="zh-CN"/>
          </a:p>
        </p:txBody>
      </p:sp>
      <p:sp>
        <p:nvSpPr>
          <p:cNvPr id="879618" name="Rectangle 2"/>
          <p:cNvSpPr>
            <a:spLocks noGrp="1" noChangeArrowheads="1"/>
          </p:cNvSpPr>
          <p:nvPr>
            <p:ph type="title"/>
          </p:nvPr>
        </p:nvSpPr>
        <p:spPr>
          <a:xfrm>
            <a:off x="323850" y="120650"/>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a:t>封装</a:t>
            </a:r>
          </a:p>
        </p:txBody>
      </p:sp>
      <p:sp>
        <p:nvSpPr>
          <p:cNvPr id="879619" name="Rectangle 3"/>
          <p:cNvSpPr>
            <a:spLocks noChangeArrowheads="1"/>
          </p:cNvSpPr>
          <p:nvPr/>
        </p:nvSpPr>
        <p:spPr bwMode="auto">
          <a:xfrm>
            <a:off x="323850" y="981075"/>
            <a:ext cx="8353425" cy="14160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封装</a:t>
            </a:r>
            <a:r>
              <a:rPr lang="zh-CN" altLang="en-US" sz="2400" b="1">
                <a:latin typeface="Times New Roman" panose="02020603050405020304" pitchFamily="18" charset="0"/>
                <a:ea typeface="黑体" panose="02010609060101010101" pitchFamily="49" charset="-122"/>
              </a:rPr>
              <a:t>：将抽象得到的数据和行为（或功能）相结合，形成一个有机的整体，即将数据与操作数据的函数进行有机结合，形成 “</a:t>
            </a:r>
            <a:r>
              <a:rPr lang="zh-CN" altLang="en-US" sz="2400" b="1">
                <a:solidFill>
                  <a:srgbClr val="0000FF"/>
                </a:solidFill>
                <a:latin typeface="Times New Roman" panose="02020603050405020304" pitchFamily="18" charset="0"/>
                <a:ea typeface="黑体" panose="02010609060101010101" pitchFamily="49" charset="-122"/>
              </a:rPr>
              <a:t>类</a:t>
            </a:r>
            <a:r>
              <a:rPr lang="zh-CN" altLang="en-US" sz="2400" b="1">
                <a:latin typeface="Times New Roman" panose="02020603050405020304" pitchFamily="18" charset="0"/>
                <a:ea typeface="黑体" panose="02010609060101010101" pitchFamily="49" charset="-122"/>
              </a:rPr>
              <a:t>”，其中数据和函数都是类的</a:t>
            </a:r>
            <a:r>
              <a:rPr lang="zh-CN" altLang="en-US" sz="2400" b="1">
                <a:solidFill>
                  <a:srgbClr val="0000FF"/>
                </a:solidFill>
                <a:latin typeface="Times New Roman" panose="02020603050405020304" pitchFamily="18" charset="0"/>
                <a:ea typeface="黑体" panose="02010609060101010101" pitchFamily="49" charset="-122"/>
              </a:rPr>
              <a:t>成员</a:t>
            </a:r>
            <a:r>
              <a:rPr lang="zh-CN" altLang="en-US" sz="2400" b="1">
                <a:latin typeface="Times New Roman" panose="02020603050405020304" pitchFamily="18" charset="0"/>
                <a:ea typeface="黑体" panose="02010609060101010101" pitchFamily="49" charset="-122"/>
              </a:rPr>
              <a:t>。</a:t>
            </a:r>
          </a:p>
        </p:txBody>
      </p:sp>
      <p:sp>
        <p:nvSpPr>
          <p:cNvPr id="879620" name="Rectangle 4"/>
          <p:cNvSpPr>
            <a:spLocks noChangeArrowheads="1"/>
          </p:cNvSpPr>
          <p:nvPr/>
        </p:nvSpPr>
        <p:spPr bwMode="auto">
          <a:xfrm>
            <a:off x="323850" y="2708275"/>
            <a:ext cx="8353425" cy="148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Aft>
                <a:spcPct val="20000"/>
              </a:spcAft>
              <a:buClr>
                <a:schemeClr val="hlink"/>
              </a:buClr>
              <a:buFont typeface="Wingdings" panose="05000000000000000000" pitchFamily="2" charset="2"/>
              <a:buChar char="l"/>
            </a:pPr>
            <a:r>
              <a:rPr lang="zh-CN" altLang="en-US" sz="2400" b="1">
                <a:latin typeface="Times New Roman" panose="02020603050405020304" pitchFamily="18" charset="0"/>
                <a:ea typeface="黑体" panose="02010609060101010101" pitchFamily="49" charset="-122"/>
              </a:rPr>
              <a:t> 封装可以增强数据的安全性，并简化编程。用户不必了解具体的实现细节，而只需要通过外部接口，以特定的访问权限，来使用类的成员。</a:t>
            </a:r>
          </a:p>
        </p:txBody>
      </p:sp>
    </p:spTree>
    <p:extLst>
      <p:ext uri="{BB962C8B-B14F-4D97-AF65-F5344CB8AC3E}">
        <p14:creationId xmlns:p14="http://schemas.microsoft.com/office/powerpoint/2010/main" val="3352405835"/>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24060EA0-415A-45FA-A36B-499628E215CF}" type="slidenum">
              <a:rPr lang="zh-CN" altLang="en-US"/>
              <a:pPr/>
              <a:t>8</a:t>
            </a:fld>
            <a:endParaRPr lang="en-US" altLang="zh-CN"/>
          </a:p>
        </p:txBody>
      </p:sp>
      <p:sp>
        <p:nvSpPr>
          <p:cNvPr id="878604" name="Text Box 12"/>
          <p:cNvSpPr txBox="1">
            <a:spLocks noChangeArrowheads="1"/>
          </p:cNvSpPr>
          <p:nvPr/>
        </p:nvSpPr>
        <p:spPr bwMode="auto">
          <a:xfrm>
            <a:off x="836518" y="3339356"/>
            <a:ext cx="8064500" cy="255454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Consolas" panose="020B0609020204030204" pitchFamily="49" charset="0"/>
              </a:rPr>
              <a:t>class </a:t>
            </a:r>
            <a:r>
              <a:rPr lang="en-US" altLang="zh-CN" sz="2000" b="1">
                <a:solidFill>
                  <a:srgbClr val="0000FF"/>
                </a:solidFill>
                <a:latin typeface="Consolas" panose="020B0609020204030204" pitchFamily="49" charset="0"/>
              </a:rPr>
              <a:t>Clock</a:t>
            </a:r>
          </a:p>
          <a:p>
            <a:r>
              <a:rPr lang="en-US" altLang="zh-CN" sz="2000" b="1">
                <a:latin typeface="Consolas" panose="020B0609020204030204" pitchFamily="49" charset="0"/>
              </a:rPr>
              <a:t>{</a:t>
            </a:r>
          </a:p>
          <a:p>
            <a:r>
              <a:rPr lang="en-US" altLang="zh-CN" sz="2000" b="1">
                <a:latin typeface="Consolas" panose="020B0609020204030204" pitchFamily="49" charset="0"/>
              </a:rPr>
              <a:t>  public: </a:t>
            </a:r>
          </a:p>
          <a:p>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setTime</a:t>
            </a:r>
            <a:r>
              <a:rPr lang="en-US" altLang="zh-CN" sz="2000" b="1">
                <a:latin typeface="Consolas" panose="020B0609020204030204" pitchFamily="49" charset="0"/>
              </a:rPr>
              <a:t>(int NewH, int NewM, int NewS);</a:t>
            </a:r>
          </a:p>
          <a:p>
            <a:r>
              <a:rPr lang="en-US" altLang="zh-CN" sz="2000" b="1">
                <a:latin typeface="Consolas" panose="020B0609020204030204" pitchFamily="49" charset="0"/>
              </a:rPr>
              <a:t>   void </a:t>
            </a:r>
            <a:r>
              <a:rPr lang="en-US" altLang="zh-CN" sz="2000" b="1">
                <a:solidFill>
                  <a:srgbClr val="0000FF"/>
                </a:solidFill>
                <a:latin typeface="Consolas" panose="020B0609020204030204" pitchFamily="49" charset="0"/>
              </a:rPr>
              <a:t>showTime</a:t>
            </a:r>
            <a:r>
              <a:rPr lang="en-US" altLang="zh-CN" sz="2000" b="1">
                <a:latin typeface="Consolas" panose="020B0609020204030204" pitchFamily="49" charset="0"/>
              </a:rPr>
              <a:t>();</a:t>
            </a:r>
          </a:p>
          <a:p>
            <a:r>
              <a:rPr lang="en-US" altLang="zh-CN" sz="2000" b="1">
                <a:latin typeface="Consolas" panose="020B0609020204030204" pitchFamily="49" charset="0"/>
              </a:rPr>
              <a:t>  private:</a:t>
            </a:r>
          </a:p>
          <a:p>
            <a:r>
              <a:rPr lang="en-US" altLang="zh-CN" sz="2000" b="1">
                <a:latin typeface="Consolas" panose="020B0609020204030204" pitchFamily="49" charset="0"/>
              </a:rPr>
              <a:t>   int </a:t>
            </a:r>
            <a:r>
              <a:rPr lang="en-US" altLang="zh-CN" sz="2000" b="1">
                <a:solidFill>
                  <a:srgbClr val="0000FF"/>
                </a:solidFill>
                <a:latin typeface="Consolas" panose="020B0609020204030204" pitchFamily="49" charset="0"/>
              </a:rPr>
              <a:t>hour</a:t>
            </a:r>
            <a:r>
              <a:rPr lang="en-US" altLang="zh-CN" sz="2000" b="1">
                <a:latin typeface="Consolas" panose="020B0609020204030204" pitchFamily="49" charset="0"/>
              </a:rPr>
              <a:t>, </a:t>
            </a:r>
            <a:r>
              <a:rPr lang="en-US" altLang="zh-CN" sz="2000" b="1">
                <a:solidFill>
                  <a:srgbClr val="0000FF"/>
                </a:solidFill>
                <a:latin typeface="Consolas" panose="020B0609020204030204" pitchFamily="49" charset="0"/>
              </a:rPr>
              <a:t>minute</a:t>
            </a:r>
            <a:r>
              <a:rPr lang="en-US" altLang="zh-CN" sz="2000" b="1">
                <a:latin typeface="Consolas" panose="020B0609020204030204" pitchFamily="49" charset="0"/>
              </a:rPr>
              <a:t>, </a:t>
            </a:r>
            <a:r>
              <a:rPr lang="en-US" altLang="zh-CN" sz="2000" b="1">
                <a:solidFill>
                  <a:srgbClr val="0000FF"/>
                </a:solidFill>
                <a:latin typeface="Consolas" panose="020B0609020204030204" pitchFamily="49" charset="0"/>
              </a:rPr>
              <a:t>second</a:t>
            </a:r>
            <a:r>
              <a:rPr lang="en-US" altLang="zh-CN" sz="2000" b="1">
                <a:latin typeface="Consolas" panose="020B0609020204030204" pitchFamily="49" charset="0"/>
              </a:rPr>
              <a:t>;</a:t>
            </a:r>
          </a:p>
          <a:p>
            <a:r>
              <a:rPr lang="en-US" altLang="zh-CN" sz="2000" b="1">
                <a:latin typeface="Consolas" panose="020B0609020204030204" pitchFamily="49" charset="0"/>
              </a:rPr>
              <a:t>};</a:t>
            </a:r>
            <a:endParaRPr lang="en-US" altLang="zh-CN" sz="2000"/>
          </a:p>
        </p:txBody>
      </p:sp>
      <p:sp>
        <p:nvSpPr>
          <p:cNvPr id="878594" name="Rectangle 2"/>
          <p:cNvSpPr>
            <a:spLocks noGrp="1" noChangeArrowheads="1"/>
          </p:cNvSpPr>
          <p:nvPr>
            <p:ph type="title"/>
          </p:nvPr>
        </p:nvSpPr>
        <p:spPr>
          <a:xfrm>
            <a:off x="323850" y="120650"/>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en-US" dirty="0"/>
              <a:t>例：时钟的抽象</a:t>
            </a:r>
          </a:p>
        </p:txBody>
      </p:sp>
      <p:sp>
        <p:nvSpPr>
          <p:cNvPr id="878595" name="Rectangle 3"/>
          <p:cNvSpPr>
            <a:spLocks noChangeArrowheads="1"/>
          </p:cNvSpPr>
          <p:nvPr/>
        </p:nvSpPr>
        <p:spPr bwMode="auto">
          <a:xfrm>
            <a:off x="179388" y="908050"/>
            <a:ext cx="83534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例：</a:t>
            </a:r>
            <a:r>
              <a:rPr lang="zh-CN" altLang="en-US" sz="2400" b="1">
                <a:latin typeface="Times New Roman" panose="02020603050405020304" pitchFamily="18" charset="0"/>
                <a:ea typeface="黑体" panose="02010609060101010101" pitchFamily="49" charset="-122"/>
              </a:rPr>
              <a:t>时钟的描述</a:t>
            </a:r>
          </a:p>
        </p:txBody>
      </p:sp>
      <p:sp>
        <p:nvSpPr>
          <p:cNvPr id="878596" name="Rectangle 4"/>
          <p:cNvSpPr>
            <a:spLocks noChangeArrowheads="1"/>
          </p:cNvSpPr>
          <p:nvPr/>
        </p:nvSpPr>
        <p:spPr bwMode="auto">
          <a:xfrm>
            <a:off x="755650" y="1484313"/>
            <a:ext cx="81375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10000"/>
              </a:spcAft>
              <a:buClr>
                <a:srgbClr val="0000FF"/>
              </a:buClr>
              <a:buFont typeface="Wingdings" panose="05000000000000000000" pitchFamily="2" charset="2"/>
              <a:buChar char="l"/>
            </a:pPr>
            <a:r>
              <a:rPr lang="zh-CN" altLang="en-US" sz="2400" b="1">
                <a:latin typeface="Times New Roman" panose="02020603050405020304" pitchFamily="18" charset="0"/>
                <a:ea typeface="黑体" panose="02010609060101010101" pitchFamily="49" charset="-122"/>
              </a:rPr>
              <a:t> 数据抽象：</a:t>
            </a:r>
            <a:r>
              <a:rPr lang="en-US" altLang="zh-CN" sz="2400" b="1">
                <a:latin typeface="Consolas" panose="020B0609020204030204" pitchFamily="49" charset="0"/>
              </a:rPr>
              <a:t>int </a:t>
            </a:r>
            <a:r>
              <a:rPr lang="en-US" altLang="zh-CN" sz="2400" b="1">
                <a:solidFill>
                  <a:srgbClr val="0000FF"/>
                </a:solidFill>
                <a:latin typeface="Consolas" panose="020B0609020204030204" pitchFamily="49" charset="0"/>
              </a:rPr>
              <a:t>hour</a:t>
            </a:r>
            <a:r>
              <a:rPr lang="en-US" altLang="zh-CN" sz="2400" b="1">
                <a:latin typeface="Consolas" panose="020B0609020204030204" pitchFamily="49" charset="0"/>
              </a:rPr>
              <a:t>, int </a:t>
            </a:r>
            <a:r>
              <a:rPr lang="en-US" altLang="zh-CN" sz="2400" b="1">
                <a:solidFill>
                  <a:srgbClr val="0000FF"/>
                </a:solidFill>
                <a:latin typeface="Consolas" panose="020B0609020204030204" pitchFamily="49" charset="0"/>
              </a:rPr>
              <a:t>minute</a:t>
            </a:r>
            <a:r>
              <a:rPr lang="en-US" altLang="zh-CN" sz="2400" b="1">
                <a:latin typeface="Consolas" panose="020B0609020204030204" pitchFamily="49" charset="0"/>
              </a:rPr>
              <a:t>, int </a:t>
            </a:r>
            <a:r>
              <a:rPr lang="en-US" altLang="zh-CN" sz="2400" b="1">
                <a:solidFill>
                  <a:srgbClr val="0000FF"/>
                </a:solidFill>
                <a:latin typeface="Consolas" panose="020B0609020204030204" pitchFamily="49" charset="0"/>
              </a:rPr>
              <a:t>second</a:t>
            </a:r>
            <a:endParaRPr lang="zh-CN" altLang="en-US" sz="2400" b="1">
              <a:solidFill>
                <a:srgbClr val="0000FF"/>
              </a:solidFill>
              <a:latin typeface="Consolas" panose="020B0609020204030204" pitchFamily="49" charset="0"/>
            </a:endParaRPr>
          </a:p>
        </p:txBody>
      </p:sp>
      <p:sp>
        <p:nvSpPr>
          <p:cNvPr id="878597" name="Rectangle 5"/>
          <p:cNvSpPr>
            <a:spLocks noChangeArrowheads="1"/>
          </p:cNvSpPr>
          <p:nvPr/>
        </p:nvSpPr>
        <p:spPr bwMode="auto">
          <a:xfrm>
            <a:off x="755650" y="1989138"/>
            <a:ext cx="734536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10000"/>
              </a:spcAft>
              <a:buClr>
                <a:srgbClr val="0000FF"/>
              </a:buClr>
              <a:buFont typeface="Wingdings" panose="05000000000000000000" pitchFamily="2" charset="2"/>
              <a:buChar char="l"/>
            </a:pPr>
            <a:r>
              <a:rPr lang="zh-CN" altLang="en-US" sz="2400" b="1">
                <a:latin typeface="Times New Roman" panose="02020603050405020304" pitchFamily="18" charset="0"/>
                <a:ea typeface="黑体" panose="02010609060101010101" pitchFamily="49" charset="-122"/>
              </a:rPr>
              <a:t> 行为抽象： </a:t>
            </a:r>
            <a:r>
              <a:rPr lang="en-US" altLang="zh-CN" sz="2400" b="1">
                <a:latin typeface="Consolas" panose="020B0609020204030204" pitchFamily="49" charset="0"/>
              </a:rPr>
              <a:t>showTime(), setTime()</a:t>
            </a:r>
            <a:endParaRPr lang="zh-CN" altLang="en-US" sz="2400" b="1">
              <a:solidFill>
                <a:srgbClr val="0000FF"/>
              </a:solidFill>
              <a:latin typeface="Consolas" panose="020B0609020204030204" pitchFamily="49" charset="0"/>
            </a:endParaRPr>
          </a:p>
        </p:txBody>
      </p:sp>
      <p:sp>
        <p:nvSpPr>
          <p:cNvPr id="878599" name="Rectangle 7"/>
          <p:cNvSpPr>
            <a:spLocks noChangeArrowheads="1"/>
          </p:cNvSpPr>
          <p:nvPr/>
        </p:nvSpPr>
        <p:spPr bwMode="auto">
          <a:xfrm>
            <a:off x="755650" y="2565400"/>
            <a:ext cx="73453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20000"/>
              </a:spcAft>
              <a:buClr>
                <a:srgbClr val="0000FF"/>
              </a:buClr>
              <a:buFont typeface="Wingdings" panose="05000000000000000000" pitchFamily="2" charset="2"/>
              <a:buChar char="l"/>
            </a:pPr>
            <a:r>
              <a:rPr lang="zh-CN" altLang="en-US" sz="2400" b="1">
                <a:latin typeface="Times New Roman" panose="02020603050405020304" pitchFamily="18" charset="0"/>
                <a:ea typeface="黑体" panose="02010609060101010101" pitchFamily="49" charset="-122"/>
              </a:rPr>
              <a:t> 时钟类</a:t>
            </a:r>
            <a:endParaRPr lang="zh-CN" altLang="en-US" sz="2400" b="1">
              <a:solidFill>
                <a:srgbClr val="0000FF"/>
              </a:solidFill>
              <a:latin typeface="Consolas" panose="020B0609020204030204" pitchFamily="49" charset="0"/>
            </a:endParaRPr>
          </a:p>
        </p:txBody>
      </p:sp>
      <p:sp>
        <p:nvSpPr>
          <p:cNvPr id="878601" name="Rectangle 9"/>
          <p:cNvSpPr>
            <a:spLocks noChangeArrowheads="1"/>
          </p:cNvSpPr>
          <p:nvPr/>
        </p:nvSpPr>
        <p:spPr bwMode="auto">
          <a:xfrm>
            <a:off x="3203848" y="3137471"/>
            <a:ext cx="5761335" cy="40011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latin typeface="Consolas" panose="020B0609020204030204" pitchFamily="49" charset="0"/>
                <a:ea typeface="黑体" panose="02010609060101010101" pitchFamily="49" charset="-122"/>
              </a:rPr>
              <a:t>public</a:t>
            </a:r>
            <a:r>
              <a:rPr lang="zh-CN" altLang="en-US" sz="2000" b="1" dirty="0">
                <a:solidFill>
                  <a:srgbClr val="0000FF"/>
                </a:solidFill>
                <a:latin typeface="Consolas" panose="020B0609020204030204" pitchFamily="49" charset="0"/>
                <a:ea typeface="黑体" panose="02010609060101010101" pitchFamily="49" charset="-122"/>
              </a:rPr>
              <a:t>和</a:t>
            </a:r>
            <a:r>
              <a:rPr lang="en-US" altLang="zh-CN" sz="2000" b="1" dirty="0">
                <a:latin typeface="Consolas" panose="020B0609020204030204" pitchFamily="49" charset="0"/>
                <a:ea typeface="黑体" panose="02010609060101010101" pitchFamily="49" charset="-122"/>
              </a:rPr>
              <a:t>private</a:t>
            </a:r>
            <a:r>
              <a:rPr lang="zh-CN" altLang="en-US" sz="2000" b="1" dirty="0">
                <a:solidFill>
                  <a:srgbClr val="0000FF"/>
                </a:solidFill>
                <a:latin typeface="Consolas" panose="020B0609020204030204" pitchFamily="49" charset="0"/>
                <a:ea typeface="黑体" panose="02010609060101010101" pitchFamily="49" charset="-122"/>
              </a:rPr>
              <a:t>用于指定成员的不同访问权限</a:t>
            </a:r>
          </a:p>
        </p:txBody>
      </p:sp>
      <p:sp>
        <p:nvSpPr>
          <p:cNvPr id="878602" name="Line 10"/>
          <p:cNvSpPr>
            <a:spLocks noChangeShapeType="1"/>
          </p:cNvSpPr>
          <p:nvPr/>
        </p:nvSpPr>
        <p:spPr bwMode="auto">
          <a:xfrm>
            <a:off x="1196037" y="5751026"/>
            <a:ext cx="936625" cy="431800"/>
          </a:xfrm>
          <a:prstGeom prst="line">
            <a:avLst/>
          </a:prstGeom>
          <a:noFill/>
          <a:ln w="2857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8603" name="Rectangle 11"/>
          <p:cNvSpPr>
            <a:spLocks noChangeArrowheads="1"/>
          </p:cNvSpPr>
          <p:nvPr/>
        </p:nvSpPr>
        <p:spPr bwMode="auto">
          <a:xfrm>
            <a:off x="2204149" y="6044456"/>
            <a:ext cx="2808288" cy="406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ea typeface="黑体" panose="02010609060101010101" pitchFamily="49" charset="-122"/>
              </a:rPr>
              <a:t>此处的分号不能省略！</a:t>
            </a:r>
          </a:p>
        </p:txBody>
      </p:sp>
    </p:spTree>
    <p:extLst>
      <p:ext uri="{BB962C8B-B14F-4D97-AF65-F5344CB8AC3E}">
        <p14:creationId xmlns:p14="http://schemas.microsoft.com/office/powerpoint/2010/main" val="2870964388"/>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B5C163A-8714-434D-B21D-CC6DCB273113}" type="slidenum">
              <a:rPr lang="zh-CN" altLang="en-US"/>
              <a:pPr/>
              <a:t>9</a:t>
            </a:fld>
            <a:endParaRPr lang="en-US" altLang="zh-CN"/>
          </a:p>
        </p:txBody>
      </p:sp>
      <p:sp>
        <p:nvSpPr>
          <p:cNvPr id="880642" name="Rectangle 2"/>
          <p:cNvSpPr>
            <a:spLocks noGrp="1" noChangeArrowheads="1"/>
          </p:cNvSpPr>
          <p:nvPr>
            <p:ph type="title"/>
          </p:nvPr>
        </p:nvSpPr>
        <p:spPr>
          <a:xfrm>
            <a:off x="323850" y="120650"/>
            <a:ext cx="4897438"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zh-CN" altLang="zh-CN"/>
              <a:t>继承</a:t>
            </a:r>
            <a:r>
              <a:rPr lang="zh-CN" altLang="en-US"/>
              <a:t>与多态</a:t>
            </a:r>
          </a:p>
        </p:txBody>
      </p:sp>
      <p:sp>
        <p:nvSpPr>
          <p:cNvPr id="880643" name="Rectangle 3"/>
          <p:cNvSpPr>
            <a:spLocks noChangeArrowheads="1"/>
          </p:cNvSpPr>
          <p:nvPr/>
        </p:nvSpPr>
        <p:spPr bwMode="auto">
          <a:xfrm>
            <a:off x="320774" y="1225550"/>
            <a:ext cx="8353425" cy="9779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继承</a:t>
            </a:r>
            <a:r>
              <a:rPr lang="zh-CN" altLang="en-US" sz="2400" b="1">
                <a:latin typeface="Times New Roman" panose="02020603050405020304" pitchFamily="18" charset="0"/>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C++</a:t>
            </a:r>
            <a:r>
              <a:rPr lang="zh-CN" altLang="en-US" sz="2400" b="1">
                <a:latin typeface="Times New Roman" panose="02020603050405020304" pitchFamily="18" charset="0"/>
                <a:ea typeface="黑体" panose="02010609060101010101" pitchFamily="49" charset="-122"/>
              </a:rPr>
              <a:t>提供了继承机制，允许程序员在保持原有类特性的基础上，进行更具体、更详细的说明。</a:t>
            </a:r>
          </a:p>
        </p:txBody>
      </p:sp>
      <p:sp>
        <p:nvSpPr>
          <p:cNvPr id="880645" name="Rectangle 5"/>
          <p:cNvSpPr>
            <a:spLocks noChangeArrowheads="1"/>
          </p:cNvSpPr>
          <p:nvPr/>
        </p:nvSpPr>
        <p:spPr bwMode="auto">
          <a:xfrm>
            <a:off x="310877" y="2667000"/>
            <a:ext cx="8353425" cy="18542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35000"/>
              </a:spcBef>
              <a:spcAft>
                <a:spcPct val="20000"/>
              </a:spcAft>
              <a:buClr>
                <a:srgbClr val="0000FF"/>
              </a:buClr>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多态</a:t>
            </a:r>
            <a:r>
              <a:rPr lang="zh-CN" altLang="en-US" sz="2400" b="1">
                <a:latin typeface="Times New Roman" panose="02020603050405020304" pitchFamily="18" charset="0"/>
                <a:ea typeface="黑体" panose="02010609060101010101" pitchFamily="49" charset="-122"/>
              </a:rPr>
              <a:t>：同一段程序能处理多种类型对象的能力。在</a:t>
            </a:r>
            <a:r>
              <a:rPr lang="en-US" altLang="zh-CN" sz="2400" b="1">
                <a:latin typeface="Times New Roman" panose="02020603050405020304" pitchFamily="18" charset="0"/>
                <a:ea typeface="黑体" panose="02010609060101010101" pitchFamily="49" charset="-122"/>
              </a:rPr>
              <a:t>C++</a:t>
            </a:r>
            <a:r>
              <a:rPr lang="zh-CN" altLang="en-US" sz="2400" b="1">
                <a:latin typeface="Times New Roman" panose="02020603050405020304" pitchFamily="18" charset="0"/>
                <a:ea typeface="黑体" panose="02010609060101010101" pitchFamily="49" charset="-122"/>
              </a:rPr>
              <a:t>中，多态性是通过强制多态（如类型转换）、重载多态（如函数重载、运算符重载）、类型参数化和包含多态（如虚函数、模板）。</a:t>
            </a:r>
          </a:p>
        </p:txBody>
      </p:sp>
    </p:spTree>
    <p:extLst>
      <p:ext uri="{BB962C8B-B14F-4D97-AF65-F5344CB8AC3E}">
        <p14:creationId xmlns:p14="http://schemas.microsoft.com/office/powerpoint/2010/main" val="788034213"/>
      </p:ext>
    </p:extLst>
  </p:cSld>
  <p:clrMapOvr>
    <a:masterClrMapping/>
  </p:clrMapOvr>
  <p:transition>
    <p:rand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16496</TotalTime>
  <Words>4247</Words>
  <Application>Microsoft Office PowerPoint</Application>
  <PresentationFormat>全屏显示(4:3)</PresentationFormat>
  <Paragraphs>765</Paragraphs>
  <Slides>62</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黑体</vt:lpstr>
      <vt:lpstr>宋体</vt:lpstr>
      <vt:lpstr>Arial</vt:lpstr>
      <vt:lpstr>Consolas</vt:lpstr>
      <vt:lpstr>Courier New</vt:lpstr>
      <vt:lpstr>Tahoma</vt:lpstr>
      <vt:lpstr>Times New Roman</vt:lpstr>
      <vt:lpstr>Wingdings</vt:lpstr>
      <vt:lpstr>Blends</vt:lpstr>
      <vt:lpstr>第九讲</vt:lpstr>
      <vt:lpstr>面向对象基础</vt:lpstr>
      <vt:lpstr>高级语言发展</vt:lpstr>
      <vt:lpstr>为什么面向对象</vt:lpstr>
      <vt:lpstr>抽象</vt:lpstr>
      <vt:lpstr>例：时钟的抽象</vt:lpstr>
      <vt:lpstr>封装</vt:lpstr>
      <vt:lpstr>例：时钟的抽象</vt:lpstr>
      <vt:lpstr>继承与多态</vt:lpstr>
      <vt:lpstr>类和对象基本操作</vt:lpstr>
      <vt:lpstr>类和对象</vt:lpstr>
      <vt:lpstr>类的声明</vt:lpstr>
      <vt:lpstr>类的声明</vt:lpstr>
      <vt:lpstr>类的成员</vt:lpstr>
      <vt:lpstr>几点说明</vt:lpstr>
      <vt:lpstr>对象的创建</vt:lpstr>
      <vt:lpstr>对象成员的访问</vt:lpstr>
      <vt:lpstr>成员函数</vt:lpstr>
      <vt:lpstr>目的对象</vt:lpstr>
      <vt:lpstr>形参带缺省值</vt:lpstr>
      <vt:lpstr>内联成员函数</vt:lpstr>
      <vt:lpstr>内联成员函数</vt:lpstr>
      <vt:lpstr>例：类与对象</vt:lpstr>
      <vt:lpstr>例：类与对象</vt:lpstr>
      <vt:lpstr>构造函数和析构函数</vt:lpstr>
      <vt:lpstr>构造函数与析构函数</vt:lpstr>
      <vt:lpstr>构造函数</vt:lpstr>
      <vt:lpstr>例：构造函数</vt:lpstr>
      <vt:lpstr>例：构造函数</vt:lpstr>
      <vt:lpstr>形参带缺省值</vt:lpstr>
      <vt:lpstr>构造函数重载</vt:lpstr>
      <vt:lpstr>匿名对象</vt:lpstr>
      <vt:lpstr>例：匿名对象</vt:lpstr>
      <vt:lpstr>对象作为函数参数</vt:lpstr>
      <vt:lpstr>复制构造函数</vt:lpstr>
      <vt:lpstr>例：复制构造函数</vt:lpstr>
      <vt:lpstr>复制构造函数</vt:lpstr>
      <vt:lpstr>复制构造函数</vt:lpstr>
      <vt:lpstr>析构函数</vt:lpstr>
      <vt:lpstr>例：游泳池</vt:lpstr>
      <vt:lpstr>例：游泳池</vt:lpstr>
      <vt:lpstr>例：游泳池</vt:lpstr>
      <vt:lpstr>例：复数类</vt:lpstr>
      <vt:lpstr>PowerPoint 演示文稿</vt:lpstr>
      <vt:lpstr>类 的 组 合</vt:lpstr>
      <vt:lpstr>类的组合</vt:lpstr>
      <vt:lpstr>组合类的初始化</vt:lpstr>
      <vt:lpstr>组合类的初始化</vt:lpstr>
      <vt:lpstr>常量和引用的初始化</vt:lpstr>
      <vt:lpstr>前向引用声明</vt:lpstr>
      <vt:lpstr>结构体与联合体</vt:lpstr>
      <vt:lpstr>结构体</vt:lpstr>
      <vt:lpstr>结构体</vt:lpstr>
      <vt:lpstr>联合体</vt:lpstr>
      <vt:lpstr>类的 UML 描述</vt:lpstr>
      <vt:lpstr>UML 类图</vt:lpstr>
      <vt:lpstr>UML 类图</vt:lpstr>
      <vt:lpstr>UML 类图</vt:lpstr>
      <vt:lpstr>课后练习</vt:lpstr>
      <vt:lpstr>上机作业</vt:lpstr>
      <vt:lpstr>上机作业</vt:lpstr>
      <vt:lpstr>上机作业</vt:lpstr>
    </vt:vector>
  </TitlesOfParts>
  <Company>联想（北京）有限公司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tiger</cp:lastModifiedBy>
  <cp:revision>1019</cp:revision>
  <cp:lastPrinted>1601-01-01T00:00:00Z</cp:lastPrinted>
  <dcterms:created xsi:type="dcterms:W3CDTF">2005-02-05T01:21:04Z</dcterms:created>
  <dcterms:modified xsi:type="dcterms:W3CDTF">2017-12-12T07:14:13Z</dcterms:modified>
</cp:coreProperties>
</file>