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8"/>
  </p:notesMasterIdLst>
  <p:sldIdLst>
    <p:sldId id="706" r:id="rId2"/>
    <p:sldId id="707" r:id="rId3"/>
    <p:sldId id="810" r:id="rId4"/>
    <p:sldId id="811" r:id="rId5"/>
    <p:sldId id="812" r:id="rId6"/>
    <p:sldId id="813" r:id="rId7"/>
    <p:sldId id="814" r:id="rId8"/>
    <p:sldId id="815" r:id="rId9"/>
    <p:sldId id="816" r:id="rId10"/>
    <p:sldId id="817" r:id="rId11"/>
    <p:sldId id="818" r:id="rId12"/>
    <p:sldId id="819" r:id="rId13"/>
    <p:sldId id="820" r:id="rId14"/>
    <p:sldId id="821" r:id="rId15"/>
    <p:sldId id="822" r:id="rId16"/>
    <p:sldId id="823" r:id="rId17"/>
    <p:sldId id="824" r:id="rId18"/>
    <p:sldId id="825" r:id="rId19"/>
    <p:sldId id="826" r:id="rId20"/>
    <p:sldId id="858" r:id="rId21"/>
    <p:sldId id="827" r:id="rId22"/>
    <p:sldId id="828" r:id="rId23"/>
    <p:sldId id="829" r:id="rId24"/>
    <p:sldId id="830" r:id="rId25"/>
    <p:sldId id="831" r:id="rId26"/>
    <p:sldId id="832" r:id="rId27"/>
    <p:sldId id="833" r:id="rId28"/>
    <p:sldId id="834" r:id="rId29"/>
    <p:sldId id="835" r:id="rId30"/>
    <p:sldId id="836" r:id="rId31"/>
    <p:sldId id="837" r:id="rId32"/>
    <p:sldId id="838" r:id="rId33"/>
    <p:sldId id="839" r:id="rId34"/>
    <p:sldId id="840" r:id="rId35"/>
    <p:sldId id="841" r:id="rId36"/>
    <p:sldId id="842" r:id="rId37"/>
    <p:sldId id="843" r:id="rId38"/>
    <p:sldId id="844" r:id="rId39"/>
    <p:sldId id="845" r:id="rId40"/>
    <p:sldId id="846" r:id="rId41"/>
    <p:sldId id="847" r:id="rId42"/>
    <p:sldId id="848" r:id="rId43"/>
    <p:sldId id="849" r:id="rId44"/>
    <p:sldId id="850" r:id="rId45"/>
    <p:sldId id="851" r:id="rId46"/>
    <p:sldId id="852" r:id="rId47"/>
    <p:sldId id="853" r:id="rId48"/>
    <p:sldId id="854" r:id="rId49"/>
    <p:sldId id="855" r:id="rId50"/>
    <p:sldId id="856" r:id="rId51"/>
    <p:sldId id="857" r:id="rId52"/>
    <p:sldId id="865" r:id="rId53"/>
    <p:sldId id="860" r:id="rId54"/>
    <p:sldId id="861" r:id="rId55"/>
    <p:sldId id="862" r:id="rId56"/>
    <p:sldId id="863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00"/>
    <a:srgbClr val="FFFF00"/>
    <a:srgbClr val="0033CC"/>
    <a:srgbClr val="FF3300"/>
    <a:srgbClr val="CC9900"/>
    <a:srgbClr val="00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2" autoAdjust="0"/>
    <p:restoredTop sz="86455" autoAdjust="0"/>
  </p:normalViewPr>
  <p:slideViewPr>
    <p:cSldViewPr>
      <p:cViewPr varScale="1">
        <p:scale>
          <a:sx n="77" d="100"/>
          <a:sy n="77" d="100"/>
        </p:scale>
        <p:origin x="2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zh-CN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A5D6B146-CC24-415A-80E0-B445A3AD07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4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8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139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216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334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100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103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125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23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53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57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132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75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568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585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793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533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644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901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898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450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47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092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630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764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1534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33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470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007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701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2511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9561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80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2055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1667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1291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278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0808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6427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7588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2620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4967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8440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78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480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62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2535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8573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3882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854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3162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29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50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94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9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0076-E18C-47A8-9305-9224537B157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31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71600" y="15573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4565DD-4289-4886-B24C-5E3FF023EDB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AE292-4B72-4AE8-9D3A-34773363A3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1220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25848-0EFF-4B3B-B89E-136AE84671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782621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162800" cy="617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25538"/>
            <a:ext cx="8424862" cy="50403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B6ED7D6-E86F-4B8B-9CEB-E75C5EFB78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16068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A0E35-5EF1-457F-B2A4-70866F7D6C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26339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727DC-D719-4CCE-B3DD-65F30F001C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85527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5437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137025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5CE1D-12E6-4742-ACE4-C4272D0693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2636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33E51-46F8-4EAB-8F2A-C1200028CE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09000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ED99E-9A99-48AA-95DD-7790511278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6994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8BA8B-E5C8-4F37-8FA1-8B63BCC74C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83869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69661-A804-41D3-82F4-7FEEFCF559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2514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69D2D-3C33-4DD2-A384-131EA04A8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55650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 userDrawn="1"/>
        </p:nvSpPr>
        <p:spPr bwMode="gray">
          <a:xfrm>
            <a:off x="323850" y="836613"/>
            <a:ext cx="8496300" cy="36512"/>
          </a:xfrm>
          <a:prstGeom prst="rect">
            <a:avLst/>
          </a:prstGeom>
          <a:solidFill>
            <a:srgbClr val="00CCFF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8BE1D44-E49A-4A6D-BA0B-1BD9E242D2E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random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2pPr>
      <a:lvl3pPr marL="118427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541" y="989828"/>
            <a:ext cx="2377281" cy="830997"/>
          </a:xfrm>
        </p:spPr>
        <p:txBody>
          <a:bodyPr wrap="square">
            <a:spAutoFit/>
          </a:bodyPr>
          <a:lstStyle/>
          <a:p>
            <a:r>
              <a:rPr lang="zh-CN" altLang="en-US" sz="4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第十讲</a:t>
            </a:r>
            <a:endParaRPr lang="zh-CN" altLang="en-US" sz="4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251525" y="2434837"/>
            <a:ext cx="85312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类与对象</a:t>
            </a:r>
            <a:endParaRPr lang="zh-CN" altLang="en-US" sz="7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0" name="Rectangle 4"/>
          <p:cNvSpPr>
            <a:spLocks noChangeArrowheads="1"/>
          </p:cNvSpPr>
          <p:nvPr/>
        </p:nvSpPr>
        <p:spPr bwMode="auto">
          <a:xfrm>
            <a:off x="3166592" y="4153170"/>
            <a:ext cx="56161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4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II</a:t>
            </a:r>
            <a:r>
              <a:rPr lang="zh-CN" alt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4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面向对象</a:t>
            </a:r>
            <a:r>
              <a:rPr lang="zh-CN" altLang="en-US" sz="4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进阶</a:t>
            </a:r>
            <a:endParaRPr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1" name="Line 5"/>
          <p:cNvSpPr>
            <a:spLocks noChangeShapeType="1"/>
          </p:cNvSpPr>
          <p:nvPr/>
        </p:nvSpPr>
        <p:spPr bwMode="auto">
          <a:xfrm>
            <a:off x="322566" y="1916832"/>
            <a:ext cx="1944216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" y="16913"/>
            <a:ext cx="342167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0262-6DB4-4907-8E1B-598E58DACDC3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静态函数成员</a:t>
            </a:r>
          </a:p>
        </p:txBody>
      </p:sp>
      <p:sp>
        <p:nvSpPr>
          <p:cNvPr id="930819" name="Rectangle 3"/>
          <p:cNvSpPr>
            <a:spLocks noChangeArrowheads="1"/>
          </p:cNvSpPr>
          <p:nvPr/>
        </p:nvSpPr>
        <p:spPr bwMode="auto">
          <a:xfrm>
            <a:off x="539750" y="1484313"/>
            <a:ext cx="8353425" cy="227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用关键字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static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修饰，为</a:t>
            </a:r>
            <a:r>
              <a:rPr lang="zh-CN" altLang="en-US" sz="2400" b="1" dirty="0">
                <a:ea typeface="黑体" panose="02010609060101010101" pitchFamily="49" charset="-122"/>
              </a:rPr>
              <a:t>整个类所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共有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黑体" panose="02010609060101010101" pitchFamily="49" charset="-122"/>
              </a:rPr>
              <a:t> 调用方式：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静态函数成员名</a:t>
            </a:r>
            <a:endParaRPr lang="zh-CN" altLang="en-US" sz="2400" b="1" dirty="0" smtClean="0"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没有目的对象，所以不能对非静态数据成员进行</a:t>
            </a:r>
            <a:r>
              <a:rPr lang="zh-CN" altLang="en-US" sz="24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默认访问</a:t>
            </a: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黑体" panose="02010609060101010101" pitchFamily="49" charset="-122"/>
              </a:rPr>
              <a:t> 静态</a:t>
            </a:r>
            <a:r>
              <a:rPr lang="zh-CN" altLang="en-US" sz="2400" b="1" dirty="0">
                <a:ea typeface="黑体" panose="02010609060101010101" pitchFamily="49" charset="-122"/>
              </a:rPr>
              <a:t>成员函数一般用于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访问静态数据成员，</a:t>
            </a:r>
            <a:r>
              <a:rPr lang="zh-CN" altLang="en-US" sz="2400" b="1" dirty="0">
                <a:ea typeface="黑体" panose="02010609060101010101" pitchFamily="49" charset="-122"/>
              </a:rPr>
              <a:t>维护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对象</a:t>
            </a:r>
            <a:r>
              <a:rPr lang="en-US" altLang="zh-CN" sz="2400" b="1" dirty="0" smtClean="0">
                <a:ea typeface="黑体" panose="02010609060101010101" pitchFamily="49" charset="-122"/>
              </a:rPr>
              <a:t/>
            </a:r>
            <a:br>
              <a:rPr lang="en-US" altLang="zh-CN" sz="2400" b="1" dirty="0" smtClean="0">
                <a:ea typeface="黑体" panose="02010609060101010101" pitchFamily="49" charset="-122"/>
              </a:rPr>
            </a:br>
            <a:r>
              <a:rPr lang="en-US" altLang="zh-CN" sz="2400" b="1" dirty="0" smtClean="0">
                <a:ea typeface="黑体" panose="02010609060101010101" pitchFamily="49" charset="-122"/>
              </a:rPr>
              <a:t>   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之间共享</a:t>
            </a:r>
            <a:r>
              <a:rPr lang="zh-CN" altLang="en-US" sz="2400" b="1" dirty="0">
                <a:ea typeface="黑体" panose="02010609060101010101" pitchFamily="49" charset="-122"/>
              </a:rPr>
              <a:t>的数据</a:t>
            </a:r>
            <a:endParaRPr lang="zh-CN" altLang="en-US" sz="20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930820" name="Rectangle 4"/>
          <p:cNvSpPr>
            <a:spLocks noChangeArrowheads="1"/>
          </p:cNvSpPr>
          <p:nvPr/>
        </p:nvSpPr>
        <p:spPr bwMode="auto">
          <a:xfrm>
            <a:off x="179512" y="949122"/>
            <a:ext cx="799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静态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成员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30821" name="Rectangle 5"/>
          <p:cNvSpPr>
            <a:spLocks noChangeArrowheads="1"/>
          </p:cNvSpPr>
          <p:nvPr/>
        </p:nvSpPr>
        <p:spPr bwMode="auto">
          <a:xfrm>
            <a:off x="1266813" y="3918687"/>
            <a:ext cx="6911975" cy="178510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class A	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 public:	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... ...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static void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fun(A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a);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... ...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30822" name="Rectangle 6"/>
          <p:cNvSpPr>
            <a:spLocks noChangeArrowheads="1"/>
          </p:cNvSpPr>
          <p:nvPr/>
        </p:nvSpPr>
        <p:spPr bwMode="auto">
          <a:xfrm>
            <a:off x="546088" y="3774225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83568" y="5848253"/>
            <a:ext cx="800323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ea typeface="黑体" panose="02010609060101010101" pitchFamily="49" charset="-122"/>
              </a:rPr>
              <a:t>实际上</a:t>
            </a:r>
            <a:r>
              <a:rPr lang="zh-CN" altLang="en-US" sz="2000" b="1" dirty="0">
                <a:ea typeface="黑体" panose="02010609060101010101" pitchFamily="49" charset="-122"/>
              </a:rPr>
              <a:t>也允许通过对象名调用静态成员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函数，但此时使用的是类的性质，而不是对象本身。</a:t>
            </a:r>
            <a:endParaRPr lang="zh-CN" altLang="en-US" sz="2000" b="1" dirty="0">
              <a:ea typeface="黑体" panose="02010609060101010101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716462" y="3731274"/>
            <a:ext cx="412638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ea typeface="黑体" panose="02010609060101010101" pitchFamily="49" charset="-122"/>
              </a:rPr>
              <a:t>静态成员函数声明时需加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static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，但定义时</a:t>
            </a:r>
            <a:r>
              <a:rPr lang="zh-CN" altLang="en-US" sz="20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不能加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static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。</a:t>
            </a:r>
            <a:endParaRPr lang="zh-CN" altLang="en-US" sz="2000" b="1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3782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9BB1-BA42-4D31-998F-5EB1A2CCB945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静态函数成员</a:t>
            </a:r>
            <a:endParaRPr lang="zh-CN" altLang="en-US" dirty="0"/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309913" y="1022122"/>
            <a:ext cx="8515228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 静态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成员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函数可以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直接访问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静态成员，但不能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直接访问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非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静态成员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。</a:t>
            </a:r>
            <a:endParaRPr lang="zh-CN" altLang="en-US" sz="24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067274" y="4879238"/>
            <a:ext cx="2723823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ex10_static_02.cpp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50898" y="2132425"/>
            <a:ext cx="7835257" cy="11449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静态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成员函数中有以下语句：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&lt;&lt; height;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若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height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static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，则合法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&lt;&lt; width;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若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width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是非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静态数据成员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，则不合法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715" y="3667889"/>
            <a:ext cx="8515228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 静态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成员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函数访问非静态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数据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成员时，需指明对象</a:t>
            </a:r>
            <a:endParaRPr lang="zh-CN" altLang="en-US" sz="24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82677" y="4256661"/>
            <a:ext cx="7835257" cy="44319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p.width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访问对象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的非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静态数据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成员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width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33529" y="5685632"/>
            <a:ext cx="8152626" cy="406586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 b="1" dirty="0" smtClean="0">
                <a:ea typeface="黑体" panose="02010609060101010101" pitchFamily="49" charset="-122"/>
              </a:rPr>
              <a:t>编程好习惯：静态</a:t>
            </a:r>
            <a:r>
              <a:rPr lang="zh-CN" altLang="en-US" sz="2000" b="1" dirty="0">
                <a:ea typeface="黑体" panose="02010609060101010101" pitchFamily="49" charset="-122"/>
              </a:rPr>
              <a:t>成员函数只引用静态数据成员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，逻辑</a:t>
            </a:r>
            <a:r>
              <a:rPr lang="zh-CN" altLang="en-US" sz="2000" b="1" dirty="0">
                <a:ea typeface="黑体" panose="02010609060101010101" pitchFamily="49" charset="-122"/>
              </a:rPr>
              <a:t>清楚，不易出错</a:t>
            </a:r>
          </a:p>
        </p:txBody>
      </p:sp>
    </p:spTree>
    <p:extLst>
      <p:ext uri="{BB962C8B-B14F-4D97-AF65-F5344CB8AC3E}">
        <p14:creationId xmlns:p14="http://schemas.microsoft.com/office/powerpoint/2010/main" val="22535091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gray">
          <a:xfrm>
            <a:off x="227202" y="227549"/>
            <a:ext cx="6025987" cy="91027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887" y="306827"/>
            <a:ext cx="5544616" cy="830997"/>
          </a:xfr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lvl="0"/>
            <a:r>
              <a:rPr lang="zh-CN" alt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友 元</a:t>
            </a:r>
            <a:endParaRPr lang="zh-CN" altLang="en-US" sz="4800" b="0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556792"/>
            <a:ext cx="6768752" cy="244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什么是友元关系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为什么要定义友元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友元函数、友元类</a:t>
            </a:r>
            <a:endParaRPr lang="en-US" altLang="zh-CN" sz="28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黑体" panose="02010609060101010101" pitchFamily="49" charset="-122"/>
              </a:rPr>
              <a:t> 关键字 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friend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36345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BA1C-986C-42A0-8E82-B2CC84D92EB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类的友元</a:t>
            </a:r>
          </a:p>
        </p:txBody>
      </p:sp>
      <p:sp>
        <p:nvSpPr>
          <p:cNvPr id="931843" name="Rectangle 3"/>
          <p:cNvSpPr>
            <a:spLocks noChangeArrowheads="1"/>
          </p:cNvSpPr>
          <p:nvPr/>
        </p:nvSpPr>
        <p:spPr bwMode="auto">
          <a:xfrm>
            <a:off x="323850" y="3789363"/>
            <a:ext cx="8640763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友元提供了一种数据共享的方式，提高了程序效率和可读性</a:t>
            </a: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但友元在一定程度上破坏了数据封装和数据隐藏的机制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323850" y="981075"/>
            <a:ext cx="8424863" cy="1270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友元关系：</a:t>
            </a:r>
          </a:p>
          <a:p>
            <a:pPr>
              <a:spcAft>
                <a:spcPct val="20000"/>
              </a:spcAft>
            </a:pPr>
            <a:r>
              <a:rPr lang="zh-CN" altLang="en-US" sz="2400" b="1" dirty="0">
                <a:ea typeface="黑体" panose="02010609060101010101" pitchFamily="49" charset="-122"/>
              </a:rPr>
              <a:t>提供一种不同类或对象的函数成员之间、类的函数成员与一般函数之间进行数据共享的机制</a:t>
            </a:r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23850" y="2420938"/>
            <a:ext cx="8424863" cy="130651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通俗说法：一个类主动声明哪些类或函数是它的朋友，从而给它们提供对本类的访问特许，即可以访问私有成员和保护成员</a:t>
            </a:r>
            <a:endParaRPr lang="zh-CN" altLang="en-US" sz="24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323850" y="4941888"/>
            <a:ext cx="8424863" cy="962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友元包括：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友元函数</a:t>
            </a:r>
            <a:r>
              <a:rPr lang="zh-CN" altLang="en-US" sz="2400" b="1" dirty="0">
                <a:ea typeface="黑体" panose="02010609060101010101" pitchFamily="49" charset="-122"/>
              </a:rPr>
              <a:t>与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友元类</a:t>
            </a: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友元类的所有函数成员都是友元函数 </a:t>
            </a:r>
          </a:p>
        </p:txBody>
      </p:sp>
    </p:spTree>
    <p:extLst>
      <p:ext uri="{BB962C8B-B14F-4D97-AF65-F5344CB8AC3E}">
        <p14:creationId xmlns:p14="http://schemas.microsoft.com/office/powerpoint/2010/main" val="30106060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C6A-4D68-4A12-8158-DE4DFBC15E59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友元函数</a:t>
            </a:r>
            <a:endParaRPr lang="en-US" altLang="zh-CN" dirty="0"/>
          </a:p>
        </p:txBody>
      </p:sp>
      <p:sp>
        <p:nvSpPr>
          <p:cNvPr id="932867" name="Rectangle 3"/>
          <p:cNvSpPr>
            <a:spLocks noChangeArrowheads="1"/>
          </p:cNvSpPr>
          <p:nvPr/>
        </p:nvSpPr>
        <p:spPr bwMode="auto">
          <a:xfrm>
            <a:off x="467518" y="1414073"/>
            <a:ext cx="8353425" cy="139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用关键字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friend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ea typeface="黑体" panose="02010609060101010101" pitchFamily="49" charset="-122"/>
              </a:rPr>
              <a:t>修饰</a:t>
            </a: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可以是普通</a:t>
            </a:r>
            <a:r>
              <a:rPr lang="zh-CN" altLang="en-US" sz="2400" b="1" dirty="0">
                <a:ea typeface="黑体" panose="02010609060101010101" pitchFamily="49" charset="-122"/>
              </a:rPr>
              <a:t>函数或其它类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的成员函数</a:t>
            </a:r>
            <a:endParaRPr lang="zh-CN" altLang="en-US" sz="2400" b="1" dirty="0"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友元函数可以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通过对象</a:t>
            </a:r>
            <a:r>
              <a:rPr lang="zh-CN" altLang="en-US" sz="24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名直接访问</a:t>
            </a:r>
            <a:r>
              <a:rPr lang="zh-CN" altLang="en-US" sz="2400" b="1" dirty="0">
                <a:ea typeface="黑体" panose="02010609060101010101" pitchFamily="49" charset="-122"/>
              </a:rPr>
              <a:t>私有成员和保护成员</a:t>
            </a:r>
            <a:endParaRPr lang="zh-CN" altLang="en-US" sz="20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93286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友元函数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32869" name="Rectangle 5"/>
          <p:cNvSpPr>
            <a:spLocks noChangeArrowheads="1"/>
          </p:cNvSpPr>
          <p:nvPr/>
        </p:nvSpPr>
        <p:spPr bwMode="auto">
          <a:xfrm>
            <a:off x="971550" y="2997200"/>
            <a:ext cx="7345363" cy="3759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class Point	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  public:	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... ...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friend float dist(Point &amp; p1, Point &amp; p2);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private:	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int x, y;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  <a:p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float dist(Point &amp; p1, Point &amp; p2)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 double x=p1.x-p2.x, y=p1.y-p2.y;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return sqrt(x*x+y*y);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... ... </a:t>
            </a:r>
          </a:p>
        </p:txBody>
      </p:sp>
      <p:sp>
        <p:nvSpPr>
          <p:cNvPr id="932870" name="Rectangle 6"/>
          <p:cNvSpPr>
            <a:spLocks noChangeArrowheads="1"/>
          </p:cNvSpPr>
          <p:nvPr/>
        </p:nvSpPr>
        <p:spPr bwMode="auto">
          <a:xfrm>
            <a:off x="323850" y="2924175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黑体" panose="02010609060101010101" pitchFamily="49" charset="-122"/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13567271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59DA-97F4-4C6A-AC18-C76FB20F328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友元类</a:t>
            </a:r>
            <a:endParaRPr lang="en-US" altLang="zh-CN" dirty="0"/>
          </a:p>
        </p:txBody>
      </p:sp>
      <p:sp>
        <p:nvSpPr>
          <p:cNvPr id="933891" name="Rectangle 3"/>
          <p:cNvSpPr>
            <a:spLocks noChangeArrowheads="1"/>
          </p:cNvSpPr>
          <p:nvPr/>
        </p:nvSpPr>
        <p:spPr bwMode="auto">
          <a:xfrm>
            <a:off x="539552" y="1423987"/>
            <a:ext cx="83534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用关键字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friend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ea typeface="黑体" panose="02010609060101010101" pitchFamily="49" charset="-122"/>
              </a:rPr>
              <a:t>修饰</a:t>
            </a: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友元类的所有函数成员都是友元函数</a:t>
            </a:r>
            <a:endParaRPr lang="zh-CN" altLang="en-US" sz="20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友元类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684213" y="2565400"/>
            <a:ext cx="7345362" cy="1930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class A	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  public:	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... ...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friend class B; 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声明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是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的友元类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... ...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8116" y="4941168"/>
            <a:ext cx="7854324" cy="94166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除非确有必要，一般并不把整个类声明为友元类，而只将确实有需要的成员函数声明为友元函数，这样更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安全。</a:t>
            </a:r>
            <a:endParaRPr lang="zh-CN" altLang="en-US" sz="24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5626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59DA-97F4-4C6A-AC18-C76FB20F328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友元类</a:t>
            </a:r>
            <a:endParaRPr lang="en-US" altLang="zh-CN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179512" y="1040089"/>
            <a:ext cx="799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关于友元关系的几点说明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33894" name="Rectangle 6"/>
          <p:cNvSpPr>
            <a:spLocks noChangeArrowheads="1"/>
          </p:cNvSpPr>
          <p:nvPr/>
        </p:nvSpPr>
        <p:spPr bwMode="auto">
          <a:xfrm>
            <a:off x="539552" y="1604203"/>
            <a:ext cx="8353425" cy="139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友元关系不能传递</a:t>
            </a: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友元关系是单向的</a:t>
            </a: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友元关系不能被继承</a:t>
            </a:r>
            <a:endParaRPr lang="zh-CN" altLang="en-US" sz="20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9552" y="3332132"/>
            <a:ext cx="7992888" cy="22712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面向对象程序设计的一个基本原则是封装性和信息隐蔽，而友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元是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对封装原则的一个小的破坏。但是它能有助于数据共享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，提高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程序的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效率。在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使用友元时，要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注意它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的副作用，不要过多地使用友元，只有在使用它能使程序精炼，并能大大提高程序的效率时才用友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元，否则可能得不偿失。</a:t>
            </a:r>
            <a:endParaRPr lang="zh-CN" altLang="en-US" sz="24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0759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gray">
          <a:xfrm>
            <a:off x="227202" y="227549"/>
            <a:ext cx="6025987" cy="91027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6827"/>
            <a:ext cx="5544616" cy="830997"/>
          </a:xfr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lvl="0"/>
            <a:r>
              <a:rPr lang="zh-CN" altLang="en-US"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常对象与常成员</a:t>
            </a:r>
            <a:endParaRPr lang="zh-CN" altLang="en-US" sz="4800" b="0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556792"/>
            <a:ext cx="6768752" cy="30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为什么需要常对象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常对象的声明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常数据成员、常函数成员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常引用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关键字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6695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A517-7EC6-4F5A-A717-FD35ECE7ECDB}" type="slidenum">
              <a:rPr lang="zh-CN" altLang="en-US"/>
              <a:pPr/>
              <a:t>18</a:t>
            </a:fld>
            <a:endParaRPr lang="en-US" altLang="zh-CN" dirty="0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常对象</a:t>
            </a:r>
            <a:endParaRPr lang="en-US" altLang="zh-CN" dirty="0"/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323850" y="2841202"/>
            <a:ext cx="8280400" cy="96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ea typeface="黑体" panose="02010609060101010101" pitchFamily="49" charset="-122"/>
              </a:rPr>
              <a:t>常对象必须进行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初始化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a typeface="黑体" panose="02010609060101010101" pitchFamily="49" charset="-122"/>
              </a:rPr>
              <a:t>常对象：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数据成员</a:t>
            </a:r>
            <a:r>
              <a:rPr lang="zh-CN" altLang="en-US" b="1" dirty="0">
                <a:ea typeface="黑体" panose="02010609060101010101" pitchFamily="49" charset="-122"/>
              </a:rPr>
              <a:t>均为</a:t>
            </a:r>
            <a:r>
              <a:rPr lang="zh-CN" altLang="en-US" b="1" dirty="0" smtClean="0">
                <a:ea typeface="黑体" panose="02010609060101010101" pitchFamily="49" charset="-122"/>
              </a:rPr>
              <a:t>常量</a:t>
            </a:r>
            <a:endParaRPr lang="zh-CN" altLang="en-US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416285" y="988342"/>
            <a:ext cx="83534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ea typeface="黑体" panose="02010609060101010101" pitchFamily="49" charset="-122"/>
              </a:rPr>
              <a:t>将对象声明成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常对象</a:t>
            </a:r>
            <a:r>
              <a:rPr lang="zh-CN" altLang="en-US" sz="2400" b="1" dirty="0">
                <a:ea typeface="黑体" panose="02010609060101010101" pitchFamily="49" charset="-122"/>
              </a:rPr>
              <a:t>，可以有效地保护数据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416285" y="1683786"/>
            <a:ext cx="8353425" cy="941796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类名  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对象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名</a:t>
            </a: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  <a:endParaRPr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类名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 对象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名</a:t>
            </a: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16284" y="4011717"/>
            <a:ext cx="8353425" cy="91723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注：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不能通过常对象调用普通成员函数！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</a:pPr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      </a:t>
            </a:r>
            <a:r>
              <a:rPr lang="zh-CN" altLang="en-US" b="1" dirty="0" smtClean="0">
                <a:ea typeface="黑体" panose="02010609060101010101" pitchFamily="49" charset="-122"/>
              </a:rPr>
              <a:t>常对象只能作为</a:t>
            </a: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常成员函数</a:t>
            </a:r>
            <a:r>
              <a:rPr lang="zh-CN" altLang="en-US" b="1" dirty="0" smtClean="0">
                <a:ea typeface="黑体" panose="02010609060101010101" pitchFamily="49" charset="-122"/>
              </a:rPr>
              <a:t>的目的对象！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5066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C474-C080-4373-AB92-E9BEE52CCE70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常成员</a:t>
            </a:r>
            <a:endParaRPr lang="en-US" altLang="zh-CN" dirty="0"/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538163" y="2168671"/>
            <a:ext cx="8605837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常对象只能调用常</a:t>
            </a:r>
            <a:r>
              <a:rPr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成员</a:t>
            </a:r>
            <a:r>
              <a:rPr lang="zh-CN" altLang="en-US" sz="20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函数</a:t>
            </a:r>
            <a:endParaRPr lang="en-US" altLang="zh-CN" sz="2000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常成员函数可以被普通对象调用</a:t>
            </a:r>
            <a:endParaRPr lang="zh-CN" altLang="en-US" sz="2000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49" charset="-122"/>
              </a:rPr>
              <a:t> 无论对象是否为常对象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，常</a:t>
            </a:r>
            <a:r>
              <a:rPr lang="zh-CN" altLang="en-US" sz="2000" b="1" dirty="0">
                <a:ea typeface="黑体" panose="02010609060101010101" pitchFamily="49" charset="-122"/>
              </a:rPr>
              <a:t>成员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函数的目的</a:t>
            </a:r>
            <a:r>
              <a:rPr lang="zh-CN" altLang="en-US" sz="2000" b="1" dirty="0">
                <a:ea typeface="黑体" panose="02010609060101010101" pitchFamily="49" charset="-122"/>
              </a:rPr>
              <a:t>对象都将被视为常对象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611188" y="1557338"/>
            <a:ext cx="8064500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类型说明符  函数名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形参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) 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179388" y="908050"/>
            <a:ext cx="7993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常成员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207731" y="3738558"/>
            <a:ext cx="7993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常数据成员</a:t>
            </a:r>
          </a:p>
        </p:txBody>
      </p:sp>
      <p:sp>
        <p:nvSpPr>
          <p:cNvPr id="935943" name="Rectangle 7"/>
          <p:cNvSpPr>
            <a:spLocks noChangeArrowheads="1"/>
          </p:cNvSpPr>
          <p:nvPr/>
        </p:nvSpPr>
        <p:spPr bwMode="auto">
          <a:xfrm>
            <a:off x="467358" y="4241104"/>
            <a:ext cx="8352159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49" charset="-122"/>
              </a:rPr>
              <a:t> 将数据成员声明为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常量</a:t>
            </a:r>
            <a:endParaRPr lang="en-US" altLang="zh-CN" sz="2000" b="1" dirty="0" smtClean="0"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必须初始化（采用</a:t>
            </a:r>
            <a:r>
              <a:rPr lang="zh-CN" altLang="en-US" sz="20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参数初始化表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，不能在构造函数内赋值）</a:t>
            </a:r>
            <a:endParaRPr lang="zh-CN" altLang="en-US" sz="2000" b="1" dirty="0">
              <a:ea typeface="黑体" panose="02010609060101010101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90760" y="5113802"/>
            <a:ext cx="7705353" cy="10895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</a:t>
            </a:r>
            <a:r>
              <a:rPr lang="en-US" altLang="zh-CN" sz="1800" b="1" dirty="0" smtClean="0">
                <a:solidFill>
                  <a:srgbClr val="0000FF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zh-CN" altLang="en-US" sz="1800" b="1" dirty="0" smtClean="0">
                <a:solidFill>
                  <a:srgbClr val="0000FF"/>
                </a:solidFill>
                <a:latin typeface="+mn-lt"/>
                <a:ea typeface="+mn-ea"/>
                <a:cs typeface="Consolas" panose="020B0609020204030204" pitchFamily="49" charset="0"/>
              </a:rPr>
              <a:t>假定数据成员 </a:t>
            </a:r>
            <a:r>
              <a:rPr lang="en-US" altLang="zh-CN" sz="1800" b="1" dirty="0" smtClean="0">
                <a:solidFill>
                  <a:srgbClr val="0000FF"/>
                </a:solidFill>
                <a:latin typeface="+mn-lt"/>
                <a:ea typeface="+mn-ea"/>
                <a:cs typeface="Consolas" panose="020B0609020204030204" pitchFamily="49" charset="0"/>
              </a:rPr>
              <a:t>a </a:t>
            </a:r>
            <a:r>
              <a:rPr lang="zh-CN" altLang="en-US" sz="1800" b="1" dirty="0" smtClean="0">
                <a:solidFill>
                  <a:srgbClr val="0000FF"/>
                </a:solidFill>
                <a:latin typeface="+mn-lt"/>
                <a:ea typeface="+mn-ea"/>
                <a:cs typeface="Consolas" panose="020B0609020204030204" pitchFamily="49" charset="0"/>
              </a:rPr>
              <a:t>和 </a:t>
            </a:r>
            <a:r>
              <a:rPr lang="en-US" altLang="zh-CN" sz="1800" b="1" dirty="0" smtClean="0">
                <a:solidFill>
                  <a:srgbClr val="0000FF"/>
                </a:solidFill>
                <a:latin typeface="+mn-lt"/>
                <a:ea typeface="+mn-ea"/>
                <a:cs typeface="Consolas" panose="020B0609020204030204" pitchFamily="49" charset="0"/>
              </a:rPr>
              <a:t>b </a:t>
            </a:r>
            <a:r>
              <a:rPr lang="zh-CN" altLang="en-US" sz="1800" b="1" dirty="0" smtClean="0">
                <a:solidFill>
                  <a:srgbClr val="0000FF"/>
                </a:solidFill>
                <a:latin typeface="+mn-lt"/>
                <a:ea typeface="+mn-ea"/>
                <a:cs typeface="Consolas" panose="020B0609020204030204" pitchFamily="49" charset="0"/>
              </a:rPr>
              <a:t>是常量，</a:t>
            </a:r>
            <a:r>
              <a:rPr lang="en-US" altLang="zh-CN" sz="1800" b="1" dirty="0" smtClean="0">
                <a:solidFill>
                  <a:srgbClr val="0000FF"/>
                </a:solidFill>
                <a:latin typeface="+mn-lt"/>
                <a:ea typeface="+mn-ea"/>
                <a:cs typeface="Consolas" panose="020B0609020204030204" pitchFamily="49" charset="0"/>
              </a:rPr>
              <a:t>c </a:t>
            </a:r>
            <a:r>
              <a:rPr lang="zh-CN" altLang="en-US" sz="1800" b="1" dirty="0" smtClean="0">
                <a:solidFill>
                  <a:srgbClr val="0000FF"/>
                </a:solidFill>
                <a:latin typeface="+mn-lt"/>
                <a:ea typeface="+mn-ea"/>
                <a:cs typeface="Consolas" panose="020B0609020204030204" pitchFamily="49" charset="0"/>
              </a:rPr>
              <a:t>是普通变量</a:t>
            </a:r>
            <a:endParaRPr lang="en-US" altLang="zh-CN" sz="1800" b="1" dirty="0" smtClean="0">
              <a:solidFill>
                <a:srgbClr val="0000FF"/>
              </a:solidFill>
              <a:latin typeface="+mn-lt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en-US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z):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a(x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b(y)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c=z; }</a:t>
            </a:r>
            <a:endParaRPr lang="en-US" altLang="zh-CN" sz="18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593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 txBox="1">
            <a:spLocks noChangeArrowheads="1"/>
          </p:cNvSpPr>
          <p:nvPr/>
        </p:nvSpPr>
        <p:spPr bwMode="gray">
          <a:xfrm>
            <a:off x="251520" y="216604"/>
            <a:ext cx="4929600" cy="102589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957" y="267885"/>
            <a:ext cx="4788532" cy="923330"/>
          </a:xfrm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面向对象进阶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1506538"/>
            <a:ext cx="6335712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18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对象的生存期</a:t>
            </a:r>
          </a:p>
          <a:p>
            <a:pPr>
              <a:spcAft>
                <a:spcPts val="18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静态成员</a:t>
            </a:r>
          </a:p>
          <a:p>
            <a:pPr>
              <a:spcAft>
                <a:spcPts val="18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友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元关系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ts val="18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常对象与常成员</a:t>
            </a:r>
          </a:p>
          <a:p>
            <a:pPr>
              <a:spcAft>
                <a:spcPts val="18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对象数组与对象指针</a:t>
            </a:r>
          </a:p>
          <a:p>
            <a:pPr>
              <a:spcAft>
                <a:spcPts val="18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向量类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vector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ts val="18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字符串类：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string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3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C474-C080-4373-AB92-E9BEE52CCE70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常成员</a:t>
            </a:r>
            <a:endParaRPr lang="en-US" altLang="zh-CN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23850" y="139405"/>
            <a:ext cx="8640638" cy="6340197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class </a:t>
            </a:r>
            <a:r>
              <a:rPr lang="en-US" altLang="zh-CN" sz="18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Myclass</a:t>
            </a:r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   ... ...   </a:t>
            </a:r>
            <a:endParaRPr lang="en-US" altLang="zh-CN" sz="18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void display()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const</a:t>
            </a:r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void show();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... ...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const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</a:t>
            </a:r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lang="en-US" altLang="zh-CN" sz="18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b;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};</a:t>
            </a:r>
            <a:endParaRPr lang="en-US" altLang="zh-CN" sz="18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endParaRPr lang="en-US" altLang="zh-CN" sz="18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altLang="zh-CN" sz="18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Myclass</a:t>
            </a:r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::</a:t>
            </a:r>
            <a:r>
              <a:rPr lang="en-US" altLang="zh-CN" sz="18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Myclass</a:t>
            </a:r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x, </a:t>
            </a:r>
            <a:r>
              <a:rPr lang="en-US" altLang="zh-CN" sz="18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y</a:t>
            </a:r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):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a(x)</a:t>
            </a:r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{  b </a:t>
            </a:r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 y;  </a:t>
            </a:r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  <a:endParaRPr lang="en-US" altLang="zh-CN" sz="18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... ...</a:t>
            </a:r>
            <a:endParaRPr lang="en-US" altLang="zh-CN" sz="18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altLang="zh-CN" sz="18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main ()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  </a:t>
            </a:r>
            <a:r>
              <a:rPr lang="en-US" altLang="zh-CN" sz="18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Myclass</a:t>
            </a:r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obj1(2,3);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const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Myclass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obj2(4,5);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Myclass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obj3(6,7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endParaRPr lang="en-US" altLang="zh-CN" sz="1800" b="1" dirty="0">
              <a:solidFill>
                <a:srgbClr val="0000FF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obj1.display();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 OK</a:t>
            </a:r>
            <a:endParaRPr lang="en-US" altLang="zh-CN" sz="1800" b="1" dirty="0">
              <a:solidFill>
                <a:srgbClr val="0000FF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obj2.display();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 OK</a:t>
            </a:r>
            <a:endParaRPr lang="en-US" altLang="zh-CN" sz="1800" b="1" dirty="0">
              <a:solidFill>
                <a:srgbClr val="0000FF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obj3.display();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 OK</a:t>
            </a:r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lang="en-US" altLang="zh-CN" sz="18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obj1.show(); 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 OK</a:t>
            </a:r>
            <a:endParaRPr lang="en-US" altLang="zh-CN" sz="1800" b="1" dirty="0">
              <a:solidFill>
                <a:srgbClr val="0000FF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obj2.show</a:t>
            </a:r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 ERROR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obj3.show</a:t>
            </a:r>
            <a:r>
              <a:rPr lang="en-US" altLang="zh-CN" sz="18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 ERROR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  <a:endParaRPr lang="en-US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36096" y="6153090"/>
            <a:ext cx="300595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ex10_class_const.cpp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0633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C474-C080-4373-AB92-E9BEE52CCE70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常引用</a:t>
            </a:r>
            <a:endParaRPr lang="en-US" altLang="zh-CN" dirty="0"/>
          </a:p>
        </p:txBody>
      </p:sp>
      <p:sp>
        <p:nvSpPr>
          <p:cNvPr id="935944" name="Rectangle 8"/>
          <p:cNvSpPr>
            <a:spLocks noChangeArrowheads="1"/>
          </p:cNvSpPr>
          <p:nvPr/>
        </p:nvSpPr>
        <p:spPr bwMode="auto">
          <a:xfrm>
            <a:off x="250057" y="1124545"/>
            <a:ext cx="237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常引用</a:t>
            </a:r>
          </a:p>
        </p:txBody>
      </p:sp>
      <p:sp>
        <p:nvSpPr>
          <p:cNvPr id="935945" name="Rectangle 9"/>
          <p:cNvSpPr>
            <a:spLocks noChangeArrowheads="1"/>
          </p:cNvSpPr>
          <p:nvPr/>
        </p:nvSpPr>
        <p:spPr bwMode="auto">
          <a:xfrm>
            <a:off x="512946" y="2390136"/>
            <a:ext cx="806489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ea typeface="黑体" panose="02010609060101010101" pitchFamily="49" charset="-122"/>
              </a:rPr>
              <a:t>常引用可以绑定到常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对象，也可以绑定到普通对象</a:t>
            </a:r>
            <a:endParaRPr lang="zh-CN" altLang="en-US" sz="2000" b="1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黑体" panose="02010609060101010101" pitchFamily="49" charset="-122"/>
              </a:rPr>
              <a:t> 不能通过常引用来修改常引用所绑定的对象</a:t>
            </a:r>
            <a:endParaRPr lang="en-US" altLang="zh-CN" sz="2000" b="1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普通</a:t>
            </a:r>
            <a:r>
              <a:rPr lang="zh-CN" altLang="en-US" sz="2000" b="1" dirty="0">
                <a:ea typeface="黑体" panose="02010609060101010101" pitchFamily="49" charset="-122"/>
              </a:rPr>
              <a:t>引用</a:t>
            </a:r>
            <a:r>
              <a:rPr lang="zh-CN" altLang="en-US" sz="2000" b="1" dirty="0" smtClean="0">
                <a:ea typeface="黑体" panose="02010609060101010101" pitchFamily="49" charset="-122"/>
              </a:rPr>
              <a:t>不能绑定到常对象</a:t>
            </a:r>
            <a:endParaRPr lang="zh-CN" altLang="en-US" sz="2000" b="1" dirty="0">
              <a:ea typeface="黑体" panose="02010609060101010101" pitchFamily="49" charset="-122"/>
            </a:endParaRPr>
          </a:p>
        </p:txBody>
      </p:sp>
      <p:sp>
        <p:nvSpPr>
          <p:cNvPr id="935946" name="Rectangle 10"/>
          <p:cNvSpPr>
            <a:spLocks noChangeArrowheads="1"/>
          </p:cNvSpPr>
          <p:nvPr/>
        </p:nvSpPr>
        <p:spPr bwMode="auto">
          <a:xfrm>
            <a:off x="611560" y="1700396"/>
            <a:ext cx="8075240" cy="5318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&amp; 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引用名；</a:t>
            </a:r>
            <a:endParaRPr lang="en-US" altLang="zh-CN" sz="24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20870" y="4056168"/>
            <a:ext cx="8110934" cy="9787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ea typeface="黑体" panose="02010609060101010101" pitchFamily="49" charset="-122"/>
              </a:rPr>
              <a:t>在 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C++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编程中，</a:t>
            </a:r>
            <a:r>
              <a:rPr lang="zh-CN" altLang="en-US" sz="2400" b="1" dirty="0">
                <a:ea typeface="黑体" panose="02010609060101010101" pitchFamily="49" charset="-122"/>
              </a:rPr>
              <a:t>经常用常指针和常引用作函数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参数，这样既可以节省存储量和运算时间，又能</a:t>
            </a:r>
            <a:r>
              <a:rPr lang="zh-CN" altLang="en-US" sz="2400" b="1" dirty="0">
                <a:ea typeface="黑体" panose="02010609060101010101" pitchFamily="49" charset="-122"/>
              </a:rPr>
              <a:t>保证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数据的安全。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921883" y="5602838"/>
            <a:ext cx="2723823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ex10_ref_const.cpp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9693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gray">
          <a:xfrm>
            <a:off x="227202" y="227549"/>
            <a:ext cx="6025987" cy="91027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368" y="306827"/>
            <a:ext cx="5857653" cy="830997"/>
          </a:xfr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lvl="0"/>
            <a:r>
              <a:rPr lang="zh-CN" altLang="en-US"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对象数组与对象指针</a:t>
            </a:r>
            <a:endParaRPr lang="zh-CN" altLang="en-US" sz="4800" b="0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5576" y="1700808"/>
            <a:ext cx="6768752" cy="369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对象数组的声明与初始化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指向对象的指针、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this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指针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指向成员的指针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创建动态对象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特殊符号：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-&gt; 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33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关键字：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42059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B177-5EC3-4BFB-B3BF-21971F231B5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对象数组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297393" y="921299"/>
            <a:ext cx="83534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一维对象数组的声明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29193" y="1497561"/>
            <a:ext cx="7777163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数组名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[n]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308168" y="2230790"/>
            <a:ext cx="83534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一维对象数组的引用</a:t>
            </a:r>
          </a:p>
        </p:txBody>
      </p:sp>
      <p:sp>
        <p:nvSpPr>
          <p:cNvPr id="937991" name="Rectangle 7"/>
          <p:cNvSpPr>
            <a:spLocks noChangeArrowheads="1"/>
          </p:cNvSpPr>
          <p:nvPr/>
        </p:nvSpPr>
        <p:spPr bwMode="auto">
          <a:xfrm>
            <a:off x="729193" y="2796026"/>
            <a:ext cx="7775575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数组名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[k].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成员名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37992" name="Rectangle 8"/>
          <p:cNvSpPr>
            <a:spLocks noChangeArrowheads="1"/>
          </p:cNvSpPr>
          <p:nvPr/>
        </p:nvSpPr>
        <p:spPr bwMode="auto">
          <a:xfrm>
            <a:off x="333375" y="3774159"/>
            <a:ext cx="83534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初始化：对每个元素都调用构造函数</a:t>
            </a:r>
          </a:p>
        </p:txBody>
      </p:sp>
      <p:sp>
        <p:nvSpPr>
          <p:cNvPr id="937993" name="Rectangle 9"/>
          <p:cNvSpPr>
            <a:spLocks noChangeArrowheads="1"/>
          </p:cNvSpPr>
          <p:nvPr/>
        </p:nvSpPr>
        <p:spPr bwMode="auto">
          <a:xfrm>
            <a:off x="971550" y="4508500"/>
            <a:ext cx="7308850" cy="22383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... ..  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Point() { x=0; y=0}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Point(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a,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b) { x=a; y=b; }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... ...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Point A[2]={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Point(),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Point(2,3)};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... ...</a:t>
            </a:r>
          </a:p>
        </p:txBody>
      </p:sp>
      <p:sp>
        <p:nvSpPr>
          <p:cNvPr id="937994" name="Rectangle 10"/>
          <p:cNvSpPr>
            <a:spLocks noChangeArrowheads="1"/>
          </p:cNvSpPr>
          <p:nvPr/>
        </p:nvSpPr>
        <p:spPr bwMode="auto">
          <a:xfrm>
            <a:off x="179388" y="43656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925814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0892-6D3B-46EF-B7AF-AB2232443BA6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32015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对象指针</a:t>
            </a:r>
          </a:p>
        </p:txBody>
      </p:sp>
      <p:sp>
        <p:nvSpPr>
          <p:cNvPr id="940035" name="Rectangle 3"/>
          <p:cNvSpPr>
            <a:spLocks noChangeArrowheads="1"/>
          </p:cNvSpPr>
          <p:nvPr/>
        </p:nvSpPr>
        <p:spPr bwMode="auto">
          <a:xfrm>
            <a:off x="426822" y="1048881"/>
            <a:ext cx="8259978" cy="506412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对象指针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：指向对象的指针，存放对象的地址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733240" y="2439988"/>
            <a:ext cx="7991475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* 对象指针名</a:t>
            </a:r>
            <a:endParaRPr lang="en-US" altLang="zh-CN" sz="24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395288" y="4221163"/>
            <a:ext cx="83534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使用对象指针访问对象成员：“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”</a:t>
            </a: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827088" y="4797425"/>
            <a:ext cx="7775575" cy="46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对象指针名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-&gt;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成员名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448054" y="3113881"/>
            <a:ext cx="7272337" cy="7143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Point a(1,2);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Point * pa = &amp;a;</a:t>
            </a: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624102" y="3041650"/>
            <a:ext cx="1468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755650" y="5373688"/>
            <a:ext cx="777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也可以使用普通方式，即：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(*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对象指针名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).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成员名</a:t>
            </a: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333375" y="1876990"/>
            <a:ext cx="83534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对象指针的声明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27088" y="6006284"/>
            <a:ext cx="7775575" cy="46166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常对象</a:t>
            </a: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  <a:sym typeface="Wingdings" panose="05000000000000000000" pitchFamily="2" charset="2"/>
              </a:rPr>
              <a:t>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指向常量的指针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（声明时加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2858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E4A6-352A-4141-952C-2BD49EB686BB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this </a:t>
            </a:r>
            <a:r>
              <a:rPr lang="zh-CN" altLang="en-US" dirty="0"/>
              <a:t>指针</a:t>
            </a:r>
          </a:p>
        </p:txBody>
      </p:sp>
      <p:sp>
        <p:nvSpPr>
          <p:cNvPr id="941059" name="Rectangle 3"/>
          <p:cNvSpPr>
            <a:spLocks noChangeArrowheads="1"/>
          </p:cNvSpPr>
          <p:nvPr/>
        </p:nvSpPr>
        <p:spPr bwMode="auto">
          <a:xfrm>
            <a:off x="395288" y="981075"/>
            <a:ext cx="8496300" cy="870046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this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指针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b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隐含在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非静态成员函数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中的特殊指针，指向目的对象</a:t>
            </a:r>
          </a:p>
        </p:txBody>
      </p:sp>
      <p:sp>
        <p:nvSpPr>
          <p:cNvPr id="941060" name="Rectangle 4"/>
          <p:cNvSpPr>
            <a:spLocks noChangeArrowheads="1"/>
          </p:cNvSpPr>
          <p:nvPr/>
        </p:nvSpPr>
        <p:spPr bwMode="auto">
          <a:xfrm>
            <a:off x="323850" y="2060575"/>
            <a:ext cx="85693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this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指针是常指针</a:t>
            </a:r>
          </a:p>
          <a:p>
            <a:pPr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当局部作用域中声明了与类成员同名的标识符（如变量名）时，可以通过 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this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指针访问该类的成员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5288" y="3616338"/>
            <a:ext cx="8496300" cy="870046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当通过一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对象的调用成员函数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非静态成员函数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时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，系统会把该对象的起始地址赋给成员函数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的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this 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指针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03055" y="4906894"/>
            <a:ext cx="8496300" cy="463781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非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静态成员函数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有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this 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指针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，而静态成员函数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没有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this 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指针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4438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4684-BFEA-453D-9C24-6EA30FC4EA6A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this </a:t>
            </a:r>
            <a:r>
              <a:rPr lang="zh-CN" altLang="en-US" dirty="0"/>
              <a:t>指针</a:t>
            </a:r>
          </a:p>
        </p:txBody>
      </p:sp>
      <p:sp>
        <p:nvSpPr>
          <p:cNvPr id="956419" name="Rectangle 3"/>
          <p:cNvSpPr>
            <a:spLocks noChangeArrowheads="1"/>
          </p:cNvSpPr>
          <p:nvPr/>
        </p:nvSpPr>
        <p:spPr bwMode="auto">
          <a:xfrm>
            <a:off x="323850" y="981075"/>
            <a:ext cx="8137525" cy="4064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class Point	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//Point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类的声明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public:	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外部接口</a:t>
            </a:r>
          </a:p>
          <a:p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Point(int a=0, int b=0) { x=a; y=b;}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Getx() {return x;}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	int Gety() {return y;}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	int p() {int x=5; cout &lt;&lt; x;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          cout &lt;&lt;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this-&gt;x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&lt;&lt; endl; }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	void Setx(int x) {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this-&gt;x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=x; }</a:t>
            </a:r>
          </a:p>
          <a:p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private:	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私有数据</a:t>
            </a:r>
          </a:p>
          <a:p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x, y;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6588224" y="4894036"/>
            <a:ext cx="201850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ex10_this.cpp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439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0C-FAD5-4D01-B4A2-A37FCB225A1B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指向成员的指针</a:t>
            </a:r>
          </a:p>
        </p:txBody>
      </p:sp>
      <p:sp>
        <p:nvSpPr>
          <p:cNvPr id="942083" name="Rectangle 3"/>
          <p:cNvSpPr>
            <a:spLocks noChangeArrowheads="1"/>
          </p:cNvSpPr>
          <p:nvPr/>
        </p:nvSpPr>
        <p:spPr bwMode="auto">
          <a:xfrm>
            <a:off x="323850" y="1052513"/>
            <a:ext cx="8496300" cy="506412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指向成员指针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：直接指向类的成员的指针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323850" y="3933825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指向非静态成员的指针</a:t>
            </a: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755650" y="4724400"/>
            <a:ext cx="7991475" cy="9271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</a:pPr>
            <a:r>
              <a:rPr lang="zh-CN" altLang="en-US" sz="2400" b="1" dirty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类型说明符 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::*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        </a:t>
            </a:r>
            <a:r>
              <a: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指向数据成员</a:t>
            </a:r>
          </a:p>
          <a:p>
            <a:pPr>
              <a:spcAft>
                <a:spcPct val="25000"/>
              </a:spcAft>
            </a:pPr>
            <a:r>
              <a:rPr lang="zh-CN" altLang="en-US" sz="2400" b="1" dirty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类型说明符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::*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)(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参数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// 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指向函数成员</a:t>
            </a: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323850" y="1773238"/>
            <a:ext cx="835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指向静态成员的指针</a:t>
            </a: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684213" y="2420938"/>
            <a:ext cx="8064500" cy="9461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对类的静态成员的访问不依赖于对象，可以通过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普通指针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来指向和访问静态成员</a:t>
            </a:r>
          </a:p>
        </p:txBody>
      </p:sp>
    </p:spTree>
    <p:extLst>
      <p:ext uri="{BB962C8B-B14F-4D97-AF65-F5344CB8AC3E}">
        <p14:creationId xmlns:p14="http://schemas.microsoft.com/office/powerpoint/2010/main" val="6760281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188-BBBA-4927-9E98-F25BABB2DD9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指向非静态成员</a:t>
            </a:r>
          </a:p>
        </p:txBody>
      </p:sp>
      <p:sp>
        <p:nvSpPr>
          <p:cNvPr id="958467" name="Rectangle 3"/>
          <p:cNvSpPr>
            <a:spLocks noChangeArrowheads="1"/>
          </p:cNvSpPr>
          <p:nvPr/>
        </p:nvSpPr>
        <p:spPr bwMode="auto">
          <a:xfrm>
            <a:off x="323850" y="3716338"/>
            <a:ext cx="51133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函数成员指针的赋值与引用</a:t>
            </a:r>
          </a:p>
        </p:txBody>
      </p:sp>
      <p:sp>
        <p:nvSpPr>
          <p:cNvPr id="958468" name="Rectangle 4"/>
          <p:cNvSpPr>
            <a:spLocks noChangeArrowheads="1"/>
          </p:cNvSpPr>
          <p:nvPr/>
        </p:nvSpPr>
        <p:spPr bwMode="auto">
          <a:xfrm>
            <a:off x="755650" y="4365625"/>
            <a:ext cx="7775575" cy="46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= &amp;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函数成员名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58469" name="Rectangle 5"/>
          <p:cNvSpPr>
            <a:spLocks noChangeArrowheads="1"/>
          </p:cNvSpPr>
          <p:nvPr/>
        </p:nvSpPr>
        <p:spPr bwMode="auto">
          <a:xfrm>
            <a:off x="755650" y="4941888"/>
            <a:ext cx="7775575" cy="9080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对象名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.*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)(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参数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</a:p>
          <a:p>
            <a:pPr>
              <a:spcAft>
                <a:spcPct val="200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对象指针名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-&gt;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)(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参数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58470" name="Rectangle 6"/>
          <p:cNvSpPr>
            <a:spLocks noChangeArrowheads="1"/>
          </p:cNvSpPr>
          <p:nvPr/>
        </p:nvSpPr>
        <p:spPr bwMode="auto">
          <a:xfrm>
            <a:off x="323850" y="1052513"/>
            <a:ext cx="51133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数据成员指针的赋值与引用</a:t>
            </a:r>
          </a:p>
        </p:txBody>
      </p:sp>
      <p:sp>
        <p:nvSpPr>
          <p:cNvPr id="958471" name="Rectangle 7"/>
          <p:cNvSpPr>
            <a:spLocks noChangeArrowheads="1"/>
          </p:cNvSpPr>
          <p:nvPr/>
        </p:nvSpPr>
        <p:spPr bwMode="auto">
          <a:xfrm>
            <a:off x="755650" y="1701800"/>
            <a:ext cx="7775575" cy="46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= &amp;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数据成员名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58472" name="Rectangle 8"/>
          <p:cNvSpPr>
            <a:spLocks noChangeArrowheads="1"/>
          </p:cNvSpPr>
          <p:nvPr/>
        </p:nvSpPr>
        <p:spPr bwMode="auto">
          <a:xfrm>
            <a:off x="755649" y="2374901"/>
            <a:ext cx="7775575" cy="9080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对象名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.*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</a:t>
            </a:r>
          </a:p>
          <a:p>
            <a:pPr>
              <a:spcAft>
                <a:spcPct val="2000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对象指针名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-&gt;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312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3E1-1E2A-4147-A0E0-24428589B7C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创建动态对象</a:t>
            </a:r>
          </a:p>
        </p:txBody>
      </p:sp>
      <p:sp>
        <p:nvSpPr>
          <p:cNvPr id="943107" name="Rectangle 3"/>
          <p:cNvSpPr>
            <a:spLocks noChangeArrowheads="1"/>
          </p:cNvSpPr>
          <p:nvPr/>
        </p:nvSpPr>
        <p:spPr bwMode="auto">
          <a:xfrm>
            <a:off x="347695" y="2730202"/>
            <a:ext cx="82804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动态对象的释放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43108" name="Rectangle 4"/>
          <p:cNvSpPr>
            <a:spLocks noChangeArrowheads="1"/>
          </p:cNvSpPr>
          <p:nvPr/>
        </p:nvSpPr>
        <p:spPr bwMode="auto">
          <a:xfrm>
            <a:off x="708058" y="3381932"/>
            <a:ext cx="7978742" cy="46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 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43114" name="Rectangle 10"/>
          <p:cNvSpPr>
            <a:spLocks noChangeArrowheads="1"/>
          </p:cNvSpPr>
          <p:nvPr/>
        </p:nvSpPr>
        <p:spPr bwMode="auto">
          <a:xfrm>
            <a:off x="467544" y="1101251"/>
            <a:ext cx="8219256" cy="9271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</a:pPr>
            <a:r>
              <a:rPr lang="zh-CN" altLang="en-US" sz="2400" b="1" dirty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=new 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          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不带参数</a:t>
            </a:r>
          </a:p>
          <a:p>
            <a:pPr>
              <a:spcAft>
                <a:spcPct val="25000"/>
              </a:spcAft>
            </a:pPr>
            <a:r>
              <a:rPr lang="zh-CN" altLang="en-US" sz="2400" b="1" dirty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=new 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参数列表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带参数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951" y="4582082"/>
            <a:ext cx="8026228" cy="49859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程序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结束后，动态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对象也会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被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释放。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7824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8440" y="2309999"/>
            <a:ext cx="83534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静态生存期：生存期与程序的运行期相同，即一直有效 </a:t>
            </a:r>
          </a:p>
          <a:p>
            <a:pPr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动态生存期：当对象所在的程序块执行完后即消失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4" y="1556792"/>
            <a:ext cx="7704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与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普通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变量一样，对象有静态和动态生存期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8440" y="3645024"/>
            <a:ext cx="7920037" cy="904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全局对象：静态生存期 </a:t>
            </a:r>
          </a:p>
          <a:p>
            <a:pPr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动态对象：动态生存期 </a:t>
            </a:r>
          </a:p>
        </p:txBody>
      </p:sp>
      <p:sp>
        <p:nvSpPr>
          <p:cNvPr id="13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214089"/>
            <a:ext cx="4604762" cy="83864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lIns="180000" anchor="ctr"/>
          <a:lstStyle/>
          <a:p>
            <a:pPr lvl="0">
              <a:defRPr/>
            </a:pPr>
            <a:r>
              <a:rPr lang="zh-CN" alt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对象</a:t>
            </a:r>
            <a:r>
              <a:rPr lang="zh-CN" altLang="en-US"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的生存期</a:t>
            </a:r>
            <a:endParaRPr lang="zh-CN" altLang="en-US" sz="2800" b="0" dirty="0">
              <a:solidFill>
                <a:srgbClr val="000000"/>
              </a:solidFill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8971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227202" y="227549"/>
            <a:ext cx="6025987" cy="91027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4419"/>
            <a:ext cx="5184576" cy="830997"/>
          </a:xfr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lvl="0"/>
            <a:r>
              <a:rPr lang="zh-CN" altLang="en-US"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向量</a:t>
            </a:r>
            <a:r>
              <a:rPr lang="zh-CN" alt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类 </a:t>
            </a:r>
            <a:r>
              <a:rPr lang="en-US" altLang="zh-CN" sz="4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vector </a:t>
            </a:r>
            <a:endParaRPr lang="zh-CN" altLang="en-US" sz="4800" b="0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556792"/>
            <a:ext cx="6768752" cy="244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向量类，头文件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vector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向量对象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向量操作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关键字 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vector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34997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DC6-4284-47A4-997F-3BCDAE0AC3C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向量类</a:t>
            </a:r>
          </a:p>
        </p:txBody>
      </p:sp>
      <p:sp>
        <p:nvSpPr>
          <p:cNvPr id="945155" name="Rectangle 3"/>
          <p:cNvSpPr>
            <a:spLocks noChangeArrowheads="1"/>
          </p:cNvSpPr>
          <p:nvPr/>
        </p:nvSpPr>
        <p:spPr bwMode="auto">
          <a:xfrm>
            <a:off x="323850" y="1052513"/>
            <a:ext cx="8424863" cy="904863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C++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提供了向量类，使用向量与使用数组一样，但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向量的长度可以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根据需要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自动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增减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，比普通数组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更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灵活。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45156" name="Rectangle 4"/>
          <p:cNvSpPr>
            <a:spLocks noChangeArrowheads="1"/>
          </p:cNvSpPr>
          <p:nvPr/>
        </p:nvSpPr>
        <p:spPr bwMode="auto">
          <a:xfrm>
            <a:off x="250825" y="2060575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向量的声明</a:t>
            </a:r>
          </a:p>
        </p:txBody>
      </p:sp>
      <p:sp>
        <p:nvSpPr>
          <p:cNvPr id="945157" name="Rectangle 5"/>
          <p:cNvSpPr>
            <a:spLocks noChangeArrowheads="1"/>
          </p:cNvSpPr>
          <p:nvPr/>
        </p:nvSpPr>
        <p:spPr bwMode="auto">
          <a:xfrm>
            <a:off x="684213" y="2708275"/>
            <a:ext cx="7991475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</a:pPr>
            <a:r>
              <a:rPr lang="en-US" altLang="zh-CN" sz="2400" b="1" dirty="0" smtClean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vector&lt;</a:t>
            </a:r>
            <a:r>
              <a:rPr lang="zh-CN" altLang="en-US" sz="2400" b="1" dirty="0" smtClean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基本数据类型</a:t>
            </a:r>
            <a:r>
              <a:rPr lang="zh-CN" altLang="en-US" sz="2400" b="1" dirty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说明符</a:t>
            </a:r>
            <a:r>
              <a:rPr lang="en-US" altLang="zh-CN" sz="2400" b="1" dirty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</a:t>
            </a:r>
            <a:r>
              <a:rPr lang="zh-CN" altLang="en-US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向量名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sz="24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45158" name="Rectangle 6"/>
          <p:cNvSpPr>
            <a:spLocks noChangeArrowheads="1"/>
          </p:cNvSpPr>
          <p:nvPr/>
        </p:nvSpPr>
        <p:spPr bwMode="auto">
          <a:xfrm>
            <a:off x="982813" y="3574993"/>
            <a:ext cx="7632700" cy="11064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#include &lt;vector&gt;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... ...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vector&lt;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&gt; x;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声明一个整型向量</a:t>
            </a:r>
          </a:p>
        </p:txBody>
      </p:sp>
      <p:sp>
        <p:nvSpPr>
          <p:cNvPr id="945159" name="Rectangle 7"/>
          <p:cNvSpPr>
            <a:spLocks noChangeArrowheads="1"/>
          </p:cNvSpPr>
          <p:nvPr/>
        </p:nvSpPr>
        <p:spPr bwMode="auto">
          <a:xfrm>
            <a:off x="248594" y="3475662"/>
            <a:ext cx="1468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945160" name="Rectangle 8"/>
          <p:cNvSpPr>
            <a:spLocks noChangeArrowheads="1"/>
          </p:cNvSpPr>
          <p:nvPr/>
        </p:nvSpPr>
        <p:spPr bwMode="auto">
          <a:xfrm>
            <a:off x="965076" y="4811970"/>
            <a:ext cx="797627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可创建不同类型的向量，这里 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是对象，不是普通数组</a:t>
            </a:r>
          </a:p>
          <a:p>
            <a:pPr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向量的所有元素都会被初始化：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45162" name="Rectangle 10"/>
          <p:cNvSpPr>
            <a:spLocks noChangeArrowheads="1"/>
          </p:cNvSpPr>
          <p:nvPr/>
        </p:nvSpPr>
        <p:spPr bwMode="auto">
          <a:xfrm>
            <a:off x="5721897" y="3336868"/>
            <a:ext cx="321945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需要加库文件 </a:t>
            </a:r>
            <a:r>
              <a:rPr lang="en-US" altLang="zh-CN" sz="24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vector</a:t>
            </a:r>
            <a:endParaRPr lang="zh-CN" altLang="en-US" sz="24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45164" name="Rectangle 12"/>
          <p:cNvSpPr>
            <a:spLocks noChangeArrowheads="1"/>
          </p:cNvSpPr>
          <p:nvPr/>
        </p:nvSpPr>
        <p:spPr bwMode="auto">
          <a:xfrm>
            <a:off x="1256657" y="5719763"/>
            <a:ext cx="7345362" cy="8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若是基本数据类型，则全为零</a:t>
            </a:r>
            <a:b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若是某个类的对象，则调用相应构造函数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初始化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5537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DC6-4284-47A4-997F-3BCDAE0AC3C8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向量类</a:t>
            </a:r>
          </a:p>
        </p:txBody>
      </p:sp>
      <p:sp>
        <p:nvSpPr>
          <p:cNvPr id="945156" name="Rectangle 4"/>
          <p:cNvSpPr>
            <a:spLocks noChangeArrowheads="1"/>
          </p:cNvSpPr>
          <p:nvPr/>
        </p:nvSpPr>
        <p:spPr bwMode="auto">
          <a:xfrm>
            <a:off x="251521" y="1052736"/>
            <a:ext cx="525658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向量类构造函数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83568" y="1772816"/>
            <a:ext cx="8137525" cy="1800493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vector&lt;Type&gt;();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缺省构造函数，创建一个空向量</a:t>
            </a:r>
            <a:endParaRPr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vector&lt;Type&gt;(</a:t>
            </a:r>
            <a:r>
              <a:rPr lang="en-US" altLang="zh-CN" sz="24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n);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创建长度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为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n 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向量 </a:t>
            </a:r>
            <a:endParaRPr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vector&lt;Type&gt;(</a:t>
            </a:r>
            <a:r>
              <a:rPr lang="en-US" altLang="zh-CN" sz="24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n, Type x); 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 //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创建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长度为 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n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向量，并用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初始化所有分量</a:t>
            </a:r>
            <a:endParaRPr lang="zh-CN" altLang="en-US" sz="2000" b="1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91163" y="3808353"/>
            <a:ext cx="85223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这里的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Type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是基本数据类型，如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float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double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等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188393" y="4571330"/>
            <a:ext cx="7632700" cy="156966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vector&lt;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&gt; 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x(100);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创建长度为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100 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的整型向量</a:t>
            </a:r>
            <a:endParaRPr lang="en-US" altLang="zh-CN" sz="2000" b="1" dirty="0" smtClean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vector&lt;float&gt; y(10, 2.1); </a:t>
            </a:r>
            <a:b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创建长度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为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10 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的单精度型向量，初值都是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2.1</a:t>
            </a:r>
            <a:endParaRPr lang="zh-CN" altLang="en-US" sz="2000" b="1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vector&lt;double&gt; z();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创建一个双精度型空向量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54174" y="4471999"/>
            <a:ext cx="1468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37930450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E634-14FF-4FA0-BEC9-AAFECC2A0FE4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基本操作</a:t>
            </a:r>
            <a:endParaRPr lang="en-US" altLang="zh-CN" dirty="0"/>
          </a:p>
        </p:txBody>
      </p:sp>
      <p:sp>
        <p:nvSpPr>
          <p:cNvPr id="949251" name="Rectangle 3"/>
          <p:cNvSpPr>
            <a:spLocks noChangeArrowheads="1"/>
          </p:cNvSpPr>
          <p:nvPr/>
        </p:nvSpPr>
        <p:spPr bwMode="auto">
          <a:xfrm>
            <a:off x="323850" y="980728"/>
            <a:ext cx="835342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向量的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基本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操作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Group 233"/>
          <p:cNvGraphicFramePr>
            <a:graphicFrameLocks noGrp="1"/>
          </p:cNvGraphicFramePr>
          <p:nvPr>
            <p:extLst/>
          </p:nvPr>
        </p:nvGraphicFramePr>
        <p:xfrm>
          <a:off x="683568" y="1671488"/>
          <a:ext cx="8065269" cy="2286000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v[k]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第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个分量，下标从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0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开始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v1 = v2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赋值（复制）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v1 == v2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个数和值都相等时返回真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v1 != v2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不相等时返回真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&lt;, &lt;=, &gt;, &gt;=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按字典顺序进行比较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440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常用成员函数</a:t>
            </a:r>
            <a:endParaRPr lang="zh-CN" altLang="en-US" dirty="0"/>
          </a:p>
        </p:txBody>
      </p:sp>
      <p:graphicFrame>
        <p:nvGraphicFramePr>
          <p:cNvPr id="10" name="Group 233"/>
          <p:cNvGraphicFramePr>
            <a:graphicFrameLocks noGrp="1"/>
          </p:cNvGraphicFramePr>
          <p:nvPr>
            <p:extLst/>
          </p:nvPr>
        </p:nvGraphicFramePr>
        <p:xfrm>
          <a:off x="616865" y="1195435"/>
          <a:ext cx="8065269" cy="4114800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at(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 k)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返回下标为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的分量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size()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返回向量的长度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clear()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清空向量中的数据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empty()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判断向量是否为空（长度为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front()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返回第一个分量的值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back()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返回最后一个分量的值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push_back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数据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在向量末尾插入数据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pop_back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删除最后一个分量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swap(vector)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交换向量的值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5344" y="6063885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关于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vector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的更多介绍参见相关资料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3580" y="5545173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向量名不是地址！向量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是对象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226510" y="5170583"/>
            <a:ext cx="2520280" cy="412229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ex10_vector.cpp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3964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gray">
          <a:xfrm>
            <a:off x="227202" y="227549"/>
            <a:ext cx="6025987" cy="91027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5096" y="214494"/>
            <a:ext cx="5279032" cy="923330"/>
          </a:xfr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lvl="0"/>
            <a:r>
              <a:rPr lang="zh-CN" altLang="en-US"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字符串</a:t>
            </a:r>
            <a:r>
              <a:rPr lang="zh-CN" alt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类 </a:t>
            </a:r>
            <a:r>
              <a:rPr lang="en-US" altLang="zh-CN" sz="5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string</a:t>
            </a:r>
            <a:endParaRPr lang="zh-CN" altLang="en-US" sz="4800" b="0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556792"/>
            <a:ext cx="6768752" cy="244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字符串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对象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与字符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数组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string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类的构造函数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字符串各种操作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关键字 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string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61370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字符串类</a:t>
            </a:r>
          </a:p>
        </p:txBody>
      </p:sp>
      <p:sp>
        <p:nvSpPr>
          <p:cNvPr id="948227" name="Rectangle 3"/>
          <p:cNvSpPr>
            <a:spLocks noChangeArrowheads="1"/>
          </p:cNvSpPr>
          <p:nvPr/>
        </p:nvSpPr>
        <p:spPr bwMode="auto">
          <a:xfrm>
            <a:off x="323850" y="1052513"/>
            <a:ext cx="8496300" cy="506412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字符串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：可以通过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字符数组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实现，也可以通过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string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948228" name="Rectangle 4"/>
          <p:cNvSpPr>
            <a:spLocks noChangeArrowheads="1"/>
          </p:cNvSpPr>
          <p:nvPr/>
        </p:nvSpPr>
        <p:spPr bwMode="auto">
          <a:xfrm>
            <a:off x="323850" y="1778058"/>
            <a:ext cx="8353425" cy="144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string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类提供了处理字符串的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各种函数，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使得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的字符串操作更加方便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使用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string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类必须包含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string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头文件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48229" name="Rectangle 5"/>
          <p:cNvSpPr>
            <a:spLocks noChangeArrowheads="1"/>
          </p:cNvSpPr>
          <p:nvPr/>
        </p:nvSpPr>
        <p:spPr bwMode="auto">
          <a:xfrm>
            <a:off x="1259632" y="3501008"/>
            <a:ext cx="7272338" cy="23237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#include &lt;string&gt;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注意不是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cstring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... ... 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定义一个空字符串对象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str1="Math.", 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str2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"ECNU");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可以初始化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str3=str1+str2;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str3="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Math.ECNU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 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str4(5,'c');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连续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个字符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48230" name="Rectangle 6"/>
          <p:cNvSpPr>
            <a:spLocks noChangeArrowheads="1"/>
          </p:cNvSpPr>
          <p:nvPr/>
        </p:nvSpPr>
        <p:spPr bwMode="auto">
          <a:xfrm>
            <a:off x="525413" y="3360603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1211" y="6076682"/>
            <a:ext cx="8698701" cy="498598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ct val="15000"/>
              </a:spcAft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为了以示区别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后面将由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字符数组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定义的字符串称为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数组字符串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1950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08E2-7061-4704-9DC5-019462A3A475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字符串类</a:t>
            </a:r>
          </a:p>
        </p:txBody>
      </p:sp>
      <p:sp>
        <p:nvSpPr>
          <p:cNvPr id="948231" name="Rectangle 7"/>
          <p:cNvSpPr>
            <a:spLocks noChangeArrowheads="1"/>
          </p:cNvSpPr>
          <p:nvPr/>
        </p:nvSpPr>
        <p:spPr bwMode="auto">
          <a:xfrm>
            <a:off x="323850" y="1035802"/>
            <a:ext cx="8353425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string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类构造函数原型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48232" name="Rectangle 8"/>
          <p:cNvSpPr>
            <a:spLocks noChangeArrowheads="1"/>
          </p:cNvSpPr>
          <p:nvPr/>
        </p:nvSpPr>
        <p:spPr bwMode="auto">
          <a:xfrm>
            <a:off x="683568" y="1772816"/>
            <a:ext cx="8137525" cy="4247317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string();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默认构造函数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string(</a:t>
            </a:r>
            <a:r>
              <a:rPr lang="en-US" altLang="zh-CN" sz="24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string &amp; s);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复制构造函数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string(</a:t>
            </a:r>
            <a:r>
              <a:rPr lang="en-US" altLang="zh-CN" sz="24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char * s);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用字符串常量初始化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string(</a:t>
            </a:r>
            <a:r>
              <a:rPr lang="en-US" altLang="zh-CN" sz="24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string &amp; s, unsigned </a:t>
            </a:r>
            <a:r>
              <a:rPr lang="en-US" altLang="zh-CN" sz="24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p</a:t>
            </a: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,</a:t>
            </a:r>
            <a:b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 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unsigned </a:t>
            </a:r>
            <a:r>
              <a:rPr lang="en-US" altLang="zh-CN" sz="24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n);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// 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从位置 </a:t>
            </a:r>
            <a:r>
              <a:rPr lang="en-US" altLang="zh-CN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p 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开始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取 </a:t>
            </a:r>
            <a:r>
              <a:rPr lang="en-US" altLang="zh-CN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n 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个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字符，即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s[p</a:t>
            </a:r>
            <a:r>
              <a:rPr lang="en-US" altLang="zh-CN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], .., s[p+n-1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]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string(</a:t>
            </a:r>
            <a:r>
              <a:rPr lang="en-US" altLang="zh-CN" sz="24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char * s, unsigned </a:t>
            </a:r>
            <a:r>
              <a:rPr lang="en-US" altLang="zh-CN" sz="24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n);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/>
            </a:r>
            <a:b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// 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使用前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个字符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string(unsigned </a:t>
            </a:r>
            <a:r>
              <a:rPr lang="en-US" altLang="zh-CN" sz="24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n, char c);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/>
            </a:r>
            <a:b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// 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将给定的字符重复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9485225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861187" name="Rectangle 3"/>
          <p:cNvSpPr>
            <a:spLocks noChangeArrowheads="1"/>
          </p:cNvSpPr>
          <p:nvPr/>
        </p:nvSpPr>
        <p:spPr bwMode="auto">
          <a:xfrm>
            <a:off x="179388" y="978908"/>
            <a:ext cx="835342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string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对象的输入输出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61228" name="Rectangle 44"/>
          <p:cNvSpPr>
            <a:spLocks noChangeArrowheads="1"/>
          </p:cNvSpPr>
          <p:nvPr/>
        </p:nvSpPr>
        <p:spPr bwMode="auto">
          <a:xfrm>
            <a:off x="467544" y="1733589"/>
            <a:ext cx="8353425" cy="98488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&gt;&gt;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37762" y="3789040"/>
            <a:ext cx="8353425" cy="1200329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getline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cin,str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   //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以换行符作为输入结束符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getline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(cin,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,'c')  //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将字符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'c'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作为输入结束符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1673" y="3129937"/>
            <a:ext cx="835342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输入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getline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5684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E634-14FF-4FA0-BEC9-AAFECC2A0FE4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基本操作</a:t>
            </a:r>
            <a:endParaRPr lang="en-US" altLang="zh-CN" dirty="0"/>
          </a:p>
        </p:txBody>
      </p:sp>
      <p:graphicFrame>
        <p:nvGraphicFramePr>
          <p:cNvPr id="949252" name="Group 4"/>
          <p:cNvGraphicFramePr>
            <a:graphicFrameLocks noGrp="1"/>
          </p:cNvGraphicFramePr>
          <p:nvPr>
            <p:extLst/>
          </p:nvPr>
        </p:nvGraphicFramePr>
        <p:xfrm>
          <a:off x="696933" y="1124744"/>
          <a:ext cx="8035931" cy="4084320"/>
        </p:xfrm>
        <a:graphic>
          <a:graphicData uri="http://schemas.openxmlformats.org/drawingml/2006/table">
            <a:tbl>
              <a:tblPr/>
              <a:tblGrid>
                <a:gridCol w="979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操作符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示例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+=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==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!=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&lt;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&lt;=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&gt;=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[ 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str1 + str2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str1 = str2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str1 += str2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str1 == str2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str1 != str2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str1 &lt; str2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str1 &lt;= str2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str1 &gt; str2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str1 &gt;= str2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[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连接两个字符串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用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str2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更新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str1,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即复制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str1 = str1 + str2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比较字符串大小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比较字符串大小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比较字符串大小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比较字符串大小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比较字符串大小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比较字符串大小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访问下标为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的字符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,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数组方式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9279" name="Rectangle 31"/>
          <p:cNvSpPr>
            <a:spLocks noChangeArrowheads="1"/>
          </p:cNvSpPr>
          <p:nvPr/>
        </p:nvSpPr>
        <p:spPr bwMode="auto">
          <a:xfrm>
            <a:off x="611560" y="5423162"/>
            <a:ext cx="79200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以上操作通过操作符重载实现</a:t>
            </a:r>
          </a:p>
          <a:p>
            <a:pPr>
              <a:lnSpc>
                <a:spcPct val="105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比较大小按字典顺序，从前往后逐个进行比较</a:t>
            </a:r>
          </a:p>
        </p:txBody>
      </p:sp>
    </p:spTree>
    <p:extLst>
      <p:ext uri="{BB962C8B-B14F-4D97-AF65-F5344CB8AC3E}">
        <p14:creationId xmlns:p14="http://schemas.microsoft.com/office/powerpoint/2010/main" val="38930266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8525-B060-4DC0-B82C-274404E472CF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类作用域</a:t>
            </a:r>
            <a:endParaRPr lang="zh-CN" altLang="en-US" dirty="0"/>
          </a:p>
        </p:txBody>
      </p:sp>
      <p:sp>
        <p:nvSpPr>
          <p:cNvPr id="928774" name="Rectangle 6"/>
          <p:cNvSpPr>
            <a:spLocks noChangeArrowheads="1"/>
          </p:cNvSpPr>
          <p:nvPr/>
        </p:nvSpPr>
        <p:spPr bwMode="auto">
          <a:xfrm>
            <a:off x="179512" y="1124744"/>
            <a:ext cx="7993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类作用域：数据成员与局部变量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8775" name="Rectangle 7"/>
          <p:cNvSpPr>
            <a:spLocks noChangeArrowheads="1"/>
          </p:cNvSpPr>
          <p:nvPr/>
        </p:nvSpPr>
        <p:spPr bwMode="auto">
          <a:xfrm>
            <a:off x="467544" y="1700808"/>
            <a:ext cx="8353425" cy="196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数据成员可以被类中的所有函数成员访问（类似全局变量）</a:t>
            </a:r>
          </a:p>
          <a:p>
            <a:pPr>
              <a:lnSpc>
                <a:spcPct val="120000"/>
              </a:lnSpc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成员函数中声明的变量是局部变量</a:t>
            </a:r>
          </a:p>
          <a:p>
            <a:pPr>
              <a:lnSpc>
                <a:spcPct val="120000"/>
              </a:lnSpc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如果成员函数中声明了与数据成员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同名</a:t>
            </a:r>
            <a:r>
              <a:rPr lang="zh-CN" altLang="en-US" sz="2400" b="1" dirty="0">
                <a:ea typeface="黑体" panose="02010609060101010101" pitchFamily="49" charset="-122"/>
              </a:rPr>
              <a:t>的变量，则数据成员被屏蔽</a:t>
            </a:r>
          </a:p>
        </p:txBody>
      </p:sp>
    </p:spTree>
    <p:extLst>
      <p:ext uri="{BB962C8B-B14F-4D97-AF65-F5344CB8AC3E}">
        <p14:creationId xmlns:p14="http://schemas.microsoft.com/office/powerpoint/2010/main" val="7408716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基本操作举例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4591" y="1124744"/>
            <a:ext cx="7920038" cy="10156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str1="Hello";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str2(3,'A');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str3 = str1 + " Math";</a:t>
            </a:r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251520" y="2407552"/>
            <a:ext cx="871264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两个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string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可以相加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string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数组字符串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也可以相加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但两个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数组字符串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不能直接相加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0814" y="4011065"/>
            <a:ext cx="7920038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str4="Hello" + " Math";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99987" y="4576034"/>
            <a:ext cx="7920038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str4="Hello" + str2 + " Math";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126037" y="5347402"/>
            <a:ext cx="2470299" cy="412229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ex10_string.cpp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3699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基本操作举例</a:t>
            </a:r>
            <a:endParaRPr lang="zh-CN" altLang="en-US" dirty="0"/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323850" y="1090451"/>
            <a:ext cx="836295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string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可以直接赋值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但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字符串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不能！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850" y="2287899"/>
            <a:ext cx="7920038" cy="163121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str1;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char   str2[10];</a:t>
            </a:r>
          </a:p>
          <a:p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str1="Hello";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str2="Hello";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28574293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更多操作</a:t>
            </a:r>
            <a:endParaRPr lang="zh-CN" altLang="en-US" dirty="0"/>
          </a:p>
        </p:txBody>
      </p:sp>
      <p:graphicFrame>
        <p:nvGraphicFramePr>
          <p:cNvPr id="10" name="Group 233"/>
          <p:cNvGraphicFramePr>
            <a:graphicFrameLocks noGrp="1"/>
          </p:cNvGraphicFramePr>
          <p:nvPr>
            <p:extLst/>
          </p:nvPr>
        </p:nvGraphicFramePr>
        <p:xfrm>
          <a:off x="441489" y="1124744"/>
          <a:ext cx="8065269" cy="914400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[k]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返回第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str.at(k)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返回第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会自动检测是否越界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33"/>
          <p:cNvGraphicFramePr>
            <a:graphicFrameLocks noGrp="1"/>
          </p:cNvGraphicFramePr>
          <p:nvPr>
            <p:extLst/>
          </p:nvPr>
        </p:nvGraphicFramePr>
        <p:xfrm>
          <a:off x="449345" y="2292041"/>
          <a:ext cx="8091324" cy="1381083"/>
        </p:xfrm>
        <a:graphic>
          <a:graphicData uri="http://schemas.openxmlformats.org/drawingml/2006/table">
            <a:tbl>
              <a:tblPr/>
              <a:tblGrid>
                <a:gridCol w="296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str.length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字符串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对象的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长度（字符个数）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str.size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同上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str.capacity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返回为当前字符串分配的存储空间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33"/>
          <p:cNvGraphicFramePr>
            <a:graphicFrameLocks noGrp="1"/>
          </p:cNvGraphicFramePr>
          <p:nvPr>
            <p:extLst/>
          </p:nvPr>
        </p:nvGraphicFramePr>
        <p:xfrm>
          <a:off x="449984" y="3935149"/>
          <a:ext cx="8091324" cy="2083809"/>
        </p:xfrm>
        <a:graphic>
          <a:graphicData uri="http://schemas.openxmlformats.org/drawingml/2006/table">
            <a:tbl>
              <a:tblPr/>
              <a:tblGrid>
                <a:gridCol w="296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str.clear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清除字符串中所有内容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str.erase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k,n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从下标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开始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,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连续清除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n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.~string()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释放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string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对象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str.empty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判断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string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对象是否为空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/>
                      </a:r>
                      <a:b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</a:b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是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(true)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，否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(false)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1468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更多操作</a:t>
            </a:r>
            <a:endParaRPr lang="zh-CN" altLang="en-US" dirty="0"/>
          </a:p>
        </p:txBody>
      </p:sp>
      <p:graphicFrame>
        <p:nvGraphicFramePr>
          <p:cNvPr id="10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2371"/>
              </p:ext>
            </p:extLst>
          </p:nvPr>
        </p:nvGraphicFramePr>
        <p:xfrm>
          <a:off x="323850" y="1052734"/>
          <a:ext cx="8496622" cy="2286000"/>
        </p:xfrm>
        <a:graphic>
          <a:graphicData uri="http://schemas.openxmlformats.org/drawingml/2006/table">
            <a:tbl>
              <a:tblPr/>
              <a:tblGrid>
                <a:gridCol w="352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str.assign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(str1)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用字符串对象赋值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str.assign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cstr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用数组字符串赋值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str.assign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(str1,k,n)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用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str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从下标 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k 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开始的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连续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n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str.assign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(str1,n)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用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str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n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str.assign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n,c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用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n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c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0628" y="3717032"/>
            <a:ext cx="8469843" cy="224676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str1, str2, str3, str4, str5;</a:t>
            </a:r>
          </a:p>
          <a:p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str1.assign("Hello Math");	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str2.assign(str1);     	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str3.assign(str1,6,9);  	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OK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str4.assign(str1,5);     	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OK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str5.assign(3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,'M');     	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str5=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"MMM"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0747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更多操作</a:t>
            </a:r>
            <a:endParaRPr lang="zh-CN" altLang="en-US" dirty="0"/>
          </a:p>
        </p:txBody>
      </p:sp>
      <p:graphicFrame>
        <p:nvGraphicFramePr>
          <p:cNvPr id="10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68355"/>
              </p:ext>
            </p:extLst>
          </p:nvPr>
        </p:nvGraphicFramePr>
        <p:xfrm>
          <a:off x="323850" y="1052734"/>
          <a:ext cx="8496622" cy="1828800"/>
        </p:xfrm>
        <a:graphic>
          <a:graphicData uri="http://schemas.openxmlformats.org/drawingml/2006/table">
            <a:tbl>
              <a:tblPr/>
              <a:tblGrid>
                <a:gridCol w="352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str.append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(str1)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将字符串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str1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追加到当前字符串后面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str.append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(str1,k,n)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追加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str1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从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下标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开始的连续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n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str.append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cstr,n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追加数组字符串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cstr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的前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n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str.append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n,c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追加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n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c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0628" y="3717032"/>
            <a:ext cx="8469843" cy="224676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str1, str2; char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cstr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[]="okay";</a:t>
            </a:r>
          </a:p>
          <a:p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str1="Hello "; 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str2="Math";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str1.append(str2,1,3); 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Hello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ath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str1.append(cstr,3); 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Hello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athoka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str1.append(3,'Y');  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Hello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athokaYYY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1436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更多操作</a:t>
            </a:r>
            <a:endParaRPr lang="zh-CN" altLang="en-US" dirty="0"/>
          </a:p>
        </p:txBody>
      </p:sp>
      <p:graphicFrame>
        <p:nvGraphicFramePr>
          <p:cNvPr id="10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62561"/>
              </p:ext>
            </p:extLst>
          </p:nvPr>
        </p:nvGraphicFramePr>
        <p:xfrm>
          <a:off x="323850" y="1052734"/>
          <a:ext cx="8496622" cy="1158240"/>
        </p:xfrm>
        <a:graphic>
          <a:graphicData uri="http://schemas.openxmlformats.org/drawingml/2006/table">
            <a:tbl>
              <a:tblPr/>
              <a:tblGrid>
                <a:gridCol w="352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str.substr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k,n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返回当前字符串从下标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开始的连续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n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str.substr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(k)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返回当前字符串从下标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开始的子串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88502"/>
              </p:ext>
            </p:extLst>
          </p:nvPr>
        </p:nvGraphicFramePr>
        <p:xfrm>
          <a:off x="320053" y="2668922"/>
          <a:ext cx="8496622" cy="1158240"/>
        </p:xfrm>
        <a:graphic>
          <a:graphicData uri="http://schemas.openxmlformats.org/drawingml/2006/table">
            <a:tbl>
              <a:tblPr/>
              <a:tblGrid>
                <a:gridCol w="360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str.compare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(str1)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与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str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比较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大于为正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,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等于为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0,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小于为负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str.compare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(k,n,str1)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与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str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的字串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从下标 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k 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开始的连续 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n 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个字符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进行比较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9377"/>
              </p:ext>
            </p:extLst>
          </p:nvPr>
        </p:nvGraphicFramePr>
        <p:xfrm>
          <a:off x="320053" y="4225942"/>
          <a:ext cx="8568630" cy="1615440"/>
        </p:xfrm>
        <a:graphic>
          <a:graphicData uri="http://schemas.openxmlformats.org/drawingml/2006/table">
            <a:tbl>
              <a:tblPr/>
              <a:tblGrid>
                <a:gridCol w="360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str.insert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(k,str1)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在下标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位置插入字符串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str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str.insert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k,n,c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在下标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位置连续插入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n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c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str.replace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(k,n,str1)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用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str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的内容替换从下标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开始的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n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210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更多操作</a:t>
            </a:r>
            <a:endParaRPr lang="zh-CN" altLang="en-US" dirty="0"/>
          </a:p>
        </p:txBody>
      </p:sp>
      <p:graphicFrame>
        <p:nvGraphicFramePr>
          <p:cNvPr id="5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28354"/>
              </p:ext>
            </p:extLst>
          </p:nvPr>
        </p:nvGraphicFramePr>
        <p:xfrm>
          <a:off x="323850" y="1086331"/>
          <a:ext cx="8496622" cy="1828800"/>
        </p:xfrm>
        <a:graphic>
          <a:graphicData uri="http://schemas.openxmlformats.org/drawingml/2006/table">
            <a:tbl>
              <a:tblPr/>
              <a:tblGrid>
                <a:gridCol w="284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str.find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(str1)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返回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str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在当前字符串中首次出现的位置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str.find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(str1,k)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同上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,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从下标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位置开始查找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str.find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(c)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返回字符 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c 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在当前字符串中首次出现的位置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str.find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c,k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同上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, 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从下标 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k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 位置开始查找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33"/>
          <p:cNvGraphicFramePr>
            <a:graphicFrameLocks noGrp="1"/>
          </p:cNvGraphicFramePr>
          <p:nvPr>
            <p:extLst/>
          </p:nvPr>
        </p:nvGraphicFramePr>
        <p:xfrm>
          <a:off x="323850" y="3372957"/>
          <a:ext cx="8496622" cy="914400"/>
        </p:xfrm>
        <a:graphic>
          <a:graphicData uri="http://schemas.openxmlformats.org/drawingml/2006/table">
            <a:tbl>
              <a:tblPr/>
              <a:tblGrid>
                <a:gridCol w="287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str.c_str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将当前字符串转化为数组字符串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str.data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同上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3850" y="5229200"/>
            <a:ext cx="8496622" cy="4616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更多成员函数参见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/>
                <a:ea typeface="黑体" panose="02010609060101010101" pitchFamily="49" charset="-122"/>
              </a:rPr>
              <a:t>C++ Reference</a:t>
            </a:r>
            <a:endParaRPr lang="zh-CN" altLang="en-US" sz="2400" b="1" dirty="0">
              <a:solidFill>
                <a:srgbClr val="0000FF"/>
              </a:solidFill>
              <a:latin typeface="Times New Roman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6329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0825" y="1052513"/>
            <a:ext cx="8353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课后练习（自己练习）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4683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上机作业</a:t>
            </a:r>
            <a:endParaRPr lang="zh-CN" alt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18778" y="1474887"/>
            <a:ext cx="85016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1)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设计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一个名为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Rectangle2D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的类，表示平面坐标下的一个矩形，这个类包括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zh-CN" altLang="en-US" sz="1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864" y="1030509"/>
            <a:ext cx="842493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注：若没有特别说明，所有数据成员都是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private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，函数成员都是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public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4460" y="1827789"/>
            <a:ext cx="8390554" cy="371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四个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double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型数据成员：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 y, width, height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，分别表示矩形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中心坐标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宽和高</a:t>
            </a:r>
            <a:endParaRPr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lvl="0" indent="-28575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一个不带形参的构造函数，用于创建缺省矩形：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)=(0,0), width=height=1</a:t>
            </a:r>
          </a:p>
          <a:p>
            <a:pPr marL="285750" lvl="0" indent="-28575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一个带形参的构造函数：</a:t>
            </a:r>
          </a:p>
          <a:p>
            <a:pPr lvl="0">
              <a:lnSpc>
                <a:spcPct val="120000"/>
              </a:lnSpc>
              <a:buClr>
                <a:srgbClr val="0000FF"/>
              </a:buClr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Rectangle2D(double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x, double y, double width, double height)</a:t>
            </a:r>
          </a:p>
          <a:p>
            <a:pPr marL="285750" lvl="0" indent="-28575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成员函数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getAera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，返回矩形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面积</a:t>
            </a:r>
            <a:endParaRPr lang="en-US" altLang="zh-CN" sz="18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lvl="0" indent="-28575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成员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contains(double x, double y)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，当给定点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在矩形内时返回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true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，否则返回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false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如下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页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a)</a:t>
            </a:r>
          </a:p>
          <a:p>
            <a:pPr marL="285750" lvl="0" indent="-28575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成员函数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contains(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Rectangle2D&amp; 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，当给定矩形在当前矩形内是返回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true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，否则返回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false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如下页图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b)</a:t>
            </a:r>
          </a:p>
          <a:p>
            <a:pPr marL="285750" lvl="0" indent="-28575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成员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overlaps(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Rectangle2D&amp; 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，当给定矩形与当前矩形有部分重叠时返回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true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，否则返回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false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如下页图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c)</a:t>
            </a:r>
          </a:p>
        </p:txBody>
      </p:sp>
      <p:sp>
        <p:nvSpPr>
          <p:cNvPr id="7" name="矩形 6"/>
          <p:cNvSpPr/>
          <p:nvPr/>
        </p:nvSpPr>
        <p:spPr>
          <a:xfrm>
            <a:off x="504460" y="5569304"/>
            <a:ext cx="8280920" cy="105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实现这个类，并在主函数中测试这个类：创建矩形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r1(2,2,5.4,4.8), r2(4,5,10.6,3.3)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r3(3,5,2.2,5.5)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，输出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r1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面积，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以及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r1.contains(3,3), r1.contains(r2)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r1.overlaps(r3)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的结果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。程序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取名为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hw10_01.cpp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7282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上机作业</a:t>
            </a:r>
            <a:endParaRPr lang="zh-CN" alt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850" y="3005289"/>
            <a:ext cx="820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2)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设计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一个名为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MyDate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的类，表示日期，这个类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包括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91334" y="1274432"/>
            <a:ext cx="1080120" cy="57606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339406" y="156246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372956" y="1275963"/>
            <a:ext cx="1080120" cy="57606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222972" y="1116726"/>
            <a:ext cx="1644826" cy="86961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523982" y="1260435"/>
            <a:ext cx="1080120" cy="57606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249386" y="1512682"/>
            <a:ext cx="709431" cy="47366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005485" y="2102441"/>
            <a:ext cx="6895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a)                                 b)                                       c)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4619" y="3339801"/>
            <a:ext cx="8390554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三个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数据成员：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year, month, day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，分别表示年、月、日</a:t>
            </a:r>
          </a:p>
          <a:p>
            <a:pPr marL="285750" lvl="0" indent="-28575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个带一个形参的构造函数，用给出的自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1970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月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日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时流逝的秒数创建一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MyDate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对象，如果没有给定时间，则缺省为当前时间：</a:t>
            </a:r>
            <a:endParaRPr lang="en-US" altLang="zh-CN" sz="18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MyDate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(unsigned long second=time(0))</a:t>
            </a:r>
          </a:p>
          <a:p>
            <a:pPr marL="285750" lvl="0" indent="-28575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个带三个形参的构造函数，用给定的年月日创建一个 </a:t>
            </a:r>
            <a:r>
              <a:rPr lang="en-US" altLang="zh-CN" sz="1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MyDate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对象：</a:t>
            </a:r>
          </a:p>
          <a:p>
            <a:pPr lvl="0">
              <a:lnSpc>
                <a:spcPct val="120000"/>
              </a:lnSpc>
              <a:buClr>
                <a:srgbClr val="0000FF"/>
              </a:buClr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MyDate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year,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month,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day)</a:t>
            </a:r>
          </a:p>
          <a:p>
            <a:pPr marL="285750" lvl="0" indent="-28575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成员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showDay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 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，在屏幕上输出对象中的年月日</a:t>
            </a:r>
          </a:p>
        </p:txBody>
      </p:sp>
      <p:sp>
        <p:nvSpPr>
          <p:cNvPr id="28" name="矩形 27"/>
          <p:cNvSpPr/>
          <p:nvPr/>
        </p:nvSpPr>
        <p:spPr>
          <a:xfrm>
            <a:off x="405880" y="5758925"/>
            <a:ext cx="828092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实现这个类，并在主函数中测试这个类：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创建表示当前时间的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MyDate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对象 </a:t>
            </a:r>
            <a:r>
              <a:rPr lang="en-US" altLang="zh-CN" sz="18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d1</a:t>
            </a:r>
            <a:r>
              <a:rPr lang="en-US" altLang="zh-CN" sz="1800" b="1" dirty="0" smtClean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和 </a:t>
            </a:r>
            <a:r>
              <a:rPr lang="en-US" altLang="zh-CN" sz="1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Consolas" panose="020B0609020204030204" pitchFamily="49" charset="0"/>
              </a:rPr>
              <a:t>d2(3456201512)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，然后输出它们所对应的日期。程序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取名为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hw10_02.cpp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0261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C310-9213-45A6-81F6-459B05B228D5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例：数据成员作用域</a:t>
            </a:r>
          </a:p>
        </p:txBody>
      </p:sp>
      <p:sp>
        <p:nvSpPr>
          <p:cNvPr id="955400" name="Rectangle 8"/>
          <p:cNvSpPr>
            <a:spLocks noChangeArrowheads="1"/>
          </p:cNvSpPr>
          <p:nvPr/>
        </p:nvSpPr>
        <p:spPr bwMode="auto">
          <a:xfrm>
            <a:off x="323850" y="1007100"/>
            <a:ext cx="8137525" cy="523220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class Point	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//Point 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类的声明</a:t>
            </a:r>
          </a:p>
          <a:p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{  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public:	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外部接口</a:t>
            </a:r>
          </a:p>
          <a:p>
            <a:r>
              <a:rPr lang="zh-CN" altLang="en-US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Point(double a, double b) 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{ x=a; y=b;} </a:t>
            </a:r>
            <a:endParaRPr lang="zh-CN" altLang="en-US" sz="18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void </a:t>
            </a:r>
            <a:r>
              <a:rPr lang="en-US" altLang="zh-CN" sz="18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myfun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 </a:t>
            </a: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{   </a:t>
            </a:r>
            <a:r>
              <a:rPr lang="en-US" altLang="zh-CN" sz="18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&lt;&lt; x &lt;&lt; </a:t>
            </a:r>
            <a:r>
              <a:rPr lang="en-US" altLang="zh-CN" sz="18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  <a:endParaRPr lang="en-US" altLang="zh-CN" sz="18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    </a:t>
            </a:r>
            <a:r>
              <a:rPr lang="en-US" altLang="zh-CN" sz="18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x=10; </a:t>
            </a: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    </a:t>
            </a:r>
            <a:r>
              <a:rPr lang="en-US" altLang="zh-CN" sz="18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&lt;&lt; x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}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  private:	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私有数据</a:t>
            </a:r>
          </a:p>
          <a:p>
            <a:r>
              <a:rPr lang="zh-CN" altLang="en-US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x, y;</a:t>
            </a: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  <a:p>
            <a:r>
              <a:rPr lang="zh-CN" altLang="en-US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18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{  </a:t>
            </a:r>
            <a:endParaRPr lang="en-US" altLang="zh-CN" sz="18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Point 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A(4,5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);   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en-US" altLang="zh-CN" sz="18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A.myfun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  return 0; </a:t>
            </a:r>
          </a:p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55401" name="Rectangle 9"/>
          <p:cNvSpPr>
            <a:spLocks noChangeArrowheads="1"/>
          </p:cNvSpPr>
          <p:nvPr/>
        </p:nvSpPr>
        <p:spPr bwMode="auto">
          <a:xfrm>
            <a:off x="6228184" y="6121400"/>
            <a:ext cx="256857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ex10_class_01.cpp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71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上机作业</a:t>
            </a:r>
            <a:endParaRPr lang="zh-CN" alt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1071" y="999732"/>
            <a:ext cx="820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3)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设计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Employee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类，使用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string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对象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，这个类包括：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11355" y="1337092"/>
            <a:ext cx="8167746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四个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string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类数据成员：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name, 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addr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city, zip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，分别表示姓名，街道地址，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省市，邮编</a:t>
            </a:r>
            <a:endParaRPr lang="en-US" altLang="zh-CN" sz="1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一个带形参的构造函数，用于初始化数据成员</a:t>
            </a:r>
            <a:endParaRPr lang="en-US" altLang="zh-CN" sz="1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成员函数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ChangeName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，修改姓名</a:t>
            </a:r>
            <a:endParaRPr lang="en-US" altLang="zh-CN" sz="1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成员函数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Display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，输出所有信息（即姓名，地址，省市和邮编）</a:t>
            </a:r>
            <a:endParaRPr lang="en-US" altLang="zh-CN" sz="1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数据成员是保护类型的，函数成员是公有类型的</a:t>
            </a:r>
            <a:endParaRPr lang="en-US" altLang="zh-CN" sz="1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544" y="3356247"/>
            <a:ext cx="750960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实现这个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类，并在主函数中测试这个类</a:t>
            </a:r>
            <a:r>
              <a:rPr lang="zh-CN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：使用你自己的相关信息初始化数据成员，并在屏幕上输出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。程序取名为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hw10_03.cpp</a:t>
            </a:r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611355" y="4256838"/>
            <a:ext cx="7633053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class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Employee</a:t>
            </a:r>
            <a:endParaRPr lang="en-US" altLang="zh-CN" sz="1600" dirty="0" smtClean="0">
              <a:solidFill>
                <a:srgbClr val="0000FF"/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 public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Employee(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string&amp;,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string&amp;,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cosnt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string&amp;,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/>
            </a:r>
            <a:b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  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const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string&amp;)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;</a:t>
            </a:r>
          </a:p>
          <a:p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void 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ChangeName(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string&amp;)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;</a:t>
            </a:r>
          </a:p>
          <a:p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void 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Display();</a:t>
            </a:r>
          </a:p>
          <a:p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protected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string name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addr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city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zip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00750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530-38E2-458A-95D6-DB100B0DB86B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上机作业</a:t>
            </a:r>
            <a:endParaRPr lang="zh-CN" alt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1071" y="999732"/>
            <a:ext cx="8208962" cy="253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4)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字符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易位破译，使用字符串类实现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en-US" altLang="zh-CN" sz="1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函数，测试两个字符串是否字符异位相等，即两个字符串中包含的字母是相同的，但次序可以不同，如“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silent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”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listen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”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字符异位相等，但“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baac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与“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abcc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”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不是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isAnagram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string&amp; str1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string&amp; str2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sort(string&amp;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提示：先对字符串进行排序，然后再比较。程序取名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hw10_04.cpp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0992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gray">
          <a:xfrm>
            <a:off x="227202" y="227549"/>
            <a:ext cx="6025987" cy="91027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5096" y="214494"/>
            <a:ext cx="5279032" cy="923330"/>
          </a:xfr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lvl="0"/>
            <a:r>
              <a:rPr lang="zh-CN" alt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模板 </a:t>
            </a:r>
            <a:r>
              <a:rPr lang="en-US" altLang="zh-CN" sz="5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template</a:t>
            </a:r>
            <a:endParaRPr lang="zh-CN" altLang="en-US" sz="4800" b="0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7489" y="2564904"/>
            <a:ext cx="8353425" cy="168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目的：设计具有通用类型的函数和类，使得它们可用于</a:t>
            </a:r>
            <a:r>
              <a:rPr lang="en-US" altLang="zh-CN" sz="2400" b="1" dirty="0" smtClean="0">
                <a:ea typeface="黑体" panose="02010609060101010101" pitchFamily="49" charset="-122"/>
              </a:rPr>
              <a:t/>
            </a:r>
            <a:br>
              <a:rPr lang="en-US" altLang="zh-CN" sz="2400" b="1" dirty="0" smtClean="0">
                <a:ea typeface="黑体" panose="02010609060101010101" pitchFamily="49" charset="-122"/>
              </a:rPr>
            </a:br>
            <a:r>
              <a:rPr lang="en-US" altLang="zh-CN" sz="2400" b="1" dirty="0" smtClean="0"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不同类型的数据，这就是</a:t>
            </a:r>
            <a:r>
              <a:rPr lang="zh-CN" altLang="en-US" sz="24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模板函数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模板类。</a:t>
            </a:r>
            <a:endParaRPr lang="en-US" altLang="zh-CN" sz="2400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ea typeface="黑体" panose="02010609060101010101" pitchFamily="49" charset="-122"/>
              </a:rPr>
              <a:t>模板提供了在函数中</a:t>
            </a: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将类型作为参数</a:t>
            </a:r>
            <a:r>
              <a:rPr lang="zh-CN" altLang="en-US" b="1" dirty="0" smtClean="0">
                <a:ea typeface="黑体" panose="02010609060101010101" pitchFamily="49" charset="-122"/>
              </a:rPr>
              <a:t>的功能！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45096" y="1651144"/>
            <a:ext cx="7704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</a:pPr>
            <a:r>
              <a:rPr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模板是 </a:t>
            </a:r>
            <a:r>
              <a:rPr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C++ </a:t>
            </a:r>
            <a:r>
              <a:rPr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中最强大的特性之一。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3229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3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179512" y="193631"/>
            <a:ext cx="3528392" cy="71508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模板函数</a:t>
            </a:r>
            <a:endParaRPr lang="zh-CN" altLang="en-US" dirty="0">
              <a:solidFill>
                <a:srgbClr val="006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95536" y="962409"/>
            <a:ext cx="8424936" cy="5590791"/>
          </a:xfrm>
          <a:prstGeom prst="roundRect">
            <a:avLst>
              <a:gd name="adj" fmla="val 2348"/>
            </a:avLst>
          </a:prstGeom>
          <a:solidFill>
            <a:schemeClr val="bg1">
              <a:lumMod val="95000"/>
              <a:alpha val="55000"/>
            </a:schemeClr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 &lt;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T1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 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模板前缀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T1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myfun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(T1 </a:t>
            </a:r>
            <a:r>
              <a:rPr lang="en-US" altLang="zh-CN" sz="2000" b="1" dirty="0">
                <a:latin typeface="Consolas" panose="020B0609020204030204" pitchFamily="49" charset="0"/>
              </a:rPr>
              <a:t>x,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T1 </a:t>
            </a:r>
            <a:r>
              <a:rPr lang="en-US" altLang="zh-CN" sz="2000" b="1" dirty="0"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</a:rPr>
              <a:t> . . . . . .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函数体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a=2, b=3, c;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float e=2.2, f=2.3, g;   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c=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myfun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&gt;(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a,b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);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 c=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myfun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g=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myfun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&lt;float&gt;(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e,f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);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 g=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myfun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e,f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return 0;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012160" y="6153090"/>
            <a:ext cx="300595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ex10_template_01.cpp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6043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3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179512" y="193631"/>
            <a:ext cx="3528392" cy="71508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模板函数</a:t>
            </a:r>
            <a:endParaRPr lang="zh-CN" altLang="en-US" dirty="0">
              <a:solidFill>
                <a:srgbClr val="006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95536" y="962409"/>
            <a:ext cx="8424936" cy="5590791"/>
          </a:xfrm>
          <a:prstGeom prst="roundRect">
            <a:avLst>
              <a:gd name="adj" fmla="val 2348"/>
            </a:avLst>
          </a:prstGeom>
          <a:solidFill>
            <a:schemeClr val="bg1">
              <a:lumMod val="95000"/>
              <a:alpha val="55000"/>
            </a:schemeClr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 &lt;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T1,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T2,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T3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T3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myfun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(T1&amp; </a:t>
            </a:r>
            <a:r>
              <a:rPr lang="en-US" altLang="zh-CN" sz="2000" b="1" dirty="0">
                <a:latin typeface="Consolas" panose="020B0609020204030204" pitchFamily="49" charset="0"/>
              </a:rPr>
              <a:t>x,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T2&amp; </a:t>
            </a:r>
            <a:r>
              <a:rPr lang="en-US" altLang="zh-CN" sz="2000" b="1" dirty="0"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</a:rPr>
              <a:t> . . . . . .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函数体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a=2;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double e=3.14;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float f;   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f=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myfun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int,double,float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&gt;(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a,e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return 0;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012160" y="6324600"/>
            <a:ext cx="300595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ex10_template_02.cpp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6542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3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179512" y="193631"/>
            <a:ext cx="3528392" cy="71508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模板类</a:t>
            </a:r>
            <a:endParaRPr lang="zh-CN" altLang="en-US" dirty="0">
              <a:solidFill>
                <a:srgbClr val="006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95536" y="962409"/>
            <a:ext cx="8424936" cy="5490927"/>
          </a:xfrm>
          <a:prstGeom prst="roundRect">
            <a:avLst>
              <a:gd name="adj" fmla="val 2348"/>
            </a:avLst>
          </a:prstGeom>
          <a:solidFill>
            <a:schemeClr val="bg1">
              <a:lumMod val="95000"/>
              <a:alpha val="55000"/>
            </a:schemeClr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 &lt;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myclass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. . . . . . 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&lt;T&gt;::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构造函数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 ... ...}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 &lt;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Consolas" panose="020B0609020204030204" pitchFamily="49" charset="0"/>
              </a:rPr>
              <a:t>T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&lt;T&gt;::fun(T x) 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成员函数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{ ... ...}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084168" y="6153090"/>
            <a:ext cx="300595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ex10_template_03.cpp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164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3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179512" y="193631"/>
            <a:ext cx="3528392" cy="71508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几点说明</a:t>
            </a:r>
            <a:endParaRPr lang="zh-CN" altLang="en-US" dirty="0">
              <a:solidFill>
                <a:srgbClr val="006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3375" y="1340768"/>
            <a:ext cx="8353425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模板类的成员函数通常是模板函数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ea typeface="黑体" panose="02010609060101010101" pitchFamily="49" charset="-122"/>
              </a:rPr>
              <a:t>若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成员函数是</a:t>
            </a:r>
            <a:r>
              <a:rPr lang="zh-CN" altLang="en-US" b="1" dirty="0" smtClean="0">
                <a:ea typeface="黑体" panose="02010609060101010101" pitchFamily="49" charset="-122"/>
              </a:rPr>
              <a:t>模板函数且在外部</a:t>
            </a:r>
            <a:r>
              <a:rPr lang="zh-CN" altLang="en-US" b="1" dirty="0">
                <a:ea typeface="黑体" panose="02010609060101010101" pitchFamily="49" charset="-122"/>
              </a:rPr>
              <a:t>定义，则需加模板前缀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ea typeface="黑体" panose="02010609060101010101" pitchFamily="49" charset="-122"/>
              </a:rPr>
              <a:t>模板类的类型参数可以带缺省值，但模板函数不行</a:t>
            </a:r>
            <a:endParaRPr lang="en-US" altLang="zh-CN" sz="20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6312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568" y="1556792"/>
            <a:ext cx="6768752" cy="244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为什么要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静态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静态数据成员 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静态函数成员 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关键字 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static</a:t>
            </a:r>
            <a:endParaRPr lang="zh-CN" altLang="en-US" sz="2800" dirty="0"/>
          </a:p>
        </p:txBody>
      </p:sp>
      <p:sp>
        <p:nvSpPr>
          <p:cNvPr id="8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214088"/>
            <a:ext cx="5976664" cy="93386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lIns="180000" anchor="ctr"/>
          <a:lstStyle/>
          <a:p>
            <a:pPr lvl="0">
              <a:defRPr/>
            </a:pPr>
            <a:r>
              <a:rPr lang="zh-CN" alt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静态成员</a:t>
            </a:r>
            <a:endParaRPr lang="zh-CN" altLang="en-US" sz="4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4416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9BB1-BA42-4D31-998F-5EB1A2CCB945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类的静态成员</a:t>
            </a:r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302466" y="1052736"/>
            <a:ext cx="83534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静态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数据</a:t>
            </a:r>
            <a:r>
              <a:rPr lang="zh-CN" altLang="en-US" b="1" dirty="0" smtClean="0">
                <a:ea typeface="黑体" panose="02010609060101010101" pitchFamily="49" charset="-122"/>
              </a:rPr>
              <a:t>成员和</a:t>
            </a: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静态函数</a:t>
            </a:r>
            <a:r>
              <a:rPr lang="zh-CN" altLang="en-US" b="1" dirty="0" smtClean="0">
                <a:ea typeface="黑体" panose="02010609060101010101" pitchFamily="49" charset="-122"/>
              </a:rPr>
              <a:t>成员</a:t>
            </a:r>
            <a:endParaRPr lang="zh-CN" altLang="en-US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929799" name="Rectangle 7"/>
          <p:cNvSpPr>
            <a:spLocks noChangeArrowheads="1"/>
          </p:cNvSpPr>
          <p:nvPr/>
        </p:nvSpPr>
        <p:spPr bwMode="auto">
          <a:xfrm>
            <a:off x="755576" y="1718933"/>
            <a:ext cx="7786440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ea typeface="黑体" panose="02010609060101010101" pitchFamily="49" charset="-122"/>
              </a:rPr>
              <a:t>一般情况下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，同一个类的</a:t>
            </a:r>
            <a:r>
              <a:rPr lang="zh-CN" altLang="en-US" sz="24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不同对象分别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有自己的数据成员</a:t>
            </a:r>
            <a:r>
              <a:rPr lang="zh-CN" altLang="en-US" sz="24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，名字一样，但各自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有值，互不相干</a:t>
            </a:r>
            <a:r>
              <a:rPr lang="zh-CN" altLang="en-US" sz="2400" b="1" dirty="0">
                <a:ea typeface="黑体" panose="02010609060101010101" pitchFamily="49" charset="-122"/>
              </a:rPr>
              <a:t>。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但有时希望某些数据</a:t>
            </a:r>
            <a:r>
              <a:rPr lang="zh-CN" altLang="en-US" sz="2400" b="1" dirty="0">
                <a:ea typeface="黑体" panose="02010609060101010101" pitchFamily="49" charset="-122"/>
              </a:rPr>
              <a:t>成员为所有对象所共有，这样可以实现数据共享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。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52736" y="3413500"/>
            <a:ext cx="7786440" cy="1865126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ea typeface="黑体" panose="02010609060101010101" pitchFamily="49" charset="-122"/>
              </a:rPr>
              <a:t>全局变量可以达到共享数据的目的，但其安全性得不到保证：任何函数都可以自由修改全局变量的值，很有可能偶然失误，全局变量的值被错误修改，导致程序的失败。因此在实际工作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中尽量少</a:t>
            </a:r>
            <a:r>
              <a:rPr lang="zh-CN" altLang="en-US" sz="2400" b="1" dirty="0">
                <a:ea typeface="黑体" panose="02010609060101010101" pitchFamily="49" charset="-122"/>
              </a:rPr>
              <a:t>使用全局变量。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55576" y="5627284"/>
            <a:ext cx="7786440" cy="978729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ea typeface="黑体" panose="02010609060101010101" pitchFamily="49" charset="-122"/>
              </a:rPr>
              <a:t>如果需要在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同一个类的多个对象之间实现数据共享</a:t>
            </a:r>
            <a:r>
              <a:rPr lang="zh-CN" altLang="en-US" sz="2400" b="1" dirty="0">
                <a:ea typeface="黑体" panose="02010609060101010101" pitchFamily="49" charset="-122"/>
              </a:rPr>
              <a:t>，可以使用静态数据成员。</a:t>
            </a:r>
          </a:p>
        </p:txBody>
      </p:sp>
    </p:spTree>
    <p:extLst>
      <p:ext uri="{BB962C8B-B14F-4D97-AF65-F5344CB8AC3E}">
        <p14:creationId xmlns:p14="http://schemas.microsoft.com/office/powerpoint/2010/main" val="7324843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9BB1-BA42-4D31-998F-5EB1A2CCB94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静态数据成员</a:t>
            </a:r>
            <a:endParaRPr lang="zh-CN" altLang="en-US" dirty="0"/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539552" y="1542341"/>
            <a:ext cx="8353425" cy="14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用关键字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static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ea typeface="黑体" panose="02010609060101010101" pitchFamily="49" charset="-122"/>
              </a:rPr>
              <a:t>修饰</a:t>
            </a: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该类的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所有对象共同使用和维护</a:t>
            </a:r>
            <a:r>
              <a:rPr lang="zh-CN" altLang="en-US" sz="2400" b="1" dirty="0">
                <a:ea typeface="黑体" panose="02010609060101010101" pitchFamily="49" charset="-122"/>
              </a:rPr>
              <a:t>该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成员</a:t>
            </a:r>
            <a:endParaRPr lang="zh-CN" altLang="en-US" sz="2400" b="1" dirty="0"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Aft>
                <a:spcPct val="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静态变量可以</a:t>
            </a:r>
            <a:r>
              <a:rPr lang="zh-CN" altLang="en-US" sz="24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初始化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，但必须</a:t>
            </a:r>
            <a:r>
              <a:rPr lang="zh-CN" altLang="en-US" sz="2400" b="1" dirty="0">
                <a:ea typeface="黑体" panose="02010609060101010101" pitchFamily="49" charset="-122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类</a:t>
            </a:r>
            <a:r>
              <a:rPr lang="zh-CN" altLang="en-US" sz="24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外部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初始化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静态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成员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9797" name="Rectangle 5"/>
          <p:cNvSpPr>
            <a:spLocks noChangeArrowheads="1"/>
          </p:cNvSpPr>
          <p:nvPr/>
        </p:nvSpPr>
        <p:spPr bwMode="auto">
          <a:xfrm>
            <a:off x="1260475" y="3213002"/>
            <a:ext cx="6911975" cy="339259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class Point	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sz="18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{  public:	</a:t>
            </a:r>
            <a:endParaRPr lang="zh-CN" altLang="en-US" sz="18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    ... ... 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  private:	</a:t>
            </a:r>
            <a:endParaRPr lang="zh-CN" altLang="en-US" sz="18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    </a:t>
            </a:r>
            <a:r>
              <a:rPr lang="en-US" altLang="zh-CN" sz="18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x, y;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   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static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count;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引用性声明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  <a:p>
            <a:pPr>
              <a:lnSpc>
                <a:spcPct val="120000"/>
              </a:lnSpc>
            </a:pPr>
            <a:endParaRPr lang="zh-CN" altLang="en-US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Point::count=0;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静态数据成员的定义和初始化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... ... </a:t>
            </a:r>
          </a:p>
        </p:txBody>
      </p:sp>
      <p:sp>
        <p:nvSpPr>
          <p:cNvPr id="929798" name="Rectangle 6"/>
          <p:cNvSpPr>
            <a:spLocks noChangeArrowheads="1"/>
          </p:cNvSpPr>
          <p:nvPr/>
        </p:nvSpPr>
        <p:spPr bwMode="auto">
          <a:xfrm>
            <a:off x="539750" y="3141565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黑体" panose="02010609060101010101" pitchFamily="49" charset="-122"/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4373771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9BB1-BA42-4D31-998F-5EB1A2CCB945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静态数据成员</a:t>
            </a:r>
            <a:endParaRPr lang="zh-CN" altLang="en-US" dirty="0"/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298900" y="1052736"/>
            <a:ext cx="8515228" cy="376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黑体" panose="02010609060101010101" pitchFamily="49" charset="-122"/>
              </a:rPr>
              <a:t> 静态</a:t>
            </a:r>
            <a:r>
              <a:rPr lang="zh-CN" altLang="en-US" sz="2400" b="1" dirty="0">
                <a:ea typeface="黑体" panose="02010609060101010101" pitchFamily="49" charset="-122"/>
              </a:rPr>
              <a:t>数据成员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为类的所有对象共有，</a:t>
            </a:r>
            <a:r>
              <a:rPr lang="zh-CN" altLang="en-US" sz="24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不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属于任何特定对象</a:t>
            </a:r>
            <a:endParaRPr lang="en-US" altLang="zh-CN" sz="2400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静态数据成员在</a:t>
            </a:r>
            <a:r>
              <a:rPr lang="zh-CN" altLang="en-US" sz="2400" b="1" dirty="0">
                <a:ea typeface="黑体" panose="02010609060101010101" pitchFamily="49" charset="-122"/>
              </a:rPr>
              <a:t>内存中只占一份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空间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只要</a:t>
            </a:r>
            <a:r>
              <a:rPr lang="zh-CN" altLang="en-US" sz="2400" b="1" dirty="0">
                <a:ea typeface="黑体" panose="02010609060101010101" pitchFamily="49" charset="-122"/>
              </a:rPr>
              <a:t>在类中定义了静态数据成员，即使不定义对象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ea typeface="黑体" panose="02010609060101010101" pitchFamily="49" charset="-122"/>
              </a:rPr>
              <a:t/>
            </a:r>
            <a:br>
              <a:rPr lang="en-US" altLang="zh-CN" sz="2400" b="1" dirty="0" smtClean="0">
                <a:ea typeface="黑体" panose="02010609060101010101" pitchFamily="49" charset="-122"/>
              </a:rPr>
            </a:br>
            <a:r>
              <a:rPr lang="en-US" altLang="zh-CN" sz="2400" b="1" dirty="0" smtClean="0"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也</a:t>
            </a:r>
            <a:r>
              <a:rPr lang="zh-CN" altLang="en-US" sz="2400" b="1" dirty="0">
                <a:ea typeface="黑体" panose="02010609060101010101" pitchFamily="49" charset="-122"/>
              </a:rPr>
              <a:t>为静态数据成员分配空间，它可以被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引用</a:t>
            </a:r>
            <a:endParaRPr lang="en-US" altLang="zh-CN" sz="2400" b="1" dirty="0" smtClean="0"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黑体" panose="02010609060101010101" pitchFamily="49" charset="-122"/>
              </a:rPr>
              <a:t> 如果静态</a:t>
            </a:r>
            <a:r>
              <a:rPr lang="zh-CN" altLang="en-US" sz="2400" b="1" dirty="0">
                <a:ea typeface="黑体" panose="02010609060101010101" pitchFamily="49" charset="-122"/>
              </a:rPr>
              <a:t>数据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成员没有初始化，则系统</a:t>
            </a:r>
            <a:r>
              <a:rPr lang="zh-CN" altLang="en-US" sz="2400" b="1" dirty="0">
                <a:ea typeface="黑体" panose="02010609060101010101" pitchFamily="49" charset="-122"/>
              </a:rPr>
              <a:t>会自动赋予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初值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+mn-lt"/>
                <a:ea typeface="黑体" panose="02010609060101010101" pitchFamily="49" charset="-122"/>
              </a:rPr>
              <a:t>0</a:t>
            </a:r>
          </a:p>
          <a:p>
            <a:pPr>
              <a:lnSpc>
                <a:spcPct val="130000"/>
              </a:lnSpc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 静态数据成员既可以通过对象名引用，也可以通过类名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来</a:t>
            </a:r>
            <a:r>
              <a:rPr lang="en-US" altLang="zh-CN" sz="2400" b="1" dirty="0" smtClean="0"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400" b="1" dirty="0" smtClean="0">
                <a:latin typeface="+mn-lt"/>
                <a:ea typeface="黑体" panose="02010609060101010101" pitchFamily="49" charset="-122"/>
              </a:rPr>
            </a:br>
            <a:r>
              <a:rPr lang="en-US" altLang="zh-CN" sz="2400" b="1" dirty="0" smtClean="0">
                <a:latin typeface="+mn-lt"/>
                <a:ea typeface="黑体" panose="02010609060101010101" pitchFamily="49" charset="-122"/>
              </a:rPr>
              <a:t>     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引用，即：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对象名</a:t>
            </a:r>
            <a:r>
              <a:rPr lang="en-US" altLang="zh-CN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.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静态成员名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 或 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类名</a:t>
            </a:r>
            <a:r>
              <a:rPr lang="en-US" altLang="zh-CN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::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静态成员名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868144" y="5305319"/>
            <a:ext cx="2723823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ex10_static_01.cpp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468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16776</TotalTime>
  <Words>3980</Words>
  <Application>Microsoft Office PowerPoint</Application>
  <PresentationFormat>全屏显示(4:3)</PresentationFormat>
  <Paragraphs>724</Paragraphs>
  <Slides>56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黑体</vt:lpstr>
      <vt:lpstr>宋体</vt:lpstr>
      <vt:lpstr>Arial</vt:lpstr>
      <vt:lpstr>Consolas</vt:lpstr>
      <vt:lpstr>Courier New</vt:lpstr>
      <vt:lpstr>Tahoma</vt:lpstr>
      <vt:lpstr>Times New Roman</vt:lpstr>
      <vt:lpstr>Wingdings</vt:lpstr>
      <vt:lpstr>Blends</vt:lpstr>
      <vt:lpstr>第十讲</vt:lpstr>
      <vt:lpstr>面向对象进阶</vt:lpstr>
      <vt:lpstr>对象的生存期</vt:lpstr>
      <vt:lpstr>类作用域</vt:lpstr>
      <vt:lpstr>例：数据成员作用域</vt:lpstr>
      <vt:lpstr>静态成员</vt:lpstr>
      <vt:lpstr>类的静态成员</vt:lpstr>
      <vt:lpstr>静态数据成员</vt:lpstr>
      <vt:lpstr>静态数据成员</vt:lpstr>
      <vt:lpstr>静态函数成员</vt:lpstr>
      <vt:lpstr>静态函数成员</vt:lpstr>
      <vt:lpstr>友 元</vt:lpstr>
      <vt:lpstr>类的友元</vt:lpstr>
      <vt:lpstr>友元函数</vt:lpstr>
      <vt:lpstr>友元类</vt:lpstr>
      <vt:lpstr>友元类</vt:lpstr>
      <vt:lpstr>常对象与常成员</vt:lpstr>
      <vt:lpstr>常对象</vt:lpstr>
      <vt:lpstr>常成员</vt:lpstr>
      <vt:lpstr>常成员</vt:lpstr>
      <vt:lpstr>常引用</vt:lpstr>
      <vt:lpstr>对象数组与对象指针</vt:lpstr>
      <vt:lpstr>对象数组</vt:lpstr>
      <vt:lpstr>对象指针</vt:lpstr>
      <vt:lpstr>this 指针</vt:lpstr>
      <vt:lpstr>例：this 指针</vt:lpstr>
      <vt:lpstr>指向成员的指针</vt:lpstr>
      <vt:lpstr>指向非静态成员</vt:lpstr>
      <vt:lpstr>创建动态对象</vt:lpstr>
      <vt:lpstr>向量类 vector </vt:lpstr>
      <vt:lpstr>向量类</vt:lpstr>
      <vt:lpstr>向量类</vt:lpstr>
      <vt:lpstr>基本操作</vt:lpstr>
      <vt:lpstr>常用成员函数</vt:lpstr>
      <vt:lpstr>字符串类 string</vt:lpstr>
      <vt:lpstr>字符串类</vt:lpstr>
      <vt:lpstr>字符串类</vt:lpstr>
      <vt:lpstr>输入输出</vt:lpstr>
      <vt:lpstr>基本操作</vt:lpstr>
      <vt:lpstr>基本操作举例</vt:lpstr>
      <vt:lpstr>基本操作举例</vt:lpstr>
      <vt:lpstr>更多操作</vt:lpstr>
      <vt:lpstr>更多操作</vt:lpstr>
      <vt:lpstr>更多操作</vt:lpstr>
      <vt:lpstr>更多操作</vt:lpstr>
      <vt:lpstr>更多操作</vt:lpstr>
      <vt:lpstr>课后练习</vt:lpstr>
      <vt:lpstr>上机作业</vt:lpstr>
      <vt:lpstr>上机作业</vt:lpstr>
      <vt:lpstr>上机作业</vt:lpstr>
      <vt:lpstr>上机作业</vt:lpstr>
      <vt:lpstr>模板 template</vt:lpstr>
      <vt:lpstr>模板函数</vt:lpstr>
      <vt:lpstr>模板函数</vt:lpstr>
      <vt:lpstr>模板类</vt:lpstr>
      <vt:lpstr>几点说明</vt:lpstr>
    </vt:vector>
  </TitlesOfParts>
  <Company>联想（北京）有限公司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tiger</cp:lastModifiedBy>
  <cp:revision>1023</cp:revision>
  <cp:lastPrinted>2017-12-19T04:47:15Z</cp:lastPrinted>
  <dcterms:created xsi:type="dcterms:W3CDTF">2005-02-05T01:21:04Z</dcterms:created>
  <dcterms:modified xsi:type="dcterms:W3CDTF">2017-12-19T04:48:14Z</dcterms:modified>
</cp:coreProperties>
</file>