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sldIdLst>
    <p:sldId id="706" r:id="rId2"/>
    <p:sldId id="858" r:id="rId3"/>
    <p:sldId id="859" r:id="rId4"/>
    <p:sldId id="860" r:id="rId5"/>
    <p:sldId id="861" r:id="rId6"/>
    <p:sldId id="862" r:id="rId7"/>
    <p:sldId id="863" r:id="rId8"/>
    <p:sldId id="864" r:id="rId9"/>
    <p:sldId id="865" r:id="rId10"/>
    <p:sldId id="866" r:id="rId11"/>
    <p:sldId id="867" r:id="rId12"/>
    <p:sldId id="868" r:id="rId13"/>
    <p:sldId id="869" r:id="rId14"/>
    <p:sldId id="870" r:id="rId15"/>
    <p:sldId id="881" r:id="rId16"/>
    <p:sldId id="883" r:id="rId17"/>
    <p:sldId id="871" r:id="rId18"/>
    <p:sldId id="872" r:id="rId19"/>
    <p:sldId id="873" r:id="rId20"/>
    <p:sldId id="874" r:id="rId21"/>
    <p:sldId id="875" r:id="rId22"/>
    <p:sldId id="876" r:id="rId23"/>
    <p:sldId id="878" r:id="rId24"/>
    <p:sldId id="88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00"/>
    <a:srgbClr val="FFFF00"/>
    <a:srgbClr val="0033CC"/>
    <a:srgbClr val="FF3300"/>
    <a:srgbClr val="CC9900"/>
    <a:srgbClr val="00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2" autoAdjust="0"/>
    <p:restoredTop sz="86455" autoAdjust="0"/>
  </p:normalViewPr>
  <p:slideViewPr>
    <p:cSldViewPr>
      <p:cViewPr varScale="1">
        <p:scale>
          <a:sx n="67" d="100"/>
          <a:sy n="67" d="100"/>
        </p:scale>
        <p:origin x="11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zh-CN" altLang="en-US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zh-CN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A5D6B146-CC24-415A-80E0-B445A3AD07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488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2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854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490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95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643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480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870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873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851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43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79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979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362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1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57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542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1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20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39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971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933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924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88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3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71600" y="15573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1663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4565DD-4289-4886-B24C-5E3FF023EDB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AE292-4B72-4AE8-9D3A-34773363A3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1220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25848-0EFF-4B3B-B89E-136AE84671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782621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162800" cy="6175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25538"/>
            <a:ext cx="8424862" cy="50403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B6ED7D6-E86F-4B8B-9CEB-E75C5EFB78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16068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A0E35-5EF1-457F-B2A4-70866F7D6C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26339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727DC-D719-4CCE-B3DD-65F30F001C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85527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35437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137025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5CE1D-12E6-4742-ACE4-C4272D0693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2636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33E51-46F8-4EAB-8F2A-C1200028CE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09000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ED99E-9A99-48AA-95DD-7790511278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6994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8BA8B-E5C8-4F37-8FA1-8B63BCC74C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83869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69661-A804-41D3-82F4-7FEEFCF559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62514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69D2D-3C33-4DD2-A384-131EA04A8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55650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 userDrawn="1"/>
        </p:nvSpPr>
        <p:spPr bwMode="gray">
          <a:xfrm>
            <a:off x="323850" y="836613"/>
            <a:ext cx="8496300" cy="36512"/>
          </a:xfrm>
          <a:prstGeom prst="rect">
            <a:avLst/>
          </a:prstGeom>
          <a:solidFill>
            <a:srgbClr val="00CCFF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4248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8BE1D44-E49A-4A6D-BA0B-1BD9E242D2E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>
    <p:random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2pPr>
      <a:lvl3pPr marL="118427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3pPr>
      <a:lvl4pPr marL="160337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541" y="989828"/>
            <a:ext cx="3026315" cy="830997"/>
          </a:xfrm>
        </p:spPr>
        <p:txBody>
          <a:bodyPr wrap="square">
            <a:spAutoFit/>
          </a:bodyPr>
          <a:lstStyle/>
          <a:p>
            <a:r>
              <a:rPr lang="zh-CN" altLang="en-US" sz="4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第十一讲</a:t>
            </a:r>
            <a:endParaRPr lang="zh-CN" altLang="en-US" sz="4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079299" name="Rectangle 3"/>
          <p:cNvSpPr>
            <a:spLocks noChangeArrowheads="1"/>
          </p:cNvSpPr>
          <p:nvPr/>
        </p:nvSpPr>
        <p:spPr bwMode="auto">
          <a:xfrm>
            <a:off x="1331640" y="2204864"/>
            <a:ext cx="7272803" cy="32060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运算符重载</a:t>
            </a:r>
            <a:endParaRPr lang="en-US" altLang="zh-CN" sz="7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7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与类型转换</a:t>
            </a:r>
            <a:endParaRPr lang="zh-CN" altLang="en-US" sz="7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301" name="Line 5"/>
          <p:cNvSpPr>
            <a:spLocks noChangeShapeType="1"/>
          </p:cNvSpPr>
          <p:nvPr/>
        </p:nvSpPr>
        <p:spPr bwMode="auto">
          <a:xfrm>
            <a:off x="322566" y="1916832"/>
            <a:ext cx="2521242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" y="16913"/>
            <a:ext cx="3421677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实现方式一：成员函数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81323" y="4609927"/>
            <a:ext cx="8398687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重载后置单目运算符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⊙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（成员函数方式）：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带一个整型形参，该形参在运算中不起任何作用，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只用于区分前置和后置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，因此也称为伪参数。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99610" y="1676383"/>
            <a:ext cx="21590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对象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 ⊙ 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66223" y="1100120"/>
            <a:ext cx="8713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后置单目运算符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--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的重载（成员函数）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25621" y="3212976"/>
            <a:ext cx="5760640" cy="1052596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::operator⊙(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dummy) 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函数体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709090" y="2492606"/>
            <a:ext cx="5793703" cy="46166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operator⊙(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4033" y="245072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声明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920425" y="3212976"/>
            <a:ext cx="20940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定义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（在类外部定义）</a:t>
            </a:r>
            <a:endParaRPr lang="zh-CN" altLang="en-US" sz="2000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6537783" y="2723438"/>
            <a:ext cx="6262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6537783" y="3504133"/>
            <a:ext cx="6262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9605931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zh-CN" altLang="en-US" sz="2800" dirty="0">
                <a:latin typeface="Consolas" panose="020B0609020204030204" pitchFamily="49" charset="0"/>
                <a:ea typeface="黑体" panose="02010609060101010101" pitchFamily="49" charset="-122"/>
              </a:rPr>
              <a:t>重载单目运算符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1069066"/>
            <a:ext cx="7920038" cy="532453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class Clock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public: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Clock(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H=0,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M=0,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S=0);</a:t>
            </a: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void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showTime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()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显示时间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 {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&lt;&lt;hour&lt;&lt;":"&lt;&lt;minute&lt;&lt;":"&lt;&lt;second&lt;&lt;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Clock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operator++();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前置单目运算符重载</a:t>
            </a:r>
            <a:endParaRPr lang="en-US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Clock operator++(</a:t>
            </a:r>
            <a:r>
              <a:rPr lang="en-US" alt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	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后置单目运算符重载</a:t>
            </a:r>
            <a:endParaRPr lang="en-US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private: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hour, minute, second;</a:t>
            </a: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</a:p>
          <a:p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Clock::Clock(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H,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M,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S)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构造函数</a:t>
            </a:r>
            <a:endParaRPr lang="en-US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i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f(0&lt;=H &amp;&amp; H&lt;24 &amp;&amp; 0&lt;=M &amp;&amp; M&lt;60 &amp;&amp; 0&lt;=S &amp;&amp; S&lt;60)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hour = H; minute = M;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second = S;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}</a:t>
            </a: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else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&lt;&lt;"Time error!"&lt;&lt;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310520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zh-CN" altLang="en-US" sz="2800" dirty="0">
                <a:latin typeface="Consolas" panose="020B0609020204030204" pitchFamily="49" charset="0"/>
                <a:ea typeface="黑体" panose="02010609060101010101" pitchFamily="49" charset="-122"/>
              </a:rPr>
              <a:t>重载单目运算符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9738" y="1098065"/>
            <a:ext cx="8496300" cy="4978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Clock  Clock::operator++()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前置单目运算符重载函数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 second++;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if(second &gt;= 60)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{ second -= 60; minute++;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if(minute &gt;= 60)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{ minute -= 60; hour = (++hour) % 24; }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}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return *this;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Clock Clock::operator++(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)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后置单目运算符重载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注意形参表中的整型参数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Clock old=*this;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++(*this);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调用前置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return old;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84888" y="5876925"/>
            <a:ext cx="285115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ex11_overload02.cpp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772421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实现方式二：非成员函数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0825" y="1052513"/>
            <a:ext cx="871378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非成员函数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方式实现运算符重载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-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在相关类中将其声明为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友元函数，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在类外部定义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形参个数与操作数相同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-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所有操作数都通过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参数传递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71600" y="3428999"/>
            <a:ext cx="7993013" cy="156966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Complex operator+(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Complex &amp;c1,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Complex &amp;c2)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return complex(c1.real+c2.real, c1.imag+c2.imag);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82377" y="3215481"/>
            <a:ext cx="863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802889989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7470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zh-CN" altLang="en-US" sz="2800" dirty="0">
                <a:latin typeface="Consolas" panose="020B0609020204030204" pitchFamily="49" charset="0"/>
                <a:ea typeface="黑体" panose="02010609060101010101" pitchFamily="49" charset="-122"/>
              </a:rPr>
              <a:t>有理数的减法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80081" y="1056923"/>
            <a:ext cx="8323758" cy="563231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class Rational 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Rational() { x=0; y=1; }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Rational(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x,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y) { this-&gt;x=x; this-&gt;y=y; }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friend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Rational operator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Rational &amp;p1, 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                 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Rational &amp;p2);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private: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x, y;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Rational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operator-(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Rational &amp;p1,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Rational &amp;p2)</a:t>
            </a: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newx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= p1.x*p2.y – p1.y*p2.x;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newy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= p1.y*p2.y;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return Rational(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newx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,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newy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4168" y="6143625"/>
            <a:ext cx="285115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ex11_overload03.cpp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456635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7470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黑体" panose="02010609060101010101" pitchFamily="49" charset="-122"/>
              </a:rPr>
              <a:t>重载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Consolas" panose="020B0609020204030204" pitchFamily="49" charset="0"/>
                <a:ea typeface="黑体" panose="02010609060101010101" pitchFamily="49" charset="-122"/>
              </a:rPr>
              <a:t>[]</a:t>
            </a:r>
            <a:endParaRPr lang="zh-CN" altLang="en-US" sz="28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63042" y="2528983"/>
            <a:ext cx="8323758" cy="224676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Rational::operator[](</a:t>
            </a:r>
            <a:r>
              <a:rPr lang="en-US" alt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idx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if 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idx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== 0)</a:t>
            </a: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   return x;</a:t>
            </a: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else</a:t>
            </a: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   return y;</a:t>
            </a:r>
          </a:p>
          <a:p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46951-379F-40C9-95EE-5D76484D6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92" y="920788"/>
            <a:ext cx="8713788" cy="147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为什么要重载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 ]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在数组中，可以通过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[ ]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来引用指定位置的元素。在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Rational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类中，我们希望用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a[0]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表示分子，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a[1]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表示分母。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2FC6DEC-7D0B-4BF3-AE17-F2C5EC3BA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42" y="5188004"/>
            <a:ext cx="8323758" cy="110799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Rational a(4,5);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a[0] &lt;&lt; “/” &lt;&lt; a[1] &lt;&lt;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 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OK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a[0] = 3;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???</a:t>
            </a:r>
          </a:p>
        </p:txBody>
      </p:sp>
    </p:spTree>
    <p:extLst>
      <p:ext uri="{BB962C8B-B14F-4D97-AF65-F5344CB8AC3E}">
        <p14:creationId xmlns:p14="http://schemas.microsoft.com/office/powerpoint/2010/main" val="4078649852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7470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黑体" panose="02010609060101010101" pitchFamily="49" charset="-122"/>
              </a:rPr>
              <a:t>左值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10121" y="3712019"/>
            <a:ext cx="8323758" cy="267765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&amp;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Rational::operator[](</a:t>
            </a:r>
            <a:r>
              <a:rPr lang="en-US" alt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idx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if 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idx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== 0)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   return 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else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   return 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y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12160" y="6089543"/>
            <a:ext cx="2864887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ex11_overload04.cpp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F2881B6-DC44-463C-88F3-7AD2EA337413}"/>
              </a:ext>
            </a:extLst>
          </p:cNvPr>
          <p:cNvSpPr/>
          <p:nvPr/>
        </p:nvSpPr>
        <p:spPr bwMode="auto">
          <a:xfrm>
            <a:off x="323528" y="1048670"/>
            <a:ext cx="8496944" cy="1080120"/>
          </a:xfrm>
          <a:prstGeom prst="roundRect">
            <a:avLst>
              <a:gd name="adj" fmla="val 459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ct val="25000"/>
              </a:spcAft>
              <a:buClr>
                <a:schemeClr val="hlink"/>
              </a:buClr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什么是左值？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能出现在赋值号左边的量称为左值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latin typeface="Arial" panose="020B0604020202020204" pitchFamily="34" charset="0"/>
                <a:ea typeface="黑体" panose="02010609060101010101" pitchFamily="49" charset="-122"/>
              </a:rPr>
              <a:t>Lvalue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34D9FC-F7DF-441A-8A7A-C64B01D0B934}"/>
              </a:ext>
            </a:extLst>
          </p:cNvPr>
          <p:cNvSpPr/>
          <p:nvPr/>
        </p:nvSpPr>
        <p:spPr bwMode="auto">
          <a:xfrm>
            <a:off x="323528" y="2339752"/>
            <a:ext cx="8496944" cy="1080120"/>
          </a:xfrm>
          <a:prstGeom prst="roundRect">
            <a:avLst>
              <a:gd name="adj" fmla="val 459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ct val="25000"/>
              </a:spcAft>
              <a:buClr>
                <a:schemeClr val="hlink"/>
              </a:buClr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怎样使得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r[0]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能出现在赋值号左边？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返回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r[0]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的引用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96477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3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214088"/>
            <a:ext cx="5976664" cy="93386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lIns="180000" anchor="ctr"/>
          <a:lstStyle/>
          <a:p>
            <a:pPr lvl="0">
              <a:defRPr/>
            </a:pPr>
            <a:r>
              <a:rPr lang="zh-CN" altLang="en-US" sz="4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自动类型转换</a:t>
            </a:r>
            <a:endParaRPr lang="zh-CN" altLang="en-US" sz="2800" b="0" dirty="0">
              <a:solidFill>
                <a:srgbClr val="000000"/>
              </a:solidFill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77888" y="1412776"/>
            <a:ext cx="8208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怎样实现对象与基本数据类型变量的运算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971600" y="3290998"/>
            <a:ext cx="698477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对象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基本数据类型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基本数据类型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对象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11960" y="2410753"/>
            <a:ext cx="3706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自动</a:t>
            </a:r>
            <a:r>
              <a:rPr lang="en-US" altLang="zh-CN" sz="3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/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隐式类型转换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2223684" y="2415109"/>
            <a:ext cx="1872208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883299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18</a:t>
            </a:fld>
            <a:endParaRPr lang="en-US" altLang="zh-CN" dirty="0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基本数据类型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对象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80420" y="1111727"/>
            <a:ext cx="6811859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zh-CN" altLang="en-US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有理数与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整型</a:t>
            </a:r>
            <a:r>
              <a:rPr lang="zh-CN" altLang="en-US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数据的加法运算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1600" y="1628800"/>
            <a:ext cx="7822706" cy="12003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Rational a(1,2), b;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c=3;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b = a + c; 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怎么实现？</a:t>
            </a:r>
            <a:endParaRPr lang="en-US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2919165"/>
            <a:ext cx="78454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通过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构造函数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，将整型数据自动转换为有理数，然后参与运算</a:t>
            </a:r>
            <a:endParaRPr lang="zh-CN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71600" y="3573016"/>
            <a:ext cx="7822706" cy="31206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class Rational 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public: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Rational() { x=0; y=1; }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Rational(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x,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y) { this-&gt;x=x; this-&gt;y=y; }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Rational(</a:t>
            </a:r>
            <a:r>
              <a:rPr lang="en-US" alt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x) { this-&gt;x=x; y=1; };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... ...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private: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x, y;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084168" y="6348412"/>
            <a:ext cx="2864887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ex11_overload05.cpp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18995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19</a:t>
            </a:fld>
            <a:endParaRPr lang="en-US" altLang="zh-CN" dirty="0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对象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基本数据类型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80420" y="1111727"/>
            <a:ext cx="6811859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zh-CN" altLang="en-US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有理数与双精度数的加法运算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71600" y="1628800"/>
            <a:ext cx="7822706" cy="12003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Rational a(1,2);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double b=0.8, c;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 = a + b; 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怎么实现？</a:t>
            </a:r>
            <a:endParaRPr lang="en-US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2919165"/>
            <a:ext cx="52918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将有理数转换为双精度数，然后参与运算</a:t>
            </a:r>
            <a:endParaRPr lang="zh-CN" alt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55270" y="3838791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实现方式：重载类型转换函数（只能作为成员函数）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24496" y="4530613"/>
            <a:ext cx="5287663" cy="871008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operator 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转换函数名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()</a:t>
            </a: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zh-CN" altLang="en-US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函数体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 };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24497" y="5584168"/>
            <a:ext cx="5287662" cy="871008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::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operator 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转换函数名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()</a:t>
            </a: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zh-CN" altLang="en-US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函数体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 }; 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假定在外部定义</a:t>
            </a:r>
            <a:endParaRPr lang="en-US" altLang="zh-CN" sz="22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148064" y="5171622"/>
            <a:ext cx="3538736" cy="6219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没有返回数据类型！</a:t>
            </a:r>
          </a:p>
        </p:txBody>
      </p:sp>
    </p:spTree>
    <p:extLst>
      <p:ext uri="{BB962C8B-B14F-4D97-AF65-F5344CB8AC3E}">
        <p14:creationId xmlns:p14="http://schemas.microsoft.com/office/powerpoint/2010/main" val="253239760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A02B-07F5-4988-A810-1DC9E588F7B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3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214089"/>
            <a:ext cx="5900906" cy="83864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lIns="180000" anchor="ctr"/>
          <a:lstStyle/>
          <a:p>
            <a:pPr lvl="0">
              <a:defRPr/>
            </a:pPr>
            <a:r>
              <a:rPr lang="zh-CN" altLang="en-US" sz="4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运算符重载</a:t>
            </a:r>
            <a:endParaRPr lang="zh-CN" altLang="en-US" sz="2800" b="0" dirty="0">
              <a:solidFill>
                <a:srgbClr val="000000"/>
              </a:solidFill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98983" y="1185542"/>
            <a:ext cx="771998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为什么要“运算符重载”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那些运算符可以重载，哪些不可以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如何实现运算符重载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实现方式：成员函数与非成员函数</a:t>
            </a:r>
          </a:p>
        </p:txBody>
      </p:sp>
      <p:sp>
        <p:nvSpPr>
          <p:cNvPr id="10" name="AutoShape 8"/>
          <p:cNvSpPr txBox="1">
            <a:spLocks noChangeArrowheads="1"/>
          </p:cNvSpPr>
          <p:nvPr/>
        </p:nvSpPr>
        <p:spPr bwMode="gray">
          <a:xfrm>
            <a:off x="255270" y="4580571"/>
            <a:ext cx="5900906" cy="86465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类型转换</a:t>
            </a:r>
            <a:endParaRPr lang="zh-CN" altLang="en-US" sz="2800" b="0" dirty="0">
              <a:solidFill>
                <a:srgbClr val="000000"/>
              </a:solidFill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98983" y="5587090"/>
            <a:ext cx="8208912" cy="73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怎样实现对象与基本数据类型数据的运算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916907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20</a:t>
            </a:fld>
            <a:endParaRPr lang="en-US" altLang="zh-CN" dirty="0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zh-CN" altLang="en-US" sz="2800" dirty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自动类型转化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0081" y="1056923"/>
            <a:ext cx="8323758" cy="415498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class Rational 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Rational() { x=0; y=1; }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Rational(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x,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y) { this-&gt;x=x; this-&gt;y=y; }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operator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private: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x, y;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Rational::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operator double()</a:t>
            </a: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  return double(x)/y;   }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156176" y="5007119"/>
            <a:ext cx="2864887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ex11_overload06.cpp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289525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21</a:t>
            </a:fld>
            <a:endParaRPr lang="en-US" altLang="zh-CN" dirty="0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自动类型转换注意点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499591" y="3408484"/>
            <a:ext cx="8208912" cy="1296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若重载了类型转换函数，则建议用非成员函数方式</a:t>
            </a:r>
            <a:endParaRPr lang="en-US" altLang="zh-CN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实现运算符重载，并且形参使用“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常引用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”！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468606" y="1140440"/>
            <a:ext cx="8208912" cy="19442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一个类可以重载类型转换函数实现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对象到基本数据</a:t>
            </a:r>
            <a:endParaRPr lang="en-US" altLang="zh-CN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类型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的转换，也可以转换构造函数实现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基本数据类</a:t>
            </a:r>
            <a:endParaRPr lang="en-US" altLang="zh-CN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型到对象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的转换，但两者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不能并存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！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5270" y="5054217"/>
            <a:ext cx="8532440" cy="55399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Rational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operator+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Rational &amp;r1,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Rational &amp;r2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  <a:endParaRPr lang="en-US" altLang="en-US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75750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22</a:t>
            </a:fld>
            <a:endParaRPr lang="en-US" altLang="zh-CN" dirty="0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重载运算符建议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63688" y="1196752"/>
            <a:ext cx="847280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运算符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[]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++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--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()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必须以成员函数方式重载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运算符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&lt;&lt;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&gt;&gt;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必须以非成员函数重载</a:t>
            </a:r>
            <a:b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这两个运算符的重载涉及到输入输出，将在文件流中介绍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算术运算符和关系运算符建议以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非成员函数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重载，以便实现一些简单的自动类型转换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05731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098-9C3A-49A5-98EC-F5D58708FB68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11100" y="1721403"/>
            <a:ext cx="8375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成员函数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方式重载复数类的加法和减法，使之能执行下面的运算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11100" y="4300780"/>
            <a:ext cx="87253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2)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使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用非成员函数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方式重载复数的加法和减法运算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，使之能执行下面的运算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96244" y="2275734"/>
            <a:ext cx="6300564" cy="110799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Complex a(2.1,5.7), b(7.5,8), c, d;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 = a + b;   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d = b + 5.6;</a:t>
            </a:r>
          </a:p>
        </p:txBody>
      </p:sp>
      <p:sp>
        <p:nvSpPr>
          <p:cNvPr id="15" name="矩形 14"/>
          <p:cNvSpPr/>
          <p:nvPr/>
        </p:nvSpPr>
        <p:spPr>
          <a:xfrm>
            <a:off x="5878549" y="2105102"/>
            <a:ext cx="321620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（程序取名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hw11_01.cpp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00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96244" y="4911595"/>
            <a:ext cx="6300564" cy="14465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Complex a(2.1,5.7), b(7.5,8), c, d;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 = a + b;   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d = b + 5.6;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e = 4.1 + a;</a:t>
            </a:r>
          </a:p>
        </p:txBody>
      </p:sp>
      <p:sp>
        <p:nvSpPr>
          <p:cNvPr id="17" name="矩形 16"/>
          <p:cNvSpPr/>
          <p:nvPr/>
        </p:nvSpPr>
        <p:spPr>
          <a:xfrm>
            <a:off x="5800079" y="4778726"/>
            <a:ext cx="321620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（程序取名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hw11_02.cpp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611560" y="3460115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思考：能否实现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 = 4.1 + a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？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上机作业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D94F079-0A84-4025-A07B-7B9BC230F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95825"/>
            <a:ext cx="8353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课后练习（自己练习）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291686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098-9C3A-49A5-98EC-F5D58708FB68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11100" y="1124833"/>
            <a:ext cx="8375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成员函数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方式重载有理数的比较运算，即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&gt;, ==, &lt;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96244" y="2146191"/>
            <a:ext cx="7990556" cy="178510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Rational a(4,5), b(2,3);</a:t>
            </a:r>
          </a:p>
          <a:p>
            <a:pPr>
              <a:lnSpc>
                <a:spcPct val="110000"/>
              </a:lnSpc>
            </a:pP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"a&gt;b? "  &lt;&lt; (a&gt;b ? "true" : "false")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"a==b? " &lt;&lt; (a==b ? "true" : "false")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"a&lt;b? "  &lt;&lt; (a&lt;b ? "true" : "false")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15" name="矩形 14"/>
          <p:cNvSpPr/>
          <p:nvPr/>
        </p:nvSpPr>
        <p:spPr>
          <a:xfrm>
            <a:off x="5540287" y="1602779"/>
            <a:ext cx="3216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（程序取名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hw11_03.cpp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上机作业</a:t>
            </a:r>
          </a:p>
        </p:txBody>
      </p:sp>
    </p:spTree>
    <p:extLst>
      <p:ext uri="{BB962C8B-B14F-4D97-AF65-F5344CB8AC3E}">
        <p14:creationId xmlns:p14="http://schemas.microsoft.com/office/powerpoint/2010/main" val="2987798707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936963" name="Rectangle 3"/>
          <p:cNvSpPr>
            <a:spLocks noChangeArrowheads="1"/>
          </p:cNvSpPr>
          <p:nvPr/>
        </p:nvSpPr>
        <p:spPr bwMode="auto">
          <a:xfrm>
            <a:off x="309833" y="1128576"/>
            <a:ext cx="8496300" cy="978729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预定义的运算符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只针对基本数据类型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，若要对类的对象进行类似的运算，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需要重新定义运算符的功能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936964" name="Rectangle 4"/>
          <p:cNvSpPr>
            <a:spLocks noChangeArrowheads="1"/>
          </p:cNvSpPr>
          <p:nvPr/>
        </p:nvSpPr>
        <p:spPr bwMode="auto">
          <a:xfrm>
            <a:off x="309833" y="2166175"/>
            <a:ext cx="8709218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运算符重载实质就是函数重载：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对已有的运算符赋予多重含义，使得同一个运算符作用于不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同类型的数据时导致不同的行为。</a:t>
            </a:r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为什么要运算符重载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43609" y="3746640"/>
            <a:ext cx="6849143" cy="87100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2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 x=1, y=2, z;</a:t>
            </a: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z = x + y;           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普通数据类型的加法</a:t>
            </a:r>
            <a:endParaRPr lang="en-US" altLang="zh-CN" sz="22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95536" y="3708023"/>
            <a:ext cx="863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043608" y="4699140"/>
            <a:ext cx="6849144" cy="87100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Point A(1,2), B(3,4), C;</a:t>
            </a: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C = A + B;           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Point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类对象的加法</a:t>
            </a:r>
            <a:endParaRPr lang="en-US" altLang="zh-CN" sz="22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43608" y="5673197"/>
            <a:ext cx="6849144" cy="87100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String str1(“hello”), str2(“Math”), str3;</a:t>
            </a: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str3 = str1 + str2;  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String</a:t>
            </a:r>
            <a:r>
              <a:rPr lang="en-US" altLang="zh-CN" sz="22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类对象的加法</a:t>
            </a:r>
            <a:endParaRPr lang="en-US" altLang="zh-CN" sz="22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7734300" y="4943447"/>
            <a:ext cx="1233264" cy="1278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如何</a:t>
            </a:r>
            <a:endParaRPr lang="en-US" altLang="zh-CN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实现？</a:t>
            </a:r>
          </a:p>
        </p:txBody>
      </p:sp>
    </p:spTree>
    <p:extLst>
      <p:ext uri="{BB962C8B-B14F-4D97-AF65-F5344CB8AC3E}">
        <p14:creationId xmlns:p14="http://schemas.microsoft.com/office/powerpoint/2010/main" val="1807583504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936965" name="Rectangle 5"/>
          <p:cNvSpPr>
            <a:spLocks noChangeArrowheads="1"/>
          </p:cNvSpPr>
          <p:nvPr/>
        </p:nvSpPr>
        <p:spPr bwMode="auto">
          <a:xfrm>
            <a:off x="467544" y="1052736"/>
            <a:ext cx="8820150" cy="321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只能重载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已有的运算符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重载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不改变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运算符的优先级和结合率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运算符重载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不改变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运算符的操作数的数目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重载的功能通常与已有的功能类似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运算符重载是针对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新类型数据（类与对象）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的需要，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因此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至少有一个操作数是新类型数据</a:t>
            </a:r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运算符重载基本规则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5616" y="5013176"/>
            <a:ext cx="5760640" cy="11849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chemeClr val="hlink"/>
              </a:buClr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不能被重载的四个运算符：</a:t>
            </a:r>
            <a:endParaRPr lang="en-US" altLang="zh-CN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Aft>
                <a:spcPts val="1800"/>
              </a:spcAft>
              <a:buClr>
                <a:schemeClr val="hlink"/>
              </a:buClr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     .*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?: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48073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7470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如何实现运算符重载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512" y="1063870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定义运算符重载的一般形式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9748" y="1680135"/>
            <a:ext cx="8316913" cy="871008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类型说明符 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operator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运算符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形参列表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lang="zh-CN" altLang="en-US" sz="22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zh-CN" altLang="en-US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函数体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; }   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在类的声明中定义</a:t>
            </a:r>
            <a:endParaRPr lang="en-US" altLang="zh-CN" sz="22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0243" y="3944212"/>
            <a:ext cx="801060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这里的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类型说明符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可以是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类名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或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基本数据类型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061188" y="4810238"/>
            <a:ext cx="7274031" cy="156966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Complex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Complex::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operator+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(Complex &amp; c2)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return 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omplex(real+c2.real, imag+c2.imag);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60243" y="4753267"/>
            <a:ext cx="863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9748" y="2742709"/>
            <a:ext cx="8316913" cy="871008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类型说明符 类名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::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operator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运算符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形参列表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lang="zh-CN" altLang="en-US" sz="22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zh-CN" altLang="en-US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函数体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; }   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假定在外部定义</a:t>
            </a:r>
            <a:endParaRPr lang="en-US" altLang="zh-CN" sz="22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96562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实现方式一：成员函数方式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24545" y="1090417"/>
            <a:ext cx="8640763" cy="201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运算符重载可以通过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成员函数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实现 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运算符重载为成员函数时，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形参个数少一个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b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目的对象自动作为第一个操作数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/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左操作数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如果是单目运算，无需形参（后置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++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和后置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--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除外）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95536" y="3501008"/>
            <a:ext cx="8569772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优点：可以自由访问本类的数据成员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若是双目运算，则左操作数就是目的对象本身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若是单目运算，则目的对象就是操作数，不需要其它对象</a:t>
            </a:r>
          </a:p>
        </p:txBody>
      </p:sp>
    </p:spTree>
    <p:extLst>
      <p:ext uri="{BB962C8B-B14F-4D97-AF65-F5344CB8AC3E}">
        <p14:creationId xmlns:p14="http://schemas.microsoft.com/office/powerpoint/2010/main" val="370766502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zh-CN" altLang="en-US" sz="2800" dirty="0">
                <a:latin typeface="Consolas" panose="020B0609020204030204" pitchFamily="49" charset="0"/>
                <a:ea typeface="黑体" panose="02010609060101010101" pitchFamily="49" charset="-122"/>
              </a:rPr>
              <a:t>有理数的加法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11560" y="1060844"/>
            <a:ext cx="8075240" cy="532048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class Rational 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Rational() { x=0; y=1; }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Rational(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x,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y) { this-&gt;x=x; this-&gt;y=y; }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Rational operator+(</a:t>
            </a:r>
            <a:r>
              <a:rPr lang="en-US" alt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Rational &amp; p);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private: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x, y;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Rational Rational::</a:t>
            </a:r>
            <a:r>
              <a:rPr lang="en-US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operator+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Rational &amp; p)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newx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= x*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p.y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+ y*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p.x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newy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= y*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p.y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return Rational(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newx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, </a:t>
            </a:r>
            <a:r>
              <a:rPr lang="en-US" altLang="en-US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newy</a:t>
            </a: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4168" y="6143625"/>
            <a:ext cx="285115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ex11_overload01.cpp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200327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实现方式一：成员函数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9408" y="1737202"/>
            <a:ext cx="2592387" cy="4699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对象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 ⊙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对象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945" y="1117890"/>
            <a:ext cx="871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双目运算符的重载（成员函数）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63076" y="4587791"/>
            <a:ext cx="813752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重载双目运算符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⊙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（成员函数）： 只有一个形参（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3330" y="3266318"/>
            <a:ext cx="6408949" cy="892552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类型说明符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::operator⊙(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&amp;p) 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函数体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3331" y="2489481"/>
            <a:ext cx="6336941" cy="46166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类型说明符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operator⊙(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&amp;);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18530" y="245031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声明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13173" y="3266318"/>
            <a:ext cx="20940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定义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（在类外部定义）</a:t>
            </a:r>
            <a:endParaRPr lang="zh-CN" altLang="en-US" sz="2000"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92280" y="2723030"/>
            <a:ext cx="6262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198637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A7D3-5DD7-432F-A57E-B93956E5293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5270" y="131853"/>
            <a:ext cx="5036810" cy="7150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144000" t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实现方式一：成员函数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1769" y="4721737"/>
            <a:ext cx="813752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重载前置单目运算符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⊙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（成员函数方式）：没有形参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99610" y="1676383"/>
            <a:ext cx="21590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⊙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对象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66223" y="1100120"/>
            <a:ext cx="8713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前置单目运算符的重载（成员函数）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699609" y="3210188"/>
            <a:ext cx="5803183" cy="1052596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::operator⊙() 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  <a:r>
              <a:rPr lang="zh-CN" altLang="en-US" b="1" dirty="0">
                <a:latin typeface="Consolas" panose="020B0609020204030204" pitchFamily="49" charset="0"/>
                <a:ea typeface="黑体" panose="02010609060101010101" pitchFamily="49" charset="-122"/>
              </a:rPr>
              <a:t>函数体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709090" y="2492606"/>
            <a:ext cx="5793703" cy="46166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类名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operator⊙();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4033" y="245072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声明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920425" y="3212976"/>
            <a:ext cx="20940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定义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（在类外部定义）</a:t>
            </a:r>
            <a:endParaRPr lang="zh-CN" altLang="en-US" sz="2000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6537783" y="2723438"/>
            <a:ext cx="6262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6537783" y="3504133"/>
            <a:ext cx="6262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9915283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16223</TotalTime>
  <Words>2049</Words>
  <Application>Microsoft Office PowerPoint</Application>
  <PresentationFormat>全屏显示(4:3)</PresentationFormat>
  <Paragraphs>313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黑体</vt:lpstr>
      <vt:lpstr>宋体</vt:lpstr>
      <vt:lpstr>Arial</vt:lpstr>
      <vt:lpstr>Consolas</vt:lpstr>
      <vt:lpstr>Tahoma</vt:lpstr>
      <vt:lpstr>Times New Roman</vt:lpstr>
      <vt:lpstr>Wingdings</vt:lpstr>
      <vt:lpstr>Blends</vt:lpstr>
      <vt:lpstr>第十一讲</vt:lpstr>
      <vt:lpstr>运算符重载</vt:lpstr>
      <vt:lpstr>为什么要运算符重载</vt:lpstr>
      <vt:lpstr>运算符重载基本规则</vt:lpstr>
      <vt:lpstr>如何实现运算符重载</vt:lpstr>
      <vt:lpstr>实现方式一：成员函数方式</vt:lpstr>
      <vt:lpstr>例：有理数的加法</vt:lpstr>
      <vt:lpstr>实现方式一：成员函数</vt:lpstr>
      <vt:lpstr>实现方式一：成员函数</vt:lpstr>
      <vt:lpstr>实现方式一：成员函数</vt:lpstr>
      <vt:lpstr>例：重载单目运算符</vt:lpstr>
      <vt:lpstr>例：重载单目运算符</vt:lpstr>
      <vt:lpstr>实现方式二：非成员函数</vt:lpstr>
      <vt:lpstr>例：有理数的减法</vt:lpstr>
      <vt:lpstr>重载 []</vt:lpstr>
      <vt:lpstr>左值</vt:lpstr>
      <vt:lpstr>自动类型转换</vt:lpstr>
      <vt:lpstr>基本数据类型对象</vt:lpstr>
      <vt:lpstr>对象基本数据类型</vt:lpstr>
      <vt:lpstr>例：自动类型转化</vt:lpstr>
      <vt:lpstr>自动类型转换注意点</vt:lpstr>
      <vt:lpstr>重载运算符建议</vt:lpstr>
      <vt:lpstr>上机作业</vt:lpstr>
      <vt:lpstr>上机作业</vt:lpstr>
    </vt:vector>
  </TitlesOfParts>
  <Company>联想（北京）有限公司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net fish</cp:lastModifiedBy>
  <cp:revision>1018</cp:revision>
  <cp:lastPrinted>1601-01-01T00:00:00Z</cp:lastPrinted>
  <dcterms:created xsi:type="dcterms:W3CDTF">2005-02-05T01:21:04Z</dcterms:created>
  <dcterms:modified xsi:type="dcterms:W3CDTF">2017-12-16T06:45:51Z</dcterms:modified>
</cp:coreProperties>
</file>