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8"/>
  </p:notesMasterIdLst>
  <p:sldIdLst>
    <p:sldId id="706" r:id="rId2"/>
    <p:sldId id="888" r:id="rId3"/>
    <p:sldId id="889" r:id="rId4"/>
    <p:sldId id="891" r:id="rId5"/>
    <p:sldId id="892" r:id="rId6"/>
    <p:sldId id="893" r:id="rId7"/>
    <p:sldId id="894" r:id="rId8"/>
    <p:sldId id="895" r:id="rId9"/>
    <p:sldId id="896" r:id="rId10"/>
    <p:sldId id="897" r:id="rId11"/>
    <p:sldId id="898" r:id="rId12"/>
    <p:sldId id="899" r:id="rId13"/>
    <p:sldId id="905" r:id="rId14"/>
    <p:sldId id="900" r:id="rId15"/>
    <p:sldId id="906" r:id="rId16"/>
    <p:sldId id="90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003300"/>
    <a:srgbClr val="FFFF00"/>
    <a:srgbClr val="0033CC"/>
    <a:srgbClr val="CC9900"/>
    <a:srgbClr val="0066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2" autoAdjust="0"/>
    <p:restoredTop sz="86455" autoAdjust="0"/>
  </p:normalViewPr>
  <p:slideViewPr>
    <p:cSldViewPr>
      <p:cViewPr varScale="1">
        <p:scale>
          <a:sx n="77" d="100"/>
          <a:sy n="77" d="100"/>
        </p:scale>
        <p:origin x="2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zh-CN" altLang="en-US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endParaRPr lang="en-US" altLang="zh-CN"/>
          </a:p>
        </p:txBody>
      </p:sp>
      <p:sp>
        <p:nvSpPr>
          <p:cNvPr id="466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6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66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 altLang="zh-CN"/>
          </a:p>
        </p:txBody>
      </p:sp>
      <p:sp>
        <p:nvSpPr>
          <p:cNvPr id="466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A5D6B146-CC24-415A-80E0-B445A3AD07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24884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6B146-CC24-415A-80E0-B445A3AD0708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2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5EA3-3DFF-4F3A-AF90-121E24F3FCDB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456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B93C-F601-484C-922D-05D001EDEC9D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80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45EA3-3DFF-4F3A-AF90-121E24F3FCDB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59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B93C-F601-484C-922D-05D001EDEC9D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846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B93C-F601-484C-922D-05D001EDEC9D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1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71600" y="15573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141663"/>
            <a:ext cx="6400800" cy="1752600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C4565DD-4289-4886-B24C-5E3FF023EDB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AE292-4B72-4AE8-9D3A-34773363A3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12208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5905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5905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25848-0EFF-4B3B-B89E-136AE846716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782621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7162800" cy="6175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125538"/>
            <a:ext cx="8424862" cy="504031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B6ED7D6-E86F-4B8B-9CEB-E75C5EFB78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16068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A0E35-5EF1-457F-B2A4-70866F7D6C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26339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727DC-D719-4CCE-B3DD-65F30F001C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85527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135437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125538"/>
            <a:ext cx="4137025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5CE1D-12E6-4742-ACE4-C4272D0693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62636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33E51-46F8-4EAB-8F2A-C1200028CE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09000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ED99E-9A99-48AA-95DD-77905112784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69946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A8BA8B-E5C8-4F37-8FA1-8B63BCC74CD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838694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669661-A804-41D3-82F4-7FEEFCF559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625149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69D2D-3C33-4DD2-A384-131EA04A84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55650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 userDrawn="1"/>
        </p:nvSpPr>
        <p:spPr bwMode="gray">
          <a:xfrm>
            <a:off x="323850" y="836613"/>
            <a:ext cx="8496300" cy="36512"/>
          </a:xfrm>
          <a:prstGeom prst="rect">
            <a:avLst/>
          </a:prstGeom>
          <a:solidFill>
            <a:srgbClr val="00CCFF">
              <a:alpha val="5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7162800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42486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28BE1D44-E49A-4A6D-BA0B-1BD9E242D2E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ransition>
    <p:random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 b="1" kern="1200">
          <a:solidFill>
            <a:srgbClr val="00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65175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2pPr>
      <a:lvl3pPr marL="118427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3pPr>
      <a:lvl4pPr marL="160337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541" y="989828"/>
            <a:ext cx="3026315" cy="830997"/>
          </a:xfrm>
        </p:spPr>
        <p:txBody>
          <a:bodyPr wrap="square">
            <a:spAutoFit/>
          </a:bodyPr>
          <a:lstStyle/>
          <a:p>
            <a:r>
              <a:rPr lang="zh-CN" altLang="en-US" sz="4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第十三讲</a:t>
            </a:r>
            <a:endParaRPr lang="zh-CN" altLang="en-US" sz="4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1079299" name="Rectangle 3"/>
          <p:cNvSpPr>
            <a:spLocks noChangeArrowheads="1"/>
          </p:cNvSpPr>
          <p:nvPr/>
        </p:nvSpPr>
        <p:spPr bwMode="auto">
          <a:xfrm>
            <a:off x="1115616" y="2276872"/>
            <a:ext cx="7371944" cy="32060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7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文件</a:t>
            </a:r>
            <a:r>
              <a:rPr lang="zh-CN" altLang="en-US" sz="7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流与</a:t>
            </a:r>
            <a:endParaRPr lang="en-US" altLang="zh-CN" sz="7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7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输出</a:t>
            </a:r>
            <a:r>
              <a:rPr lang="zh-CN" altLang="en-US" sz="7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输入重载</a:t>
            </a:r>
          </a:p>
        </p:txBody>
      </p:sp>
      <p:sp>
        <p:nvSpPr>
          <p:cNvPr id="1079301" name="Line 5"/>
          <p:cNvSpPr>
            <a:spLocks noChangeShapeType="1"/>
          </p:cNvSpPr>
          <p:nvPr/>
        </p:nvSpPr>
        <p:spPr bwMode="auto">
          <a:xfrm>
            <a:off x="322566" y="1916832"/>
            <a:ext cx="2521242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9" y="16913"/>
            <a:ext cx="3421677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8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251520" y="1141276"/>
            <a:ext cx="8280400" cy="148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  <a:buClr>
                <a:schemeClr val="hlink"/>
              </a:buClr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对二进制文件使用 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&lt;&lt;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、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&gt;&gt;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或</a:t>
            </a:r>
            <a:r>
              <a:rPr lang="zh-CN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getline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是没有意义的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endParaRPr lang="en-US" altLang="zh-CN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ts val="0"/>
              </a:spcAft>
              <a:buClr>
                <a:schemeClr val="hlink"/>
              </a:buClr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此时需要使用父类 </a:t>
            </a:r>
            <a:r>
              <a:rPr lang="en-US" altLang="zh-CN" b="1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ostream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的成员函数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write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和父类 </a:t>
            </a:r>
            <a:r>
              <a:rPr lang="en-US" altLang="zh-CN" b="1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istream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的成员函数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read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Rectangle 47"/>
          <p:cNvSpPr>
            <a:spLocks noChangeArrowheads="1"/>
          </p:cNvSpPr>
          <p:nvPr/>
        </p:nvSpPr>
        <p:spPr bwMode="auto">
          <a:xfrm>
            <a:off x="251520" y="2998416"/>
            <a:ext cx="828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write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和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read</a:t>
            </a:r>
            <a:r>
              <a:rPr lang="en-US" altLang="zh-CN" b="1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的函数原型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11882" y="3637577"/>
            <a:ext cx="7920038" cy="120032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write(</a:t>
            </a: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char* </a:t>
            </a: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buf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, </a:t>
            </a: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n);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read(char* </a:t>
            </a: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buf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, </a:t>
            </a: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2F3C-B2E0-4535-B24D-754B14AF4ADE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9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1520" y="229314"/>
            <a:ext cx="3395603" cy="64698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1800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二进制文件操作  </a:t>
            </a:r>
            <a:endParaRPr lang="zh-CN" altLang="en-US" sz="32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431700" y="5015402"/>
            <a:ext cx="8604795" cy="51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  <a:buClr>
                <a:schemeClr val="hlink"/>
              </a:buClr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字符指针 </a:t>
            </a:r>
            <a:r>
              <a:rPr lang="en-US" altLang="zh-CN" b="1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buf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指向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内存中一段存储空间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n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是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读写的字节数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1189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20341" y="1207838"/>
            <a:ext cx="7920038" cy="572464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  <a:buClr>
                <a:schemeClr val="hlink"/>
              </a:buClr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输出文件流对象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.write(buf,50);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2F3C-B2E0-4535-B24D-754B14AF4ADE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9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1520" y="263366"/>
            <a:ext cx="4099652" cy="57888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1800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二进制文件操作（续）  </a:t>
            </a:r>
            <a:endParaRPr lang="zh-CN" altLang="en-US" sz="28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Rectangle 47"/>
          <p:cNvSpPr>
            <a:spLocks noChangeArrowheads="1"/>
          </p:cNvSpPr>
          <p:nvPr/>
        </p:nvSpPr>
        <p:spPr bwMode="auto">
          <a:xfrm>
            <a:off x="500056" y="1815608"/>
            <a:ext cx="8044843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  <a:buClr>
                <a:schemeClr val="hlink"/>
              </a:buClr>
            </a:pPr>
            <a:r>
              <a:rPr lang="en-US" altLang="zh-CN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write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函数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将字符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指针 </a:t>
            </a:r>
            <a:r>
              <a:rPr lang="en-US" altLang="zh-CN" b="1" dirty="0" err="1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buf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所指定的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地址开始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的 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50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个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字节的内容不加转换地写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到输出文件流对象中。</a:t>
            </a:r>
            <a:endParaRPr lang="zh-CN" altLang="en-US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2" name="Rectangle 47"/>
          <p:cNvSpPr>
            <a:spLocks noChangeArrowheads="1"/>
          </p:cNvSpPr>
          <p:nvPr/>
        </p:nvSpPr>
        <p:spPr bwMode="auto">
          <a:xfrm>
            <a:off x="500056" y="4148489"/>
            <a:ext cx="860479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  <a:buClr>
                <a:schemeClr val="hlink"/>
              </a:buClr>
            </a:pPr>
            <a:r>
              <a:rPr lang="en-US" altLang="zh-CN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read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函数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从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输入文件流对象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所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关联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的文件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中，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读入 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30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个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字节</a:t>
            </a:r>
            <a:r>
              <a:rPr lang="en-US" altLang="zh-CN" b="1" dirty="0">
                <a:latin typeface="+mn-lt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或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遇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EOF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结束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），存放在字符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指针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buf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所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指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的内存空间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内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</a:rPr>
              <a:t>。</a:t>
            </a:r>
            <a:endParaRPr lang="zh-CN" altLang="en-US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76666" y="3372383"/>
            <a:ext cx="7920038" cy="572464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  <a:buClr>
                <a:schemeClr val="hlink"/>
              </a:buClr>
            </a:pPr>
            <a:r>
              <a:rPr lang="zh-CN" altLang="en-US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输入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文件流对象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.read(buf,30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764812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162800" cy="52322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+mn-ea"/>
                <a:ea typeface="+mn-ea"/>
              </a:rPr>
              <a:t>例：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二进制文件操作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910228"/>
            <a:ext cx="8496944" cy="452431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n=5;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A[n]={1,2,3,4,5};</a:t>
            </a:r>
          </a:p>
          <a:p>
            <a:pPr>
              <a:lnSpc>
                <a:spcPct val="120000"/>
              </a:lnSpc>
            </a:pPr>
            <a:endParaRPr lang="en-US" altLang="zh-CN" sz="2000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fstream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fstrm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("fout.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dat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",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ios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::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out|ios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::binary)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文件流对象可以直接初始化</a:t>
            </a:r>
            <a:endParaRPr lang="en-US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fstrm.write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(char*)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A,sizeof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(A)); 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需要强制类型转换</a:t>
            </a:r>
            <a:endParaRPr lang="en-US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fstrm.close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</a:p>
          <a:p>
            <a:pPr>
              <a:lnSpc>
                <a:spcPct val="120000"/>
              </a:lnSpc>
            </a:pPr>
            <a:endParaRPr lang="en-US" altLang="zh-CN" sz="2000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B[n];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fstrm.open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("fout.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dat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",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ios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::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in|ios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::binary);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fstrm.read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(char*)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B,sizeof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(B));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fstrm.close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38577" y="5232801"/>
            <a:ext cx="2951485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ex13_fstream02.cpp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2F3C-B2E0-4535-B24D-754B14AF4ADE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56040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DFF-2400-40D6-88BA-05B2CA4A4B62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7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1979712" y="332656"/>
            <a:ext cx="4320480" cy="92741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lIns="180000" anchor="ctr"/>
          <a:lstStyle/>
          <a:p>
            <a:pPr algn="ctr">
              <a:defRPr/>
            </a:pPr>
            <a:r>
              <a:rPr lang="zh-CN" altLang="en-US" sz="4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重载 </a:t>
            </a:r>
            <a:r>
              <a:rPr lang="en-US" altLang="zh-CN" sz="40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&lt;&lt;</a:t>
            </a:r>
            <a:r>
              <a:rPr lang="en-US" altLang="zh-CN" sz="4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和 </a:t>
            </a:r>
            <a:r>
              <a:rPr lang="en-US" altLang="zh-CN" sz="40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&gt;&gt;</a:t>
            </a:r>
            <a:endParaRPr lang="zh-CN" altLang="en-US" sz="4000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611560" y="1844824"/>
            <a:ext cx="7848872" cy="1800200"/>
          </a:xfrm>
          <a:prstGeom prst="roundRect">
            <a:avLst>
              <a:gd name="adj" fmla="val 5131"/>
            </a:avLst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t">
              <a:lnSpc>
                <a:spcPct val="120000"/>
              </a:lnSpc>
              <a:spcBef>
                <a:spcPct val="35000"/>
              </a:spcBef>
              <a:buClr>
                <a:srgbClr val="0000FF"/>
              </a:buClr>
            </a:pP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IO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标准库分别使用 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&lt;&lt;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&gt;&gt;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执行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输入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操作，为了</a:t>
            </a: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fontAlgn="t">
              <a:lnSpc>
                <a:spcPct val="120000"/>
              </a:lnSpc>
              <a:spcBef>
                <a:spcPct val="35000"/>
              </a:spcBef>
              <a:buClr>
                <a:srgbClr val="0000FF"/>
              </a:buClr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使得它们也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适用于新定义的类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，即也能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用 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&lt;&lt;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&gt;&gt; 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进行</a:t>
            </a:r>
            <a:endParaRPr lang="en-US" altLang="zh-CN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fontAlgn="t">
              <a:lnSpc>
                <a:spcPct val="120000"/>
              </a:lnSpc>
              <a:spcBef>
                <a:spcPct val="35000"/>
              </a:spcBef>
              <a:buClr>
                <a:srgbClr val="0000FF"/>
              </a:buClr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相应对象的输出和输入，需要对这两个运算符进行重载。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3298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183175" y="222691"/>
            <a:ext cx="2983677" cy="64698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1800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重载 </a:t>
            </a:r>
            <a:r>
              <a:rPr lang="en-US" altLang="zh-CN" sz="32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&lt;&lt;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 sz="32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&gt;&gt;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endParaRPr lang="zh-CN" altLang="en-US" sz="32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2F3C-B2E0-4535-B24D-754B14AF4ADE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23528" y="1572628"/>
            <a:ext cx="8640960" cy="378565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class Rational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public: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Rational() { x=0; y=1; }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Rational(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x,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y) { this-&gt;x=x; this-&gt;y=y; }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friend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ostream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&amp; operator&lt;&lt;(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ostream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&amp;,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Rational &amp;);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friend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istream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&amp; operator&gt;&gt;(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istream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&amp;, Rational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&amp;); </a:t>
            </a:r>
            <a:endParaRPr lang="en-US" altLang="zh-CN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private: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x, y;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};</a:t>
            </a:r>
            <a:endParaRPr lang="en-US" altLang="zh-CN" sz="2000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3175" y="1049664"/>
            <a:ext cx="54689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ea typeface="黑体" panose="02010609060101010101" pitchFamily="49" charset="-122"/>
              </a:rPr>
              <a:t>我们通过具体例子来说明</a:t>
            </a:r>
            <a:endParaRPr lang="zh-CN" altLang="en-US" dirty="0"/>
          </a:p>
        </p:txBody>
      </p:sp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183175" y="5606535"/>
            <a:ext cx="808081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注：不能作为成员函数重载！只能作为非成员函数！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1487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183175" y="222691"/>
            <a:ext cx="2188879" cy="64698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1800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几点说明  </a:t>
            </a:r>
            <a:endParaRPr lang="zh-CN" altLang="en-US" sz="32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2F3C-B2E0-4535-B24D-754B14AF4ADE}" type="slidenum">
              <a:rPr lang="zh-CN" altLang="en-US" smtClean="0"/>
              <a:pPr/>
              <a:t>15</a:t>
            </a:fld>
            <a:endParaRPr lang="en-US" altLang="zh-CN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86001" y="2044879"/>
            <a:ext cx="8080813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 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通常情况下，第一个形参是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ostream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引用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非常量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非常量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：需要修改；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引用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：无法直接复制一个 </a:t>
            </a:r>
            <a:r>
              <a:rPr lang="en-US" altLang="zh-CN" sz="2000" b="1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ostream</a:t>
            </a: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对象）</a:t>
            </a:r>
            <a:endParaRPr lang="en-US" altLang="zh-CN" sz="20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第二个形参是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对象的常引用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（需要输出的对象）</a:t>
            </a:r>
            <a:endParaRPr lang="en-US" altLang="zh-CN" sz="20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为了与其他输出运算符保持一致，一般返回它的 </a:t>
            </a:r>
            <a:r>
              <a:rPr lang="en-US" altLang="zh-CN" sz="2000" b="1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ostream</a:t>
            </a: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形参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323528" y="1196752"/>
            <a:ext cx="8496944" cy="648072"/>
          </a:xfrm>
          <a:prstGeom prst="roundRect">
            <a:avLst>
              <a:gd name="adj" fmla="val 8999"/>
            </a:avLst>
          </a:prstGeom>
          <a:noFill/>
          <a:ln w="28575" cap="flat" cmpd="sng" algn="ctr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friend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ostream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&amp; operator&lt;&lt;(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ostream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&amp;,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Rational &amp;);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86001" y="4063425"/>
            <a:ext cx="8530820" cy="1920011"/>
          </a:xfrm>
          <a:prstGeom prst="roundRect">
            <a:avLst>
              <a:gd name="adj" fmla="val 2488"/>
            </a:avLst>
          </a:prstGeom>
          <a:noFill/>
          <a:ln w="127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ostream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&amp; operator&lt;&lt;(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ostream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&amp; out,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Rational &amp; a) </a:t>
            </a:r>
            <a:endParaRPr lang="zh-CN" altLang="en-US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 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out &lt;&lt;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a.x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"/" &lt;&lt;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a.y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return out;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080517" y="5783381"/>
            <a:ext cx="2951485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ex13_overload11.cpp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3" name="Rectangle 47"/>
          <p:cNvSpPr>
            <a:spLocks noChangeArrowheads="1"/>
          </p:cNvSpPr>
          <p:nvPr/>
        </p:nvSpPr>
        <p:spPr bwMode="auto">
          <a:xfrm>
            <a:off x="286001" y="6124545"/>
            <a:ext cx="808081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注：尽量减少格式化操作！如换行等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61812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3D6BC6E-E982-465C-A1FD-51A1AD299457}" type="slidenum">
              <a:rPr kumimoji="0" lang="zh-CN" altLang="en-US" sz="1400"/>
              <a:pPr/>
              <a:t>16</a:t>
            </a:fld>
            <a:endParaRPr kumimoji="0" lang="en-US" altLang="zh-CN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/>
              <a:t>上机作业</a:t>
            </a:r>
            <a:endParaRPr lang="en-US" altLang="zh-CN" dirty="0" smtClean="0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323850" y="4293096"/>
            <a:ext cx="8496300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2)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重载复数类的输出操作符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&lt;&lt;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和输入操作符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&gt;&gt;</a:t>
            </a:r>
            <a:endParaRPr lang="en-US" altLang="zh-CN" sz="20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输出格式为：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a+bi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如：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3+4i</a:t>
            </a:r>
            <a:endParaRPr lang="en-US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程序命名为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hw13_02.cpp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23850" y="980728"/>
            <a:ext cx="849630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1) 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用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文件流方式完成下面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操作：</a:t>
            </a:r>
            <a:endParaRPr lang="en-US" altLang="zh-CN" sz="20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生成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一个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6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X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6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的矩阵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，其元素为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[0,1]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之间的双精度数。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(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a)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将其按矩阵形式写入到一个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文本文件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fout01.txt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(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b)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将其写入到一个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二进制文件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fout01.dat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(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c)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再从文件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fout01.dat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中读取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前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12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个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数据（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双精度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），</a:t>
            </a:r>
            <a:b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构成一个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X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6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的矩阵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，并将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按行输出。</a:t>
            </a:r>
            <a:b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（程序命名为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hw13_01.cpp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8375781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DFF-2400-40D6-88BA-05B2CA4A4B62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7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1979712" y="207742"/>
            <a:ext cx="4320480" cy="92741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lIns="180000" anchor="ctr"/>
          <a:lstStyle/>
          <a:p>
            <a:pPr lvl="0" algn="ctr">
              <a:defRPr/>
            </a:pPr>
            <a:r>
              <a:rPr lang="zh-CN" altLang="en-US" sz="4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输入输出流</a:t>
            </a:r>
            <a:endParaRPr lang="zh-CN" altLang="en-US" sz="4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062708" y="3875544"/>
            <a:ext cx="667159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文件流类与文件流对象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文件流对象与文件关联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文件读写：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文本文件与二进制文件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重载输出输入操作运算符 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&lt;&lt;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 sz="28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&gt;&gt;</a:t>
            </a:r>
            <a:endParaRPr lang="zh-CN" altLang="en-US" sz="28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83568" y="1412776"/>
            <a:ext cx="8003232" cy="2306176"/>
          </a:xfrm>
          <a:prstGeom prst="roundRect">
            <a:avLst>
              <a:gd name="adj" fmla="val 5131"/>
            </a:avLst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t">
              <a:lnSpc>
                <a:spcPct val="120000"/>
              </a:lnSpc>
              <a:spcBef>
                <a:spcPct val="35000"/>
              </a:spcBef>
              <a:buClr>
                <a:srgbClr val="0000FF"/>
              </a:buClr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在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C++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中，所有的输入输出都通过“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流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”来描述。</a:t>
            </a:r>
            <a:endParaRPr lang="en-US" altLang="zh-CN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fontAlgn="t">
              <a:lnSpc>
                <a:spcPct val="120000"/>
              </a:lnSpc>
              <a:spcBef>
                <a:spcPct val="35000"/>
              </a:spcBef>
              <a:buClr>
                <a:srgbClr val="0000FF"/>
              </a:buClr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输入流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：数据流向程序 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(input)</a:t>
            </a:r>
          </a:p>
          <a:p>
            <a:pPr fontAlgn="t">
              <a:lnSpc>
                <a:spcPct val="120000"/>
              </a:lnSpc>
              <a:spcBef>
                <a:spcPct val="35000"/>
              </a:spcBef>
              <a:buClr>
                <a:srgbClr val="0000FF"/>
              </a:buClr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输出流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：数据从程序中流出 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(output)</a:t>
            </a:r>
          </a:p>
          <a:p>
            <a:pPr fontAlgn="t">
              <a:lnSpc>
                <a:spcPct val="120000"/>
              </a:lnSpc>
              <a:spcBef>
                <a:spcPct val="35000"/>
              </a:spcBef>
              <a:buClr>
                <a:srgbClr val="0000FF"/>
              </a:buClr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具体实现方法：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流类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流对象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93896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233"/>
          <p:cNvGraphicFramePr>
            <a:graphicFrameLocks noGrp="1"/>
          </p:cNvGraphicFramePr>
          <p:nvPr>
            <p:extLst/>
          </p:nvPr>
        </p:nvGraphicFramePr>
        <p:xfrm>
          <a:off x="455373" y="1226262"/>
          <a:ext cx="8161600" cy="2175884"/>
        </p:xfrm>
        <a:graphic>
          <a:graphicData uri="http://schemas.openxmlformats.org/drawingml/2006/table">
            <a:tbl>
              <a:tblPr/>
              <a:tblGrid>
                <a:gridCol w="1722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6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类名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作用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头文件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6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ios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抽象父类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iostream</a:t>
                      </a:r>
                      <a:endParaRPr kumimoji="1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9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istream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ostream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iostream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通用输入流和其他输入流的父类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通用输出流和其他输出流的父类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通用输入输出流和其他输入输出流的父类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iostream</a:t>
                      </a:r>
                      <a:endParaRPr kumimoji="1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1520" y="229314"/>
            <a:ext cx="4870061" cy="64698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1800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C++ 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I/O 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库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中定义的流类 </a:t>
            </a:r>
            <a:endParaRPr lang="zh-CN" altLang="en-US" sz="32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2F3C-B2E0-4535-B24D-754B14AF4ADE}" type="slidenum">
              <a:rPr lang="zh-CN" altLang="en-US" smtClean="0"/>
              <a:pPr/>
              <a:t>3</a:t>
            </a:fld>
            <a:endParaRPr lang="en-US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16428"/>
              </p:ext>
            </p:extLst>
          </p:nvPr>
        </p:nvGraphicFramePr>
        <p:xfrm>
          <a:off x="455373" y="3552733"/>
          <a:ext cx="8161600" cy="1310640"/>
        </p:xfrm>
        <a:graphic>
          <a:graphicData uri="http://schemas.openxmlformats.org/drawingml/2006/table">
            <a:tbl>
              <a:tblPr/>
              <a:tblGrid>
                <a:gridCol w="1722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5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ifstream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ofstream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fstream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输入文件流类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输出文件流类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输入输出文件流类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fstream</a:t>
                      </a:r>
                      <a:endParaRPr kumimoji="1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>
                        <a:alpha val="3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39552" y="5671386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ios</a:t>
            </a:r>
            <a:endParaRPr lang="zh-CN" altLang="en-US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75598" y="5199583"/>
            <a:ext cx="1421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istream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39695" y="6213208"/>
            <a:ext cx="1584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ostream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88885" y="4981396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ifstream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88885" y="6326018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ofstream</a:t>
            </a: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88885" y="5653707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iostream</a:t>
            </a:r>
            <a:endParaRPr lang="zh-CN" altLang="en-US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13267" y="5653706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fstream</a:t>
            </a:r>
            <a:endParaRPr lang="zh-CN" altLang="en-US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1233973" y="5497218"/>
            <a:ext cx="705722" cy="31297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>
            <a:endCxn id="12" idx="1"/>
          </p:cNvCxnSpPr>
          <p:nvPr/>
        </p:nvCxnSpPr>
        <p:spPr bwMode="auto">
          <a:xfrm flipV="1">
            <a:off x="3433405" y="5212229"/>
            <a:ext cx="1055480" cy="22526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endCxn id="15" idx="1"/>
          </p:cNvCxnSpPr>
          <p:nvPr/>
        </p:nvCxnSpPr>
        <p:spPr bwMode="auto">
          <a:xfrm>
            <a:off x="6077094" y="5884538"/>
            <a:ext cx="1136173" cy="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>
            <a:off x="1234932" y="6046405"/>
            <a:ext cx="600764" cy="39763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 bwMode="auto">
          <a:xfrm flipV="1">
            <a:off x="3364641" y="6062610"/>
            <a:ext cx="1055210" cy="36573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>
            <a:endCxn id="13" idx="1"/>
          </p:cNvCxnSpPr>
          <p:nvPr/>
        </p:nvCxnSpPr>
        <p:spPr bwMode="auto">
          <a:xfrm flipV="1">
            <a:off x="3397502" y="6556851"/>
            <a:ext cx="1091383" cy="853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/>
          <p:cNvCxnSpPr/>
          <p:nvPr/>
        </p:nvCxnSpPr>
        <p:spPr bwMode="auto">
          <a:xfrm>
            <a:off x="3433405" y="5560759"/>
            <a:ext cx="922571" cy="34145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537976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7" name="Rectangle 3"/>
          <p:cNvSpPr>
            <a:spLocks noChangeArrowheads="1"/>
          </p:cNvSpPr>
          <p:nvPr/>
        </p:nvSpPr>
        <p:spPr bwMode="auto">
          <a:xfrm>
            <a:off x="251520" y="1083340"/>
            <a:ext cx="8353425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 anchorCtr="0">
            <a:spAutoFit/>
          </a:bodyPr>
          <a:lstStyle/>
          <a:p>
            <a:pPr fontAlgn="t"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文件流头文件：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fstream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61228" name="Rectangle 44"/>
          <p:cNvSpPr>
            <a:spLocks noChangeArrowheads="1"/>
          </p:cNvSpPr>
          <p:nvPr/>
        </p:nvSpPr>
        <p:spPr bwMode="auto">
          <a:xfrm>
            <a:off x="683569" y="1743587"/>
            <a:ext cx="8000294" cy="46166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#include &lt;</a:t>
            </a: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fstream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61231" name="Rectangle 47"/>
          <p:cNvSpPr>
            <a:spLocks noChangeArrowheads="1"/>
          </p:cNvSpPr>
          <p:nvPr/>
        </p:nvSpPr>
        <p:spPr bwMode="auto">
          <a:xfrm>
            <a:off x="543516" y="2442277"/>
            <a:ext cx="828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该头文件中定义了三个文件流类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5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03085"/>
              </p:ext>
            </p:extLst>
          </p:nvPr>
        </p:nvGraphicFramePr>
        <p:xfrm>
          <a:off x="971600" y="3014647"/>
          <a:ext cx="7712263" cy="1300163"/>
        </p:xfrm>
        <a:graphic>
          <a:graphicData uri="http://schemas.openxmlformats.org/drawingml/2006/table">
            <a:tbl>
              <a:tblPr/>
              <a:tblGrid>
                <a:gridCol w="2823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ofstream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向文件写入数据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ifstream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从文件读取数据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fstream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既读又写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1520" y="229314"/>
            <a:ext cx="2188879" cy="64698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1800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文件流类  </a:t>
            </a:r>
            <a:endParaRPr lang="zh-CN" altLang="en-US" sz="32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2F3C-B2E0-4535-B24D-754B14AF4ADE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25221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3568" y="1178221"/>
            <a:ext cx="8136062" cy="305929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fstream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fstrm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  <a:b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创建一个文件流对象，未绑定到任何文件</a:t>
            </a:r>
            <a:endParaRPr lang="en-US" altLang="zh-CN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fstream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fstrm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fname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);</a:t>
            </a:r>
            <a:b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创建一个文件流，并绑定到文件 </a:t>
            </a:r>
            <a:r>
              <a:rPr lang="en-US" altLang="zh-CN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fname</a:t>
            </a:r>
            <a:endParaRPr lang="en-US" altLang="zh-CN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fstream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fstrm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fname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, mode);</a:t>
            </a:r>
            <a:b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</a:b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创建文件流的同时指定文件的打开模式</a:t>
            </a:r>
            <a:endParaRPr lang="en-US" altLang="zh-CN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683568" y="4539441"/>
            <a:ext cx="813606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这里的类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fstream</a:t>
            </a: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也可以是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ifstream</a:t>
            </a: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或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ofstream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>
              <a:spcAft>
                <a:spcPts val="12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如果用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ifstream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则对象所关联的文件只能读</a:t>
            </a:r>
            <a:endParaRPr lang="en-US" altLang="zh-CN" sz="20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Aft>
                <a:spcPts val="12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如果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用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ofstream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则对象所关联的文件只能写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1520" y="229314"/>
            <a:ext cx="3395603" cy="64698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1800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创建文件流对象  </a:t>
            </a:r>
            <a:endParaRPr lang="zh-CN" altLang="en-US" sz="32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2F3C-B2E0-4535-B24D-754B14AF4ADE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9928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"/>
          <p:cNvSpPr>
            <a:spLocks noChangeArrowheads="1"/>
          </p:cNvSpPr>
          <p:nvPr/>
        </p:nvSpPr>
        <p:spPr bwMode="auto">
          <a:xfrm>
            <a:off x="225748" y="1159639"/>
            <a:ext cx="828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 文件流对象基本操作（成员函数）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55230" y="1869825"/>
            <a:ext cx="7993234" cy="290541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fstrm.open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fname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 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b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</a:b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  // 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将文件流对象 </a:t>
            </a:r>
            <a:r>
              <a:rPr lang="en-US" altLang="zh-CN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fstrm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绑定到文件 </a:t>
            </a:r>
            <a:r>
              <a:rPr lang="en-US" altLang="zh-CN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fname</a:t>
            </a:r>
            <a:endParaRPr lang="en-US" altLang="zh-CN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fstrm.close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 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 </a:t>
            </a:r>
            <a:b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</a:b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  // 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关闭与文件流对象 </a:t>
            </a:r>
            <a:r>
              <a:rPr lang="en-US" altLang="zh-CN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fstrm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绑定的文件</a:t>
            </a:r>
            <a:endParaRPr lang="en-US" altLang="zh-CN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fstrm.is_open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b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</a:b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  // 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测试文件是否已顺利打开（且未关闭）</a:t>
            </a:r>
            <a:endParaRPr lang="en-US" altLang="zh-CN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2" name="Rectangle 47"/>
          <p:cNvSpPr>
            <a:spLocks noChangeArrowheads="1"/>
          </p:cNvSpPr>
          <p:nvPr/>
        </p:nvSpPr>
        <p:spPr bwMode="auto">
          <a:xfrm>
            <a:off x="570372" y="4962202"/>
            <a:ext cx="8362950" cy="112857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将文件流对象关联到其它文件时，须先关闭已绑定的文件</a:t>
            </a:r>
            <a:endParaRPr lang="en-US" altLang="zh-CN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文件流对象被释放时，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close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会被自动调用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1520" y="229314"/>
            <a:ext cx="3395603" cy="64698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1800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文件流成员函数  </a:t>
            </a:r>
            <a:endParaRPr lang="zh-CN" altLang="en-US" sz="32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2F3C-B2E0-4535-B24D-754B14AF4ADE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6540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39552" y="1070899"/>
            <a:ext cx="8203017" cy="297312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ios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::in 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 // 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只读 </a:t>
            </a:r>
            <a:endParaRPr lang="en-US" altLang="zh-CN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ios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::out 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// 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只写，若文件存在，则内容被清除</a:t>
            </a:r>
            <a:endParaRPr lang="en-US" altLang="zh-CN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ios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::app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 // 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追加，即每次写操作均定位到文件末尾</a:t>
            </a:r>
            <a:endParaRPr lang="en-US" altLang="zh-CN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ios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::ate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  // 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打开文件后立即定位到文件末尾</a:t>
            </a:r>
            <a:endParaRPr lang="en-US" altLang="zh-CN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ios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::</a:t>
            </a: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Trunc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 // 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若文件存在，则清除文件中原有的内容</a:t>
            </a:r>
            <a:endParaRPr lang="en-US" altLang="zh-CN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ios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::binary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// 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以二进制方式进行读写</a:t>
            </a:r>
            <a:endParaRPr lang="en-US" altLang="zh-CN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2" name="Rectangle 47"/>
          <p:cNvSpPr>
            <a:spLocks noChangeArrowheads="1"/>
          </p:cNvSpPr>
          <p:nvPr/>
        </p:nvSpPr>
        <p:spPr bwMode="auto">
          <a:xfrm>
            <a:off x="467544" y="4243452"/>
            <a:ext cx="8080813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 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输入输出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方式是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在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ios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类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中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定义的</a:t>
            </a:r>
            <a:endParaRPr lang="en-US" altLang="zh-CN" sz="20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以上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方式可以组合使用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，用“ </a:t>
            </a: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| 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”隔开，如</a:t>
            </a: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/>
            </a:r>
            <a:b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ios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::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out|ios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::binary</a:t>
            </a: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20000"/>
              </a:lnSpc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ios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::app</a:t>
            </a:r>
            <a:r>
              <a:rPr lang="en-US" altLang="zh-CN" sz="2000" dirty="0" smtClean="0"/>
              <a:t> 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通常与 </a:t>
            </a:r>
            <a:r>
              <a:rPr lang="en-US" altLang="zh-CN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ios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::out</a:t>
            </a: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组合使用</a:t>
            </a:r>
            <a:r>
              <a:rPr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1520" y="229314"/>
            <a:ext cx="3008187" cy="64698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1800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文件打开模式  </a:t>
            </a:r>
            <a:endParaRPr lang="zh-CN" altLang="en-US" sz="32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2F3C-B2E0-4535-B24D-754B14AF4ADE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718122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7"/>
          <p:cNvSpPr>
            <a:spLocks noChangeArrowheads="1"/>
          </p:cNvSpPr>
          <p:nvPr/>
        </p:nvSpPr>
        <p:spPr bwMode="auto">
          <a:xfrm>
            <a:off x="323528" y="1142281"/>
            <a:ext cx="8080813" cy="202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在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缺省情形下，文件以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文本方式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打开</a:t>
            </a:r>
            <a:endParaRPr lang="en-US" altLang="zh-CN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ifstream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对象只能设定 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in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模式，缺省为 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in</a:t>
            </a:r>
          </a:p>
          <a:p>
            <a:pPr>
              <a:lnSpc>
                <a:spcPct val="110000"/>
              </a:lnSpc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ofstream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对象只能设定 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out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模式，缺省为 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out</a:t>
            </a:r>
          </a:p>
          <a:p>
            <a:pPr>
              <a:lnSpc>
                <a:spcPct val="110000"/>
              </a:lnSpc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fstream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对象可以设定 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in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或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out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模式</a:t>
            </a:r>
            <a:endParaRPr lang="en-US" altLang="zh-CN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1520" y="229314"/>
            <a:ext cx="4227515" cy="64698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1800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文件打开模式（续）  </a:t>
            </a:r>
            <a:endParaRPr lang="zh-CN" altLang="en-US" sz="32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2F3C-B2E0-4535-B24D-754B14AF4ADE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3" name="圆角矩形 2"/>
          <p:cNvSpPr/>
          <p:nvPr/>
        </p:nvSpPr>
        <p:spPr bwMode="auto">
          <a:xfrm>
            <a:off x="484614" y="3373004"/>
            <a:ext cx="8202185" cy="510778"/>
          </a:xfrm>
          <a:prstGeom prst="roundRect">
            <a:avLst/>
          </a:prstGeom>
          <a:solidFill>
            <a:srgbClr val="CCFFCC">
              <a:alpha val="50196"/>
            </a:srgb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建议使用 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fstream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对象进行文件读写操作。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96987" y="3952453"/>
            <a:ext cx="8208912" cy="258859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2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ifstream</a:t>
            </a:r>
            <a:r>
              <a:rPr lang="en-US" altLang="zh-CN" sz="22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2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ifstrm</a:t>
            </a:r>
            <a:r>
              <a:rPr lang="en-US" altLang="zh-CN" sz="22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22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ofstream</a:t>
            </a:r>
            <a:r>
              <a:rPr lang="en-US" altLang="zh-CN" sz="22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2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ofstrm</a:t>
            </a:r>
            <a:r>
              <a:rPr lang="en-US" altLang="zh-CN" sz="22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22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fstream</a:t>
            </a:r>
            <a:r>
              <a:rPr lang="en-US" altLang="zh-CN" sz="22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sz="22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fstrm</a:t>
            </a:r>
            <a:r>
              <a:rPr lang="en-US" altLang="zh-CN" sz="22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ts val="2800"/>
              </a:lnSpc>
            </a:pPr>
            <a:endParaRPr lang="en-US" altLang="zh-CN" sz="22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2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ifstrm.open</a:t>
            </a:r>
            <a:r>
              <a:rPr lang="en-US" altLang="zh-CN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("</a:t>
            </a:r>
            <a:r>
              <a:rPr lang="en-US" altLang="zh-CN" sz="22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fname1</a:t>
            </a:r>
            <a:r>
              <a:rPr lang="en-US" altLang="zh-CN" sz="2200" b="1" dirty="0">
                <a:latin typeface="Consolas" panose="020B0609020204030204" pitchFamily="49" charset="0"/>
                <a:ea typeface="黑体" panose="02010609060101010101" pitchFamily="49" charset="-122"/>
              </a:rPr>
              <a:t>"); </a:t>
            </a:r>
            <a:r>
              <a:rPr lang="en-US" altLang="zh-CN" sz="22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2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以缺省方式打开 </a:t>
            </a:r>
            <a:endParaRPr lang="en-US" altLang="zh-CN" sz="2200" b="1" dirty="0" smtClean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2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ofstrm.open</a:t>
            </a:r>
            <a:r>
              <a:rPr lang="en-US" altLang="zh-CN" sz="22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("fname2", </a:t>
            </a:r>
            <a:r>
              <a:rPr lang="en-US" altLang="zh-CN" sz="22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ios</a:t>
            </a:r>
            <a:r>
              <a:rPr lang="en-US" altLang="zh-CN" sz="22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::out</a:t>
            </a:r>
            <a:r>
              <a:rPr lang="en-US" altLang="zh-CN" sz="22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);</a:t>
            </a:r>
          </a:p>
          <a:p>
            <a:pPr>
              <a:lnSpc>
                <a:spcPts val="2800"/>
              </a:lnSpc>
            </a:pPr>
            <a:r>
              <a:rPr lang="en-US" altLang="zh-CN" sz="22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fstrm.open</a:t>
            </a:r>
            <a:r>
              <a:rPr lang="en-US" altLang="zh-CN" sz="22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("fname3", </a:t>
            </a:r>
            <a:r>
              <a:rPr lang="en-US" altLang="zh-CN" sz="22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ios</a:t>
            </a:r>
            <a:r>
              <a:rPr lang="en-US" altLang="zh-CN" sz="22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::</a:t>
            </a:r>
            <a:r>
              <a:rPr lang="en-US" altLang="zh-CN" sz="22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out|ios</a:t>
            </a:r>
            <a:r>
              <a:rPr lang="en-US" altLang="zh-CN" sz="22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::app</a:t>
            </a:r>
            <a:r>
              <a:rPr lang="en-US" altLang="zh-CN" sz="22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);</a:t>
            </a:r>
            <a:endParaRPr lang="en-US" altLang="zh-CN" sz="2200" b="1" dirty="0" smtClean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162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251520" y="1052736"/>
            <a:ext cx="828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文本文件的写：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&lt;&lt;</a:t>
            </a:r>
            <a:endParaRPr lang="zh-CN" altLang="en-US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1882" y="1653393"/>
            <a:ext cx="7920038" cy="152862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fstream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fstrm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("fname.txt",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ios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::out);</a:t>
            </a:r>
            <a:endParaRPr lang="en-US" altLang="zh-CN" sz="2000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fstrm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&lt;&lt; "Hello Math!" &lt;&lt;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fstrm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&lt;&lt; "This is an example" &lt;&lt;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fstrm.close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</a:p>
        </p:txBody>
      </p:sp>
      <p:sp>
        <p:nvSpPr>
          <p:cNvPr id="10" name="Rectangle 47"/>
          <p:cNvSpPr>
            <a:spLocks noChangeArrowheads="1"/>
          </p:cNvSpPr>
          <p:nvPr/>
        </p:nvSpPr>
        <p:spPr bwMode="auto">
          <a:xfrm>
            <a:off x="251520" y="3404407"/>
            <a:ext cx="828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文本文件的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读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&gt;&gt; 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或</a:t>
            </a:r>
            <a:r>
              <a:rPr lang="en-US" altLang="zh-CN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getline</a:t>
            </a:r>
            <a:endParaRPr lang="zh-CN" altLang="en-US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11882" y="4005064"/>
            <a:ext cx="7920038" cy="188769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char str1[20], str2[20];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fstream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fstrm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("fname.txt",</a:t>
            </a: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ios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::in);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endParaRPr lang="en-US" altLang="zh-CN" sz="2000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fstrm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 &gt;&gt; str1;   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缺省以空格为输入结束符</a:t>
            </a:r>
            <a:endParaRPr lang="en-US" altLang="zh-CN" sz="2000" b="1" dirty="0" smtClean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fstrm.getline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(str2,12); 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fstrm.close</a:t>
            </a:r>
            <a:r>
              <a:rPr lang="en-US" altLang="zh-CN" sz="20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</a:p>
        </p:txBody>
      </p:sp>
      <p:sp>
        <p:nvSpPr>
          <p:cNvPr id="13" name="Rectangle 47"/>
          <p:cNvSpPr>
            <a:spLocks noChangeArrowheads="1"/>
          </p:cNvSpPr>
          <p:nvPr/>
        </p:nvSpPr>
        <p:spPr bwMode="auto">
          <a:xfrm>
            <a:off x="164710" y="6091535"/>
            <a:ext cx="8814381" cy="461665"/>
          </a:xfrm>
          <a:prstGeom prst="rect">
            <a:avLst/>
          </a:prstGeom>
          <a:solidFill>
            <a:srgbClr val="CCFFCC">
              <a:alpha val="50196"/>
            </a:srgb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我们是如何使用 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cin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cout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的， 就可以同样来使用文件流对象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724128" y="2942011"/>
            <a:ext cx="3090389" cy="430887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ex13_fstream01.cpp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2" name="AutoShape 8"/>
          <p:cNvSpPr>
            <a:spLocks noGrp="1" noChangeArrowheads="1"/>
          </p:cNvSpPr>
          <p:nvPr>
            <p:ph type="title"/>
          </p:nvPr>
        </p:nvSpPr>
        <p:spPr bwMode="gray">
          <a:xfrm>
            <a:off x="251520" y="229314"/>
            <a:ext cx="3008187" cy="64698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18000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文本文件操作  </a:t>
            </a:r>
            <a:endParaRPr lang="zh-CN" altLang="en-US" sz="32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32F3C-B2E0-4535-B24D-754B14AF4ADE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14602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16404</TotalTime>
  <Words>1100</Words>
  <Application>Microsoft Office PowerPoint</Application>
  <PresentationFormat>全屏显示(4:3)</PresentationFormat>
  <Paragraphs>186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宋体</vt:lpstr>
      <vt:lpstr>Arial</vt:lpstr>
      <vt:lpstr>Consolas</vt:lpstr>
      <vt:lpstr>Tahoma</vt:lpstr>
      <vt:lpstr>Times New Roman</vt:lpstr>
      <vt:lpstr>Wingdings</vt:lpstr>
      <vt:lpstr>Blends</vt:lpstr>
      <vt:lpstr>第十三讲</vt:lpstr>
      <vt:lpstr>输入输出流</vt:lpstr>
      <vt:lpstr>C++ I/O 库中定义的流类 </vt:lpstr>
      <vt:lpstr>文件流类  </vt:lpstr>
      <vt:lpstr>创建文件流对象  </vt:lpstr>
      <vt:lpstr>文件流成员函数  </vt:lpstr>
      <vt:lpstr>文件打开模式  </vt:lpstr>
      <vt:lpstr>文件打开模式（续）  </vt:lpstr>
      <vt:lpstr>文本文件操作  </vt:lpstr>
      <vt:lpstr>二进制文件操作  </vt:lpstr>
      <vt:lpstr>二进制文件操作（续）  </vt:lpstr>
      <vt:lpstr>例：二进制文件操作</vt:lpstr>
      <vt:lpstr>重载 &lt;&lt; 和 &gt;&gt;</vt:lpstr>
      <vt:lpstr>重载 &lt;&lt; 和 &gt;&gt;  </vt:lpstr>
      <vt:lpstr>几点说明  </vt:lpstr>
      <vt:lpstr>上机作业</vt:lpstr>
    </vt:vector>
  </TitlesOfParts>
  <Company>联想（北京）有限公司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tiger</dc:creator>
  <cp:lastModifiedBy>tiger</cp:lastModifiedBy>
  <cp:revision>1017</cp:revision>
  <cp:lastPrinted>1601-01-01T00:00:00Z</cp:lastPrinted>
  <dcterms:created xsi:type="dcterms:W3CDTF">2005-02-05T01:21:04Z</dcterms:created>
  <dcterms:modified xsi:type="dcterms:W3CDTF">2018-01-02T07:41:36Z</dcterms:modified>
</cp:coreProperties>
</file>