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4"/>
  </p:notesMasterIdLst>
  <p:handoutMasterIdLst>
    <p:handoutMasterId r:id="rId95"/>
  </p:handoutMasterIdLst>
  <p:sldIdLst>
    <p:sldId id="257" r:id="rId2"/>
    <p:sldId id="767" r:id="rId3"/>
    <p:sldId id="343" r:id="rId4"/>
    <p:sldId id="769" r:id="rId5"/>
    <p:sldId id="778" r:id="rId6"/>
    <p:sldId id="779" r:id="rId7"/>
    <p:sldId id="770" r:id="rId8"/>
    <p:sldId id="771" r:id="rId9"/>
    <p:sldId id="788" r:id="rId10"/>
    <p:sldId id="784" r:id="rId11"/>
    <p:sldId id="782" r:id="rId12"/>
    <p:sldId id="773" r:id="rId13"/>
    <p:sldId id="774" r:id="rId14"/>
    <p:sldId id="775" r:id="rId15"/>
    <p:sldId id="776" r:id="rId16"/>
    <p:sldId id="777" r:id="rId17"/>
    <p:sldId id="785" r:id="rId18"/>
    <p:sldId id="786" r:id="rId19"/>
    <p:sldId id="358" r:id="rId20"/>
    <p:sldId id="525" r:id="rId21"/>
    <p:sldId id="360" r:id="rId22"/>
    <p:sldId id="790" r:id="rId23"/>
    <p:sldId id="531" r:id="rId24"/>
    <p:sldId id="361" r:id="rId25"/>
    <p:sldId id="362" r:id="rId26"/>
    <p:sldId id="363" r:id="rId27"/>
    <p:sldId id="364" r:id="rId28"/>
    <p:sldId id="365" r:id="rId29"/>
    <p:sldId id="366" r:id="rId30"/>
    <p:sldId id="367" r:id="rId31"/>
    <p:sldId id="368" r:id="rId32"/>
    <p:sldId id="369" r:id="rId33"/>
    <p:sldId id="370" r:id="rId34"/>
    <p:sldId id="371" r:id="rId35"/>
    <p:sldId id="702" r:id="rId36"/>
    <p:sldId id="641" r:id="rId37"/>
    <p:sldId id="642" r:id="rId38"/>
    <p:sldId id="643" r:id="rId39"/>
    <p:sldId id="644" r:id="rId40"/>
    <p:sldId id="758" r:id="rId41"/>
    <p:sldId id="617" r:id="rId42"/>
    <p:sldId id="560" r:id="rId43"/>
    <p:sldId id="561" r:id="rId44"/>
    <p:sldId id="562" r:id="rId45"/>
    <p:sldId id="759" r:id="rId46"/>
    <p:sldId id="760" r:id="rId47"/>
    <p:sldId id="761" r:id="rId48"/>
    <p:sldId id="762" r:id="rId49"/>
    <p:sldId id="763" r:id="rId50"/>
    <p:sldId id="764" r:id="rId51"/>
    <p:sldId id="765" r:id="rId52"/>
    <p:sldId id="766" r:id="rId53"/>
    <p:sldId id="577" r:id="rId54"/>
    <p:sldId id="580" r:id="rId55"/>
    <p:sldId id="720" r:id="rId56"/>
    <p:sldId id="721" r:id="rId57"/>
    <p:sldId id="722" r:id="rId58"/>
    <p:sldId id="733" r:id="rId59"/>
    <p:sldId id="734" r:id="rId60"/>
    <p:sldId id="723" r:id="rId61"/>
    <p:sldId id="724" r:id="rId62"/>
    <p:sldId id="725" r:id="rId63"/>
    <p:sldId id="726" r:id="rId64"/>
    <p:sldId id="727" r:id="rId65"/>
    <p:sldId id="728" r:id="rId66"/>
    <p:sldId id="729" r:id="rId67"/>
    <p:sldId id="730" r:id="rId68"/>
    <p:sldId id="731" r:id="rId69"/>
    <p:sldId id="732" r:id="rId70"/>
    <p:sldId id="735" r:id="rId71"/>
    <p:sldId id="736" r:id="rId72"/>
    <p:sldId id="737" r:id="rId73"/>
    <p:sldId id="738" r:id="rId74"/>
    <p:sldId id="739" r:id="rId75"/>
    <p:sldId id="740" r:id="rId76"/>
    <p:sldId id="741" r:id="rId77"/>
    <p:sldId id="742" r:id="rId78"/>
    <p:sldId id="743" r:id="rId79"/>
    <p:sldId id="744" r:id="rId80"/>
    <p:sldId id="745" r:id="rId81"/>
    <p:sldId id="746" r:id="rId82"/>
    <p:sldId id="747" r:id="rId83"/>
    <p:sldId id="748" r:id="rId84"/>
    <p:sldId id="749" r:id="rId85"/>
    <p:sldId id="750" r:id="rId86"/>
    <p:sldId id="751" r:id="rId87"/>
    <p:sldId id="752" r:id="rId88"/>
    <p:sldId id="753" r:id="rId89"/>
    <p:sldId id="754" r:id="rId90"/>
    <p:sldId id="755" r:id="rId91"/>
    <p:sldId id="756" r:id="rId92"/>
    <p:sldId id="757" r:id="rId93"/>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66"/>
    <a:srgbClr val="FFFFFF"/>
    <a:srgbClr val="DDDDDD"/>
    <a:srgbClr val="0000CC"/>
    <a:srgbClr val="08080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00" autoAdjust="0"/>
    <p:restoredTop sz="80996" autoAdjust="0"/>
  </p:normalViewPr>
  <p:slideViewPr>
    <p:cSldViewPr>
      <p:cViewPr varScale="1">
        <p:scale>
          <a:sx n="94" d="100"/>
          <a:sy n="94" d="100"/>
        </p:scale>
        <p:origin x="1710"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56424"/>
    </p:cViewPr>
  </p:sorterViewPr>
  <p:notesViewPr>
    <p:cSldViewPr>
      <p:cViewPr varScale="1">
        <p:scale>
          <a:sx n="54" d="100"/>
          <a:sy n="54" d="100"/>
        </p:scale>
        <p:origin x="-28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E0D216D-2D67-4B88-8006-95809D7CCCC6}" type="datetimeFigureOut">
              <a:rPr lang="zh-CN" altLang="en-US"/>
              <a:pPr>
                <a:defRPr/>
              </a:pPr>
              <a:t>2018/4/9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2875981-DDAD-4F7E-B88A-2E4D1BA18971}" type="slidenum">
              <a:rPr lang="zh-CN" altLang="en-US"/>
              <a:pPr>
                <a:defRPr/>
              </a:pPr>
              <a:t>‹#›</a:t>
            </a:fld>
            <a:endParaRPr lang="zh-CN" altLang="en-US"/>
          </a:p>
        </p:txBody>
      </p:sp>
    </p:spTree>
    <p:extLst>
      <p:ext uri="{BB962C8B-B14F-4D97-AF65-F5344CB8AC3E}">
        <p14:creationId xmlns:p14="http://schemas.microsoft.com/office/powerpoint/2010/main" val="2014504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lvl1pPr>
          </a:lstStyle>
          <a:p>
            <a:pPr>
              <a:defRPr/>
            </a:pPr>
            <a:endParaRPr lang="en-US" altLang="zh-CN"/>
          </a:p>
        </p:txBody>
      </p:sp>
      <p:sp>
        <p:nvSpPr>
          <p:cNvPr id="276483"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485"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486"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lvl1pPr>
          </a:lstStyle>
          <a:p>
            <a:pPr>
              <a:defRPr/>
            </a:pPr>
            <a:endParaRPr lang="en-US" altLang="zh-CN"/>
          </a:p>
        </p:txBody>
      </p:sp>
      <p:sp>
        <p:nvSpPr>
          <p:cNvPr id="276487"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CD2F4182-E956-4D81-B344-48A6D03356C0}" type="slidenum">
              <a:rPr lang="zh-CN" altLang="en-US"/>
              <a:pPr>
                <a:defRPr/>
              </a:pPr>
              <a:t>‹#›</a:t>
            </a:fld>
            <a:endParaRPr lang="en-US" altLang="zh-CN"/>
          </a:p>
        </p:txBody>
      </p:sp>
    </p:spTree>
    <p:extLst>
      <p:ext uri="{BB962C8B-B14F-4D97-AF65-F5344CB8AC3E}">
        <p14:creationId xmlns:p14="http://schemas.microsoft.com/office/powerpoint/2010/main" val="366234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tock.hexun.com/market/" TargetMode="External"/><Relationship Id="rId2" Type="http://schemas.openxmlformats.org/officeDocument/2006/relationships/slide" Target="../slides/slide86.xml"/><Relationship Id="rId1" Type="http://schemas.openxmlformats.org/officeDocument/2006/relationships/notesMaster" Target="../notesMasters/notesMaster1.xml"/><Relationship Id="rId4" Type="http://schemas.openxmlformats.org/officeDocument/2006/relationships/hyperlink" Target="http://bank.money.hexun.co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2F4182-E956-4D81-B344-48A6D03356C0}" type="slidenum">
              <a:rPr lang="zh-CN" altLang="en-US" smtClean="0"/>
              <a:pPr>
                <a:defRPr/>
              </a:pPr>
              <a:t>2</a:t>
            </a:fld>
            <a:endParaRPr lang="en-US" altLang="zh-CN"/>
          </a:p>
        </p:txBody>
      </p:sp>
    </p:spTree>
    <p:extLst>
      <p:ext uri="{BB962C8B-B14F-4D97-AF65-F5344CB8AC3E}">
        <p14:creationId xmlns:p14="http://schemas.microsoft.com/office/powerpoint/2010/main" val="579073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78001A5-9C54-464D-9629-5370D053A520}" type="slidenum">
              <a:rPr lang="en-US" altLang="zh-CN" smtClean="0">
                <a:solidFill>
                  <a:schemeClr val="bg1"/>
                </a:solidFill>
                <a:ea typeface="楷体_GB2312"/>
                <a:cs typeface="楷体_GB2312"/>
              </a:rPr>
              <a:pPr>
                <a:spcBef>
                  <a:spcPct val="0"/>
                </a:spcBef>
              </a:pPr>
              <a:t>58</a:t>
            </a:fld>
            <a:endParaRPr lang="en-US" altLang="zh-CN" smtClean="0">
              <a:solidFill>
                <a:schemeClr val="bg1"/>
              </a:solidFill>
              <a:ea typeface="楷体_GB2312"/>
              <a:cs typeface="楷体_GB231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152699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C478A51-B881-442C-85DE-B4156A33D824}" type="slidenum">
              <a:rPr lang="en-US" altLang="zh-CN" smtClean="0">
                <a:solidFill>
                  <a:schemeClr val="bg1"/>
                </a:solidFill>
                <a:ea typeface="楷体_GB2312"/>
                <a:cs typeface="楷体_GB2312"/>
              </a:rPr>
              <a:pPr>
                <a:spcBef>
                  <a:spcPct val="0"/>
                </a:spcBef>
              </a:pPr>
              <a:t>59</a:t>
            </a:fld>
            <a:endParaRPr lang="en-US" altLang="zh-CN" smtClean="0">
              <a:solidFill>
                <a:schemeClr val="bg1"/>
              </a:solidFill>
              <a:ea typeface="楷体_GB2312"/>
              <a:cs typeface="楷体_GB231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18662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p:spPr>
        <p:txBody>
          <a:bodyPr/>
          <a:lstStyle/>
          <a:p>
            <a:endParaRPr lang="zh-CN" altLang="en-US" smtClean="0"/>
          </a:p>
        </p:txBody>
      </p:sp>
      <p:sp>
        <p:nvSpPr>
          <p:cNvPr id="97284"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F9CF2E74-580C-46EC-875F-43F20A524EC4}" type="slidenum">
              <a:rPr lang="zh-CN" altLang="en-US" sz="1200" smtClean="0"/>
              <a:pPr/>
              <a:t>61</a:t>
            </a:fld>
            <a:endParaRPr lang="zh-CN" altLang="en-US" sz="1200" smtClean="0"/>
          </a:p>
        </p:txBody>
      </p:sp>
    </p:spTree>
    <p:extLst>
      <p:ext uri="{BB962C8B-B14F-4D97-AF65-F5344CB8AC3E}">
        <p14:creationId xmlns:p14="http://schemas.microsoft.com/office/powerpoint/2010/main" val="328515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en-US" altLang="zh-CN" dirty="0" smtClean="0">
                <a:latin typeface="+mn-ea"/>
                <a:ea typeface="+mn-ea"/>
              </a:rPr>
              <a:t>0.9810*50*100/1.3025/125</a:t>
            </a:r>
            <a:r>
              <a:rPr lang="zh-CN" altLang="zh-CN" dirty="0" smtClean="0">
                <a:latin typeface="+mn-ea"/>
                <a:ea typeface="+mn-ea"/>
              </a:rPr>
              <a:t>≈</a:t>
            </a:r>
            <a:r>
              <a:rPr lang="en-US" altLang="zh-CN" dirty="0" smtClean="0">
                <a:latin typeface="+mn-ea"/>
                <a:ea typeface="+mn-ea"/>
              </a:rPr>
              <a:t>30</a:t>
            </a:r>
            <a:endParaRPr lang="zh-CN" altLang="en-US" dirty="0"/>
          </a:p>
        </p:txBody>
      </p:sp>
      <p:sp>
        <p:nvSpPr>
          <p:cNvPr id="105476"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6B203DFD-9682-4799-BFE3-86F71A0C7BCF}" type="slidenum">
              <a:rPr lang="zh-CN" altLang="en-US" sz="1200" smtClean="0"/>
              <a:pPr/>
              <a:t>68</a:t>
            </a:fld>
            <a:endParaRPr lang="zh-CN" altLang="en-US" sz="1200" smtClean="0"/>
          </a:p>
        </p:txBody>
      </p:sp>
    </p:spTree>
    <p:extLst>
      <p:ext uri="{BB962C8B-B14F-4D97-AF65-F5344CB8AC3E}">
        <p14:creationId xmlns:p14="http://schemas.microsoft.com/office/powerpoint/2010/main" val="3277781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B7751B-4E96-4A2D-B8E0-BF6233BC36EB}" type="slidenum">
              <a:rPr lang="en-US" altLang="zh-CN" smtClean="0">
                <a:solidFill>
                  <a:schemeClr val="bg1"/>
                </a:solidFill>
                <a:ea typeface="楷体_GB2312"/>
                <a:cs typeface="楷体_GB2312"/>
              </a:rPr>
              <a:pPr>
                <a:spcBef>
                  <a:spcPct val="0"/>
                </a:spcBef>
              </a:pPr>
              <a:t>70</a:t>
            </a:fld>
            <a:endParaRPr lang="en-US" altLang="zh-CN" smtClean="0">
              <a:solidFill>
                <a:schemeClr val="bg1"/>
              </a:solidFill>
              <a:ea typeface="楷体_GB2312"/>
              <a:cs typeface="楷体_GB231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65910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FED3881-4C57-4D11-8AF3-B7563BA696CA}" type="slidenum">
              <a:rPr lang="en-US" altLang="zh-CN" smtClean="0">
                <a:solidFill>
                  <a:schemeClr val="bg1"/>
                </a:solidFill>
                <a:ea typeface="楷体_GB2312"/>
                <a:cs typeface="楷体_GB2312"/>
              </a:rPr>
              <a:pPr>
                <a:spcBef>
                  <a:spcPct val="0"/>
                </a:spcBef>
              </a:pPr>
              <a:t>71</a:t>
            </a:fld>
            <a:endParaRPr lang="en-US" altLang="zh-CN" smtClean="0">
              <a:solidFill>
                <a:schemeClr val="bg1"/>
              </a:solidFill>
              <a:ea typeface="楷体_GB2312"/>
              <a:cs typeface="楷体_GB231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3057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EF5DBA2-96E2-4601-B892-D4125321AF6C}" type="slidenum">
              <a:rPr lang="en-US" altLang="zh-CN" smtClean="0">
                <a:solidFill>
                  <a:schemeClr val="bg1"/>
                </a:solidFill>
                <a:ea typeface="楷体_GB2312"/>
                <a:cs typeface="楷体_GB2312"/>
              </a:rPr>
              <a:pPr>
                <a:spcBef>
                  <a:spcPct val="0"/>
                </a:spcBef>
              </a:pPr>
              <a:t>72</a:t>
            </a:fld>
            <a:endParaRPr lang="en-US" altLang="zh-CN" smtClean="0">
              <a:solidFill>
                <a:schemeClr val="bg1"/>
              </a:solidFill>
              <a:ea typeface="楷体_GB2312"/>
              <a:cs typeface="楷体_GB231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64972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FF6883-C213-4997-9A7B-F8347C506C67}" type="slidenum">
              <a:rPr lang="en-US" altLang="zh-CN" smtClean="0">
                <a:solidFill>
                  <a:schemeClr val="bg1"/>
                </a:solidFill>
                <a:ea typeface="楷体_GB2312"/>
                <a:cs typeface="楷体_GB2312"/>
              </a:rPr>
              <a:pPr>
                <a:spcBef>
                  <a:spcPct val="0"/>
                </a:spcBef>
              </a:pPr>
              <a:t>73</a:t>
            </a:fld>
            <a:endParaRPr lang="en-US" altLang="zh-CN" smtClean="0">
              <a:solidFill>
                <a:schemeClr val="bg1"/>
              </a:solidFill>
              <a:ea typeface="楷体_GB2312"/>
              <a:cs typeface="楷体_GB231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6301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C45E25-ED6C-4283-9391-263BD2E159E2}" type="slidenum">
              <a:rPr lang="en-US" altLang="zh-CN" smtClean="0">
                <a:solidFill>
                  <a:schemeClr val="bg1"/>
                </a:solidFill>
                <a:ea typeface="楷体_GB2312"/>
                <a:cs typeface="楷体_GB2312"/>
              </a:rPr>
              <a:pPr>
                <a:spcBef>
                  <a:spcPct val="0"/>
                </a:spcBef>
              </a:pPr>
              <a:t>75</a:t>
            </a:fld>
            <a:endParaRPr lang="en-US" altLang="zh-CN" smtClean="0">
              <a:solidFill>
                <a:schemeClr val="bg1"/>
              </a:solidFill>
              <a:ea typeface="楷体_GB2312"/>
              <a:cs typeface="楷体_GB231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r>
              <a:rPr lang="zh-CN" altLang="en-US" b="1" smtClean="0"/>
              <a:t>在我国，保证金分为两个部分：交易保证金和结算准备金。一般意义上的保证金实际上指的是交易保证金，又称作履约保证金。</a:t>
            </a:r>
            <a:endParaRPr lang="zh-CN" altLang="en-US" b="1" smtClean="0">
              <a:solidFill>
                <a:srgbClr val="FF0000"/>
              </a:solidFill>
            </a:endParaRPr>
          </a:p>
          <a:p>
            <a:r>
              <a:rPr lang="zh-CN" altLang="en-US" b="1" smtClean="0"/>
              <a:t>交易所通过涨跌停板制度限制合约价格的极端变动，因此涨跌停板制度是针对合约设计的。</a:t>
            </a:r>
          </a:p>
        </p:txBody>
      </p:sp>
    </p:spTree>
    <p:extLst>
      <p:ext uri="{BB962C8B-B14F-4D97-AF65-F5344CB8AC3E}">
        <p14:creationId xmlns:p14="http://schemas.microsoft.com/office/powerpoint/2010/main" val="2996225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E7DC8E-6580-442E-B70E-8281C1082A2B}" type="slidenum">
              <a:rPr lang="en-US" altLang="zh-CN" smtClean="0">
                <a:solidFill>
                  <a:schemeClr val="bg1"/>
                </a:solidFill>
                <a:ea typeface="楷体_GB2312"/>
                <a:cs typeface="楷体_GB2312"/>
              </a:rPr>
              <a:pPr>
                <a:spcBef>
                  <a:spcPct val="0"/>
                </a:spcBef>
              </a:pPr>
              <a:t>76</a:t>
            </a:fld>
            <a:endParaRPr lang="en-US" altLang="zh-CN" smtClean="0">
              <a:solidFill>
                <a:schemeClr val="bg1"/>
              </a:solidFill>
              <a:ea typeface="楷体_GB2312"/>
              <a:cs typeface="楷体_GB231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zh-CN" altLang="zh-CN" b="1" smtClean="0"/>
          </a:p>
        </p:txBody>
      </p:sp>
    </p:spTree>
    <p:extLst>
      <p:ext uri="{BB962C8B-B14F-4D97-AF65-F5344CB8AC3E}">
        <p14:creationId xmlns:p14="http://schemas.microsoft.com/office/powerpoint/2010/main" val="175060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6C9C5A03-84DF-420C-826E-06441E74D811}" type="slidenum">
              <a:rPr lang="zh-CN" altLang="en-US" sz="1200" smtClean="0"/>
              <a:pPr/>
              <a:t>36</a:t>
            </a:fld>
            <a:endParaRPr lang="en-US" altLang="zh-CN"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197944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8509370-922A-449B-B0E9-27C40785B55B}" type="slidenum">
              <a:rPr lang="en-US" altLang="zh-CN" smtClean="0">
                <a:solidFill>
                  <a:schemeClr val="bg1"/>
                </a:solidFill>
                <a:ea typeface="楷体_GB2312"/>
                <a:cs typeface="楷体_GB2312"/>
              </a:rPr>
              <a:pPr>
                <a:spcBef>
                  <a:spcPct val="0"/>
                </a:spcBef>
              </a:pPr>
              <a:t>80</a:t>
            </a:fld>
            <a:endParaRPr lang="en-US" altLang="zh-CN" smtClean="0">
              <a:solidFill>
                <a:schemeClr val="bg1"/>
              </a:solidFill>
              <a:ea typeface="楷体_GB2312"/>
              <a:cs typeface="楷体_GB231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62133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6D5ED9A-058B-4CB1-BFA3-2B61A59A1D79}" type="slidenum">
              <a:rPr lang="en-US" altLang="zh-CN" smtClean="0">
                <a:solidFill>
                  <a:schemeClr val="bg1"/>
                </a:solidFill>
                <a:ea typeface="楷体_GB2312"/>
                <a:cs typeface="楷体_GB2312"/>
              </a:rPr>
              <a:pPr>
                <a:spcBef>
                  <a:spcPct val="0"/>
                </a:spcBef>
              </a:pPr>
              <a:t>81</a:t>
            </a:fld>
            <a:endParaRPr lang="en-US" altLang="zh-CN" smtClean="0">
              <a:solidFill>
                <a:schemeClr val="bg1"/>
              </a:solidFill>
              <a:ea typeface="楷体_GB2312"/>
              <a:cs typeface="楷体_GB231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r>
              <a:rPr lang="zh-CN" altLang="en-US" smtClean="0"/>
              <a:t>有学者研究表明，结算所必须权衡机会成本与审慎性，最优的保证金水平应满足如下条件：超过保证金的损失概率要等于审慎损失与机会成本的比率 。</a:t>
            </a:r>
          </a:p>
        </p:txBody>
      </p:sp>
    </p:spTree>
    <p:extLst>
      <p:ext uri="{BB962C8B-B14F-4D97-AF65-F5344CB8AC3E}">
        <p14:creationId xmlns:p14="http://schemas.microsoft.com/office/powerpoint/2010/main" val="3495907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endParaRPr lang="zh-CN" altLang="en-US" smtClean="0"/>
          </a:p>
        </p:txBody>
      </p:sp>
      <p:sp>
        <p:nvSpPr>
          <p:cNvPr id="130052" name="灯片编号占位符 3"/>
          <p:cNvSpPr>
            <a:spLocks noGrp="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99B7E41-4986-4D66-B0E1-D31DAFCBA424}" type="slidenum">
              <a:rPr lang="en-US" altLang="zh-CN" smtClean="0">
                <a:solidFill>
                  <a:schemeClr val="bg1"/>
                </a:solidFill>
                <a:ea typeface="楷体_GB2312"/>
                <a:cs typeface="楷体_GB2312"/>
              </a:rPr>
              <a:pPr>
                <a:spcBef>
                  <a:spcPct val="0"/>
                </a:spcBef>
              </a:pPr>
              <a:t>83</a:t>
            </a:fld>
            <a:endParaRPr lang="en-US" altLang="zh-CN" smtClean="0">
              <a:solidFill>
                <a:schemeClr val="bg1"/>
              </a:solidFill>
              <a:ea typeface="楷体_GB2312"/>
              <a:cs typeface="楷体_GB2312"/>
            </a:endParaRPr>
          </a:p>
        </p:txBody>
      </p:sp>
    </p:spTree>
    <p:extLst>
      <p:ext uri="{BB962C8B-B14F-4D97-AF65-F5344CB8AC3E}">
        <p14:creationId xmlns:p14="http://schemas.microsoft.com/office/powerpoint/2010/main" val="3612183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p:spPr>
        <p:txBody>
          <a:bodyPr/>
          <a:lstStyle/>
          <a:p>
            <a:r>
              <a:rPr lang="en-US" altLang="zh-CN" smtClean="0"/>
              <a:t>1987</a:t>
            </a:r>
            <a:r>
              <a:rPr lang="zh-CN" altLang="en-US" smtClean="0"/>
              <a:t>年</a:t>
            </a:r>
            <a:r>
              <a:rPr lang="en-US" altLang="zh-CN" smtClean="0"/>
              <a:t>10</a:t>
            </a:r>
            <a:r>
              <a:rPr lang="zh-CN" altLang="en-US" smtClean="0"/>
              <a:t>月</a:t>
            </a:r>
            <a:r>
              <a:rPr lang="en-US" altLang="zh-CN" smtClean="0"/>
              <a:t>19</a:t>
            </a:r>
            <a:r>
              <a:rPr lang="zh-CN" altLang="en-US" smtClean="0"/>
              <a:t>日</a:t>
            </a:r>
            <a:r>
              <a:rPr lang="zh-CN" altLang="en-US" u="sng" smtClean="0">
                <a:hlinkClick r:id="rId3"/>
              </a:rPr>
              <a:t>股票市场</a:t>
            </a:r>
            <a:r>
              <a:rPr lang="zh-CN" altLang="en-US" smtClean="0"/>
              <a:t>的崩盘完全是一个全球性事件。当天，恒生指数狂泄</a:t>
            </a:r>
            <a:r>
              <a:rPr lang="en-US" altLang="zh-CN" smtClean="0"/>
              <a:t>420</a:t>
            </a:r>
            <a:r>
              <a:rPr lang="zh-CN" altLang="en-US" smtClean="0"/>
              <a:t>点（跌幅达到</a:t>
            </a:r>
            <a:r>
              <a:rPr lang="en-US" altLang="zh-CN" smtClean="0"/>
              <a:t>11.3%</a:t>
            </a:r>
            <a:r>
              <a:rPr lang="zh-CN" altLang="en-US" smtClean="0"/>
              <a:t>），创造了历史上最大的单日下跌点数。许多股指期货投资者没有追加保证金，产生违约行为。</a:t>
            </a:r>
            <a:br>
              <a:rPr lang="zh-CN" altLang="en-US" smtClean="0"/>
            </a:br>
            <a:r>
              <a:rPr lang="zh-CN" altLang="en-US" smtClean="0"/>
              <a:t/>
            </a:r>
            <a:br>
              <a:rPr lang="zh-CN" altLang="en-US" smtClean="0"/>
            </a:br>
            <a:r>
              <a:rPr lang="zh-CN" altLang="en-US" smtClean="0"/>
              <a:t>　　</a:t>
            </a:r>
            <a:r>
              <a:rPr lang="zh-CN" altLang="en-US" b="1" smtClean="0"/>
              <a:t>歇业败笔</a:t>
            </a:r>
            <a:r>
              <a:rPr lang="zh-CN" altLang="en-US" smtClean="0"/>
              <a:t>　　</a:t>
            </a:r>
            <a:br>
              <a:rPr lang="zh-CN" altLang="en-US" smtClean="0"/>
            </a:br>
            <a:r>
              <a:rPr lang="zh-CN" altLang="en-US" smtClean="0"/>
              <a:t/>
            </a:r>
            <a:br>
              <a:rPr lang="zh-CN" altLang="en-US" smtClean="0"/>
            </a:br>
            <a:r>
              <a:rPr lang="zh-CN" altLang="en-US" smtClean="0"/>
              <a:t>　　形势的恶化使香港证券交易所在那周的其余时间一直处于关闭状态。香港证券交易所停市后第二天，期货市场也随之关闭。关闭交易所被证明是一大败笔。当香港证券交易所在第二周的星期一（</a:t>
            </a:r>
            <a:r>
              <a:rPr lang="en-US" altLang="zh-CN" smtClean="0"/>
              <a:t>10</a:t>
            </a:r>
            <a:r>
              <a:rPr lang="zh-CN" altLang="en-US" smtClean="0"/>
              <a:t>月</a:t>
            </a:r>
            <a:r>
              <a:rPr lang="en-US" altLang="zh-CN" smtClean="0"/>
              <a:t>26</a:t>
            </a:r>
            <a:r>
              <a:rPr lang="zh-CN" altLang="en-US" smtClean="0"/>
              <a:t>日）恢复开盘时，市场再次暴跌</a:t>
            </a:r>
            <a:r>
              <a:rPr lang="en-US" altLang="zh-CN" smtClean="0"/>
              <a:t>33%</a:t>
            </a:r>
            <a:r>
              <a:rPr lang="zh-CN" altLang="en-US" smtClean="0"/>
              <a:t>。</a:t>
            </a:r>
            <a:br>
              <a:rPr lang="zh-CN" altLang="en-US" smtClean="0"/>
            </a:br>
            <a:r>
              <a:rPr lang="zh-CN" altLang="en-US" smtClean="0"/>
              <a:t/>
            </a:r>
            <a:br>
              <a:rPr lang="zh-CN" altLang="en-US" smtClean="0"/>
            </a:br>
            <a:r>
              <a:rPr lang="zh-CN" altLang="en-US" smtClean="0"/>
              <a:t>　　多方的大量违约导致香港交易所几乎破产，最后由港英当局牵头，由</a:t>
            </a:r>
            <a:r>
              <a:rPr lang="zh-CN" altLang="en-US" u="sng" smtClean="0">
                <a:hlinkClick r:id="rId4"/>
              </a:rPr>
              <a:t>银行</a:t>
            </a:r>
            <a:r>
              <a:rPr lang="zh-CN" altLang="en-US" smtClean="0"/>
              <a:t>、经纪公司及政府集资提供</a:t>
            </a:r>
            <a:r>
              <a:rPr lang="en-US" altLang="zh-CN" smtClean="0"/>
              <a:t>40</a:t>
            </a:r>
            <a:r>
              <a:rPr lang="zh-CN" altLang="en-US" smtClean="0"/>
              <a:t>亿港元的备用贷款，才使市场幸存下来。</a:t>
            </a:r>
            <a:br>
              <a:rPr lang="zh-CN" altLang="en-US" smtClean="0"/>
            </a:br>
            <a:r>
              <a:rPr lang="zh-CN" altLang="en-US" smtClean="0"/>
              <a:t/>
            </a:r>
            <a:br>
              <a:rPr lang="zh-CN" altLang="en-US" smtClean="0"/>
            </a:br>
            <a:r>
              <a:rPr lang="zh-CN" altLang="en-US" smtClean="0"/>
              <a:t>　　在同样的股灾中，美国芝加哥商品期货交易所</a:t>
            </a:r>
            <a:r>
              <a:rPr lang="en-US" altLang="zh-CN" smtClean="0"/>
              <a:t>CME</a:t>
            </a:r>
            <a:r>
              <a:rPr lang="zh-CN" altLang="en-US" smtClean="0"/>
              <a:t>有惊无险地渡过了难关，而香港期交所却出现比其他任何市场都严重的后果。这主要是因为香港期交所的财务安全机制存在重大的缺陷。</a:t>
            </a:r>
            <a:br>
              <a:rPr lang="zh-CN" altLang="en-US" smtClean="0"/>
            </a:br>
            <a:r>
              <a:rPr lang="zh-CN" altLang="en-US" smtClean="0"/>
              <a:t/>
            </a:r>
            <a:br>
              <a:rPr lang="zh-CN" altLang="en-US" smtClean="0"/>
            </a:br>
            <a:r>
              <a:rPr lang="zh-CN" altLang="en-US" smtClean="0"/>
              <a:t>　　</a:t>
            </a:r>
            <a:r>
              <a:rPr lang="zh-CN" altLang="en-US" b="1" smtClean="0"/>
              <a:t>盲人摸象</a:t>
            </a:r>
            <a:r>
              <a:rPr lang="zh-CN" altLang="en-US" smtClean="0"/>
              <a:t>　　</a:t>
            </a:r>
            <a:br>
              <a:rPr lang="zh-CN" altLang="en-US" smtClean="0"/>
            </a:br>
            <a:r>
              <a:rPr lang="zh-CN" altLang="en-US" smtClean="0"/>
              <a:t/>
            </a:r>
            <a:br>
              <a:rPr lang="zh-CN" altLang="en-US" smtClean="0"/>
            </a:br>
            <a:r>
              <a:rPr lang="zh-CN" altLang="en-US" smtClean="0"/>
              <a:t>　　香港期货市场由期货交易所、伦敦国际商品结算所香港有限公司和香港期货保证有限公司共同组成。其中交易所负责会员入会，执行市场监察和规定客户保证金最低标准；结算所负责每日盈亏计算；保证公司负责对结算会员是否增加保证金作出决定，并指定结算银行承担结算风险。但由于这三家机构都是独立的利益主体，在风险处理中的地位与责任模糊不清。</a:t>
            </a:r>
            <a:br>
              <a:rPr lang="zh-CN" altLang="en-US" smtClean="0"/>
            </a:br>
            <a:r>
              <a:rPr lang="zh-CN" altLang="en-US" smtClean="0"/>
              <a:t/>
            </a:r>
            <a:br>
              <a:rPr lang="zh-CN" altLang="en-US" smtClean="0"/>
            </a:br>
            <a:r>
              <a:rPr lang="zh-CN" altLang="en-US" smtClean="0"/>
              <a:t>　　由于当时的香港期货交易所实行股份制，通过手续费、会员费和保证金利息获得收入，因此其关心的是交易量大小，手续费的多少，与纪经人违约或客户违约没有直接关系，所以交易所没有直接的动力每天检测财务完整性与市场稳定性。结算所与交易所只是代为结算，却未明确结算所作为交易的第三方介入交易，即买方的卖方，卖方的买方，在财务方面不承担风险。</a:t>
            </a:r>
            <a:br>
              <a:rPr lang="zh-CN" altLang="en-US" smtClean="0"/>
            </a:br>
            <a:r>
              <a:rPr lang="zh-CN" altLang="en-US" smtClean="0"/>
              <a:t/>
            </a:r>
            <a:br>
              <a:rPr lang="zh-CN" altLang="en-US" smtClean="0"/>
            </a:br>
            <a:r>
              <a:rPr lang="zh-CN" altLang="en-US" smtClean="0"/>
              <a:t>　　期货保证公司有承担结算风险的责任，却和结算所没有直接联系，根本不清楚市场风险。可以想象，如此盲人摸象，从根本上割裂保证金、每日结算与风险控制的关系，削弱了结算机构作为风险控制中心的地位，在风险聚集，市场失去保障时，引发危机。</a:t>
            </a:r>
          </a:p>
        </p:txBody>
      </p:sp>
      <p:sp>
        <p:nvSpPr>
          <p:cNvPr id="134148" name="灯片编号占位符 3"/>
          <p:cNvSpPr>
            <a:spLocks noGrp="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C1C33F-AAF3-434F-B19D-F3946EE352C1}" type="slidenum">
              <a:rPr lang="en-US" altLang="zh-CN" smtClean="0">
                <a:solidFill>
                  <a:schemeClr val="bg1"/>
                </a:solidFill>
                <a:ea typeface="楷体_GB2312"/>
                <a:cs typeface="楷体_GB2312"/>
              </a:rPr>
              <a:pPr>
                <a:spcBef>
                  <a:spcPct val="0"/>
                </a:spcBef>
              </a:pPr>
              <a:t>86</a:t>
            </a:fld>
            <a:endParaRPr lang="en-US" altLang="zh-CN" smtClean="0">
              <a:solidFill>
                <a:schemeClr val="bg1"/>
              </a:solidFill>
              <a:ea typeface="楷体_GB2312"/>
              <a:cs typeface="楷体_GB2312"/>
            </a:endParaRPr>
          </a:p>
        </p:txBody>
      </p:sp>
    </p:spTree>
    <p:extLst>
      <p:ext uri="{BB962C8B-B14F-4D97-AF65-F5344CB8AC3E}">
        <p14:creationId xmlns:p14="http://schemas.microsoft.com/office/powerpoint/2010/main" val="1450986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p:spPr>
        <p:txBody>
          <a:bodyPr/>
          <a:lstStyle/>
          <a:p>
            <a:r>
              <a:rPr lang="zh-CN" altLang="en-US" smtClean="0"/>
              <a:t>　　</a:t>
            </a:r>
          </a:p>
        </p:txBody>
      </p:sp>
      <p:sp>
        <p:nvSpPr>
          <p:cNvPr id="138244" name="灯片编号占位符 3"/>
          <p:cNvSpPr>
            <a:spLocks noGrp="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C519D6-5398-45E3-A646-7E631863BF91}" type="slidenum">
              <a:rPr lang="en-US" altLang="zh-CN" smtClean="0">
                <a:solidFill>
                  <a:schemeClr val="bg1"/>
                </a:solidFill>
                <a:ea typeface="楷体_GB2312"/>
                <a:cs typeface="楷体_GB2312"/>
              </a:rPr>
              <a:pPr>
                <a:spcBef>
                  <a:spcPct val="0"/>
                </a:spcBef>
              </a:pPr>
              <a:t>89</a:t>
            </a:fld>
            <a:endParaRPr lang="en-US" altLang="zh-CN" smtClean="0">
              <a:solidFill>
                <a:schemeClr val="bg1"/>
              </a:solidFill>
              <a:ea typeface="楷体_GB2312"/>
              <a:cs typeface="楷体_GB2312"/>
            </a:endParaRPr>
          </a:p>
        </p:txBody>
      </p:sp>
    </p:spTree>
    <p:extLst>
      <p:ext uri="{BB962C8B-B14F-4D97-AF65-F5344CB8AC3E}">
        <p14:creationId xmlns:p14="http://schemas.microsoft.com/office/powerpoint/2010/main" val="2525723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84BF5B-329B-40DB-9D1A-C443AA3392A4}" type="slidenum">
              <a:rPr lang="en-US" altLang="zh-CN" smtClean="0">
                <a:solidFill>
                  <a:schemeClr val="bg1"/>
                </a:solidFill>
                <a:ea typeface="楷体_GB2312"/>
                <a:cs typeface="楷体_GB2312"/>
              </a:rPr>
              <a:pPr>
                <a:spcBef>
                  <a:spcPct val="0"/>
                </a:spcBef>
              </a:pPr>
              <a:t>92</a:t>
            </a:fld>
            <a:endParaRPr lang="en-US" altLang="zh-CN" smtClean="0">
              <a:solidFill>
                <a:schemeClr val="bg1"/>
              </a:solidFill>
              <a:ea typeface="楷体_GB2312"/>
              <a:cs typeface="楷体_GB231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55169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E495BE7C-5A19-4F47-A32A-6E820EBBEEA2}" type="slidenum">
              <a:rPr lang="zh-CN" altLang="en-US" sz="1200" smtClean="0"/>
              <a:pPr/>
              <a:t>37</a:t>
            </a:fld>
            <a:endParaRPr lang="en-US" altLang="zh-CN"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6302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A646189C-80FD-457F-A524-3505048EB86B}" type="slidenum">
              <a:rPr lang="zh-CN" altLang="en-US" sz="1200" smtClean="0"/>
              <a:pPr/>
              <a:t>38</a:t>
            </a:fld>
            <a:endParaRPr lang="en-US" altLang="zh-CN"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1205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2B2008F7-5640-41BD-A6C8-AB2522D63CB8}" type="slidenum">
              <a:rPr lang="zh-CN" altLang="en-US" sz="1200" smtClean="0"/>
              <a:pPr/>
              <a:t>39</a:t>
            </a:fld>
            <a:endParaRPr lang="en-US" altLang="zh-CN"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7710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p:spPr>
        <p:txBody>
          <a:bodyPr/>
          <a:lstStyle/>
          <a:p>
            <a:r>
              <a:rPr lang="zh-CN" altLang="en-US" smtClean="0"/>
              <a:t>股指期货限制交易</a:t>
            </a:r>
          </a:p>
        </p:txBody>
      </p:sp>
      <p:sp>
        <p:nvSpPr>
          <p:cNvPr id="55300"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56A873DF-5B7E-4B21-86D2-8212D6209628}" type="slidenum">
              <a:rPr lang="zh-CN" altLang="en-US" sz="1200" smtClean="0"/>
              <a:pPr/>
              <a:t>44</a:t>
            </a:fld>
            <a:endParaRPr lang="en-US" altLang="zh-CN" sz="1200" smtClean="0"/>
          </a:p>
        </p:txBody>
      </p:sp>
    </p:spTree>
    <p:extLst>
      <p:ext uri="{BB962C8B-B14F-4D97-AF65-F5344CB8AC3E}">
        <p14:creationId xmlns:p14="http://schemas.microsoft.com/office/powerpoint/2010/main" val="141706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p:spPr>
        <p:txBody>
          <a:bodyPr/>
          <a:lstStyle/>
          <a:p>
            <a:endParaRPr lang="zh-CN" altLang="en-US" smtClean="0"/>
          </a:p>
        </p:txBody>
      </p:sp>
      <p:sp>
        <p:nvSpPr>
          <p:cNvPr id="86020" name="灯片编号占位符 3"/>
          <p:cNvSpPr>
            <a:spLocks noGrp="1"/>
          </p:cNvSpPr>
          <p:nvPr>
            <p:ph type="sldNum" sz="quarter" idx="5"/>
          </p:nvPr>
        </p:nvSpPr>
        <p:spPr>
          <a:noFill/>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8E065FF2-1890-4647-8095-F9986E67C9E6}" type="slidenum">
              <a:rPr lang="zh-CN" altLang="en-US" sz="1200" smtClean="0"/>
              <a:pPr/>
              <a:t>55</a:t>
            </a:fld>
            <a:endParaRPr lang="en-US" altLang="zh-CN" sz="1200" smtClean="0"/>
          </a:p>
        </p:txBody>
      </p:sp>
    </p:spTree>
    <p:extLst>
      <p:ext uri="{BB962C8B-B14F-4D97-AF65-F5344CB8AC3E}">
        <p14:creationId xmlns:p14="http://schemas.microsoft.com/office/powerpoint/2010/main" val="175025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13478F-AD20-4A05-B1BC-E0B5EC3BEB6B}" type="slidenum">
              <a:rPr lang="en-US" altLang="zh-CN" smtClean="0">
                <a:solidFill>
                  <a:schemeClr val="bg1"/>
                </a:solidFill>
                <a:ea typeface="楷体_GB2312"/>
                <a:cs typeface="楷体_GB2312"/>
              </a:rPr>
              <a:pPr>
                <a:spcBef>
                  <a:spcPct val="0"/>
                </a:spcBef>
              </a:pPr>
              <a:t>56</a:t>
            </a:fld>
            <a:endParaRPr lang="en-US" altLang="zh-CN" smtClean="0">
              <a:solidFill>
                <a:schemeClr val="bg1"/>
              </a:solidFill>
              <a:ea typeface="楷体_GB2312"/>
              <a:cs typeface="楷体_GB231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26545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8890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685800" indent="-263525" defTabSz="8890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05410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476375"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898650" indent="-209550" defTabSz="8890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3558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130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2702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27450" indent="-209550" defTabSz="8890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4755F09-7A26-4556-84F1-763AF4AB2DBC}" type="slidenum">
              <a:rPr lang="en-US" altLang="zh-CN" smtClean="0">
                <a:solidFill>
                  <a:schemeClr val="bg1"/>
                </a:solidFill>
                <a:ea typeface="楷体_GB2312"/>
                <a:cs typeface="楷体_GB2312"/>
              </a:rPr>
              <a:pPr>
                <a:spcBef>
                  <a:spcPct val="0"/>
                </a:spcBef>
              </a:pPr>
              <a:t>57</a:t>
            </a:fld>
            <a:endParaRPr lang="en-US" altLang="zh-CN" smtClean="0">
              <a:solidFill>
                <a:schemeClr val="bg1"/>
              </a:solidFill>
              <a:ea typeface="楷体_GB2312"/>
              <a:cs typeface="楷体_GB231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spcBef>
                <a:spcPct val="0"/>
              </a:spcBef>
            </a:pPr>
            <a:r>
              <a:rPr lang="zh-CN" altLang="en-US" smtClean="0"/>
              <a:t>清算机构同时是期货合约买卖双方的交易对手</a:t>
            </a:r>
            <a:endParaRPr lang="zh-CN" altLang="zh-CN" smtClean="0"/>
          </a:p>
          <a:p>
            <a:pPr eaLnBrk="1" hangingPunct="1"/>
            <a:endParaRPr lang="zh-CN" altLang="zh-CN" smtClean="0"/>
          </a:p>
        </p:txBody>
      </p:sp>
    </p:spTree>
    <p:extLst>
      <p:ext uri="{BB962C8B-B14F-4D97-AF65-F5344CB8AC3E}">
        <p14:creationId xmlns:p14="http://schemas.microsoft.com/office/powerpoint/2010/main" val="1444147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2"/>
          <p:cNvGrpSpPr>
            <a:grpSpLocks/>
          </p:cNvGrpSpPr>
          <p:nvPr/>
        </p:nvGrpSpPr>
        <p:grpSpPr bwMode="auto">
          <a:xfrm>
            <a:off x="3175" y="4267200"/>
            <a:ext cx="9140825" cy="2590800"/>
            <a:chOff x="2" y="2688"/>
            <a:chExt cx="5758" cy="1632"/>
          </a:xfrm>
        </p:grpSpPr>
        <p:sp>
          <p:nvSpPr>
            <p:cNvPr id="4" name="Freeform 3"/>
            <p:cNvSpPr>
              <a:spLocks/>
            </p:cNvSpPr>
            <p:nvPr/>
          </p:nvSpPr>
          <p:spPr bwMode="hidden">
            <a:xfrm>
              <a:off x="2" y="2688"/>
              <a:ext cx="5758" cy="1632"/>
            </a:xfrm>
            <a:custGeom>
              <a:avLst/>
              <a:gdLst>
                <a:gd name="T0" fmla="*/ 5940 w 5740"/>
                <a:gd name="T1" fmla="*/ 0 h 4316"/>
                <a:gd name="T2" fmla="*/ 0 w 5740"/>
                <a:gd name="T3" fmla="*/ 0 h 4316"/>
                <a:gd name="T4" fmla="*/ 0 w 5740"/>
                <a:gd name="T5" fmla="*/ 0 h 4316"/>
                <a:gd name="T6" fmla="*/ 5940 w 5740"/>
                <a:gd name="T7" fmla="*/ 0 h 4316"/>
                <a:gd name="T8" fmla="*/ 5940 w 5740"/>
                <a:gd name="T9" fmla="*/ 0 h 4316"/>
                <a:gd name="T10" fmla="*/ 5940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4"/>
            <p:cNvGrpSpPr>
              <a:grpSpLocks/>
            </p:cNvGrpSpPr>
            <p:nvPr userDrawn="1"/>
          </p:nvGrpSpPr>
          <p:grpSpPr bwMode="auto">
            <a:xfrm>
              <a:off x="3528" y="3715"/>
              <a:ext cx="792" cy="521"/>
              <a:chOff x="3527" y="3715"/>
              <a:chExt cx="792" cy="521"/>
            </a:xfrm>
          </p:grpSpPr>
          <p:sp>
            <p:nvSpPr>
              <p:cNvPr id="56"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7"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8"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59"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0"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61"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2"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3"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4"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5"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66"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6" name="Group 16"/>
            <p:cNvGrpSpPr>
              <a:grpSpLocks/>
            </p:cNvGrpSpPr>
            <p:nvPr userDrawn="1"/>
          </p:nvGrpSpPr>
          <p:grpSpPr bwMode="auto">
            <a:xfrm>
              <a:off x="1776" y="3631"/>
              <a:ext cx="1626" cy="683"/>
              <a:chOff x="1776" y="3631"/>
              <a:chExt cx="1626" cy="683"/>
            </a:xfrm>
          </p:grpSpPr>
          <p:sp>
            <p:nvSpPr>
              <p:cNvPr id="38"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9"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0"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1"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3"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4"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5"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6"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7"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8"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9"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3"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4"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Group 35"/>
            <p:cNvGrpSpPr>
              <a:grpSpLocks/>
            </p:cNvGrpSpPr>
            <p:nvPr userDrawn="1"/>
          </p:nvGrpSpPr>
          <p:grpSpPr bwMode="auto">
            <a:xfrm>
              <a:off x="4128" y="3360"/>
              <a:ext cx="1351" cy="821"/>
              <a:chOff x="4128" y="3360"/>
              <a:chExt cx="1351" cy="821"/>
            </a:xfrm>
          </p:grpSpPr>
          <p:sp>
            <p:nvSpPr>
              <p:cNvPr id="21"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2"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3"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4"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5"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6"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7"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28"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0"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1"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32"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3"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4"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5"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6"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37"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8" name="Group 53"/>
            <p:cNvGrpSpPr>
              <a:grpSpLocks/>
            </p:cNvGrpSpPr>
            <p:nvPr userDrawn="1"/>
          </p:nvGrpSpPr>
          <p:grpSpPr bwMode="auto">
            <a:xfrm>
              <a:off x="5280" y="3024"/>
              <a:ext cx="425" cy="258"/>
              <a:chOff x="5280" y="3024"/>
              <a:chExt cx="425" cy="258"/>
            </a:xfrm>
          </p:grpSpPr>
          <p:sp>
            <p:nvSpPr>
              <p:cNvPr id="9" name="Freeform 54"/>
              <p:cNvSpPr>
                <a:spLocks/>
              </p:cNvSpPr>
              <p:nvPr/>
            </p:nvSpPr>
            <p:spPr bwMode="hidden">
              <a:xfrm>
                <a:off x="5280" y="3186"/>
                <a:ext cx="383" cy="96"/>
              </a:xfrm>
              <a:custGeom>
                <a:avLst/>
                <a:gdLst>
                  <a:gd name="T0" fmla="*/ 22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0 w 382"/>
                  <a:gd name="T19" fmla="*/ 96 h 96"/>
                  <a:gd name="T20" fmla="*/ 274 w 382"/>
                  <a:gd name="T21" fmla="*/ 90 h 96"/>
                  <a:gd name="T22" fmla="*/ 322 w 382"/>
                  <a:gd name="T23" fmla="*/ 84 h 96"/>
                  <a:gd name="T24" fmla="*/ 363 w 382"/>
                  <a:gd name="T25" fmla="*/ 66 h 96"/>
                  <a:gd name="T26" fmla="*/ 393 w 382"/>
                  <a:gd name="T27" fmla="*/ 42 h 96"/>
                  <a:gd name="T28" fmla="*/ 387 w 382"/>
                  <a:gd name="T29" fmla="*/ 42 h 96"/>
                  <a:gd name="T30" fmla="*/ 357 w 382"/>
                  <a:gd name="T31" fmla="*/ 66 h 96"/>
                  <a:gd name="T32" fmla="*/ 316 w 382"/>
                  <a:gd name="T33" fmla="*/ 78 h 96"/>
                  <a:gd name="T34" fmla="*/ 274 w 382"/>
                  <a:gd name="T35" fmla="*/ 90 h 96"/>
                  <a:gd name="T36" fmla="*/ 220 w 382"/>
                  <a:gd name="T37" fmla="*/ 96 h 96"/>
                  <a:gd name="T38" fmla="*/ 22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9"/>
              <p:cNvSpPr>
                <a:spLocks/>
              </p:cNvSpPr>
              <p:nvPr/>
            </p:nvSpPr>
            <p:spPr bwMode="hidden">
              <a:xfrm>
                <a:off x="5489" y="3042"/>
                <a:ext cx="186" cy="210"/>
              </a:xfrm>
              <a:custGeom>
                <a:avLst/>
                <a:gdLst>
                  <a:gd name="T0" fmla="*/ 0 w 185"/>
                  <a:gd name="T1" fmla="*/ 6 h 210"/>
                  <a:gd name="T2" fmla="*/ 66 w 185"/>
                  <a:gd name="T3" fmla="*/ 12 h 210"/>
                  <a:gd name="T4" fmla="*/ 130 w 185"/>
                  <a:gd name="T5" fmla="*/ 36 h 210"/>
                  <a:gd name="T6" fmla="*/ 166 w 185"/>
                  <a:gd name="T7" fmla="*/ 72 h 210"/>
                  <a:gd name="T8" fmla="*/ 172 w 185"/>
                  <a:gd name="T9" fmla="*/ 90 h 210"/>
                  <a:gd name="T10" fmla="*/ 178 w 185"/>
                  <a:gd name="T11" fmla="*/ 114 h 210"/>
                  <a:gd name="T12" fmla="*/ 172 w 185"/>
                  <a:gd name="T13" fmla="*/ 138 h 210"/>
                  <a:gd name="T14" fmla="*/ 160 w 185"/>
                  <a:gd name="T15" fmla="*/ 162 h 210"/>
                  <a:gd name="T16" fmla="*/ 130 w 185"/>
                  <a:gd name="T17" fmla="*/ 180 h 210"/>
                  <a:gd name="T18" fmla="*/ 90 w 185"/>
                  <a:gd name="T19" fmla="*/ 198 h 210"/>
                  <a:gd name="T20" fmla="*/ 107 w 185"/>
                  <a:gd name="T21" fmla="*/ 210 h 210"/>
                  <a:gd name="T22" fmla="*/ 142 w 185"/>
                  <a:gd name="T23" fmla="*/ 192 h 210"/>
                  <a:gd name="T24" fmla="*/ 172 w 185"/>
                  <a:gd name="T25" fmla="*/ 168 h 210"/>
                  <a:gd name="T26" fmla="*/ 190 w 185"/>
                  <a:gd name="T27" fmla="*/ 144 h 210"/>
                  <a:gd name="T28" fmla="*/ 196 w 185"/>
                  <a:gd name="T29" fmla="*/ 114 h 210"/>
                  <a:gd name="T30" fmla="*/ 190 w 185"/>
                  <a:gd name="T31" fmla="*/ 90 h 210"/>
                  <a:gd name="T32" fmla="*/ 184 w 185"/>
                  <a:gd name="T33" fmla="*/ 66 h 210"/>
                  <a:gd name="T34" fmla="*/ 166 w 185"/>
                  <a:gd name="T35" fmla="*/ 48 h 210"/>
                  <a:gd name="T36" fmla="*/ 14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Group 61"/>
              <p:cNvGrpSpPr>
                <a:grpSpLocks/>
              </p:cNvGrpSpPr>
              <p:nvPr/>
            </p:nvGrpSpPr>
            <p:grpSpPr bwMode="auto">
              <a:xfrm>
                <a:off x="5381" y="3085"/>
                <a:ext cx="227" cy="132"/>
                <a:chOff x="5381" y="3085"/>
                <a:chExt cx="227" cy="132"/>
              </a:xfrm>
            </p:grpSpPr>
            <p:sp>
              <p:nvSpPr>
                <p:cNvPr id="17"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8"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9"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20"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pic>
        <p:nvPicPr>
          <p:cNvPr id="67" name="Picture 67"/>
          <p:cNvPicPr>
            <a:picLocks noChangeAspect="1" noChangeArrowheads="1"/>
          </p:cNvPicPr>
          <p:nvPr userDrawn="1"/>
        </p:nvPicPr>
        <p:blipFill>
          <a:blip r:embed="rId2">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2700338" y="5445125"/>
            <a:ext cx="41052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002" name="Rectangle 66"/>
          <p:cNvSpPr>
            <a:spLocks noGrp="1" noChangeArrowheads="1"/>
          </p:cNvSpPr>
          <p:nvPr>
            <p:ph type="ctrTitle" sz="quarter"/>
          </p:nvPr>
        </p:nvSpPr>
        <p:spPr>
          <a:xfrm>
            <a:off x="684213" y="1700213"/>
            <a:ext cx="7772400" cy="1736725"/>
          </a:xfrm>
        </p:spPr>
        <p:txBody>
          <a:bodyPr anchor="b"/>
          <a:lstStyle>
            <a:lvl1pPr>
              <a:defRPr sz="4800"/>
            </a:lvl1pPr>
          </a:lstStyle>
          <a:p>
            <a:pPr lvl="0"/>
            <a:r>
              <a:rPr lang="zh-CN" altLang="en-US" noProof="0" smtClean="0"/>
              <a:t>单击此处编辑母版标题样式</a:t>
            </a:r>
          </a:p>
        </p:txBody>
      </p:sp>
    </p:spTree>
    <p:extLst>
      <p:ext uri="{BB962C8B-B14F-4D97-AF65-F5344CB8AC3E}">
        <p14:creationId xmlns:p14="http://schemas.microsoft.com/office/powerpoint/2010/main" val="133208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77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7469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48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630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Tree>
    <p:extLst>
      <p:ext uri="{BB962C8B-B14F-4D97-AF65-F5344CB8AC3E}">
        <p14:creationId xmlns:p14="http://schemas.microsoft.com/office/powerpoint/2010/main" val="307986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30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9126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8632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166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3251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05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8340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2757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2914"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grpSp>
        <p:nvGrpSpPr>
          <p:cNvPr id="1027" name="Group 3"/>
          <p:cNvGrpSpPr>
            <a:grpSpLocks/>
          </p:cNvGrpSpPr>
          <p:nvPr/>
        </p:nvGrpSpPr>
        <p:grpSpPr bwMode="auto">
          <a:xfrm>
            <a:off x="3175" y="4267200"/>
            <a:ext cx="9140825" cy="2590800"/>
            <a:chOff x="2" y="2688"/>
            <a:chExt cx="5758" cy="1632"/>
          </a:xfrm>
        </p:grpSpPr>
        <p:sp>
          <p:nvSpPr>
            <p:cNvPr id="1032" name="Freeform 4"/>
            <p:cNvSpPr>
              <a:spLocks/>
            </p:cNvSpPr>
            <p:nvPr/>
          </p:nvSpPr>
          <p:spPr bwMode="hidden">
            <a:xfrm>
              <a:off x="2" y="2688"/>
              <a:ext cx="5758" cy="1632"/>
            </a:xfrm>
            <a:custGeom>
              <a:avLst/>
              <a:gdLst>
                <a:gd name="T0" fmla="*/ 5940 w 5740"/>
                <a:gd name="T1" fmla="*/ 0 h 4316"/>
                <a:gd name="T2" fmla="*/ 0 w 5740"/>
                <a:gd name="T3" fmla="*/ 0 h 4316"/>
                <a:gd name="T4" fmla="*/ 0 w 5740"/>
                <a:gd name="T5" fmla="*/ 0 h 4316"/>
                <a:gd name="T6" fmla="*/ 5940 w 5740"/>
                <a:gd name="T7" fmla="*/ 0 h 4316"/>
                <a:gd name="T8" fmla="*/ 5940 w 5740"/>
                <a:gd name="T9" fmla="*/ 0 h 4316"/>
                <a:gd name="T10" fmla="*/ 5940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8" y="3715"/>
              <a:ext cx="792" cy="521"/>
              <a:chOff x="3527" y="3715"/>
              <a:chExt cx="792" cy="521"/>
            </a:xfrm>
          </p:grpSpPr>
          <p:sp>
            <p:nvSpPr>
              <p:cNvPr id="42291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1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23"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4"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5"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6"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7"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2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4" name="Group 17"/>
            <p:cNvGrpSpPr>
              <a:grpSpLocks/>
            </p:cNvGrpSpPr>
            <p:nvPr userDrawn="1"/>
          </p:nvGrpSpPr>
          <p:grpSpPr bwMode="auto">
            <a:xfrm>
              <a:off x="1776" y="3631"/>
              <a:ext cx="1626" cy="683"/>
              <a:chOff x="1776" y="3631"/>
              <a:chExt cx="1626" cy="683"/>
            </a:xfrm>
          </p:grpSpPr>
          <p:sp>
            <p:nvSpPr>
              <p:cNvPr id="42293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38"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39"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0"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1"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78"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44"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5"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46"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83"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8" y="3360"/>
              <a:ext cx="1351" cy="821"/>
              <a:chOff x="4128" y="3360"/>
              <a:chExt cx="1351" cy="821"/>
            </a:xfrm>
          </p:grpSpPr>
          <p:sp>
            <p:nvSpPr>
              <p:cNvPr id="422949"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0"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1"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2"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3"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4"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5"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105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2957"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8"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59"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defRPr/>
                </a:pPr>
                <a:endParaRPr lang="zh-CN" altLang="en-US"/>
              </a:p>
            </p:txBody>
          </p:sp>
          <p:sp>
            <p:nvSpPr>
              <p:cNvPr id="42296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sp>
            <p:nvSpPr>
              <p:cNvPr id="42296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endParaRPr lang="zh-CN" altLang="en-US"/>
              </a:p>
            </p:txBody>
          </p:sp>
        </p:grpSp>
        <p:grpSp>
          <p:nvGrpSpPr>
            <p:cNvPr id="1036" name="Group 54"/>
            <p:cNvGrpSpPr>
              <a:grpSpLocks/>
            </p:cNvGrpSpPr>
            <p:nvPr userDrawn="1"/>
          </p:nvGrpSpPr>
          <p:grpSpPr bwMode="auto">
            <a:xfrm>
              <a:off x="5280" y="3024"/>
              <a:ext cx="425" cy="258"/>
              <a:chOff x="5280" y="3024"/>
              <a:chExt cx="425" cy="258"/>
            </a:xfrm>
          </p:grpSpPr>
          <p:sp>
            <p:nvSpPr>
              <p:cNvPr id="1037" name="Freeform 55"/>
              <p:cNvSpPr>
                <a:spLocks/>
              </p:cNvSpPr>
              <p:nvPr/>
            </p:nvSpPr>
            <p:spPr bwMode="hidden">
              <a:xfrm>
                <a:off x="5280" y="3186"/>
                <a:ext cx="383" cy="96"/>
              </a:xfrm>
              <a:custGeom>
                <a:avLst/>
                <a:gdLst>
                  <a:gd name="T0" fmla="*/ 22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0 w 382"/>
                  <a:gd name="T19" fmla="*/ 96 h 96"/>
                  <a:gd name="T20" fmla="*/ 274 w 382"/>
                  <a:gd name="T21" fmla="*/ 90 h 96"/>
                  <a:gd name="T22" fmla="*/ 322 w 382"/>
                  <a:gd name="T23" fmla="*/ 84 h 96"/>
                  <a:gd name="T24" fmla="*/ 363 w 382"/>
                  <a:gd name="T25" fmla="*/ 66 h 96"/>
                  <a:gd name="T26" fmla="*/ 393 w 382"/>
                  <a:gd name="T27" fmla="*/ 42 h 96"/>
                  <a:gd name="T28" fmla="*/ 387 w 382"/>
                  <a:gd name="T29" fmla="*/ 42 h 96"/>
                  <a:gd name="T30" fmla="*/ 357 w 382"/>
                  <a:gd name="T31" fmla="*/ 66 h 96"/>
                  <a:gd name="T32" fmla="*/ 316 w 382"/>
                  <a:gd name="T33" fmla="*/ 78 h 96"/>
                  <a:gd name="T34" fmla="*/ 274 w 382"/>
                  <a:gd name="T35" fmla="*/ 90 h 96"/>
                  <a:gd name="T36" fmla="*/ 220 w 382"/>
                  <a:gd name="T37" fmla="*/ 96 h 96"/>
                  <a:gd name="T38" fmla="*/ 22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60"/>
              <p:cNvSpPr>
                <a:spLocks/>
              </p:cNvSpPr>
              <p:nvPr/>
            </p:nvSpPr>
            <p:spPr bwMode="hidden">
              <a:xfrm>
                <a:off x="5489" y="3042"/>
                <a:ext cx="186" cy="210"/>
              </a:xfrm>
              <a:custGeom>
                <a:avLst/>
                <a:gdLst>
                  <a:gd name="T0" fmla="*/ 0 w 185"/>
                  <a:gd name="T1" fmla="*/ 6 h 210"/>
                  <a:gd name="T2" fmla="*/ 66 w 185"/>
                  <a:gd name="T3" fmla="*/ 12 h 210"/>
                  <a:gd name="T4" fmla="*/ 130 w 185"/>
                  <a:gd name="T5" fmla="*/ 36 h 210"/>
                  <a:gd name="T6" fmla="*/ 166 w 185"/>
                  <a:gd name="T7" fmla="*/ 72 h 210"/>
                  <a:gd name="T8" fmla="*/ 172 w 185"/>
                  <a:gd name="T9" fmla="*/ 90 h 210"/>
                  <a:gd name="T10" fmla="*/ 178 w 185"/>
                  <a:gd name="T11" fmla="*/ 114 h 210"/>
                  <a:gd name="T12" fmla="*/ 172 w 185"/>
                  <a:gd name="T13" fmla="*/ 138 h 210"/>
                  <a:gd name="T14" fmla="*/ 160 w 185"/>
                  <a:gd name="T15" fmla="*/ 162 h 210"/>
                  <a:gd name="T16" fmla="*/ 130 w 185"/>
                  <a:gd name="T17" fmla="*/ 180 h 210"/>
                  <a:gd name="T18" fmla="*/ 90 w 185"/>
                  <a:gd name="T19" fmla="*/ 198 h 210"/>
                  <a:gd name="T20" fmla="*/ 107 w 185"/>
                  <a:gd name="T21" fmla="*/ 210 h 210"/>
                  <a:gd name="T22" fmla="*/ 142 w 185"/>
                  <a:gd name="T23" fmla="*/ 192 h 210"/>
                  <a:gd name="T24" fmla="*/ 172 w 185"/>
                  <a:gd name="T25" fmla="*/ 168 h 210"/>
                  <a:gd name="T26" fmla="*/ 190 w 185"/>
                  <a:gd name="T27" fmla="*/ 144 h 210"/>
                  <a:gd name="T28" fmla="*/ 196 w 185"/>
                  <a:gd name="T29" fmla="*/ 114 h 210"/>
                  <a:gd name="T30" fmla="*/ 190 w 185"/>
                  <a:gd name="T31" fmla="*/ 90 h 210"/>
                  <a:gd name="T32" fmla="*/ 184 w 185"/>
                  <a:gd name="T33" fmla="*/ 66 h 210"/>
                  <a:gd name="T34" fmla="*/ 166 w 185"/>
                  <a:gd name="T35" fmla="*/ 48 h 210"/>
                  <a:gd name="T36" fmla="*/ 14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5381" y="3085"/>
                <a:ext cx="227" cy="132"/>
                <a:chOff x="5381" y="3085"/>
                <a:chExt cx="227" cy="132"/>
              </a:xfrm>
            </p:grpSpPr>
            <p:sp>
              <p:nvSpPr>
                <p:cNvPr id="104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sp>
              <p:nvSpPr>
                <p:cNvPr id="104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400">
                      <a:solidFill>
                        <a:schemeClr val="tx1"/>
                      </a:solidFill>
                      <a:latin typeface="Times New Roman" pitchFamily="18" charset="0"/>
                      <a:ea typeface="宋体" pitchFamily="2" charset="-122"/>
                    </a:defRPr>
                  </a:lvl1pPr>
                  <a:lvl2pPr marL="742950" indent="-285750">
                    <a:defRPr sz="1400">
                      <a:solidFill>
                        <a:schemeClr val="tx1"/>
                      </a:solidFill>
                      <a:latin typeface="Times New Roman" pitchFamily="18" charset="0"/>
                      <a:ea typeface="宋体" pitchFamily="2" charset="-122"/>
                    </a:defRPr>
                  </a:lvl2pPr>
                  <a:lvl3pPr marL="1143000" indent="-228600">
                    <a:defRPr sz="1400">
                      <a:solidFill>
                        <a:schemeClr val="tx1"/>
                      </a:solidFill>
                      <a:latin typeface="Times New Roman" pitchFamily="18" charset="0"/>
                      <a:ea typeface="宋体" pitchFamily="2" charset="-122"/>
                    </a:defRPr>
                  </a:lvl3pPr>
                  <a:lvl4pPr marL="1600200" indent="-228600">
                    <a:defRPr sz="1400">
                      <a:solidFill>
                        <a:schemeClr val="tx1"/>
                      </a:solidFill>
                      <a:latin typeface="Times New Roman" pitchFamily="18" charset="0"/>
                      <a:ea typeface="宋体" pitchFamily="2" charset="-122"/>
                    </a:defRPr>
                  </a:lvl4pPr>
                  <a:lvl5pPr marL="2057400" indent="-228600">
                    <a:defRPr sz="1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1400">
                      <a:solidFill>
                        <a:schemeClr val="tx1"/>
                      </a:solidFill>
                      <a:latin typeface="Times New Roman" pitchFamily="18" charset="0"/>
                      <a:ea typeface="宋体" pitchFamily="2" charset="-122"/>
                    </a:defRPr>
                  </a:lvl9pPr>
                </a:lstStyle>
                <a:p>
                  <a:pPr algn="ctr">
                    <a:defRPr/>
                  </a:pPr>
                  <a:endParaRPr lang="zh-CN" altLang="en-US" smtClean="0"/>
                </a:p>
              </p:txBody>
            </p:sp>
          </p:grpSp>
        </p:grpSp>
      </p:grpSp>
      <p:sp>
        <p:nvSpPr>
          <p:cNvPr id="422979"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22980"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9"/>
          <p:cNvPicPr>
            <a:picLocks noChangeAspect="1" noChangeArrowheads="1"/>
          </p:cNvPicPr>
          <p:nvPr userDrawn="1"/>
        </p:nvPicPr>
        <p:blipFill>
          <a:blip r:embed="rId15">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4763" y="6203950"/>
            <a:ext cx="1903412"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0"/>
          <p:cNvSpPr>
            <a:spLocks noChangeArrowheads="1"/>
          </p:cNvSpPr>
          <p:nvPr userDrawn="1"/>
        </p:nvSpPr>
        <p:spPr bwMode="auto">
          <a:xfrm>
            <a:off x="1979613" y="6503988"/>
            <a:ext cx="71643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1" lang="zh-CN" altLang="en-US" sz="1200" b="1" smtClean="0">
                <a:solidFill>
                  <a:schemeClr val="bg1"/>
                </a:solidFill>
                <a:latin typeface="Verdana" panose="020B0604030504040204" pitchFamily="34" charset="0"/>
                <a:ea typeface="Gulim" panose="020B0600000101010101" pitchFamily="34" charset="-127"/>
              </a:rPr>
              <a:t>                     </a:t>
            </a:r>
            <a:r>
              <a:rPr kumimoji="1" lang="en-US" altLang="zh-CN" b="1" smtClean="0">
                <a:latin typeface="宋体" panose="02010600030101010101" pitchFamily="2" charset="-122"/>
              </a:rPr>
              <a:t>《</a:t>
            </a:r>
            <a:r>
              <a:rPr kumimoji="1" lang="zh-CN" altLang="en-US" b="1" smtClean="0">
                <a:latin typeface="宋体" panose="02010600030101010101" pitchFamily="2" charset="-122"/>
              </a:rPr>
              <a:t>金融工程</a:t>
            </a:r>
            <a:r>
              <a:rPr kumimoji="1" lang="en-US" altLang="zh-CN" b="1" smtClean="0">
                <a:latin typeface="宋体" panose="02010600030101010101" pitchFamily="2" charset="-122"/>
              </a:rPr>
              <a:t>》</a:t>
            </a:r>
            <a:r>
              <a:rPr kumimoji="1" lang="zh-CN" altLang="en-US" b="1" smtClean="0">
                <a:latin typeface="宋体" panose="02010600030101010101" pitchFamily="2" charset="-122"/>
              </a:rPr>
              <a:t>讲义，吴冲锋、吴文锋等</a:t>
            </a:r>
            <a:r>
              <a:rPr kumimoji="1" lang="en-US" altLang="zh-CN" b="1" smtClean="0">
                <a:latin typeface="Verdana" panose="020B0604030504040204" pitchFamily="34" charset="0"/>
                <a:ea typeface="Gulim" panose="020B0600000101010101" pitchFamily="34" charset="-127"/>
              </a:rPr>
              <a:t> ,2006               </a:t>
            </a:r>
            <a:fld id="{B08E71C8-5C5E-4A65-9E03-9E8B1DB4F950}" type="slidenum">
              <a:rPr lang="en-US" altLang="zh-CN" b="1" smtClean="0">
                <a:latin typeface="Verdana" panose="020B0604030504040204" pitchFamily="34" charset="0"/>
                <a:ea typeface="Gulim" panose="020B0600000101010101" pitchFamily="34" charset="-127"/>
              </a:rPr>
              <a:pPr eaLnBrk="1" hangingPunct="1">
                <a:defRPr/>
              </a:pPr>
              <a:t>‹#›</a:t>
            </a:fld>
            <a:endParaRPr lang="en-US" altLang="zh-CN" b="1" smtClean="0">
              <a:latin typeface="Verdana" panose="020B0604030504040204" pitchFamily="34" charset="0"/>
              <a:ea typeface="Gulim" panose="020B0600000101010101" pitchFamily="34" charset="-127"/>
            </a:endParaRPr>
          </a:p>
          <a:p>
            <a:pPr eaLnBrk="1" hangingPunct="1">
              <a:defRPr/>
            </a:pPr>
            <a:endParaRPr lang="en-US" altLang="ko-KR" sz="1200" b="1" smtClean="0">
              <a:latin typeface="Verdana" panose="020B0604030504040204" pitchFamily="34" charset="0"/>
              <a:ea typeface="Gulim" panose="020B0600000101010101" pitchFamily="34" charset="-127"/>
            </a:endParaRPr>
          </a:p>
        </p:txBody>
      </p:sp>
    </p:spTree>
  </p:cSld>
  <p:clrMap bg1="dk2" tx1="lt1" bg2="dk1" tx2="lt2" accent1="accent1" accent2="accent2" accent3="accent3" accent4="accent4" accent5="accent5" accent6="accent6" hlink="hlink" folHlink="folHlink"/>
  <p:sldLayoutIdLst>
    <p:sldLayoutId id="2147483828"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charset="0"/>
          <a:ea typeface="隶书" pitchFamily="49"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684213" y="1628775"/>
            <a:ext cx="7772400" cy="3468688"/>
          </a:xfrm>
        </p:spPr>
        <p:txBody>
          <a:bodyPr>
            <a:normAutofit fontScale="90000"/>
          </a:bodyPr>
          <a:lstStyle/>
          <a:p>
            <a:pPr eaLnBrk="1" hangingPunct="1">
              <a:lnSpc>
                <a:spcPct val="120000"/>
              </a:lnSpc>
              <a:defRPr/>
            </a:pPr>
            <a:r>
              <a:rPr lang="zh-CN" altLang="en-US" sz="4400" dirty="0" smtClean="0"/>
              <a:t>金 融 工 程 学</a:t>
            </a:r>
            <a:r>
              <a:rPr lang="en-US" altLang="zh-CN" sz="4400" dirty="0" smtClean="0"/>
              <a:t/>
            </a:r>
            <a:br>
              <a:rPr lang="en-US" altLang="zh-CN" sz="4400" dirty="0" smtClean="0"/>
            </a:br>
            <a:r>
              <a:rPr lang="en-US" altLang="zh-CN" sz="4400" dirty="0" smtClean="0"/>
              <a:t/>
            </a:r>
            <a:br>
              <a:rPr lang="en-US" altLang="zh-CN" sz="4400" dirty="0" smtClean="0"/>
            </a:br>
            <a:r>
              <a:rPr lang="zh-CN" altLang="en-US" sz="4400" b="1" dirty="0"/>
              <a:t>第</a:t>
            </a:r>
            <a:r>
              <a:rPr lang="en-US" altLang="zh-CN" sz="4400" b="1" dirty="0"/>
              <a:t>5</a:t>
            </a:r>
            <a:r>
              <a:rPr lang="zh-CN" altLang="en-US" sz="4400" b="1" dirty="0"/>
              <a:t>章 远期外汇与外汇期货</a:t>
            </a:r>
            <a:br>
              <a:rPr lang="zh-CN" altLang="en-US" sz="4400" b="1" dirty="0"/>
            </a:br>
            <a:r>
              <a:rPr lang="zh-CN" altLang="en-US" sz="4400" b="1" dirty="0"/>
              <a:t/>
            </a:r>
            <a:br>
              <a:rPr lang="zh-CN" altLang="en-US" sz="4400" b="1" dirty="0"/>
            </a:br>
            <a:r>
              <a:rPr lang="zh-CN" altLang="en-US" sz="2800" b="1" dirty="0" smtClean="0"/>
              <a:t>开课单位：</a:t>
            </a:r>
            <a:r>
              <a:rPr lang="zh-CN" altLang="en-US" sz="2800" b="1" dirty="0" smtClean="0">
                <a:ea typeface="仿宋_GB2312" pitchFamily="49" charset="-122"/>
              </a:rPr>
              <a:t>金融工程课程组</a:t>
            </a:r>
            <a:r>
              <a:rPr lang="en-US" altLang="zh-CN" sz="3600" b="1" dirty="0" smtClean="0"/>
              <a:t/>
            </a:r>
            <a:br>
              <a:rPr lang="en-US" altLang="zh-CN" sz="3600" b="1" dirty="0" smtClean="0"/>
            </a:br>
            <a:r>
              <a:rPr lang="zh-CN" altLang="en-US" sz="3600" b="1" dirty="0" smtClean="0"/>
              <a:t>主讲：</a:t>
            </a:r>
            <a:r>
              <a:rPr lang="zh-CN" altLang="en-US" sz="3600" b="1" dirty="0" smtClean="0">
                <a:ea typeface="仿宋_GB2312" pitchFamily="49" charset="-122"/>
              </a:rPr>
              <a:t>吴冲锋教授等</a:t>
            </a:r>
            <a:r>
              <a:rPr lang="en-US" altLang="zh-CN" sz="3600" b="1" dirty="0" smtClean="0"/>
              <a:t> </a:t>
            </a:r>
            <a:endParaRPr lang="zh-CN" altLang="en-US" sz="36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按产品的风险收益特征</a:t>
            </a:r>
            <a:endParaRPr lang="zh-CN" altLang="en-US" dirty="0"/>
          </a:p>
        </p:txBody>
      </p:sp>
      <p:sp>
        <p:nvSpPr>
          <p:cNvPr id="3" name="内容占位符 2"/>
          <p:cNvSpPr>
            <a:spLocks noGrp="1"/>
          </p:cNvSpPr>
          <p:nvPr>
            <p:ph idx="1"/>
          </p:nvPr>
        </p:nvSpPr>
        <p:spPr>
          <a:xfrm>
            <a:off x="457200" y="1412776"/>
            <a:ext cx="8229600" cy="4525963"/>
          </a:xfrm>
        </p:spPr>
        <p:txBody>
          <a:bodyPr/>
          <a:lstStyle/>
          <a:p>
            <a:r>
              <a:rPr lang="zh-CN" altLang="en-US" b="1" dirty="0" smtClean="0"/>
              <a:t>按照产品的风险收益特征不同，可分为两类。</a:t>
            </a:r>
            <a:endParaRPr lang="en-US" altLang="zh-CN" b="1" dirty="0" smtClean="0"/>
          </a:p>
          <a:p>
            <a:r>
              <a:rPr lang="zh-CN" altLang="en-US" b="1" dirty="0" smtClean="0"/>
              <a:t>一类是交易双方的风险收益对称，都负有在将来某一日期按照一定条件进行交易的义务，包括远期合约、期货、互换。</a:t>
            </a:r>
            <a:endParaRPr lang="en-US" altLang="zh-CN" b="1" dirty="0" smtClean="0"/>
          </a:p>
          <a:p>
            <a:pPr marL="342900" lvl="1" indent="-342900">
              <a:buClr>
                <a:schemeClr val="hlink"/>
              </a:buClr>
              <a:buSzPct val="80000"/>
              <a:buFont typeface="Wingdings" panose="05000000000000000000" pitchFamily="2" charset="2"/>
              <a:buChar char="Ø"/>
            </a:pPr>
            <a:r>
              <a:rPr lang="zh-CN" altLang="en-US" sz="3200" b="1" dirty="0" smtClean="0"/>
              <a:t>另一类是交易双方风险收益不对称，合约购买方有权选择履约与否，包括期权及期权的变通形式：认股权证、可转换债券、可换股债券、利率上限(下限、上下限)等。</a:t>
            </a:r>
          </a:p>
          <a:p>
            <a:endParaRPr lang="zh-CN" altLang="en-US" dirty="0"/>
          </a:p>
        </p:txBody>
      </p:sp>
    </p:spTree>
    <p:extLst>
      <p:ext uri="{BB962C8B-B14F-4D97-AF65-F5344CB8AC3E}">
        <p14:creationId xmlns:p14="http://schemas.microsoft.com/office/powerpoint/2010/main" val="589809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a:t>
            </a:r>
            <a:r>
              <a:rPr lang="zh-CN" altLang="zh-CN" dirty="0" smtClean="0"/>
              <a:t>标的</a:t>
            </a:r>
            <a:r>
              <a:rPr lang="zh-CN" altLang="en-US" dirty="0" smtClean="0"/>
              <a:t>资产分类</a:t>
            </a:r>
            <a:endParaRPr lang="zh-CN" altLang="en-US" dirty="0"/>
          </a:p>
        </p:txBody>
      </p:sp>
      <p:sp>
        <p:nvSpPr>
          <p:cNvPr id="3" name="内容占位符 2"/>
          <p:cNvSpPr>
            <a:spLocks noGrp="1"/>
          </p:cNvSpPr>
          <p:nvPr>
            <p:ph idx="1"/>
          </p:nvPr>
        </p:nvSpPr>
        <p:spPr/>
        <p:txBody>
          <a:bodyPr/>
          <a:lstStyle/>
          <a:p>
            <a:pPr marL="342900" lvl="1" indent="-342900">
              <a:buClr>
                <a:schemeClr val="hlink"/>
              </a:buClr>
              <a:buSzPct val="80000"/>
              <a:buFont typeface="Wingdings" panose="05000000000000000000" pitchFamily="2" charset="2"/>
              <a:buChar char="Ø"/>
            </a:pPr>
            <a:r>
              <a:rPr lang="zh-CN" altLang="en-US" sz="3200" b="1" dirty="0" smtClean="0"/>
              <a:t>按基础商品或资产的不同，可分为商品类衍生品和金融类衍生品。</a:t>
            </a:r>
            <a:endParaRPr lang="en-US" altLang="zh-CN" sz="3200" b="1" dirty="0" smtClean="0"/>
          </a:p>
          <a:p>
            <a:pPr marL="342900" lvl="1" indent="-342900">
              <a:buClr>
                <a:schemeClr val="hlink"/>
              </a:buClr>
              <a:buSzPct val="80000"/>
              <a:buFont typeface="Wingdings" panose="05000000000000000000" pitchFamily="2" charset="2"/>
              <a:buChar char="Ø"/>
            </a:pPr>
            <a:r>
              <a:rPr lang="zh-CN" altLang="en-US" sz="3200" b="1" dirty="0" smtClean="0"/>
              <a:t>商品类衍生品包括以农产品、有色金属、能源、软产品、畜产品等为基础商品的衍生品，</a:t>
            </a:r>
            <a:r>
              <a:rPr lang="zh-CN" altLang="zh-CN" sz="3200" b="1" dirty="0"/>
              <a:t>主要包括农产品期货（期权），金属期货（期权），能源类期货（期权），商品指数（GSCI）期货（期权）</a:t>
            </a:r>
            <a:r>
              <a:rPr lang="zh-CN" altLang="en-US" sz="3200" b="1" dirty="0" smtClean="0"/>
              <a:t>。</a:t>
            </a:r>
            <a:endParaRPr lang="en-US" altLang="zh-CN" sz="3200" b="1" dirty="0" smtClean="0"/>
          </a:p>
        </p:txBody>
      </p:sp>
    </p:spTree>
    <p:extLst>
      <p:ext uri="{BB962C8B-B14F-4D97-AF65-F5344CB8AC3E}">
        <p14:creationId xmlns:p14="http://schemas.microsoft.com/office/powerpoint/2010/main" val="478124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342900" lvl="1" indent="-342900">
              <a:buClr>
                <a:schemeClr val="hlink"/>
              </a:buClr>
              <a:buSzPct val="80000"/>
              <a:buFont typeface="Wingdings" panose="05000000000000000000" pitchFamily="2" charset="2"/>
              <a:buChar char="Ø"/>
            </a:pPr>
            <a:r>
              <a:rPr lang="zh-CN" altLang="en-US" sz="3200" b="1" dirty="0" smtClean="0"/>
              <a:t>金融类衍生品则包括以股权（股票指数）、债券（短期利率）、货币等为基础资产的衍生品。</a:t>
            </a:r>
          </a:p>
          <a:p>
            <a:pPr>
              <a:lnSpc>
                <a:spcPct val="110000"/>
              </a:lnSpc>
            </a:pPr>
            <a:r>
              <a:rPr lang="zh-CN" altLang="zh-CN" b="1" dirty="0" smtClean="0"/>
              <a:t>以</a:t>
            </a:r>
            <a:r>
              <a:rPr lang="zh-CN" altLang="zh-CN" b="1" dirty="0"/>
              <a:t>股票为标的的衍生产品主要包括股指期货（期权），股票指数期货（期权），股票指数</a:t>
            </a:r>
            <a:r>
              <a:rPr lang="zh-CN" altLang="zh-CN" b="1" dirty="0" smtClean="0"/>
              <a:t>互换</a:t>
            </a:r>
            <a:r>
              <a:rPr lang="zh-CN" altLang="en-US" b="1" dirty="0" smtClean="0"/>
              <a:t>。</a:t>
            </a:r>
            <a:endParaRPr lang="zh-CN" altLang="zh-CN" b="1" dirty="0"/>
          </a:p>
        </p:txBody>
      </p:sp>
    </p:spTree>
    <p:extLst>
      <p:ext uri="{BB962C8B-B14F-4D97-AF65-F5344CB8AC3E}">
        <p14:creationId xmlns:p14="http://schemas.microsoft.com/office/powerpoint/2010/main" val="1322777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以利率为标的的衍生产品主要包括远期利率协议，短期利率期货（期权），如欧洲美元</a:t>
            </a:r>
            <a:r>
              <a:rPr lang="zh-CN" altLang="zh-CN" b="1" dirty="0" smtClean="0"/>
              <a:t>期货</a:t>
            </a:r>
            <a:r>
              <a:rPr lang="zh-CN" altLang="en-US" b="1" dirty="0" smtClean="0"/>
              <a:t>是</a:t>
            </a:r>
            <a:r>
              <a:rPr lang="zh-CN" altLang="zh-CN" b="1" dirty="0" smtClean="0"/>
              <a:t>目前</a:t>
            </a:r>
            <a:r>
              <a:rPr lang="zh-CN" altLang="zh-CN" b="1" dirty="0"/>
              <a:t>交易量最大的一个期货合约，债券期货（期权），债券指数期货（期权</a:t>
            </a:r>
            <a:r>
              <a:rPr lang="zh-CN" altLang="zh-CN" b="1" dirty="0" smtClean="0"/>
              <a:t>）</a:t>
            </a:r>
            <a:r>
              <a:rPr lang="zh-CN" altLang="en-US" b="1" dirty="0" smtClean="0"/>
              <a:t>。</a:t>
            </a:r>
            <a:endParaRPr lang="zh-CN" altLang="zh-CN" b="1" dirty="0"/>
          </a:p>
          <a:p>
            <a:r>
              <a:rPr lang="zh-CN" altLang="zh-CN" b="1" dirty="0"/>
              <a:t>以汇率为标的的衍生品主要包括远期外汇合约，外汇期货期权，外汇互换，货币</a:t>
            </a:r>
            <a:r>
              <a:rPr lang="zh-CN" altLang="zh-CN" b="1" dirty="0" smtClean="0"/>
              <a:t>互换</a:t>
            </a:r>
            <a:r>
              <a:rPr lang="zh-CN" altLang="en-US" b="1" dirty="0" smtClean="0"/>
              <a:t>。</a:t>
            </a:r>
            <a:endParaRPr lang="zh-CN" altLang="zh-CN" b="1" dirty="0"/>
          </a:p>
        </p:txBody>
      </p:sp>
    </p:spTree>
    <p:extLst>
      <p:ext uri="{BB962C8B-B14F-4D97-AF65-F5344CB8AC3E}">
        <p14:creationId xmlns:p14="http://schemas.microsoft.com/office/powerpoint/2010/main" val="233345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b="1" dirty="0"/>
              <a:t>以ETF（交易所交易基金）为标的的ETF期货期权，如2005年6月CME推出S&amp;P500存托凭证ETF</a:t>
            </a:r>
            <a:r>
              <a:rPr lang="zh-CN" altLang="zh-CN" b="1" dirty="0" smtClean="0"/>
              <a:t>期货</a:t>
            </a:r>
            <a:r>
              <a:rPr lang="zh-CN" altLang="en-US" b="1" dirty="0" smtClean="0"/>
              <a:t>。</a:t>
            </a:r>
            <a:endParaRPr lang="zh-CN" altLang="zh-CN" b="1" dirty="0"/>
          </a:p>
          <a:p>
            <a:r>
              <a:rPr lang="zh-CN" altLang="zh-CN" b="1" dirty="0"/>
              <a:t>以ETN（交易所交易债券）为标的的ETN期货期权，ETN最早由巴克莱银行于2006年推出</a:t>
            </a:r>
            <a:r>
              <a:rPr lang="zh-CN" altLang="zh-CN" b="1" dirty="0" smtClean="0"/>
              <a:t>。</a:t>
            </a:r>
            <a:endParaRPr lang="zh-CN" altLang="zh-CN" b="1" dirty="0"/>
          </a:p>
        </p:txBody>
      </p:sp>
    </p:spTree>
    <p:extLst>
      <p:ext uri="{BB962C8B-B14F-4D97-AF65-F5344CB8AC3E}">
        <p14:creationId xmlns:p14="http://schemas.microsoft.com/office/powerpoint/2010/main" val="2761653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b="1" dirty="0"/>
              <a:t>VIX（波动率指数） 期货期权，以期权隐含波动率指数为标</a:t>
            </a:r>
            <a:r>
              <a:rPr lang="zh-CN" altLang="zh-CN" b="1" dirty="0" smtClean="0"/>
              <a:t>的</a:t>
            </a:r>
            <a:r>
              <a:rPr lang="zh-CN" altLang="en-US" b="1" dirty="0" smtClean="0"/>
              <a:t>。</a:t>
            </a:r>
            <a:endParaRPr lang="zh-CN" altLang="zh-CN" b="1" dirty="0"/>
          </a:p>
          <a:p>
            <a:r>
              <a:rPr lang="zh-CN" altLang="zh-CN" b="1" dirty="0"/>
              <a:t>以经济事件为标的的期货期权，如CME基于非</a:t>
            </a:r>
            <a:r>
              <a:rPr lang="zh-CN" altLang="zh-CN" b="1" dirty="0" smtClean="0"/>
              <a:t>农就业人口</a:t>
            </a:r>
            <a:r>
              <a:rPr lang="zh-CN" altLang="zh-CN" b="1" dirty="0"/>
              <a:t>报告公布的期货与期权</a:t>
            </a:r>
            <a:r>
              <a:rPr lang="zh-CN" altLang="zh-CN" b="1" dirty="0" smtClean="0"/>
              <a:t>。</a:t>
            </a:r>
            <a:endParaRPr lang="zh-CN" altLang="zh-CN" b="1" dirty="0"/>
          </a:p>
          <a:p>
            <a:r>
              <a:rPr lang="zh-CN" altLang="zh-CN" b="1" dirty="0"/>
              <a:t>房价指数期货: S&amp;P/Case-Shiller Home Price Index </a:t>
            </a:r>
            <a:r>
              <a:rPr lang="zh-CN" altLang="zh-CN" b="1" dirty="0" smtClean="0"/>
              <a:t>Futures</a:t>
            </a:r>
            <a:r>
              <a:rPr lang="zh-CN" altLang="en-US" b="1" dirty="0" smtClean="0"/>
              <a:t>。</a:t>
            </a:r>
            <a:endParaRPr lang="en-US" altLang="zh-CN" b="1" dirty="0"/>
          </a:p>
          <a:p>
            <a:r>
              <a:rPr lang="zh-CN" altLang="zh-CN" b="1" dirty="0"/>
              <a:t>信用衍生品：CDO， </a:t>
            </a:r>
            <a:r>
              <a:rPr lang="zh-CN" altLang="zh-CN" b="1" dirty="0" smtClean="0"/>
              <a:t>CDS</a:t>
            </a:r>
            <a:endParaRPr lang="en-US" altLang="zh-CN" b="1" dirty="0" smtClean="0"/>
          </a:p>
          <a:p>
            <a:r>
              <a:rPr lang="zh-CN" altLang="en-US" b="1" dirty="0"/>
              <a:t>比特</a:t>
            </a:r>
            <a:r>
              <a:rPr lang="zh-CN" altLang="en-US" b="1" dirty="0" smtClean="0"/>
              <a:t>币期货</a:t>
            </a:r>
            <a:endParaRPr lang="zh-CN" altLang="zh-CN" b="1" dirty="0"/>
          </a:p>
          <a:p>
            <a:endParaRPr lang="zh-CN" altLang="en-US" b="1" dirty="0"/>
          </a:p>
        </p:txBody>
      </p:sp>
    </p:spTree>
    <p:extLst>
      <p:ext uri="{BB962C8B-B14F-4D97-AF65-F5344CB8AC3E}">
        <p14:creationId xmlns:p14="http://schemas.microsoft.com/office/powerpoint/2010/main" val="39901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交易所市场和</a:t>
            </a:r>
            <a:r>
              <a:rPr lang="en-US" altLang="zh-CN" dirty="0" smtClean="0"/>
              <a:t>OTC</a:t>
            </a:r>
            <a:r>
              <a:rPr lang="zh-CN" altLang="en-US" dirty="0" smtClean="0"/>
              <a:t>市场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b="1" dirty="0"/>
              <a:t>交易所市场主要交易期货、期权等标准化合约，包括利率期货(期权)、外汇期货(期权)、股票指数期货(期权)，以及股票期货(期权)等</a:t>
            </a:r>
            <a:r>
              <a:rPr lang="zh-CN" altLang="zh-CN" b="1" dirty="0" smtClean="0"/>
              <a:t>品种</a:t>
            </a:r>
            <a:r>
              <a:rPr lang="zh-CN" altLang="en-US" b="1" dirty="0" smtClean="0"/>
              <a:t>。</a:t>
            </a:r>
            <a:endParaRPr lang="en-US" altLang="zh-CN" b="1" dirty="0"/>
          </a:p>
          <a:p>
            <a:r>
              <a:rPr lang="zh-CN" altLang="zh-CN" b="1" dirty="0" smtClean="0"/>
              <a:t>OTC</a:t>
            </a:r>
            <a:r>
              <a:rPr lang="zh-CN" altLang="zh-CN" b="1" dirty="0"/>
              <a:t>市场则主要交易互换、远期等非标准化(customer tailored)合约，如远期外汇合约、远期利率协议、利率(货币)互换，以及利率(货币)期权</a:t>
            </a:r>
            <a:r>
              <a:rPr lang="zh-CN" altLang="zh-CN" b="1" dirty="0" smtClean="0"/>
              <a:t>。</a:t>
            </a:r>
            <a:endParaRPr lang="en-US" altLang="zh-CN" b="1" dirty="0" smtClean="0"/>
          </a:p>
          <a:p>
            <a:r>
              <a:rPr lang="zh-CN" altLang="zh-CN" b="1" dirty="0" smtClean="0"/>
              <a:t>场内交易</a:t>
            </a:r>
            <a:r>
              <a:rPr lang="zh-CN" altLang="zh-CN" b="1" dirty="0"/>
              <a:t>股权类和利率类的交易量较大，场外交易利率类和货币类衍生品的交易量较大。 </a:t>
            </a:r>
          </a:p>
        </p:txBody>
      </p:sp>
    </p:spTree>
    <p:extLst>
      <p:ext uri="{BB962C8B-B14F-4D97-AF65-F5344CB8AC3E}">
        <p14:creationId xmlns:p14="http://schemas.microsoft.com/office/powerpoint/2010/main" val="2356504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684213" y="908050"/>
            <a:ext cx="7772400" cy="4876800"/>
          </a:xfrm>
        </p:spPr>
        <p:txBody>
          <a:bodyPr/>
          <a:lstStyle/>
          <a:p>
            <a:pPr eaLnBrk="1" hangingPunct="1">
              <a:lnSpc>
                <a:spcPct val="120000"/>
              </a:lnSpc>
              <a:defRPr/>
            </a:pPr>
            <a:r>
              <a:rPr lang="zh-CN" altLang="en-US" b="1" smtClean="0"/>
              <a:t>从通用性和公开性角度看，又可将场外市场分为直接交易市场和间接交易市场。</a:t>
            </a:r>
          </a:p>
          <a:p>
            <a:pPr lvl="1" eaLnBrk="1" hangingPunct="1">
              <a:lnSpc>
                <a:spcPct val="120000"/>
              </a:lnSpc>
              <a:defRPr/>
            </a:pPr>
            <a:r>
              <a:rPr lang="zh-CN" altLang="en-US" b="1" smtClean="0"/>
              <a:t>直接交易市场是指衍生品的价格信息可以直接从各种公开的媒介和金融信息网络终端中获得。衍生品的结构是市场通用的，其交易是各家金融机构随时都可以提供报价成交的，它的交易对象主要是普通衍生品，如期权、远期、互换的交易。</a:t>
            </a:r>
          </a:p>
        </p:txBody>
      </p:sp>
    </p:spTree>
    <p:extLst>
      <p:ext uri="{BB962C8B-B14F-4D97-AF65-F5344CB8AC3E}">
        <p14:creationId xmlns:p14="http://schemas.microsoft.com/office/powerpoint/2010/main" val="3408474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395288" y="692150"/>
            <a:ext cx="8001000" cy="5715000"/>
          </a:xfrm>
        </p:spPr>
        <p:txBody>
          <a:bodyPr/>
          <a:lstStyle/>
          <a:p>
            <a:pPr lvl="1" eaLnBrk="1" hangingPunct="1">
              <a:lnSpc>
                <a:spcPct val="130000"/>
              </a:lnSpc>
              <a:defRPr/>
            </a:pPr>
            <a:r>
              <a:rPr lang="zh-CN" altLang="en-US" b="1" smtClean="0"/>
              <a:t>间接交易市场则完全不同，其内部结构是用专有产品的形式包装起来，不对外公开的。其价格是由银行等金融机构向客户提出，客户一般难以在公开市场上找到可供参考的价格标准。这类专有产品实际上就是结构性或复合型衍生品。目前．国际性大金融机构大多有结构性衍生品的设计部门，专门为客户或为自己达到营销目的而设计各种各样的产品，可以说是度身定做。</a:t>
            </a:r>
          </a:p>
          <a:p>
            <a:pPr eaLnBrk="1" hangingPunct="1">
              <a:lnSpc>
                <a:spcPct val="130000"/>
              </a:lnSpc>
              <a:defRPr/>
            </a:pPr>
            <a:endParaRPr lang="zh-CN" altLang="en-US" sz="2800" b="1" smtClean="0"/>
          </a:p>
        </p:txBody>
      </p:sp>
    </p:spTree>
    <p:extLst>
      <p:ext uri="{BB962C8B-B14F-4D97-AF65-F5344CB8AC3E}">
        <p14:creationId xmlns:p14="http://schemas.microsoft.com/office/powerpoint/2010/main" val="1909662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14400" y="76200"/>
            <a:ext cx="7772400" cy="1143000"/>
          </a:xfrm>
        </p:spPr>
        <p:txBody>
          <a:bodyPr/>
          <a:lstStyle/>
          <a:p>
            <a:pPr eaLnBrk="1" hangingPunct="1">
              <a:defRPr/>
            </a:pPr>
            <a:r>
              <a:rPr lang="zh-CN" altLang="en-US" smtClean="0"/>
              <a:t>金融衍生产品的共同特征</a:t>
            </a:r>
          </a:p>
        </p:txBody>
      </p:sp>
      <p:sp>
        <p:nvSpPr>
          <p:cNvPr id="108547" name="Rectangle 3"/>
          <p:cNvSpPr>
            <a:spLocks noGrp="1" noChangeArrowheads="1"/>
          </p:cNvSpPr>
          <p:nvPr>
            <p:ph idx="1"/>
          </p:nvPr>
        </p:nvSpPr>
        <p:spPr>
          <a:xfrm>
            <a:off x="228600" y="1268413"/>
            <a:ext cx="8229600" cy="4953000"/>
          </a:xfrm>
        </p:spPr>
        <p:txBody>
          <a:bodyPr/>
          <a:lstStyle/>
          <a:p>
            <a:pPr eaLnBrk="1" hangingPunct="1">
              <a:lnSpc>
                <a:spcPct val="150000"/>
              </a:lnSpc>
              <a:buFont typeface="Wingdings" panose="05000000000000000000" pitchFamily="2" charset="2"/>
              <a:buNone/>
              <a:defRPr/>
            </a:pPr>
            <a:r>
              <a:rPr lang="zh-CN" altLang="en-US" sz="2800" b="1" smtClean="0">
                <a:solidFill>
                  <a:srgbClr val="080808"/>
                </a:solidFill>
                <a:effectLst>
                  <a:outerShdw blurRad="38100" dist="38100" dir="2700000" algn="tl">
                    <a:srgbClr val="FFFFFF"/>
                  </a:outerShdw>
                </a:effectLst>
              </a:rPr>
              <a:t>     </a:t>
            </a:r>
            <a:r>
              <a:rPr lang="zh-CN" altLang="en-US" sz="2800" b="1" smtClean="0"/>
              <a:t>（一）保证金交易</a:t>
            </a:r>
          </a:p>
          <a:p>
            <a:pPr lvl="1" indent="639763" eaLnBrk="1" hangingPunct="1">
              <a:lnSpc>
                <a:spcPct val="150000"/>
              </a:lnSpc>
              <a:buFont typeface="Wingdings" panose="05000000000000000000" pitchFamily="2" charset="2"/>
              <a:buNone/>
              <a:defRPr/>
            </a:pPr>
            <a:r>
              <a:rPr lang="zh-CN" altLang="en-US" sz="2400" b="1" smtClean="0"/>
              <a:t>金融衍生产品的共同特征是保证金交易，即只要支付一定比例的保证金就可进行全额交易，不需实际上的本金转移，合约的了结一般也采用现金差价结算的方式进行，只有在到期日以实物交割方式履约的合约才需要买方交足货款。因此，金融衍生产品交易具有杠杆效应。保证金越低，杠杆效应越大，风险也就越大。通俗的讲就是以小博大。</a:t>
            </a:r>
          </a:p>
          <a:p>
            <a:pPr eaLnBrk="1" hangingPunct="1">
              <a:lnSpc>
                <a:spcPct val="150000"/>
              </a:lnSpc>
              <a:defRPr/>
            </a:pPr>
            <a:endParaRPr lang="zh-CN" altLang="en-US" sz="2400"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目录</a:t>
            </a:r>
            <a:endParaRPr lang="en-US" dirty="0"/>
          </a:p>
        </p:txBody>
      </p:sp>
      <p:sp>
        <p:nvSpPr>
          <p:cNvPr id="3" name="Content Placeholder 2"/>
          <p:cNvSpPr>
            <a:spLocks noGrp="1"/>
          </p:cNvSpPr>
          <p:nvPr>
            <p:ph idx="1"/>
          </p:nvPr>
        </p:nvSpPr>
        <p:spPr/>
        <p:txBody>
          <a:bodyPr/>
          <a:lstStyle/>
          <a:p>
            <a:r>
              <a:rPr lang="zh-CN" altLang="en-US" dirty="0" smtClean="0"/>
              <a:t>金融衍生产品含义及分类</a:t>
            </a:r>
            <a:endParaRPr lang="en-US" altLang="zh-CN" dirty="0" smtClean="0"/>
          </a:p>
          <a:p>
            <a:r>
              <a:rPr lang="zh-CN" altLang="en-US" dirty="0" smtClean="0"/>
              <a:t>金融衍生产品的特征和发展历史</a:t>
            </a:r>
            <a:endParaRPr lang="en-US" altLang="zh-CN" dirty="0" smtClean="0"/>
          </a:p>
          <a:p>
            <a:r>
              <a:rPr lang="zh-CN" altLang="en-US" dirty="0" smtClean="0"/>
              <a:t>远期汇率</a:t>
            </a:r>
            <a:endParaRPr lang="en-US" altLang="zh-CN" dirty="0" smtClean="0"/>
          </a:p>
          <a:p>
            <a:r>
              <a:rPr lang="zh-CN" altLang="en-US" dirty="0" smtClean="0"/>
              <a:t>外汇期货</a:t>
            </a:r>
            <a:endParaRPr lang="en-US" altLang="zh-CN" dirty="0" smtClean="0"/>
          </a:p>
          <a:p>
            <a:r>
              <a:rPr lang="zh-CN" altLang="en-US" dirty="0" smtClean="0"/>
              <a:t>远期市场和期货市场的区别</a:t>
            </a:r>
            <a:endParaRPr lang="en-US" altLang="zh-CN" dirty="0" smtClean="0"/>
          </a:p>
          <a:p>
            <a:r>
              <a:rPr lang="zh-CN" altLang="en-US" dirty="0" smtClean="0"/>
              <a:t>期货市场的主要风险控制手段</a:t>
            </a:r>
            <a:endParaRPr lang="en-US" altLang="zh-CN" dirty="0"/>
          </a:p>
        </p:txBody>
      </p:sp>
    </p:spTree>
    <p:extLst>
      <p:ext uri="{BB962C8B-B14F-4D97-AF65-F5344CB8AC3E}">
        <p14:creationId xmlns:p14="http://schemas.microsoft.com/office/powerpoint/2010/main" val="1809010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762000" y="762000"/>
            <a:ext cx="7772400" cy="5791200"/>
          </a:xfrm>
        </p:spPr>
        <p:txBody>
          <a:bodyPr/>
          <a:lstStyle/>
          <a:p>
            <a:pPr eaLnBrk="1" hangingPunct="1">
              <a:buFont typeface="Wingdings" panose="05000000000000000000" pitchFamily="2" charset="2"/>
              <a:buNone/>
              <a:defRPr/>
            </a:pPr>
            <a:r>
              <a:rPr lang="zh-CN" altLang="en-US" b="1" dirty="0" smtClean="0"/>
              <a:t>（二）未来性</a:t>
            </a:r>
          </a:p>
          <a:p>
            <a:pPr lvl="1" eaLnBrk="1" hangingPunct="1">
              <a:buFont typeface="Wingdings" panose="05000000000000000000" pitchFamily="2" charset="2"/>
              <a:buNone/>
              <a:defRPr/>
            </a:pPr>
            <a:r>
              <a:rPr lang="zh-CN" altLang="en-US" b="1" dirty="0" smtClean="0"/>
              <a:t>衍生品交易是在现时对基础工具未来可能产生的结果进行交易。其交易在现时发生而结果要到未来某一约定的时刻才能产生。未来性是衍生品最基本的持性。</a:t>
            </a:r>
          </a:p>
          <a:p>
            <a:pPr eaLnBrk="1" hangingPunct="1">
              <a:buFont typeface="Wingdings" panose="05000000000000000000" pitchFamily="2" charset="2"/>
              <a:buNone/>
              <a:defRPr/>
            </a:pPr>
            <a:r>
              <a:rPr lang="zh-CN" altLang="en-US" b="1" dirty="0" smtClean="0"/>
              <a:t>（三）契约性。</a:t>
            </a:r>
          </a:p>
          <a:p>
            <a:pPr lvl="1" eaLnBrk="1" hangingPunct="1">
              <a:buFont typeface="Wingdings" panose="05000000000000000000" pitchFamily="2" charset="2"/>
              <a:buNone/>
              <a:defRPr/>
            </a:pPr>
            <a:r>
              <a:rPr lang="zh-CN" altLang="en-US" b="1" dirty="0" smtClean="0"/>
              <a:t>衍生品交易的对象并不是基础工具．而是对这些基础工具在未来某种条件下处置的权利和义务，这些权利和义务以契约形式存在，构成所谓的产品。</a:t>
            </a:r>
          </a:p>
          <a:p>
            <a:pPr eaLnBrk="1" hangingPunct="1">
              <a:defRPr/>
            </a:pPr>
            <a:endParaRPr lang="zh-CN" altLang="en-US"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609600"/>
            <a:ext cx="8001000" cy="5562600"/>
          </a:xfrm>
        </p:spPr>
        <p:txBody>
          <a:bodyPr/>
          <a:lstStyle/>
          <a:p>
            <a:pPr eaLnBrk="1" hangingPunct="1">
              <a:buFont typeface="Wingdings" panose="05000000000000000000" pitchFamily="2" charset="2"/>
              <a:buNone/>
              <a:defRPr/>
            </a:pPr>
            <a:r>
              <a:rPr lang="zh-CN" altLang="en-US" sz="3600" b="1" smtClean="0"/>
              <a:t>（四）帐外性</a:t>
            </a:r>
          </a:p>
          <a:p>
            <a:pPr lvl="1" indent="625475" eaLnBrk="1" hangingPunct="1">
              <a:lnSpc>
                <a:spcPct val="150000"/>
              </a:lnSpc>
              <a:buFont typeface="Wingdings" panose="05000000000000000000" pitchFamily="2" charset="2"/>
              <a:buNone/>
              <a:defRPr/>
            </a:pPr>
            <a:r>
              <a:rPr lang="zh-CN" altLang="en-US" b="1" smtClean="0"/>
              <a:t>衍生品是对未来的交易，按照现有的财务规则，在交易结果发生之前，交易双方的资产负债表中不会记录这类交易的情况，因此，其潜在的盈亏或风险无法在财务报表中体现。“安然”事件在爆发前，投资者并不能从其财务报表中了解其衍生金融产品的交易量，也不了解其所承担的风险。</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84213" y="620713"/>
            <a:ext cx="7772400" cy="1195387"/>
          </a:xfrm>
        </p:spPr>
        <p:txBody>
          <a:bodyPr>
            <a:normAutofit fontScale="90000"/>
          </a:bodyPr>
          <a:lstStyle/>
          <a:p>
            <a:pPr eaLnBrk="1" hangingPunct="1">
              <a:defRPr/>
            </a:pPr>
            <a:r>
              <a:rPr lang="zh-CN" altLang="en-US" smtClean="0"/>
              <a:t>表外交易：</a:t>
            </a:r>
            <a:br>
              <a:rPr lang="zh-CN" altLang="en-US" smtClean="0"/>
            </a:br>
            <a:endParaRPr lang="zh-CN" altLang="en-US" smtClean="0"/>
          </a:p>
        </p:txBody>
      </p:sp>
      <p:sp>
        <p:nvSpPr>
          <p:cNvPr id="278531" name="Rectangle 3"/>
          <p:cNvSpPr>
            <a:spLocks noGrp="1" noChangeArrowheads="1"/>
          </p:cNvSpPr>
          <p:nvPr>
            <p:ph idx="1"/>
          </p:nvPr>
        </p:nvSpPr>
        <p:spPr/>
        <p:txBody>
          <a:bodyPr/>
          <a:lstStyle/>
          <a:p>
            <a:pPr eaLnBrk="1" hangingPunct="1">
              <a:lnSpc>
                <a:spcPct val="170000"/>
              </a:lnSpc>
              <a:defRPr/>
            </a:pPr>
            <a:r>
              <a:rPr lang="zh-CN" altLang="en-US" b="1" smtClean="0"/>
              <a:t>由于各种衍生产品的交易并不在资产负债表中反应出来，所以对企业的影响是潜在的，而其爆发的后果却是非常严重的，有时甚至是致命的。</a:t>
            </a:r>
          </a:p>
        </p:txBody>
      </p:sp>
    </p:spTree>
    <p:extLst>
      <p:ext uri="{BB962C8B-B14F-4D97-AF65-F5344CB8AC3E}">
        <p14:creationId xmlns:p14="http://schemas.microsoft.com/office/powerpoint/2010/main" val="3039547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normAutofit fontScale="90000"/>
          </a:bodyPr>
          <a:lstStyle/>
          <a:p>
            <a:pPr eaLnBrk="1" hangingPunct="1">
              <a:defRPr/>
            </a:pPr>
            <a:r>
              <a:rPr lang="zh-CN" altLang="en-US" smtClean="0"/>
              <a:t>（五）替代性</a:t>
            </a:r>
            <a:br>
              <a:rPr lang="zh-CN" altLang="en-US" smtClean="0"/>
            </a:br>
            <a:endParaRPr lang="zh-CN" altLang="en-US" smtClean="0"/>
          </a:p>
        </p:txBody>
      </p:sp>
      <p:sp>
        <p:nvSpPr>
          <p:cNvPr id="307203" name="Rectangle 3"/>
          <p:cNvSpPr>
            <a:spLocks noGrp="1" noChangeArrowheads="1"/>
          </p:cNvSpPr>
          <p:nvPr>
            <p:ph idx="1"/>
          </p:nvPr>
        </p:nvSpPr>
        <p:spPr>
          <a:xfrm>
            <a:off x="395288" y="1196975"/>
            <a:ext cx="7924800" cy="5181600"/>
          </a:xfrm>
        </p:spPr>
        <p:txBody>
          <a:bodyPr/>
          <a:lstStyle/>
          <a:p>
            <a:pPr lvl="1" eaLnBrk="1" hangingPunct="1">
              <a:lnSpc>
                <a:spcPct val="130000"/>
              </a:lnSpc>
              <a:buFont typeface="Wingdings" panose="05000000000000000000" pitchFamily="2" charset="2"/>
              <a:buNone/>
              <a:defRPr/>
            </a:pPr>
            <a:r>
              <a:rPr lang="zh-CN" altLang="en-US" b="1" smtClean="0">
                <a:solidFill>
                  <a:srgbClr val="080808"/>
                </a:solidFill>
                <a:effectLst>
                  <a:outerShdw blurRad="38100" dist="38100" dir="2700000" algn="tl">
                    <a:srgbClr val="FFFFFF"/>
                  </a:outerShdw>
                </a:effectLst>
              </a:rPr>
              <a:t>   </a:t>
            </a:r>
            <a:r>
              <a:rPr lang="zh-CN" altLang="en-US" b="1" smtClean="0"/>
              <a:t>有两方面的含义。第一，从本质上说，衍生品是一种现金运作的替代物。如果有足够的现金，任何衍生品的经济功能都能通过运用现金来达到；第二，对于同一种基本工具而言，其任何衍生品都可以通过普通衍生品(第一代衍生品)的组合来达到经济上的等效。也就是说，任何一种衍生品都可以找到它的衍生替代物。</a:t>
            </a:r>
          </a:p>
          <a:p>
            <a:pPr eaLnBrk="1" hangingPunct="1">
              <a:lnSpc>
                <a:spcPct val="120000"/>
              </a:lnSpc>
              <a:defRPr/>
            </a:pPr>
            <a:endParaRPr lang="zh-CN"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468313" y="620713"/>
            <a:ext cx="8229600" cy="5562600"/>
          </a:xfrm>
        </p:spPr>
        <p:txBody>
          <a:bodyPr/>
          <a:lstStyle/>
          <a:p>
            <a:pPr eaLnBrk="1" hangingPunct="1">
              <a:lnSpc>
                <a:spcPct val="150000"/>
              </a:lnSpc>
              <a:buFont typeface="Wingdings" panose="05000000000000000000" pitchFamily="2" charset="2"/>
              <a:buNone/>
              <a:defRPr/>
            </a:pPr>
            <a:r>
              <a:rPr lang="zh-CN" altLang="en-US" b="1" smtClean="0"/>
              <a:t>（六）组合性。</a:t>
            </a:r>
          </a:p>
          <a:p>
            <a:pPr lvl="1" indent="611188" eaLnBrk="1" hangingPunct="1">
              <a:lnSpc>
                <a:spcPct val="150000"/>
              </a:lnSpc>
              <a:buFont typeface="Wingdings" panose="05000000000000000000" pitchFamily="2" charset="2"/>
              <a:buNone/>
              <a:defRPr/>
            </a:pPr>
            <a:r>
              <a:rPr lang="zh-CN" altLang="en-US" sz="2400" b="1" smtClean="0"/>
              <a:t>从理论上讲，衍生品可以有无数种不同的形式。它可以把不同的时间、不同的基础工具、不同的现金流量的种种工具组合成不同的产品。这种产品在数学上表现为一种模型、或者公式、或者图表。正因为如此，金融工程师们常常通过建立数学模型来装配或组合一种新的衍生品。但无论如何组合，产品怎么复杂，其基本构成元素仍是若干个简单的基础工具和普通衍生品。</a:t>
            </a:r>
          </a:p>
          <a:p>
            <a:pPr eaLnBrk="1" hangingPunct="1">
              <a:lnSpc>
                <a:spcPct val="150000"/>
              </a:lnSpc>
              <a:defRPr/>
            </a:pPr>
            <a:endParaRPr lang="zh-CN" altLang="en-US" sz="2400" b="1"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539750" y="549275"/>
            <a:ext cx="8001000" cy="5410200"/>
          </a:xfrm>
        </p:spPr>
        <p:txBody>
          <a:bodyPr/>
          <a:lstStyle/>
          <a:p>
            <a:pPr eaLnBrk="1" hangingPunct="1">
              <a:lnSpc>
                <a:spcPct val="110000"/>
              </a:lnSpc>
              <a:buFont typeface="Wingdings" panose="05000000000000000000" pitchFamily="2" charset="2"/>
              <a:buNone/>
              <a:defRPr/>
            </a:pPr>
            <a:r>
              <a:rPr lang="zh-CN" altLang="en-US" smtClean="0"/>
              <a:t>（</a:t>
            </a:r>
            <a:r>
              <a:rPr lang="zh-CN" altLang="en-US" b="1" smtClean="0"/>
              <a:t>七）反向性</a:t>
            </a:r>
          </a:p>
          <a:p>
            <a:pPr lvl="1" indent="611188" eaLnBrk="1" hangingPunct="1">
              <a:lnSpc>
                <a:spcPct val="110000"/>
              </a:lnSpc>
              <a:buFont typeface="Wingdings" panose="05000000000000000000" pitchFamily="2" charset="2"/>
              <a:buNone/>
              <a:defRPr/>
            </a:pPr>
            <a:r>
              <a:rPr lang="zh-CN" altLang="en-US" b="1" smtClean="0"/>
              <a:t>衍生品交易既可以针对基础工具作相反的未来的交易。也可以对已存在的衍生品做反向交易，即所谓的套利（或套期保值）交易。</a:t>
            </a:r>
          </a:p>
          <a:p>
            <a:pPr eaLnBrk="1" hangingPunct="1">
              <a:lnSpc>
                <a:spcPct val="110000"/>
              </a:lnSpc>
              <a:buFont typeface="Wingdings" panose="05000000000000000000" pitchFamily="2" charset="2"/>
              <a:buNone/>
              <a:defRPr/>
            </a:pPr>
            <a:r>
              <a:rPr lang="zh-CN" altLang="en-US" b="1" smtClean="0"/>
              <a:t>（八）融资性</a:t>
            </a:r>
          </a:p>
          <a:p>
            <a:pPr lvl="1" indent="611188" eaLnBrk="1" hangingPunct="1">
              <a:lnSpc>
                <a:spcPct val="110000"/>
              </a:lnSpc>
              <a:buFont typeface="Wingdings" panose="05000000000000000000" pitchFamily="2" charset="2"/>
              <a:buNone/>
              <a:defRPr/>
            </a:pPr>
            <a:r>
              <a:rPr lang="zh-CN" altLang="en-US" b="1" smtClean="0"/>
              <a:t>衍生品是一种现金运作的替代物，反过来说，利用衍生品，只需提供一定的保证金或以信用为保证，就能达到原来需要用大量现金才能达到的目的。从这个意义上讲，衍生品具有融资性。</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zh-CN" altLang="en-US" dirty="0" smtClean="0"/>
              <a:t>金融衍生品的市场特征</a:t>
            </a:r>
          </a:p>
        </p:txBody>
      </p:sp>
      <p:sp>
        <p:nvSpPr>
          <p:cNvPr id="113667" name="Rectangle 3"/>
          <p:cNvSpPr>
            <a:spLocks noGrp="1" noChangeArrowheads="1"/>
          </p:cNvSpPr>
          <p:nvPr>
            <p:ph idx="1"/>
          </p:nvPr>
        </p:nvSpPr>
        <p:spPr/>
        <p:txBody>
          <a:bodyPr/>
          <a:lstStyle/>
          <a:p>
            <a:pPr marL="1041400" indent="-1041400" eaLnBrk="1" hangingPunct="1">
              <a:lnSpc>
                <a:spcPct val="130000"/>
              </a:lnSpc>
              <a:buFont typeface="Wingdings" panose="05000000000000000000" pitchFamily="2" charset="2"/>
              <a:buNone/>
              <a:defRPr/>
            </a:pPr>
            <a:r>
              <a:rPr lang="zh-CN" altLang="en-US" b="1" dirty="0" smtClean="0"/>
              <a:t>（一）衍生品交易的高风险性及信用风险相对集中性</a:t>
            </a:r>
          </a:p>
          <a:p>
            <a:pPr marL="1041400" indent="-1041400" eaLnBrk="1" hangingPunct="1">
              <a:lnSpc>
                <a:spcPct val="130000"/>
              </a:lnSpc>
              <a:buFont typeface="Wingdings" panose="05000000000000000000" pitchFamily="2" charset="2"/>
              <a:buNone/>
              <a:defRPr/>
            </a:pPr>
            <a:r>
              <a:rPr lang="zh-CN" altLang="en-US" b="1" dirty="0" smtClean="0"/>
              <a:t>（二）衍生品交易的杠杆性</a:t>
            </a:r>
          </a:p>
          <a:p>
            <a:pPr marL="1041400" indent="-1041400" eaLnBrk="1" hangingPunct="1">
              <a:lnSpc>
                <a:spcPct val="130000"/>
              </a:lnSpc>
              <a:buFont typeface="Wingdings" panose="05000000000000000000" pitchFamily="2" charset="2"/>
              <a:buNone/>
              <a:defRPr/>
            </a:pPr>
            <a:r>
              <a:rPr lang="zh-CN" altLang="en-US" b="1" dirty="0" smtClean="0"/>
              <a:t>（三）衍生品的虚拟性</a:t>
            </a:r>
          </a:p>
          <a:p>
            <a:pPr marL="1041400" indent="-1041400" eaLnBrk="1" hangingPunct="1">
              <a:lnSpc>
                <a:spcPct val="130000"/>
              </a:lnSpc>
              <a:buFont typeface="Wingdings" panose="05000000000000000000" pitchFamily="2" charset="2"/>
              <a:buNone/>
              <a:defRPr/>
            </a:pPr>
            <a:r>
              <a:rPr lang="zh-CN" altLang="en-US" b="1" dirty="0" smtClean="0"/>
              <a:t>（四）产品定价中的高科技性</a:t>
            </a:r>
          </a:p>
          <a:p>
            <a:pPr marL="1041400" indent="-1041400" eaLnBrk="1" hangingPunct="1">
              <a:lnSpc>
                <a:spcPct val="130000"/>
              </a:lnSpc>
              <a:buFont typeface="Wingdings" panose="05000000000000000000" pitchFamily="2" charset="2"/>
              <a:buNone/>
              <a:defRPr/>
            </a:pPr>
            <a:endParaRPr lang="zh-CN" altLang="en-US"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09600" y="-76200"/>
            <a:ext cx="7772400" cy="1143000"/>
          </a:xfrm>
        </p:spPr>
        <p:txBody>
          <a:bodyPr/>
          <a:lstStyle/>
          <a:p>
            <a:pPr eaLnBrk="1" hangingPunct="1">
              <a:defRPr/>
            </a:pPr>
            <a:r>
              <a:rPr lang="zh-CN" altLang="en-US" smtClean="0"/>
              <a:t>金融衍生产品市场的发展历史</a:t>
            </a:r>
          </a:p>
        </p:txBody>
      </p:sp>
      <p:sp>
        <p:nvSpPr>
          <p:cNvPr id="114691" name="Rectangle 3"/>
          <p:cNvSpPr>
            <a:spLocks noGrp="1" noChangeArrowheads="1"/>
          </p:cNvSpPr>
          <p:nvPr>
            <p:ph idx="1"/>
          </p:nvPr>
        </p:nvSpPr>
        <p:spPr>
          <a:xfrm>
            <a:off x="-252413" y="1052513"/>
            <a:ext cx="8839201" cy="5257800"/>
          </a:xfrm>
        </p:spPr>
        <p:txBody>
          <a:bodyPr/>
          <a:lstStyle/>
          <a:p>
            <a:pPr lvl="1" indent="639763" eaLnBrk="1" hangingPunct="1">
              <a:lnSpc>
                <a:spcPct val="120000"/>
              </a:lnSpc>
              <a:buFont typeface="Wingdings" panose="05000000000000000000" pitchFamily="2" charset="2"/>
              <a:buNone/>
              <a:defRPr/>
            </a:pPr>
            <a:r>
              <a:rPr lang="zh-CN" altLang="en-US" b="1" smtClean="0"/>
              <a:t>早在古希腊和古罗马时期，就已出现了中央交易场所、易货交易、货币制度，形成了按照既定时间和场所开展正式交易活动以及签定远期交货合约的做法。“到13世纪，在普遍采用的即期交货的现货合同基础上，已开始出现根据样品的质量而签定远期交货合约的做法”。而日本的大米现货交易最早可追溯至18世纪初期，1730年，日本的</a:t>
            </a:r>
            <a:r>
              <a:rPr lang="en-US" altLang="zh-CN" b="1" smtClean="0"/>
              <a:t>Dojima</a:t>
            </a:r>
            <a:r>
              <a:rPr lang="zh-CN" altLang="en-US" b="1" smtClean="0"/>
              <a:t>大米市场开始进行大米的远期合约交易，除了</a:t>
            </a:r>
            <a:r>
              <a:rPr lang="en-US" altLang="zh-CN" b="1" smtClean="0"/>
              <a:t>Dojima</a:t>
            </a:r>
            <a:r>
              <a:rPr lang="zh-CN" altLang="en-US" b="1" smtClean="0"/>
              <a:t>市场，日本还成立了食用油、棉花和贵金属市场，但交易量远不及大米那样多。</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180975" y="476250"/>
            <a:ext cx="8839200" cy="5638800"/>
          </a:xfrm>
        </p:spPr>
        <p:txBody>
          <a:bodyPr/>
          <a:lstStyle/>
          <a:p>
            <a:pPr lvl="1" indent="611188" eaLnBrk="1" hangingPunct="1">
              <a:lnSpc>
                <a:spcPct val="130000"/>
              </a:lnSpc>
              <a:buFont typeface="Wingdings" panose="05000000000000000000" pitchFamily="2" charset="2"/>
              <a:buNone/>
              <a:defRPr/>
            </a:pPr>
            <a:r>
              <a:rPr lang="zh-CN" altLang="en-US" b="1" dirty="0" smtClean="0"/>
              <a:t>然而，真正的现代期货市场形式产生于美国19世纪中叶，芝加哥商品交易所(</a:t>
            </a:r>
            <a:r>
              <a:rPr lang="en-US" altLang="zh-CN" b="1" dirty="0" smtClean="0"/>
              <a:t>CBOT)</a:t>
            </a:r>
            <a:r>
              <a:rPr lang="zh-CN" altLang="en-US" b="1" dirty="0" smtClean="0"/>
              <a:t>于1848年由82位商人组建，对期货市场的形成和发展功不可没。克里米亚战争和美国内战使得粮食价格波动不定，因而在内战期间粮食交易大增。据记载，最早的一份玉米远期合约签订于1851年3月13日，该合约的交易量为3000蒲式耳，交货期为6月份，交易价格为每蒲式耳低于3月</a:t>
            </a:r>
            <a:r>
              <a:rPr lang="en-US" altLang="zh-CN" b="1" dirty="0" smtClean="0"/>
              <a:t>l 3</a:t>
            </a:r>
            <a:r>
              <a:rPr lang="zh-CN" altLang="en-US" b="1" dirty="0" smtClean="0"/>
              <a:t>日当地玉米市价1美分。</a:t>
            </a:r>
            <a:r>
              <a:rPr lang="en-US" altLang="zh-CN" b="1" dirty="0" smtClean="0"/>
              <a:t>CBOT</a:t>
            </a:r>
            <a:r>
              <a:rPr lang="zh-CN" altLang="en-US" b="1" dirty="0" smtClean="0"/>
              <a:t>于1865年制定了《共同法则》，进行了第一笔期货合约交易</a:t>
            </a:r>
            <a:r>
              <a:rPr lang="zh-CN" altLang="en-US" dirty="0"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34925" y="620713"/>
            <a:ext cx="8458200" cy="5486400"/>
          </a:xfrm>
        </p:spPr>
        <p:txBody>
          <a:bodyPr/>
          <a:lstStyle/>
          <a:p>
            <a:pPr lvl="1" indent="611188" eaLnBrk="1" hangingPunct="1">
              <a:lnSpc>
                <a:spcPct val="130000"/>
              </a:lnSpc>
              <a:buFont typeface="Wingdings" panose="05000000000000000000" pitchFamily="2" charset="2"/>
              <a:buNone/>
              <a:defRPr/>
            </a:pPr>
            <a:r>
              <a:rPr lang="zh-CN" altLang="en-US" b="1" smtClean="0"/>
              <a:t>严格而言，作为一种交易方式，期权交易早已有之。据专家考证，早在古希腊、古罗马时期，一些地方即已出现了期权交易的雏形。到18、19世纪，美国和欧洲的农产品期权交易已相当流行。而股票期权早在19世纪即已在美国产生，但在1973年之前，这种交易都分散在各店头市场进行，因而交易的品种比较单一．交易的规模也相当有限。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zh-CN" altLang="en-US" dirty="0" smtClean="0"/>
              <a:t>5.1　金融衍生产品</a:t>
            </a:r>
          </a:p>
        </p:txBody>
      </p:sp>
      <p:sp>
        <p:nvSpPr>
          <p:cNvPr id="93187" name="Rectangle 3"/>
          <p:cNvSpPr>
            <a:spLocks noGrp="1" noChangeArrowheads="1"/>
          </p:cNvSpPr>
          <p:nvPr>
            <p:ph idx="1"/>
          </p:nvPr>
        </p:nvSpPr>
        <p:spPr>
          <a:xfrm>
            <a:off x="685800" y="1981200"/>
            <a:ext cx="8001000" cy="4114800"/>
          </a:xfrm>
        </p:spPr>
        <p:txBody>
          <a:bodyPr/>
          <a:lstStyle/>
          <a:p>
            <a:pPr>
              <a:lnSpc>
                <a:spcPct val="150000"/>
              </a:lnSpc>
            </a:pPr>
            <a:r>
              <a:rPr lang="zh-CN" altLang="en-US" sz="2800" b="1" dirty="0" smtClean="0"/>
              <a:t>含义：</a:t>
            </a:r>
            <a:r>
              <a:rPr lang="zh-CN" altLang="en-US" sz="2800" dirty="0" smtClean="0"/>
              <a:t>金融衍生产品</a:t>
            </a:r>
            <a:r>
              <a:rPr lang="en-US" altLang="zh-CN" sz="2800" dirty="0" smtClean="0"/>
              <a:t>(Derivative)</a:t>
            </a:r>
            <a:r>
              <a:rPr lang="zh-CN" altLang="en-US" sz="2800" dirty="0" smtClean="0"/>
              <a:t>是指从基础资产</a:t>
            </a:r>
            <a:r>
              <a:rPr lang="en-US" altLang="zh-CN" sz="2800" dirty="0" smtClean="0"/>
              <a:t>(Underlying Asset)</a:t>
            </a:r>
            <a:r>
              <a:rPr lang="zh-CN" altLang="en-US" sz="2800" dirty="0" smtClean="0">
                <a:solidFill>
                  <a:srgbClr val="FFFF00"/>
                </a:solidFill>
              </a:rPr>
              <a:t>派生</a:t>
            </a:r>
            <a:r>
              <a:rPr lang="zh-CN" altLang="en-US" sz="2800" dirty="0" smtClean="0"/>
              <a:t>出来的金融</a:t>
            </a:r>
            <a:r>
              <a:rPr lang="zh-CN" altLang="en-US" sz="2800" dirty="0" smtClean="0">
                <a:solidFill>
                  <a:srgbClr val="FFFF00"/>
                </a:solidFill>
              </a:rPr>
              <a:t>合约</a:t>
            </a:r>
            <a:r>
              <a:rPr lang="zh-CN" altLang="en-US" sz="2800" dirty="0" smtClean="0"/>
              <a:t>，其价值依赖于</a:t>
            </a:r>
            <a:r>
              <a:rPr lang="zh-CN" altLang="en-US" sz="2800" dirty="0" smtClean="0">
                <a:solidFill>
                  <a:srgbClr val="FFFF00"/>
                </a:solidFill>
              </a:rPr>
              <a:t>基础资产</a:t>
            </a:r>
            <a:r>
              <a:rPr lang="zh-CN" altLang="en-US" sz="2800" dirty="0" smtClean="0"/>
              <a:t>价值变动。</a:t>
            </a:r>
            <a:endParaRPr lang="en-US" altLang="zh-CN"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107950" y="1052513"/>
            <a:ext cx="8763000" cy="5761037"/>
          </a:xfrm>
        </p:spPr>
        <p:txBody>
          <a:bodyPr/>
          <a:lstStyle/>
          <a:p>
            <a:pPr lvl="1" indent="611188" eaLnBrk="1" hangingPunct="1">
              <a:lnSpc>
                <a:spcPct val="140000"/>
              </a:lnSpc>
              <a:buFont typeface="Wingdings" panose="05000000000000000000" pitchFamily="2" charset="2"/>
              <a:buNone/>
              <a:defRPr/>
            </a:pPr>
            <a:r>
              <a:rPr lang="zh-CN" altLang="en-US" sz="3200" b="1" smtClean="0"/>
              <a:t>互换交易的历史可能更为久远，原始社会的物物交换就是互换交易的雏型。尽管互换交易的对象主要为金融产品，是80年代初期在平行信贷基础上发展而来的，但互换业务的不断创新使其本质特征日益向“物物交换”这一最古老的交易方式回归。</a:t>
            </a:r>
          </a:p>
          <a:p>
            <a:pPr lvl="1" indent="611188" eaLnBrk="1" hangingPunct="1">
              <a:lnSpc>
                <a:spcPct val="200000"/>
              </a:lnSpc>
              <a:buFont typeface="Wingdings" panose="05000000000000000000" pitchFamily="2" charset="2"/>
              <a:buNone/>
              <a:defRPr/>
            </a:pPr>
            <a:r>
              <a:rPr lang="zh-CN" altLang="en-US" sz="2000" b="1"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a:xfrm>
            <a:off x="0" y="836613"/>
            <a:ext cx="8458200" cy="5410200"/>
          </a:xfrm>
        </p:spPr>
        <p:txBody>
          <a:bodyPr/>
          <a:lstStyle/>
          <a:p>
            <a:pPr lvl="1" indent="625475" eaLnBrk="1" hangingPunct="1">
              <a:lnSpc>
                <a:spcPct val="120000"/>
              </a:lnSpc>
              <a:buFont typeface="Wingdings" panose="05000000000000000000" pitchFamily="2" charset="2"/>
              <a:buNone/>
              <a:defRPr/>
            </a:pPr>
            <a:r>
              <a:rPr lang="zh-CN" altLang="en-US" b="1" dirty="0" smtClean="0"/>
              <a:t>然而，以上论述只能说明金融衍生品市场的历史，真正现代意义上的金融衍生品市场却是自1848年芝加哥商品交易所成立而开始的，其蓬勃发展则是由于石油危机、布雷顿森林体系解体所导致的全球经济波动性加大，1972年货币期货出现，1973年股票期权出现。近20年来，其市场规模、范围不断扩大，其交易品种的类别迅猛增多，表2—2则列出了主要衍生品及其产生的年代。</a:t>
            </a:r>
            <a:endParaRPr lang="zh-CN" altLang="en-US" sz="2400" b="1"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45" name="Group 37"/>
          <p:cNvGraphicFramePr>
            <a:graphicFrameLocks noGrp="1"/>
          </p:cNvGraphicFramePr>
          <p:nvPr>
            <p:ph type="tbl" idx="1"/>
          </p:nvPr>
        </p:nvGraphicFramePr>
        <p:xfrm>
          <a:off x="609600" y="1981200"/>
          <a:ext cx="8001000" cy="3657600"/>
        </p:xfrm>
        <a:graphic>
          <a:graphicData uri="http://schemas.openxmlformats.org/drawingml/2006/table">
            <a:tbl>
              <a:tblPr/>
              <a:tblGrid>
                <a:gridCol w="2286000"/>
                <a:gridCol w="5715000"/>
              </a:tblGrid>
              <a:tr h="54610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年份</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衍生品</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1848</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农产品远期合同</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1865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商品期货</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1972</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货币期货</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1973</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股票期权</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2230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1975</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抵押债券期货、国库券期货</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7911" name="Rectangle 36"/>
          <p:cNvSpPr>
            <a:spLocks noChangeArrowheads="1"/>
          </p:cNvSpPr>
          <p:nvPr/>
        </p:nvSpPr>
        <p:spPr bwMode="auto">
          <a:xfrm>
            <a:off x="1066800" y="914400"/>
            <a:ext cx="662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kumimoji="1" lang="zh-CN" altLang="en-US" sz="2400" b="1">
                <a:solidFill>
                  <a:schemeClr val="tx2"/>
                </a:solidFill>
              </a:rPr>
              <a:t>表　主要衍生品及其产生年代</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68" name="Group 36"/>
          <p:cNvGraphicFramePr>
            <a:graphicFrameLocks noGrp="1"/>
          </p:cNvGraphicFramePr>
          <p:nvPr>
            <p:ph type="tbl" idx="1"/>
          </p:nvPr>
        </p:nvGraphicFramePr>
        <p:xfrm>
          <a:off x="457200" y="1219200"/>
          <a:ext cx="8001000" cy="4816475"/>
        </p:xfrm>
        <a:graphic>
          <a:graphicData uri="http://schemas.openxmlformats.org/drawingml/2006/table">
            <a:tbl>
              <a:tblPr/>
              <a:tblGrid>
                <a:gridCol w="1752600"/>
                <a:gridCol w="6248400"/>
              </a:tblGrid>
              <a:tr h="518228">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1977</a:t>
                      </a:r>
                    </a:p>
                  </a:txBody>
                  <a:tcPr marT="45726" marB="45726"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长期政府债券期货</a:t>
                      </a:r>
                    </a:p>
                  </a:txBody>
                  <a:tcPr marT="45726" marB="45726"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28">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1979</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场外货币期权</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28">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1980</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货币互换</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71781">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1981</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股票指数期货、中期政府债券期货、银行存款单期货、欧洲美元期货、利率互换、长期政府债券期货期权</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5005">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1983</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利率上限和下限期权、中期政府债券期货期权、货币期货期权、股指期货期权</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45005">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1985</a:t>
                      </a:r>
                    </a:p>
                  </a:txBody>
                  <a:tcPr marT="45726" marB="4572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欧洲美元期权、互换期权、美元及市政债券指数期货</a:t>
                      </a:r>
                    </a:p>
                  </a:txBody>
                  <a:tcPr marT="45726" marB="4572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87" name="Group 31"/>
          <p:cNvGraphicFramePr>
            <a:graphicFrameLocks noGrp="1"/>
          </p:cNvGraphicFramePr>
          <p:nvPr>
            <p:ph type="tbl" idx="1"/>
          </p:nvPr>
        </p:nvGraphicFramePr>
        <p:xfrm>
          <a:off x="304800" y="990600"/>
          <a:ext cx="8001000" cy="4648201"/>
        </p:xfrm>
        <a:graphic>
          <a:graphicData uri="http://schemas.openxmlformats.org/drawingml/2006/table">
            <a:tbl>
              <a:tblPr/>
              <a:tblGrid>
                <a:gridCol w="1828800"/>
                <a:gridCol w="6172200"/>
              </a:tblGrid>
              <a:tr h="1135063">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1987</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平均期权、商品互换、长期债券期货期权、复合期权</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33475">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1989</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三月期欧洲马克期货、上限期权、欧洲货币单位期货、利率互换期货</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9375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1990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股票指数互换</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92163">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1991</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证券组合互换</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93750">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1992</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特种互换</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9956" name="Rectangle 32"/>
          <p:cNvSpPr>
            <a:spLocks noChangeArrowheads="1"/>
          </p:cNvSpPr>
          <p:nvPr/>
        </p:nvSpPr>
        <p:spPr bwMode="auto">
          <a:xfrm>
            <a:off x="381000" y="5791200"/>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800">
                <a:solidFill>
                  <a:schemeClr val="tx2"/>
                </a:solidFill>
                <a:latin typeface="Times New Roman" panose="02020603050405020304" pitchFamily="18"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457200" y="277813"/>
            <a:ext cx="8229600" cy="774700"/>
          </a:xfrm>
        </p:spPr>
        <p:txBody>
          <a:bodyPr/>
          <a:lstStyle/>
          <a:p>
            <a:pPr eaLnBrk="1" hangingPunct="1">
              <a:defRPr/>
            </a:pPr>
            <a:r>
              <a:rPr lang="en-US" altLang="zh-CN" sz="2800" smtClean="0"/>
              <a:t>5.2   </a:t>
            </a:r>
            <a:r>
              <a:rPr lang="zh-CN" altLang="en-US" sz="2800" smtClean="0"/>
              <a:t>远期外汇与外汇期货</a:t>
            </a:r>
            <a:endParaRPr lang="zh-CN" altLang="en-US" sz="2800" b="1"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1182688" y="354013"/>
            <a:ext cx="6454775" cy="684212"/>
          </a:xfrm>
        </p:spPr>
        <p:txBody>
          <a:bodyPr/>
          <a:lstStyle/>
          <a:p>
            <a:pPr eaLnBrk="1" hangingPunct="1">
              <a:defRPr/>
            </a:pPr>
            <a:r>
              <a:rPr lang="zh-CN" altLang="en-US" dirty="0" smtClean="0"/>
              <a:t>5.2.1</a:t>
            </a:r>
            <a:r>
              <a:rPr lang="zh-CN" altLang="zh-CN" dirty="0" smtClean="0"/>
              <a:t>远期汇率</a:t>
            </a:r>
            <a:r>
              <a:rPr lang="zh-CN" altLang="en-US" dirty="0" smtClean="0"/>
              <a:t>（外汇）</a:t>
            </a:r>
            <a:endParaRPr lang="en-US" altLang="zh-CN" dirty="0" smtClean="0"/>
          </a:p>
        </p:txBody>
      </p:sp>
      <p:sp>
        <p:nvSpPr>
          <p:cNvPr id="479235" name="Rectangle 3"/>
          <p:cNvSpPr>
            <a:spLocks noGrp="1" noChangeArrowheads="1"/>
          </p:cNvSpPr>
          <p:nvPr>
            <p:ph idx="1"/>
          </p:nvPr>
        </p:nvSpPr>
        <p:spPr>
          <a:xfrm>
            <a:off x="250825" y="1268413"/>
            <a:ext cx="8424863" cy="4800600"/>
          </a:xfrm>
          <a:extLst>
            <a:ext uri="{91240B29-F687-4F45-9708-019B960494DF}">
              <a14:hiddenLine xmlns:a14="http://schemas.microsoft.com/office/drawing/2010/main" w="9525">
                <a:solidFill>
                  <a:schemeClr val="hlink"/>
                </a:solidFill>
                <a:miter lim="800000"/>
                <a:headEnd/>
                <a:tailEnd/>
              </a14:hiddenLine>
            </a:ext>
          </a:extLst>
        </p:spPr>
        <p:txBody>
          <a:bodyPr/>
          <a:lstStyle/>
          <a:p>
            <a:pPr lvl="3" algn="ctr" eaLnBrk="1" hangingPunct="1">
              <a:lnSpc>
                <a:spcPct val="120000"/>
              </a:lnSpc>
              <a:buFont typeface="Wingdings" panose="05000000000000000000" pitchFamily="2" charset="2"/>
              <a:buNone/>
              <a:defRPr/>
            </a:pPr>
            <a:r>
              <a:rPr lang="zh-CN" altLang="en-US" sz="3200" dirty="0" smtClean="0"/>
              <a:t>1．</a:t>
            </a:r>
            <a:r>
              <a:rPr lang="zh-CN" altLang="en-US" sz="3200" b="1" dirty="0" smtClean="0"/>
              <a:t>远期汇率</a:t>
            </a:r>
          </a:p>
          <a:p>
            <a:pPr lvl="4" algn="just" eaLnBrk="1" hangingPunct="1">
              <a:lnSpc>
                <a:spcPct val="120000"/>
              </a:lnSpc>
              <a:buFontTx/>
              <a:buNone/>
              <a:defRPr/>
            </a:pPr>
            <a:r>
              <a:rPr lang="zh-CN" altLang="en-US" sz="2800" dirty="0" smtClean="0"/>
              <a:t>1）一个企业进口德国产品，出口美国</a:t>
            </a:r>
          </a:p>
          <a:p>
            <a:pPr lvl="4" algn="just" eaLnBrk="1" hangingPunct="1">
              <a:lnSpc>
                <a:spcPct val="120000"/>
              </a:lnSpc>
              <a:buFontTx/>
              <a:buNone/>
              <a:defRPr/>
            </a:pPr>
            <a:r>
              <a:rPr lang="zh-CN" altLang="en-US" sz="2800" dirty="0" smtClean="0"/>
              <a:t>2）一年后清算，预期收入美元，支付欧元（198万）</a:t>
            </a:r>
          </a:p>
          <a:p>
            <a:pPr lvl="4" algn="just" eaLnBrk="1" hangingPunct="1">
              <a:lnSpc>
                <a:spcPct val="120000"/>
              </a:lnSpc>
              <a:buFontTx/>
              <a:buNone/>
              <a:defRPr/>
            </a:pPr>
            <a:r>
              <a:rPr lang="zh-CN" altLang="en-US" sz="2800" dirty="0" smtClean="0"/>
              <a:t>3）目前1美元=1.2欧元，美元利率（年）6%，欧元利率（年）10%</a:t>
            </a:r>
          </a:p>
          <a:p>
            <a:pPr lvl="4" algn="just" eaLnBrk="1" hangingPunct="1">
              <a:lnSpc>
                <a:spcPct val="120000"/>
              </a:lnSpc>
              <a:buFontTx/>
              <a:buNone/>
              <a:defRPr/>
            </a:pPr>
            <a:r>
              <a:rPr lang="zh-CN" altLang="en-US" sz="2800" dirty="0" smtClean="0"/>
              <a:t>4）为了规避风险，该企业希望用美元购买一年后交割的欧元</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2057400" y="304800"/>
            <a:ext cx="4667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4000">
                <a:solidFill>
                  <a:schemeClr val="tx2"/>
                </a:solidFill>
                <a:effectLst>
                  <a:outerShdw blurRad="38100" dist="38100" dir="2700000" algn="tl">
                    <a:srgbClr val="000000"/>
                  </a:outerShdw>
                </a:effectLst>
                <a:latin typeface="Arial" charset="0"/>
                <a:ea typeface="隶书" pitchFamily="49" charset="-122"/>
              </a:rPr>
              <a:t>无套利定价的应用</a:t>
            </a:r>
          </a:p>
        </p:txBody>
      </p:sp>
      <p:graphicFrame>
        <p:nvGraphicFramePr>
          <p:cNvPr id="44035" name="Object 4"/>
          <p:cNvGraphicFramePr>
            <a:graphicFrameLocks noChangeAspect="1"/>
          </p:cNvGraphicFramePr>
          <p:nvPr/>
        </p:nvGraphicFramePr>
        <p:xfrm>
          <a:off x="3492500" y="4365625"/>
          <a:ext cx="3571875" cy="800100"/>
        </p:xfrm>
        <a:graphic>
          <a:graphicData uri="http://schemas.openxmlformats.org/presentationml/2006/ole">
            <mc:AlternateContent xmlns:mc="http://schemas.openxmlformats.org/markup-compatibility/2006">
              <mc:Choice xmlns:v="urn:schemas-microsoft-com:vml" Requires="v">
                <p:oleObj spid="_x0000_s44070" name="Equation" r:id="rId4" imgW="1992960" imgH="330120" progId="Equation.DSMT4">
                  <p:embed/>
                </p:oleObj>
              </mc:Choice>
              <mc:Fallback>
                <p:oleObj name="Equation" r:id="rId4" imgW="1992960" imgH="33012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White">
                      <a:xfrm>
                        <a:off x="3492500" y="4365625"/>
                        <a:ext cx="35718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4036" name="Rectangle 5"/>
          <p:cNvSpPr>
            <a:spLocks noChangeArrowheads="1"/>
          </p:cNvSpPr>
          <p:nvPr/>
        </p:nvSpPr>
        <p:spPr bwMode="auto">
          <a:xfrm>
            <a:off x="247650" y="1268413"/>
            <a:ext cx="318293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0200">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600">
                <a:latin typeface="Times New Roman" panose="02020603050405020304" pitchFamily="18" charset="0"/>
              </a:rPr>
              <a:t>5) </a:t>
            </a:r>
            <a:r>
              <a:rPr kumimoji="1" lang="zh-CN" altLang="en-US" sz="2600">
                <a:latin typeface="Times New Roman" panose="02020603050405020304" pitchFamily="18" charset="0"/>
              </a:rPr>
              <a:t>用利率平价关系</a:t>
            </a:r>
            <a:endParaRPr kumimoji="1" lang="zh-CN" altLang="en-US" sz="2400">
              <a:latin typeface="Times New Roman" panose="02020603050405020304" pitchFamily="18" charset="0"/>
            </a:endParaRPr>
          </a:p>
        </p:txBody>
      </p:sp>
      <p:sp>
        <p:nvSpPr>
          <p:cNvPr id="44037" name="Rectangle 26"/>
          <p:cNvSpPr>
            <a:spLocks noChangeArrowheads="1"/>
          </p:cNvSpPr>
          <p:nvPr/>
        </p:nvSpPr>
        <p:spPr bwMode="auto">
          <a:xfrm>
            <a:off x="0" y="545147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imes New Roman" panose="02020603050405020304" pitchFamily="18" charset="0"/>
            </a:endParaRPr>
          </a:p>
        </p:txBody>
      </p:sp>
      <p:graphicFrame>
        <p:nvGraphicFramePr>
          <p:cNvPr id="481325" name="Group 45"/>
          <p:cNvGraphicFramePr>
            <a:graphicFrameLocks noGrp="1"/>
          </p:cNvGraphicFramePr>
          <p:nvPr/>
        </p:nvGraphicFramePr>
        <p:xfrm>
          <a:off x="684213" y="2133600"/>
          <a:ext cx="7559675" cy="1441450"/>
        </p:xfrm>
        <a:graphic>
          <a:graphicData uri="http://schemas.openxmlformats.org/drawingml/2006/table">
            <a:tbl>
              <a:tblPr/>
              <a:tblGrid>
                <a:gridCol w="2374900"/>
                <a:gridCol w="5184775"/>
              </a:tblGrid>
              <a:tr h="720725">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目前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一年后</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美元</a:t>
                      </a: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=1.2</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欧元</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charset="0"/>
                          <a:ea typeface="宋体" pitchFamily="2" charset="-122"/>
                        </a:defRPr>
                      </a:lvl1pPr>
                      <a:lvl2pPr algn="l">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charset="0"/>
                          <a:ea typeface="宋体" pitchFamily="2" charset="-122"/>
                        </a:defRPr>
                      </a:lvl2pPr>
                      <a:lvl3pPr algn="l">
                        <a:spcBef>
                          <a:spcPct val="20000"/>
                        </a:spcBef>
                        <a:buClr>
                          <a:schemeClr val="accent2"/>
                        </a:buClr>
                        <a:defRPr sz="2000">
                          <a:solidFill>
                            <a:schemeClr val="tx1"/>
                          </a:solidFill>
                          <a:effectLst>
                            <a:outerShdw blurRad="38100" dist="38100" dir="2700000" algn="tl">
                              <a:srgbClr val="000000"/>
                            </a:outerShdw>
                          </a:effectLst>
                          <a:latin typeface="Arial" charset="0"/>
                          <a:ea typeface="宋体" pitchFamily="2" charset="-122"/>
                        </a:defRPr>
                      </a:lvl3pPr>
                      <a:lvl4pPr algn="l">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ea typeface="宋体" pitchFamily="2" charset="-122"/>
                        </a:defRPr>
                      </a:lvl4pPr>
                      <a:lvl5pPr algn="l">
                        <a:spcBef>
                          <a:spcPct val="20000"/>
                        </a:spcBef>
                        <a:buClr>
                          <a:schemeClr val="hlink"/>
                        </a:buClr>
                        <a:defRPr>
                          <a:solidFill>
                            <a:schemeClr val="tx1"/>
                          </a:solidFill>
                          <a:effectLst>
                            <a:outerShdw blurRad="38100" dist="38100" dir="2700000" algn="tl">
                              <a:srgbClr val="000000"/>
                            </a:outerShdw>
                          </a:effectLst>
                          <a:latin typeface="Arial"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1" lang="en-US" altLang="zh-CN" sz="2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1×(1+0.06)</a:t>
                      </a:r>
                      <a:r>
                        <a:rPr kumimoji="1" lang="zh-CN" altLang="en-US" sz="2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美元</a:t>
                      </a:r>
                      <a:r>
                        <a:rPr kumimoji="1" lang="en-US" altLang="zh-CN" sz="2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=1.2×(1+0.1)</a:t>
                      </a:r>
                      <a:r>
                        <a:rPr kumimoji="1" lang="zh-CN" altLang="en-US" sz="2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欧元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838200"/>
            <a:ext cx="8382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latin typeface="Times New Roman" panose="02020603050405020304" pitchFamily="18" charset="0"/>
              </a:rPr>
              <a:t>6）也就是说，该企业将在金融市场上以1美元＝1.245欧元的汇率购买在一年后交割的远期汇率，即</a:t>
            </a:r>
          </a:p>
          <a:p>
            <a:pPr>
              <a:spcBef>
                <a:spcPct val="0"/>
              </a:spcBef>
              <a:buClrTx/>
              <a:buSzTx/>
              <a:buFontTx/>
              <a:buNone/>
            </a:pPr>
            <a:endParaRPr lang="zh-CN" altLang="en-US" sz="2400" b="1">
              <a:latin typeface="Times New Roman" panose="02020603050405020304" pitchFamily="18" charset="0"/>
            </a:endParaRPr>
          </a:p>
          <a:p>
            <a:pPr>
              <a:spcBef>
                <a:spcPct val="0"/>
              </a:spcBef>
              <a:buClrTx/>
              <a:buSzTx/>
              <a:buFontTx/>
              <a:buNone/>
            </a:pPr>
            <a:endParaRPr lang="zh-CN" altLang="zh-CN" sz="2400" b="1">
              <a:solidFill>
                <a:schemeClr val="bg1"/>
              </a:solidFill>
              <a:latin typeface="Times New Roman" panose="02020603050405020304" pitchFamily="18" charset="0"/>
            </a:endParaRPr>
          </a:p>
          <a:p>
            <a:pPr>
              <a:spcBef>
                <a:spcPct val="0"/>
              </a:spcBef>
              <a:buClrTx/>
              <a:buSzTx/>
              <a:buFontTx/>
              <a:buNone/>
            </a:pPr>
            <a:endParaRPr lang="zh-CN" altLang="zh-CN" sz="2400" b="1">
              <a:solidFill>
                <a:schemeClr val="bg1"/>
              </a:solidFill>
              <a:latin typeface="Times New Roman" panose="02020603050405020304" pitchFamily="18" charset="0"/>
            </a:endParaRPr>
          </a:p>
          <a:p>
            <a:pPr>
              <a:spcBef>
                <a:spcPct val="0"/>
              </a:spcBef>
              <a:buClrTx/>
              <a:buSzTx/>
              <a:buFontTx/>
              <a:buNone/>
            </a:pPr>
            <a:endParaRPr lang="zh-CN" altLang="zh-CN" sz="2400" b="1">
              <a:solidFill>
                <a:schemeClr val="bg1"/>
              </a:solidFill>
              <a:latin typeface="Times New Roman" panose="02020603050405020304" pitchFamily="18" charset="0"/>
            </a:endParaRPr>
          </a:p>
          <a:p>
            <a:pPr>
              <a:spcBef>
                <a:spcPct val="0"/>
              </a:spcBef>
              <a:buClrTx/>
              <a:buSzTx/>
              <a:buFontTx/>
              <a:buNone/>
            </a:pPr>
            <a:endParaRPr lang="zh-CN" altLang="zh-CN" sz="2400" b="1">
              <a:solidFill>
                <a:schemeClr val="bg1"/>
              </a:solidFill>
              <a:latin typeface="Times New Roman" panose="02020603050405020304" pitchFamily="18" charset="0"/>
            </a:endParaRPr>
          </a:p>
          <a:p>
            <a:pPr>
              <a:spcBef>
                <a:spcPct val="0"/>
              </a:spcBef>
              <a:buClrTx/>
              <a:buSzTx/>
              <a:buFontTx/>
              <a:buNone/>
            </a:pPr>
            <a:r>
              <a:rPr lang="en-US" altLang="zh-CN" sz="2400" b="1">
                <a:latin typeface="Times New Roman" panose="02020603050405020304" pitchFamily="18" charset="0"/>
              </a:rPr>
              <a:t>F  </a:t>
            </a:r>
            <a:r>
              <a:rPr lang="zh-CN" altLang="en-US" sz="2400" b="1">
                <a:latin typeface="Times New Roman" panose="02020603050405020304" pitchFamily="18" charset="0"/>
              </a:rPr>
              <a:t>是远期汇率                          </a:t>
            </a:r>
            <a:r>
              <a:rPr lang="en-US" altLang="zh-CN" sz="2400" b="1">
                <a:latin typeface="Times New Roman" panose="02020603050405020304" pitchFamily="18" charset="0"/>
              </a:rPr>
              <a:t>S</a:t>
            </a:r>
            <a:r>
              <a:rPr lang="zh-CN" altLang="en-US" sz="2400" b="1">
                <a:latin typeface="Times New Roman" panose="02020603050405020304" pitchFamily="18" charset="0"/>
              </a:rPr>
              <a:t>是当前的即期汇率</a:t>
            </a:r>
          </a:p>
          <a:p>
            <a:pPr>
              <a:spcBef>
                <a:spcPct val="0"/>
              </a:spcBef>
              <a:buClrTx/>
              <a:buSzTx/>
              <a:buFontTx/>
              <a:buNone/>
            </a:pPr>
            <a:r>
              <a:rPr lang="en-US" altLang="zh-CN" sz="2400" b="1">
                <a:latin typeface="Times New Roman" panose="02020603050405020304" pitchFamily="18" charset="0"/>
              </a:rPr>
              <a:t>I</a:t>
            </a:r>
            <a:r>
              <a:rPr lang="en-US" altLang="zh-CN" sz="2400" b="1" baseline="-25000">
                <a:latin typeface="Times New Roman" panose="02020603050405020304" pitchFamily="18" charset="0"/>
              </a:rPr>
              <a:t>q </a:t>
            </a:r>
            <a:r>
              <a:rPr lang="zh-CN" altLang="en-US" sz="2400" b="1">
                <a:latin typeface="Times New Roman" panose="02020603050405020304" pitchFamily="18" charset="0"/>
              </a:rPr>
              <a:t>是报价货币（如欧元）的利率</a:t>
            </a:r>
          </a:p>
          <a:p>
            <a:pPr>
              <a:spcBef>
                <a:spcPct val="0"/>
              </a:spcBef>
              <a:buClrTx/>
              <a:buSzTx/>
              <a:buFontTx/>
              <a:buNone/>
            </a:pPr>
            <a:r>
              <a:rPr lang="en-US" altLang="zh-CN" sz="2400" b="1">
                <a:latin typeface="Times New Roman" panose="02020603050405020304" pitchFamily="18" charset="0"/>
              </a:rPr>
              <a:t>I</a:t>
            </a:r>
            <a:r>
              <a:rPr lang="en-US" altLang="zh-CN" sz="2400" b="1" baseline="-25000">
                <a:latin typeface="Times New Roman" panose="02020603050405020304" pitchFamily="18" charset="0"/>
              </a:rPr>
              <a:t>b </a:t>
            </a:r>
            <a:r>
              <a:rPr lang="zh-CN" altLang="en-US" sz="2400" b="1">
                <a:latin typeface="Times New Roman" panose="02020603050405020304" pitchFamily="18" charset="0"/>
              </a:rPr>
              <a:t>是基础货币（如美元）的利率</a:t>
            </a:r>
            <a:endParaRPr lang="zh-CN" altLang="en-US" sz="2400" b="1" baseline="-25000">
              <a:latin typeface="Times New Roman" panose="02020603050405020304" pitchFamily="18" charset="0"/>
            </a:endParaRPr>
          </a:p>
          <a:p>
            <a:pPr>
              <a:spcBef>
                <a:spcPct val="0"/>
              </a:spcBef>
              <a:buClrTx/>
              <a:buSzTx/>
              <a:buFontTx/>
              <a:buNone/>
            </a:pPr>
            <a:r>
              <a:rPr lang="en-US" altLang="zh-CN" sz="2400" b="1">
                <a:latin typeface="Times New Roman" panose="02020603050405020304" pitchFamily="18" charset="0"/>
              </a:rPr>
              <a:t>DAYS </a:t>
            </a:r>
            <a:r>
              <a:rPr lang="zh-CN" altLang="en-US" sz="2400" b="1">
                <a:latin typeface="Times New Roman" panose="02020603050405020304" pitchFamily="18" charset="0"/>
              </a:rPr>
              <a:t>是从即期到远期的天数</a:t>
            </a:r>
            <a:endParaRPr lang="zh-CN" altLang="zh-CN" sz="2400" b="1">
              <a:latin typeface="Times New Roman" panose="02020603050405020304" pitchFamily="18" charset="0"/>
            </a:endParaRPr>
          </a:p>
          <a:p>
            <a:pPr>
              <a:spcBef>
                <a:spcPct val="0"/>
              </a:spcBef>
              <a:buClrTx/>
              <a:buSzTx/>
              <a:buFontTx/>
              <a:buNone/>
            </a:pPr>
            <a:r>
              <a:rPr lang="en-US" altLang="zh-CN" sz="2400" b="1">
                <a:latin typeface="Times New Roman" panose="02020603050405020304" pitchFamily="18" charset="0"/>
              </a:rPr>
              <a:t>BASIS</a:t>
            </a:r>
            <a:r>
              <a:rPr lang="en-US" altLang="zh-CN" sz="2400" b="1" baseline="-25000">
                <a:latin typeface="Times New Roman" panose="02020603050405020304" pitchFamily="18" charset="0"/>
              </a:rPr>
              <a:t>q</a:t>
            </a:r>
            <a:r>
              <a:rPr lang="en-US" altLang="zh-CN" sz="2400" b="1">
                <a:latin typeface="Times New Roman" panose="02020603050405020304" pitchFamily="18" charset="0"/>
              </a:rPr>
              <a:t> </a:t>
            </a:r>
            <a:r>
              <a:rPr lang="zh-CN" altLang="en-US" sz="2400" b="1">
                <a:latin typeface="Times New Roman" panose="02020603050405020304" pitchFamily="18" charset="0"/>
              </a:rPr>
              <a:t>是报价货币一年的天数（计算欧元一年360天）</a:t>
            </a:r>
          </a:p>
          <a:p>
            <a:pPr>
              <a:spcBef>
                <a:spcPct val="0"/>
              </a:spcBef>
              <a:buClrTx/>
              <a:buSzTx/>
              <a:buFontTx/>
              <a:buNone/>
            </a:pPr>
            <a:r>
              <a:rPr lang="en-US" altLang="zh-CN" sz="2400" b="1">
                <a:latin typeface="Times New Roman" panose="02020603050405020304" pitchFamily="18" charset="0"/>
              </a:rPr>
              <a:t>BASIS</a:t>
            </a:r>
            <a:r>
              <a:rPr lang="en-US" altLang="zh-CN" sz="2400" b="1" baseline="-25000">
                <a:latin typeface="Times New Roman" panose="02020603050405020304" pitchFamily="18" charset="0"/>
              </a:rPr>
              <a:t>b</a:t>
            </a:r>
            <a:r>
              <a:rPr lang="en-US" altLang="zh-CN" sz="2400" b="1">
                <a:latin typeface="Times New Roman" panose="02020603050405020304" pitchFamily="18" charset="0"/>
              </a:rPr>
              <a:t> </a:t>
            </a:r>
            <a:r>
              <a:rPr lang="zh-CN" altLang="en-US" sz="2400" b="1">
                <a:latin typeface="Times New Roman" panose="02020603050405020304" pitchFamily="18" charset="0"/>
              </a:rPr>
              <a:t>是基础货币一年的天数（计算美元一年也是360天）</a:t>
            </a:r>
          </a:p>
          <a:p>
            <a:pPr>
              <a:spcBef>
                <a:spcPct val="0"/>
              </a:spcBef>
              <a:buClrTx/>
              <a:buSzTx/>
              <a:buFontTx/>
              <a:buNone/>
            </a:pPr>
            <a:r>
              <a:rPr lang="zh-CN" altLang="en-US" sz="2400" b="1">
                <a:solidFill>
                  <a:schemeClr val="bg1"/>
                </a:solidFill>
                <a:latin typeface="Times New Roman" panose="02020603050405020304" pitchFamily="18" charset="0"/>
              </a:rPr>
              <a:t>                                                                         </a:t>
            </a:r>
          </a:p>
        </p:txBody>
      </p:sp>
      <p:graphicFrame>
        <p:nvGraphicFramePr>
          <p:cNvPr id="46083" name="Object 3"/>
          <p:cNvGraphicFramePr>
            <a:graphicFrameLocks noChangeAspect="1"/>
          </p:cNvGraphicFramePr>
          <p:nvPr/>
        </p:nvGraphicFramePr>
        <p:xfrm>
          <a:off x="3276600" y="1798638"/>
          <a:ext cx="2667000" cy="1414462"/>
        </p:xfrm>
        <a:graphic>
          <a:graphicData uri="http://schemas.openxmlformats.org/presentationml/2006/ole">
            <mc:AlternateContent xmlns:mc="http://schemas.openxmlformats.org/markup-compatibility/2006">
              <mc:Choice xmlns:v="urn:schemas-microsoft-com:vml" Requires="v">
                <p:oleObj spid="_x0000_s46105" name="Equation" r:id="rId4" imgW="2094480" imgH="1041480" progId="Equation.DSMT4">
                  <p:embed/>
                </p:oleObj>
              </mc:Choice>
              <mc:Fallback>
                <p:oleObj name="Equation" r:id="rId4" imgW="2094480" imgH="1041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798638"/>
                        <a:ext cx="2667000" cy="14144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1219200"/>
            <a:ext cx="7924800"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zh-CN" altLang="en-US" sz="2400" b="1">
                <a:solidFill>
                  <a:schemeClr val="bg1"/>
                </a:solidFill>
                <a:latin typeface="Times New Roman" panose="02020603050405020304" pitchFamily="18" charset="0"/>
              </a:rPr>
              <a:t>      </a:t>
            </a:r>
            <a:r>
              <a:rPr lang="zh-CN" altLang="en-US" sz="2400" b="1">
                <a:latin typeface="Times New Roman" panose="02020603050405020304" pitchFamily="18" charset="0"/>
              </a:rPr>
              <a:t>7） 远期汇差报价（实际报价方法）：</a:t>
            </a:r>
          </a:p>
          <a:p>
            <a:pPr>
              <a:spcBef>
                <a:spcPct val="30000"/>
              </a:spcBef>
              <a:buClrTx/>
              <a:buSzTx/>
              <a:buFontTx/>
              <a:buNone/>
            </a:pPr>
            <a:endParaRPr lang="zh-CN" altLang="en-US" sz="2400" b="1">
              <a:latin typeface="Times New Roman" panose="02020603050405020304" pitchFamily="18" charset="0"/>
            </a:endParaRPr>
          </a:p>
          <a:p>
            <a:pPr>
              <a:spcBef>
                <a:spcPct val="30000"/>
              </a:spcBef>
              <a:buClrTx/>
              <a:buSzTx/>
              <a:buFontTx/>
              <a:buNone/>
            </a:pPr>
            <a:endParaRPr lang="zh-CN" altLang="en-US" sz="2400" b="1">
              <a:latin typeface="Times New Roman" panose="02020603050405020304" pitchFamily="18" charset="0"/>
            </a:endParaRPr>
          </a:p>
          <a:p>
            <a:pPr>
              <a:spcBef>
                <a:spcPct val="30000"/>
              </a:spcBef>
              <a:buClrTx/>
              <a:buSzTx/>
              <a:buFontTx/>
              <a:buNone/>
            </a:pPr>
            <a:endParaRPr lang="zh-CN" altLang="en-US" sz="2400" b="1">
              <a:latin typeface="Times New Roman" panose="02020603050405020304" pitchFamily="18" charset="0"/>
            </a:endParaRPr>
          </a:p>
          <a:p>
            <a:pPr>
              <a:spcBef>
                <a:spcPct val="30000"/>
              </a:spcBef>
              <a:buClrTx/>
              <a:buSzTx/>
              <a:buFontTx/>
              <a:buNone/>
            </a:pPr>
            <a:endParaRPr lang="zh-CN" altLang="zh-CN" sz="2400" b="1">
              <a:latin typeface="Times New Roman" panose="02020603050405020304" pitchFamily="18" charset="0"/>
            </a:endParaRPr>
          </a:p>
          <a:p>
            <a:pPr>
              <a:spcBef>
                <a:spcPct val="30000"/>
              </a:spcBef>
              <a:buClrTx/>
              <a:buSzTx/>
              <a:buFontTx/>
              <a:buNone/>
            </a:pPr>
            <a:r>
              <a:rPr lang="zh-CN" altLang="zh-CN" sz="2400" b="1">
                <a:latin typeface="Times New Roman" panose="02020603050405020304" pitchFamily="18" charset="0"/>
              </a:rPr>
              <a:t>          </a:t>
            </a:r>
            <a:r>
              <a:rPr lang="en-US" altLang="zh-CN" sz="2400" b="1">
                <a:latin typeface="Times New Roman" panose="02020603050405020304" pitchFamily="18" charset="0"/>
              </a:rPr>
              <a:t>W  </a:t>
            </a:r>
            <a:r>
              <a:rPr lang="zh-CN" altLang="en-US" sz="2400" b="1">
                <a:latin typeface="Times New Roman" panose="02020603050405020304" pitchFamily="18" charset="0"/>
              </a:rPr>
              <a:t>远期汇差或换汇汇率</a:t>
            </a:r>
          </a:p>
          <a:p>
            <a:pPr>
              <a:spcBef>
                <a:spcPct val="30000"/>
              </a:spcBef>
              <a:buClrTx/>
              <a:buSzTx/>
              <a:buFontTx/>
              <a:buNone/>
            </a:pPr>
            <a:r>
              <a:rPr lang="zh-CN" altLang="en-US" sz="2400" b="1">
                <a:latin typeface="Times New Roman" panose="02020603050405020304" pitchFamily="18" charset="0"/>
              </a:rPr>
              <a:t>          该例中</a:t>
            </a:r>
            <a:r>
              <a:rPr lang="en-US" altLang="zh-CN" sz="2400" b="1">
                <a:latin typeface="Times New Roman" panose="02020603050405020304" pitchFamily="18" charset="0"/>
              </a:rPr>
              <a:t>W＝1.245-1.2＝0.045</a:t>
            </a:r>
          </a:p>
          <a:p>
            <a:pPr>
              <a:spcBef>
                <a:spcPct val="30000"/>
              </a:spcBef>
              <a:buClrTx/>
              <a:buSzTx/>
              <a:buFontTx/>
              <a:buNone/>
            </a:pPr>
            <a:endParaRPr lang="en-US" altLang="zh-CN" sz="2400" b="1">
              <a:latin typeface="Times New Roman" panose="02020603050405020304" pitchFamily="18" charset="0"/>
            </a:endParaRPr>
          </a:p>
          <a:p>
            <a:pPr>
              <a:spcBef>
                <a:spcPct val="50000"/>
              </a:spcBef>
              <a:buClrTx/>
              <a:buSzTx/>
              <a:buFontTx/>
              <a:buNone/>
            </a:pPr>
            <a:r>
              <a:rPr lang="en-US" altLang="zh-CN" sz="2400" b="1">
                <a:latin typeface="Times New Roman" panose="02020603050405020304" pitchFamily="18" charset="0"/>
              </a:rPr>
              <a:t>                                    </a:t>
            </a:r>
          </a:p>
        </p:txBody>
      </p:sp>
      <p:graphicFrame>
        <p:nvGraphicFramePr>
          <p:cNvPr id="48131" name="Object 3"/>
          <p:cNvGraphicFramePr>
            <a:graphicFrameLocks noChangeAspect="1"/>
          </p:cNvGraphicFramePr>
          <p:nvPr/>
        </p:nvGraphicFramePr>
        <p:xfrm>
          <a:off x="1979613" y="1773238"/>
          <a:ext cx="4827587" cy="1806575"/>
        </p:xfrm>
        <a:graphic>
          <a:graphicData uri="http://schemas.openxmlformats.org/presentationml/2006/ole">
            <mc:AlternateContent xmlns:mc="http://schemas.openxmlformats.org/markup-compatibility/2006">
              <mc:Choice xmlns:v="urn:schemas-microsoft-com:vml" Requires="v">
                <p:oleObj spid="_x0000_s48176" name="Equation" r:id="rId4" imgW="3021120" imgH="1041480" progId="Equation.DSMT4">
                  <p:embed/>
                </p:oleObj>
              </mc:Choice>
              <mc:Fallback>
                <p:oleObj name="Equation" r:id="rId4" imgW="3021120" imgH="1041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773238"/>
                        <a:ext cx="4827587" cy="18065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2" name="Rectangle 5"/>
          <p:cNvSpPr>
            <a:spLocks noChangeArrowheads="1"/>
          </p:cNvSpPr>
          <p:nvPr/>
        </p:nvSpPr>
        <p:spPr bwMode="auto">
          <a:xfrm>
            <a:off x="4176713"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aphicFrame>
        <p:nvGraphicFramePr>
          <p:cNvPr id="48133" name="Object 6"/>
          <p:cNvGraphicFramePr>
            <a:graphicFrameLocks noChangeAspect="1"/>
          </p:cNvGraphicFramePr>
          <p:nvPr/>
        </p:nvGraphicFramePr>
        <p:xfrm>
          <a:off x="3276600" y="4941888"/>
          <a:ext cx="2895600" cy="915987"/>
        </p:xfrm>
        <a:graphic>
          <a:graphicData uri="http://schemas.openxmlformats.org/presentationml/2006/ole">
            <mc:AlternateContent xmlns:mc="http://schemas.openxmlformats.org/markup-compatibility/2006">
              <mc:Choice xmlns:v="urn:schemas-microsoft-com:vml" Requires="v">
                <p:oleObj spid="_x0000_s48177" name="Equation" r:id="rId6" imgW="1523160" imgH="380880" progId="Equation.DSMT4">
                  <p:embed/>
                </p:oleObj>
              </mc:Choice>
              <mc:Fallback>
                <p:oleObj name="Equation" r:id="rId6" imgW="1523160" imgH="3808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941888"/>
                        <a:ext cx="2895600" cy="91598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a:t>
            </a:r>
            <a:r>
              <a:rPr lang="zh-CN" altLang="en-US" dirty="0"/>
              <a:t>产品形态</a:t>
            </a:r>
            <a:r>
              <a:rPr lang="zh-CN" altLang="en-US" dirty="0" smtClean="0"/>
              <a:t>分类</a:t>
            </a:r>
            <a:endParaRPr lang="zh-CN" altLang="en-US" dirty="0"/>
          </a:p>
        </p:txBody>
      </p:sp>
      <p:sp>
        <p:nvSpPr>
          <p:cNvPr id="3" name="内容占位符 2"/>
          <p:cNvSpPr>
            <a:spLocks noGrp="1"/>
          </p:cNvSpPr>
          <p:nvPr>
            <p:ph idx="1"/>
          </p:nvPr>
        </p:nvSpPr>
        <p:spPr>
          <a:xfrm>
            <a:off x="1259632" y="1447800"/>
            <a:ext cx="7674056" cy="4800600"/>
          </a:xfrm>
        </p:spPr>
        <p:txBody>
          <a:bodyPr>
            <a:normAutofit/>
          </a:bodyPr>
          <a:lstStyle/>
          <a:p>
            <a:r>
              <a:rPr lang="zh-CN" altLang="en-US" sz="2800" b="1" dirty="0" smtClean="0"/>
              <a:t>衍生</a:t>
            </a:r>
            <a:r>
              <a:rPr lang="zh-CN" altLang="en-US" sz="2800" b="1" dirty="0"/>
              <a:t>品从形式上分，可分为两类。</a:t>
            </a:r>
            <a:endParaRPr lang="en-US" altLang="zh-CN" sz="2800" b="1" dirty="0"/>
          </a:p>
          <a:p>
            <a:r>
              <a:rPr lang="zh-CN" altLang="en-US" sz="2800" b="1" dirty="0"/>
              <a:t>一类称普通型衍生品，或第一代衍生品、“简单香草”衍生品(</a:t>
            </a:r>
            <a:r>
              <a:rPr lang="en-US" altLang="zh-CN" sz="2800" b="1" dirty="0"/>
              <a:t>Plain vanilla</a:t>
            </a:r>
            <a:r>
              <a:rPr lang="en-US" altLang="zh-CN" sz="2800" b="1" dirty="0" smtClean="0"/>
              <a:t>)，</a:t>
            </a:r>
            <a:r>
              <a:rPr lang="zh-CN" altLang="en-US" sz="2800" b="1" dirty="0" smtClean="0"/>
              <a:t>其</a:t>
            </a:r>
            <a:r>
              <a:rPr lang="zh-CN" altLang="en-US" sz="2800" b="1" dirty="0"/>
              <a:t>结构与定价方式己基本标准化和市场化</a:t>
            </a:r>
            <a:r>
              <a:rPr lang="zh-CN" altLang="en-US" sz="2800" b="1" dirty="0" smtClean="0"/>
              <a:t>。包括</a:t>
            </a:r>
            <a:r>
              <a:rPr lang="zh-CN" altLang="zh-CN" sz="2800" b="1" dirty="0" smtClean="0"/>
              <a:t>：</a:t>
            </a:r>
            <a:endParaRPr lang="zh-CN" altLang="zh-CN" sz="2800" b="1" dirty="0"/>
          </a:p>
          <a:p>
            <a:pPr lvl="1"/>
            <a:r>
              <a:rPr lang="zh-CN" altLang="zh-CN" b="1" dirty="0" smtClean="0"/>
              <a:t>远</a:t>
            </a:r>
            <a:r>
              <a:rPr lang="zh-CN" altLang="zh-CN" sz="3200" b="1" dirty="0" smtClean="0">
                <a:solidFill>
                  <a:srgbClr val="FFFF00"/>
                </a:solidFill>
              </a:rPr>
              <a:t>期</a:t>
            </a:r>
            <a:r>
              <a:rPr lang="zh-CN" altLang="zh-CN" b="1" dirty="0" smtClean="0"/>
              <a:t>(forward)</a:t>
            </a:r>
          </a:p>
          <a:p>
            <a:pPr lvl="1"/>
            <a:r>
              <a:rPr lang="zh-CN" altLang="zh-CN" sz="3200" b="1" dirty="0">
                <a:solidFill>
                  <a:srgbClr val="FFFF00"/>
                </a:solidFill>
              </a:rPr>
              <a:t>期</a:t>
            </a:r>
            <a:r>
              <a:rPr lang="zh-CN" altLang="zh-CN" b="1" dirty="0" smtClean="0"/>
              <a:t>货(future)</a:t>
            </a:r>
          </a:p>
          <a:p>
            <a:pPr lvl="1"/>
            <a:r>
              <a:rPr lang="zh-CN" altLang="zh-CN" sz="3200" b="1" dirty="0">
                <a:solidFill>
                  <a:srgbClr val="FFFF00"/>
                </a:solidFill>
              </a:rPr>
              <a:t>期</a:t>
            </a:r>
            <a:r>
              <a:rPr lang="zh-CN" altLang="zh-CN" b="1" dirty="0" smtClean="0"/>
              <a:t>权</a:t>
            </a:r>
            <a:r>
              <a:rPr lang="zh-CN" altLang="zh-CN" b="1" dirty="0"/>
              <a:t>(option)</a:t>
            </a:r>
          </a:p>
          <a:p>
            <a:pPr lvl="1"/>
            <a:r>
              <a:rPr lang="zh-CN" altLang="zh-CN" b="1" dirty="0" smtClean="0"/>
              <a:t>互换 (</a:t>
            </a:r>
            <a:r>
              <a:rPr lang="zh-CN" altLang="en-US" b="1" dirty="0" smtClean="0"/>
              <a:t>掉</a:t>
            </a:r>
            <a:r>
              <a:rPr lang="zh-CN" altLang="en-US" sz="3200" b="1" dirty="0">
                <a:solidFill>
                  <a:srgbClr val="FFFF00"/>
                </a:solidFill>
              </a:rPr>
              <a:t>期</a:t>
            </a:r>
            <a:r>
              <a:rPr lang="en-US" altLang="zh-CN" b="1" dirty="0" smtClean="0"/>
              <a:t> </a:t>
            </a:r>
            <a:r>
              <a:rPr lang="zh-CN" altLang="zh-CN" b="1" dirty="0" smtClean="0"/>
              <a:t>swap)</a:t>
            </a:r>
            <a:endParaRPr lang="en-US" altLang="zh-CN" b="1" dirty="0" smtClean="0"/>
          </a:p>
          <a:p>
            <a:endParaRPr lang="en-US" altLang="zh-CN" b="1" dirty="0" smtClean="0"/>
          </a:p>
        </p:txBody>
      </p:sp>
    </p:spTree>
    <p:extLst>
      <p:ext uri="{BB962C8B-B14F-4D97-AF65-F5344CB8AC3E}">
        <p14:creationId xmlns:p14="http://schemas.microsoft.com/office/powerpoint/2010/main" val="2212858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570038"/>
            <a:ext cx="8961438"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6" name="Rectangle 4"/>
          <p:cNvSpPr>
            <a:spLocks noGrp="1" noChangeArrowheads="1"/>
          </p:cNvSpPr>
          <p:nvPr>
            <p:ph type="title"/>
          </p:nvPr>
        </p:nvSpPr>
        <p:spPr>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smtClean="0"/>
              <a:t>5.2.2人民币衍生产品</a:t>
            </a:r>
          </a:p>
        </p:txBody>
      </p:sp>
      <p:sp>
        <p:nvSpPr>
          <p:cNvPr id="428037" name="Rectangle 5"/>
          <p:cNvSpPr>
            <a:spLocks noGrp="1" noChangeArrowheads="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0000"/>
              </a:lnSpc>
              <a:defRPr/>
            </a:pPr>
            <a:r>
              <a:rPr lang="zh-CN" altLang="en-US" sz="2800" b="1" smtClean="0"/>
              <a:t>人民币远期</a:t>
            </a:r>
          </a:p>
          <a:p>
            <a:pPr eaLnBrk="1" hangingPunct="1">
              <a:lnSpc>
                <a:spcPct val="90000"/>
              </a:lnSpc>
              <a:defRPr/>
            </a:pPr>
            <a:r>
              <a:rPr lang="en-US" altLang="zh-CN" sz="2800" b="1" smtClean="0"/>
              <a:t> </a:t>
            </a:r>
            <a:r>
              <a:rPr lang="zh-CN" altLang="en-US" sz="2800" b="1" smtClean="0"/>
              <a:t>人民币衍生交易离岸市场</a:t>
            </a:r>
          </a:p>
          <a:p>
            <a:pPr eaLnBrk="1" hangingPunct="1">
              <a:lnSpc>
                <a:spcPct val="90000"/>
              </a:lnSpc>
              <a:defRPr/>
            </a:pPr>
            <a:r>
              <a:rPr lang="zh-CN" altLang="en-US" sz="2800" b="1" smtClean="0"/>
              <a:t>无本金交割远期（</a:t>
            </a:r>
            <a:r>
              <a:rPr lang="en-US" altLang="zh-CN" sz="2800" b="1" smtClean="0"/>
              <a:t>non-deliverable forwards) </a:t>
            </a:r>
            <a:r>
              <a:rPr lang="en-US" altLang="zh-CN" sz="2800" b="1" i="1" smtClean="0"/>
              <a:t>NDF</a:t>
            </a:r>
          </a:p>
          <a:p>
            <a:pPr eaLnBrk="1" hangingPunct="1">
              <a:lnSpc>
                <a:spcPct val="90000"/>
              </a:lnSpc>
              <a:defRPr/>
            </a:pPr>
            <a:r>
              <a:rPr lang="zh-CN" altLang="en-US" sz="2800" b="1" smtClean="0"/>
              <a:t>无本金交割期权 （</a:t>
            </a:r>
            <a:r>
              <a:rPr lang="en-US" altLang="zh-CN" sz="2800" b="1" smtClean="0"/>
              <a:t>non-deliverable options) </a:t>
            </a:r>
            <a:r>
              <a:rPr lang="en-US" altLang="zh-CN" sz="2800" b="1" i="1" smtClean="0"/>
              <a:t>NDO</a:t>
            </a:r>
          </a:p>
          <a:p>
            <a:pPr eaLnBrk="1" hangingPunct="1">
              <a:lnSpc>
                <a:spcPct val="90000"/>
              </a:lnSpc>
              <a:defRPr/>
            </a:pPr>
            <a:r>
              <a:rPr lang="zh-CN" altLang="en-US" sz="2800" b="1" smtClean="0"/>
              <a:t>无本金交割远期期权 （</a:t>
            </a:r>
            <a:r>
              <a:rPr lang="en-US" altLang="zh-CN" sz="2800" b="1" smtClean="0"/>
              <a:t>NDF options) 	</a:t>
            </a:r>
            <a:r>
              <a:rPr lang="en-US" altLang="zh-CN" sz="2800" b="1" i="1" smtClean="0"/>
              <a:t>NDFO</a:t>
            </a:r>
          </a:p>
          <a:p>
            <a:pPr eaLnBrk="1" hangingPunct="1">
              <a:lnSpc>
                <a:spcPct val="90000"/>
              </a:lnSpc>
              <a:defRPr/>
            </a:pPr>
            <a:r>
              <a:rPr lang="zh-CN" altLang="en-US" sz="2800" b="1" smtClean="0"/>
              <a:t>无本金交割掉期（</a:t>
            </a:r>
            <a:r>
              <a:rPr lang="en-US" altLang="zh-CN" sz="2800" b="1" smtClean="0"/>
              <a:t>non-deliverable swap) </a:t>
            </a:r>
            <a:r>
              <a:rPr lang="en-US" altLang="zh-CN" sz="2800" b="1" i="1" smtClean="0"/>
              <a:t>NDS</a:t>
            </a:r>
          </a:p>
          <a:p>
            <a:pPr eaLnBrk="1" hangingPunct="1">
              <a:lnSpc>
                <a:spcPct val="90000"/>
              </a:lnSpc>
              <a:defRPr/>
            </a:pPr>
            <a:r>
              <a:rPr lang="zh-CN" altLang="en-US" sz="2800" b="1" smtClean="0"/>
              <a:t>结构性票据	(</a:t>
            </a:r>
            <a:r>
              <a:rPr lang="en-US" altLang="zh-CN" sz="2800" b="1" smtClean="0"/>
              <a:t>structured notes)</a:t>
            </a:r>
          </a:p>
          <a:p>
            <a:pPr lvl="1" eaLnBrk="1" hangingPunct="1">
              <a:lnSpc>
                <a:spcPct val="90000"/>
              </a:lnSpc>
              <a:buClr>
                <a:schemeClr val="tx1"/>
              </a:buClr>
              <a:buFont typeface="Wingdings" panose="05000000000000000000" pitchFamily="2" charset="2"/>
              <a:buChar char="Ø"/>
              <a:defRPr/>
            </a:pPr>
            <a:endParaRPr lang="en-US" altLang="zh-CN" b="1" smtClean="0">
              <a:latin typeface="隶书" pitchFamily="49" charset="-122"/>
              <a:ea typeface="隶书"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84213" y="188913"/>
            <a:ext cx="7772400" cy="1143000"/>
          </a:xfrm>
        </p:spPr>
        <p:txBody>
          <a:bodyPr/>
          <a:lstStyle/>
          <a:p>
            <a:pPr eaLnBrk="1" hangingPunct="1">
              <a:defRPr/>
            </a:pPr>
            <a:r>
              <a:rPr lang="zh-CN" altLang="en-US" smtClean="0"/>
              <a:t>人民币远期</a:t>
            </a:r>
          </a:p>
        </p:txBody>
      </p:sp>
      <p:sp>
        <p:nvSpPr>
          <p:cNvPr id="340995" name="Rectangle 3"/>
          <p:cNvSpPr>
            <a:spLocks noGrp="1" noChangeArrowheads="1"/>
          </p:cNvSpPr>
          <p:nvPr>
            <p:ph idx="1"/>
          </p:nvPr>
        </p:nvSpPr>
        <p:spPr>
          <a:xfrm>
            <a:off x="539750" y="1557338"/>
            <a:ext cx="8353425" cy="4608512"/>
          </a:xfrm>
        </p:spPr>
        <p:txBody>
          <a:bodyPr/>
          <a:lstStyle/>
          <a:p>
            <a:pPr eaLnBrk="1" hangingPunct="1">
              <a:buFont typeface="Wingdings" panose="05000000000000000000" pitchFamily="2" charset="2"/>
              <a:buNone/>
              <a:defRPr/>
            </a:pPr>
            <a:r>
              <a:rPr lang="zh-CN" altLang="en-US" b="1" smtClean="0"/>
              <a:t>中国人民银行</a:t>
            </a:r>
            <a:r>
              <a:rPr lang="en-US" altLang="zh-CN" b="1" smtClean="0"/>
              <a:t>: “</a:t>
            </a:r>
            <a:r>
              <a:rPr lang="zh-CN" altLang="en-US" b="1" smtClean="0"/>
              <a:t>远期结售汇业务暂行管理办法</a:t>
            </a:r>
            <a:r>
              <a:rPr lang="zh-CN" altLang="en-US" smtClean="0"/>
              <a:t> </a:t>
            </a:r>
            <a:r>
              <a:rPr lang="zh-CN" altLang="en-US" b="1" smtClean="0"/>
              <a:t>”</a:t>
            </a:r>
            <a:r>
              <a:rPr lang="zh-CN" altLang="en-US" smtClean="0"/>
              <a:t> ，1997年1月18日</a:t>
            </a:r>
            <a:endParaRPr lang="zh-CN" altLang="en-US" sz="4000" b="1" smtClean="0">
              <a:ea typeface="隶书" pitchFamily="49" charset="-122"/>
            </a:endParaRPr>
          </a:p>
          <a:p>
            <a:pPr eaLnBrk="1" hangingPunct="1">
              <a:buFont typeface="Wingdings" panose="05000000000000000000" pitchFamily="2" charset="2"/>
              <a:buNone/>
              <a:defRPr/>
            </a:pPr>
            <a:r>
              <a:rPr lang="zh-CN" altLang="en-US" b="1" smtClean="0">
                <a:ea typeface="隶书" pitchFamily="49" charset="-122"/>
              </a:rPr>
              <a:t>中国银行</a:t>
            </a:r>
            <a:r>
              <a:rPr lang="en-US" altLang="zh-CN" b="1" smtClean="0">
                <a:ea typeface="隶书" pitchFamily="49" charset="-122"/>
              </a:rPr>
              <a:t>:  1997</a:t>
            </a:r>
            <a:r>
              <a:rPr lang="zh-CN" altLang="en-US" b="1" smtClean="0">
                <a:ea typeface="隶书" pitchFamily="49" charset="-122"/>
              </a:rPr>
              <a:t>年4月1日</a:t>
            </a:r>
            <a:endParaRPr lang="zh-CN" altLang="en-US" b="1" i="1" smtClean="0">
              <a:solidFill>
                <a:schemeClr val="accent2"/>
              </a:solidFill>
              <a:ea typeface="隶书" pitchFamily="49" charset="-122"/>
            </a:endParaRPr>
          </a:p>
          <a:p>
            <a:pPr eaLnBrk="1" hangingPunct="1">
              <a:buFont typeface="Wingdings" panose="05000000000000000000" pitchFamily="2" charset="2"/>
              <a:buNone/>
              <a:defRPr/>
            </a:pPr>
            <a:r>
              <a:rPr lang="zh-CN" altLang="en-US" b="1" smtClean="0">
                <a:ea typeface="隶书" pitchFamily="49" charset="-122"/>
              </a:rPr>
              <a:t>中国建设银行</a:t>
            </a:r>
            <a:r>
              <a:rPr lang="en-US" altLang="zh-CN" b="1" smtClean="0">
                <a:ea typeface="隶书" pitchFamily="49" charset="-122"/>
              </a:rPr>
              <a:t>:  2003</a:t>
            </a:r>
            <a:r>
              <a:rPr lang="zh-CN" altLang="en-US" b="1" smtClean="0">
                <a:ea typeface="隶书" pitchFamily="49" charset="-122"/>
              </a:rPr>
              <a:t>年4月</a:t>
            </a:r>
            <a:endParaRPr lang="zh-CN" altLang="en-US" b="1" smtClean="0"/>
          </a:p>
          <a:p>
            <a:pPr eaLnBrk="1" hangingPunct="1">
              <a:buFont typeface="Wingdings" panose="05000000000000000000" pitchFamily="2" charset="2"/>
              <a:buNone/>
              <a:defRPr/>
            </a:pPr>
            <a:r>
              <a:rPr lang="zh-CN" altLang="en-US" b="1" smtClean="0">
                <a:ea typeface="隶书" pitchFamily="49" charset="-122"/>
              </a:rPr>
              <a:t>中国工商银行</a:t>
            </a:r>
            <a:r>
              <a:rPr lang="en-US" altLang="zh-CN" b="1" smtClean="0">
                <a:ea typeface="隶书" pitchFamily="49" charset="-122"/>
              </a:rPr>
              <a:t>: 2003</a:t>
            </a:r>
            <a:r>
              <a:rPr lang="zh-CN" altLang="en-US" b="1" smtClean="0">
                <a:ea typeface="隶书" pitchFamily="49" charset="-122"/>
              </a:rPr>
              <a:t>年4月</a:t>
            </a:r>
            <a:endParaRPr lang="zh-CN" altLang="en-US" b="1" smtClean="0"/>
          </a:p>
          <a:p>
            <a:pPr eaLnBrk="1" hangingPunct="1">
              <a:buFont typeface="Wingdings" panose="05000000000000000000" pitchFamily="2" charset="2"/>
              <a:buNone/>
              <a:defRPr/>
            </a:pPr>
            <a:r>
              <a:rPr lang="zh-CN" altLang="en-US" b="1" smtClean="0">
                <a:ea typeface="隶书" pitchFamily="49" charset="-122"/>
              </a:rPr>
              <a:t>中国农业银行</a:t>
            </a:r>
            <a:r>
              <a:rPr lang="en-US" altLang="zh-CN" b="1" smtClean="0">
                <a:ea typeface="隶书" pitchFamily="49" charset="-122"/>
              </a:rPr>
              <a:t>: 2003</a:t>
            </a:r>
            <a:r>
              <a:rPr lang="zh-CN" altLang="en-US" b="1" smtClean="0">
                <a:ea typeface="隶书" pitchFamily="49" charset="-122"/>
              </a:rPr>
              <a:t>年4月</a:t>
            </a:r>
            <a:endParaRPr lang="zh-CN" altLang="en-US" b="1" smtClean="0"/>
          </a:p>
          <a:p>
            <a:pPr eaLnBrk="1" hangingPunct="1">
              <a:buFont typeface="Wingdings" panose="05000000000000000000" pitchFamily="2" charset="2"/>
              <a:buNone/>
              <a:defRPr/>
            </a:pPr>
            <a:r>
              <a:rPr lang="zh-CN" altLang="en-US" b="1" smtClean="0"/>
              <a:t>	交易原则: 交易的真实需求原则</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Grp="1" noChangeAspect="1"/>
          </p:cNvGraphicFramePr>
          <p:nvPr>
            <p:ph idx="1"/>
          </p:nvPr>
        </p:nvGraphicFramePr>
        <p:xfrm>
          <a:off x="2257425" y="2659063"/>
          <a:ext cx="4629150" cy="2409825"/>
        </p:xfrm>
        <a:graphic>
          <a:graphicData uri="http://schemas.openxmlformats.org/presentationml/2006/ole">
            <mc:AlternateContent xmlns:mc="http://schemas.openxmlformats.org/markup-compatibility/2006">
              <mc:Choice xmlns:v="urn:schemas-microsoft-com:vml" Requires="v">
                <p:oleObj spid="_x0000_s53273" name="图表" r:id="rId3" imgW="4629302" imgH="2409749" progId="Excel.Chart.8">
                  <p:embed/>
                </p:oleObj>
              </mc:Choice>
              <mc:Fallback>
                <p:oleObj name="图表" r:id="rId3" imgW="4629302" imgH="2409749" progId="Excel.Chart.8">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2659063"/>
                        <a:ext cx="46291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2019" name="Rectangle 3"/>
          <p:cNvSpPr>
            <a:spLocks noChangeArrowheads="1"/>
          </p:cNvSpPr>
          <p:nvPr/>
        </p:nvSpPr>
        <p:spPr bwMode="auto">
          <a:xfrm>
            <a:off x="1738313" y="455613"/>
            <a:ext cx="5248275"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485" tIns="41742" rIns="83485" bIns="41742">
            <a:spAutoFit/>
          </a:bodyPr>
          <a:lstStyle/>
          <a:p>
            <a:pPr algn="ctr" eaLnBrk="1" hangingPunct="1">
              <a:defRPr/>
            </a:pPr>
            <a:r>
              <a:rPr lang="zh-CN" altLang="en-US" sz="4000">
                <a:solidFill>
                  <a:schemeClr val="tx2"/>
                </a:solidFill>
                <a:effectLst>
                  <a:outerShdw blurRad="38100" dist="38100" dir="2700000" algn="tl">
                    <a:srgbClr val="000000"/>
                  </a:outerShdw>
                </a:effectLst>
                <a:latin typeface="Arial" charset="0"/>
                <a:ea typeface="隶书" pitchFamily="49" charset="-122"/>
                <a:cs typeface="Times New Roman" pitchFamily="18" charset="0"/>
              </a:rPr>
              <a:t>人民币远期的年交易量</a:t>
            </a:r>
            <a:br>
              <a:rPr lang="zh-CN" altLang="en-US" sz="4000">
                <a:solidFill>
                  <a:schemeClr val="tx2"/>
                </a:solidFill>
                <a:effectLst>
                  <a:outerShdw blurRad="38100" dist="38100" dir="2700000" algn="tl">
                    <a:srgbClr val="000000"/>
                  </a:outerShdw>
                </a:effectLst>
                <a:latin typeface="Arial" charset="0"/>
                <a:ea typeface="隶书" pitchFamily="49" charset="-122"/>
                <a:cs typeface="Times New Roman" pitchFamily="18" charset="0"/>
              </a:rPr>
            </a:br>
            <a:r>
              <a:rPr lang="zh-CN" altLang="en-US" sz="4000">
                <a:solidFill>
                  <a:schemeClr val="tx2"/>
                </a:solidFill>
                <a:effectLst>
                  <a:outerShdw blurRad="38100" dist="38100" dir="2700000" algn="tl">
                    <a:srgbClr val="000000"/>
                  </a:outerShdw>
                </a:effectLst>
                <a:latin typeface="Arial" charset="0"/>
                <a:ea typeface="隶书" pitchFamily="49" charset="-122"/>
                <a:cs typeface="Times New Roman" pitchFamily="18" charset="0"/>
              </a:rPr>
              <a:t>（单位：十亿美元）</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611188" y="476250"/>
            <a:ext cx="7772400" cy="1143000"/>
          </a:xfrm>
        </p:spPr>
        <p:txBody>
          <a:bodyPr/>
          <a:lstStyle/>
          <a:p>
            <a:pPr eaLnBrk="1" hangingPunct="1">
              <a:defRPr/>
            </a:pPr>
            <a:r>
              <a:rPr lang="zh-CN" altLang="en-US" smtClean="0"/>
              <a:t>人民币远期的不足</a:t>
            </a:r>
          </a:p>
        </p:txBody>
      </p:sp>
      <p:sp>
        <p:nvSpPr>
          <p:cNvPr id="343043" name="Rectangle 3"/>
          <p:cNvSpPr>
            <a:spLocks noGrp="1" noChangeArrowheads="1"/>
          </p:cNvSpPr>
          <p:nvPr>
            <p:ph idx="1"/>
          </p:nvPr>
        </p:nvSpPr>
        <p:spPr>
          <a:xfrm>
            <a:off x="539750" y="1557338"/>
            <a:ext cx="8353425" cy="4608512"/>
          </a:xfrm>
        </p:spPr>
        <p:txBody>
          <a:bodyPr/>
          <a:lstStyle/>
          <a:p>
            <a:pPr eaLnBrk="1" hangingPunct="1">
              <a:defRPr/>
            </a:pPr>
            <a:r>
              <a:rPr lang="zh-CN" altLang="en-US" b="1" dirty="0" smtClean="0"/>
              <a:t>90亿美元的交易量只占8520亿美元的贸易总额的1.06%!</a:t>
            </a:r>
            <a:br>
              <a:rPr lang="zh-CN" altLang="en-US" b="1" dirty="0" smtClean="0"/>
            </a:br>
            <a:endParaRPr lang="zh-CN" altLang="en-US" b="1" dirty="0" smtClean="0"/>
          </a:p>
          <a:p>
            <a:pPr eaLnBrk="1" hangingPunct="1">
              <a:defRPr/>
            </a:pPr>
            <a:r>
              <a:rPr lang="zh-CN" altLang="en-US" b="1" dirty="0" smtClean="0"/>
              <a:t>保证金存款和维持要求的人民币远期本质上是人民币期货</a:t>
            </a:r>
            <a:br>
              <a:rPr lang="zh-CN" altLang="en-US" b="1" dirty="0" smtClean="0"/>
            </a:br>
            <a:endParaRPr lang="zh-CN" altLang="en-US" b="1" dirty="0" smtClean="0"/>
          </a:p>
          <a:p>
            <a:pPr eaLnBrk="1" hangingPunct="1">
              <a:defRPr/>
            </a:pPr>
            <a:r>
              <a:rPr lang="zh-CN" altLang="en-US" b="1" dirty="0" smtClean="0">
                <a:solidFill>
                  <a:srgbClr val="FFFF00"/>
                </a:solidFill>
              </a:rPr>
              <a:t>“真实需求原则”是影响市场发展的主要因素</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ltLang="zh-CN" sz="3200" dirty="0" smtClean="0"/>
              <a:t>NDF</a:t>
            </a:r>
          </a:p>
        </p:txBody>
      </p:sp>
      <p:sp>
        <p:nvSpPr>
          <p:cNvPr id="22531" name="Rectangle 3"/>
          <p:cNvSpPr>
            <a:spLocks noGrp="1" noChangeArrowheads="1"/>
          </p:cNvSpPr>
          <p:nvPr>
            <p:ph type="body" idx="1"/>
          </p:nvPr>
        </p:nvSpPr>
        <p:spPr/>
        <p:txBody>
          <a:bodyPr/>
          <a:lstStyle/>
          <a:p>
            <a:pPr eaLnBrk="1" hangingPunct="1">
              <a:defRPr/>
            </a:pPr>
            <a:r>
              <a:rPr lang="en-US" altLang="zh-CN" dirty="0" smtClean="0"/>
              <a:t>NDF </a:t>
            </a:r>
            <a:r>
              <a:rPr lang="zh-CN" altLang="en-US" dirty="0" smtClean="0"/>
              <a:t>是指无本金交割远期外汇（</a:t>
            </a:r>
            <a:r>
              <a:rPr lang="en-US" altLang="zh-CN" dirty="0" smtClean="0"/>
              <a:t>Non-Deliverable Forward )</a:t>
            </a:r>
          </a:p>
          <a:p>
            <a:pPr eaLnBrk="1" hangingPunct="1">
              <a:defRPr/>
            </a:pPr>
            <a:r>
              <a:rPr lang="zh-CN" altLang="en-US" dirty="0" smtClean="0"/>
              <a:t>本质上是离岸产品，</a:t>
            </a:r>
            <a:r>
              <a:rPr lang="en-US" altLang="zh-CN" dirty="0" smtClean="0"/>
              <a:t>OTC</a:t>
            </a:r>
            <a:r>
              <a:rPr lang="zh-CN" altLang="en-US" dirty="0" smtClean="0"/>
              <a:t>产品，由银行充当中介机构</a:t>
            </a:r>
          </a:p>
          <a:p>
            <a:pPr eaLnBrk="1" hangingPunct="1">
              <a:defRPr/>
            </a:pPr>
            <a:r>
              <a:rPr lang="zh-CN" altLang="en-US" dirty="0" smtClean="0"/>
              <a:t>合约到期时只需根据交易总额交割清算预定汇率与实际汇率的差额</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endParaRPr lang="zh-CN" altLang="zh-CN" sz="3200" smtClean="0"/>
          </a:p>
        </p:txBody>
      </p:sp>
      <p:sp>
        <p:nvSpPr>
          <p:cNvPr id="23555" name="Rectangle 3"/>
          <p:cNvSpPr>
            <a:spLocks noGrp="1" noChangeArrowheads="1"/>
          </p:cNvSpPr>
          <p:nvPr>
            <p:ph type="body" idx="1"/>
          </p:nvPr>
        </p:nvSpPr>
        <p:spPr/>
        <p:txBody>
          <a:bodyPr/>
          <a:lstStyle/>
          <a:p>
            <a:pPr eaLnBrk="1" hangingPunct="1">
              <a:defRPr/>
            </a:pPr>
            <a:r>
              <a:rPr lang="zh-CN" altLang="en-US" dirty="0" smtClean="0"/>
              <a:t>采用自由兑换货币</a:t>
            </a:r>
            <a:r>
              <a:rPr lang="en-US" altLang="zh-CN" dirty="0" smtClean="0"/>
              <a:t>(</a:t>
            </a:r>
            <a:r>
              <a:rPr lang="zh-CN" altLang="en-US" dirty="0" smtClean="0"/>
              <a:t>一般为美元</a:t>
            </a:r>
            <a:r>
              <a:rPr lang="en-US" altLang="zh-CN" dirty="0" smtClean="0"/>
              <a:t>)</a:t>
            </a:r>
            <a:r>
              <a:rPr lang="zh-CN" altLang="en-US" dirty="0" smtClean="0"/>
              <a:t>结算，无需对</a:t>
            </a:r>
            <a:r>
              <a:rPr lang="en-US" altLang="zh-CN" dirty="0" smtClean="0"/>
              <a:t>NDF</a:t>
            </a:r>
            <a:r>
              <a:rPr lang="zh-CN" altLang="en-US" dirty="0" smtClean="0"/>
              <a:t>本金（受限制货币）进行交割</a:t>
            </a:r>
          </a:p>
          <a:p>
            <a:pPr eaLnBrk="1" hangingPunct="1">
              <a:defRPr/>
            </a:pPr>
            <a:r>
              <a:rPr lang="zh-CN" altLang="en-US" dirty="0" smtClean="0"/>
              <a:t>主要用于实行外汇管制国家的货币，目前亚洲地区的人民币、韩元、新台币等货币的非交割远期交易相当活跃</a:t>
            </a:r>
          </a:p>
          <a:p>
            <a:pPr lvl="1" eaLnBrk="1" hangingPunct="1">
              <a:defRPr/>
            </a:pPr>
            <a:r>
              <a:rPr lang="zh-CN" altLang="en-US" dirty="0" smtClean="0"/>
              <a:t>其兴起的直接原因是各国限制非居民参与本国远期市场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defRPr/>
            </a:pPr>
            <a:r>
              <a:rPr lang="zh-CN" altLang="en-US" dirty="0" smtClean="0"/>
              <a:t>人民币</a:t>
            </a:r>
            <a:r>
              <a:rPr lang="en-US" altLang="zh-CN" dirty="0" smtClean="0"/>
              <a:t>NDF</a:t>
            </a:r>
          </a:p>
        </p:txBody>
      </p:sp>
      <p:sp>
        <p:nvSpPr>
          <p:cNvPr id="24579" name="Rectangle 3"/>
          <p:cNvSpPr>
            <a:spLocks noGrp="1" noChangeArrowheads="1"/>
          </p:cNvSpPr>
          <p:nvPr>
            <p:ph type="body" idx="1"/>
          </p:nvPr>
        </p:nvSpPr>
        <p:spPr>
          <a:xfrm>
            <a:off x="1122363" y="1557338"/>
            <a:ext cx="7842250" cy="4614862"/>
          </a:xfrm>
        </p:spPr>
        <p:txBody>
          <a:bodyPr/>
          <a:lstStyle/>
          <a:p>
            <a:pPr eaLnBrk="1" hangingPunct="1">
              <a:lnSpc>
                <a:spcPct val="90000"/>
              </a:lnSpc>
              <a:defRPr/>
            </a:pPr>
            <a:r>
              <a:rPr lang="zh-CN" altLang="en-US" sz="2800" dirty="0" smtClean="0">
                <a:latin typeface="+mn-ea"/>
              </a:rPr>
              <a:t>始于</a:t>
            </a:r>
            <a:r>
              <a:rPr lang="en-US" altLang="zh-CN" sz="2800" dirty="0" smtClean="0">
                <a:latin typeface="+mn-ea"/>
              </a:rPr>
              <a:t>1996</a:t>
            </a:r>
            <a:r>
              <a:rPr lang="zh-CN" altLang="en-US" sz="2800" dirty="0" smtClean="0">
                <a:latin typeface="+mn-ea"/>
              </a:rPr>
              <a:t>年</a:t>
            </a:r>
            <a:r>
              <a:rPr lang="en-US" altLang="zh-CN" sz="2800" dirty="0" smtClean="0">
                <a:latin typeface="+mn-ea"/>
              </a:rPr>
              <a:t>6</a:t>
            </a:r>
            <a:r>
              <a:rPr lang="zh-CN" altLang="en-US" sz="2800" dirty="0" smtClean="0">
                <a:latin typeface="+mn-ea"/>
              </a:rPr>
              <a:t>月，在新加坡开始交易，香港</a:t>
            </a:r>
            <a:r>
              <a:rPr lang="en-US" altLang="zh-CN" sz="2800" dirty="0" smtClean="0">
                <a:latin typeface="+mn-ea"/>
              </a:rPr>
              <a:t>16</a:t>
            </a:r>
            <a:r>
              <a:rPr lang="zh-CN" altLang="en-US" sz="2800" dirty="0" smtClean="0">
                <a:latin typeface="+mn-ea"/>
              </a:rPr>
              <a:t>家银行在</a:t>
            </a:r>
            <a:r>
              <a:rPr lang="en-US" altLang="zh-CN" sz="2800" dirty="0" smtClean="0">
                <a:latin typeface="+mn-ea"/>
              </a:rPr>
              <a:t>2005</a:t>
            </a:r>
            <a:r>
              <a:rPr lang="zh-CN" altLang="en-US" sz="2800" dirty="0" smtClean="0">
                <a:latin typeface="+mn-ea"/>
              </a:rPr>
              <a:t>年</a:t>
            </a:r>
            <a:r>
              <a:rPr lang="en-US" altLang="zh-CN" sz="2800" dirty="0" smtClean="0">
                <a:latin typeface="+mn-ea"/>
              </a:rPr>
              <a:t>11</a:t>
            </a:r>
            <a:r>
              <a:rPr lang="zh-CN" altLang="en-US" sz="2800" dirty="0" smtClean="0">
                <a:latin typeface="+mn-ea"/>
              </a:rPr>
              <a:t>月开始</a:t>
            </a:r>
          </a:p>
          <a:p>
            <a:pPr eaLnBrk="1" hangingPunct="1">
              <a:lnSpc>
                <a:spcPct val="90000"/>
              </a:lnSpc>
              <a:defRPr/>
            </a:pPr>
            <a:r>
              <a:rPr lang="zh-CN" altLang="en-US" sz="2800" dirty="0" smtClean="0">
                <a:latin typeface="+mn-ea"/>
              </a:rPr>
              <a:t>目前新加坡、东京和中国的香港地区均存在较为活跃的人民币</a:t>
            </a:r>
            <a:r>
              <a:rPr lang="en-US" altLang="zh-CN" sz="2800" dirty="0" smtClean="0">
                <a:latin typeface="+mn-ea"/>
              </a:rPr>
              <a:t>NDF</a:t>
            </a:r>
            <a:r>
              <a:rPr lang="zh-CN" altLang="en-US" sz="2800" dirty="0" smtClean="0">
                <a:latin typeface="+mn-ea"/>
              </a:rPr>
              <a:t>市场 </a:t>
            </a:r>
          </a:p>
          <a:p>
            <a:pPr eaLnBrk="1" hangingPunct="1">
              <a:lnSpc>
                <a:spcPct val="90000"/>
              </a:lnSpc>
              <a:defRPr/>
            </a:pPr>
            <a:r>
              <a:rPr lang="zh-CN" altLang="en-US" sz="2800" dirty="0" smtClean="0">
                <a:latin typeface="+mn-ea"/>
              </a:rPr>
              <a:t>主要参与者</a:t>
            </a:r>
          </a:p>
          <a:p>
            <a:pPr lvl="1" eaLnBrk="1" hangingPunct="1">
              <a:lnSpc>
                <a:spcPct val="90000"/>
              </a:lnSpc>
              <a:defRPr/>
            </a:pPr>
            <a:r>
              <a:rPr lang="zh-CN" altLang="en-US" sz="2400" dirty="0" smtClean="0">
                <a:latin typeface="+mn-ea"/>
              </a:rPr>
              <a:t>欧美大银行及投资机构，代理客户主要是跨国公司</a:t>
            </a:r>
          </a:p>
          <a:p>
            <a:pPr lvl="1" eaLnBrk="1" hangingPunct="1">
              <a:lnSpc>
                <a:spcPct val="90000"/>
              </a:lnSpc>
              <a:defRPr/>
            </a:pPr>
            <a:r>
              <a:rPr lang="zh-CN" altLang="en-US" sz="2400" dirty="0" smtClean="0">
                <a:latin typeface="+mn-ea"/>
              </a:rPr>
              <a:t>一些总部设在香港的中国内地企业</a:t>
            </a:r>
          </a:p>
          <a:p>
            <a:pPr lvl="1" eaLnBrk="1" hangingPunct="1">
              <a:lnSpc>
                <a:spcPct val="90000"/>
              </a:lnSpc>
              <a:defRPr/>
            </a:pPr>
            <a:r>
              <a:rPr lang="zh-CN" altLang="en-US" sz="2400" dirty="0" smtClean="0">
                <a:latin typeface="+mn-ea"/>
              </a:rPr>
              <a:t>投机性的企业，比如对冲基金</a:t>
            </a:r>
          </a:p>
          <a:p>
            <a:pPr eaLnBrk="1" hangingPunct="1">
              <a:lnSpc>
                <a:spcPct val="90000"/>
              </a:lnSpc>
              <a:defRPr/>
            </a:pPr>
            <a:r>
              <a:rPr lang="zh-CN" altLang="en-US" sz="2800" dirty="0" smtClean="0">
                <a:latin typeface="+mn-ea"/>
              </a:rPr>
              <a:t>目前人民币</a:t>
            </a:r>
            <a:r>
              <a:rPr lang="en-US" altLang="zh-CN" sz="2800" dirty="0" smtClean="0">
                <a:latin typeface="+mn-ea"/>
              </a:rPr>
              <a:t>NDF</a:t>
            </a:r>
            <a:r>
              <a:rPr lang="zh-CN" altLang="en-US" sz="2800" dirty="0" smtClean="0">
                <a:latin typeface="+mn-ea"/>
              </a:rPr>
              <a:t>已有</a:t>
            </a:r>
            <a:r>
              <a:rPr lang="en-US" altLang="zh-CN" sz="2800" dirty="0" smtClean="0">
                <a:latin typeface="+mn-ea"/>
              </a:rPr>
              <a:t>1</a:t>
            </a:r>
            <a:r>
              <a:rPr lang="zh-CN" altLang="en-US" sz="2800" dirty="0" smtClean="0">
                <a:latin typeface="+mn-ea"/>
              </a:rPr>
              <a:t>个月、</a:t>
            </a:r>
            <a:r>
              <a:rPr lang="en-US" altLang="zh-CN" sz="2800" dirty="0" smtClean="0">
                <a:latin typeface="+mn-ea"/>
              </a:rPr>
              <a:t>2</a:t>
            </a:r>
            <a:r>
              <a:rPr lang="zh-CN" altLang="en-US" sz="2800" dirty="0" smtClean="0">
                <a:latin typeface="+mn-ea"/>
              </a:rPr>
              <a:t>个月、</a:t>
            </a:r>
            <a:r>
              <a:rPr lang="en-US" altLang="zh-CN" sz="2800" dirty="0" smtClean="0">
                <a:latin typeface="+mn-ea"/>
              </a:rPr>
              <a:t>3</a:t>
            </a:r>
            <a:r>
              <a:rPr lang="zh-CN" altLang="en-US" sz="2800" dirty="0" smtClean="0">
                <a:latin typeface="+mn-ea"/>
              </a:rPr>
              <a:t>个月、</a:t>
            </a:r>
            <a:r>
              <a:rPr lang="en-US" altLang="zh-CN" sz="2800" dirty="0" smtClean="0">
                <a:latin typeface="+mn-ea"/>
              </a:rPr>
              <a:t>6</a:t>
            </a:r>
            <a:r>
              <a:rPr lang="zh-CN" altLang="en-US" sz="2800" dirty="0" smtClean="0">
                <a:latin typeface="+mn-ea"/>
              </a:rPr>
              <a:t>个月和</a:t>
            </a:r>
            <a:r>
              <a:rPr lang="en-US" altLang="zh-CN" sz="2800" dirty="0" smtClean="0">
                <a:latin typeface="+mn-ea"/>
              </a:rPr>
              <a:t>1</a:t>
            </a:r>
            <a:r>
              <a:rPr lang="zh-CN" altLang="en-US" sz="2800" dirty="0" smtClean="0">
                <a:latin typeface="+mn-ea"/>
              </a:rPr>
              <a:t>年期的交易产品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endParaRPr lang="zh-CN" altLang="zh-CN" sz="3200" smtClean="0"/>
          </a:p>
        </p:txBody>
      </p:sp>
      <p:sp>
        <p:nvSpPr>
          <p:cNvPr id="25603" name="Rectangle 3"/>
          <p:cNvSpPr>
            <a:spLocks noGrp="1" noChangeArrowheads="1"/>
          </p:cNvSpPr>
          <p:nvPr>
            <p:ph type="body" idx="1"/>
          </p:nvPr>
        </p:nvSpPr>
        <p:spPr/>
        <p:txBody>
          <a:bodyPr>
            <a:normAutofit/>
          </a:bodyPr>
          <a:lstStyle/>
          <a:p>
            <a:pPr eaLnBrk="1" hangingPunct="1">
              <a:lnSpc>
                <a:spcPct val="90000"/>
              </a:lnSpc>
              <a:defRPr/>
            </a:pPr>
            <a:r>
              <a:rPr lang="zh-CN" altLang="en-US" sz="2400" dirty="0" smtClean="0">
                <a:latin typeface="+mn-ea"/>
              </a:rPr>
              <a:t>结算汇率</a:t>
            </a:r>
          </a:p>
          <a:p>
            <a:pPr lvl="1" eaLnBrk="1" hangingPunct="1">
              <a:lnSpc>
                <a:spcPct val="90000"/>
              </a:lnSpc>
              <a:defRPr/>
            </a:pPr>
            <a:r>
              <a:rPr lang="zh-CN" altLang="en-US" sz="2400" dirty="0" smtClean="0">
                <a:latin typeface="+mn-ea"/>
              </a:rPr>
              <a:t>结算日前两个营业日，中国人民银行网站上公布的美元兑人民币的官方汇率</a:t>
            </a:r>
          </a:p>
          <a:p>
            <a:pPr eaLnBrk="1" hangingPunct="1">
              <a:lnSpc>
                <a:spcPct val="90000"/>
              </a:lnSpc>
              <a:defRPr/>
            </a:pPr>
            <a:r>
              <a:rPr lang="zh-CN" altLang="en-US" sz="2400" dirty="0" smtClean="0">
                <a:latin typeface="+mn-ea"/>
              </a:rPr>
              <a:t>报价方式：</a:t>
            </a:r>
          </a:p>
          <a:p>
            <a:pPr lvl="1" eaLnBrk="1" hangingPunct="1">
              <a:lnSpc>
                <a:spcPct val="90000"/>
              </a:lnSpc>
              <a:defRPr/>
            </a:pPr>
            <a:r>
              <a:rPr lang="zh-CN" altLang="en-US" sz="2400" dirty="0" smtClean="0">
                <a:latin typeface="+mn-ea"/>
              </a:rPr>
              <a:t>以即期市场的升水或贴水表示</a:t>
            </a:r>
          </a:p>
          <a:p>
            <a:pPr eaLnBrk="1" hangingPunct="1">
              <a:lnSpc>
                <a:spcPct val="90000"/>
              </a:lnSpc>
              <a:defRPr/>
            </a:pPr>
            <a:r>
              <a:rPr lang="zh-CN" altLang="en-US" sz="2400" dirty="0" smtClean="0">
                <a:latin typeface="+mn-ea"/>
              </a:rPr>
              <a:t>交易情况：</a:t>
            </a:r>
          </a:p>
          <a:p>
            <a:pPr lvl="1" eaLnBrk="1" hangingPunct="1">
              <a:lnSpc>
                <a:spcPct val="90000"/>
              </a:lnSpc>
              <a:defRPr/>
            </a:pPr>
            <a:r>
              <a:rPr lang="zh-CN" altLang="en-US" sz="2400" dirty="0" smtClean="0">
                <a:latin typeface="+mn-ea"/>
              </a:rPr>
              <a:t>交易量：大时每天可以达到</a:t>
            </a:r>
            <a:r>
              <a:rPr lang="en-US" altLang="zh-CN" sz="2400" dirty="0" smtClean="0">
                <a:latin typeface="+mn-ea"/>
              </a:rPr>
              <a:t>2</a:t>
            </a:r>
            <a:r>
              <a:rPr lang="zh-CN" altLang="en-US" sz="2400" dirty="0" smtClean="0">
                <a:latin typeface="+mn-ea"/>
              </a:rPr>
              <a:t>亿美元，交易量小时每天只有</a:t>
            </a:r>
            <a:r>
              <a:rPr lang="en-US" altLang="zh-CN" sz="2400" dirty="0" smtClean="0">
                <a:latin typeface="+mn-ea"/>
              </a:rPr>
              <a:t>1000</a:t>
            </a:r>
            <a:r>
              <a:rPr lang="zh-CN" altLang="en-US" sz="2400" dirty="0" smtClean="0">
                <a:latin typeface="+mn-ea"/>
              </a:rPr>
              <a:t>万</a:t>
            </a:r>
            <a:r>
              <a:rPr lang="en-US" altLang="zh-CN" sz="2400" dirty="0" smtClean="0">
                <a:latin typeface="+mn-ea"/>
              </a:rPr>
              <a:t>-2000</a:t>
            </a:r>
            <a:r>
              <a:rPr lang="zh-CN" altLang="en-US" sz="2400" dirty="0" smtClean="0">
                <a:latin typeface="+mn-ea"/>
              </a:rPr>
              <a:t>万美元 </a:t>
            </a:r>
          </a:p>
          <a:p>
            <a:pPr eaLnBrk="1" hangingPunct="1">
              <a:lnSpc>
                <a:spcPct val="90000"/>
              </a:lnSpc>
              <a:defRPr/>
            </a:pPr>
            <a:r>
              <a:rPr lang="zh-CN" altLang="en-US" sz="2400" dirty="0" smtClean="0">
                <a:latin typeface="+mn-ea"/>
              </a:rPr>
              <a:t>签订合约后，一般持有至结算日，无法转让或买卖</a:t>
            </a:r>
          </a:p>
          <a:p>
            <a:pPr lvl="1" eaLnBrk="1" hangingPunct="1">
              <a:lnSpc>
                <a:spcPct val="90000"/>
              </a:lnSpc>
              <a:defRPr/>
            </a:pPr>
            <a:r>
              <a:rPr lang="zh-CN" altLang="en-US" sz="2400" dirty="0" smtClean="0">
                <a:latin typeface="+mn-ea"/>
              </a:rPr>
              <a:t>由于市场并不特别流通，很难做到订立反向合约加以平仓</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z="3200" smtClean="0"/>
              <a:t>举例：南洋商业银行的</a:t>
            </a:r>
            <a:r>
              <a:rPr lang="en-US" altLang="zh-CN" sz="3200" smtClean="0"/>
              <a:t>NDF</a:t>
            </a:r>
            <a:r>
              <a:rPr lang="zh-CN" altLang="en-US" sz="3200" smtClean="0"/>
              <a:t>合约</a:t>
            </a:r>
          </a:p>
        </p:txBody>
      </p:sp>
      <p:graphicFrame>
        <p:nvGraphicFramePr>
          <p:cNvPr id="1157226" name="Group 106"/>
          <p:cNvGraphicFramePr>
            <a:graphicFrameLocks noGrp="1"/>
          </p:cNvGraphicFramePr>
          <p:nvPr>
            <p:ph idx="1"/>
            <p:extLst>
              <p:ext uri="{D42A27DB-BD31-4B8C-83A1-F6EECF244321}">
                <p14:modId xmlns:p14="http://schemas.microsoft.com/office/powerpoint/2010/main" val="1862956630"/>
              </p:ext>
            </p:extLst>
          </p:nvPr>
        </p:nvGraphicFramePr>
        <p:xfrm>
          <a:off x="539750" y="1412875"/>
          <a:ext cx="8135938" cy="4600575"/>
        </p:xfrm>
        <a:graphic>
          <a:graphicData uri="http://schemas.openxmlformats.org/drawingml/2006/table">
            <a:tbl>
              <a:tblPr/>
              <a:tblGrid>
                <a:gridCol w="2608263"/>
                <a:gridCol w="5527675"/>
              </a:tblGrid>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合约期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个月、</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2</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个月、</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3</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个月、</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6</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个月及</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12</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个月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合约最低名义金额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10,000</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美元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3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合约保证金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客户需提供银行指定的保证金，可选择以不同的存款账户内的资金作保证金，包括定期存款、外汇宝存款、港元储蓄存款、支票存款或人民币存款。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合约数目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不限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结算汇率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参考中国人民银行在估值日公告的</a:t>
                      </a:r>
                      <a:r>
                        <a:rPr kumimoji="1" lang="zh-CN" altLang="en-US" sz="2400" b="1" i="0" u="none" strike="noStrike" cap="none" normalizeH="0" baseline="0" dirty="0" smtClean="0">
                          <a:ln>
                            <a:noFill/>
                          </a:ln>
                          <a:solidFill>
                            <a:srgbClr val="FFFF00"/>
                          </a:solidFill>
                          <a:effectLst/>
                          <a:latin typeface="Times New Roman" pitchFamily="18" charset="0"/>
                          <a:ea typeface="宋体" pitchFamily="2" charset="-122"/>
                        </a:rPr>
                        <a:t>美元兑人民币</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收盘价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结算货币</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FF00"/>
                          </a:solidFill>
                          <a:effectLst/>
                          <a:latin typeface="Times New Roman" pitchFamily="18" charset="0"/>
                          <a:ea typeface="宋体" pitchFamily="2" charset="-122"/>
                        </a:rPr>
                        <a:t>美元 </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不涉及人民币本金交割</a:t>
                      </a: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远期</a:t>
            </a:r>
            <a:endParaRPr lang="zh-CN" altLang="en-US" dirty="0"/>
          </a:p>
        </p:txBody>
      </p:sp>
      <p:sp>
        <p:nvSpPr>
          <p:cNvPr id="3" name="内容占位符 2"/>
          <p:cNvSpPr>
            <a:spLocks noGrp="1"/>
          </p:cNvSpPr>
          <p:nvPr>
            <p:ph idx="1"/>
          </p:nvPr>
        </p:nvSpPr>
        <p:spPr/>
        <p:txBody>
          <a:bodyPr/>
          <a:lstStyle/>
          <a:p>
            <a:r>
              <a:rPr lang="zh-CN" altLang="en-US" dirty="0"/>
              <a:t>双方约定在</a:t>
            </a:r>
            <a:r>
              <a:rPr lang="zh-CN" altLang="en-US" dirty="0">
                <a:solidFill>
                  <a:srgbClr val="FFFF00"/>
                </a:solidFill>
              </a:rPr>
              <a:t>未来</a:t>
            </a:r>
            <a:r>
              <a:rPr lang="zh-CN" altLang="en-US" dirty="0"/>
              <a:t>的某</a:t>
            </a:r>
            <a:r>
              <a:rPr lang="zh-CN" altLang="en-US" dirty="0" smtClean="0"/>
              <a:t>一时间</a:t>
            </a:r>
            <a:r>
              <a:rPr lang="zh-CN" altLang="en-US" dirty="0"/>
              <a:t>，</a:t>
            </a:r>
            <a:r>
              <a:rPr lang="zh-CN" altLang="en-US" dirty="0" smtClean="0"/>
              <a:t>按</a:t>
            </a:r>
            <a:r>
              <a:rPr lang="zh-CN" altLang="en-US" dirty="0" smtClean="0">
                <a:solidFill>
                  <a:srgbClr val="FFFF00"/>
                </a:solidFill>
              </a:rPr>
              <a:t>约定价格</a:t>
            </a:r>
            <a:r>
              <a:rPr lang="zh-CN" altLang="en-US" dirty="0">
                <a:solidFill>
                  <a:srgbClr val="FFFF00"/>
                </a:solidFill>
              </a:rPr>
              <a:t>买卖一定数量</a:t>
            </a:r>
            <a:r>
              <a:rPr lang="zh-CN" altLang="en-US" dirty="0"/>
              <a:t>的某种标的金融资产的</a:t>
            </a:r>
            <a:r>
              <a:rPr lang="zh-CN" altLang="en-US" dirty="0" smtClean="0">
                <a:solidFill>
                  <a:srgbClr val="FFFF00"/>
                </a:solidFill>
              </a:rPr>
              <a:t>合约</a:t>
            </a:r>
            <a:r>
              <a:rPr lang="zh-CN" altLang="en-US" dirty="0"/>
              <a:t>。</a:t>
            </a:r>
            <a:endParaRPr lang="en-US" altLang="zh-CN" dirty="0" smtClean="0"/>
          </a:p>
        </p:txBody>
      </p:sp>
    </p:spTree>
    <p:extLst>
      <p:ext uri="{BB962C8B-B14F-4D97-AF65-F5344CB8AC3E}">
        <p14:creationId xmlns:p14="http://schemas.microsoft.com/office/powerpoint/2010/main" val="408814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4"/>
          <p:cNvSpPr>
            <a:spLocks noGrp="1" noChangeArrowheads="1"/>
          </p:cNvSpPr>
          <p:nvPr>
            <p:ph type="title"/>
          </p:nvPr>
        </p:nvSpPr>
        <p:spPr/>
        <p:txBody>
          <a:bodyPr>
            <a:normAutofit/>
          </a:bodyPr>
          <a:lstStyle/>
          <a:p>
            <a:pPr eaLnBrk="1" hangingPunct="1">
              <a:defRPr/>
            </a:pPr>
            <a:endParaRPr lang="zh-CN" altLang="zh-CN" smtClean="0"/>
          </a:p>
        </p:txBody>
      </p:sp>
      <p:graphicFrame>
        <p:nvGraphicFramePr>
          <p:cNvPr id="1159306" name="Group 138"/>
          <p:cNvGraphicFramePr>
            <a:graphicFrameLocks noGrp="1"/>
          </p:cNvGraphicFramePr>
          <p:nvPr>
            <p:ph idx="1"/>
          </p:nvPr>
        </p:nvGraphicFramePr>
        <p:xfrm>
          <a:off x="539750" y="1557338"/>
          <a:ext cx="8064500" cy="4419600"/>
        </p:xfrm>
        <a:graphic>
          <a:graphicData uri="http://schemas.openxmlformats.org/drawingml/2006/table">
            <a:tbl>
              <a:tblPr/>
              <a:tblGrid>
                <a:gridCol w="2584450"/>
                <a:gridCol w="5480050"/>
              </a:tblGrid>
              <a:tr h="26823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结算货币金额计算</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名义金额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[1 –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远期汇率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结算汇率</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如结算金额 ＞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b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b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卖出美元合约一方需支付结算金额予买入美元合约一方。</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如结算金额 ＜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0:</a:t>
                      </a:r>
                      <a:b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b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买入美元合约一方需支付结算金额予卖出美元合约一方。</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费用</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全免</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交易时间</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星期一至五</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上午</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9</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时至下午</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5</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时</a:t>
                      </a:r>
                      <a:b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b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不包括星期六、日及香港公众假期</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交易渠道</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南洋商业银行所有分行</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endParaRPr lang="zh-CN" altLang="zh-CN" sz="3200" smtClean="0"/>
          </a:p>
        </p:txBody>
      </p:sp>
      <p:sp>
        <p:nvSpPr>
          <p:cNvPr id="29699" name="Rectangle 3"/>
          <p:cNvSpPr>
            <a:spLocks noGrp="1" noChangeArrowheads="1"/>
          </p:cNvSpPr>
          <p:nvPr>
            <p:ph type="body" idx="1"/>
          </p:nvPr>
        </p:nvSpPr>
        <p:spPr/>
        <p:txBody>
          <a:bodyPr/>
          <a:lstStyle/>
          <a:p>
            <a:pPr eaLnBrk="1" hangingPunct="1">
              <a:defRPr/>
            </a:pPr>
            <a:r>
              <a:rPr lang="zh-CN" altLang="en-US" dirty="0" smtClean="0">
                <a:latin typeface="+mn-ea"/>
              </a:rPr>
              <a:t>你是一家外贸公司的老板，假定在</a:t>
            </a:r>
            <a:r>
              <a:rPr lang="en-US" altLang="zh-CN" dirty="0" smtClean="0">
                <a:latin typeface="+mn-ea"/>
              </a:rPr>
              <a:t>6</a:t>
            </a:r>
            <a:r>
              <a:rPr lang="zh-CN" altLang="en-US" dirty="0" smtClean="0">
                <a:latin typeface="+mn-ea"/>
              </a:rPr>
              <a:t>个月后将收到</a:t>
            </a:r>
            <a:r>
              <a:rPr lang="en-US" altLang="zh-CN" dirty="0" smtClean="0">
                <a:latin typeface="+mn-ea"/>
              </a:rPr>
              <a:t>1</a:t>
            </a:r>
            <a:r>
              <a:rPr lang="zh-CN" altLang="en-US" dirty="0" smtClean="0">
                <a:latin typeface="+mn-ea"/>
              </a:rPr>
              <a:t>笔外汇货款 </a:t>
            </a:r>
            <a:r>
              <a:rPr lang="en-US" altLang="zh-CN" dirty="0" smtClean="0">
                <a:latin typeface="+mn-ea"/>
              </a:rPr>
              <a:t>1,000,000</a:t>
            </a:r>
            <a:r>
              <a:rPr lang="zh-CN" altLang="en-US" dirty="0" smtClean="0">
                <a:latin typeface="+mn-ea"/>
              </a:rPr>
              <a:t>美元，但你的进货是以人民币计价，因此希望在当前交易时候，就锁定人民币对美元汇率</a:t>
            </a:r>
          </a:p>
          <a:p>
            <a:pPr eaLnBrk="1" hangingPunct="1">
              <a:defRPr/>
            </a:pPr>
            <a:r>
              <a:rPr lang="zh-CN" altLang="en-US" dirty="0" smtClean="0">
                <a:latin typeface="+mn-ea"/>
              </a:rPr>
              <a:t>如何通过人民币</a:t>
            </a:r>
            <a:r>
              <a:rPr lang="en-US" altLang="zh-CN" dirty="0" smtClean="0">
                <a:latin typeface="+mn-ea"/>
              </a:rPr>
              <a:t>NDF</a:t>
            </a:r>
            <a:r>
              <a:rPr lang="zh-CN" altLang="en-US" dirty="0" smtClean="0">
                <a:latin typeface="+mn-ea"/>
              </a:rPr>
              <a:t>实现？</a:t>
            </a:r>
          </a:p>
          <a:p>
            <a:pPr eaLnBrk="1" hangingPunct="1">
              <a:defRPr/>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endParaRPr lang="zh-CN" altLang="zh-CN" sz="3200" smtClean="0"/>
          </a:p>
        </p:txBody>
      </p:sp>
      <p:sp>
        <p:nvSpPr>
          <p:cNvPr id="30723" name="Rectangle 3"/>
          <p:cNvSpPr>
            <a:spLocks noGrp="1" noChangeArrowheads="1"/>
          </p:cNvSpPr>
          <p:nvPr>
            <p:ph type="body" idx="1"/>
          </p:nvPr>
        </p:nvSpPr>
        <p:spPr/>
        <p:txBody>
          <a:bodyPr/>
          <a:lstStyle/>
          <a:p>
            <a:pPr eaLnBrk="1" hangingPunct="1">
              <a:defRPr/>
            </a:pPr>
            <a:r>
              <a:rPr lang="zh-CN" altLang="en-US" sz="2800" dirty="0" smtClean="0">
                <a:latin typeface="+mn-ea"/>
              </a:rPr>
              <a:t>买人民币卖美元的</a:t>
            </a:r>
            <a:r>
              <a:rPr lang="en-US" altLang="zh-CN" sz="2800" dirty="0" smtClean="0">
                <a:latin typeface="+mn-ea"/>
              </a:rPr>
              <a:t>6</a:t>
            </a:r>
            <a:r>
              <a:rPr lang="zh-CN" altLang="en-US" sz="2800" dirty="0" smtClean="0">
                <a:latin typeface="+mn-ea"/>
              </a:rPr>
              <a:t>个月期</a:t>
            </a:r>
            <a:r>
              <a:rPr lang="en-US" altLang="zh-CN" sz="2800" dirty="0" smtClean="0">
                <a:latin typeface="+mn-ea"/>
              </a:rPr>
              <a:t>NDF 1,000,000</a:t>
            </a:r>
            <a:r>
              <a:rPr lang="zh-CN" altLang="en-US" sz="2800" dirty="0" smtClean="0">
                <a:latin typeface="+mn-ea"/>
              </a:rPr>
              <a:t>美元，锁定汇率</a:t>
            </a:r>
          </a:p>
          <a:p>
            <a:pPr lvl="1" eaLnBrk="1" hangingPunct="1">
              <a:defRPr/>
            </a:pPr>
            <a:r>
              <a:rPr lang="zh-CN" altLang="en-US" sz="2400" dirty="0" smtClean="0">
                <a:latin typeface="+mn-ea"/>
              </a:rPr>
              <a:t>当前</a:t>
            </a:r>
            <a:r>
              <a:rPr lang="en-US" altLang="zh-CN" sz="2400" dirty="0" smtClean="0">
                <a:latin typeface="+mn-ea"/>
              </a:rPr>
              <a:t>6</a:t>
            </a:r>
            <a:r>
              <a:rPr lang="zh-CN" altLang="en-US" sz="2400" dirty="0" smtClean="0">
                <a:latin typeface="+mn-ea"/>
              </a:rPr>
              <a:t>个月期</a:t>
            </a:r>
            <a:r>
              <a:rPr lang="en-US" altLang="zh-CN" sz="2400" dirty="0" smtClean="0">
                <a:latin typeface="+mn-ea"/>
              </a:rPr>
              <a:t>NDF</a:t>
            </a:r>
            <a:r>
              <a:rPr lang="zh-CN" altLang="en-US" sz="2400" dirty="0" smtClean="0">
                <a:latin typeface="+mn-ea"/>
              </a:rPr>
              <a:t>为</a:t>
            </a:r>
            <a:r>
              <a:rPr lang="en-US" altLang="zh-CN" sz="2400" dirty="0" smtClean="0">
                <a:latin typeface="+mn-ea"/>
              </a:rPr>
              <a:t>6.77</a:t>
            </a:r>
          </a:p>
          <a:p>
            <a:pPr lvl="1" eaLnBrk="1" hangingPunct="1">
              <a:defRPr/>
            </a:pPr>
            <a:r>
              <a:rPr lang="zh-CN" altLang="en-US" sz="2400" dirty="0" smtClean="0">
                <a:latin typeface="+mn-ea"/>
              </a:rPr>
              <a:t>假设</a:t>
            </a:r>
            <a:r>
              <a:rPr lang="en-US" altLang="zh-CN" sz="2400" dirty="0" smtClean="0">
                <a:latin typeface="+mn-ea"/>
              </a:rPr>
              <a:t>6</a:t>
            </a:r>
            <a:r>
              <a:rPr lang="zh-CN" altLang="en-US" sz="2400" dirty="0" smtClean="0">
                <a:latin typeface="+mn-ea"/>
              </a:rPr>
              <a:t>个月后的结算汇率上升为</a:t>
            </a:r>
            <a:r>
              <a:rPr lang="en-US" altLang="zh-CN" sz="2400" dirty="0" smtClean="0">
                <a:latin typeface="+mn-ea"/>
              </a:rPr>
              <a:t>6.82</a:t>
            </a:r>
            <a:r>
              <a:rPr lang="zh-CN" altLang="en-US" sz="2400" dirty="0" smtClean="0">
                <a:latin typeface="+mn-ea"/>
              </a:rPr>
              <a:t>，即美元升值</a:t>
            </a:r>
          </a:p>
          <a:p>
            <a:pPr lvl="2" eaLnBrk="1" hangingPunct="1">
              <a:defRPr/>
            </a:pPr>
            <a:r>
              <a:rPr lang="zh-CN" altLang="en-US" sz="2000" dirty="0" smtClean="0">
                <a:latin typeface="+mn-ea"/>
              </a:rPr>
              <a:t>结算金额：</a:t>
            </a:r>
            <a:r>
              <a:rPr lang="en-US" altLang="zh-CN" sz="2000" dirty="0" smtClean="0">
                <a:latin typeface="+mn-ea"/>
              </a:rPr>
              <a:t>1,000,000*(1-6.77/6.82)=7,331</a:t>
            </a:r>
            <a:r>
              <a:rPr lang="zh-CN" altLang="en-US" sz="2000" dirty="0" smtClean="0">
                <a:latin typeface="+mn-ea"/>
              </a:rPr>
              <a:t>美元</a:t>
            </a:r>
          </a:p>
          <a:p>
            <a:pPr lvl="2" eaLnBrk="1" hangingPunct="1">
              <a:defRPr/>
            </a:pPr>
            <a:r>
              <a:rPr lang="zh-CN" altLang="en-US" sz="2000" dirty="0" smtClean="0">
                <a:latin typeface="+mn-ea"/>
              </a:rPr>
              <a:t>即在</a:t>
            </a:r>
            <a:r>
              <a:rPr lang="en-US" altLang="zh-CN" sz="2000" dirty="0" smtClean="0">
                <a:latin typeface="+mn-ea"/>
              </a:rPr>
              <a:t>6</a:t>
            </a:r>
            <a:r>
              <a:rPr lang="zh-CN" altLang="en-US" sz="2000" dirty="0" smtClean="0">
                <a:latin typeface="+mn-ea"/>
              </a:rPr>
              <a:t>个月后，你要支付</a:t>
            </a:r>
            <a:r>
              <a:rPr lang="en-US" altLang="zh-CN" sz="2000" dirty="0" smtClean="0">
                <a:latin typeface="+mn-ea"/>
              </a:rPr>
              <a:t>7,331</a:t>
            </a:r>
            <a:r>
              <a:rPr lang="zh-CN" altLang="en-US" sz="2000" dirty="0" smtClean="0">
                <a:latin typeface="+mn-ea"/>
              </a:rPr>
              <a:t>美元给对方</a:t>
            </a:r>
          </a:p>
          <a:p>
            <a:pPr lvl="1" eaLnBrk="1" hangingPunct="1">
              <a:defRPr/>
            </a:pPr>
            <a:r>
              <a:rPr lang="en-US" altLang="zh-CN" sz="2400" dirty="0" smtClean="0">
                <a:latin typeface="+mn-ea"/>
              </a:rPr>
              <a:t>6</a:t>
            </a:r>
            <a:r>
              <a:rPr lang="zh-CN" altLang="en-US" sz="2400" dirty="0" smtClean="0">
                <a:latin typeface="+mn-ea"/>
              </a:rPr>
              <a:t>个月后的结算汇率下跌为</a:t>
            </a:r>
            <a:r>
              <a:rPr lang="en-US" altLang="zh-CN" sz="2400" dirty="0" smtClean="0">
                <a:latin typeface="+mn-ea"/>
              </a:rPr>
              <a:t>6.72</a:t>
            </a:r>
            <a:r>
              <a:rPr lang="zh-CN" altLang="en-US" sz="2400" dirty="0" smtClean="0">
                <a:latin typeface="+mn-ea"/>
              </a:rPr>
              <a:t>，即美元贬值</a:t>
            </a:r>
          </a:p>
          <a:p>
            <a:pPr lvl="2" eaLnBrk="1" hangingPunct="1">
              <a:defRPr/>
            </a:pPr>
            <a:r>
              <a:rPr lang="zh-CN" altLang="en-US" sz="2000" dirty="0" smtClean="0">
                <a:latin typeface="+mn-ea"/>
              </a:rPr>
              <a:t>结算金额：</a:t>
            </a:r>
            <a:r>
              <a:rPr lang="en-US" altLang="zh-CN" sz="2000" dirty="0" smtClean="0">
                <a:latin typeface="+mn-ea"/>
              </a:rPr>
              <a:t>1,000,000*(1-6.77/6.72)=7,440</a:t>
            </a:r>
            <a:r>
              <a:rPr lang="zh-CN" altLang="en-US" sz="2000" dirty="0" smtClean="0">
                <a:latin typeface="+mn-ea"/>
              </a:rPr>
              <a:t>美元</a:t>
            </a:r>
          </a:p>
          <a:p>
            <a:pPr lvl="2" eaLnBrk="1" hangingPunct="1">
              <a:defRPr/>
            </a:pPr>
            <a:r>
              <a:rPr lang="zh-CN" altLang="en-US" sz="2000" dirty="0" smtClean="0">
                <a:latin typeface="+mn-ea"/>
              </a:rPr>
              <a:t>即在</a:t>
            </a:r>
            <a:r>
              <a:rPr lang="en-US" altLang="zh-CN" sz="2000" dirty="0" smtClean="0">
                <a:latin typeface="+mn-ea"/>
              </a:rPr>
              <a:t>6</a:t>
            </a:r>
            <a:r>
              <a:rPr lang="zh-CN" altLang="en-US" sz="2000" dirty="0" smtClean="0">
                <a:latin typeface="+mn-ea"/>
              </a:rPr>
              <a:t>个月后，对方要支付</a:t>
            </a:r>
            <a:r>
              <a:rPr lang="en-US" altLang="zh-CN" sz="2000" dirty="0" smtClean="0">
                <a:latin typeface="+mn-ea"/>
              </a:rPr>
              <a:t>7,440</a:t>
            </a:r>
            <a:r>
              <a:rPr lang="zh-CN" altLang="en-US" sz="2000" dirty="0" smtClean="0">
                <a:latin typeface="+mn-ea"/>
              </a:rPr>
              <a:t>美元给你</a:t>
            </a:r>
          </a:p>
          <a:p>
            <a:pPr lvl="1" eaLnBrk="1" hangingPunct="1">
              <a:defRPr/>
            </a:pPr>
            <a:endParaRPr lang="en-US" altLang="zh-CN" sz="2400" dirty="0" smtClean="0">
              <a:latin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r>
              <a:rPr lang="zh-CN" altLang="en-US" smtClean="0"/>
              <a:t>5.2.3 外汇期货</a:t>
            </a:r>
          </a:p>
        </p:txBody>
      </p:sp>
      <p:sp>
        <p:nvSpPr>
          <p:cNvPr id="367619" name="Rectangle 3"/>
          <p:cNvSpPr>
            <a:spLocks noGrp="1" noChangeArrowheads="1"/>
          </p:cNvSpPr>
          <p:nvPr>
            <p:ph idx="1"/>
          </p:nvPr>
        </p:nvSpPr>
        <p:spPr/>
        <p:txBody>
          <a:bodyPr/>
          <a:lstStyle/>
          <a:p>
            <a:pPr>
              <a:lnSpc>
                <a:spcPct val="90000"/>
              </a:lnSpc>
              <a:defRPr/>
            </a:pPr>
            <a:r>
              <a:rPr lang="zh-CN" altLang="en-US" dirty="0" smtClean="0">
                <a:solidFill>
                  <a:srgbClr val="FFFFFF"/>
                </a:solidFill>
                <a:latin typeface="+mn-ea"/>
              </a:rPr>
              <a:t>标准化的</a:t>
            </a:r>
            <a:r>
              <a:rPr lang="zh-CN" altLang="en-US" dirty="0" smtClean="0">
                <a:latin typeface="+mn-ea"/>
              </a:rPr>
              <a:t>远期外汇</a:t>
            </a:r>
          </a:p>
          <a:p>
            <a:pPr lvl="1">
              <a:lnSpc>
                <a:spcPct val="90000"/>
              </a:lnSpc>
              <a:defRPr/>
            </a:pPr>
            <a:r>
              <a:rPr lang="zh-CN" altLang="en-US" dirty="0" smtClean="0">
                <a:latin typeface="+mn-ea"/>
              </a:rPr>
              <a:t>在期货交易所交易</a:t>
            </a:r>
          </a:p>
          <a:p>
            <a:pPr lvl="1">
              <a:lnSpc>
                <a:spcPct val="90000"/>
              </a:lnSpc>
              <a:defRPr/>
            </a:pPr>
            <a:r>
              <a:rPr lang="zh-CN" altLang="en-US" dirty="0" smtClean="0">
                <a:latin typeface="+mn-ea"/>
              </a:rPr>
              <a:t>产品（合约）标准化</a:t>
            </a:r>
            <a:endParaRPr lang="en-US" altLang="zh-CN" dirty="0" smtClean="0">
              <a:latin typeface="+mn-ea"/>
            </a:endParaRPr>
          </a:p>
          <a:p>
            <a:pPr lvl="1">
              <a:lnSpc>
                <a:spcPct val="90000"/>
              </a:lnSpc>
              <a:defRPr/>
            </a:pPr>
            <a:r>
              <a:rPr lang="zh-CN" altLang="en-US" dirty="0" smtClean="0">
                <a:latin typeface="+mn-ea"/>
              </a:rPr>
              <a:t>交割标准化</a:t>
            </a:r>
          </a:p>
          <a:p>
            <a:pPr eaLnBrk="1" hangingPunct="1">
              <a:lnSpc>
                <a:spcPct val="90000"/>
              </a:lnSpc>
              <a:defRPr/>
            </a:pPr>
            <a:r>
              <a:rPr lang="zh-CN" altLang="en-US" dirty="0" smtClean="0">
                <a:latin typeface="+mn-ea"/>
              </a:rPr>
              <a:t>外汇期货是</a:t>
            </a:r>
            <a:r>
              <a:rPr lang="zh-CN" altLang="en-US" dirty="0" smtClean="0">
                <a:solidFill>
                  <a:srgbClr val="FFFFFF"/>
                </a:solidFill>
                <a:latin typeface="+mn-ea"/>
              </a:rPr>
              <a:t>最早</a:t>
            </a:r>
            <a:r>
              <a:rPr lang="zh-CN" altLang="en-US" dirty="0" smtClean="0">
                <a:latin typeface="+mn-ea"/>
              </a:rPr>
              <a:t>的金融期货合约</a:t>
            </a:r>
          </a:p>
          <a:p>
            <a:pPr lvl="1" eaLnBrk="1" hangingPunct="1">
              <a:lnSpc>
                <a:spcPct val="90000"/>
              </a:lnSpc>
              <a:defRPr/>
            </a:pPr>
            <a:r>
              <a:rPr lang="en-US" altLang="zh-CN" dirty="0" smtClean="0">
                <a:latin typeface="+mn-ea"/>
              </a:rPr>
              <a:t>1972</a:t>
            </a:r>
            <a:r>
              <a:rPr lang="zh-CN" altLang="en-US" dirty="0" smtClean="0">
                <a:latin typeface="+mn-ea"/>
              </a:rPr>
              <a:t>，芝加哥商品交易所</a:t>
            </a:r>
            <a:r>
              <a:rPr lang="en-US" altLang="zh-CN" dirty="0" smtClean="0">
                <a:latin typeface="+mn-ea"/>
              </a:rPr>
              <a:t>CME</a:t>
            </a:r>
            <a:r>
              <a:rPr lang="zh-CN" altLang="en-US" dirty="0" smtClean="0">
                <a:latin typeface="+mn-ea"/>
              </a:rPr>
              <a:t>创办了国际货币市场（</a:t>
            </a:r>
            <a:r>
              <a:rPr lang="en-US" altLang="zh-CN" dirty="0" smtClean="0">
                <a:latin typeface="+mn-ea"/>
              </a:rPr>
              <a:t>IMM</a:t>
            </a:r>
            <a:r>
              <a:rPr lang="zh-CN" altLang="en-US" dirty="0" smtClean="0">
                <a:latin typeface="+mn-ea"/>
              </a:rPr>
              <a:t>）</a:t>
            </a:r>
            <a:endParaRPr lang="en-US" altLang="zh-CN" dirty="0" smtClean="0">
              <a:latin typeface="+mn-ea"/>
            </a:endParaRPr>
          </a:p>
          <a:p>
            <a:pPr lvl="1" eaLnBrk="1" hangingPunct="1">
              <a:lnSpc>
                <a:spcPct val="90000"/>
              </a:lnSpc>
              <a:defRPr/>
            </a:pPr>
            <a:r>
              <a:rPr lang="zh-CN" altLang="en-US" dirty="0" smtClean="0">
                <a:latin typeface="+mn-ea"/>
              </a:rPr>
              <a:t>目前外汇期货主要集中在</a:t>
            </a:r>
            <a:r>
              <a:rPr lang="en-US" altLang="zh-CN" dirty="0" smtClean="0">
                <a:latin typeface="+mn-ea"/>
              </a:rPr>
              <a:t>CME</a:t>
            </a:r>
            <a:r>
              <a:rPr lang="zh-CN" altLang="en-US" dirty="0" smtClean="0">
                <a:latin typeface="+mn-ea"/>
              </a:rPr>
              <a:t>，新加坡国际商品交易所</a:t>
            </a:r>
            <a:r>
              <a:rPr lang="en-US" altLang="zh-CN" dirty="0" smtClean="0">
                <a:latin typeface="+mn-ea"/>
              </a:rPr>
              <a:t>SIMEX</a:t>
            </a:r>
            <a:r>
              <a:rPr lang="zh-CN" altLang="en-US" dirty="0" smtClean="0">
                <a:latin typeface="+mn-ea"/>
              </a:rPr>
              <a:t>和伦敦的国际金融期货交易所</a:t>
            </a:r>
            <a:r>
              <a:rPr lang="en-US" altLang="zh-CN" dirty="0" smtClean="0">
                <a:latin typeface="+mn-ea"/>
              </a:rPr>
              <a:t>LIFFE </a:t>
            </a:r>
          </a:p>
          <a:p>
            <a:pPr eaLnBrk="1" hangingPunct="1">
              <a:defRPr/>
            </a:pPr>
            <a:endParaRPr lang="zh-CN" alt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74"/>
          <p:cNvGrpSpPr>
            <a:grpSpLocks/>
          </p:cNvGrpSpPr>
          <p:nvPr/>
        </p:nvGrpSpPr>
        <p:grpSpPr bwMode="auto">
          <a:xfrm>
            <a:off x="179388" y="836613"/>
            <a:ext cx="8839200" cy="5616575"/>
            <a:chOff x="-3" y="-3"/>
            <a:chExt cx="3539" cy="4292"/>
          </a:xfrm>
        </p:grpSpPr>
        <p:grpSp>
          <p:nvGrpSpPr>
            <p:cNvPr id="83972" name="Group 72"/>
            <p:cNvGrpSpPr>
              <a:grpSpLocks/>
            </p:cNvGrpSpPr>
            <p:nvPr/>
          </p:nvGrpSpPr>
          <p:grpSpPr bwMode="auto">
            <a:xfrm>
              <a:off x="0" y="0"/>
              <a:ext cx="3533" cy="4286"/>
              <a:chOff x="0" y="0"/>
              <a:chExt cx="3533" cy="4286"/>
            </a:xfrm>
          </p:grpSpPr>
          <p:grpSp>
            <p:nvGrpSpPr>
              <p:cNvPr id="83974" name="Group 27"/>
              <p:cNvGrpSpPr>
                <a:grpSpLocks/>
              </p:cNvGrpSpPr>
              <p:nvPr/>
            </p:nvGrpSpPr>
            <p:grpSpPr bwMode="auto">
              <a:xfrm>
                <a:off x="0" y="0"/>
                <a:ext cx="969" cy="374"/>
                <a:chOff x="0" y="0"/>
                <a:chExt cx="969" cy="374"/>
              </a:xfrm>
            </p:grpSpPr>
            <p:sp>
              <p:nvSpPr>
                <p:cNvPr id="84040" name="Rectangle 26"/>
                <p:cNvSpPr>
                  <a:spLocks noChangeArrowheads="1"/>
                </p:cNvSpPr>
                <p:nvPr/>
              </p:nvSpPr>
              <p:spPr bwMode="auto">
                <a:xfrm>
                  <a:off x="0" y="0"/>
                  <a:ext cx="969" cy="374"/>
                </a:xfrm>
                <a:prstGeom prst="rect">
                  <a:avLst/>
                </a:prstGeom>
                <a:solidFill>
                  <a:srgbClr val="E6E6E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nvGrpSpPr>
                <p:cNvPr id="84041" name="Group 25"/>
                <p:cNvGrpSpPr>
                  <a:grpSpLocks/>
                </p:cNvGrpSpPr>
                <p:nvPr/>
              </p:nvGrpSpPr>
              <p:grpSpPr bwMode="auto">
                <a:xfrm>
                  <a:off x="0" y="0"/>
                  <a:ext cx="969" cy="374"/>
                  <a:chOff x="0" y="0"/>
                  <a:chExt cx="969" cy="374"/>
                </a:xfrm>
              </p:grpSpPr>
              <p:sp>
                <p:nvSpPr>
                  <p:cNvPr id="84042" name="Rectangle 2"/>
                  <p:cNvSpPr>
                    <a:spLocks noChangeArrowheads="1"/>
                  </p:cNvSpPr>
                  <p:nvPr/>
                </p:nvSpPr>
                <p:spPr bwMode="auto">
                  <a:xfrm>
                    <a:off x="43" y="0"/>
                    <a:ext cx="883" cy="374"/>
                  </a:xfrm>
                  <a:prstGeom prst="rect">
                    <a:avLst/>
                  </a:prstGeom>
                  <a:noFill/>
                  <a:ln>
                    <a:noFill/>
                  </a:ln>
                  <a:effectLst/>
                  <a:extLst>
                    <a:ext uri="{909E8E84-426E-40DD-AFC4-6F175D3DCCD1}">
                      <a14:hiddenFill xmlns:a14="http://schemas.microsoft.com/office/drawing/2010/main">
                        <a:solidFill>
                          <a:srgbClr val="E6E6E6"/>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solidFill>
                          <a:srgbClr val="0000CC"/>
                        </a:solidFill>
                        <a:latin typeface="宋体" panose="02010600030101010101" pitchFamily="2" charset="-122"/>
                        <a:cs typeface="Times New Roman" panose="02020603050405020304" pitchFamily="18" charset="0"/>
                      </a:rPr>
                      <a:t>合约项目</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43" name="Rectangle 24"/>
                  <p:cNvSpPr>
                    <a:spLocks noChangeArrowheads="1"/>
                  </p:cNvSpPr>
                  <p:nvPr/>
                </p:nvSpPr>
                <p:spPr bwMode="auto">
                  <a:xfrm>
                    <a:off x="0" y="0"/>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grpSp>
            <p:nvGrpSpPr>
              <p:cNvPr id="83975" name="Group 31"/>
              <p:cNvGrpSpPr>
                <a:grpSpLocks/>
              </p:cNvGrpSpPr>
              <p:nvPr/>
            </p:nvGrpSpPr>
            <p:grpSpPr bwMode="auto">
              <a:xfrm>
                <a:off x="969" y="0"/>
                <a:ext cx="2564" cy="374"/>
                <a:chOff x="969" y="0"/>
                <a:chExt cx="2564" cy="374"/>
              </a:xfrm>
            </p:grpSpPr>
            <p:sp>
              <p:nvSpPr>
                <p:cNvPr id="84036" name="Rectangle 30"/>
                <p:cNvSpPr>
                  <a:spLocks noChangeArrowheads="1"/>
                </p:cNvSpPr>
                <p:nvPr/>
              </p:nvSpPr>
              <p:spPr bwMode="auto">
                <a:xfrm>
                  <a:off x="969" y="0"/>
                  <a:ext cx="2564" cy="374"/>
                </a:xfrm>
                <a:prstGeom prst="rect">
                  <a:avLst/>
                </a:prstGeom>
                <a:solidFill>
                  <a:srgbClr val="E6E6E6"/>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nvGrpSpPr>
                <p:cNvPr id="84037" name="Group 29"/>
                <p:cNvGrpSpPr>
                  <a:grpSpLocks/>
                </p:cNvGrpSpPr>
                <p:nvPr/>
              </p:nvGrpSpPr>
              <p:grpSpPr bwMode="auto">
                <a:xfrm>
                  <a:off x="969" y="0"/>
                  <a:ext cx="2564" cy="374"/>
                  <a:chOff x="969" y="0"/>
                  <a:chExt cx="2564" cy="374"/>
                </a:xfrm>
              </p:grpSpPr>
              <p:sp>
                <p:nvSpPr>
                  <p:cNvPr id="84038" name="Rectangle 3"/>
                  <p:cNvSpPr>
                    <a:spLocks noChangeArrowheads="1"/>
                  </p:cNvSpPr>
                  <p:nvPr/>
                </p:nvSpPr>
                <p:spPr bwMode="auto">
                  <a:xfrm>
                    <a:off x="1012" y="0"/>
                    <a:ext cx="2478" cy="374"/>
                  </a:xfrm>
                  <a:prstGeom prst="rect">
                    <a:avLst/>
                  </a:prstGeom>
                  <a:noFill/>
                  <a:ln>
                    <a:noFill/>
                  </a:ln>
                  <a:effectLst/>
                  <a:extLst>
                    <a:ext uri="{909E8E84-426E-40DD-AFC4-6F175D3DCCD1}">
                      <a14:hiddenFill xmlns:a14="http://schemas.microsoft.com/office/drawing/2010/main">
                        <a:solidFill>
                          <a:srgbClr val="E6E6E6"/>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1">
                        <a:solidFill>
                          <a:srgbClr val="0000CC"/>
                        </a:solidFill>
                        <a:latin typeface="宋体" panose="02010600030101010101" pitchFamily="2" charset="-122"/>
                        <a:cs typeface="Times New Roman" panose="02020603050405020304" pitchFamily="18" charset="0"/>
                      </a:rPr>
                      <a:t>具体规定</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39" name="Rectangle 28"/>
                  <p:cNvSpPr>
                    <a:spLocks noChangeArrowheads="1"/>
                  </p:cNvSpPr>
                  <p:nvPr/>
                </p:nvSpPr>
                <p:spPr bwMode="auto">
                  <a:xfrm>
                    <a:off x="969" y="0"/>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grpSp>
            <p:nvGrpSpPr>
              <p:cNvPr id="83976" name="Group 33"/>
              <p:cNvGrpSpPr>
                <a:grpSpLocks/>
              </p:cNvGrpSpPr>
              <p:nvPr/>
            </p:nvGrpSpPr>
            <p:grpSpPr bwMode="auto">
              <a:xfrm>
                <a:off x="0" y="374"/>
                <a:ext cx="969" cy="374"/>
                <a:chOff x="0" y="374"/>
                <a:chExt cx="969" cy="374"/>
              </a:xfrm>
            </p:grpSpPr>
            <p:sp>
              <p:nvSpPr>
                <p:cNvPr id="84034" name="Rectangle 4"/>
                <p:cNvSpPr>
                  <a:spLocks noChangeArrowheads="1"/>
                </p:cNvSpPr>
                <p:nvPr/>
              </p:nvSpPr>
              <p:spPr bwMode="auto">
                <a:xfrm>
                  <a:off x="43" y="374"/>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1800" b="1">
                      <a:latin typeface="宋体" panose="02010600030101010101" pitchFamily="2" charset="-122"/>
                      <a:cs typeface="Times New Roman" panose="02020603050405020304" pitchFamily="18" charset="0"/>
                    </a:rPr>
                    <a:t>合约单位（规模）</a:t>
                  </a:r>
                </a:p>
                <a:p>
                  <a:pPr algn="just">
                    <a:spcBef>
                      <a:spcPct val="0"/>
                    </a:spcBef>
                    <a:buClrTx/>
                    <a:buSzTx/>
                    <a:buFontTx/>
                    <a:buNone/>
                  </a:pPr>
                  <a:endParaRPr kumimoji="1" lang="zh-CN" altLang="en-US" sz="1800" b="1">
                    <a:latin typeface="宋体" panose="02010600030101010101" pitchFamily="2" charset="-122"/>
                    <a:cs typeface="Times New Roman" panose="02020603050405020304" pitchFamily="18" charset="0"/>
                  </a:endParaRPr>
                </a:p>
              </p:txBody>
            </p:sp>
            <p:sp>
              <p:nvSpPr>
                <p:cNvPr id="84035" name="Rectangle 32"/>
                <p:cNvSpPr>
                  <a:spLocks noChangeArrowheads="1"/>
                </p:cNvSpPr>
                <p:nvPr/>
              </p:nvSpPr>
              <p:spPr bwMode="auto">
                <a:xfrm>
                  <a:off x="0" y="374"/>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77" name="Group 35"/>
              <p:cNvGrpSpPr>
                <a:grpSpLocks/>
              </p:cNvGrpSpPr>
              <p:nvPr/>
            </p:nvGrpSpPr>
            <p:grpSpPr bwMode="auto">
              <a:xfrm>
                <a:off x="969" y="374"/>
                <a:ext cx="2564" cy="374"/>
                <a:chOff x="969" y="374"/>
                <a:chExt cx="2564" cy="374"/>
              </a:xfrm>
            </p:grpSpPr>
            <p:sp>
              <p:nvSpPr>
                <p:cNvPr id="84032" name="Rectangle 5"/>
                <p:cNvSpPr>
                  <a:spLocks noChangeArrowheads="1"/>
                </p:cNvSpPr>
                <p:nvPr/>
              </p:nvSpPr>
              <p:spPr bwMode="auto">
                <a:xfrm>
                  <a:off x="1012" y="374"/>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en-US" altLang="zh-CN" sz="2000" b="1">
                      <a:latin typeface="宋体" panose="02010600030101010101" pitchFamily="2" charset="-122"/>
                      <a:cs typeface="Times New Roman" panose="02020603050405020304" pitchFamily="18" charset="0"/>
                    </a:rPr>
                    <a:t>R$ 100,000（10</a:t>
                  </a:r>
                  <a:r>
                    <a:rPr kumimoji="1" lang="zh-CN" altLang="en-US" sz="2000" b="1">
                      <a:latin typeface="宋体" panose="02010600030101010101" pitchFamily="2" charset="-122"/>
                      <a:cs typeface="Times New Roman" panose="02020603050405020304" pitchFamily="18" charset="0"/>
                    </a:rPr>
                    <a:t>万巴西里拉）</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33" name="Rectangle 34"/>
                <p:cNvSpPr>
                  <a:spLocks noChangeArrowheads="1"/>
                </p:cNvSpPr>
                <p:nvPr/>
              </p:nvSpPr>
              <p:spPr bwMode="auto">
                <a:xfrm>
                  <a:off x="969" y="374"/>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78" name="Group 37"/>
              <p:cNvGrpSpPr>
                <a:grpSpLocks/>
              </p:cNvGrpSpPr>
              <p:nvPr/>
            </p:nvGrpSpPr>
            <p:grpSpPr bwMode="auto">
              <a:xfrm>
                <a:off x="0" y="748"/>
                <a:ext cx="969" cy="374"/>
                <a:chOff x="0" y="748"/>
                <a:chExt cx="969" cy="374"/>
              </a:xfrm>
            </p:grpSpPr>
            <p:sp>
              <p:nvSpPr>
                <p:cNvPr id="84030" name="Rectangle 6"/>
                <p:cNvSpPr>
                  <a:spLocks noChangeArrowheads="1"/>
                </p:cNvSpPr>
                <p:nvPr/>
              </p:nvSpPr>
              <p:spPr bwMode="auto">
                <a:xfrm>
                  <a:off x="43" y="748"/>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交易地点</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31" name="Rectangle 36"/>
                <p:cNvSpPr>
                  <a:spLocks noChangeArrowheads="1"/>
                </p:cNvSpPr>
                <p:nvPr/>
              </p:nvSpPr>
              <p:spPr bwMode="auto">
                <a:xfrm>
                  <a:off x="0" y="748"/>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79" name="Group 39"/>
              <p:cNvGrpSpPr>
                <a:grpSpLocks/>
              </p:cNvGrpSpPr>
              <p:nvPr/>
            </p:nvGrpSpPr>
            <p:grpSpPr bwMode="auto">
              <a:xfrm>
                <a:off x="969" y="748"/>
                <a:ext cx="2564" cy="374"/>
                <a:chOff x="969" y="748"/>
                <a:chExt cx="2564" cy="374"/>
              </a:xfrm>
            </p:grpSpPr>
            <p:sp>
              <p:nvSpPr>
                <p:cNvPr id="84028" name="Rectangle 7"/>
                <p:cNvSpPr>
                  <a:spLocks noChangeArrowheads="1"/>
                </p:cNvSpPr>
                <p:nvPr/>
              </p:nvSpPr>
              <p:spPr bwMode="auto">
                <a:xfrm>
                  <a:off x="1012" y="748"/>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en-US" altLang="zh-CN" sz="2000" b="1">
                      <a:latin typeface="宋体" panose="02010600030101010101" pitchFamily="2" charset="-122"/>
                      <a:cs typeface="Times New Roman" panose="02020603050405020304" pitchFamily="18" charset="0"/>
                    </a:rPr>
                    <a:t>GLOBEX</a:t>
                  </a:r>
                  <a:r>
                    <a:rPr kumimoji="1" lang="zh-CN" altLang="en-US" sz="2000" b="1">
                      <a:latin typeface="宋体" panose="02010600030101010101" pitchFamily="2" charset="-122"/>
                      <a:cs typeface="Times New Roman" panose="02020603050405020304" pitchFamily="18" charset="0"/>
                    </a:rPr>
                    <a:t>电子交易系统</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29" name="Rectangle 38"/>
                <p:cNvSpPr>
                  <a:spLocks noChangeArrowheads="1"/>
                </p:cNvSpPr>
                <p:nvPr/>
              </p:nvSpPr>
              <p:spPr bwMode="auto">
                <a:xfrm>
                  <a:off x="969" y="748"/>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0" name="Group 41"/>
              <p:cNvGrpSpPr>
                <a:grpSpLocks/>
              </p:cNvGrpSpPr>
              <p:nvPr/>
            </p:nvGrpSpPr>
            <p:grpSpPr bwMode="auto">
              <a:xfrm>
                <a:off x="0" y="1122"/>
                <a:ext cx="969" cy="374"/>
                <a:chOff x="0" y="1122"/>
                <a:chExt cx="969" cy="374"/>
              </a:xfrm>
            </p:grpSpPr>
            <p:sp>
              <p:nvSpPr>
                <p:cNvPr id="84026" name="Rectangle 8"/>
                <p:cNvSpPr>
                  <a:spLocks noChangeArrowheads="1"/>
                </p:cNvSpPr>
                <p:nvPr/>
              </p:nvSpPr>
              <p:spPr bwMode="auto">
                <a:xfrm>
                  <a:off x="43" y="1122"/>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最小变动价位</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27" name="Rectangle 40"/>
                <p:cNvSpPr>
                  <a:spLocks noChangeArrowheads="1"/>
                </p:cNvSpPr>
                <p:nvPr/>
              </p:nvSpPr>
              <p:spPr bwMode="auto">
                <a:xfrm>
                  <a:off x="0" y="1122"/>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1" name="Group 43"/>
              <p:cNvGrpSpPr>
                <a:grpSpLocks/>
              </p:cNvGrpSpPr>
              <p:nvPr/>
            </p:nvGrpSpPr>
            <p:grpSpPr bwMode="auto">
              <a:xfrm>
                <a:off x="969" y="1122"/>
                <a:ext cx="2564" cy="374"/>
                <a:chOff x="969" y="1122"/>
                <a:chExt cx="2564" cy="374"/>
              </a:xfrm>
            </p:grpSpPr>
            <p:sp>
              <p:nvSpPr>
                <p:cNvPr id="84024" name="Rectangle 9"/>
                <p:cNvSpPr>
                  <a:spLocks noChangeArrowheads="1"/>
                </p:cNvSpPr>
                <p:nvPr/>
              </p:nvSpPr>
              <p:spPr bwMode="auto">
                <a:xfrm>
                  <a:off x="1012" y="1122"/>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每里拉0.00005美元，即每张合约5美元</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25" name="Rectangle 42"/>
                <p:cNvSpPr>
                  <a:spLocks noChangeArrowheads="1"/>
                </p:cNvSpPr>
                <p:nvPr/>
              </p:nvSpPr>
              <p:spPr bwMode="auto">
                <a:xfrm>
                  <a:off x="969" y="1122"/>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2" name="Group 45"/>
              <p:cNvGrpSpPr>
                <a:grpSpLocks/>
              </p:cNvGrpSpPr>
              <p:nvPr/>
            </p:nvGrpSpPr>
            <p:grpSpPr bwMode="auto">
              <a:xfrm>
                <a:off x="0" y="1496"/>
                <a:ext cx="969" cy="374"/>
                <a:chOff x="0" y="1496"/>
                <a:chExt cx="969" cy="374"/>
              </a:xfrm>
            </p:grpSpPr>
            <p:sp>
              <p:nvSpPr>
                <p:cNvPr id="84022" name="Rectangle 10"/>
                <p:cNvSpPr>
                  <a:spLocks noChangeArrowheads="1"/>
                </p:cNvSpPr>
                <p:nvPr/>
              </p:nvSpPr>
              <p:spPr bwMode="auto">
                <a:xfrm>
                  <a:off x="43" y="1496"/>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266700" algn="r"/>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66700" algn="r"/>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66700" algn="r"/>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66700" algn="r"/>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66700" algn="r"/>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交割月份</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23" name="Rectangle 44"/>
                <p:cNvSpPr>
                  <a:spLocks noChangeArrowheads="1"/>
                </p:cNvSpPr>
                <p:nvPr/>
              </p:nvSpPr>
              <p:spPr bwMode="auto">
                <a:xfrm>
                  <a:off x="0" y="1496"/>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3" name="Group 47"/>
              <p:cNvGrpSpPr>
                <a:grpSpLocks/>
              </p:cNvGrpSpPr>
              <p:nvPr/>
            </p:nvGrpSpPr>
            <p:grpSpPr bwMode="auto">
              <a:xfrm>
                <a:off x="969" y="1496"/>
                <a:ext cx="2564" cy="374"/>
                <a:chOff x="969" y="1496"/>
                <a:chExt cx="2564" cy="374"/>
              </a:xfrm>
            </p:grpSpPr>
            <p:sp>
              <p:nvSpPr>
                <p:cNvPr id="84020" name="Rectangle 11"/>
                <p:cNvSpPr>
                  <a:spLocks noChangeArrowheads="1"/>
                </p:cNvSpPr>
                <p:nvPr/>
              </p:nvSpPr>
              <p:spPr bwMode="auto">
                <a:xfrm>
                  <a:off x="1012" y="1496"/>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12个月份都有</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21" name="Rectangle 46"/>
                <p:cNvSpPr>
                  <a:spLocks noChangeArrowheads="1"/>
                </p:cNvSpPr>
                <p:nvPr/>
              </p:nvSpPr>
              <p:spPr bwMode="auto">
                <a:xfrm>
                  <a:off x="969" y="1496"/>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4" name="Group 49"/>
              <p:cNvGrpSpPr>
                <a:grpSpLocks/>
              </p:cNvGrpSpPr>
              <p:nvPr/>
            </p:nvGrpSpPr>
            <p:grpSpPr bwMode="auto">
              <a:xfrm>
                <a:off x="0" y="1870"/>
                <a:ext cx="969" cy="374"/>
                <a:chOff x="0" y="1870"/>
                <a:chExt cx="969" cy="374"/>
              </a:xfrm>
            </p:grpSpPr>
            <p:sp>
              <p:nvSpPr>
                <p:cNvPr id="84018" name="Rectangle 12"/>
                <p:cNvSpPr>
                  <a:spLocks noChangeArrowheads="1"/>
                </p:cNvSpPr>
                <p:nvPr/>
              </p:nvSpPr>
              <p:spPr bwMode="auto">
                <a:xfrm>
                  <a:off x="43" y="1870"/>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交易时间</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19" name="Rectangle 48"/>
                <p:cNvSpPr>
                  <a:spLocks noChangeArrowheads="1"/>
                </p:cNvSpPr>
                <p:nvPr/>
              </p:nvSpPr>
              <p:spPr bwMode="auto">
                <a:xfrm>
                  <a:off x="0" y="1870"/>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5" name="Group 51"/>
              <p:cNvGrpSpPr>
                <a:grpSpLocks/>
              </p:cNvGrpSpPr>
              <p:nvPr/>
            </p:nvGrpSpPr>
            <p:grpSpPr bwMode="auto">
              <a:xfrm>
                <a:off x="969" y="1870"/>
                <a:ext cx="2564" cy="374"/>
                <a:chOff x="969" y="1870"/>
                <a:chExt cx="2564" cy="374"/>
              </a:xfrm>
            </p:grpSpPr>
            <p:sp>
              <p:nvSpPr>
                <p:cNvPr id="84016" name="Rectangle 13"/>
                <p:cNvSpPr>
                  <a:spLocks noChangeArrowheads="1"/>
                </p:cNvSpPr>
                <p:nvPr/>
              </p:nvSpPr>
              <p:spPr bwMode="auto">
                <a:xfrm>
                  <a:off x="1012" y="1870"/>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周一/周五 5:00 </a:t>
                  </a:r>
                  <a:r>
                    <a:rPr kumimoji="1" lang="en-US" altLang="zh-CN" sz="2000" b="1">
                      <a:latin typeface="宋体" panose="02010600030101010101" pitchFamily="2" charset="-122"/>
                      <a:cs typeface="Times New Roman" panose="02020603050405020304" pitchFamily="18" charset="0"/>
                    </a:rPr>
                    <a:t>p.m.-</a:t>
                  </a:r>
                  <a:r>
                    <a:rPr kumimoji="1" lang="zh-CN" altLang="en-US" sz="2000" b="1">
                      <a:latin typeface="宋体" panose="02010600030101010101" pitchFamily="2" charset="-122"/>
                      <a:cs typeface="Times New Roman" panose="02020603050405020304" pitchFamily="18" charset="0"/>
                    </a:rPr>
                    <a:t>第二天4:00 </a:t>
                  </a:r>
                  <a:r>
                    <a:rPr kumimoji="1" lang="en-US" altLang="zh-CN" sz="2000" b="1">
                      <a:latin typeface="宋体" panose="02010600030101010101" pitchFamily="2" charset="-122"/>
                      <a:cs typeface="Times New Roman" panose="02020603050405020304" pitchFamily="18" charset="0"/>
                    </a:rPr>
                    <a:t>p.m. </a:t>
                  </a:r>
                  <a:r>
                    <a:rPr kumimoji="1" lang="zh-CN" altLang="en-US" sz="2000" b="1">
                      <a:latin typeface="宋体" panose="02010600030101010101" pitchFamily="2" charset="-122"/>
                      <a:cs typeface="Times New Roman" panose="02020603050405020304" pitchFamily="18" charset="0"/>
                    </a:rPr>
                    <a:t>周日5:30 </a:t>
                  </a:r>
                  <a:r>
                    <a:rPr kumimoji="1" lang="en-US" altLang="zh-CN" sz="2000" b="1">
                      <a:latin typeface="宋体" panose="02010600030101010101" pitchFamily="2" charset="-122"/>
                      <a:cs typeface="Times New Roman" panose="02020603050405020304" pitchFamily="18" charset="0"/>
                    </a:rPr>
                    <a:t>p.m.-</a:t>
                  </a:r>
                  <a:r>
                    <a:rPr kumimoji="1" lang="zh-CN" altLang="en-US" sz="2000" b="1">
                      <a:latin typeface="宋体" panose="02010600030101010101" pitchFamily="2" charset="-122"/>
                      <a:cs typeface="Times New Roman" panose="02020603050405020304" pitchFamily="18" charset="0"/>
                    </a:rPr>
                    <a:t>第二天4:00 </a:t>
                  </a:r>
                  <a:r>
                    <a:rPr kumimoji="1" lang="en-US" altLang="zh-CN" sz="2000" b="1">
                      <a:latin typeface="宋体" panose="02010600030101010101" pitchFamily="2" charset="-122"/>
                      <a:cs typeface="Times New Roman" panose="02020603050405020304" pitchFamily="18" charset="0"/>
                    </a:rPr>
                    <a:t>p.m</a:t>
                  </a:r>
                  <a:r>
                    <a:rPr kumimoji="1" lang="en-US" altLang="zh-CN" sz="2000" b="1">
                      <a:cs typeface="Arial" panose="020B0604020202020204" pitchFamily="34" charset="0"/>
                    </a:rPr>
                    <a:t>.</a:t>
                  </a:r>
                  <a:endParaRPr kumimoji="1" lang="en-US" altLang="zh-CN" sz="2000" b="1">
                    <a:latin typeface="Times New Roman" panose="02020603050405020304" pitchFamily="18" charset="0"/>
                  </a:endParaRPr>
                </a:p>
              </p:txBody>
            </p:sp>
            <p:sp>
              <p:nvSpPr>
                <p:cNvPr id="84017" name="Rectangle 50"/>
                <p:cNvSpPr>
                  <a:spLocks noChangeArrowheads="1"/>
                </p:cNvSpPr>
                <p:nvPr/>
              </p:nvSpPr>
              <p:spPr bwMode="auto">
                <a:xfrm>
                  <a:off x="969" y="1870"/>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6" name="Group 53"/>
              <p:cNvGrpSpPr>
                <a:grpSpLocks/>
              </p:cNvGrpSpPr>
              <p:nvPr/>
            </p:nvGrpSpPr>
            <p:grpSpPr bwMode="auto">
              <a:xfrm>
                <a:off x="0" y="2244"/>
                <a:ext cx="969" cy="374"/>
                <a:chOff x="0" y="2244"/>
                <a:chExt cx="969" cy="374"/>
              </a:xfrm>
            </p:grpSpPr>
            <p:sp>
              <p:nvSpPr>
                <p:cNvPr id="84014" name="Rectangle 14"/>
                <p:cNvSpPr>
                  <a:spLocks noChangeArrowheads="1"/>
                </p:cNvSpPr>
                <p:nvPr/>
              </p:nvSpPr>
              <p:spPr bwMode="auto">
                <a:xfrm>
                  <a:off x="43" y="2244"/>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1800" b="1">
                      <a:latin typeface="宋体" panose="02010600030101010101" pitchFamily="2" charset="-122"/>
                      <a:cs typeface="Times New Roman" panose="02020603050405020304" pitchFamily="18" charset="0"/>
                    </a:rPr>
                    <a:t>最后交易日的交易时间</a:t>
                  </a:r>
                </a:p>
                <a:p>
                  <a:pPr algn="just">
                    <a:spcBef>
                      <a:spcPct val="0"/>
                    </a:spcBef>
                    <a:buClrTx/>
                    <a:buSzTx/>
                    <a:buFontTx/>
                    <a:buNone/>
                  </a:pPr>
                  <a:endParaRPr kumimoji="1" lang="zh-CN" altLang="en-US" sz="1800" b="1">
                    <a:latin typeface="Times New Roman" panose="02020603050405020304" pitchFamily="18" charset="0"/>
                  </a:endParaRPr>
                </a:p>
              </p:txBody>
            </p:sp>
            <p:sp>
              <p:nvSpPr>
                <p:cNvPr id="84015" name="Rectangle 52"/>
                <p:cNvSpPr>
                  <a:spLocks noChangeArrowheads="1"/>
                </p:cNvSpPr>
                <p:nvPr/>
              </p:nvSpPr>
              <p:spPr bwMode="auto">
                <a:xfrm>
                  <a:off x="0" y="2244"/>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7" name="Group 55"/>
              <p:cNvGrpSpPr>
                <a:grpSpLocks/>
              </p:cNvGrpSpPr>
              <p:nvPr/>
            </p:nvGrpSpPr>
            <p:grpSpPr bwMode="auto">
              <a:xfrm>
                <a:off x="969" y="2244"/>
                <a:ext cx="2564" cy="374"/>
                <a:chOff x="969" y="2244"/>
                <a:chExt cx="2564" cy="374"/>
              </a:xfrm>
            </p:grpSpPr>
            <p:sp>
              <p:nvSpPr>
                <p:cNvPr id="84012" name="Rectangle 15"/>
                <p:cNvSpPr>
                  <a:spLocks noChangeArrowheads="1"/>
                </p:cNvSpPr>
                <p:nvPr/>
              </p:nvSpPr>
              <p:spPr bwMode="auto">
                <a:xfrm>
                  <a:off x="1012" y="2244"/>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下午2:00</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13" name="Rectangle 54"/>
                <p:cNvSpPr>
                  <a:spLocks noChangeArrowheads="1"/>
                </p:cNvSpPr>
                <p:nvPr/>
              </p:nvSpPr>
              <p:spPr bwMode="auto">
                <a:xfrm>
                  <a:off x="969" y="2244"/>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8" name="Group 57"/>
              <p:cNvGrpSpPr>
                <a:grpSpLocks/>
              </p:cNvGrpSpPr>
              <p:nvPr/>
            </p:nvGrpSpPr>
            <p:grpSpPr bwMode="auto">
              <a:xfrm>
                <a:off x="0" y="2618"/>
                <a:ext cx="969" cy="374"/>
                <a:chOff x="0" y="2618"/>
                <a:chExt cx="969" cy="374"/>
              </a:xfrm>
            </p:grpSpPr>
            <p:sp>
              <p:nvSpPr>
                <p:cNvPr id="84010" name="Rectangle 16"/>
                <p:cNvSpPr>
                  <a:spLocks noChangeArrowheads="1"/>
                </p:cNvSpPr>
                <p:nvPr/>
              </p:nvSpPr>
              <p:spPr bwMode="auto">
                <a:xfrm>
                  <a:off x="43" y="2618"/>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最后交易日</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11" name="Rectangle 56"/>
                <p:cNvSpPr>
                  <a:spLocks noChangeArrowheads="1"/>
                </p:cNvSpPr>
                <p:nvPr/>
              </p:nvSpPr>
              <p:spPr bwMode="auto">
                <a:xfrm>
                  <a:off x="0" y="2618"/>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89" name="Group 59"/>
              <p:cNvGrpSpPr>
                <a:grpSpLocks/>
              </p:cNvGrpSpPr>
              <p:nvPr/>
            </p:nvGrpSpPr>
            <p:grpSpPr bwMode="auto">
              <a:xfrm>
                <a:off x="969" y="2618"/>
                <a:ext cx="2564" cy="374"/>
                <a:chOff x="969" y="2618"/>
                <a:chExt cx="2564" cy="374"/>
              </a:xfrm>
            </p:grpSpPr>
            <p:sp>
              <p:nvSpPr>
                <p:cNvPr id="84008" name="Rectangle 17"/>
                <p:cNvSpPr>
                  <a:spLocks noChangeArrowheads="1"/>
                </p:cNvSpPr>
                <p:nvPr/>
              </p:nvSpPr>
              <p:spPr bwMode="auto">
                <a:xfrm>
                  <a:off x="1012" y="2618"/>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交割月份前一个月的最后一个工作日</a:t>
                  </a:r>
                  <a:endParaRPr kumimoji="1" lang="zh-CN" altLang="en-US" sz="2000" b="1">
                    <a:latin typeface="Times New Roman" panose="02020603050405020304" pitchFamily="18" charset="0"/>
                  </a:endParaRPr>
                </a:p>
              </p:txBody>
            </p:sp>
            <p:sp>
              <p:nvSpPr>
                <p:cNvPr id="84009" name="Rectangle 58"/>
                <p:cNvSpPr>
                  <a:spLocks noChangeArrowheads="1"/>
                </p:cNvSpPr>
                <p:nvPr/>
              </p:nvSpPr>
              <p:spPr bwMode="auto">
                <a:xfrm>
                  <a:off x="969" y="2618"/>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90" name="Group 61"/>
              <p:cNvGrpSpPr>
                <a:grpSpLocks/>
              </p:cNvGrpSpPr>
              <p:nvPr/>
            </p:nvGrpSpPr>
            <p:grpSpPr bwMode="auto">
              <a:xfrm>
                <a:off x="0" y="2992"/>
                <a:ext cx="969" cy="374"/>
                <a:chOff x="0" y="2992"/>
                <a:chExt cx="969" cy="374"/>
              </a:xfrm>
            </p:grpSpPr>
            <p:sp>
              <p:nvSpPr>
                <p:cNvPr id="84006" name="Rectangle 18"/>
                <p:cNvSpPr>
                  <a:spLocks noChangeArrowheads="1"/>
                </p:cNvSpPr>
                <p:nvPr/>
              </p:nvSpPr>
              <p:spPr bwMode="auto">
                <a:xfrm>
                  <a:off x="43" y="2992"/>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结算方法</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07" name="Rectangle 60"/>
                <p:cNvSpPr>
                  <a:spLocks noChangeArrowheads="1"/>
                </p:cNvSpPr>
                <p:nvPr/>
              </p:nvSpPr>
              <p:spPr bwMode="auto">
                <a:xfrm>
                  <a:off x="0" y="2992"/>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91" name="Group 63"/>
              <p:cNvGrpSpPr>
                <a:grpSpLocks/>
              </p:cNvGrpSpPr>
              <p:nvPr/>
            </p:nvGrpSpPr>
            <p:grpSpPr bwMode="auto">
              <a:xfrm>
                <a:off x="969" y="2992"/>
                <a:ext cx="2564" cy="374"/>
                <a:chOff x="969" y="2992"/>
                <a:chExt cx="2564" cy="374"/>
              </a:xfrm>
            </p:grpSpPr>
            <p:sp>
              <p:nvSpPr>
                <p:cNvPr id="84004" name="Rectangle 19"/>
                <p:cNvSpPr>
                  <a:spLocks noChangeArrowheads="1"/>
                </p:cNvSpPr>
                <p:nvPr/>
              </p:nvSpPr>
              <p:spPr bwMode="auto">
                <a:xfrm>
                  <a:off x="1012" y="2992"/>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现金结算</a:t>
                  </a:r>
                  <a:endParaRPr kumimoji="1" lang="zh-CN" altLang="en-US" sz="2000" b="1">
                    <a:latin typeface="Times New Roman" panose="02020603050405020304" pitchFamily="18" charset="0"/>
                  </a:endParaRPr>
                </a:p>
              </p:txBody>
            </p:sp>
            <p:sp>
              <p:nvSpPr>
                <p:cNvPr id="84005" name="Rectangle 62"/>
                <p:cNvSpPr>
                  <a:spLocks noChangeArrowheads="1"/>
                </p:cNvSpPr>
                <p:nvPr/>
              </p:nvSpPr>
              <p:spPr bwMode="auto">
                <a:xfrm>
                  <a:off x="969" y="2992"/>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92" name="Group 65"/>
              <p:cNvGrpSpPr>
                <a:grpSpLocks/>
              </p:cNvGrpSpPr>
              <p:nvPr/>
            </p:nvGrpSpPr>
            <p:grpSpPr bwMode="auto">
              <a:xfrm>
                <a:off x="0" y="3366"/>
                <a:ext cx="969" cy="374"/>
                <a:chOff x="0" y="3366"/>
                <a:chExt cx="969" cy="374"/>
              </a:xfrm>
            </p:grpSpPr>
            <p:sp>
              <p:nvSpPr>
                <p:cNvPr id="84002" name="Rectangle 20"/>
                <p:cNvSpPr>
                  <a:spLocks noChangeArrowheads="1"/>
                </p:cNvSpPr>
                <p:nvPr/>
              </p:nvSpPr>
              <p:spPr bwMode="auto">
                <a:xfrm>
                  <a:off x="43" y="3366"/>
                  <a:ext cx="8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结算日</a:t>
                  </a:r>
                </a:p>
                <a:p>
                  <a:pPr algn="just">
                    <a:spcBef>
                      <a:spcPct val="0"/>
                    </a:spcBef>
                    <a:buClrTx/>
                    <a:buSzTx/>
                    <a:buFontTx/>
                    <a:buNone/>
                  </a:pPr>
                  <a:endParaRPr kumimoji="1" lang="zh-CN" altLang="en-US" sz="2000" b="1">
                    <a:latin typeface="Times New Roman" panose="02020603050405020304" pitchFamily="18" charset="0"/>
                  </a:endParaRPr>
                </a:p>
              </p:txBody>
            </p:sp>
            <p:sp>
              <p:nvSpPr>
                <p:cNvPr id="84003" name="Rectangle 64"/>
                <p:cNvSpPr>
                  <a:spLocks noChangeArrowheads="1"/>
                </p:cNvSpPr>
                <p:nvPr/>
              </p:nvSpPr>
              <p:spPr bwMode="auto">
                <a:xfrm>
                  <a:off x="0" y="3366"/>
                  <a:ext cx="969"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93" name="Group 67"/>
              <p:cNvGrpSpPr>
                <a:grpSpLocks/>
              </p:cNvGrpSpPr>
              <p:nvPr/>
            </p:nvGrpSpPr>
            <p:grpSpPr bwMode="auto">
              <a:xfrm>
                <a:off x="969" y="3366"/>
                <a:ext cx="2564" cy="374"/>
                <a:chOff x="969" y="3366"/>
                <a:chExt cx="2564" cy="374"/>
              </a:xfrm>
            </p:grpSpPr>
            <p:sp>
              <p:nvSpPr>
                <p:cNvPr id="84000" name="Rectangle 21"/>
                <p:cNvSpPr>
                  <a:spLocks noChangeArrowheads="1"/>
                </p:cNvSpPr>
                <p:nvPr/>
              </p:nvSpPr>
              <p:spPr bwMode="auto">
                <a:xfrm>
                  <a:off x="1012" y="3366"/>
                  <a:ext cx="247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最后交易日后的第一个工作日</a:t>
                  </a:r>
                  <a:endParaRPr kumimoji="1" lang="zh-CN" altLang="en-US" sz="2000" b="1">
                    <a:latin typeface="Times New Roman" panose="02020603050405020304" pitchFamily="18" charset="0"/>
                  </a:endParaRPr>
                </a:p>
              </p:txBody>
            </p:sp>
            <p:sp>
              <p:nvSpPr>
                <p:cNvPr id="84001" name="Rectangle 66"/>
                <p:cNvSpPr>
                  <a:spLocks noChangeArrowheads="1"/>
                </p:cNvSpPr>
                <p:nvPr/>
              </p:nvSpPr>
              <p:spPr bwMode="auto">
                <a:xfrm>
                  <a:off x="969" y="3366"/>
                  <a:ext cx="2564" cy="37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94" name="Group 69"/>
              <p:cNvGrpSpPr>
                <a:grpSpLocks/>
              </p:cNvGrpSpPr>
              <p:nvPr/>
            </p:nvGrpSpPr>
            <p:grpSpPr bwMode="auto">
              <a:xfrm>
                <a:off x="0" y="3740"/>
                <a:ext cx="969" cy="546"/>
                <a:chOff x="0" y="3740"/>
                <a:chExt cx="969" cy="546"/>
              </a:xfrm>
            </p:grpSpPr>
            <p:sp>
              <p:nvSpPr>
                <p:cNvPr id="83998" name="Rectangle 22"/>
                <p:cNvSpPr>
                  <a:spLocks noChangeArrowheads="1"/>
                </p:cNvSpPr>
                <p:nvPr/>
              </p:nvSpPr>
              <p:spPr bwMode="auto">
                <a:xfrm>
                  <a:off x="43" y="3740"/>
                  <a:ext cx="883"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最后结算价</a:t>
                  </a:r>
                </a:p>
                <a:p>
                  <a:pPr algn="just">
                    <a:spcBef>
                      <a:spcPct val="0"/>
                    </a:spcBef>
                    <a:buClrTx/>
                    <a:buSzTx/>
                    <a:buFontTx/>
                    <a:buNone/>
                  </a:pPr>
                  <a:endParaRPr kumimoji="1" lang="zh-CN" altLang="en-US" sz="2000" b="1">
                    <a:latin typeface="Times New Roman" panose="02020603050405020304" pitchFamily="18" charset="0"/>
                  </a:endParaRPr>
                </a:p>
              </p:txBody>
            </p:sp>
            <p:sp>
              <p:nvSpPr>
                <p:cNvPr id="83999" name="Rectangle 68"/>
                <p:cNvSpPr>
                  <a:spLocks noChangeArrowheads="1"/>
                </p:cNvSpPr>
                <p:nvPr/>
              </p:nvSpPr>
              <p:spPr bwMode="auto">
                <a:xfrm>
                  <a:off x="0" y="3740"/>
                  <a:ext cx="969" cy="54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nvGrpSpPr>
              <p:cNvPr id="83995" name="Group 71"/>
              <p:cNvGrpSpPr>
                <a:grpSpLocks/>
              </p:cNvGrpSpPr>
              <p:nvPr/>
            </p:nvGrpSpPr>
            <p:grpSpPr bwMode="auto">
              <a:xfrm>
                <a:off x="969" y="3740"/>
                <a:ext cx="2564" cy="546"/>
                <a:chOff x="969" y="3740"/>
                <a:chExt cx="2564" cy="546"/>
              </a:xfrm>
            </p:grpSpPr>
            <p:sp>
              <p:nvSpPr>
                <p:cNvPr id="83996" name="Rectangle 23"/>
                <p:cNvSpPr>
                  <a:spLocks noChangeArrowheads="1"/>
                </p:cNvSpPr>
                <p:nvPr/>
              </p:nvSpPr>
              <p:spPr bwMode="auto">
                <a:xfrm>
                  <a:off x="1012" y="3740"/>
                  <a:ext cx="2478"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tabLst>
                      <a:tab pos="5200650" algn="r"/>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5200650" algn="r"/>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5200650" algn="r"/>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5200650" algn="r"/>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5200650" algn="r"/>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a:latin typeface="宋体" panose="02010600030101010101" pitchFamily="2" charset="-122"/>
                      <a:cs typeface="Times New Roman" panose="02020603050405020304" pitchFamily="18" charset="0"/>
                    </a:rPr>
                    <a:t>根据巴西商品交易所的美圆期货结算价计算得到</a:t>
                  </a:r>
                  <a:endParaRPr kumimoji="1" lang="zh-CN" altLang="en-US" sz="2000" b="1">
                    <a:latin typeface="Times New Roman" panose="02020603050405020304" pitchFamily="18" charset="0"/>
                  </a:endParaRPr>
                </a:p>
              </p:txBody>
            </p:sp>
            <p:sp>
              <p:nvSpPr>
                <p:cNvPr id="83997" name="Rectangle 70"/>
                <p:cNvSpPr>
                  <a:spLocks noChangeArrowheads="1"/>
                </p:cNvSpPr>
                <p:nvPr/>
              </p:nvSpPr>
              <p:spPr bwMode="auto">
                <a:xfrm>
                  <a:off x="969" y="3740"/>
                  <a:ext cx="2564" cy="546"/>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grpSp>
        <p:sp>
          <p:nvSpPr>
            <p:cNvPr id="83973" name="Rectangle 73"/>
            <p:cNvSpPr>
              <a:spLocks noChangeArrowheads="1"/>
            </p:cNvSpPr>
            <p:nvPr/>
          </p:nvSpPr>
          <p:spPr bwMode="auto">
            <a:xfrm>
              <a:off x="-3" y="-3"/>
              <a:ext cx="3539" cy="4292"/>
            </a:xfrm>
            <a:prstGeom prst="rect">
              <a:avLst/>
            </a:prstGeom>
            <a:noFill/>
            <a:ln w="9525"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400">
                <a:latin typeface="Times New Roman" panose="02020603050405020304" pitchFamily="18" charset="0"/>
              </a:endParaRPr>
            </a:p>
          </p:txBody>
        </p:sp>
      </p:grpSp>
      <p:sp>
        <p:nvSpPr>
          <p:cNvPr id="370763" name="Rectangle 75"/>
          <p:cNvSpPr>
            <a:spLocks noChangeArrowheads="1"/>
          </p:cNvSpPr>
          <p:nvPr/>
        </p:nvSpPr>
        <p:spPr bwMode="auto">
          <a:xfrm>
            <a:off x="395288" y="173038"/>
            <a:ext cx="849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chemeClr val="tx2"/>
                </a:solidFill>
                <a:effectLst>
                  <a:outerShdw blurRad="38100" dist="38100" dir="2700000" algn="tl">
                    <a:srgbClr val="000000"/>
                  </a:outerShdw>
                </a:effectLst>
                <a:latin typeface="Arial" charset="0"/>
                <a:ea typeface="隶书" pitchFamily="49" charset="-122"/>
              </a:rPr>
              <a:t>芝加哥商品交易所的巴西里拉期货合约文本主要内容</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a:defRPr/>
            </a:pPr>
            <a:endParaRPr lang="zh-CN" altLang="en-US" smtClean="0"/>
          </a:p>
        </p:txBody>
      </p:sp>
      <p:sp>
        <p:nvSpPr>
          <p:cNvPr id="33795" name="内容占位符 2"/>
          <p:cNvSpPr>
            <a:spLocks noGrp="1"/>
          </p:cNvSpPr>
          <p:nvPr>
            <p:ph idx="1"/>
          </p:nvPr>
        </p:nvSpPr>
        <p:spPr/>
        <p:txBody>
          <a:bodyPr/>
          <a:lstStyle/>
          <a:p>
            <a:pPr>
              <a:defRPr/>
            </a:pPr>
            <a:r>
              <a:rPr lang="en-US" altLang="zh-CN" dirty="0" smtClean="0">
                <a:latin typeface="+mn-ea"/>
              </a:rPr>
              <a:t>CME 2006</a:t>
            </a:r>
            <a:r>
              <a:rPr lang="zh-CN" altLang="en-US" dirty="0" smtClean="0">
                <a:latin typeface="+mn-ea"/>
              </a:rPr>
              <a:t>年</a:t>
            </a:r>
            <a:r>
              <a:rPr lang="en-US" altLang="zh-CN" dirty="0" smtClean="0">
                <a:latin typeface="+mn-ea"/>
              </a:rPr>
              <a:t>8</a:t>
            </a:r>
            <a:r>
              <a:rPr lang="zh-CN" altLang="en-US" dirty="0" smtClean="0">
                <a:latin typeface="+mn-ea"/>
              </a:rPr>
              <a:t>月开发了三种人民币衍生品：</a:t>
            </a:r>
            <a:endParaRPr lang="en-US" altLang="zh-CN" dirty="0" smtClean="0">
              <a:latin typeface="+mn-ea"/>
            </a:endParaRPr>
          </a:p>
          <a:p>
            <a:pPr lvl="1">
              <a:defRPr/>
            </a:pPr>
            <a:r>
              <a:rPr lang="zh-CN" altLang="en-US" dirty="0" smtClean="0">
                <a:latin typeface="+mn-ea"/>
              </a:rPr>
              <a:t>人民币兑美元的外汇期货和期权</a:t>
            </a:r>
            <a:endParaRPr lang="en-US" altLang="zh-CN" dirty="0" smtClean="0">
              <a:latin typeface="+mn-ea"/>
            </a:endParaRPr>
          </a:p>
          <a:p>
            <a:pPr lvl="1">
              <a:defRPr/>
            </a:pPr>
            <a:r>
              <a:rPr lang="zh-CN" altLang="en-US" dirty="0" smtClean="0">
                <a:latin typeface="+mn-ea"/>
              </a:rPr>
              <a:t>人民币对欧元的外汇期货和期权</a:t>
            </a:r>
            <a:endParaRPr lang="en-US" altLang="zh-CN" dirty="0" smtClean="0">
              <a:latin typeface="+mn-ea"/>
            </a:endParaRPr>
          </a:p>
          <a:p>
            <a:pPr lvl="1">
              <a:defRPr/>
            </a:pPr>
            <a:r>
              <a:rPr lang="zh-CN" altLang="en-US" dirty="0" smtClean="0">
                <a:latin typeface="+mn-ea"/>
              </a:rPr>
              <a:t>人民币对日元的外汇期货和期权</a:t>
            </a:r>
            <a:endParaRPr lang="en-US" altLang="zh-CN" dirty="0" smtClean="0">
              <a:latin typeface="+mn-ea"/>
            </a:endParaRPr>
          </a:p>
          <a:p>
            <a:pPr>
              <a:defRPr/>
            </a:pPr>
            <a:r>
              <a:rPr lang="zh-CN" altLang="en-US" dirty="0" smtClean="0">
                <a:latin typeface="+mn-ea"/>
              </a:rPr>
              <a:t>自</a:t>
            </a:r>
            <a:r>
              <a:rPr lang="en-US" altLang="zh-CN" dirty="0" smtClean="0">
                <a:latin typeface="+mn-ea"/>
              </a:rPr>
              <a:t>2007</a:t>
            </a:r>
            <a:r>
              <a:rPr lang="zh-CN" altLang="en-US" dirty="0" smtClean="0">
                <a:latin typeface="+mn-ea"/>
              </a:rPr>
              <a:t>年</a:t>
            </a:r>
            <a:r>
              <a:rPr lang="en-US" altLang="zh-CN" dirty="0" smtClean="0">
                <a:latin typeface="+mn-ea"/>
              </a:rPr>
              <a:t>9</a:t>
            </a:r>
            <a:r>
              <a:rPr lang="zh-CN" altLang="en-US" dirty="0" smtClean="0">
                <a:latin typeface="+mn-ea"/>
              </a:rPr>
              <a:t>月至</a:t>
            </a:r>
            <a:r>
              <a:rPr lang="en-US" altLang="zh-CN" dirty="0" smtClean="0">
                <a:latin typeface="+mn-ea"/>
              </a:rPr>
              <a:t>2008</a:t>
            </a:r>
            <a:r>
              <a:rPr lang="zh-CN" altLang="en-US" dirty="0" smtClean="0">
                <a:latin typeface="+mn-ea"/>
              </a:rPr>
              <a:t>年</a:t>
            </a:r>
            <a:r>
              <a:rPr lang="en-US" altLang="zh-CN" dirty="0" smtClean="0">
                <a:latin typeface="+mn-ea"/>
              </a:rPr>
              <a:t>9</a:t>
            </a:r>
            <a:r>
              <a:rPr lang="zh-CN" altLang="en-US" dirty="0" smtClean="0">
                <a:latin typeface="+mn-ea"/>
              </a:rPr>
              <a:t>月，人民币外汇期货月度成交量平均增长</a:t>
            </a:r>
            <a:r>
              <a:rPr lang="en-US" altLang="zh-CN" dirty="0" smtClean="0">
                <a:latin typeface="+mn-ea"/>
              </a:rPr>
              <a:t>362%</a:t>
            </a:r>
            <a:r>
              <a:rPr lang="zh-CN" altLang="en-US" dirty="0" smtClean="0">
                <a:latin typeface="+mn-ea"/>
              </a:rPr>
              <a:t>，年度增长为</a:t>
            </a:r>
            <a:r>
              <a:rPr lang="en-US" altLang="zh-CN" dirty="0" smtClean="0">
                <a:latin typeface="+mn-ea"/>
              </a:rPr>
              <a:t>154%</a:t>
            </a:r>
            <a:r>
              <a:rPr lang="zh-CN" altLang="en-US" dirty="0" smtClean="0">
                <a:latin typeface="+mn-ea"/>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zh-CN" altLang="en-US" smtClean="0">
                <a:latin typeface="+mn-ea"/>
                <a:ea typeface="+mn-ea"/>
              </a:rPr>
              <a:t>期货与远期的区别</a:t>
            </a:r>
          </a:p>
        </p:txBody>
      </p:sp>
      <p:sp>
        <p:nvSpPr>
          <p:cNvPr id="34819" name="Rectangle 3"/>
          <p:cNvSpPr>
            <a:spLocks noGrp="1" noChangeArrowheads="1"/>
          </p:cNvSpPr>
          <p:nvPr>
            <p:ph type="body" idx="1"/>
          </p:nvPr>
        </p:nvSpPr>
        <p:spPr/>
        <p:txBody>
          <a:bodyPr/>
          <a:lstStyle/>
          <a:p>
            <a:pPr eaLnBrk="1" hangingPunct="1">
              <a:buFontTx/>
              <a:buNone/>
              <a:defRPr/>
            </a:pPr>
            <a:r>
              <a:rPr lang="zh-CN" altLang="en-US" dirty="0" smtClean="0">
                <a:latin typeface="+mn-ea"/>
              </a:rPr>
              <a:t>（</a:t>
            </a:r>
            <a:r>
              <a:rPr lang="en-US" altLang="zh-CN" dirty="0" smtClean="0">
                <a:latin typeface="+mn-ea"/>
              </a:rPr>
              <a:t>1</a:t>
            </a:r>
            <a:r>
              <a:rPr lang="zh-CN" altLang="en-US" dirty="0" smtClean="0">
                <a:latin typeface="+mn-ea"/>
              </a:rPr>
              <a:t>）交易场所不同</a:t>
            </a:r>
          </a:p>
          <a:p>
            <a:pPr eaLnBrk="1" hangingPunct="1">
              <a:buFontTx/>
              <a:buNone/>
              <a:defRPr/>
            </a:pPr>
            <a:r>
              <a:rPr lang="zh-CN" altLang="en-US" dirty="0" smtClean="0">
                <a:latin typeface="+mn-ea"/>
              </a:rPr>
              <a:t>（</a:t>
            </a:r>
            <a:r>
              <a:rPr lang="en-US" altLang="zh-CN" dirty="0" smtClean="0">
                <a:latin typeface="+mn-ea"/>
              </a:rPr>
              <a:t>2</a:t>
            </a:r>
            <a:r>
              <a:rPr lang="zh-CN" altLang="en-US" dirty="0" smtClean="0">
                <a:latin typeface="+mn-ea"/>
              </a:rPr>
              <a:t>）合约条款的标准化程度不同</a:t>
            </a:r>
          </a:p>
          <a:p>
            <a:pPr eaLnBrk="1" hangingPunct="1">
              <a:buFontTx/>
              <a:buNone/>
              <a:defRPr/>
            </a:pPr>
            <a:r>
              <a:rPr lang="zh-CN" altLang="en-US" dirty="0" smtClean="0">
                <a:latin typeface="+mn-ea"/>
              </a:rPr>
              <a:t>（</a:t>
            </a:r>
            <a:r>
              <a:rPr lang="en-US" altLang="zh-CN" dirty="0" smtClean="0">
                <a:latin typeface="+mn-ea"/>
              </a:rPr>
              <a:t>3</a:t>
            </a:r>
            <a:r>
              <a:rPr lang="zh-CN" altLang="en-US" dirty="0" smtClean="0">
                <a:latin typeface="+mn-ea"/>
              </a:rPr>
              <a:t>）流动性不同</a:t>
            </a:r>
            <a:endParaRPr lang="en-US" altLang="zh-CN" dirty="0" smtClean="0">
              <a:latin typeface="+mn-ea"/>
            </a:endParaRPr>
          </a:p>
          <a:p>
            <a:pPr eaLnBrk="1" hangingPunct="1">
              <a:buFontTx/>
              <a:buNone/>
              <a:defRPr/>
            </a:pPr>
            <a:r>
              <a:rPr lang="zh-CN" altLang="en-US" dirty="0" smtClean="0">
                <a:latin typeface="+mn-ea"/>
              </a:rPr>
              <a:t>（</a:t>
            </a:r>
            <a:r>
              <a:rPr lang="en-US" altLang="zh-CN" dirty="0" smtClean="0">
                <a:latin typeface="+mn-ea"/>
              </a:rPr>
              <a:t>4</a:t>
            </a:r>
            <a:r>
              <a:rPr lang="zh-CN" altLang="en-US" dirty="0" smtClean="0">
                <a:latin typeface="+mn-ea"/>
              </a:rPr>
              <a:t>）信用风险不同</a:t>
            </a:r>
          </a:p>
          <a:p>
            <a:pPr eaLnBrk="1" hangingPunct="1">
              <a:buFontTx/>
              <a:buNone/>
              <a:defRPr/>
            </a:pPr>
            <a:r>
              <a:rPr lang="zh-CN" altLang="en-US" dirty="0" smtClean="0">
                <a:latin typeface="+mn-ea"/>
              </a:rPr>
              <a:t>（</a:t>
            </a:r>
            <a:r>
              <a:rPr lang="en-US" altLang="zh-CN" dirty="0" smtClean="0">
                <a:latin typeface="+mn-ea"/>
              </a:rPr>
              <a:t>5</a:t>
            </a:r>
            <a:r>
              <a:rPr lang="zh-CN" altLang="en-US" dirty="0" smtClean="0">
                <a:latin typeface="+mn-ea"/>
              </a:rPr>
              <a:t>）交易</a:t>
            </a:r>
            <a:r>
              <a:rPr lang="zh-CN" altLang="en-US" dirty="0">
                <a:latin typeface="+mn-ea"/>
              </a:rPr>
              <a:t>方式</a:t>
            </a:r>
            <a:r>
              <a:rPr lang="zh-CN" altLang="en-US" dirty="0" smtClean="0">
                <a:latin typeface="+mn-ea"/>
              </a:rPr>
              <a:t>不同</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zh-CN" altLang="en-US" smtClean="0">
                <a:latin typeface="+mn-ea"/>
                <a:ea typeface="+mn-ea"/>
              </a:rPr>
              <a:t>为什么要进行期货交易</a:t>
            </a:r>
          </a:p>
        </p:txBody>
      </p:sp>
      <p:sp>
        <p:nvSpPr>
          <p:cNvPr id="35843" name="Rectangle 3"/>
          <p:cNvSpPr>
            <a:spLocks noGrp="1" noChangeArrowheads="1"/>
          </p:cNvSpPr>
          <p:nvPr>
            <p:ph type="body" idx="1"/>
          </p:nvPr>
        </p:nvSpPr>
        <p:spPr/>
        <p:txBody>
          <a:bodyPr/>
          <a:lstStyle/>
          <a:p>
            <a:pPr>
              <a:buFont typeface="Wingdings" panose="05000000000000000000" pitchFamily="2" charset="2"/>
              <a:buNone/>
              <a:defRPr/>
            </a:pPr>
            <a:r>
              <a:rPr lang="zh-CN" altLang="en-US" dirty="0" smtClean="0">
                <a:latin typeface="+mn-ea"/>
              </a:rPr>
              <a:t>（</a:t>
            </a:r>
            <a:r>
              <a:rPr lang="en-US" altLang="zh-CN" dirty="0" smtClean="0">
                <a:latin typeface="+mn-ea"/>
              </a:rPr>
              <a:t>1</a:t>
            </a:r>
            <a:r>
              <a:rPr lang="zh-CN" altLang="en-US" dirty="0" smtClean="0">
                <a:latin typeface="+mn-ea"/>
              </a:rPr>
              <a:t>）</a:t>
            </a:r>
            <a:r>
              <a:rPr lang="zh-CN" altLang="en-US" dirty="0">
                <a:latin typeface="+mn-ea"/>
              </a:rPr>
              <a:t>相对于远期市场，标准化合约的流动性更好</a:t>
            </a:r>
            <a:r>
              <a:rPr lang="zh-CN" altLang="en-US" dirty="0" smtClean="0">
                <a:latin typeface="+mn-ea"/>
              </a:rPr>
              <a:t>。</a:t>
            </a:r>
            <a:endParaRPr lang="en-US" altLang="zh-CN" dirty="0" smtClean="0">
              <a:latin typeface="+mn-ea"/>
            </a:endParaRPr>
          </a:p>
          <a:p>
            <a:pPr>
              <a:buFont typeface="Wingdings" panose="05000000000000000000" pitchFamily="2" charset="2"/>
              <a:buNone/>
              <a:defRPr/>
            </a:pPr>
            <a:r>
              <a:rPr lang="zh-CN" altLang="en-US" dirty="0" smtClean="0">
                <a:latin typeface="+mn-ea"/>
              </a:rPr>
              <a:t>（</a:t>
            </a:r>
            <a:r>
              <a:rPr lang="en-US" altLang="zh-CN" dirty="0" smtClean="0">
                <a:latin typeface="+mn-ea"/>
              </a:rPr>
              <a:t>2</a:t>
            </a:r>
            <a:r>
              <a:rPr lang="zh-CN" altLang="en-US" dirty="0" smtClean="0">
                <a:latin typeface="+mn-ea"/>
              </a:rPr>
              <a:t>）</a:t>
            </a:r>
            <a:r>
              <a:rPr lang="zh-CN" altLang="en-US" dirty="0">
                <a:latin typeface="+mn-ea"/>
              </a:rPr>
              <a:t>规避根本资产的价格风险</a:t>
            </a:r>
            <a:r>
              <a:rPr lang="zh-CN" altLang="en-US" dirty="0" smtClean="0">
                <a:latin typeface="+mn-ea"/>
              </a:rPr>
              <a:t>。</a:t>
            </a:r>
            <a:endParaRPr lang="en-US" altLang="zh-CN" dirty="0" smtClean="0">
              <a:latin typeface="+mn-ea"/>
            </a:endParaRPr>
          </a:p>
          <a:p>
            <a:pPr>
              <a:buFont typeface="Wingdings" panose="05000000000000000000" pitchFamily="2" charset="2"/>
              <a:buNone/>
              <a:defRPr/>
            </a:pPr>
            <a:r>
              <a:rPr lang="zh-CN" altLang="en-US" dirty="0" smtClean="0">
                <a:latin typeface="+mn-ea"/>
              </a:rPr>
              <a:t>（</a:t>
            </a:r>
            <a:r>
              <a:rPr lang="en-US" altLang="zh-CN" dirty="0" smtClean="0">
                <a:latin typeface="+mn-ea"/>
              </a:rPr>
              <a:t>3</a:t>
            </a:r>
            <a:r>
              <a:rPr lang="zh-CN" altLang="en-US" dirty="0" smtClean="0">
                <a:latin typeface="+mn-ea"/>
              </a:rPr>
              <a:t>）</a:t>
            </a:r>
            <a:r>
              <a:rPr lang="zh-CN" altLang="en-US" dirty="0">
                <a:latin typeface="+mn-ea"/>
              </a:rPr>
              <a:t>相对于远期市场，期货市场清算所的存在能有效地避免交易者的违约风险。  </a:t>
            </a:r>
            <a:endParaRPr lang="zh-CN" altLang="en-US" dirty="0" smtClean="0">
              <a:latin typeface="+mn-ea"/>
            </a:endParaRPr>
          </a:p>
          <a:p>
            <a:pPr eaLnBrk="1" hangingPunct="1">
              <a:buFontTx/>
              <a:buNone/>
              <a:defRPr/>
            </a:pPr>
            <a:r>
              <a:rPr lang="zh-CN" altLang="en-US" dirty="0" smtClean="0">
                <a:latin typeface="+mn-ea"/>
              </a:rPr>
              <a:t>（</a:t>
            </a:r>
            <a:r>
              <a:rPr lang="en-US" altLang="zh-CN" dirty="0" smtClean="0">
                <a:latin typeface="+mn-ea"/>
              </a:rPr>
              <a:t>4</a:t>
            </a:r>
            <a:r>
              <a:rPr lang="zh-CN" altLang="en-US" dirty="0" smtClean="0">
                <a:latin typeface="+mn-ea"/>
              </a:rPr>
              <a:t>）保证金制度使得交易存在杠杆效应：期货交易费用要比根本资产的交易费用便宜的多。</a:t>
            </a:r>
            <a:endParaRPr lang="en-US" altLang="zh-CN" dirty="0" smtClean="0">
              <a:latin typeface="+mn-ea"/>
            </a:endParaRPr>
          </a:p>
          <a:p>
            <a:pPr eaLnBrk="1" hangingPunct="1">
              <a:buFontTx/>
              <a:buNone/>
              <a:defRPr/>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zh-CN" altLang="en-US" dirty="0" smtClean="0"/>
              <a:t>期货市场的参与各方</a:t>
            </a:r>
          </a:p>
        </p:txBody>
      </p:sp>
      <p:sp>
        <p:nvSpPr>
          <p:cNvPr id="37891" name="Rectangle 3"/>
          <p:cNvSpPr>
            <a:spLocks noGrp="1" noChangeArrowheads="1"/>
          </p:cNvSpPr>
          <p:nvPr>
            <p:ph type="body" idx="1"/>
          </p:nvPr>
        </p:nvSpPr>
        <p:spPr/>
        <p:txBody>
          <a:bodyPr/>
          <a:lstStyle/>
          <a:p>
            <a:pPr>
              <a:defRPr/>
            </a:pPr>
            <a:r>
              <a:rPr lang="zh-CN" altLang="en-US" dirty="0" smtClean="0">
                <a:latin typeface="+mn-ea"/>
              </a:rPr>
              <a:t>期货交易所</a:t>
            </a:r>
          </a:p>
          <a:p>
            <a:pPr>
              <a:defRPr/>
            </a:pPr>
            <a:r>
              <a:rPr lang="zh-CN" altLang="en-US" dirty="0" smtClean="0">
                <a:latin typeface="+mn-ea"/>
                <a:cs typeface="Times New Roman" pitchFamily="18" charset="0"/>
              </a:rPr>
              <a:t>期货结算中心</a:t>
            </a:r>
          </a:p>
          <a:p>
            <a:pPr>
              <a:defRPr/>
            </a:pPr>
            <a:r>
              <a:rPr lang="zh-CN" altLang="en-US" dirty="0" smtClean="0">
                <a:latin typeface="+mn-ea"/>
                <a:cs typeface="Times New Roman" pitchFamily="18" charset="0"/>
              </a:rPr>
              <a:t>期货经纪公司</a:t>
            </a:r>
          </a:p>
          <a:p>
            <a:pPr>
              <a:defRPr/>
            </a:pPr>
            <a:r>
              <a:rPr lang="zh-CN" altLang="en-US" dirty="0" smtClean="0">
                <a:latin typeface="+mn-ea"/>
                <a:cs typeface="Times New Roman" pitchFamily="18" charset="0"/>
              </a:rPr>
              <a:t>期货交易者</a:t>
            </a:r>
            <a:endParaRPr lang="en-US" altLang="zh-CN" dirty="0" smtClean="0">
              <a:latin typeface="+mn-ea"/>
              <a:cs typeface="Times New Roman" pitchFamily="18" charset="0"/>
            </a:endParaRPr>
          </a:p>
          <a:p>
            <a:pPr lvl="1">
              <a:defRPr/>
            </a:pPr>
            <a:r>
              <a:rPr lang="zh-CN" altLang="en-US" dirty="0" smtClean="0">
                <a:latin typeface="+mn-ea"/>
              </a:rPr>
              <a:t>套期保值者</a:t>
            </a:r>
          </a:p>
          <a:p>
            <a:pPr lvl="1" eaLnBrk="1" hangingPunct="1">
              <a:defRPr/>
            </a:pPr>
            <a:r>
              <a:rPr lang="zh-CN" altLang="en-US" dirty="0" smtClean="0">
                <a:latin typeface="+mn-ea"/>
              </a:rPr>
              <a:t>期货投机者</a:t>
            </a:r>
          </a:p>
          <a:p>
            <a:pPr lvl="1" eaLnBrk="1" hangingPunct="1">
              <a:defRPr/>
            </a:pPr>
            <a:r>
              <a:rPr lang="zh-CN" altLang="en-US" sz="2400" dirty="0" smtClean="0">
                <a:latin typeface="+mn-ea"/>
                <a:cs typeface="Times New Roman" pitchFamily="18" charset="0"/>
              </a:rPr>
              <a:t>多头方（</a:t>
            </a:r>
            <a:r>
              <a:rPr lang="en-US" altLang="zh-CN" sz="2400" dirty="0" smtClean="0">
                <a:latin typeface="+mn-ea"/>
                <a:cs typeface="Times New Roman" pitchFamily="18" charset="0"/>
              </a:rPr>
              <a:t>long position</a:t>
            </a:r>
            <a:r>
              <a:rPr lang="zh-CN" altLang="en-US" sz="2400" dirty="0" smtClean="0">
                <a:latin typeface="+mn-ea"/>
                <a:cs typeface="Times New Roman" pitchFamily="18" charset="0"/>
              </a:rPr>
              <a:t>）</a:t>
            </a:r>
          </a:p>
          <a:p>
            <a:pPr lvl="1" eaLnBrk="1" hangingPunct="1">
              <a:defRPr/>
            </a:pPr>
            <a:r>
              <a:rPr lang="zh-CN" altLang="en-US" sz="2400" dirty="0" smtClean="0">
                <a:latin typeface="+mn-ea"/>
              </a:rPr>
              <a:t>空头方（</a:t>
            </a:r>
            <a:r>
              <a:rPr lang="en-US" altLang="zh-CN" sz="2400" dirty="0" smtClean="0">
                <a:latin typeface="+mn-ea"/>
              </a:rPr>
              <a:t>short position</a:t>
            </a:r>
            <a:r>
              <a:rPr lang="zh-CN" altLang="en-US" sz="2400" dirty="0" smtClean="0">
                <a:latin typeface="+mn-ea"/>
              </a:rPr>
              <a:t>）</a:t>
            </a:r>
            <a:endParaRPr lang="zh-CN" altLang="en-US" dirty="0" smtClean="0">
              <a:latin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endParaRPr lang="zh-CN" altLang="zh-CN" smtClean="0"/>
          </a:p>
        </p:txBody>
      </p:sp>
      <p:sp>
        <p:nvSpPr>
          <p:cNvPr id="93187" name="Text Box 3"/>
          <p:cNvSpPr txBox="1">
            <a:spLocks noChangeArrowheads="1"/>
          </p:cNvSpPr>
          <p:nvPr/>
        </p:nvSpPr>
        <p:spPr bwMode="auto">
          <a:xfrm>
            <a:off x="1524000" y="2238375"/>
            <a:ext cx="985838" cy="2936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期货买方</a:t>
            </a:r>
          </a:p>
        </p:txBody>
      </p:sp>
      <p:sp>
        <p:nvSpPr>
          <p:cNvPr id="93188" name="Text Box 4"/>
          <p:cNvSpPr txBox="1">
            <a:spLocks noChangeArrowheads="1"/>
          </p:cNvSpPr>
          <p:nvPr/>
        </p:nvSpPr>
        <p:spPr bwMode="auto">
          <a:xfrm>
            <a:off x="6253163" y="2238375"/>
            <a:ext cx="985837" cy="2936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期货卖方</a:t>
            </a:r>
          </a:p>
        </p:txBody>
      </p:sp>
      <p:sp>
        <p:nvSpPr>
          <p:cNvPr id="93189" name="Line 5"/>
          <p:cNvSpPr>
            <a:spLocks noChangeShapeType="1"/>
          </p:cNvSpPr>
          <p:nvPr/>
        </p:nvSpPr>
        <p:spPr bwMode="auto">
          <a:xfrm flipV="1">
            <a:off x="1917700" y="2097088"/>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0" name="Line 6"/>
          <p:cNvSpPr>
            <a:spLocks noChangeShapeType="1"/>
          </p:cNvSpPr>
          <p:nvPr/>
        </p:nvSpPr>
        <p:spPr bwMode="auto">
          <a:xfrm flipV="1">
            <a:off x="1917700" y="2533650"/>
            <a:ext cx="0" cy="150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7"/>
          <p:cNvSpPr>
            <a:spLocks noChangeShapeType="1"/>
          </p:cNvSpPr>
          <p:nvPr/>
        </p:nvSpPr>
        <p:spPr bwMode="auto">
          <a:xfrm flipV="1">
            <a:off x="6704013" y="2097088"/>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2" name="Line 8"/>
          <p:cNvSpPr>
            <a:spLocks noChangeShapeType="1"/>
          </p:cNvSpPr>
          <p:nvPr/>
        </p:nvSpPr>
        <p:spPr bwMode="auto">
          <a:xfrm flipV="1">
            <a:off x="6704013" y="2533650"/>
            <a:ext cx="0" cy="150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3" name="Text Box 9"/>
          <p:cNvSpPr txBox="1">
            <a:spLocks noChangeArrowheads="1"/>
          </p:cNvSpPr>
          <p:nvPr/>
        </p:nvSpPr>
        <p:spPr bwMode="auto">
          <a:xfrm>
            <a:off x="4022725" y="1752600"/>
            <a:ext cx="114935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货    币</a:t>
            </a:r>
          </a:p>
        </p:txBody>
      </p:sp>
      <p:sp>
        <p:nvSpPr>
          <p:cNvPr id="93194" name="Text Box 10"/>
          <p:cNvSpPr txBox="1">
            <a:spLocks noChangeArrowheads="1"/>
          </p:cNvSpPr>
          <p:nvPr/>
        </p:nvSpPr>
        <p:spPr bwMode="auto">
          <a:xfrm>
            <a:off x="4044950" y="2762250"/>
            <a:ext cx="11493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根本资产</a:t>
            </a:r>
          </a:p>
        </p:txBody>
      </p:sp>
      <p:sp>
        <p:nvSpPr>
          <p:cNvPr id="93195" name="Line 11"/>
          <p:cNvSpPr>
            <a:spLocks noChangeShapeType="1"/>
          </p:cNvSpPr>
          <p:nvPr/>
        </p:nvSpPr>
        <p:spPr bwMode="auto">
          <a:xfrm>
            <a:off x="1917700" y="2097088"/>
            <a:ext cx="47736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6" name="Line 12"/>
          <p:cNvSpPr>
            <a:spLocks noChangeShapeType="1"/>
          </p:cNvSpPr>
          <p:nvPr/>
        </p:nvSpPr>
        <p:spPr bwMode="auto">
          <a:xfrm>
            <a:off x="1917700" y="2695575"/>
            <a:ext cx="4773613"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3197" name="Text Box 13"/>
          <p:cNvSpPr txBox="1">
            <a:spLocks noChangeArrowheads="1"/>
          </p:cNvSpPr>
          <p:nvPr/>
        </p:nvSpPr>
        <p:spPr bwMode="auto">
          <a:xfrm>
            <a:off x="1524000" y="4629150"/>
            <a:ext cx="985838" cy="2936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期货买方</a:t>
            </a:r>
          </a:p>
        </p:txBody>
      </p:sp>
      <p:sp>
        <p:nvSpPr>
          <p:cNvPr id="93198" name="Text Box 14"/>
          <p:cNvSpPr txBox="1">
            <a:spLocks noChangeArrowheads="1"/>
          </p:cNvSpPr>
          <p:nvPr/>
        </p:nvSpPr>
        <p:spPr bwMode="auto">
          <a:xfrm>
            <a:off x="6253163" y="4629150"/>
            <a:ext cx="985837" cy="2936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期货卖方</a:t>
            </a:r>
          </a:p>
        </p:txBody>
      </p:sp>
      <p:sp>
        <p:nvSpPr>
          <p:cNvPr id="93199" name="Line 15"/>
          <p:cNvSpPr>
            <a:spLocks noChangeShapeType="1"/>
          </p:cNvSpPr>
          <p:nvPr/>
        </p:nvSpPr>
        <p:spPr bwMode="auto">
          <a:xfrm flipV="1">
            <a:off x="1917700" y="4487863"/>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Text Box 16"/>
          <p:cNvSpPr txBox="1">
            <a:spLocks noChangeArrowheads="1"/>
          </p:cNvSpPr>
          <p:nvPr/>
        </p:nvSpPr>
        <p:spPr bwMode="auto">
          <a:xfrm>
            <a:off x="2663825" y="4143375"/>
            <a:ext cx="9683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货    币</a:t>
            </a:r>
          </a:p>
        </p:txBody>
      </p:sp>
      <p:sp>
        <p:nvSpPr>
          <p:cNvPr id="93201" name="Text Box 17"/>
          <p:cNvSpPr txBox="1">
            <a:spLocks noChangeArrowheads="1"/>
          </p:cNvSpPr>
          <p:nvPr/>
        </p:nvSpPr>
        <p:spPr bwMode="auto">
          <a:xfrm>
            <a:off x="2651125" y="5151438"/>
            <a:ext cx="1149350" cy="3016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根本资产</a:t>
            </a:r>
          </a:p>
        </p:txBody>
      </p:sp>
      <p:sp>
        <p:nvSpPr>
          <p:cNvPr id="93202" name="Line 18"/>
          <p:cNvSpPr>
            <a:spLocks noChangeShapeType="1"/>
          </p:cNvSpPr>
          <p:nvPr/>
        </p:nvSpPr>
        <p:spPr bwMode="auto">
          <a:xfrm>
            <a:off x="1917700" y="4484688"/>
            <a:ext cx="23590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3" name="Text Box 19"/>
          <p:cNvSpPr txBox="1">
            <a:spLocks noChangeArrowheads="1"/>
          </p:cNvSpPr>
          <p:nvPr/>
        </p:nvSpPr>
        <p:spPr bwMode="auto">
          <a:xfrm>
            <a:off x="3889375" y="4625975"/>
            <a:ext cx="984250" cy="2936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清 算 所</a:t>
            </a:r>
          </a:p>
        </p:txBody>
      </p:sp>
      <p:sp>
        <p:nvSpPr>
          <p:cNvPr id="93204" name="Line 20"/>
          <p:cNvSpPr>
            <a:spLocks noChangeShapeType="1"/>
          </p:cNvSpPr>
          <p:nvPr/>
        </p:nvSpPr>
        <p:spPr bwMode="auto">
          <a:xfrm flipV="1">
            <a:off x="4295775" y="4487863"/>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5" name="Line 21"/>
          <p:cNvSpPr>
            <a:spLocks noChangeShapeType="1"/>
          </p:cNvSpPr>
          <p:nvPr/>
        </p:nvSpPr>
        <p:spPr bwMode="auto">
          <a:xfrm flipV="1">
            <a:off x="4508500" y="4478338"/>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6" name="Line 22"/>
          <p:cNvSpPr>
            <a:spLocks noChangeShapeType="1"/>
          </p:cNvSpPr>
          <p:nvPr/>
        </p:nvSpPr>
        <p:spPr bwMode="auto">
          <a:xfrm>
            <a:off x="4508500" y="4476750"/>
            <a:ext cx="23590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7" name="Line 23"/>
          <p:cNvSpPr>
            <a:spLocks noChangeShapeType="1"/>
          </p:cNvSpPr>
          <p:nvPr/>
        </p:nvSpPr>
        <p:spPr bwMode="auto">
          <a:xfrm flipV="1">
            <a:off x="6856413" y="4478338"/>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8" name="Line 24"/>
          <p:cNvSpPr>
            <a:spLocks noChangeShapeType="1"/>
          </p:cNvSpPr>
          <p:nvPr/>
        </p:nvSpPr>
        <p:spPr bwMode="auto">
          <a:xfrm flipV="1">
            <a:off x="1917700" y="4924425"/>
            <a:ext cx="0" cy="138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9" name="Line 25"/>
          <p:cNvSpPr>
            <a:spLocks noChangeShapeType="1"/>
          </p:cNvSpPr>
          <p:nvPr/>
        </p:nvSpPr>
        <p:spPr bwMode="auto">
          <a:xfrm>
            <a:off x="1917700" y="5059363"/>
            <a:ext cx="2359025"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3210" name="Line 26"/>
          <p:cNvSpPr>
            <a:spLocks noChangeShapeType="1"/>
          </p:cNvSpPr>
          <p:nvPr/>
        </p:nvSpPr>
        <p:spPr bwMode="auto">
          <a:xfrm flipV="1">
            <a:off x="4295775" y="4924425"/>
            <a:ext cx="0" cy="138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1" name="Line 27"/>
          <p:cNvSpPr>
            <a:spLocks noChangeShapeType="1"/>
          </p:cNvSpPr>
          <p:nvPr/>
        </p:nvSpPr>
        <p:spPr bwMode="auto">
          <a:xfrm flipV="1">
            <a:off x="4508500" y="4916488"/>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2" name="Line 28"/>
          <p:cNvSpPr>
            <a:spLocks noChangeShapeType="1"/>
          </p:cNvSpPr>
          <p:nvPr/>
        </p:nvSpPr>
        <p:spPr bwMode="auto">
          <a:xfrm>
            <a:off x="4508500" y="5062538"/>
            <a:ext cx="2359025"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3213" name="Line 29"/>
          <p:cNvSpPr>
            <a:spLocks noChangeShapeType="1"/>
          </p:cNvSpPr>
          <p:nvPr/>
        </p:nvSpPr>
        <p:spPr bwMode="auto">
          <a:xfrm flipV="1">
            <a:off x="6856413" y="4916488"/>
            <a:ext cx="0" cy="138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4" name="Text Box 30"/>
          <p:cNvSpPr txBox="1">
            <a:spLocks noChangeArrowheads="1"/>
          </p:cNvSpPr>
          <p:nvPr/>
        </p:nvSpPr>
        <p:spPr bwMode="auto">
          <a:xfrm>
            <a:off x="5102225" y="4143375"/>
            <a:ext cx="9683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货    币</a:t>
            </a:r>
          </a:p>
        </p:txBody>
      </p:sp>
      <p:sp>
        <p:nvSpPr>
          <p:cNvPr id="93215" name="Text Box 31"/>
          <p:cNvSpPr txBox="1">
            <a:spLocks noChangeArrowheads="1"/>
          </p:cNvSpPr>
          <p:nvPr/>
        </p:nvSpPr>
        <p:spPr bwMode="auto">
          <a:xfrm>
            <a:off x="5121275" y="5154613"/>
            <a:ext cx="1149350" cy="3016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latin typeface="Times New Roman" panose="02020603050405020304" pitchFamily="18" charset="0"/>
              </a:rPr>
              <a:t>根本资产</a:t>
            </a:r>
          </a:p>
        </p:txBody>
      </p:sp>
      <p:sp>
        <p:nvSpPr>
          <p:cNvPr id="93216" name="Text Box 32"/>
          <p:cNvSpPr txBox="1">
            <a:spLocks noChangeArrowheads="1"/>
          </p:cNvSpPr>
          <p:nvPr/>
        </p:nvSpPr>
        <p:spPr bwMode="auto">
          <a:xfrm>
            <a:off x="3716338" y="3049588"/>
            <a:ext cx="19700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b="1">
                <a:latin typeface="Times New Roman" panose="02020603050405020304" pitchFamily="18" charset="0"/>
              </a:rPr>
              <a:t>a) </a:t>
            </a:r>
            <a:r>
              <a:rPr lang="zh-CN" altLang="en-US" sz="1600" b="1">
                <a:latin typeface="Times New Roman" panose="02020603050405020304" pitchFamily="18" charset="0"/>
              </a:rPr>
              <a:t>无清算所时</a:t>
            </a:r>
          </a:p>
        </p:txBody>
      </p:sp>
      <p:sp>
        <p:nvSpPr>
          <p:cNvPr id="93217" name="Text Box 33"/>
          <p:cNvSpPr txBox="1">
            <a:spLocks noChangeArrowheads="1"/>
          </p:cNvSpPr>
          <p:nvPr/>
        </p:nvSpPr>
        <p:spPr bwMode="auto">
          <a:xfrm>
            <a:off x="3692525" y="5565775"/>
            <a:ext cx="19700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b="1">
                <a:latin typeface="Times New Roman" panose="02020603050405020304" pitchFamily="18" charset="0"/>
              </a:rPr>
              <a:t>b) </a:t>
            </a:r>
            <a:r>
              <a:rPr lang="zh-CN" altLang="en-US" sz="1600" b="1">
                <a:latin typeface="Times New Roman" panose="02020603050405020304" pitchFamily="18" charset="0"/>
              </a:rPr>
              <a:t>有清算所时</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期货</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zh-CN" altLang="en-US" b="1" dirty="0" smtClean="0"/>
              <a:t>与远期类似，区别是期货</a:t>
            </a:r>
            <a:r>
              <a:rPr lang="zh-CN" altLang="en-US" b="1" dirty="0"/>
              <a:t>在交易所交易</a:t>
            </a:r>
            <a:r>
              <a:rPr lang="zh-CN" altLang="en-US" b="1" dirty="0" smtClean="0"/>
              <a:t>，远期</a:t>
            </a:r>
            <a:r>
              <a:rPr lang="zh-CN" altLang="en-US" b="1" dirty="0"/>
              <a:t>为 </a:t>
            </a:r>
            <a:r>
              <a:rPr lang="en-US" altLang="zh-CN" b="1" dirty="0"/>
              <a:t>OTC </a:t>
            </a:r>
            <a:r>
              <a:rPr lang="zh-CN" altLang="en-US" b="1" dirty="0" smtClean="0"/>
              <a:t>产品</a:t>
            </a:r>
            <a:r>
              <a:rPr lang="zh-CN" altLang="en-US" b="1" dirty="0"/>
              <a:t>。</a:t>
            </a:r>
          </a:p>
        </p:txBody>
      </p:sp>
    </p:spTree>
    <p:extLst>
      <p:ext uri="{BB962C8B-B14F-4D97-AF65-F5344CB8AC3E}">
        <p14:creationId xmlns:p14="http://schemas.microsoft.com/office/powerpoint/2010/main" val="33189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套期保值</a:t>
            </a:r>
            <a:endParaRPr lang="zh-CN" altLang="en-US" dirty="0"/>
          </a:p>
        </p:txBody>
      </p:sp>
      <p:sp>
        <p:nvSpPr>
          <p:cNvPr id="3" name="内容占位符 2"/>
          <p:cNvSpPr>
            <a:spLocks noGrp="1"/>
          </p:cNvSpPr>
          <p:nvPr>
            <p:ph idx="1"/>
          </p:nvPr>
        </p:nvSpPr>
        <p:spPr/>
        <p:txBody>
          <a:bodyPr/>
          <a:lstStyle/>
          <a:p>
            <a:pPr>
              <a:defRPr/>
            </a:pPr>
            <a:r>
              <a:rPr lang="zh-CN" altLang="en-US" dirty="0">
                <a:latin typeface="+mn-ea"/>
              </a:rPr>
              <a:t>美国</a:t>
            </a:r>
            <a:r>
              <a:rPr lang="zh-CN" altLang="en-US" dirty="0" smtClean="0">
                <a:latin typeface="+mn-ea"/>
              </a:rPr>
              <a:t>进口商</a:t>
            </a:r>
            <a:r>
              <a:rPr lang="en-US" altLang="zh-CN" dirty="0" smtClean="0">
                <a:latin typeface="+mn-ea"/>
              </a:rPr>
              <a:t>3</a:t>
            </a:r>
            <a:r>
              <a:rPr lang="zh-CN" altLang="en-US" dirty="0" smtClean="0">
                <a:latin typeface="+mn-ea"/>
              </a:rPr>
              <a:t>月份从</a:t>
            </a:r>
            <a:r>
              <a:rPr lang="zh-CN" altLang="en-US" dirty="0">
                <a:latin typeface="+mn-ea"/>
              </a:rPr>
              <a:t>加拿大进口</a:t>
            </a:r>
            <a:r>
              <a:rPr lang="zh-CN" altLang="en-US" dirty="0" smtClean="0">
                <a:latin typeface="+mn-ea"/>
              </a:rPr>
              <a:t>一批货物，</a:t>
            </a:r>
            <a:r>
              <a:rPr lang="zh-CN" altLang="en-US" dirty="0">
                <a:latin typeface="+mn-ea"/>
              </a:rPr>
              <a:t>价值</a:t>
            </a:r>
            <a:r>
              <a:rPr lang="en-US" altLang="zh-CN" dirty="0">
                <a:latin typeface="+mn-ea"/>
              </a:rPr>
              <a:t>100</a:t>
            </a:r>
            <a:r>
              <a:rPr lang="zh-CN" altLang="en-US" dirty="0">
                <a:latin typeface="+mn-ea"/>
              </a:rPr>
              <a:t>万加拿大元，交易双方约定</a:t>
            </a:r>
            <a:r>
              <a:rPr lang="en-US" altLang="zh-CN" dirty="0">
                <a:latin typeface="+mn-ea"/>
              </a:rPr>
              <a:t>3</a:t>
            </a:r>
            <a:r>
              <a:rPr lang="zh-CN" altLang="en-US" dirty="0">
                <a:latin typeface="+mn-ea"/>
              </a:rPr>
              <a:t>个月后付款</a:t>
            </a:r>
            <a:r>
              <a:rPr lang="zh-CN" altLang="en-US" dirty="0" smtClean="0">
                <a:latin typeface="+mn-ea"/>
              </a:rPr>
              <a:t>。</a:t>
            </a:r>
            <a:endParaRPr lang="en-US" altLang="zh-CN" dirty="0" smtClean="0">
              <a:latin typeface="+mn-ea"/>
            </a:endParaRPr>
          </a:p>
          <a:p>
            <a:pPr>
              <a:defRPr/>
            </a:pPr>
            <a:r>
              <a:rPr lang="zh-CN" altLang="en-US" dirty="0" smtClean="0">
                <a:latin typeface="+mn-ea"/>
              </a:rPr>
              <a:t>当日</a:t>
            </a:r>
            <a:r>
              <a:rPr lang="zh-CN" altLang="en-US" dirty="0">
                <a:latin typeface="+mn-ea"/>
              </a:rPr>
              <a:t>即期外汇市场上汇率为</a:t>
            </a:r>
            <a:r>
              <a:rPr lang="en-US" altLang="zh-CN" dirty="0" smtClean="0">
                <a:latin typeface="+mn-ea"/>
              </a:rPr>
              <a:t>USD/CAD=1.042, </a:t>
            </a:r>
            <a:r>
              <a:rPr lang="zh-CN" altLang="en-US" dirty="0" smtClean="0">
                <a:latin typeface="+mn-ea"/>
              </a:rPr>
              <a:t>该</a:t>
            </a:r>
            <a:r>
              <a:rPr lang="zh-CN" altLang="en-US" dirty="0">
                <a:latin typeface="+mn-ea"/>
              </a:rPr>
              <a:t>进口商为了防止</a:t>
            </a:r>
            <a:r>
              <a:rPr lang="en-US" altLang="zh-CN" dirty="0">
                <a:latin typeface="+mn-ea"/>
              </a:rPr>
              <a:t>3</a:t>
            </a:r>
            <a:r>
              <a:rPr lang="zh-CN" altLang="en-US" dirty="0">
                <a:latin typeface="+mn-ea"/>
              </a:rPr>
              <a:t>个月后因为加拿大元升值带来损失</a:t>
            </a:r>
            <a:r>
              <a:rPr lang="zh-CN" altLang="en-US" dirty="0" smtClean="0">
                <a:latin typeface="+mn-ea"/>
              </a:rPr>
              <a:t>，</a:t>
            </a:r>
            <a:r>
              <a:rPr lang="zh-CN" altLang="en-US" dirty="0">
                <a:latin typeface="+mn-ea"/>
              </a:rPr>
              <a:t>如何</a:t>
            </a:r>
            <a:r>
              <a:rPr lang="zh-CN" altLang="en-US" dirty="0" smtClean="0">
                <a:latin typeface="+mn-ea"/>
              </a:rPr>
              <a:t>在</a:t>
            </a:r>
            <a:r>
              <a:rPr lang="zh-CN" altLang="en-US" dirty="0">
                <a:latin typeface="+mn-ea"/>
              </a:rPr>
              <a:t>外汇期货市场进行套期</a:t>
            </a:r>
            <a:r>
              <a:rPr lang="zh-CN" altLang="en-US" dirty="0" smtClean="0">
                <a:latin typeface="+mn-ea"/>
              </a:rPr>
              <a:t>保值？</a:t>
            </a:r>
            <a:endParaRPr lang="en-US" altLang="zh-CN" dirty="0" smtClean="0">
              <a:latin typeface="+mn-ea"/>
            </a:endParaRPr>
          </a:p>
          <a:p>
            <a:pPr>
              <a:defRPr/>
            </a:pPr>
            <a:endParaRPr lang="zh-CN" altLang="en-US" dirty="0">
              <a:latin typeface="+mn-ea"/>
            </a:endParaRPr>
          </a:p>
          <a:p>
            <a:pPr>
              <a:defRPr/>
            </a:pPr>
            <a:endParaRPr lang="zh-CN" altLang="en-US" dirty="0"/>
          </a:p>
        </p:txBody>
      </p:sp>
      <p:sp>
        <p:nvSpPr>
          <p:cNvPr id="4" name="TextBox 3"/>
          <p:cNvSpPr txBox="1"/>
          <p:nvPr/>
        </p:nvSpPr>
        <p:spPr>
          <a:xfrm>
            <a:off x="1835150" y="5373688"/>
            <a:ext cx="6840538" cy="584200"/>
          </a:xfrm>
          <a:prstGeom prst="rect">
            <a:avLst/>
          </a:prstGeom>
          <a:noFill/>
        </p:spPr>
        <p:txBody>
          <a:bodyPr>
            <a:spAutoFit/>
          </a:bodyPr>
          <a:lstStyle/>
          <a:p>
            <a:pPr algn="ctr">
              <a:defRPr/>
            </a:pPr>
            <a:r>
              <a:rPr lang="zh-CN" altLang="en-US" sz="3200" dirty="0">
                <a:effectLst>
                  <a:outerShdw blurRad="38100" dist="38100" dir="2700000" algn="tl">
                    <a:srgbClr val="000000">
                      <a:alpha val="43137"/>
                    </a:srgbClr>
                  </a:outerShdw>
                </a:effectLst>
              </a:rPr>
              <a:t>卖出美元，买入加元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加元期货</a:t>
            </a:r>
            <a:endParaRPr lang="zh-CN" altLang="en-US" dirty="0"/>
          </a:p>
        </p:txBody>
      </p:sp>
      <p:sp>
        <p:nvSpPr>
          <p:cNvPr id="3" name="内容占位符 2"/>
          <p:cNvSpPr>
            <a:spLocks noGrp="1"/>
          </p:cNvSpPr>
          <p:nvPr>
            <p:ph idx="1"/>
          </p:nvPr>
        </p:nvSpPr>
        <p:spPr/>
        <p:txBody>
          <a:bodyPr/>
          <a:lstStyle/>
          <a:p>
            <a:pPr marL="365760" lvl="2" indent="-283464">
              <a:spcBef>
                <a:spcPts val="600"/>
              </a:spcBef>
              <a:buClr>
                <a:schemeClr val="accent1"/>
              </a:buClr>
              <a:buSzPct val="80000"/>
              <a:buFont typeface="Wingdings 2"/>
              <a:buChar char=""/>
              <a:defRPr/>
            </a:pPr>
            <a:r>
              <a:rPr lang="en-US" altLang="zh-CN" sz="3200" dirty="0" smtClean="0">
                <a:latin typeface="+mn-ea"/>
              </a:rPr>
              <a:t>IMM</a:t>
            </a:r>
            <a:r>
              <a:rPr lang="zh-CN" altLang="en-US" sz="3200" dirty="0"/>
              <a:t>市场</a:t>
            </a:r>
            <a:r>
              <a:rPr lang="zh-CN" altLang="en-US" sz="3200" dirty="0" smtClean="0">
                <a:latin typeface="+mn-ea"/>
              </a:rPr>
              <a:t>采用</a:t>
            </a:r>
            <a:r>
              <a:rPr lang="zh-CN" altLang="en-US" sz="3200" dirty="0">
                <a:latin typeface="+mn-ea"/>
              </a:rPr>
              <a:t>美元报价制度，即所有货币均以</a:t>
            </a:r>
            <a:r>
              <a:rPr lang="zh-CN" altLang="en-US" sz="3200" dirty="0" smtClean="0">
                <a:latin typeface="+mn-ea"/>
              </a:rPr>
              <a:t>美元报价。</a:t>
            </a:r>
            <a:endParaRPr lang="en-US" altLang="zh-CN" sz="3200" dirty="0" smtClean="0">
              <a:latin typeface="+mn-ea"/>
            </a:endParaRPr>
          </a:p>
          <a:p>
            <a:pPr marL="365760" lvl="2" indent="-283464">
              <a:spcBef>
                <a:spcPts val="600"/>
              </a:spcBef>
              <a:buClr>
                <a:schemeClr val="accent1"/>
              </a:buClr>
              <a:buSzPct val="80000"/>
              <a:buFont typeface="Wingdings 2"/>
              <a:buChar char=""/>
              <a:defRPr/>
            </a:pPr>
            <a:r>
              <a:rPr lang="zh-CN" altLang="en-US" sz="3200" dirty="0" smtClean="0">
                <a:latin typeface="+mn-ea"/>
              </a:rPr>
              <a:t>加元外汇期货合约单位</a:t>
            </a:r>
            <a:r>
              <a:rPr lang="en-US" altLang="zh-CN" sz="3200" dirty="0" smtClean="0">
                <a:latin typeface="+mn-ea"/>
              </a:rPr>
              <a:t>10</a:t>
            </a:r>
            <a:r>
              <a:rPr lang="zh-CN" altLang="en-US" sz="3200" dirty="0" smtClean="0">
                <a:latin typeface="+mn-ea"/>
              </a:rPr>
              <a:t>万加元，即每份期货合约的价值为</a:t>
            </a:r>
            <a:r>
              <a:rPr lang="en-US" altLang="zh-CN" sz="3200" dirty="0" smtClean="0">
                <a:latin typeface="+mn-ea"/>
              </a:rPr>
              <a:t>10</a:t>
            </a:r>
            <a:r>
              <a:rPr lang="zh-CN" altLang="en-US" sz="3200" dirty="0" smtClean="0">
                <a:latin typeface="+mn-ea"/>
              </a:rPr>
              <a:t>万加元。</a:t>
            </a:r>
            <a:endParaRPr lang="zh-CN" altLang="en-US" sz="3200" dirty="0">
              <a:latin typeface="+mn-ea"/>
            </a:endParaRPr>
          </a:p>
          <a:p>
            <a:pPr>
              <a:defRPr/>
            </a:pP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endParaRPr lang="zh-CN" altLang="en-US" sz="4400">
              <a:solidFill>
                <a:schemeClr val="tx1"/>
              </a:solidFill>
              <a:latin typeface="+mn-ea"/>
              <a:ea typeface="+mn-ea"/>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18575685"/>
              </p:ext>
            </p:extLst>
          </p:nvPr>
        </p:nvGraphicFramePr>
        <p:xfrm>
          <a:off x="1835150" y="1484313"/>
          <a:ext cx="6481762" cy="3744912"/>
        </p:xfrm>
        <a:graphic>
          <a:graphicData uri="http://schemas.openxmlformats.org/drawingml/2006/table">
            <a:tbl>
              <a:tblPr firstRow="1" firstCol="1" bandRow="1">
                <a:tableStyleId>{5C22544A-7EE6-4342-B048-85BDC9FD1C3A}</a:tableStyleId>
              </a:tblPr>
              <a:tblGrid>
                <a:gridCol w="1712775"/>
                <a:gridCol w="2496807"/>
                <a:gridCol w="2272180"/>
              </a:tblGrid>
              <a:tr h="413229">
                <a:tc>
                  <a:txBody>
                    <a:bodyPr/>
                    <a:lstStyle/>
                    <a:p>
                      <a:pPr algn="just">
                        <a:spcAft>
                          <a:spcPts val="0"/>
                        </a:spcAft>
                      </a:pPr>
                      <a:r>
                        <a:rPr lang="en-US" sz="2000" kern="100" dirty="0">
                          <a:solidFill>
                            <a:schemeClr val="tx1"/>
                          </a:solidFill>
                          <a:effectLst/>
                          <a:latin typeface="+mn-ea"/>
                          <a:ea typeface="+mn-ea"/>
                        </a:rPr>
                        <a:t> </a:t>
                      </a:r>
                      <a:endParaRPr lang="zh-CN" sz="2000" kern="100" dirty="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zh-CN" sz="2000" kern="100">
                          <a:solidFill>
                            <a:schemeClr val="tx1"/>
                          </a:solidFill>
                          <a:effectLst/>
                          <a:latin typeface="+mn-ea"/>
                          <a:ea typeface="+mn-ea"/>
                        </a:rPr>
                        <a:t>现货市场</a:t>
                      </a:r>
                      <a:endParaRPr lang="zh-CN" sz="2000" kern="10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zh-CN" sz="2000" kern="100">
                          <a:solidFill>
                            <a:schemeClr val="tx1"/>
                          </a:solidFill>
                          <a:effectLst/>
                          <a:latin typeface="+mn-ea"/>
                          <a:ea typeface="+mn-ea"/>
                        </a:rPr>
                        <a:t>期货市场</a:t>
                      </a:r>
                      <a:endParaRPr lang="zh-CN" sz="2000" kern="100">
                        <a:solidFill>
                          <a:schemeClr val="tx1"/>
                        </a:solidFill>
                        <a:effectLst/>
                        <a:latin typeface="+mn-ea"/>
                        <a:ea typeface="+mn-ea"/>
                        <a:cs typeface="Times New Roman"/>
                      </a:endParaRPr>
                    </a:p>
                  </a:txBody>
                  <a:tcPr marL="68591" marR="68591" marT="0" marB="0">
                    <a:noFill/>
                  </a:tcPr>
                </a:tc>
              </a:tr>
              <a:tr h="1332673">
                <a:tc>
                  <a:txBody>
                    <a:bodyPr/>
                    <a:lstStyle/>
                    <a:p>
                      <a:pPr algn="just">
                        <a:spcAft>
                          <a:spcPts val="0"/>
                        </a:spcAft>
                      </a:pPr>
                      <a:r>
                        <a:rPr lang="en-US" sz="2000" kern="100" dirty="0">
                          <a:solidFill>
                            <a:schemeClr val="tx1"/>
                          </a:solidFill>
                          <a:effectLst/>
                          <a:latin typeface="+mn-ea"/>
                          <a:ea typeface="+mn-ea"/>
                        </a:rPr>
                        <a:t>3</a:t>
                      </a:r>
                      <a:r>
                        <a:rPr lang="zh-CN" sz="2000" kern="100" dirty="0">
                          <a:solidFill>
                            <a:schemeClr val="tx1"/>
                          </a:solidFill>
                          <a:effectLst/>
                          <a:latin typeface="+mn-ea"/>
                          <a:ea typeface="+mn-ea"/>
                        </a:rPr>
                        <a:t>月</a:t>
                      </a:r>
                      <a:endParaRPr lang="zh-CN" sz="2000" kern="100" dirty="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zh-CN" sz="2000" kern="100" dirty="0">
                          <a:solidFill>
                            <a:schemeClr val="tx1"/>
                          </a:solidFill>
                          <a:effectLst/>
                          <a:latin typeface="+mn-ea"/>
                          <a:ea typeface="+mn-ea"/>
                        </a:rPr>
                        <a:t>市场汇率</a:t>
                      </a:r>
                    </a:p>
                    <a:p>
                      <a:pPr algn="just">
                        <a:spcAft>
                          <a:spcPts val="0"/>
                        </a:spcAft>
                      </a:pPr>
                      <a:r>
                        <a:rPr lang="en-US" sz="2000" kern="100" dirty="0">
                          <a:solidFill>
                            <a:schemeClr val="tx1"/>
                          </a:solidFill>
                          <a:effectLst/>
                          <a:latin typeface="+mn-ea"/>
                          <a:ea typeface="+mn-ea"/>
                        </a:rPr>
                        <a:t>USD/CAD = 1.042</a:t>
                      </a:r>
                      <a:endParaRPr lang="zh-CN" sz="2000" kern="100" dirty="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zh-CN" sz="2000" kern="100" dirty="0">
                          <a:solidFill>
                            <a:schemeClr val="tx1"/>
                          </a:solidFill>
                          <a:effectLst/>
                          <a:latin typeface="+mn-ea"/>
                          <a:ea typeface="+mn-ea"/>
                        </a:rPr>
                        <a:t>以</a:t>
                      </a:r>
                      <a:r>
                        <a:rPr lang="en-US" sz="2000" kern="100" dirty="0">
                          <a:solidFill>
                            <a:schemeClr val="tx1"/>
                          </a:solidFill>
                          <a:effectLst/>
                          <a:latin typeface="+mn-ea"/>
                          <a:ea typeface="+mn-ea"/>
                        </a:rPr>
                        <a:t>0.9601</a:t>
                      </a:r>
                      <a:r>
                        <a:rPr lang="zh-CN" sz="2000" kern="100" dirty="0">
                          <a:solidFill>
                            <a:schemeClr val="tx1"/>
                          </a:solidFill>
                          <a:effectLst/>
                          <a:latin typeface="+mn-ea"/>
                          <a:ea typeface="+mn-ea"/>
                        </a:rPr>
                        <a:t>美元的价格买入</a:t>
                      </a:r>
                      <a:r>
                        <a:rPr lang="en-US" sz="2000" kern="100" dirty="0">
                          <a:solidFill>
                            <a:schemeClr val="tx1"/>
                          </a:solidFill>
                          <a:effectLst/>
                          <a:latin typeface="+mn-ea"/>
                          <a:ea typeface="+mn-ea"/>
                        </a:rPr>
                        <a:t>10</a:t>
                      </a:r>
                      <a:r>
                        <a:rPr lang="zh-CN" sz="2000" kern="100" dirty="0" smtClean="0">
                          <a:solidFill>
                            <a:schemeClr val="tx1"/>
                          </a:solidFill>
                          <a:effectLst/>
                          <a:latin typeface="+mn-ea"/>
                          <a:ea typeface="+mn-ea"/>
                        </a:rPr>
                        <a:t>份</a:t>
                      </a:r>
                      <a:r>
                        <a:rPr lang="en-US" altLang="zh-CN" sz="2000" kern="100" dirty="0" smtClean="0">
                          <a:solidFill>
                            <a:schemeClr val="tx1"/>
                          </a:solidFill>
                          <a:effectLst/>
                          <a:latin typeface="+mn-ea"/>
                          <a:ea typeface="+mn-ea"/>
                        </a:rPr>
                        <a:t>6</a:t>
                      </a:r>
                      <a:r>
                        <a:rPr lang="zh-CN" sz="2000" kern="100" dirty="0" smtClean="0">
                          <a:solidFill>
                            <a:schemeClr val="tx1"/>
                          </a:solidFill>
                          <a:effectLst/>
                          <a:latin typeface="+mn-ea"/>
                          <a:ea typeface="+mn-ea"/>
                        </a:rPr>
                        <a:t>月</a:t>
                      </a:r>
                      <a:r>
                        <a:rPr lang="zh-CN" sz="2000" kern="100" dirty="0">
                          <a:solidFill>
                            <a:schemeClr val="tx1"/>
                          </a:solidFill>
                          <a:effectLst/>
                          <a:latin typeface="+mn-ea"/>
                          <a:ea typeface="+mn-ea"/>
                        </a:rPr>
                        <a:t>到期的加元外汇期货</a:t>
                      </a:r>
                      <a:endParaRPr lang="zh-CN" sz="2000" kern="100" dirty="0">
                        <a:solidFill>
                          <a:schemeClr val="tx1"/>
                        </a:solidFill>
                        <a:effectLst/>
                        <a:latin typeface="+mn-ea"/>
                        <a:ea typeface="+mn-ea"/>
                        <a:cs typeface="Times New Roman"/>
                      </a:endParaRPr>
                    </a:p>
                  </a:txBody>
                  <a:tcPr marL="68591" marR="68591" marT="0" marB="0">
                    <a:noFill/>
                  </a:tcPr>
                </a:tc>
              </a:tr>
              <a:tr h="999505">
                <a:tc>
                  <a:txBody>
                    <a:bodyPr/>
                    <a:lstStyle/>
                    <a:p>
                      <a:pPr algn="just">
                        <a:spcAft>
                          <a:spcPts val="0"/>
                        </a:spcAft>
                      </a:pPr>
                      <a:r>
                        <a:rPr lang="en-US" sz="2000" kern="100">
                          <a:solidFill>
                            <a:schemeClr val="tx1"/>
                          </a:solidFill>
                          <a:effectLst/>
                          <a:latin typeface="+mn-ea"/>
                          <a:ea typeface="+mn-ea"/>
                        </a:rPr>
                        <a:t>6</a:t>
                      </a:r>
                      <a:r>
                        <a:rPr lang="zh-CN" sz="2000" kern="100">
                          <a:solidFill>
                            <a:schemeClr val="tx1"/>
                          </a:solidFill>
                          <a:effectLst/>
                          <a:latin typeface="+mn-ea"/>
                          <a:ea typeface="+mn-ea"/>
                        </a:rPr>
                        <a:t>月</a:t>
                      </a:r>
                      <a:endParaRPr lang="zh-CN" sz="2000" kern="10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zh-CN" sz="2000" kern="100" dirty="0">
                          <a:solidFill>
                            <a:schemeClr val="tx1"/>
                          </a:solidFill>
                          <a:effectLst/>
                          <a:latin typeface="+mn-ea"/>
                          <a:ea typeface="+mn-ea"/>
                        </a:rPr>
                        <a:t>市场汇率</a:t>
                      </a:r>
                    </a:p>
                    <a:p>
                      <a:pPr algn="just">
                        <a:spcAft>
                          <a:spcPts val="0"/>
                        </a:spcAft>
                      </a:pPr>
                      <a:r>
                        <a:rPr lang="en-US" sz="2000" kern="100" dirty="0">
                          <a:solidFill>
                            <a:schemeClr val="tx1"/>
                          </a:solidFill>
                          <a:effectLst/>
                          <a:latin typeface="+mn-ea"/>
                          <a:ea typeface="+mn-ea"/>
                        </a:rPr>
                        <a:t>USD/CAD=1.035</a:t>
                      </a:r>
                      <a:endParaRPr lang="zh-CN" sz="2000" kern="100" dirty="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zh-CN" sz="2000" kern="100" dirty="0">
                          <a:solidFill>
                            <a:schemeClr val="tx1"/>
                          </a:solidFill>
                          <a:effectLst/>
                          <a:latin typeface="+mn-ea"/>
                          <a:ea typeface="+mn-ea"/>
                        </a:rPr>
                        <a:t>以</a:t>
                      </a:r>
                      <a:r>
                        <a:rPr lang="en-US" sz="2000" kern="100" dirty="0">
                          <a:solidFill>
                            <a:schemeClr val="tx1"/>
                          </a:solidFill>
                          <a:effectLst/>
                          <a:latin typeface="+mn-ea"/>
                          <a:ea typeface="+mn-ea"/>
                        </a:rPr>
                        <a:t>0.9660</a:t>
                      </a:r>
                      <a:r>
                        <a:rPr lang="zh-CN" sz="2000" kern="100" dirty="0">
                          <a:solidFill>
                            <a:schemeClr val="tx1"/>
                          </a:solidFill>
                          <a:effectLst/>
                          <a:latin typeface="+mn-ea"/>
                          <a:ea typeface="+mn-ea"/>
                        </a:rPr>
                        <a:t>价格卖出</a:t>
                      </a:r>
                      <a:r>
                        <a:rPr lang="en-US" sz="2000" kern="100" dirty="0">
                          <a:solidFill>
                            <a:schemeClr val="tx1"/>
                          </a:solidFill>
                          <a:effectLst/>
                          <a:latin typeface="+mn-ea"/>
                          <a:ea typeface="+mn-ea"/>
                        </a:rPr>
                        <a:t>10</a:t>
                      </a:r>
                      <a:r>
                        <a:rPr lang="zh-CN" sz="2000" kern="100" dirty="0" smtClean="0">
                          <a:solidFill>
                            <a:schemeClr val="tx1"/>
                          </a:solidFill>
                          <a:effectLst/>
                          <a:latin typeface="+mn-ea"/>
                          <a:ea typeface="+mn-ea"/>
                        </a:rPr>
                        <a:t>份</a:t>
                      </a:r>
                      <a:r>
                        <a:rPr lang="en-US" altLang="zh-CN" sz="2000" kern="100" dirty="0" smtClean="0">
                          <a:solidFill>
                            <a:schemeClr val="tx1"/>
                          </a:solidFill>
                          <a:effectLst/>
                          <a:latin typeface="+mn-ea"/>
                          <a:ea typeface="+mn-ea"/>
                        </a:rPr>
                        <a:t>6</a:t>
                      </a:r>
                      <a:r>
                        <a:rPr lang="zh-CN" sz="2000" kern="100" dirty="0" smtClean="0">
                          <a:solidFill>
                            <a:schemeClr val="tx1"/>
                          </a:solidFill>
                          <a:effectLst/>
                          <a:latin typeface="+mn-ea"/>
                          <a:ea typeface="+mn-ea"/>
                        </a:rPr>
                        <a:t>月</a:t>
                      </a:r>
                      <a:r>
                        <a:rPr lang="zh-CN" sz="2000" kern="100" dirty="0">
                          <a:solidFill>
                            <a:schemeClr val="tx1"/>
                          </a:solidFill>
                          <a:effectLst/>
                          <a:latin typeface="+mn-ea"/>
                          <a:ea typeface="+mn-ea"/>
                        </a:rPr>
                        <a:t>期加元期货</a:t>
                      </a:r>
                      <a:endParaRPr lang="zh-CN" sz="2000" kern="100" dirty="0">
                        <a:solidFill>
                          <a:schemeClr val="tx1"/>
                        </a:solidFill>
                        <a:effectLst/>
                        <a:latin typeface="+mn-ea"/>
                        <a:ea typeface="+mn-ea"/>
                        <a:cs typeface="Times New Roman"/>
                      </a:endParaRPr>
                    </a:p>
                  </a:txBody>
                  <a:tcPr marL="68591" marR="68591" marT="0" marB="0">
                    <a:noFill/>
                  </a:tcPr>
                </a:tc>
              </a:tr>
              <a:tr h="999505">
                <a:tc>
                  <a:txBody>
                    <a:bodyPr/>
                    <a:lstStyle/>
                    <a:p>
                      <a:pPr algn="just">
                        <a:spcAft>
                          <a:spcPts val="0"/>
                        </a:spcAft>
                      </a:pPr>
                      <a:r>
                        <a:rPr lang="zh-CN" sz="2000" kern="100" dirty="0">
                          <a:solidFill>
                            <a:schemeClr val="tx1"/>
                          </a:solidFill>
                          <a:effectLst/>
                          <a:latin typeface="+mn-ea"/>
                          <a:ea typeface="+mn-ea"/>
                        </a:rPr>
                        <a:t>盈亏</a:t>
                      </a:r>
                      <a:r>
                        <a:rPr lang="zh-CN" sz="2000" kern="100" dirty="0" smtClean="0">
                          <a:solidFill>
                            <a:schemeClr val="tx1"/>
                          </a:solidFill>
                          <a:effectLst/>
                          <a:latin typeface="+mn-ea"/>
                          <a:ea typeface="+mn-ea"/>
                        </a:rPr>
                        <a:t>变化</a:t>
                      </a:r>
                      <a:endParaRPr lang="en-US" altLang="zh-CN" sz="2000" kern="100" dirty="0" smtClean="0">
                        <a:solidFill>
                          <a:schemeClr val="tx1"/>
                        </a:solidFill>
                        <a:effectLst/>
                        <a:latin typeface="+mn-ea"/>
                        <a:ea typeface="+mn-ea"/>
                      </a:endParaRPr>
                    </a:p>
                    <a:p>
                      <a:pPr algn="just">
                        <a:spcAft>
                          <a:spcPts val="0"/>
                        </a:spcAft>
                      </a:pPr>
                      <a:r>
                        <a:rPr lang="en-US" sz="2000" kern="100" dirty="0" smtClean="0">
                          <a:solidFill>
                            <a:schemeClr val="tx1"/>
                          </a:solidFill>
                          <a:effectLst/>
                          <a:latin typeface="+mn-ea"/>
                          <a:ea typeface="+mn-ea"/>
                        </a:rPr>
                        <a:t>(</a:t>
                      </a:r>
                      <a:r>
                        <a:rPr lang="zh-CN" sz="2000" kern="100" dirty="0">
                          <a:solidFill>
                            <a:schemeClr val="tx1"/>
                          </a:solidFill>
                          <a:effectLst/>
                          <a:latin typeface="+mn-ea"/>
                          <a:ea typeface="+mn-ea"/>
                        </a:rPr>
                        <a:t>万美元</a:t>
                      </a:r>
                      <a:r>
                        <a:rPr lang="en-US" sz="2000" kern="100" dirty="0">
                          <a:solidFill>
                            <a:schemeClr val="tx1"/>
                          </a:solidFill>
                          <a:effectLst/>
                          <a:latin typeface="+mn-ea"/>
                          <a:ea typeface="+mn-ea"/>
                        </a:rPr>
                        <a:t>)</a:t>
                      </a:r>
                      <a:endParaRPr lang="zh-CN" sz="2000" kern="100" dirty="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en-US" sz="2000" kern="100" dirty="0">
                          <a:solidFill>
                            <a:schemeClr val="tx1"/>
                          </a:solidFill>
                          <a:effectLst/>
                          <a:latin typeface="+mn-ea"/>
                          <a:ea typeface="+mn-ea"/>
                        </a:rPr>
                        <a:t>100/1.042-100/1.035</a:t>
                      </a:r>
                      <a:endParaRPr lang="zh-CN" sz="2000" kern="100" dirty="0">
                        <a:solidFill>
                          <a:schemeClr val="tx1"/>
                        </a:solidFill>
                        <a:effectLst/>
                        <a:latin typeface="+mn-ea"/>
                        <a:ea typeface="+mn-ea"/>
                      </a:endParaRPr>
                    </a:p>
                    <a:p>
                      <a:pPr algn="just">
                        <a:spcAft>
                          <a:spcPts val="0"/>
                        </a:spcAft>
                      </a:pPr>
                      <a:r>
                        <a:rPr lang="en-US" sz="2000" kern="100" dirty="0">
                          <a:solidFill>
                            <a:schemeClr val="tx1"/>
                          </a:solidFill>
                          <a:effectLst/>
                          <a:latin typeface="+mn-ea"/>
                          <a:ea typeface="+mn-ea"/>
                        </a:rPr>
                        <a:t>=-0.6491</a:t>
                      </a:r>
                      <a:endParaRPr lang="zh-CN" sz="2000" kern="100" dirty="0">
                        <a:solidFill>
                          <a:schemeClr val="tx1"/>
                        </a:solidFill>
                        <a:effectLst/>
                        <a:latin typeface="+mn-ea"/>
                        <a:ea typeface="+mn-ea"/>
                        <a:cs typeface="Times New Roman"/>
                      </a:endParaRPr>
                    </a:p>
                  </a:txBody>
                  <a:tcPr marL="68591" marR="68591" marT="0" marB="0">
                    <a:noFill/>
                  </a:tcPr>
                </a:tc>
                <a:tc>
                  <a:txBody>
                    <a:bodyPr/>
                    <a:lstStyle/>
                    <a:p>
                      <a:pPr algn="just">
                        <a:spcAft>
                          <a:spcPts val="0"/>
                        </a:spcAft>
                      </a:pPr>
                      <a:r>
                        <a:rPr lang="en-US" sz="2000" kern="100" dirty="0">
                          <a:solidFill>
                            <a:schemeClr val="tx1"/>
                          </a:solidFill>
                          <a:effectLst/>
                          <a:latin typeface="+mn-ea"/>
                          <a:ea typeface="+mn-ea"/>
                        </a:rPr>
                        <a:t>100*(0.9660-0.9601)</a:t>
                      </a:r>
                      <a:endParaRPr lang="zh-CN" sz="2000" kern="100" dirty="0">
                        <a:solidFill>
                          <a:schemeClr val="tx1"/>
                        </a:solidFill>
                        <a:effectLst/>
                        <a:latin typeface="+mn-ea"/>
                        <a:ea typeface="+mn-ea"/>
                      </a:endParaRPr>
                    </a:p>
                    <a:p>
                      <a:pPr algn="just">
                        <a:spcAft>
                          <a:spcPts val="0"/>
                        </a:spcAft>
                      </a:pPr>
                      <a:r>
                        <a:rPr lang="en-US" sz="2000" kern="100" dirty="0">
                          <a:solidFill>
                            <a:schemeClr val="tx1"/>
                          </a:solidFill>
                          <a:effectLst/>
                          <a:latin typeface="+mn-ea"/>
                          <a:ea typeface="+mn-ea"/>
                        </a:rPr>
                        <a:t>=0.59</a:t>
                      </a:r>
                      <a:endParaRPr lang="zh-CN" sz="2000" kern="100" dirty="0">
                        <a:solidFill>
                          <a:schemeClr val="tx1"/>
                        </a:solidFill>
                        <a:effectLst/>
                        <a:latin typeface="+mn-ea"/>
                        <a:ea typeface="+mn-ea"/>
                        <a:cs typeface="Times New Roman"/>
                      </a:endParaRPr>
                    </a:p>
                  </a:txBody>
                  <a:tcPr marL="68591" marR="68591" marT="0" marB="0">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zh-CN" dirty="0">
                <a:latin typeface="+mn-ea"/>
              </a:rPr>
              <a:t>从盈亏情况来看</a:t>
            </a:r>
            <a:r>
              <a:rPr lang="zh-CN" altLang="zh-CN" dirty="0" smtClean="0">
                <a:latin typeface="+mn-ea"/>
              </a:rPr>
              <a:t>，</a:t>
            </a:r>
            <a:r>
              <a:rPr lang="zh-CN" altLang="en-US" dirty="0">
                <a:latin typeface="+mn-ea"/>
              </a:rPr>
              <a:t>加元</a:t>
            </a:r>
            <a:r>
              <a:rPr lang="zh-CN" altLang="en-US" dirty="0" smtClean="0">
                <a:latin typeface="+mn-ea"/>
              </a:rPr>
              <a:t>的升值</a:t>
            </a:r>
            <a:r>
              <a:rPr lang="zh-CN" altLang="zh-CN" dirty="0" smtClean="0">
                <a:latin typeface="+mn-ea"/>
              </a:rPr>
              <a:t>导致</a:t>
            </a:r>
            <a:r>
              <a:rPr lang="zh-CN" altLang="en-US" dirty="0" smtClean="0">
                <a:latin typeface="+mn-ea"/>
              </a:rPr>
              <a:t>进口商需要多支付</a:t>
            </a:r>
            <a:r>
              <a:rPr lang="en-US" altLang="zh-CN" dirty="0" smtClean="0">
                <a:latin typeface="+mn-ea"/>
              </a:rPr>
              <a:t>6491</a:t>
            </a:r>
            <a:r>
              <a:rPr lang="zh-CN" altLang="en-US" dirty="0" smtClean="0">
                <a:latin typeface="+mn-ea"/>
              </a:rPr>
              <a:t>美元的成本</a:t>
            </a:r>
            <a:endParaRPr lang="en-US" altLang="zh-CN" dirty="0" smtClean="0">
              <a:latin typeface="+mn-ea"/>
            </a:endParaRPr>
          </a:p>
          <a:p>
            <a:pPr>
              <a:defRPr/>
            </a:pPr>
            <a:r>
              <a:rPr lang="zh-CN" altLang="zh-CN" dirty="0" smtClean="0">
                <a:latin typeface="+mn-ea"/>
              </a:rPr>
              <a:t>买入</a:t>
            </a:r>
            <a:r>
              <a:rPr lang="zh-CN" altLang="zh-CN" dirty="0">
                <a:latin typeface="+mn-ea"/>
              </a:rPr>
              <a:t>套期保值操作产生</a:t>
            </a:r>
            <a:r>
              <a:rPr lang="zh-CN" altLang="zh-CN" dirty="0" smtClean="0">
                <a:latin typeface="+mn-ea"/>
              </a:rPr>
              <a:t>了</a:t>
            </a:r>
            <a:r>
              <a:rPr lang="en-US" altLang="zh-CN" dirty="0" smtClean="0">
                <a:latin typeface="+mn-ea"/>
              </a:rPr>
              <a:t>5900</a:t>
            </a:r>
            <a:r>
              <a:rPr lang="zh-CN" altLang="en-US" dirty="0">
                <a:latin typeface="+mn-ea"/>
              </a:rPr>
              <a:t>美元</a:t>
            </a:r>
            <a:r>
              <a:rPr lang="zh-CN" altLang="zh-CN" dirty="0" smtClean="0">
                <a:latin typeface="+mn-ea"/>
              </a:rPr>
              <a:t>的</a:t>
            </a:r>
            <a:r>
              <a:rPr lang="zh-CN" altLang="zh-CN" dirty="0">
                <a:latin typeface="+mn-ea"/>
              </a:rPr>
              <a:t>利润</a:t>
            </a:r>
            <a:r>
              <a:rPr lang="zh-CN" altLang="zh-CN" dirty="0" smtClean="0">
                <a:latin typeface="+mn-ea"/>
              </a:rPr>
              <a:t>，弥补</a:t>
            </a:r>
            <a:r>
              <a:rPr lang="zh-CN" altLang="zh-CN" dirty="0">
                <a:latin typeface="+mn-ea"/>
              </a:rPr>
              <a:t>了</a:t>
            </a:r>
            <a:r>
              <a:rPr lang="zh-CN" altLang="zh-CN" dirty="0" smtClean="0">
                <a:latin typeface="+mn-ea"/>
              </a:rPr>
              <a:t>现货市场</a:t>
            </a:r>
            <a:r>
              <a:rPr lang="zh-CN" altLang="en-US" dirty="0" smtClean="0">
                <a:latin typeface="+mn-ea"/>
              </a:rPr>
              <a:t>的</a:t>
            </a:r>
            <a:r>
              <a:rPr lang="zh-CN" altLang="zh-CN" dirty="0" smtClean="0">
                <a:latin typeface="+mn-ea"/>
              </a:rPr>
              <a:t>成本上升。</a:t>
            </a:r>
            <a:endParaRPr lang="zh-CN" altLang="zh-CN" dirty="0">
              <a:latin typeface="+mn-ea"/>
            </a:endParaRPr>
          </a:p>
          <a:p>
            <a:pPr>
              <a:defRPr/>
            </a:pPr>
            <a:endParaRPr lang="zh-CN" altLang="en-US" dirty="0">
              <a:latin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交叉套</a:t>
            </a:r>
            <a:r>
              <a:rPr lang="zh-CN" altLang="en-US" dirty="0" smtClean="0"/>
              <a:t>期保值</a:t>
            </a:r>
            <a:endParaRPr lang="zh-CN" altLang="en-US" dirty="0"/>
          </a:p>
        </p:txBody>
      </p:sp>
      <p:sp>
        <p:nvSpPr>
          <p:cNvPr id="3" name="内容占位符 2"/>
          <p:cNvSpPr>
            <a:spLocks noGrp="1"/>
          </p:cNvSpPr>
          <p:nvPr>
            <p:ph idx="1"/>
          </p:nvPr>
        </p:nvSpPr>
        <p:spPr/>
        <p:txBody>
          <a:bodyPr>
            <a:normAutofit/>
          </a:bodyPr>
          <a:lstStyle/>
          <a:p>
            <a:pPr>
              <a:defRPr/>
            </a:pPr>
            <a:r>
              <a:rPr lang="zh-CN" altLang="en-US" dirty="0" smtClean="0">
                <a:latin typeface="+mn-ea"/>
                <a:cs typeface="Times New Roman" pitchFamily="18" charset="0"/>
              </a:rPr>
              <a:t>德国某出口公司</a:t>
            </a:r>
            <a:r>
              <a:rPr lang="en-US" altLang="zh-CN" dirty="0">
                <a:latin typeface="+mn-ea"/>
                <a:cs typeface="Times New Roman" pitchFamily="18" charset="0"/>
              </a:rPr>
              <a:t>6</a:t>
            </a:r>
            <a:r>
              <a:rPr lang="zh-CN" altLang="en-US" dirty="0" smtClean="0">
                <a:latin typeface="+mn-ea"/>
                <a:cs typeface="Times New Roman" pitchFamily="18" charset="0"/>
              </a:rPr>
              <a:t>月份向澳大利亚出口</a:t>
            </a:r>
            <a:r>
              <a:rPr lang="zh-CN" altLang="en-US" dirty="0">
                <a:latin typeface="+mn-ea"/>
                <a:cs typeface="Times New Roman" pitchFamily="18" charset="0"/>
              </a:rPr>
              <a:t>一批货物，价值</a:t>
            </a:r>
            <a:r>
              <a:rPr lang="en-US" altLang="zh-CN" dirty="0" smtClean="0">
                <a:latin typeface="+mn-ea"/>
                <a:cs typeface="Times New Roman" pitchFamily="18" charset="0"/>
              </a:rPr>
              <a:t>500</a:t>
            </a:r>
            <a:r>
              <a:rPr lang="zh-CN" altLang="en-US" dirty="0" smtClean="0">
                <a:latin typeface="+mn-ea"/>
                <a:cs typeface="Times New Roman" pitchFamily="18" charset="0"/>
              </a:rPr>
              <a:t>万澳元，</a:t>
            </a:r>
            <a:r>
              <a:rPr lang="en-US" altLang="zh-CN" dirty="0">
                <a:latin typeface="+mn-ea"/>
                <a:cs typeface="Times New Roman" pitchFamily="18" charset="0"/>
              </a:rPr>
              <a:t>3</a:t>
            </a:r>
            <a:r>
              <a:rPr lang="zh-CN" altLang="en-US" dirty="0">
                <a:latin typeface="+mn-ea"/>
                <a:cs typeface="Times New Roman" pitchFamily="18" charset="0"/>
              </a:rPr>
              <a:t>个月后</a:t>
            </a:r>
            <a:r>
              <a:rPr lang="zh-CN" altLang="en-US" dirty="0" smtClean="0">
                <a:latin typeface="+mn-ea"/>
                <a:cs typeface="Times New Roman" pitchFamily="18" charset="0"/>
              </a:rPr>
              <a:t>以</a:t>
            </a:r>
            <a:r>
              <a:rPr lang="zh-CN" altLang="en-US" dirty="0">
                <a:latin typeface="+mn-ea"/>
                <a:cs typeface="Times New Roman" pitchFamily="18" charset="0"/>
              </a:rPr>
              <a:t>澳</a:t>
            </a:r>
            <a:r>
              <a:rPr lang="zh-CN" altLang="en-US" dirty="0" smtClean="0">
                <a:latin typeface="+mn-ea"/>
                <a:cs typeface="Times New Roman" pitchFamily="18" charset="0"/>
              </a:rPr>
              <a:t>元进行</a:t>
            </a:r>
            <a:r>
              <a:rPr lang="zh-CN" altLang="en-US" dirty="0">
                <a:latin typeface="+mn-ea"/>
                <a:cs typeface="Times New Roman" pitchFamily="18" charset="0"/>
              </a:rPr>
              <a:t>结算</a:t>
            </a:r>
            <a:r>
              <a:rPr lang="zh-CN" altLang="en-US" dirty="0" smtClean="0">
                <a:latin typeface="+mn-ea"/>
                <a:cs typeface="Times New Roman" pitchFamily="18" charset="0"/>
              </a:rPr>
              <a:t>。</a:t>
            </a:r>
            <a:endParaRPr lang="en-US" altLang="zh-CN" dirty="0" smtClean="0">
              <a:latin typeface="+mn-ea"/>
              <a:cs typeface="Times New Roman" pitchFamily="18" charset="0"/>
            </a:endParaRPr>
          </a:p>
          <a:p>
            <a:pPr>
              <a:defRPr/>
            </a:pPr>
            <a:r>
              <a:rPr lang="zh-CN" altLang="en-US" dirty="0" smtClean="0">
                <a:latin typeface="+mn-ea"/>
                <a:cs typeface="Times New Roman" pitchFamily="18" charset="0"/>
              </a:rPr>
              <a:t>为防止澳元</a:t>
            </a:r>
            <a:r>
              <a:rPr lang="zh-CN" altLang="en-US" dirty="0">
                <a:latin typeface="+mn-ea"/>
                <a:cs typeface="Times New Roman" pitchFamily="18" charset="0"/>
              </a:rPr>
              <a:t>对欧元</a:t>
            </a:r>
            <a:r>
              <a:rPr lang="zh-CN" altLang="en-US" dirty="0" smtClean="0">
                <a:latin typeface="+mn-ea"/>
                <a:cs typeface="Times New Roman" pitchFamily="18" charset="0"/>
              </a:rPr>
              <a:t>的</a:t>
            </a:r>
            <a:r>
              <a:rPr lang="zh-CN" altLang="en-US" dirty="0">
                <a:latin typeface="+mn-ea"/>
                <a:cs typeface="Times New Roman" pitchFamily="18" charset="0"/>
              </a:rPr>
              <a:t>汇率下跌</a:t>
            </a:r>
            <a:r>
              <a:rPr lang="zh-CN" altLang="en-US" dirty="0" smtClean="0">
                <a:latin typeface="+mn-ea"/>
                <a:cs typeface="Times New Roman" pitchFamily="18" charset="0"/>
              </a:rPr>
              <a:t>，</a:t>
            </a:r>
            <a:r>
              <a:rPr lang="zh-CN" altLang="en-US" dirty="0">
                <a:latin typeface="+mn-ea"/>
                <a:cs typeface="Times New Roman" pitchFamily="18" charset="0"/>
              </a:rPr>
              <a:t>该</a:t>
            </a:r>
            <a:r>
              <a:rPr lang="zh-CN" altLang="en-US" dirty="0" smtClean="0">
                <a:latin typeface="+mn-ea"/>
                <a:cs typeface="Times New Roman" pitchFamily="18" charset="0"/>
              </a:rPr>
              <a:t>公司如何进行</a:t>
            </a:r>
            <a:r>
              <a:rPr lang="zh-CN" altLang="en-US" dirty="0">
                <a:latin typeface="+mn-ea"/>
                <a:cs typeface="Times New Roman" pitchFamily="18" charset="0"/>
              </a:rPr>
              <a:t>套期</a:t>
            </a:r>
            <a:r>
              <a:rPr lang="zh-CN" altLang="en-US" dirty="0" smtClean="0">
                <a:latin typeface="+mn-ea"/>
                <a:cs typeface="Times New Roman" pitchFamily="18" charset="0"/>
              </a:rPr>
              <a:t>保值？</a:t>
            </a:r>
          </a:p>
        </p:txBody>
      </p:sp>
      <p:sp>
        <p:nvSpPr>
          <p:cNvPr id="4" name="TextBox 3"/>
          <p:cNvSpPr txBox="1">
            <a:spLocks noChangeArrowheads="1"/>
          </p:cNvSpPr>
          <p:nvPr/>
        </p:nvSpPr>
        <p:spPr bwMode="auto">
          <a:xfrm>
            <a:off x="2124075" y="4652963"/>
            <a:ext cx="6840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a:latin typeface="Times New Roman" panose="02020603050405020304" pitchFamily="18" charset="0"/>
              </a:rPr>
              <a:t>卖出澳元，买入欧元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a:defRPr/>
            </a:pPr>
            <a:endParaRPr lang="en-US" altLang="zh-CN" dirty="0"/>
          </a:p>
          <a:p>
            <a:pPr>
              <a:defRPr/>
            </a:pPr>
            <a:endParaRPr lang="en-US" altLang="zh-CN" dirty="0" smtClean="0"/>
          </a:p>
          <a:p>
            <a:pPr marL="82296" indent="0">
              <a:buFont typeface="Wingdings" panose="05000000000000000000" pitchFamily="2" charset="2"/>
              <a:buNone/>
              <a:defRPr/>
            </a:pPr>
            <a:endParaRPr lang="zh-CN" altLang="en-US" dirty="0"/>
          </a:p>
        </p:txBody>
      </p:sp>
      <p:pic>
        <p:nvPicPr>
          <p:cNvPr id="1013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33375"/>
            <a:ext cx="8029575" cy="522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3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6010275"/>
            <a:ext cx="802957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latin typeface="+mn-ea"/>
              </a:rPr>
              <a:t>欧元</a:t>
            </a:r>
            <a:r>
              <a:rPr lang="en-US" altLang="zh-CN" dirty="0" smtClean="0">
                <a:latin typeface="+mn-ea"/>
              </a:rPr>
              <a:t>/</a:t>
            </a:r>
            <a:r>
              <a:rPr lang="zh-CN" altLang="en-US" dirty="0" smtClean="0">
                <a:latin typeface="+mn-ea"/>
              </a:rPr>
              <a:t>澳元的交叉外汇期货在</a:t>
            </a:r>
            <a:r>
              <a:rPr lang="en-US" altLang="zh-CN" dirty="0" smtClean="0">
                <a:latin typeface="+mn-ea"/>
              </a:rPr>
              <a:t>CME</a:t>
            </a:r>
            <a:r>
              <a:rPr lang="zh-CN" altLang="en-US" dirty="0" smtClean="0">
                <a:latin typeface="+mn-ea"/>
              </a:rPr>
              <a:t>有合约上市，但交易不活跃。</a:t>
            </a:r>
            <a:endParaRPr lang="en-US" altLang="zh-CN" dirty="0" smtClean="0">
              <a:latin typeface="+mn-ea"/>
            </a:endParaRPr>
          </a:p>
          <a:p>
            <a:pPr>
              <a:defRPr/>
            </a:pPr>
            <a:r>
              <a:rPr lang="zh-CN" altLang="en-US" dirty="0" smtClean="0">
                <a:latin typeface="+mn-ea"/>
              </a:rPr>
              <a:t>欧元</a:t>
            </a:r>
            <a:r>
              <a:rPr lang="en-US" altLang="zh-CN" dirty="0" smtClean="0">
                <a:latin typeface="+mn-ea"/>
              </a:rPr>
              <a:t>/</a:t>
            </a:r>
            <a:r>
              <a:rPr lang="zh-CN" altLang="en-US" dirty="0" smtClean="0">
                <a:latin typeface="+mn-ea"/>
              </a:rPr>
              <a:t>美元和美元</a:t>
            </a:r>
            <a:r>
              <a:rPr lang="en-US" altLang="zh-CN" dirty="0" smtClean="0">
                <a:latin typeface="+mn-ea"/>
              </a:rPr>
              <a:t>/</a:t>
            </a:r>
            <a:r>
              <a:rPr lang="zh-CN" altLang="en-US" dirty="0">
                <a:latin typeface="+mn-ea"/>
              </a:rPr>
              <a:t>澳元</a:t>
            </a:r>
            <a:r>
              <a:rPr lang="zh-CN" altLang="en-US" dirty="0" smtClean="0">
                <a:latin typeface="+mn-ea"/>
              </a:rPr>
              <a:t>的外汇期货在</a:t>
            </a:r>
            <a:r>
              <a:rPr lang="en-US" altLang="zh-CN" dirty="0" smtClean="0">
                <a:latin typeface="+mn-ea"/>
              </a:rPr>
              <a:t>CME</a:t>
            </a:r>
            <a:r>
              <a:rPr lang="zh-CN" altLang="en-US" dirty="0" smtClean="0">
                <a:latin typeface="+mn-ea"/>
              </a:rPr>
              <a:t>交易非常活跃，可以采用交叉套期保值。</a:t>
            </a:r>
            <a:endParaRPr lang="en-US" altLang="zh-CN" dirty="0" smtClean="0">
              <a:latin typeface="+mn-ea"/>
            </a:endParaRPr>
          </a:p>
          <a:p>
            <a:pPr>
              <a:defRPr/>
            </a:pPr>
            <a:r>
              <a:rPr lang="zh-CN" altLang="en-US" dirty="0" smtClean="0">
                <a:latin typeface="+mn-ea"/>
              </a:rPr>
              <a:t>如何用欧元期货和澳元期货来复制</a:t>
            </a:r>
            <a:r>
              <a:rPr lang="zh-CN" altLang="en-US" dirty="0">
                <a:latin typeface="+mn-ea"/>
              </a:rPr>
              <a:t>欧元</a:t>
            </a:r>
            <a:r>
              <a:rPr lang="en-US" altLang="zh-CN" dirty="0">
                <a:latin typeface="+mn-ea"/>
              </a:rPr>
              <a:t>/</a:t>
            </a:r>
            <a:r>
              <a:rPr lang="zh-CN" altLang="en-US" dirty="0">
                <a:latin typeface="+mn-ea"/>
              </a:rPr>
              <a:t>澳元的交叉外汇</a:t>
            </a:r>
            <a:r>
              <a:rPr lang="zh-CN" altLang="en-US" dirty="0" smtClean="0">
                <a:latin typeface="+mn-ea"/>
              </a:rPr>
              <a:t>期货？</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a:latin typeface="+mn-ea"/>
              </a:rPr>
              <a:t>欧元外汇期货合约单位</a:t>
            </a:r>
            <a:r>
              <a:rPr lang="en-US" altLang="zh-CN" dirty="0">
                <a:latin typeface="+mn-ea"/>
              </a:rPr>
              <a:t>125,000 </a:t>
            </a:r>
            <a:r>
              <a:rPr lang="zh-CN" altLang="en-US" dirty="0">
                <a:latin typeface="+mn-ea"/>
              </a:rPr>
              <a:t>欧元，合约报价</a:t>
            </a:r>
            <a:r>
              <a:rPr lang="en-US" altLang="zh-CN" dirty="0">
                <a:latin typeface="+mn-ea"/>
              </a:rPr>
              <a:t>1.3025</a:t>
            </a:r>
            <a:r>
              <a:rPr lang="zh-CN" altLang="en-US" dirty="0">
                <a:latin typeface="+mn-ea"/>
              </a:rPr>
              <a:t>美元。</a:t>
            </a:r>
            <a:endParaRPr lang="en-US" altLang="zh-CN" dirty="0">
              <a:latin typeface="+mn-ea"/>
            </a:endParaRPr>
          </a:p>
          <a:p>
            <a:pPr>
              <a:defRPr/>
            </a:pPr>
            <a:r>
              <a:rPr lang="zh-CN" altLang="en-US" dirty="0">
                <a:latin typeface="+mn-ea"/>
              </a:rPr>
              <a:t>澳元外汇期货合约单位</a:t>
            </a:r>
            <a:r>
              <a:rPr lang="en-US" altLang="zh-CN" dirty="0">
                <a:latin typeface="+mn-ea"/>
              </a:rPr>
              <a:t>100,000 </a:t>
            </a:r>
            <a:r>
              <a:rPr lang="zh-CN" altLang="en-US" dirty="0">
                <a:latin typeface="+mn-ea"/>
              </a:rPr>
              <a:t>澳元，合约报价</a:t>
            </a:r>
            <a:r>
              <a:rPr lang="en-US" altLang="zh-CN" dirty="0">
                <a:latin typeface="+mn-ea"/>
              </a:rPr>
              <a:t>0.9810</a:t>
            </a:r>
            <a:r>
              <a:rPr lang="zh-CN" altLang="en-US" dirty="0">
                <a:latin typeface="+mn-ea"/>
              </a:rPr>
              <a:t>美元。</a:t>
            </a:r>
            <a:endParaRPr lang="en-US" altLang="zh-CN" dirty="0">
              <a:latin typeface="+mn-ea"/>
            </a:endParaRPr>
          </a:p>
          <a:p>
            <a:pPr marL="82296" indent="0">
              <a:buFont typeface="Wingdings" panose="05000000000000000000" pitchFamily="2" charset="2"/>
              <a:buNone/>
              <a:defRPr/>
            </a:pP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635587245"/>
              </p:ext>
            </p:extLst>
          </p:nvPr>
        </p:nvGraphicFramePr>
        <p:xfrm>
          <a:off x="1619250" y="1628775"/>
          <a:ext cx="7056438" cy="4181475"/>
        </p:xfrm>
        <a:graphic>
          <a:graphicData uri="http://schemas.openxmlformats.org/drawingml/2006/table">
            <a:tbl>
              <a:tblPr firstRow="1" firstCol="1" bandRow="1">
                <a:tableStyleId>{5C22544A-7EE6-4342-B048-85BDC9FD1C3A}</a:tableStyleId>
              </a:tblPr>
              <a:tblGrid>
                <a:gridCol w="1781799"/>
                <a:gridCol w="2407960"/>
                <a:gridCol w="2866679"/>
              </a:tblGrid>
              <a:tr h="435331">
                <a:tc>
                  <a:txBody>
                    <a:bodyPr/>
                    <a:lstStyle/>
                    <a:p>
                      <a:pPr algn="just">
                        <a:spcAft>
                          <a:spcPts val="0"/>
                        </a:spcAft>
                      </a:pPr>
                      <a:r>
                        <a:rPr lang="en-US" sz="1600" kern="100" dirty="0">
                          <a:solidFill>
                            <a:schemeClr val="tx1"/>
                          </a:solidFill>
                          <a:effectLst/>
                          <a:latin typeface="+mn-ea"/>
                          <a:ea typeface="+mn-ea"/>
                        </a:rPr>
                        <a:t> </a:t>
                      </a:r>
                      <a:endParaRPr lang="zh-CN" sz="1600" kern="100" dirty="0">
                        <a:solidFill>
                          <a:schemeClr val="tx1"/>
                        </a:solidFill>
                        <a:effectLst/>
                        <a:latin typeface="+mn-ea"/>
                        <a:ea typeface="+mn-ea"/>
                        <a:cs typeface="Times New Roman"/>
                      </a:endParaRPr>
                    </a:p>
                  </a:txBody>
                  <a:tcPr marL="68577" marR="68577" marT="9526" marB="0">
                    <a:noFill/>
                  </a:tcPr>
                </a:tc>
                <a:tc>
                  <a:txBody>
                    <a:bodyPr/>
                    <a:lstStyle/>
                    <a:p>
                      <a:pPr algn="just">
                        <a:spcAft>
                          <a:spcPts val="0"/>
                        </a:spcAft>
                      </a:pPr>
                      <a:r>
                        <a:rPr lang="zh-CN" sz="1600" kern="100">
                          <a:solidFill>
                            <a:schemeClr val="tx1"/>
                          </a:solidFill>
                          <a:effectLst/>
                          <a:latin typeface="+mn-ea"/>
                          <a:ea typeface="+mn-ea"/>
                        </a:rPr>
                        <a:t>现货市场</a:t>
                      </a:r>
                      <a:endParaRPr lang="zh-CN" sz="1600" kern="100">
                        <a:solidFill>
                          <a:schemeClr val="tx1"/>
                        </a:solidFill>
                        <a:effectLst/>
                        <a:latin typeface="+mn-ea"/>
                        <a:ea typeface="+mn-ea"/>
                        <a:cs typeface="Times New Roman"/>
                      </a:endParaRPr>
                    </a:p>
                  </a:txBody>
                  <a:tcPr marL="68577" marR="68577" marT="9526" marB="0">
                    <a:noFill/>
                  </a:tcPr>
                </a:tc>
                <a:tc>
                  <a:txBody>
                    <a:bodyPr/>
                    <a:lstStyle/>
                    <a:p>
                      <a:pPr algn="just">
                        <a:spcAft>
                          <a:spcPts val="0"/>
                        </a:spcAft>
                      </a:pPr>
                      <a:r>
                        <a:rPr lang="zh-CN" sz="1600" kern="100">
                          <a:solidFill>
                            <a:schemeClr val="tx1"/>
                          </a:solidFill>
                          <a:effectLst/>
                          <a:latin typeface="+mn-ea"/>
                          <a:ea typeface="+mn-ea"/>
                        </a:rPr>
                        <a:t>期货市场</a:t>
                      </a:r>
                      <a:endParaRPr lang="zh-CN" sz="1600" kern="100">
                        <a:solidFill>
                          <a:schemeClr val="tx1"/>
                        </a:solidFill>
                        <a:effectLst/>
                        <a:latin typeface="+mn-ea"/>
                        <a:ea typeface="+mn-ea"/>
                        <a:cs typeface="Times New Roman"/>
                      </a:endParaRPr>
                    </a:p>
                  </a:txBody>
                  <a:tcPr marL="68577" marR="68577" marT="9526" marB="0">
                    <a:noFill/>
                  </a:tcPr>
                </a:tc>
              </a:tr>
              <a:tr h="1293035">
                <a:tc>
                  <a:txBody>
                    <a:bodyPr/>
                    <a:lstStyle/>
                    <a:p>
                      <a:pPr algn="just">
                        <a:spcAft>
                          <a:spcPts val="0"/>
                        </a:spcAft>
                      </a:pPr>
                      <a:r>
                        <a:rPr lang="en-US" altLang="zh-CN" sz="1600" kern="100" dirty="0">
                          <a:solidFill>
                            <a:schemeClr val="tx1"/>
                          </a:solidFill>
                          <a:effectLst/>
                          <a:latin typeface="+mn-ea"/>
                          <a:ea typeface="+mn-ea"/>
                        </a:rPr>
                        <a:t>6</a:t>
                      </a:r>
                      <a:r>
                        <a:rPr lang="zh-CN" sz="1600" kern="100" smtClean="0">
                          <a:solidFill>
                            <a:schemeClr val="tx1"/>
                          </a:solidFill>
                          <a:effectLst/>
                          <a:latin typeface="+mn-ea"/>
                          <a:ea typeface="+mn-ea"/>
                        </a:rPr>
                        <a:t>月</a:t>
                      </a:r>
                      <a:endParaRPr lang="zh-CN" sz="1600" kern="100" dirty="0">
                        <a:solidFill>
                          <a:schemeClr val="tx1"/>
                        </a:solidFill>
                        <a:effectLst/>
                        <a:latin typeface="+mn-ea"/>
                        <a:ea typeface="+mn-ea"/>
                        <a:cs typeface="Times New Roman"/>
                      </a:endParaRPr>
                    </a:p>
                  </a:txBody>
                  <a:tcPr marL="68577" marR="68577" marT="9526" marB="0">
                    <a:noFill/>
                  </a:tcPr>
                </a:tc>
                <a:tc>
                  <a:txBody>
                    <a:bodyPr/>
                    <a:lstStyle/>
                    <a:p>
                      <a:pPr algn="just">
                        <a:spcAft>
                          <a:spcPts val="0"/>
                        </a:spcAft>
                      </a:pPr>
                      <a:r>
                        <a:rPr lang="zh-CN" sz="1600" kern="100" dirty="0">
                          <a:solidFill>
                            <a:schemeClr val="tx1"/>
                          </a:solidFill>
                          <a:effectLst/>
                          <a:latin typeface="+mn-ea"/>
                          <a:ea typeface="+mn-ea"/>
                        </a:rPr>
                        <a:t>市场汇率</a:t>
                      </a:r>
                    </a:p>
                    <a:p>
                      <a:pPr algn="just">
                        <a:spcAft>
                          <a:spcPts val="0"/>
                        </a:spcAft>
                      </a:pPr>
                      <a:r>
                        <a:rPr lang="en-US" sz="1600" kern="100" dirty="0">
                          <a:solidFill>
                            <a:schemeClr val="tx1"/>
                          </a:solidFill>
                          <a:effectLst/>
                          <a:latin typeface="+mn-ea"/>
                          <a:ea typeface="+mn-ea"/>
                        </a:rPr>
                        <a:t>EUR/AUD = </a:t>
                      </a:r>
                      <a:r>
                        <a:rPr lang="en-US" sz="1600" kern="100" dirty="0" smtClean="0">
                          <a:solidFill>
                            <a:schemeClr val="tx1"/>
                          </a:solidFill>
                          <a:effectLst/>
                          <a:latin typeface="+mn-ea"/>
                          <a:ea typeface="+mn-ea"/>
                        </a:rPr>
                        <a:t>1.3250</a:t>
                      </a:r>
                      <a:endParaRPr lang="zh-CN" sz="1600" kern="100" dirty="0">
                        <a:solidFill>
                          <a:schemeClr val="tx1"/>
                        </a:solidFill>
                        <a:effectLst/>
                        <a:latin typeface="+mn-ea"/>
                        <a:ea typeface="+mn-ea"/>
                        <a:cs typeface="Times New Roman"/>
                      </a:endParaRPr>
                    </a:p>
                  </a:txBody>
                  <a:tcPr marL="68577" marR="68577" marT="9526" marB="0">
                    <a:noFill/>
                  </a:tcPr>
                </a:tc>
                <a:tc>
                  <a:txBody>
                    <a:bodyPr/>
                    <a:lstStyle/>
                    <a:p>
                      <a:pPr algn="just">
                        <a:spcAft>
                          <a:spcPts val="0"/>
                        </a:spcAft>
                      </a:pPr>
                      <a:r>
                        <a:rPr lang="zh-CN" sz="1600" kern="100" dirty="0">
                          <a:solidFill>
                            <a:schemeClr val="tx1"/>
                          </a:solidFill>
                          <a:effectLst/>
                          <a:latin typeface="+mn-ea"/>
                          <a:ea typeface="+mn-ea"/>
                        </a:rPr>
                        <a:t>以</a:t>
                      </a:r>
                      <a:r>
                        <a:rPr lang="en-US" sz="1600" kern="1200" dirty="0" smtClean="0">
                          <a:solidFill>
                            <a:schemeClr val="tx1"/>
                          </a:solidFill>
                          <a:effectLst/>
                          <a:latin typeface="+mn-ea"/>
                          <a:ea typeface="+mn-ea"/>
                        </a:rPr>
                        <a:t>0.9</a:t>
                      </a:r>
                      <a:r>
                        <a:rPr lang="en-US" altLang="zh-CN" sz="1600" kern="1200" dirty="0" smtClean="0">
                          <a:solidFill>
                            <a:schemeClr val="tx1"/>
                          </a:solidFill>
                          <a:effectLst/>
                          <a:latin typeface="+mn-ea"/>
                          <a:ea typeface="+mn-ea"/>
                        </a:rPr>
                        <a:t>8</a:t>
                      </a:r>
                      <a:r>
                        <a:rPr lang="en-US" sz="1600" kern="1200" dirty="0" smtClean="0">
                          <a:solidFill>
                            <a:schemeClr val="tx1"/>
                          </a:solidFill>
                          <a:effectLst/>
                          <a:latin typeface="+mn-ea"/>
                          <a:ea typeface="+mn-ea"/>
                        </a:rPr>
                        <a:t>10</a:t>
                      </a:r>
                      <a:r>
                        <a:rPr lang="zh-CN" sz="1600" kern="100" dirty="0">
                          <a:solidFill>
                            <a:schemeClr val="tx1"/>
                          </a:solidFill>
                          <a:effectLst/>
                          <a:latin typeface="+mn-ea"/>
                          <a:ea typeface="+mn-ea"/>
                        </a:rPr>
                        <a:t>美元的价格卖出</a:t>
                      </a:r>
                      <a:r>
                        <a:rPr lang="en-US" sz="1600" kern="100" dirty="0">
                          <a:solidFill>
                            <a:schemeClr val="tx1"/>
                          </a:solidFill>
                          <a:effectLst/>
                          <a:latin typeface="+mn-ea"/>
                          <a:ea typeface="+mn-ea"/>
                        </a:rPr>
                        <a:t>50</a:t>
                      </a:r>
                      <a:r>
                        <a:rPr lang="zh-CN" sz="1600" kern="100" dirty="0">
                          <a:solidFill>
                            <a:schemeClr val="tx1"/>
                          </a:solidFill>
                          <a:effectLst/>
                          <a:latin typeface="+mn-ea"/>
                          <a:ea typeface="+mn-ea"/>
                        </a:rPr>
                        <a:t>份</a:t>
                      </a:r>
                      <a:r>
                        <a:rPr lang="en-US" sz="1600" kern="100" dirty="0">
                          <a:solidFill>
                            <a:schemeClr val="tx1"/>
                          </a:solidFill>
                          <a:effectLst/>
                          <a:latin typeface="+mn-ea"/>
                          <a:ea typeface="+mn-ea"/>
                        </a:rPr>
                        <a:t>9</a:t>
                      </a:r>
                      <a:r>
                        <a:rPr lang="zh-CN" sz="1600" kern="100" dirty="0">
                          <a:solidFill>
                            <a:schemeClr val="tx1"/>
                          </a:solidFill>
                          <a:effectLst/>
                          <a:latin typeface="+mn-ea"/>
                          <a:ea typeface="+mn-ea"/>
                        </a:rPr>
                        <a:t>月到期的澳元外汇期货；</a:t>
                      </a:r>
                    </a:p>
                    <a:p>
                      <a:pPr algn="just">
                        <a:spcAft>
                          <a:spcPts val="0"/>
                        </a:spcAft>
                      </a:pPr>
                      <a:r>
                        <a:rPr lang="zh-CN" sz="1600" kern="100" dirty="0">
                          <a:solidFill>
                            <a:schemeClr val="tx1"/>
                          </a:solidFill>
                          <a:effectLst/>
                          <a:latin typeface="+mn-ea"/>
                          <a:ea typeface="+mn-ea"/>
                        </a:rPr>
                        <a:t>以</a:t>
                      </a:r>
                      <a:r>
                        <a:rPr lang="en-US" sz="1600" kern="1200" dirty="0" smtClean="0">
                          <a:solidFill>
                            <a:schemeClr val="tx1"/>
                          </a:solidFill>
                          <a:effectLst/>
                          <a:latin typeface="+mn-ea"/>
                          <a:ea typeface="+mn-ea"/>
                        </a:rPr>
                        <a:t>1.3</a:t>
                      </a:r>
                      <a:r>
                        <a:rPr lang="en-US" altLang="zh-CN" sz="1600" kern="1200" dirty="0" smtClean="0">
                          <a:solidFill>
                            <a:schemeClr val="tx1"/>
                          </a:solidFill>
                          <a:effectLst/>
                          <a:latin typeface="+mn-ea"/>
                          <a:ea typeface="+mn-ea"/>
                        </a:rPr>
                        <a:t>0</a:t>
                      </a:r>
                      <a:r>
                        <a:rPr lang="en-US" sz="1600" kern="1200" dirty="0" smtClean="0">
                          <a:solidFill>
                            <a:schemeClr val="tx1"/>
                          </a:solidFill>
                          <a:effectLst/>
                          <a:latin typeface="+mn-ea"/>
                          <a:ea typeface="+mn-ea"/>
                        </a:rPr>
                        <a:t>25</a:t>
                      </a:r>
                      <a:r>
                        <a:rPr lang="zh-CN" sz="1600" kern="100" dirty="0">
                          <a:solidFill>
                            <a:schemeClr val="tx1"/>
                          </a:solidFill>
                          <a:effectLst/>
                          <a:latin typeface="+mn-ea"/>
                          <a:ea typeface="+mn-ea"/>
                        </a:rPr>
                        <a:t>美元的价格</a:t>
                      </a:r>
                      <a:r>
                        <a:rPr lang="zh-CN" sz="1600" kern="100" dirty="0" smtClean="0">
                          <a:solidFill>
                            <a:schemeClr val="tx1"/>
                          </a:solidFill>
                          <a:effectLst/>
                          <a:latin typeface="+mn-ea"/>
                          <a:ea typeface="+mn-ea"/>
                        </a:rPr>
                        <a:t>买入</a:t>
                      </a:r>
                      <a:r>
                        <a:rPr lang="en-US" altLang="zh-CN" sz="1600" kern="1200" dirty="0" smtClean="0">
                          <a:solidFill>
                            <a:schemeClr val="tx1"/>
                          </a:solidFill>
                          <a:effectLst/>
                          <a:latin typeface="+mn-ea"/>
                          <a:ea typeface="+mn-ea"/>
                        </a:rPr>
                        <a:t>30</a:t>
                      </a:r>
                      <a:r>
                        <a:rPr lang="zh-CN" sz="1600" kern="100" dirty="0" smtClean="0">
                          <a:solidFill>
                            <a:schemeClr val="tx1"/>
                          </a:solidFill>
                          <a:effectLst/>
                          <a:latin typeface="+mn-ea"/>
                          <a:ea typeface="+mn-ea"/>
                        </a:rPr>
                        <a:t>份</a:t>
                      </a:r>
                      <a:r>
                        <a:rPr lang="en-US" sz="1600" kern="100" dirty="0">
                          <a:solidFill>
                            <a:schemeClr val="tx1"/>
                          </a:solidFill>
                          <a:effectLst/>
                          <a:latin typeface="+mn-ea"/>
                          <a:ea typeface="+mn-ea"/>
                        </a:rPr>
                        <a:t>9</a:t>
                      </a:r>
                      <a:r>
                        <a:rPr lang="zh-CN" sz="1600" kern="100" dirty="0">
                          <a:solidFill>
                            <a:schemeClr val="tx1"/>
                          </a:solidFill>
                          <a:effectLst/>
                          <a:latin typeface="+mn-ea"/>
                          <a:ea typeface="+mn-ea"/>
                        </a:rPr>
                        <a:t>月到期的欧元外汇</a:t>
                      </a:r>
                      <a:r>
                        <a:rPr lang="zh-CN" sz="1600" kern="100" dirty="0" smtClean="0">
                          <a:solidFill>
                            <a:schemeClr val="tx1"/>
                          </a:solidFill>
                          <a:effectLst/>
                          <a:latin typeface="+mn-ea"/>
                          <a:ea typeface="+mn-ea"/>
                        </a:rPr>
                        <a:t>期货</a:t>
                      </a:r>
                      <a:endParaRPr lang="zh-CN" sz="1600" kern="100" dirty="0">
                        <a:solidFill>
                          <a:schemeClr val="tx1"/>
                        </a:solidFill>
                        <a:effectLst/>
                        <a:latin typeface="+mn-ea"/>
                        <a:ea typeface="+mn-ea"/>
                        <a:cs typeface="Times New Roman"/>
                      </a:endParaRPr>
                    </a:p>
                  </a:txBody>
                  <a:tcPr marL="68577" marR="68577" marT="9526" marB="0">
                    <a:noFill/>
                  </a:tcPr>
                </a:tc>
              </a:tr>
              <a:tr h="1224260">
                <a:tc>
                  <a:txBody>
                    <a:bodyPr/>
                    <a:lstStyle/>
                    <a:p>
                      <a:pPr algn="just">
                        <a:spcAft>
                          <a:spcPts val="0"/>
                        </a:spcAft>
                      </a:pPr>
                      <a:r>
                        <a:rPr lang="en-US" altLang="zh-CN" sz="1600" kern="100" dirty="0" smtClean="0">
                          <a:solidFill>
                            <a:schemeClr val="tx1"/>
                          </a:solidFill>
                          <a:effectLst/>
                          <a:latin typeface="+mn-ea"/>
                          <a:ea typeface="+mn-ea"/>
                        </a:rPr>
                        <a:t>9</a:t>
                      </a:r>
                      <a:r>
                        <a:rPr lang="zh-CN" sz="1600" kern="100" dirty="0" smtClean="0">
                          <a:solidFill>
                            <a:schemeClr val="tx1"/>
                          </a:solidFill>
                          <a:effectLst/>
                          <a:latin typeface="+mn-ea"/>
                          <a:ea typeface="+mn-ea"/>
                        </a:rPr>
                        <a:t>月</a:t>
                      </a:r>
                      <a:endParaRPr lang="zh-CN" sz="1600" kern="100" dirty="0">
                        <a:solidFill>
                          <a:schemeClr val="tx1"/>
                        </a:solidFill>
                        <a:effectLst/>
                        <a:latin typeface="+mn-ea"/>
                        <a:ea typeface="+mn-ea"/>
                        <a:cs typeface="Times New Roman"/>
                      </a:endParaRPr>
                    </a:p>
                  </a:txBody>
                  <a:tcPr marL="68577" marR="68577" marT="9526" marB="0">
                    <a:noFill/>
                  </a:tcPr>
                </a:tc>
                <a:tc>
                  <a:txBody>
                    <a:bodyPr/>
                    <a:lstStyle/>
                    <a:p>
                      <a:pPr algn="just">
                        <a:spcAft>
                          <a:spcPts val="0"/>
                        </a:spcAft>
                      </a:pPr>
                      <a:r>
                        <a:rPr lang="zh-CN" sz="1600" kern="100" dirty="0">
                          <a:solidFill>
                            <a:schemeClr val="tx1"/>
                          </a:solidFill>
                          <a:effectLst/>
                          <a:latin typeface="+mn-ea"/>
                          <a:ea typeface="+mn-ea"/>
                        </a:rPr>
                        <a:t>市场汇率</a:t>
                      </a:r>
                    </a:p>
                    <a:p>
                      <a:pPr algn="just">
                        <a:spcAft>
                          <a:spcPts val="0"/>
                        </a:spcAft>
                      </a:pPr>
                      <a:r>
                        <a:rPr lang="en-US" sz="1600" kern="100" dirty="0">
                          <a:solidFill>
                            <a:schemeClr val="tx1"/>
                          </a:solidFill>
                          <a:effectLst/>
                          <a:latin typeface="+mn-ea"/>
                          <a:ea typeface="+mn-ea"/>
                        </a:rPr>
                        <a:t>EUR/AUD=1.4350</a:t>
                      </a:r>
                      <a:endParaRPr lang="zh-CN" sz="1600" kern="100" dirty="0">
                        <a:solidFill>
                          <a:schemeClr val="tx1"/>
                        </a:solidFill>
                        <a:effectLst/>
                        <a:latin typeface="+mn-ea"/>
                        <a:ea typeface="+mn-ea"/>
                        <a:cs typeface="Times New Roman"/>
                      </a:endParaRPr>
                    </a:p>
                  </a:txBody>
                  <a:tcPr marL="68577" marR="68577" marT="9526" marB="0">
                    <a:noFill/>
                  </a:tcPr>
                </a:tc>
                <a:tc>
                  <a:txBody>
                    <a:bodyPr/>
                    <a:lstStyle/>
                    <a:p>
                      <a:pPr algn="just">
                        <a:spcAft>
                          <a:spcPts val="0"/>
                        </a:spcAft>
                      </a:pPr>
                      <a:r>
                        <a:rPr lang="zh-CN" sz="1600" kern="100" dirty="0">
                          <a:solidFill>
                            <a:schemeClr val="tx1"/>
                          </a:solidFill>
                          <a:effectLst/>
                          <a:latin typeface="+mn-ea"/>
                          <a:ea typeface="+mn-ea"/>
                        </a:rPr>
                        <a:t>以</a:t>
                      </a:r>
                      <a:r>
                        <a:rPr lang="en-US" sz="1600" kern="100" dirty="0">
                          <a:solidFill>
                            <a:schemeClr val="tx1"/>
                          </a:solidFill>
                          <a:effectLst/>
                          <a:latin typeface="+mn-ea"/>
                          <a:ea typeface="+mn-ea"/>
                        </a:rPr>
                        <a:t>0.9344</a:t>
                      </a:r>
                      <a:r>
                        <a:rPr lang="zh-CN" sz="1600" kern="100" dirty="0" smtClean="0">
                          <a:solidFill>
                            <a:schemeClr val="tx1"/>
                          </a:solidFill>
                          <a:effectLst/>
                          <a:latin typeface="+mn-ea"/>
                          <a:ea typeface="+mn-ea"/>
                        </a:rPr>
                        <a:t>价格</a:t>
                      </a:r>
                      <a:r>
                        <a:rPr lang="zh-CN" altLang="en-US" sz="1600" kern="100" dirty="0" smtClean="0">
                          <a:solidFill>
                            <a:schemeClr val="tx1"/>
                          </a:solidFill>
                          <a:effectLst/>
                          <a:latin typeface="+mn-ea"/>
                          <a:ea typeface="+mn-ea"/>
                        </a:rPr>
                        <a:t>买入</a:t>
                      </a:r>
                      <a:r>
                        <a:rPr lang="en-US" sz="1600" kern="100" dirty="0" smtClean="0">
                          <a:solidFill>
                            <a:schemeClr val="tx1"/>
                          </a:solidFill>
                          <a:effectLst/>
                          <a:latin typeface="+mn-ea"/>
                          <a:ea typeface="+mn-ea"/>
                        </a:rPr>
                        <a:t>50</a:t>
                      </a:r>
                      <a:r>
                        <a:rPr lang="zh-CN" sz="1600" kern="100" dirty="0">
                          <a:solidFill>
                            <a:schemeClr val="tx1"/>
                          </a:solidFill>
                          <a:effectLst/>
                          <a:latin typeface="+mn-ea"/>
                          <a:ea typeface="+mn-ea"/>
                        </a:rPr>
                        <a:t>份</a:t>
                      </a:r>
                      <a:r>
                        <a:rPr lang="en-US" sz="1600" kern="100" dirty="0">
                          <a:solidFill>
                            <a:schemeClr val="tx1"/>
                          </a:solidFill>
                          <a:effectLst/>
                          <a:latin typeface="+mn-ea"/>
                          <a:ea typeface="+mn-ea"/>
                        </a:rPr>
                        <a:t>9</a:t>
                      </a:r>
                      <a:r>
                        <a:rPr lang="zh-CN" sz="1600" kern="100" dirty="0" smtClean="0">
                          <a:solidFill>
                            <a:schemeClr val="tx1"/>
                          </a:solidFill>
                          <a:effectLst/>
                          <a:latin typeface="+mn-ea"/>
                          <a:ea typeface="+mn-ea"/>
                        </a:rPr>
                        <a:t>月</a:t>
                      </a:r>
                      <a:r>
                        <a:rPr lang="zh-CN" altLang="zh-CN" sz="1600" kern="100" dirty="0" smtClean="0">
                          <a:solidFill>
                            <a:schemeClr val="tx1"/>
                          </a:solidFill>
                          <a:effectLst/>
                          <a:latin typeface="+mn-ea"/>
                          <a:ea typeface="+mn-ea"/>
                        </a:rPr>
                        <a:t>到</a:t>
                      </a:r>
                      <a:r>
                        <a:rPr lang="zh-CN" sz="1600" kern="100" dirty="0" smtClean="0">
                          <a:solidFill>
                            <a:schemeClr val="tx1"/>
                          </a:solidFill>
                          <a:effectLst/>
                          <a:latin typeface="+mn-ea"/>
                          <a:ea typeface="+mn-ea"/>
                        </a:rPr>
                        <a:t>期</a:t>
                      </a:r>
                      <a:r>
                        <a:rPr lang="zh-CN" sz="1600" kern="100" dirty="0">
                          <a:solidFill>
                            <a:schemeClr val="tx1"/>
                          </a:solidFill>
                          <a:effectLst/>
                          <a:latin typeface="+mn-ea"/>
                          <a:ea typeface="+mn-ea"/>
                        </a:rPr>
                        <a:t>澳元期货；</a:t>
                      </a:r>
                    </a:p>
                    <a:p>
                      <a:pPr algn="just">
                        <a:spcAft>
                          <a:spcPts val="0"/>
                        </a:spcAft>
                      </a:pPr>
                      <a:r>
                        <a:rPr lang="zh-CN" sz="1600" kern="100" dirty="0">
                          <a:solidFill>
                            <a:schemeClr val="tx1"/>
                          </a:solidFill>
                          <a:effectLst/>
                          <a:latin typeface="+mn-ea"/>
                          <a:ea typeface="+mn-ea"/>
                        </a:rPr>
                        <a:t>以</a:t>
                      </a:r>
                      <a:r>
                        <a:rPr lang="en-US" sz="1600" kern="100" dirty="0">
                          <a:solidFill>
                            <a:schemeClr val="tx1"/>
                          </a:solidFill>
                          <a:effectLst/>
                          <a:latin typeface="+mn-ea"/>
                          <a:ea typeface="+mn-ea"/>
                        </a:rPr>
                        <a:t>1.3440</a:t>
                      </a:r>
                      <a:r>
                        <a:rPr lang="zh-CN" sz="1600" kern="100" dirty="0">
                          <a:solidFill>
                            <a:schemeClr val="tx1"/>
                          </a:solidFill>
                          <a:effectLst/>
                          <a:latin typeface="+mn-ea"/>
                          <a:ea typeface="+mn-ea"/>
                        </a:rPr>
                        <a:t>价格卖出</a:t>
                      </a:r>
                      <a:r>
                        <a:rPr lang="en-US" sz="1600" kern="100" dirty="0">
                          <a:solidFill>
                            <a:schemeClr val="tx1"/>
                          </a:solidFill>
                          <a:effectLst/>
                          <a:latin typeface="+mn-ea"/>
                          <a:ea typeface="+mn-ea"/>
                        </a:rPr>
                        <a:t>30</a:t>
                      </a:r>
                      <a:r>
                        <a:rPr lang="zh-CN" sz="1600" kern="100" dirty="0">
                          <a:solidFill>
                            <a:schemeClr val="tx1"/>
                          </a:solidFill>
                          <a:effectLst/>
                          <a:latin typeface="+mn-ea"/>
                          <a:ea typeface="+mn-ea"/>
                        </a:rPr>
                        <a:t>份</a:t>
                      </a:r>
                      <a:r>
                        <a:rPr lang="en-US" sz="1600" kern="100" dirty="0">
                          <a:solidFill>
                            <a:schemeClr val="tx1"/>
                          </a:solidFill>
                          <a:effectLst/>
                          <a:latin typeface="+mn-ea"/>
                          <a:ea typeface="+mn-ea"/>
                        </a:rPr>
                        <a:t>9</a:t>
                      </a:r>
                      <a:r>
                        <a:rPr lang="zh-CN" sz="1600" kern="100" dirty="0" smtClean="0">
                          <a:solidFill>
                            <a:schemeClr val="tx1"/>
                          </a:solidFill>
                          <a:effectLst/>
                          <a:latin typeface="+mn-ea"/>
                          <a:ea typeface="+mn-ea"/>
                        </a:rPr>
                        <a:t>月</a:t>
                      </a:r>
                      <a:r>
                        <a:rPr lang="zh-CN" altLang="en-US" sz="1600" kern="100" dirty="0" smtClean="0">
                          <a:solidFill>
                            <a:schemeClr val="tx1"/>
                          </a:solidFill>
                          <a:effectLst/>
                          <a:latin typeface="+mn-ea"/>
                          <a:ea typeface="+mn-ea"/>
                        </a:rPr>
                        <a:t>到</a:t>
                      </a:r>
                      <a:r>
                        <a:rPr lang="zh-CN" sz="1600" kern="100" dirty="0" smtClean="0">
                          <a:solidFill>
                            <a:schemeClr val="tx1"/>
                          </a:solidFill>
                          <a:effectLst/>
                          <a:latin typeface="+mn-ea"/>
                          <a:ea typeface="+mn-ea"/>
                        </a:rPr>
                        <a:t>期</a:t>
                      </a:r>
                      <a:r>
                        <a:rPr lang="zh-CN" sz="1600" kern="100" dirty="0">
                          <a:solidFill>
                            <a:schemeClr val="tx1"/>
                          </a:solidFill>
                          <a:effectLst/>
                          <a:latin typeface="+mn-ea"/>
                          <a:ea typeface="+mn-ea"/>
                        </a:rPr>
                        <a:t>欧元</a:t>
                      </a:r>
                      <a:r>
                        <a:rPr lang="zh-CN" sz="1600" kern="100" dirty="0" smtClean="0">
                          <a:solidFill>
                            <a:schemeClr val="tx1"/>
                          </a:solidFill>
                          <a:effectLst/>
                          <a:latin typeface="+mn-ea"/>
                          <a:ea typeface="+mn-ea"/>
                        </a:rPr>
                        <a:t>期货</a:t>
                      </a:r>
                      <a:endParaRPr lang="zh-CN" sz="1600" kern="100" dirty="0">
                        <a:solidFill>
                          <a:schemeClr val="tx1"/>
                        </a:solidFill>
                        <a:effectLst/>
                        <a:latin typeface="+mn-ea"/>
                        <a:ea typeface="+mn-ea"/>
                        <a:cs typeface="Times New Roman"/>
                      </a:endParaRPr>
                    </a:p>
                  </a:txBody>
                  <a:tcPr marL="68577" marR="68577" marT="9526" marB="0">
                    <a:noFill/>
                  </a:tcPr>
                </a:tc>
              </a:tr>
              <a:tr h="1228849">
                <a:tc>
                  <a:txBody>
                    <a:bodyPr/>
                    <a:lstStyle/>
                    <a:p>
                      <a:pPr algn="just">
                        <a:spcAft>
                          <a:spcPts val="0"/>
                        </a:spcAft>
                      </a:pPr>
                      <a:r>
                        <a:rPr lang="zh-CN" sz="1600" kern="100">
                          <a:solidFill>
                            <a:schemeClr val="tx1"/>
                          </a:solidFill>
                          <a:effectLst/>
                          <a:latin typeface="+mn-ea"/>
                          <a:ea typeface="+mn-ea"/>
                        </a:rPr>
                        <a:t>盈亏变化</a:t>
                      </a:r>
                      <a:endParaRPr lang="zh-CN" sz="1600" kern="100">
                        <a:solidFill>
                          <a:schemeClr val="tx1"/>
                        </a:solidFill>
                        <a:effectLst/>
                        <a:latin typeface="+mn-ea"/>
                        <a:ea typeface="+mn-ea"/>
                        <a:cs typeface="Times New Roman"/>
                      </a:endParaRPr>
                    </a:p>
                  </a:txBody>
                  <a:tcPr marL="68577" marR="68577" marT="9526" marB="0">
                    <a:noFill/>
                  </a:tcPr>
                </a:tc>
                <a:tc>
                  <a:txBody>
                    <a:bodyPr/>
                    <a:lstStyle/>
                    <a:p>
                      <a:pPr marL="0" algn="just" rtl="0" eaLnBrk="1" latinLnBrk="0" hangingPunct="1">
                        <a:spcAft>
                          <a:spcPts val="0"/>
                        </a:spcAft>
                      </a:pPr>
                      <a:r>
                        <a:rPr kumimoji="0" lang="en-US" sz="1600" kern="100" dirty="0" smtClean="0">
                          <a:solidFill>
                            <a:schemeClr val="tx1"/>
                          </a:solidFill>
                          <a:effectLst/>
                          <a:latin typeface="+mn-ea"/>
                          <a:ea typeface="+mn-ea"/>
                          <a:cs typeface="+mn-cs"/>
                        </a:rPr>
                        <a:t>500/1.4350-500/1.3250 =-289264</a:t>
                      </a:r>
                      <a:endParaRPr kumimoji="0" lang="zh-CN" sz="1600" kern="100" dirty="0">
                        <a:solidFill>
                          <a:schemeClr val="tx1"/>
                        </a:solidFill>
                        <a:effectLst/>
                        <a:latin typeface="+mn-ea"/>
                        <a:ea typeface="+mn-ea"/>
                        <a:cs typeface="+mn-cs"/>
                      </a:endParaRPr>
                    </a:p>
                    <a:p>
                      <a:pPr marL="0" algn="just" rtl="0" eaLnBrk="1" latinLnBrk="0" hangingPunct="1">
                        <a:spcAft>
                          <a:spcPts val="0"/>
                        </a:spcAft>
                      </a:pPr>
                      <a:r>
                        <a:rPr kumimoji="0" lang="zh-CN" sz="1600" kern="100" dirty="0" smtClean="0">
                          <a:solidFill>
                            <a:schemeClr val="tx1"/>
                          </a:solidFill>
                          <a:effectLst/>
                          <a:latin typeface="+mn-ea"/>
                          <a:ea typeface="+mn-ea"/>
                          <a:cs typeface="+mn-cs"/>
                        </a:rPr>
                        <a:t>欧元</a:t>
                      </a:r>
                      <a:endParaRPr kumimoji="0" lang="zh-CN" sz="1600" kern="100" dirty="0">
                        <a:solidFill>
                          <a:schemeClr val="tx1"/>
                        </a:solidFill>
                        <a:effectLst/>
                        <a:latin typeface="+mn-ea"/>
                        <a:ea typeface="+mn-ea"/>
                        <a:cs typeface="+mn-cs"/>
                      </a:endParaRPr>
                    </a:p>
                  </a:txBody>
                  <a:tcPr marL="68577" marR="68577" marT="9526" marB="0">
                    <a:noFill/>
                  </a:tcPr>
                </a:tc>
                <a:tc>
                  <a:txBody>
                    <a:bodyPr/>
                    <a:lstStyle/>
                    <a:p>
                      <a:pPr algn="just">
                        <a:spcAft>
                          <a:spcPts val="0"/>
                        </a:spcAft>
                      </a:pPr>
                      <a:r>
                        <a:rPr lang="en-US" altLang="zh-CN" sz="1600" kern="100" dirty="0" smtClean="0">
                          <a:solidFill>
                            <a:schemeClr val="tx1"/>
                          </a:solidFill>
                          <a:effectLst/>
                          <a:latin typeface="+mn-ea"/>
                          <a:ea typeface="+mn-ea"/>
                          <a:cs typeface="Times New Roman"/>
                        </a:rPr>
                        <a:t>(0.9810-0.9344) *50*10+</a:t>
                      </a:r>
                    </a:p>
                    <a:p>
                      <a:pPr algn="just">
                        <a:spcAft>
                          <a:spcPts val="0"/>
                        </a:spcAft>
                      </a:pPr>
                      <a:r>
                        <a:rPr lang="en-US" altLang="zh-CN" sz="1600" kern="100" dirty="0" smtClean="0">
                          <a:solidFill>
                            <a:schemeClr val="tx1"/>
                          </a:solidFill>
                          <a:effectLst/>
                          <a:latin typeface="+mn-ea"/>
                          <a:ea typeface="+mn-ea"/>
                          <a:cs typeface="Times New Roman"/>
                        </a:rPr>
                        <a:t>(1.3440-1.3025)*30*12.5</a:t>
                      </a:r>
                    </a:p>
                    <a:p>
                      <a:pPr algn="just">
                        <a:spcAft>
                          <a:spcPts val="0"/>
                        </a:spcAft>
                      </a:pPr>
                      <a:r>
                        <a:rPr lang="en-US" altLang="zh-CN" sz="1600" kern="100" dirty="0" smtClean="0">
                          <a:solidFill>
                            <a:schemeClr val="tx1"/>
                          </a:solidFill>
                          <a:effectLst/>
                          <a:latin typeface="+mn-ea"/>
                          <a:ea typeface="+mn-ea"/>
                          <a:cs typeface="Times New Roman"/>
                        </a:rPr>
                        <a:t>=388625</a:t>
                      </a:r>
                      <a:r>
                        <a:rPr lang="zh-CN" altLang="en-US" sz="1600" kern="100" dirty="0" smtClean="0">
                          <a:solidFill>
                            <a:schemeClr val="tx1"/>
                          </a:solidFill>
                          <a:effectLst/>
                          <a:latin typeface="+mn-ea"/>
                          <a:ea typeface="+mn-ea"/>
                          <a:cs typeface="Times New Roman"/>
                        </a:rPr>
                        <a:t>美元</a:t>
                      </a:r>
                    </a:p>
                    <a:p>
                      <a:pPr algn="just">
                        <a:spcAft>
                          <a:spcPts val="0"/>
                        </a:spcAft>
                      </a:pPr>
                      <a:r>
                        <a:rPr lang="zh-CN" altLang="en-US" sz="1600" kern="100" dirty="0" smtClean="0">
                          <a:solidFill>
                            <a:schemeClr val="tx1"/>
                          </a:solidFill>
                          <a:effectLst/>
                          <a:latin typeface="+mn-ea"/>
                          <a:ea typeface="+mn-ea"/>
                          <a:cs typeface="Times New Roman"/>
                        </a:rPr>
                        <a:t>按</a:t>
                      </a:r>
                      <a:r>
                        <a:rPr lang="en-US" altLang="zh-CN" sz="1600" kern="100" dirty="0" smtClean="0">
                          <a:solidFill>
                            <a:schemeClr val="tx1"/>
                          </a:solidFill>
                          <a:effectLst/>
                          <a:latin typeface="+mn-ea"/>
                          <a:ea typeface="+mn-ea"/>
                          <a:cs typeface="Times New Roman"/>
                        </a:rPr>
                        <a:t>1.3440</a:t>
                      </a:r>
                      <a:r>
                        <a:rPr lang="zh-CN" altLang="en-US" sz="1600" kern="100" dirty="0" smtClean="0">
                          <a:solidFill>
                            <a:schemeClr val="tx1"/>
                          </a:solidFill>
                          <a:effectLst/>
                          <a:latin typeface="+mn-ea"/>
                          <a:ea typeface="+mn-ea"/>
                          <a:cs typeface="Times New Roman"/>
                        </a:rPr>
                        <a:t>的汇率，折合欧元</a:t>
                      </a:r>
                    </a:p>
                    <a:p>
                      <a:pPr algn="just">
                        <a:spcAft>
                          <a:spcPts val="0"/>
                        </a:spcAft>
                      </a:pPr>
                      <a:r>
                        <a:rPr lang="en-US" altLang="zh-CN" sz="1600" kern="100" smtClean="0">
                          <a:solidFill>
                            <a:schemeClr val="tx1"/>
                          </a:solidFill>
                          <a:effectLst/>
                          <a:latin typeface="+mn-ea"/>
                          <a:ea typeface="+mn-ea"/>
                          <a:cs typeface="Times New Roman"/>
                        </a:rPr>
                        <a:t>388625/1.344=289156</a:t>
                      </a:r>
                      <a:r>
                        <a:rPr lang="zh-CN" altLang="en-US" sz="1600" kern="100" smtClean="0">
                          <a:solidFill>
                            <a:schemeClr val="tx1"/>
                          </a:solidFill>
                          <a:effectLst/>
                          <a:latin typeface="+mn-ea"/>
                          <a:ea typeface="+mn-ea"/>
                          <a:cs typeface="Times New Roman"/>
                        </a:rPr>
                        <a:t>欧元</a:t>
                      </a:r>
                      <a:endParaRPr lang="zh-CN" altLang="en-US" sz="1600" kern="100" dirty="0" smtClean="0">
                        <a:solidFill>
                          <a:schemeClr val="tx1"/>
                        </a:solidFill>
                        <a:effectLst/>
                        <a:latin typeface="+mn-ea"/>
                        <a:ea typeface="+mn-ea"/>
                        <a:cs typeface="Times New Roman"/>
                      </a:endParaRPr>
                    </a:p>
                  </a:txBody>
                  <a:tcPr marL="68577" marR="68577" marT="9526" marB="0">
                    <a:no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1435100" y="4149725"/>
            <a:ext cx="7499350" cy="2098675"/>
          </a:xfrm>
        </p:spPr>
        <p:txBody>
          <a:bodyPr>
            <a:normAutofit lnSpcReduction="10000"/>
          </a:bodyPr>
          <a:lstStyle/>
          <a:p>
            <a:pPr>
              <a:defRPr/>
            </a:pPr>
            <a:r>
              <a:rPr lang="zh-CN" altLang="zh-CN" dirty="0">
                <a:latin typeface="+mn-ea"/>
              </a:rPr>
              <a:t>从盈亏情况来看</a:t>
            </a:r>
            <a:r>
              <a:rPr lang="zh-CN" altLang="zh-CN" dirty="0" smtClean="0">
                <a:latin typeface="+mn-ea"/>
              </a:rPr>
              <a:t>，</a:t>
            </a:r>
            <a:r>
              <a:rPr lang="zh-CN" altLang="en-US" dirty="0" smtClean="0">
                <a:latin typeface="+mn-ea"/>
              </a:rPr>
              <a:t>澳元的贬值</a:t>
            </a:r>
            <a:r>
              <a:rPr lang="zh-CN" altLang="zh-CN" dirty="0" smtClean="0">
                <a:latin typeface="+mn-ea"/>
              </a:rPr>
              <a:t>导致</a:t>
            </a:r>
            <a:r>
              <a:rPr lang="zh-CN" altLang="en-US" dirty="0" smtClean="0">
                <a:latin typeface="+mn-ea"/>
              </a:rPr>
              <a:t>出口商收益减少达</a:t>
            </a:r>
            <a:r>
              <a:rPr lang="en-US" altLang="zh-CN" dirty="0" smtClean="0">
                <a:latin typeface="+mn-ea"/>
              </a:rPr>
              <a:t>29</a:t>
            </a:r>
            <a:r>
              <a:rPr lang="zh-CN" altLang="en-US" dirty="0" smtClean="0">
                <a:latin typeface="+mn-ea"/>
              </a:rPr>
              <a:t>万欧元，</a:t>
            </a:r>
            <a:endParaRPr lang="en-US" altLang="zh-CN" dirty="0" smtClean="0">
              <a:latin typeface="+mn-ea"/>
            </a:endParaRPr>
          </a:p>
          <a:p>
            <a:pPr>
              <a:defRPr/>
            </a:pPr>
            <a:r>
              <a:rPr lang="zh-CN" altLang="en-US" dirty="0" smtClean="0">
                <a:latin typeface="+mn-ea"/>
              </a:rPr>
              <a:t>通过交叉</a:t>
            </a:r>
            <a:r>
              <a:rPr lang="zh-CN" altLang="zh-CN" dirty="0" smtClean="0">
                <a:latin typeface="+mn-ea"/>
              </a:rPr>
              <a:t>套期保值</a:t>
            </a:r>
            <a:r>
              <a:rPr lang="zh-CN" altLang="en-US" dirty="0" smtClean="0">
                <a:latin typeface="+mn-ea"/>
              </a:rPr>
              <a:t>产</a:t>
            </a:r>
            <a:r>
              <a:rPr lang="zh-CN" altLang="zh-CN" dirty="0" smtClean="0">
                <a:latin typeface="+mn-ea"/>
              </a:rPr>
              <a:t>生了</a:t>
            </a:r>
            <a:r>
              <a:rPr lang="en-US" altLang="zh-CN" dirty="0" smtClean="0">
                <a:latin typeface="+mn-ea"/>
              </a:rPr>
              <a:t>38</a:t>
            </a:r>
            <a:r>
              <a:rPr lang="zh-CN" altLang="en-US" dirty="0" smtClean="0">
                <a:latin typeface="+mn-ea"/>
              </a:rPr>
              <a:t>万美元</a:t>
            </a:r>
            <a:r>
              <a:rPr lang="zh-CN" altLang="zh-CN" dirty="0">
                <a:latin typeface="+mn-ea"/>
              </a:rPr>
              <a:t>的利润，弥补了现货市场</a:t>
            </a:r>
            <a:r>
              <a:rPr lang="zh-CN" altLang="en-US" dirty="0" smtClean="0">
                <a:latin typeface="+mn-ea"/>
              </a:rPr>
              <a:t>的损失</a:t>
            </a:r>
            <a:r>
              <a:rPr lang="zh-CN" altLang="zh-CN" dirty="0" smtClean="0">
                <a:latin typeface="+mn-ea"/>
              </a:rPr>
              <a:t>。</a:t>
            </a:r>
            <a:endParaRPr lang="zh-CN" altLang="zh-CN" dirty="0">
              <a:latin typeface="+mn-ea"/>
            </a:endParaRPr>
          </a:p>
          <a:p>
            <a:pPr marL="82296" indent="0">
              <a:buFont typeface="Wingdings" panose="05000000000000000000" pitchFamily="2" charset="2"/>
              <a:buNone/>
              <a:defRPr/>
            </a:pPr>
            <a:endParaRPr lang="zh-CN" altLang="en-US" dirty="0"/>
          </a:p>
        </p:txBody>
      </p:sp>
      <p:pic>
        <p:nvPicPr>
          <p:cNvPr id="1065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76250"/>
            <a:ext cx="6688138" cy="3551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互换</a:t>
            </a:r>
          </a:p>
        </p:txBody>
      </p:sp>
      <p:sp>
        <p:nvSpPr>
          <p:cNvPr id="3" name="内容占位符 2"/>
          <p:cNvSpPr>
            <a:spLocks noGrp="1"/>
          </p:cNvSpPr>
          <p:nvPr>
            <p:ph idx="1"/>
          </p:nvPr>
        </p:nvSpPr>
        <p:spPr/>
        <p:txBody>
          <a:bodyPr/>
          <a:lstStyle/>
          <a:p>
            <a:r>
              <a:rPr lang="zh-CN" altLang="en-US" b="1" dirty="0" smtClean="0"/>
              <a:t>合约双方按照</a:t>
            </a:r>
            <a:r>
              <a:rPr lang="zh-CN" altLang="en-US" b="1" dirty="0" smtClean="0">
                <a:solidFill>
                  <a:srgbClr val="FFFF00"/>
                </a:solidFill>
              </a:rPr>
              <a:t>约定条件</a:t>
            </a:r>
            <a:r>
              <a:rPr lang="zh-CN" altLang="en-US" b="1" dirty="0"/>
              <a:t>，在</a:t>
            </a:r>
            <a:r>
              <a:rPr lang="zh-CN" altLang="en-US" b="1" dirty="0">
                <a:solidFill>
                  <a:srgbClr val="FFFF00"/>
                </a:solidFill>
              </a:rPr>
              <a:t>约定的</a:t>
            </a:r>
            <a:r>
              <a:rPr lang="zh-CN" altLang="en-US" b="1" dirty="0" smtClean="0">
                <a:solidFill>
                  <a:srgbClr val="FFFF00"/>
                </a:solidFill>
              </a:rPr>
              <a:t>时间</a:t>
            </a:r>
            <a:r>
              <a:rPr lang="zh-CN" altLang="en-US" b="1" dirty="0" smtClean="0"/>
              <a:t>，</a:t>
            </a:r>
            <a:r>
              <a:rPr lang="zh-CN" altLang="en-US" b="1" dirty="0">
                <a:solidFill>
                  <a:srgbClr val="FFFF00"/>
                </a:solidFill>
              </a:rPr>
              <a:t>交换一系列现金流</a:t>
            </a:r>
            <a:r>
              <a:rPr lang="zh-CN" altLang="en-US" b="1" dirty="0"/>
              <a:t>的</a:t>
            </a:r>
            <a:r>
              <a:rPr lang="zh-CN" altLang="en-US" b="1" dirty="0" smtClean="0">
                <a:solidFill>
                  <a:srgbClr val="FFFF00"/>
                </a:solidFill>
              </a:rPr>
              <a:t>合约</a:t>
            </a:r>
            <a:r>
              <a:rPr lang="zh-CN" altLang="en-US" b="1" dirty="0" smtClean="0"/>
              <a:t>。</a:t>
            </a:r>
            <a:endParaRPr lang="zh-CN" altLang="en-US" b="1" dirty="0"/>
          </a:p>
        </p:txBody>
      </p:sp>
    </p:spTree>
    <p:extLst>
      <p:ext uri="{BB962C8B-B14F-4D97-AF65-F5344CB8AC3E}">
        <p14:creationId xmlns:p14="http://schemas.microsoft.com/office/powerpoint/2010/main" val="290680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effectLst/>
              </a:rPr>
              <a:t>交割和平仓</a:t>
            </a:r>
          </a:p>
        </p:txBody>
      </p:sp>
      <p:sp>
        <p:nvSpPr>
          <p:cNvPr id="39939" name="Rectangle 3"/>
          <p:cNvSpPr>
            <a:spLocks noGrp="1" noChangeArrowheads="1"/>
          </p:cNvSpPr>
          <p:nvPr>
            <p:ph type="body" idx="1"/>
          </p:nvPr>
        </p:nvSpPr>
        <p:spPr/>
        <p:txBody>
          <a:bodyPr/>
          <a:lstStyle/>
          <a:p>
            <a:pPr eaLnBrk="1" hangingPunct="1">
              <a:defRPr/>
            </a:pPr>
            <a:r>
              <a:rPr lang="zh-CN" altLang="en-US" dirty="0" smtClean="0">
                <a:latin typeface="宋体" pitchFamily="2" charset="-122"/>
              </a:rPr>
              <a:t>实物交割</a:t>
            </a:r>
          </a:p>
          <a:p>
            <a:pPr lvl="1" eaLnBrk="1" hangingPunct="1">
              <a:defRPr/>
            </a:pPr>
            <a:r>
              <a:rPr lang="zh-CN" altLang="en-US" dirty="0" smtClean="0">
                <a:latin typeface="宋体" pitchFamily="2" charset="-122"/>
              </a:rPr>
              <a:t>用实物交收的方式来履行期货交易的责任，一般是通过经交易所批准的仓库所开出的收据来实现的。</a:t>
            </a:r>
          </a:p>
          <a:p>
            <a:pPr lvl="1" eaLnBrk="1" hangingPunct="1">
              <a:defRPr/>
            </a:pPr>
            <a:r>
              <a:rPr lang="zh-CN" altLang="en-US" dirty="0" smtClean="0">
                <a:latin typeface="宋体" pitchFamily="2" charset="-122"/>
              </a:rPr>
              <a:t>实物交割是期货交易的延续 </a:t>
            </a:r>
          </a:p>
          <a:p>
            <a:pPr lvl="1" eaLnBrk="1" hangingPunct="1">
              <a:defRPr/>
            </a:pPr>
            <a:r>
              <a:rPr lang="zh-CN" altLang="en-US" dirty="0" smtClean="0">
                <a:latin typeface="宋体" pitchFamily="2" charset="-122"/>
              </a:rPr>
              <a:t>实物交割在期货合约总量中占的比例很小，一般都是现金交割。 </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endParaRPr lang="zh-CN" altLang="zh-CN" smtClean="0"/>
          </a:p>
        </p:txBody>
      </p:sp>
      <p:sp>
        <p:nvSpPr>
          <p:cNvPr id="40963" name="Rectangle 3"/>
          <p:cNvSpPr>
            <a:spLocks noGrp="1" noChangeArrowheads="1"/>
          </p:cNvSpPr>
          <p:nvPr>
            <p:ph type="body" idx="1"/>
          </p:nvPr>
        </p:nvSpPr>
        <p:spPr/>
        <p:txBody>
          <a:bodyPr/>
          <a:lstStyle/>
          <a:p>
            <a:pPr eaLnBrk="1" hangingPunct="1">
              <a:defRPr/>
            </a:pPr>
            <a:r>
              <a:rPr lang="zh-CN" altLang="en-US" dirty="0" smtClean="0">
                <a:latin typeface="宋体" pitchFamily="2" charset="-122"/>
              </a:rPr>
              <a:t>实物交割的功能</a:t>
            </a:r>
          </a:p>
          <a:p>
            <a:pPr lvl="1" eaLnBrk="1" hangingPunct="1">
              <a:defRPr/>
            </a:pPr>
            <a:r>
              <a:rPr lang="zh-CN" altLang="en-US" dirty="0" smtClean="0">
                <a:latin typeface="宋体" pitchFamily="2" charset="-122"/>
              </a:rPr>
              <a:t>使得期货价格变动与相关现货价格变动具有同步性，并随着合约到期日的临近而逐步趋近</a:t>
            </a:r>
          </a:p>
          <a:p>
            <a:pPr lvl="1" eaLnBrk="1" hangingPunct="1">
              <a:defRPr/>
            </a:pPr>
            <a:r>
              <a:rPr lang="zh-CN" altLang="en-US" dirty="0" smtClean="0">
                <a:latin typeface="宋体" pitchFamily="2" charset="-122"/>
              </a:rPr>
              <a:t>期货市场发挥价格发现和转移价格风险等功能的根本前提</a:t>
            </a:r>
            <a:r>
              <a:rPr lang="zh-CN" altLang="en-US" dirty="0" smtClean="0"/>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endParaRPr lang="zh-CN" altLang="zh-CN" smtClean="0"/>
          </a:p>
        </p:txBody>
      </p:sp>
      <p:sp>
        <p:nvSpPr>
          <p:cNvPr id="41987" name="Rectangle 3"/>
          <p:cNvSpPr>
            <a:spLocks noGrp="1" noChangeArrowheads="1"/>
          </p:cNvSpPr>
          <p:nvPr>
            <p:ph type="body" idx="1"/>
          </p:nvPr>
        </p:nvSpPr>
        <p:spPr/>
        <p:txBody>
          <a:bodyPr/>
          <a:lstStyle/>
          <a:p>
            <a:pPr eaLnBrk="1" hangingPunct="1">
              <a:lnSpc>
                <a:spcPct val="90000"/>
              </a:lnSpc>
              <a:defRPr/>
            </a:pPr>
            <a:r>
              <a:rPr lang="zh-CN" altLang="en-US" dirty="0" smtClean="0"/>
              <a:t>平仓</a:t>
            </a:r>
          </a:p>
          <a:p>
            <a:pPr lvl="1" eaLnBrk="1" hangingPunct="1">
              <a:lnSpc>
                <a:spcPct val="90000"/>
              </a:lnSpc>
              <a:defRPr/>
            </a:pPr>
            <a:r>
              <a:rPr lang="zh-CN" altLang="en-US" dirty="0" smtClean="0">
                <a:latin typeface="宋体" pitchFamily="2" charset="-122"/>
              </a:rPr>
              <a:t>在到期日或到期日之前通过买入与原来合约方向相反的同等合约进行对冲</a:t>
            </a:r>
            <a:r>
              <a:rPr lang="zh-CN" altLang="en-US" dirty="0" smtClean="0"/>
              <a:t> </a:t>
            </a:r>
          </a:p>
          <a:p>
            <a:pPr lvl="1" eaLnBrk="1" hangingPunct="1">
              <a:lnSpc>
                <a:spcPct val="90000"/>
              </a:lnSpc>
              <a:defRPr/>
            </a:pPr>
            <a:r>
              <a:rPr lang="zh-CN" altLang="en-US" dirty="0" smtClean="0">
                <a:latin typeface="宋体" pitchFamily="2" charset="-122"/>
              </a:rPr>
              <a:t>同等合约指</a:t>
            </a:r>
            <a:r>
              <a:rPr lang="zh-CN" altLang="en-US" dirty="0" smtClean="0">
                <a:solidFill>
                  <a:srgbClr val="FFFF00"/>
                </a:solidFill>
                <a:latin typeface="宋体" pitchFamily="2" charset="-122"/>
              </a:rPr>
              <a:t>除了持有头寸的方向外</a:t>
            </a:r>
            <a:r>
              <a:rPr lang="zh-CN" altLang="en-US" dirty="0" smtClean="0">
                <a:latin typeface="宋体" pitchFamily="2" charset="-122"/>
              </a:rPr>
              <a:t>，其他条件都相同的两个合约。</a:t>
            </a:r>
            <a:r>
              <a:rPr lang="zh-CN" altLang="en-US" dirty="0" smtClean="0"/>
              <a:t> </a:t>
            </a:r>
          </a:p>
          <a:p>
            <a:pPr eaLnBrk="1" hangingPunct="1">
              <a:lnSpc>
                <a:spcPct val="90000"/>
              </a:lnSpc>
              <a:defRPr/>
            </a:pPr>
            <a:r>
              <a:rPr lang="zh-CN" altLang="en-US" dirty="0" smtClean="0">
                <a:latin typeface="宋体" pitchFamily="2" charset="-122"/>
              </a:rPr>
              <a:t>举例</a:t>
            </a:r>
          </a:p>
          <a:p>
            <a:pPr lvl="1" eaLnBrk="1" hangingPunct="1">
              <a:lnSpc>
                <a:spcPct val="90000"/>
              </a:lnSpc>
              <a:defRPr/>
            </a:pPr>
            <a:r>
              <a:rPr lang="zh-CN" altLang="en-US" dirty="0" smtClean="0">
                <a:latin typeface="宋体" pitchFamily="2" charset="-122"/>
              </a:rPr>
              <a:t>原来持有</a:t>
            </a:r>
            <a:r>
              <a:rPr lang="en-US" altLang="zh-CN" dirty="0" smtClean="0"/>
              <a:t>50</a:t>
            </a:r>
            <a:r>
              <a:rPr lang="zh-CN" altLang="en-US" dirty="0" smtClean="0">
                <a:latin typeface="宋体" pitchFamily="2" charset="-122"/>
              </a:rPr>
              <a:t>张多头的</a:t>
            </a:r>
            <a:r>
              <a:rPr lang="en-US" altLang="zh-CN" dirty="0" smtClean="0"/>
              <a:t>6</a:t>
            </a:r>
            <a:r>
              <a:rPr lang="zh-CN" altLang="en-US" dirty="0" smtClean="0">
                <a:latin typeface="宋体" pitchFamily="2" charset="-122"/>
              </a:rPr>
              <a:t>月到期的沪深</a:t>
            </a:r>
            <a:r>
              <a:rPr lang="en-US" altLang="zh-CN" dirty="0" smtClean="0">
                <a:latin typeface="宋体" pitchFamily="2" charset="-122"/>
              </a:rPr>
              <a:t>300</a:t>
            </a:r>
            <a:r>
              <a:rPr lang="zh-CN" altLang="en-US" dirty="0" smtClean="0">
                <a:latin typeface="宋体" pitchFamily="2" charset="-122"/>
              </a:rPr>
              <a:t>股指期货，则平仓时需卖出</a:t>
            </a:r>
            <a:r>
              <a:rPr lang="en-US" altLang="zh-CN" dirty="0" smtClean="0"/>
              <a:t>50</a:t>
            </a:r>
            <a:r>
              <a:rPr lang="zh-CN" altLang="en-US" dirty="0" smtClean="0">
                <a:latin typeface="宋体" pitchFamily="2" charset="-122"/>
              </a:rPr>
              <a:t>张</a:t>
            </a:r>
            <a:r>
              <a:rPr lang="en-US" altLang="zh-CN" dirty="0" smtClean="0"/>
              <a:t>6</a:t>
            </a:r>
            <a:r>
              <a:rPr lang="zh-CN" altLang="en-US" dirty="0" smtClean="0">
                <a:latin typeface="宋体" pitchFamily="2" charset="-122"/>
              </a:rPr>
              <a:t>月到期的沪深</a:t>
            </a:r>
            <a:r>
              <a:rPr lang="en-US" altLang="zh-CN" dirty="0" smtClean="0">
                <a:latin typeface="宋体" pitchFamily="2" charset="-122"/>
              </a:rPr>
              <a:t>300</a:t>
            </a:r>
            <a:r>
              <a:rPr lang="zh-CN" altLang="en-US" dirty="0" smtClean="0">
                <a:latin typeface="宋体" pitchFamily="2" charset="-122"/>
              </a:rPr>
              <a:t>股指期货，即为持有空头。</a:t>
            </a:r>
            <a:r>
              <a:rPr lang="zh-CN" altLang="en-US" dirty="0"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endParaRPr lang="zh-CN" altLang="zh-CN" smtClean="0"/>
          </a:p>
        </p:txBody>
      </p:sp>
      <p:sp>
        <p:nvSpPr>
          <p:cNvPr id="43011" name="Rectangle 3"/>
          <p:cNvSpPr>
            <a:spLocks noGrp="1" noChangeArrowheads="1"/>
          </p:cNvSpPr>
          <p:nvPr>
            <p:ph type="body" idx="1"/>
          </p:nvPr>
        </p:nvSpPr>
        <p:spPr/>
        <p:txBody>
          <a:bodyPr/>
          <a:lstStyle/>
          <a:p>
            <a:pPr eaLnBrk="1" hangingPunct="1">
              <a:defRPr/>
            </a:pPr>
            <a:r>
              <a:rPr lang="zh-CN" altLang="en-US" smtClean="0">
                <a:latin typeface="宋体" pitchFamily="2" charset="-122"/>
              </a:rPr>
              <a:t>未平仓合约数（</a:t>
            </a:r>
            <a:r>
              <a:rPr lang="en-US" altLang="zh-CN" smtClean="0"/>
              <a:t>open interest</a:t>
            </a:r>
            <a:r>
              <a:rPr lang="zh-CN" altLang="en-US" smtClean="0">
                <a:latin typeface="宋体" pitchFamily="2" charset="-122"/>
              </a:rPr>
              <a:t>）</a:t>
            </a:r>
            <a:r>
              <a:rPr lang="zh-CN" altLang="en-US" smtClean="0"/>
              <a:t> </a:t>
            </a:r>
          </a:p>
          <a:p>
            <a:pPr lvl="1" eaLnBrk="1" hangingPunct="1">
              <a:defRPr/>
            </a:pPr>
            <a:r>
              <a:rPr lang="zh-CN" altLang="en-US" smtClean="0">
                <a:latin typeface="宋体" pitchFamily="2" charset="-122"/>
              </a:rPr>
              <a:t>指流通在外的合约总数，等于所有多头之和或所有空头之和</a:t>
            </a:r>
            <a:r>
              <a:rPr lang="zh-CN" altLang="en-US" smtClean="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zh-CN" altLang="en-US" sz="3200" smtClean="0"/>
              <a:t>期货交易</a:t>
            </a:r>
          </a:p>
        </p:txBody>
      </p:sp>
      <p:pic>
        <p:nvPicPr>
          <p:cNvPr id="11571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92263"/>
            <a:ext cx="81089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zh-CN" altLang="en-US" smtClean="0"/>
              <a:t>期货交易所主要风险控制手段</a:t>
            </a:r>
          </a:p>
        </p:txBody>
      </p:sp>
      <p:sp>
        <p:nvSpPr>
          <p:cNvPr id="45059" name="Rectangle 3"/>
          <p:cNvSpPr>
            <a:spLocks noGrp="1" noChangeArrowheads="1"/>
          </p:cNvSpPr>
          <p:nvPr>
            <p:ph type="body" idx="1"/>
          </p:nvPr>
        </p:nvSpPr>
        <p:spPr/>
        <p:txBody>
          <a:bodyPr/>
          <a:lstStyle/>
          <a:p>
            <a:pPr>
              <a:defRPr/>
            </a:pPr>
            <a:r>
              <a:rPr lang="zh-CN" altLang="en-US" sz="3600" smtClean="0"/>
              <a:t>保证金制度</a:t>
            </a:r>
          </a:p>
          <a:p>
            <a:pPr>
              <a:defRPr/>
            </a:pPr>
            <a:r>
              <a:rPr lang="zh-CN" altLang="en-US" sz="3600" smtClean="0"/>
              <a:t>结算担保金制度</a:t>
            </a:r>
            <a:endParaRPr lang="zh-CN" altLang="en-US" sz="3600" smtClean="0">
              <a:solidFill>
                <a:srgbClr val="FF0000"/>
              </a:solidFill>
            </a:endParaRPr>
          </a:p>
          <a:p>
            <a:pPr>
              <a:defRPr/>
            </a:pPr>
            <a:r>
              <a:rPr lang="zh-CN" altLang="en-US" sz="3600" smtClean="0"/>
              <a:t>涨跌停板制度</a:t>
            </a:r>
          </a:p>
          <a:p>
            <a:pPr>
              <a:defRPr/>
            </a:pPr>
            <a:r>
              <a:rPr lang="zh-CN" altLang="en-US" sz="3600" smtClean="0"/>
              <a:t>持仓限额制度</a:t>
            </a:r>
          </a:p>
          <a:p>
            <a:pPr>
              <a:defRPr/>
            </a:pPr>
            <a:r>
              <a:rPr lang="zh-CN" altLang="en-US" sz="3600" smtClean="0"/>
              <a:t>逐日盯市制度</a:t>
            </a:r>
          </a:p>
          <a:p>
            <a:pPr>
              <a:defRPr/>
            </a:pPr>
            <a:r>
              <a:rPr lang="zh-CN" altLang="en-US" sz="3600" smtClean="0"/>
              <a:t>会员资格审核制度</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zh-CN" altLang="en-US" smtClean="0"/>
              <a:t>（一）保证金制度</a:t>
            </a:r>
          </a:p>
        </p:txBody>
      </p:sp>
      <p:sp>
        <p:nvSpPr>
          <p:cNvPr id="46083" name="Rectangle 3"/>
          <p:cNvSpPr>
            <a:spLocks noGrp="1" noChangeArrowheads="1"/>
          </p:cNvSpPr>
          <p:nvPr>
            <p:ph type="body" idx="1"/>
          </p:nvPr>
        </p:nvSpPr>
        <p:spPr/>
        <p:txBody>
          <a:bodyPr/>
          <a:lstStyle/>
          <a:p>
            <a:pPr eaLnBrk="1" hangingPunct="1">
              <a:defRPr/>
            </a:pPr>
            <a:r>
              <a:rPr lang="zh-CN" altLang="en-US" dirty="0" smtClean="0">
                <a:latin typeface="宋体" pitchFamily="2" charset="-122"/>
              </a:rPr>
              <a:t>按照合约价值支付一定比率的资金就可进行期货交易。这一定比率的资金就称为保证金。</a:t>
            </a:r>
          </a:p>
          <a:p>
            <a:pPr eaLnBrk="1" hangingPunct="1">
              <a:defRPr/>
            </a:pPr>
            <a:r>
              <a:rPr lang="zh-CN" altLang="en-US" dirty="0" smtClean="0">
                <a:latin typeface="宋体" pitchFamily="2" charset="-122"/>
              </a:rPr>
              <a:t>保证金制度带来</a:t>
            </a:r>
            <a:r>
              <a:rPr lang="zh-CN" altLang="en-US" dirty="0" smtClean="0">
                <a:solidFill>
                  <a:srgbClr val="FFFF00"/>
                </a:solidFill>
                <a:latin typeface="宋体" pitchFamily="2" charset="-122"/>
              </a:rPr>
              <a:t>杠杆效应</a:t>
            </a:r>
          </a:p>
          <a:p>
            <a:pPr eaLnBrk="1" hangingPunct="1">
              <a:defRPr/>
            </a:pPr>
            <a:r>
              <a:rPr lang="zh-CN" altLang="en-US" dirty="0" smtClean="0">
                <a:latin typeface="宋体" pitchFamily="2" charset="-122"/>
              </a:rPr>
              <a:t>两类保证金</a:t>
            </a:r>
          </a:p>
          <a:p>
            <a:pPr lvl="1">
              <a:defRPr/>
            </a:pPr>
            <a:r>
              <a:rPr lang="zh-CN" altLang="en-US" dirty="0" smtClean="0">
                <a:latin typeface="+mn-ea"/>
              </a:rPr>
              <a:t>初始保证金</a:t>
            </a:r>
            <a:r>
              <a:rPr lang="en-US" altLang="zh-CN" dirty="0" smtClean="0">
                <a:latin typeface="+mn-ea"/>
              </a:rPr>
              <a:t>(initial </a:t>
            </a:r>
            <a:r>
              <a:rPr lang="en-US" altLang="zh-CN" dirty="0">
                <a:latin typeface="+mn-ea"/>
              </a:rPr>
              <a:t>margin) </a:t>
            </a:r>
            <a:endParaRPr lang="en-US" altLang="zh-CN" dirty="0" smtClean="0">
              <a:latin typeface="+mn-ea"/>
            </a:endParaRPr>
          </a:p>
          <a:p>
            <a:pPr lvl="1" eaLnBrk="1" hangingPunct="1">
              <a:defRPr/>
            </a:pPr>
            <a:r>
              <a:rPr lang="zh-CN" altLang="en-US" dirty="0" smtClean="0">
                <a:latin typeface="+mn-ea"/>
              </a:rPr>
              <a:t>维持保证金</a:t>
            </a:r>
            <a:r>
              <a:rPr lang="en-US" altLang="zh-CN" dirty="0" smtClean="0">
                <a:latin typeface="+mn-ea"/>
              </a:rPr>
              <a:t>(maintenance margin)</a:t>
            </a:r>
            <a:r>
              <a:rPr lang="en-US" altLang="zh-CN" dirty="0" smtClean="0"/>
              <a:t> </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CME</a:t>
            </a:r>
            <a:r>
              <a:rPr lang="zh-CN" altLang="en-US" dirty="0" smtClean="0"/>
              <a:t>欧元期货保证金</a:t>
            </a:r>
            <a:endParaRPr lang="zh-CN" altLang="en-US" dirty="0"/>
          </a:p>
        </p:txBody>
      </p:sp>
      <p:sp>
        <p:nvSpPr>
          <p:cNvPr id="3" name="内容占位符 2"/>
          <p:cNvSpPr>
            <a:spLocks noGrp="1"/>
          </p:cNvSpPr>
          <p:nvPr>
            <p:ph idx="1"/>
          </p:nvPr>
        </p:nvSpPr>
        <p:spPr/>
        <p:txBody>
          <a:bodyPr/>
          <a:lstStyle/>
          <a:p>
            <a:pPr>
              <a:defRPr/>
            </a:pPr>
            <a:r>
              <a:rPr lang="zh-CN" altLang="en-US" dirty="0" smtClean="0">
                <a:latin typeface="+mn-ea"/>
              </a:rPr>
              <a:t>客户</a:t>
            </a:r>
            <a:r>
              <a:rPr lang="en-US" altLang="zh-CN" dirty="0" smtClean="0">
                <a:latin typeface="+mn-ea"/>
              </a:rPr>
              <a:t>A</a:t>
            </a:r>
            <a:r>
              <a:rPr lang="zh-CN" altLang="en-US" dirty="0" smtClean="0">
                <a:latin typeface="+mn-ea"/>
              </a:rPr>
              <a:t>在</a:t>
            </a:r>
            <a:r>
              <a:rPr lang="en-US" altLang="zh-CN" dirty="0" smtClean="0">
                <a:latin typeface="+mn-ea"/>
              </a:rPr>
              <a:t>9</a:t>
            </a:r>
            <a:r>
              <a:rPr lang="zh-CN" altLang="en-US" dirty="0" smtClean="0">
                <a:latin typeface="+mn-ea"/>
              </a:rPr>
              <a:t>月</a:t>
            </a:r>
            <a:r>
              <a:rPr lang="en-US" altLang="zh-CN" dirty="0" smtClean="0">
                <a:latin typeface="+mn-ea"/>
              </a:rPr>
              <a:t>12</a:t>
            </a:r>
            <a:r>
              <a:rPr lang="zh-CN" altLang="en-US" dirty="0" smtClean="0">
                <a:latin typeface="+mn-ea"/>
              </a:rPr>
              <a:t>日买入</a:t>
            </a:r>
            <a:r>
              <a:rPr lang="en-US" altLang="zh-CN" dirty="0" smtClean="0">
                <a:latin typeface="+mn-ea"/>
              </a:rPr>
              <a:t>1</a:t>
            </a:r>
            <a:r>
              <a:rPr lang="zh-CN" altLang="en-US" dirty="0" smtClean="0">
                <a:latin typeface="+mn-ea"/>
              </a:rPr>
              <a:t>份欧元期货近期合约</a:t>
            </a:r>
            <a:endParaRPr lang="en-US" altLang="zh-CN" dirty="0" smtClean="0">
              <a:latin typeface="+mn-ea"/>
            </a:endParaRPr>
          </a:p>
          <a:p>
            <a:pPr>
              <a:defRPr/>
            </a:pPr>
            <a:r>
              <a:rPr lang="zh-CN" altLang="en-US" dirty="0" smtClean="0">
                <a:latin typeface="+mn-ea"/>
              </a:rPr>
              <a:t>客户</a:t>
            </a:r>
            <a:r>
              <a:rPr lang="en-US" altLang="zh-CN" dirty="0" smtClean="0">
                <a:latin typeface="+mn-ea"/>
              </a:rPr>
              <a:t>B</a:t>
            </a:r>
            <a:r>
              <a:rPr lang="zh-CN" altLang="en-US" dirty="0" smtClean="0">
                <a:latin typeface="+mn-ea"/>
              </a:rPr>
              <a:t>在</a:t>
            </a:r>
            <a:r>
              <a:rPr lang="en-US" altLang="zh-CN" dirty="0" smtClean="0">
                <a:latin typeface="+mn-ea"/>
              </a:rPr>
              <a:t>9</a:t>
            </a:r>
            <a:r>
              <a:rPr lang="zh-CN" altLang="en-US" dirty="0">
                <a:latin typeface="+mn-ea"/>
              </a:rPr>
              <a:t>月</a:t>
            </a:r>
            <a:r>
              <a:rPr lang="en-US" altLang="zh-CN" dirty="0" smtClean="0">
                <a:latin typeface="+mn-ea"/>
              </a:rPr>
              <a:t>12</a:t>
            </a:r>
            <a:r>
              <a:rPr lang="zh-CN" altLang="en-US" dirty="0" smtClean="0">
                <a:latin typeface="+mn-ea"/>
              </a:rPr>
              <a:t>日卖出</a:t>
            </a:r>
            <a:r>
              <a:rPr lang="en-US" altLang="zh-CN" dirty="0" smtClean="0">
                <a:latin typeface="+mn-ea"/>
              </a:rPr>
              <a:t>1</a:t>
            </a:r>
            <a:r>
              <a:rPr lang="zh-CN" altLang="en-US" dirty="0">
                <a:latin typeface="+mn-ea"/>
              </a:rPr>
              <a:t>份欧元</a:t>
            </a:r>
            <a:r>
              <a:rPr lang="zh-CN" altLang="en-US" dirty="0" smtClean="0">
                <a:latin typeface="+mn-ea"/>
              </a:rPr>
              <a:t>期货</a:t>
            </a:r>
            <a:r>
              <a:rPr lang="zh-CN" altLang="en-US" dirty="0">
                <a:latin typeface="+mn-ea"/>
              </a:rPr>
              <a:t>近期</a:t>
            </a:r>
            <a:r>
              <a:rPr lang="zh-CN" altLang="en-US" dirty="0" smtClean="0">
                <a:latin typeface="+mn-ea"/>
              </a:rPr>
              <a:t>合约</a:t>
            </a:r>
            <a:endParaRPr lang="en-US" altLang="zh-CN" dirty="0" smtClean="0">
              <a:latin typeface="+mn-ea"/>
            </a:endParaRPr>
          </a:p>
          <a:p>
            <a:pPr>
              <a:defRPr/>
            </a:pPr>
            <a:endParaRPr lang="en-US" altLang="zh-CN" dirty="0">
              <a:latin typeface="+mn-ea"/>
            </a:endParaRPr>
          </a:p>
          <a:p>
            <a:pPr>
              <a:defRPr/>
            </a:pPr>
            <a:endParaRPr lang="en-US" altLang="zh-CN" dirty="0" smtClean="0">
              <a:latin typeface="+mn-ea"/>
            </a:endParaRPr>
          </a:p>
          <a:p>
            <a:pPr>
              <a:defRPr/>
            </a:pPr>
            <a:endParaRPr lang="en-US" altLang="zh-CN" dirty="0">
              <a:latin typeface="+mn-ea"/>
            </a:endParaRPr>
          </a:p>
          <a:p>
            <a:pPr>
              <a:defRPr/>
            </a:pPr>
            <a:endParaRPr lang="zh-CN" altLang="en-US" dirty="0"/>
          </a:p>
          <a:p>
            <a:pPr>
              <a:defRPr/>
            </a:pPr>
            <a:endParaRPr lang="zh-CN" altLang="en-US" dirty="0"/>
          </a:p>
        </p:txBody>
      </p:sp>
      <p:pic>
        <p:nvPicPr>
          <p:cNvPr id="1208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3740150"/>
            <a:ext cx="68580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zh-CN" altLang="en-US" dirty="0" smtClean="0"/>
              <a:t>买卖双方损益和保证金账户</a:t>
            </a:r>
            <a:endParaRPr lang="zh-CN" altLang="en-US" dirty="0"/>
          </a:p>
        </p:txBody>
      </p:sp>
      <p:graphicFrame>
        <p:nvGraphicFramePr>
          <p:cNvPr id="6" name="内容占位符 5"/>
          <p:cNvGraphicFramePr>
            <a:graphicFrameLocks noGrp="1"/>
          </p:cNvGraphicFramePr>
          <p:nvPr>
            <p:ph idx="1"/>
          </p:nvPr>
        </p:nvGraphicFramePr>
        <p:xfrm>
          <a:off x="1331913" y="1557338"/>
          <a:ext cx="7416801" cy="4319586"/>
        </p:xfrm>
        <a:graphic>
          <a:graphicData uri="http://schemas.openxmlformats.org/drawingml/2006/table">
            <a:tbl>
              <a:tblPr>
                <a:tableStyleId>{5C22544A-7EE6-4342-B048-85BDC9FD1C3A}</a:tableStyleId>
              </a:tblPr>
              <a:tblGrid>
                <a:gridCol w="954638"/>
                <a:gridCol w="888845"/>
                <a:gridCol w="820804"/>
                <a:gridCol w="65211"/>
                <a:gridCol w="771690"/>
                <a:gridCol w="771690"/>
                <a:gridCol w="771690"/>
                <a:gridCol w="57163"/>
                <a:gridCol w="846397"/>
                <a:gridCol w="734337"/>
                <a:gridCol w="734336"/>
              </a:tblGrid>
              <a:tr h="479954">
                <a:tc>
                  <a:txBody>
                    <a:bodyPr/>
                    <a:lstStyle/>
                    <a:p>
                      <a:pPr algn="l" fontAlgn="ctr"/>
                      <a:r>
                        <a:rPr lang="zh-CN" altLang="en-US" sz="1600" u="none" strike="noStrike" dirty="0">
                          <a:solidFill>
                            <a:srgbClr val="FFFF00"/>
                          </a:solidFill>
                          <a:effectLst/>
                          <a:latin typeface="+mn-ea"/>
                          <a:ea typeface="+mn-ea"/>
                        </a:rPr>
                        <a:t>交易日</a:t>
                      </a: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dirty="0" smtClean="0">
                          <a:solidFill>
                            <a:srgbClr val="FFFF00"/>
                          </a:solidFill>
                          <a:effectLst/>
                          <a:latin typeface="+mn-ea"/>
                          <a:ea typeface="+mn-ea"/>
                        </a:rPr>
                        <a:t>结算价</a:t>
                      </a: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a:solidFill>
                            <a:srgbClr val="FFFF00"/>
                          </a:solidFill>
                          <a:effectLst/>
                          <a:latin typeface="+mn-ea"/>
                          <a:ea typeface="+mn-ea"/>
                        </a:rPr>
                        <a:t>变动</a:t>
                      </a: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a:solidFill>
                            <a:srgbClr val="FFFF00"/>
                          </a:solidFill>
                          <a:effectLst/>
                          <a:latin typeface="+mn-ea"/>
                          <a:ea typeface="+mn-ea"/>
                        </a:rPr>
                        <a:t>买方</a:t>
                      </a:r>
                      <a:r>
                        <a:rPr lang="en-US" sz="1600" u="none" strike="noStrike">
                          <a:solidFill>
                            <a:srgbClr val="FFFF00"/>
                          </a:solidFill>
                          <a:effectLst/>
                          <a:latin typeface="+mn-ea"/>
                          <a:ea typeface="+mn-ea"/>
                        </a:rPr>
                        <a:t>A</a:t>
                      </a:r>
                      <a:endParaRPr lang="en-US"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dirty="0" smtClean="0">
                          <a:solidFill>
                            <a:srgbClr val="FFFF00"/>
                          </a:solidFill>
                          <a:effectLst/>
                          <a:latin typeface="+mn-ea"/>
                          <a:ea typeface="+mn-ea"/>
                        </a:rPr>
                        <a:t>卖方</a:t>
                      </a:r>
                      <a:r>
                        <a:rPr lang="en-US" altLang="zh-CN" sz="1600" u="none" strike="noStrike" dirty="0" smtClean="0">
                          <a:solidFill>
                            <a:srgbClr val="FFFF00"/>
                          </a:solidFill>
                          <a:effectLst/>
                          <a:latin typeface="+mn-ea"/>
                          <a:ea typeface="+mn-ea"/>
                        </a:rPr>
                        <a:t>B</a:t>
                      </a: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r>
              <a:tr h="479954">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dirty="0" smtClean="0">
                          <a:solidFill>
                            <a:srgbClr val="FFFF00"/>
                          </a:solidFill>
                          <a:effectLst/>
                          <a:latin typeface="+mn-ea"/>
                          <a:ea typeface="+mn-ea"/>
                        </a:rPr>
                        <a:t>损益</a:t>
                      </a:r>
                      <a:r>
                        <a:rPr lang="en-US" altLang="zh-CN" sz="1600" u="none" strike="noStrike" dirty="0" smtClean="0">
                          <a:solidFill>
                            <a:srgbClr val="FFFF00"/>
                          </a:solidFill>
                          <a:effectLst/>
                          <a:latin typeface="+mn-ea"/>
                          <a:ea typeface="+mn-ea"/>
                        </a:rPr>
                        <a:t>($)</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600" u="none" strike="noStrike" dirty="0" smtClean="0">
                          <a:solidFill>
                            <a:srgbClr val="FFFF00"/>
                          </a:solidFill>
                          <a:effectLst/>
                          <a:latin typeface="+mn-ea"/>
                          <a:ea typeface="+mn-ea"/>
                        </a:rPr>
                        <a:t>存款</a:t>
                      </a:r>
                      <a:r>
                        <a:rPr lang="en-US" altLang="zh-CN" sz="1600" u="none" strike="noStrike" dirty="0" smtClean="0">
                          <a:solidFill>
                            <a:srgbClr val="FFFF00"/>
                          </a:solidFill>
                          <a:effectLst/>
                          <a:latin typeface="+mn-ea"/>
                          <a:ea typeface="+mn-ea"/>
                        </a:rPr>
                        <a:t>($)</a:t>
                      </a:r>
                      <a:endParaRPr lang="en-US" altLang="zh-CN" sz="1600" b="0" i="0" u="none" strike="noStrike" dirty="0" smtClean="0">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dirty="0">
                          <a:solidFill>
                            <a:srgbClr val="FFFF00"/>
                          </a:solidFill>
                          <a:effectLst/>
                          <a:latin typeface="+mn-ea"/>
                          <a:ea typeface="+mn-ea"/>
                        </a:rPr>
                        <a:t>余额</a:t>
                      </a:r>
                      <a:r>
                        <a:rPr lang="en-US" altLang="zh-CN" sz="1600" u="none" strike="noStrike" dirty="0">
                          <a:solidFill>
                            <a:srgbClr val="FFFF00"/>
                          </a:solidFill>
                          <a:effectLst/>
                          <a:latin typeface="+mn-ea"/>
                          <a:ea typeface="+mn-ea"/>
                        </a:rPr>
                        <a:t>($)</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a:solidFill>
                            <a:srgbClr val="FFFF00"/>
                          </a:solidFill>
                          <a:effectLst/>
                          <a:latin typeface="+mn-ea"/>
                          <a:ea typeface="+mn-ea"/>
                        </a:rPr>
                        <a:t>损益</a:t>
                      </a:r>
                      <a:r>
                        <a:rPr lang="en-US" altLang="zh-CN" sz="1600" u="none" strike="noStrike">
                          <a:solidFill>
                            <a:srgbClr val="FFFF00"/>
                          </a:solidFill>
                          <a:effectLst/>
                          <a:latin typeface="+mn-ea"/>
                          <a:ea typeface="+mn-ea"/>
                        </a:rPr>
                        <a:t>($)</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dirty="0" smtClean="0">
                          <a:solidFill>
                            <a:srgbClr val="FFFF00"/>
                          </a:solidFill>
                          <a:effectLst/>
                          <a:latin typeface="+mn-ea"/>
                          <a:ea typeface="+mn-ea"/>
                        </a:rPr>
                        <a:t>存款</a:t>
                      </a:r>
                      <a:r>
                        <a:rPr lang="en-US" altLang="zh-CN" sz="1600" u="none" strike="noStrike" dirty="0" smtClean="0">
                          <a:solidFill>
                            <a:srgbClr val="FFFF00"/>
                          </a:solidFill>
                          <a:effectLst/>
                          <a:latin typeface="+mn-ea"/>
                          <a:ea typeface="+mn-ea"/>
                        </a:rPr>
                        <a:t>($)</a:t>
                      </a: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r>
                        <a:rPr lang="zh-CN" altLang="en-US" sz="1600" u="none" strike="noStrike" dirty="0">
                          <a:solidFill>
                            <a:srgbClr val="FFFF00"/>
                          </a:solidFill>
                          <a:effectLst/>
                          <a:latin typeface="+mn-ea"/>
                          <a:ea typeface="+mn-ea"/>
                        </a:rPr>
                        <a:t>余额</a:t>
                      </a:r>
                      <a:r>
                        <a:rPr lang="en-US" altLang="zh-CN" sz="1600" u="none" strike="noStrike" dirty="0">
                          <a:solidFill>
                            <a:srgbClr val="FFFF00"/>
                          </a:solidFill>
                          <a:effectLst/>
                          <a:latin typeface="+mn-ea"/>
                          <a:ea typeface="+mn-ea"/>
                        </a:rPr>
                        <a:t>($)</a:t>
                      </a:r>
                      <a:endParaRPr lang="en-US" altLang="zh-CN" sz="1600" b="0" i="0" u="none" strike="noStrike" dirty="0">
                        <a:solidFill>
                          <a:srgbClr val="FFFF00"/>
                        </a:solidFill>
                        <a:effectLst/>
                        <a:latin typeface="+mn-ea"/>
                        <a:ea typeface="+mn-ea"/>
                      </a:endParaRPr>
                    </a:p>
                  </a:txBody>
                  <a:tcPr marL="9525" marR="9525" marT="9523" marB="0" anchor="ctr">
                    <a:noFill/>
                  </a:tcPr>
                </a:tc>
              </a:tr>
              <a:tr h="479954">
                <a:tc>
                  <a:txBody>
                    <a:bodyPr/>
                    <a:lstStyle/>
                    <a:p>
                      <a:pPr algn="r" fontAlgn="ctr"/>
                      <a:r>
                        <a:rPr lang="en-US" altLang="zh-CN" sz="1600" u="none" strike="noStrike" dirty="0" smtClean="0">
                          <a:solidFill>
                            <a:srgbClr val="FFFF00"/>
                          </a:solidFill>
                          <a:effectLst/>
                          <a:latin typeface="+mn-ea"/>
                          <a:ea typeface="+mn-ea"/>
                        </a:rPr>
                        <a:t>13/9/12</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1.3304</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2750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2750</a:t>
                      </a:r>
                      <a:endParaRPr lang="en-US" altLang="zh-CN" sz="1600" b="0" i="0" u="none" strike="noStrike" dirty="0">
                        <a:solidFill>
                          <a:srgbClr val="FFFF00"/>
                        </a:solidFill>
                        <a:effectLst/>
                        <a:latin typeface="+mn-ea"/>
                        <a:ea typeface="+mn-ea"/>
                      </a:endParaRPr>
                    </a:p>
                  </a:txBody>
                  <a:tcPr marL="9525" marR="9525" marT="9523" marB="0" anchor="ctr">
                    <a:noFill/>
                  </a:tcPr>
                </a:tc>
              </a:tr>
              <a:tr h="479954">
                <a:tc>
                  <a:txBody>
                    <a:bodyPr/>
                    <a:lstStyle/>
                    <a:p>
                      <a:pPr algn="r" fontAlgn="ctr"/>
                      <a:r>
                        <a:rPr lang="en-US" altLang="zh-CN" sz="1600" u="none" strike="noStrike" dirty="0" smtClean="0">
                          <a:solidFill>
                            <a:srgbClr val="FFFF00"/>
                          </a:solidFill>
                          <a:effectLst/>
                          <a:latin typeface="+mn-ea"/>
                          <a:ea typeface="+mn-ea"/>
                        </a:rPr>
                        <a:t>13/9/13</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1.3306</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0.0002</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2775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-25</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2725</a:t>
                      </a:r>
                      <a:endParaRPr lang="en-US" altLang="zh-CN" sz="1600" b="0" i="0" u="none" strike="noStrike" dirty="0">
                        <a:solidFill>
                          <a:srgbClr val="FFFF00"/>
                        </a:solidFill>
                        <a:effectLst/>
                        <a:latin typeface="+mn-ea"/>
                        <a:ea typeface="+mn-ea"/>
                      </a:endParaRPr>
                    </a:p>
                  </a:txBody>
                  <a:tcPr marL="9525" marR="9525" marT="9523" marB="0" anchor="ctr">
                    <a:noFill/>
                  </a:tcPr>
                </a:tc>
              </a:tr>
              <a:tr h="479954">
                <a:tc>
                  <a:txBody>
                    <a:bodyPr/>
                    <a:lstStyle/>
                    <a:p>
                      <a:pPr algn="r" fontAlgn="ctr"/>
                      <a:r>
                        <a:rPr lang="en-US" altLang="zh-CN" sz="1600" u="none" strike="noStrike" dirty="0" smtClean="0">
                          <a:solidFill>
                            <a:srgbClr val="FFFF00"/>
                          </a:solidFill>
                          <a:effectLst/>
                          <a:latin typeface="+mn-ea"/>
                          <a:ea typeface="+mn-ea"/>
                        </a:rPr>
                        <a:t>13/9/16</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1.3366</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0.006</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750</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b="0" i="0" u="none" strike="noStrike" dirty="0" smtClean="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3525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-750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525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2500</a:t>
                      </a:r>
                      <a:endParaRPr lang="en-US" altLang="zh-CN" sz="1600" b="0" i="0" u="none" strike="noStrike" dirty="0">
                        <a:solidFill>
                          <a:srgbClr val="FFFF00"/>
                        </a:solidFill>
                        <a:effectLst/>
                        <a:latin typeface="+mn-ea"/>
                        <a:ea typeface="+mn-ea"/>
                      </a:endParaRPr>
                    </a:p>
                  </a:txBody>
                  <a:tcPr marL="9525" marR="9525" marT="9523" marB="0" anchor="ctr">
                    <a:noFill/>
                  </a:tcPr>
                </a:tc>
              </a:tr>
              <a:tr h="479954">
                <a:tc>
                  <a:txBody>
                    <a:bodyPr/>
                    <a:lstStyle/>
                    <a:p>
                      <a:pPr algn="r" fontAlgn="ctr"/>
                      <a:r>
                        <a:rPr lang="en-US" altLang="zh-CN" sz="1600" u="none" strike="noStrike" dirty="0" smtClean="0">
                          <a:solidFill>
                            <a:srgbClr val="FFFF00"/>
                          </a:solidFill>
                          <a:effectLst/>
                          <a:latin typeface="+mn-ea"/>
                          <a:ea typeface="+mn-ea"/>
                        </a:rPr>
                        <a:t>13/9/17</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1.3362</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-0.0004</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-50</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3475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50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2550</a:t>
                      </a:r>
                      <a:endParaRPr lang="en-US" altLang="zh-CN" sz="1600" b="0" i="0" u="none" strike="noStrike" dirty="0">
                        <a:solidFill>
                          <a:srgbClr val="FFFF00"/>
                        </a:solidFill>
                        <a:effectLst/>
                        <a:latin typeface="+mn-ea"/>
                        <a:ea typeface="+mn-ea"/>
                      </a:endParaRPr>
                    </a:p>
                  </a:txBody>
                  <a:tcPr marL="9525" marR="9525" marT="9523" marB="0" anchor="ctr">
                    <a:noFill/>
                  </a:tcPr>
                </a:tc>
              </a:tr>
              <a:tr h="479954">
                <a:tc>
                  <a:txBody>
                    <a:bodyPr/>
                    <a:lstStyle/>
                    <a:p>
                      <a:pPr algn="r" fontAlgn="ctr"/>
                      <a:r>
                        <a:rPr lang="en-US" altLang="zh-CN" sz="1600" u="none" strike="noStrike" dirty="0" smtClean="0">
                          <a:solidFill>
                            <a:srgbClr val="FFFF00"/>
                          </a:solidFill>
                          <a:effectLst/>
                          <a:latin typeface="+mn-ea"/>
                          <a:ea typeface="+mn-ea"/>
                        </a:rPr>
                        <a:t>13/9/18</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1.3509</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0.0147</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1837.5</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b="0" i="0" u="none" strike="noStrike" dirty="0" smtClean="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5312.5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-1837.5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1787.5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2500</a:t>
                      </a:r>
                      <a:endParaRPr lang="en-US" altLang="zh-CN" sz="1600" b="0" i="0" u="none" strike="noStrike" dirty="0">
                        <a:solidFill>
                          <a:srgbClr val="FFFF00"/>
                        </a:solidFill>
                        <a:effectLst/>
                        <a:latin typeface="+mn-ea"/>
                        <a:ea typeface="+mn-ea"/>
                      </a:endParaRPr>
                    </a:p>
                  </a:txBody>
                  <a:tcPr marL="9525" marR="9525" marT="9523" marB="0" anchor="ctr">
                    <a:noFill/>
                  </a:tcPr>
                </a:tc>
              </a:tr>
              <a:tr h="479954">
                <a:tc>
                  <a:txBody>
                    <a:bodyPr/>
                    <a:lstStyle/>
                    <a:p>
                      <a:pPr algn="r" fontAlgn="ctr"/>
                      <a:r>
                        <a:rPr lang="en-US" altLang="zh-CN" sz="1600" u="none" strike="noStrike" dirty="0" smtClean="0">
                          <a:solidFill>
                            <a:srgbClr val="FFFF00"/>
                          </a:solidFill>
                          <a:effectLst/>
                          <a:latin typeface="+mn-ea"/>
                          <a:ea typeface="+mn-ea"/>
                        </a:rPr>
                        <a:t>13/9/19</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1.353</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0.0021</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262.5</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b="0" i="0" u="none" strike="noStrike" dirty="0" smtClean="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5575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-262.5</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262.5</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2500</a:t>
                      </a:r>
                      <a:endParaRPr lang="en-US" altLang="zh-CN" sz="1600" b="0" i="0" u="none" strike="noStrike" dirty="0">
                        <a:solidFill>
                          <a:srgbClr val="FFFF00"/>
                        </a:solidFill>
                        <a:effectLst/>
                        <a:latin typeface="+mn-ea"/>
                        <a:ea typeface="+mn-ea"/>
                      </a:endParaRPr>
                    </a:p>
                  </a:txBody>
                  <a:tcPr marL="9525" marR="9525" marT="9523" marB="0" anchor="ctr">
                    <a:noFill/>
                  </a:tcPr>
                </a:tc>
              </a:tr>
              <a:tr h="479954">
                <a:tc>
                  <a:txBody>
                    <a:bodyPr/>
                    <a:lstStyle/>
                    <a:p>
                      <a:pPr algn="r" fontAlgn="ctr"/>
                      <a:r>
                        <a:rPr lang="en-US" altLang="zh-CN" sz="1600" u="none" strike="noStrike" dirty="0" smtClean="0">
                          <a:solidFill>
                            <a:srgbClr val="FFFF00"/>
                          </a:solidFill>
                          <a:effectLst/>
                          <a:latin typeface="+mn-ea"/>
                          <a:ea typeface="+mn-ea"/>
                        </a:rPr>
                        <a:t>13/9/20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1.3524</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-0.0006</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-75</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5500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l" fontAlgn="ctr"/>
                      <a:endParaRPr lang="zh-CN" altLang="en-US"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a:solidFill>
                            <a:srgbClr val="FFFF00"/>
                          </a:solidFill>
                          <a:effectLst/>
                          <a:latin typeface="+mn-ea"/>
                          <a:ea typeface="+mn-ea"/>
                        </a:rPr>
                        <a:t>75</a:t>
                      </a:r>
                      <a:endParaRPr lang="en-US" altLang="zh-CN" sz="1600" b="0" i="0" u="none" strike="noStrike">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0</a:t>
                      </a:r>
                      <a:endParaRPr lang="en-US" altLang="zh-CN" sz="1600" b="0" i="0" u="none" strike="noStrike" dirty="0">
                        <a:solidFill>
                          <a:srgbClr val="FFFF00"/>
                        </a:solidFill>
                        <a:effectLst/>
                        <a:latin typeface="+mn-ea"/>
                        <a:ea typeface="+mn-ea"/>
                      </a:endParaRPr>
                    </a:p>
                  </a:txBody>
                  <a:tcPr marL="9525" marR="9525" marT="9523" marB="0" anchor="ctr">
                    <a:noFill/>
                  </a:tcPr>
                </a:tc>
                <a:tc>
                  <a:txBody>
                    <a:bodyPr/>
                    <a:lstStyle/>
                    <a:p>
                      <a:pPr algn="r" fontAlgn="ctr"/>
                      <a:r>
                        <a:rPr lang="en-US" altLang="zh-CN" sz="1600" u="none" strike="noStrike" dirty="0">
                          <a:solidFill>
                            <a:srgbClr val="FFFF00"/>
                          </a:solidFill>
                          <a:effectLst/>
                          <a:latin typeface="+mn-ea"/>
                          <a:ea typeface="+mn-ea"/>
                        </a:rPr>
                        <a:t>2575</a:t>
                      </a:r>
                      <a:endParaRPr lang="en-US" altLang="zh-CN" sz="1600" b="0" i="0" u="none" strike="noStrike" dirty="0">
                        <a:solidFill>
                          <a:srgbClr val="FFFF00"/>
                        </a:solidFill>
                        <a:effectLst/>
                        <a:latin typeface="+mn-ea"/>
                        <a:ea typeface="+mn-ea"/>
                      </a:endParaRPr>
                    </a:p>
                  </a:txBody>
                  <a:tcPr marL="9525" marR="9525" marT="9523" marB="0" anchor="c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杠杆</a:t>
            </a:r>
            <a:r>
              <a:rPr lang="zh-CN" altLang="en-US" dirty="0"/>
              <a:t>多大</a:t>
            </a:r>
            <a:r>
              <a:rPr lang="zh-CN" altLang="en-US" dirty="0" smtClean="0"/>
              <a:t>？</a:t>
            </a:r>
            <a:endParaRPr lang="zh-CN" altLang="en-US" dirty="0"/>
          </a:p>
        </p:txBody>
      </p:sp>
      <p:sp>
        <p:nvSpPr>
          <p:cNvPr id="3" name="内容占位符 2"/>
          <p:cNvSpPr>
            <a:spLocks noGrp="1"/>
          </p:cNvSpPr>
          <p:nvPr>
            <p:ph idx="1"/>
          </p:nvPr>
        </p:nvSpPr>
        <p:spPr/>
        <p:txBody>
          <a:bodyPr/>
          <a:lstStyle/>
          <a:p>
            <a:pPr>
              <a:defRPr/>
            </a:pPr>
            <a:r>
              <a:rPr lang="zh-CN" altLang="en-US" dirty="0" smtClean="0"/>
              <a:t>按照</a:t>
            </a:r>
            <a:r>
              <a:rPr lang="en-US" altLang="zh-CN" dirty="0" smtClean="0">
                <a:latin typeface="+mn-ea"/>
              </a:rPr>
              <a:t>2013/9/12</a:t>
            </a:r>
            <a:r>
              <a:rPr lang="zh-CN" altLang="en-US" dirty="0" smtClean="0">
                <a:latin typeface="+mn-ea"/>
              </a:rPr>
              <a:t>结算价计算，</a:t>
            </a:r>
            <a:r>
              <a:rPr lang="en-US" altLang="zh-CN" dirty="0" smtClean="0">
                <a:latin typeface="+mn-ea"/>
              </a:rPr>
              <a:t>1</a:t>
            </a:r>
            <a:r>
              <a:rPr lang="zh-CN" altLang="en-US" dirty="0" smtClean="0">
                <a:latin typeface="+mn-ea"/>
              </a:rPr>
              <a:t>份合约规模是</a:t>
            </a:r>
            <a:r>
              <a:rPr lang="en-US" altLang="zh-CN" dirty="0" smtClean="0">
                <a:latin typeface="+mn-ea"/>
              </a:rPr>
              <a:t>1.3304</a:t>
            </a:r>
            <a:r>
              <a:rPr lang="zh-CN" altLang="en-US" dirty="0" smtClean="0">
                <a:latin typeface="+mn-ea"/>
              </a:rPr>
              <a:t>*</a:t>
            </a:r>
            <a:r>
              <a:rPr lang="en-US" altLang="zh-CN" dirty="0" smtClean="0">
                <a:latin typeface="+mn-ea"/>
              </a:rPr>
              <a:t>125000=166300</a:t>
            </a:r>
            <a:r>
              <a:rPr lang="zh-CN" altLang="en-US" dirty="0" smtClean="0">
                <a:latin typeface="+mn-ea"/>
              </a:rPr>
              <a:t>美元。</a:t>
            </a:r>
            <a:endParaRPr lang="en-US" altLang="zh-CN" dirty="0" smtClean="0">
              <a:latin typeface="+mn-ea"/>
            </a:endParaRPr>
          </a:p>
          <a:p>
            <a:pPr>
              <a:defRPr/>
            </a:pPr>
            <a:r>
              <a:rPr lang="zh-CN" altLang="en-US" dirty="0" smtClean="0">
                <a:latin typeface="+mn-ea"/>
              </a:rPr>
              <a:t>按维持保证金</a:t>
            </a:r>
            <a:r>
              <a:rPr lang="en-US" altLang="zh-CN" dirty="0" smtClean="0">
                <a:latin typeface="+mn-ea"/>
              </a:rPr>
              <a:t>2500</a:t>
            </a:r>
            <a:r>
              <a:rPr lang="zh-CN" altLang="en-US" dirty="0" smtClean="0">
                <a:latin typeface="+mn-ea"/>
              </a:rPr>
              <a:t>美元计算，杠杆为</a:t>
            </a:r>
            <a:r>
              <a:rPr lang="en-US" altLang="zh-CN" dirty="0" smtClean="0">
                <a:latin typeface="+mn-ea"/>
              </a:rPr>
              <a:t>166300/2500=66.52</a:t>
            </a:r>
            <a:r>
              <a:rPr lang="zh-CN" altLang="en-US" dirty="0" smtClean="0">
                <a:latin typeface="+mn-ea"/>
              </a:rPr>
              <a:t>倍</a:t>
            </a:r>
            <a:r>
              <a:rPr lang="en-US" altLang="zh-CN" dirty="0" smtClean="0">
                <a:latin typeface="+mn-ea"/>
              </a:rPr>
              <a:t>!</a:t>
            </a:r>
            <a:endParaRPr lang="en-US" altLang="zh-CN" dirty="0">
              <a:solidFill>
                <a:srgbClr val="000000"/>
              </a:solidFill>
              <a:latin typeface="+mn-ea"/>
            </a:endParaRPr>
          </a:p>
          <a:p>
            <a:pPr>
              <a:defRPr/>
            </a:pPr>
            <a:endParaRPr lang="en-US" altLang="zh-CN" dirty="0">
              <a:solidFill>
                <a:srgbClr val="000000"/>
              </a:solidFill>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期权</a:t>
            </a:r>
          </a:p>
        </p:txBody>
      </p:sp>
      <p:sp>
        <p:nvSpPr>
          <p:cNvPr id="3" name="内容占位符 2"/>
          <p:cNvSpPr>
            <a:spLocks noGrp="1"/>
          </p:cNvSpPr>
          <p:nvPr>
            <p:ph idx="1"/>
          </p:nvPr>
        </p:nvSpPr>
        <p:spPr/>
        <p:txBody>
          <a:bodyPr/>
          <a:lstStyle/>
          <a:p>
            <a:r>
              <a:rPr lang="zh-CN" altLang="en-US" b="1" dirty="0"/>
              <a:t>期权是指赋予其</a:t>
            </a:r>
            <a:r>
              <a:rPr lang="zh-CN" altLang="en-US" b="1" dirty="0">
                <a:solidFill>
                  <a:srgbClr val="FFFF00"/>
                </a:solidFill>
              </a:rPr>
              <a:t>购买者</a:t>
            </a:r>
            <a:r>
              <a:rPr lang="zh-CN" altLang="en-US" b="1" dirty="0"/>
              <a:t>在规定</a:t>
            </a:r>
            <a:r>
              <a:rPr lang="zh-CN" altLang="en-US" b="1" dirty="0">
                <a:solidFill>
                  <a:srgbClr val="FFFF00"/>
                </a:solidFill>
              </a:rPr>
              <a:t>期限</a:t>
            </a:r>
            <a:r>
              <a:rPr lang="zh-CN" altLang="en-US" b="1" dirty="0"/>
              <a:t>内按双方约定的执行价格</a:t>
            </a:r>
            <a:r>
              <a:rPr lang="zh-CN" altLang="en-US" b="1" dirty="0">
                <a:solidFill>
                  <a:srgbClr val="FFFF00"/>
                </a:solidFill>
              </a:rPr>
              <a:t>购买或出售</a:t>
            </a:r>
            <a:r>
              <a:rPr lang="zh-CN" altLang="en-US" b="1" dirty="0"/>
              <a:t>一定数量某种标的资产的</a:t>
            </a:r>
            <a:r>
              <a:rPr lang="zh-CN" altLang="en-US" b="1" dirty="0">
                <a:solidFill>
                  <a:srgbClr val="FFFF00"/>
                </a:solidFill>
              </a:rPr>
              <a:t>权利</a:t>
            </a:r>
            <a:r>
              <a:rPr lang="zh-CN" altLang="en-US" b="1" dirty="0"/>
              <a:t>的</a:t>
            </a:r>
            <a:r>
              <a:rPr lang="zh-CN" altLang="en-US" b="1" dirty="0">
                <a:solidFill>
                  <a:srgbClr val="FFFF00"/>
                </a:solidFill>
              </a:rPr>
              <a:t>合约</a:t>
            </a:r>
            <a:r>
              <a:rPr lang="zh-CN" altLang="en-US" b="1" dirty="0"/>
              <a:t>。</a:t>
            </a:r>
          </a:p>
          <a:p>
            <a:pPr marL="82296" indent="0">
              <a:buNone/>
            </a:pPr>
            <a:endParaRPr lang="zh-CN" altLang="en-US" b="1" dirty="0"/>
          </a:p>
        </p:txBody>
      </p:sp>
    </p:spTree>
    <p:extLst>
      <p:ext uri="{BB962C8B-B14F-4D97-AF65-F5344CB8AC3E}">
        <p14:creationId xmlns:p14="http://schemas.microsoft.com/office/powerpoint/2010/main" val="75311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zh-CN" altLang="en-US" b="1" smtClean="0">
                <a:latin typeface="宋体" pitchFamily="2" charset="-122"/>
                <a:ea typeface="宋体" pitchFamily="2" charset="-122"/>
              </a:rPr>
              <a:t>保证金的作用</a:t>
            </a:r>
            <a:r>
              <a:rPr lang="zh-CN" altLang="en-US" smtClean="0"/>
              <a:t> </a:t>
            </a:r>
          </a:p>
        </p:txBody>
      </p:sp>
      <p:sp>
        <p:nvSpPr>
          <p:cNvPr id="47107" name="Rectangle 3"/>
          <p:cNvSpPr>
            <a:spLocks noGrp="1" noChangeArrowheads="1"/>
          </p:cNvSpPr>
          <p:nvPr>
            <p:ph type="body" idx="1"/>
          </p:nvPr>
        </p:nvSpPr>
        <p:spPr/>
        <p:txBody>
          <a:bodyPr/>
          <a:lstStyle/>
          <a:p>
            <a:pPr eaLnBrk="1" hangingPunct="1">
              <a:buFontTx/>
              <a:buNone/>
              <a:defRPr/>
            </a:pPr>
            <a:r>
              <a:rPr lang="zh-CN" altLang="en-US" dirty="0" smtClean="0">
                <a:latin typeface="+mn-ea"/>
              </a:rPr>
              <a:t>（</a:t>
            </a:r>
            <a:r>
              <a:rPr lang="en-US" altLang="zh-CN" dirty="0" smtClean="0">
                <a:latin typeface="+mn-ea"/>
              </a:rPr>
              <a:t>1</a:t>
            </a:r>
            <a:r>
              <a:rPr lang="zh-CN" altLang="en-US" dirty="0" smtClean="0">
                <a:latin typeface="+mn-ea"/>
              </a:rPr>
              <a:t>）保证金交易降低交易成本 ，发挥资金杠杆作用 </a:t>
            </a:r>
          </a:p>
          <a:p>
            <a:pPr eaLnBrk="1" hangingPunct="1">
              <a:buFontTx/>
              <a:buNone/>
              <a:defRPr/>
            </a:pPr>
            <a:r>
              <a:rPr lang="zh-CN" altLang="en-US" dirty="0" smtClean="0">
                <a:latin typeface="+mn-ea"/>
              </a:rPr>
              <a:t>（</a:t>
            </a:r>
            <a:r>
              <a:rPr lang="en-US" altLang="zh-CN" dirty="0" smtClean="0">
                <a:latin typeface="+mn-ea"/>
              </a:rPr>
              <a:t>2</a:t>
            </a:r>
            <a:r>
              <a:rPr lang="zh-CN" altLang="en-US" dirty="0" smtClean="0">
                <a:latin typeface="+mn-ea"/>
              </a:rPr>
              <a:t>）期货交易保证金为期货合约的履行提供财力担保 </a:t>
            </a:r>
          </a:p>
          <a:p>
            <a:pPr eaLnBrk="1" hangingPunct="1">
              <a:buFontTx/>
              <a:buNone/>
              <a:defRPr/>
            </a:pPr>
            <a:r>
              <a:rPr lang="zh-CN" altLang="en-US" dirty="0" smtClean="0">
                <a:latin typeface="+mn-ea"/>
              </a:rPr>
              <a:t>（</a:t>
            </a:r>
            <a:r>
              <a:rPr lang="en-US" altLang="zh-CN" dirty="0" smtClean="0">
                <a:latin typeface="+mn-ea"/>
              </a:rPr>
              <a:t>3</a:t>
            </a:r>
            <a:r>
              <a:rPr lang="zh-CN" altLang="en-US" dirty="0" smtClean="0">
                <a:latin typeface="+mn-ea"/>
              </a:rPr>
              <a:t>）保证金是交易所控制投机规模的重要手段。 </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endParaRPr lang="zh-CN" altLang="en-US" b="1" smtClean="0"/>
          </a:p>
        </p:txBody>
      </p:sp>
      <p:sp>
        <p:nvSpPr>
          <p:cNvPr id="48131" name="Rectangle 3"/>
          <p:cNvSpPr>
            <a:spLocks noGrp="1" noChangeArrowheads="1"/>
          </p:cNvSpPr>
          <p:nvPr>
            <p:ph type="body" idx="1"/>
          </p:nvPr>
        </p:nvSpPr>
        <p:spPr/>
        <p:txBody>
          <a:bodyPr>
            <a:normAutofit/>
          </a:bodyPr>
          <a:lstStyle/>
          <a:p>
            <a:pPr>
              <a:lnSpc>
                <a:spcPct val="90000"/>
              </a:lnSpc>
              <a:defRPr/>
            </a:pPr>
            <a:r>
              <a:rPr lang="zh-CN" altLang="en-US" dirty="0" smtClean="0"/>
              <a:t>保证金越高，交易者违约的可能性就越小，有利于降低期货市场风险。</a:t>
            </a:r>
          </a:p>
          <a:p>
            <a:pPr>
              <a:lnSpc>
                <a:spcPct val="90000"/>
              </a:lnSpc>
              <a:defRPr/>
            </a:pPr>
            <a:r>
              <a:rPr lang="zh-CN" altLang="en-US" dirty="0" smtClean="0"/>
              <a:t>但是，保证金水平越高，交易者的交易成本就越高，从而会降低投资者参与投资期货的意愿，不利于期货市场的发展。</a:t>
            </a:r>
          </a:p>
          <a:p>
            <a:pPr>
              <a:lnSpc>
                <a:spcPct val="130000"/>
              </a:lnSpc>
              <a:defRPr/>
            </a:pPr>
            <a:r>
              <a:rPr lang="zh-CN" altLang="en-US" dirty="0" smtClean="0"/>
              <a:t>如何设置科学保证金水平与制度，对保证金进行合理的调整是期货市场风险管理的一个关键。</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zh-CN" altLang="en-US" dirty="0"/>
              <a:t>国际上流行的保证金系统</a:t>
            </a:r>
            <a:endParaRPr lang="zh-CN" altLang="en-US" b="1" dirty="0" smtClean="0"/>
          </a:p>
        </p:txBody>
      </p:sp>
      <p:sp>
        <p:nvSpPr>
          <p:cNvPr id="57347" name="Rectangle 3"/>
          <p:cNvSpPr>
            <a:spLocks noGrp="1" noChangeArrowheads="1"/>
          </p:cNvSpPr>
          <p:nvPr>
            <p:ph type="body" idx="1"/>
          </p:nvPr>
        </p:nvSpPr>
        <p:spPr>
          <a:xfrm>
            <a:off x="1116013" y="1600200"/>
            <a:ext cx="7777162" cy="4997450"/>
          </a:xfrm>
        </p:spPr>
        <p:txBody>
          <a:bodyPr/>
          <a:lstStyle/>
          <a:p>
            <a:pPr>
              <a:defRPr/>
            </a:pPr>
            <a:r>
              <a:rPr lang="zh-CN" altLang="en-US" dirty="0" smtClean="0"/>
              <a:t>国际上期货交易所普遍采用的是</a:t>
            </a:r>
            <a:r>
              <a:rPr lang="en-US" altLang="zh-CN" dirty="0" smtClean="0"/>
              <a:t>SPANS</a:t>
            </a:r>
            <a:r>
              <a:rPr lang="zh-CN" altLang="en-US" dirty="0" smtClean="0"/>
              <a:t>与</a:t>
            </a:r>
            <a:r>
              <a:rPr lang="en-US" altLang="zh-CN" dirty="0" smtClean="0"/>
              <a:t>TIMS</a:t>
            </a:r>
            <a:r>
              <a:rPr lang="zh-CN" altLang="en-US" dirty="0" smtClean="0"/>
              <a:t>保证金系统 ，它们是基于压力测试的计算方法。</a:t>
            </a:r>
          </a:p>
          <a:p>
            <a:pPr>
              <a:defRPr/>
            </a:pPr>
            <a:r>
              <a:rPr lang="en-US" altLang="zh-CN" dirty="0" smtClean="0"/>
              <a:t>OCC</a:t>
            </a:r>
            <a:r>
              <a:rPr lang="zh-CN" altLang="en-US" dirty="0" smtClean="0"/>
              <a:t>公司最近推出了一种新的保证金计算系统，</a:t>
            </a:r>
            <a:r>
              <a:rPr lang="en-US" altLang="zh-CN" dirty="0" smtClean="0"/>
              <a:t>STANS</a:t>
            </a:r>
            <a:r>
              <a:rPr lang="zh-CN" altLang="en-US" dirty="0" smtClean="0"/>
              <a:t>是一种基于结构化蒙特卡洛模拟的风险测试技术。</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defRPr/>
            </a:pPr>
            <a:r>
              <a:rPr lang="en-US" altLang="zh-CN" b="1" smtClean="0"/>
              <a:t>SPAN</a:t>
            </a:r>
            <a:r>
              <a:rPr lang="zh-CN" altLang="en-US" b="1" smtClean="0"/>
              <a:t>和</a:t>
            </a:r>
            <a:r>
              <a:rPr lang="en-US" altLang="zh-CN" b="1" smtClean="0"/>
              <a:t>TIMS</a:t>
            </a:r>
            <a:r>
              <a:rPr lang="zh-CN" altLang="en-US" b="1" smtClean="0"/>
              <a:t>原理简介</a:t>
            </a:r>
          </a:p>
        </p:txBody>
      </p:sp>
      <p:sp>
        <p:nvSpPr>
          <p:cNvPr id="57347" name="Rectangle 3"/>
          <p:cNvSpPr>
            <a:spLocks noGrp="1" noChangeArrowheads="1"/>
          </p:cNvSpPr>
          <p:nvPr>
            <p:ph type="body" idx="1"/>
          </p:nvPr>
        </p:nvSpPr>
        <p:spPr>
          <a:xfrm>
            <a:off x="1042988" y="1484313"/>
            <a:ext cx="7543800" cy="4552950"/>
          </a:xfrm>
        </p:spPr>
        <p:txBody>
          <a:bodyPr>
            <a:normAutofit lnSpcReduction="10000"/>
          </a:bodyPr>
          <a:lstStyle/>
          <a:p>
            <a:pPr>
              <a:defRPr/>
            </a:pPr>
            <a:r>
              <a:rPr lang="en-US" altLang="zh-CN" sz="2800" dirty="0" smtClean="0"/>
              <a:t>SPAN</a:t>
            </a:r>
            <a:r>
              <a:rPr lang="zh-CN" altLang="en-US" sz="2800" dirty="0" smtClean="0"/>
              <a:t>和</a:t>
            </a:r>
            <a:r>
              <a:rPr lang="en-US" altLang="zh-CN" sz="2800" dirty="0" smtClean="0"/>
              <a:t>TIMS</a:t>
            </a:r>
            <a:r>
              <a:rPr lang="zh-CN" altLang="en-US" sz="2800" dirty="0" smtClean="0"/>
              <a:t>都考虑了由于合约未来价格变动造成的损失所带来的风险，即价格风险。</a:t>
            </a:r>
          </a:p>
          <a:p>
            <a:pPr>
              <a:defRPr/>
            </a:pPr>
            <a:r>
              <a:rPr lang="zh-CN" altLang="en-US" sz="2800" dirty="0" smtClean="0"/>
              <a:t>在实际应用中，为了处理包含具有非线性收益的期权的合约组合，</a:t>
            </a:r>
            <a:r>
              <a:rPr lang="en-US" altLang="zh-CN" sz="2800" dirty="0" smtClean="0"/>
              <a:t>SPAN</a:t>
            </a:r>
            <a:r>
              <a:rPr lang="zh-CN" altLang="en-US" sz="2800" dirty="0" smtClean="0"/>
              <a:t>和</a:t>
            </a:r>
            <a:r>
              <a:rPr lang="en-US" altLang="zh-CN" sz="2800" dirty="0" smtClean="0"/>
              <a:t>TIMS</a:t>
            </a:r>
            <a:r>
              <a:rPr lang="zh-CN" altLang="en-US" sz="2800" dirty="0" smtClean="0"/>
              <a:t>采用的是极大损失优化法计算组合保证金。 </a:t>
            </a:r>
          </a:p>
          <a:p>
            <a:pPr>
              <a:defRPr/>
            </a:pPr>
            <a:r>
              <a:rPr lang="en-US" altLang="zh-CN" sz="2800" dirty="0" smtClean="0"/>
              <a:t>SPAN</a:t>
            </a:r>
            <a:r>
              <a:rPr lang="zh-CN" altLang="en-US" sz="2800" dirty="0" smtClean="0"/>
              <a:t>和</a:t>
            </a:r>
            <a:r>
              <a:rPr lang="en-US" altLang="zh-CN" sz="2800" dirty="0" smtClean="0"/>
              <a:t>TIMS</a:t>
            </a:r>
            <a:r>
              <a:rPr lang="zh-CN" altLang="en-US" sz="2800" dirty="0" smtClean="0"/>
              <a:t>设定了一个标的物价格扫描区间（</a:t>
            </a:r>
            <a:r>
              <a:rPr lang="en-US" altLang="zh-CN" sz="2800" dirty="0" smtClean="0"/>
              <a:t>SPAN</a:t>
            </a:r>
            <a:r>
              <a:rPr lang="zh-CN" altLang="en-US" sz="2800" dirty="0" smtClean="0"/>
              <a:t>同时也设定了波动率变动区间），近似求解当在标的物价格这一区间变动时组合损失的最大值。</a:t>
            </a:r>
            <a:endParaRPr lang="en-US" altLang="zh-CN" sz="2800" dirty="0" smtClean="0"/>
          </a:p>
          <a:p>
            <a:pPr>
              <a:defRPr/>
            </a:pPr>
            <a:r>
              <a:rPr lang="en-US" altLang="zh-CN" sz="2800" dirty="0" smtClean="0"/>
              <a:t>2004</a:t>
            </a:r>
            <a:r>
              <a:rPr lang="zh-CN" altLang="en-US" sz="2800" dirty="0" smtClean="0"/>
              <a:t>年上海期货交易所引入了</a:t>
            </a:r>
            <a:r>
              <a:rPr lang="en-US" altLang="zh-CN" sz="2800" dirty="0" smtClean="0"/>
              <a:t>SPAN</a:t>
            </a:r>
            <a:r>
              <a:rPr lang="zh-CN" altLang="en-US" sz="2800" dirty="0" smtClean="0"/>
              <a:t>系统。</a:t>
            </a:r>
          </a:p>
          <a:p>
            <a:pPr marL="0" indent="0">
              <a:buFontTx/>
              <a:buNone/>
              <a:defRPr/>
            </a:pPr>
            <a:endParaRPr lang="zh-CN" altLang="en-US" sz="2800" dirty="0" smtClean="0"/>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altLang="zh-CN" b="1" smtClean="0"/>
              <a:t> STANS</a:t>
            </a:r>
            <a:r>
              <a:rPr lang="zh-CN" altLang="en-US" b="1" smtClean="0"/>
              <a:t>原理简介</a:t>
            </a:r>
          </a:p>
        </p:txBody>
      </p:sp>
      <p:sp>
        <p:nvSpPr>
          <p:cNvPr id="60419" name="Rectangle 3"/>
          <p:cNvSpPr>
            <a:spLocks noGrp="1" noChangeArrowheads="1"/>
          </p:cNvSpPr>
          <p:nvPr>
            <p:ph type="body" idx="1"/>
          </p:nvPr>
        </p:nvSpPr>
        <p:spPr/>
        <p:txBody>
          <a:bodyPr/>
          <a:lstStyle/>
          <a:p>
            <a:pPr>
              <a:defRPr/>
            </a:pPr>
            <a:r>
              <a:rPr lang="en-US" altLang="zh-CN" sz="2800" dirty="0" smtClean="0">
                <a:latin typeface="+mn-ea"/>
              </a:rPr>
              <a:t>STANS</a:t>
            </a:r>
            <a:r>
              <a:rPr lang="zh-CN" altLang="en-US" sz="2800" dirty="0" smtClean="0">
                <a:latin typeface="+mn-ea"/>
              </a:rPr>
              <a:t>以</a:t>
            </a:r>
            <a:r>
              <a:rPr lang="en-US" altLang="zh-CN" sz="2800" dirty="0" smtClean="0">
                <a:latin typeface="+mn-ea"/>
              </a:rPr>
              <a:t>copula</a:t>
            </a:r>
            <a:r>
              <a:rPr lang="zh-CN" altLang="en-US" sz="2800" dirty="0" smtClean="0">
                <a:latin typeface="+mn-ea"/>
              </a:rPr>
              <a:t>连接函数和厚尾边缘分布为基础，通过结构化蒙特卡洛方法生成了</a:t>
            </a:r>
            <a:r>
              <a:rPr lang="en-US" altLang="zh-CN" sz="2800" dirty="0" smtClean="0">
                <a:latin typeface="+mn-ea"/>
              </a:rPr>
              <a:t>1</a:t>
            </a:r>
            <a:r>
              <a:rPr lang="zh-CN" altLang="en-US" sz="2800" dirty="0" smtClean="0">
                <a:latin typeface="+mn-ea"/>
              </a:rPr>
              <a:t>万多个市场情境，并采用</a:t>
            </a:r>
            <a:r>
              <a:rPr lang="en-US" altLang="zh-CN" sz="2800" dirty="0" err="1" smtClean="0">
                <a:latin typeface="+mn-ea"/>
              </a:rPr>
              <a:t>CVaR</a:t>
            </a:r>
            <a:r>
              <a:rPr lang="zh-CN" altLang="en-US" sz="2800" dirty="0" smtClean="0">
                <a:latin typeface="+mn-ea"/>
              </a:rPr>
              <a:t>（又称为</a:t>
            </a:r>
            <a:r>
              <a:rPr lang="en-US" altLang="zh-CN" sz="2800" dirty="0" smtClean="0">
                <a:latin typeface="+mn-ea"/>
              </a:rPr>
              <a:t>ES</a:t>
            </a:r>
            <a:r>
              <a:rPr lang="zh-CN" altLang="en-US" sz="2800" dirty="0" smtClean="0">
                <a:latin typeface="+mn-ea"/>
              </a:rPr>
              <a:t>）作为风险测度。</a:t>
            </a:r>
          </a:p>
          <a:p>
            <a:pPr>
              <a:defRPr/>
            </a:pPr>
            <a:r>
              <a:rPr lang="en-US" altLang="zh-CN" sz="2800" dirty="0" smtClean="0">
                <a:latin typeface="+mn-ea"/>
              </a:rPr>
              <a:t>STANS</a:t>
            </a:r>
            <a:r>
              <a:rPr lang="zh-CN" altLang="en-US" sz="2800" dirty="0" smtClean="0">
                <a:latin typeface="+mn-ea"/>
              </a:rPr>
              <a:t>通过</a:t>
            </a:r>
            <a:r>
              <a:rPr lang="en-US" altLang="zh-CN" sz="2800" dirty="0" smtClean="0">
                <a:latin typeface="+mn-ea"/>
              </a:rPr>
              <a:t>7000</a:t>
            </a:r>
            <a:r>
              <a:rPr lang="zh-CN" altLang="en-US" sz="2800" dirty="0" smtClean="0">
                <a:latin typeface="+mn-ea"/>
              </a:rPr>
              <a:t>多个市场因子，生成了</a:t>
            </a:r>
            <a:r>
              <a:rPr lang="en-US" altLang="zh-CN" sz="2800" dirty="0" smtClean="0">
                <a:latin typeface="+mn-ea"/>
              </a:rPr>
              <a:t>1</a:t>
            </a:r>
            <a:r>
              <a:rPr lang="zh-CN" altLang="en-US" sz="2800" dirty="0" smtClean="0">
                <a:latin typeface="+mn-ea"/>
              </a:rPr>
              <a:t>万多个情境。这些市场因子包括众多个股、开放式基金、股票指数、汇率和现货价格的数据。</a:t>
            </a:r>
          </a:p>
          <a:p>
            <a:pPr>
              <a:defRPr/>
            </a:pPr>
            <a:r>
              <a:rPr lang="zh-CN" altLang="en-US" sz="2800" dirty="0" smtClean="0">
                <a:latin typeface="+mn-ea"/>
              </a:rPr>
              <a:t>同</a:t>
            </a:r>
            <a:r>
              <a:rPr lang="en-US" altLang="zh-CN" sz="2800" dirty="0" smtClean="0">
                <a:latin typeface="+mn-ea"/>
              </a:rPr>
              <a:t>SPAN</a:t>
            </a:r>
            <a:r>
              <a:rPr lang="zh-CN" altLang="en-US" sz="2800" dirty="0" smtClean="0">
                <a:latin typeface="+mn-ea"/>
              </a:rPr>
              <a:t>和</a:t>
            </a:r>
            <a:r>
              <a:rPr lang="en-US" altLang="zh-CN" sz="2800" dirty="0" smtClean="0">
                <a:latin typeface="+mn-ea"/>
              </a:rPr>
              <a:t>TIMS</a:t>
            </a:r>
            <a:r>
              <a:rPr lang="zh-CN" altLang="en-US" sz="2800" dirty="0" smtClean="0">
                <a:latin typeface="+mn-ea"/>
              </a:rPr>
              <a:t>相比，</a:t>
            </a:r>
            <a:r>
              <a:rPr lang="en-US" altLang="zh-CN" sz="2800" dirty="0" smtClean="0">
                <a:latin typeface="+mn-ea"/>
              </a:rPr>
              <a:t>STANS</a:t>
            </a:r>
            <a:r>
              <a:rPr lang="zh-CN" altLang="en-US" sz="2800" dirty="0" smtClean="0">
                <a:latin typeface="+mn-ea"/>
              </a:rPr>
              <a:t>对风险暴露的度量更加精确，计算规模相应也大得多。 </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381000" y="609600"/>
            <a:ext cx="8583613" cy="609600"/>
          </a:xfrm>
        </p:spPr>
        <p:txBody>
          <a:bodyPr>
            <a:normAutofit fontScale="90000"/>
          </a:bodyPr>
          <a:lstStyle/>
          <a:p>
            <a:pPr>
              <a:defRPr/>
            </a:pPr>
            <a:r>
              <a:rPr lang="zh-CN" altLang="en-US" smtClean="0"/>
              <a:t>（二）结算担保金制度</a:t>
            </a:r>
          </a:p>
        </p:txBody>
      </p:sp>
      <p:sp>
        <p:nvSpPr>
          <p:cNvPr id="61443" name="内容占位符 2"/>
          <p:cNvSpPr>
            <a:spLocks noGrp="1"/>
          </p:cNvSpPr>
          <p:nvPr>
            <p:ph idx="1"/>
          </p:nvPr>
        </p:nvSpPr>
        <p:spPr>
          <a:xfrm>
            <a:off x="900113" y="1484313"/>
            <a:ext cx="7842250" cy="4687887"/>
          </a:xfrm>
        </p:spPr>
        <p:txBody>
          <a:bodyPr/>
          <a:lstStyle/>
          <a:p>
            <a:pPr>
              <a:defRPr/>
            </a:pPr>
            <a:r>
              <a:rPr lang="zh-CN" altLang="en-US" sz="2800" dirty="0" smtClean="0"/>
              <a:t>结算会员制度是国际期货市场普遍采用的制度，不是所有的交易所会员都可以自动取得结算资格，只有那些资金实力雄厚、风险管理能力强的机构才能成为交易所的结算会员，非结算会员必须通过结算会员才能进行股指期货的结算。</a:t>
            </a:r>
            <a:endParaRPr lang="en-US" altLang="zh-CN" sz="2800" dirty="0" smtClean="0"/>
          </a:p>
          <a:p>
            <a:pPr>
              <a:defRPr/>
            </a:pPr>
            <a:r>
              <a:rPr lang="zh-CN" altLang="en-US" sz="2800" dirty="0" smtClean="0"/>
              <a:t>结算会员不仅要达到比较高的财务要求，还要根据其业务量向交易所结算部门缴纳一定数量的结算担保金，作为抵御结算会员（包括其他结算会员）出现结算违约时的风险屏障。</a:t>
            </a:r>
            <a:endParaRPr lang="en-US" altLang="zh-CN" sz="2800" dirty="0" smtClean="0"/>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58888" y="609600"/>
            <a:ext cx="6913562" cy="609600"/>
          </a:xfrm>
        </p:spPr>
        <p:txBody>
          <a:bodyPr>
            <a:normAutofit fontScale="90000"/>
          </a:bodyPr>
          <a:lstStyle/>
          <a:p>
            <a:pPr>
              <a:defRPr/>
            </a:pPr>
            <a:endParaRPr lang="zh-CN" altLang="en-US" smtClean="0"/>
          </a:p>
        </p:txBody>
      </p:sp>
      <p:sp>
        <p:nvSpPr>
          <p:cNvPr id="62467" name="Rectangle 3"/>
          <p:cNvSpPr>
            <a:spLocks noGrp="1" noChangeArrowheads="1"/>
          </p:cNvSpPr>
          <p:nvPr>
            <p:ph type="body" idx="1"/>
          </p:nvPr>
        </p:nvSpPr>
        <p:spPr>
          <a:xfrm>
            <a:off x="1042988" y="1600200"/>
            <a:ext cx="7643812" cy="4997450"/>
          </a:xfrm>
        </p:spPr>
        <p:txBody>
          <a:bodyPr/>
          <a:lstStyle/>
          <a:p>
            <a:pPr>
              <a:defRPr/>
            </a:pPr>
            <a:r>
              <a:rPr lang="zh-CN" altLang="en-US" dirty="0" smtClean="0">
                <a:latin typeface="+mn-ea"/>
              </a:rPr>
              <a:t>通过结算担保金制度可以增加抵御系统性风险的能力，维护市场的稳定，增强投资者的信心。</a:t>
            </a:r>
          </a:p>
          <a:p>
            <a:pPr>
              <a:lnSpc>
                <a:spcPct val="90000"/>
              </a:lnSpc>
              <a:defRPr/>
            </a:pPr>
            <a:r>
              <a:rPr lang="zh-CN" altLang="en-US" dirty="0" smtClean="0">
                <a:latin typeface="+mn-ea"/>
              </a:rPr>
              <a:t>结算担保金对于有效控制会员公司的违约风险非常重要，香港期货交易所</a:t>
            </a:r>
            <a:r>
              <a:rPr lang="en-US" altLang="zh-CN" dirty="0" smtClean="0">
                <a:latin typeface="+mn-ea"/>
              </a:rPr>
              <a:t>1987</a:t>
            </a:r>
            <a:r>
              <a:rPr lang="zh-CN" altLang="en-US" dirty="0" smtClean="0">
                <a:latin typeface="+mn-ea"/>
              </a:rPr>
              <a:t>年违约事件正是由于会员公司准备金不充足导致的。</a:t>
            </a:r>
            <a:endParaRPr lang="en-US" altLang="zh-CN" dirty="0" smtClean="0">
              <a:latin typeface="+mn-ea"/>
            </a:endParaRP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a:defRPr/>
            </a:pPr>
            <a:endParaRPr lang="zh-CN" altLang="en-US" smtClean="0">
              <a:latin typeface="+mn-ea"/>
              <a:ea typeface="+mn-ea"/>
            </a:endParaRPr>
          </a:p>
        </p:txBody>
      </p:sp>
      <p:sp>
        <p:nvSpPr>
          <p:cNvPr id="63491" name="内容占位符 2"/>
          <p:cNvSpPr>
            <a:spLocks noGrp="1"/>
          </p:cNvSpPr>
          <p:nvPr>
            <p:ph idx="1"/>
          </p:nvPr>
        </p:nvSpPr>
        <p:spPr>
          <a:xfrm>
            <a:off x="827088" y="1341438"/>
            <a:ext cx="7848600" cy="5256212"/>
          </a:xfrm>
        </p:spPr>
        <p:txBody>
          <a:bodyPr/>
          <a:lstStyle/>
          <a:p>
            <a:pPr>
              <a:defRPr/>
            </a:pPr>
            <a:r>
              <a:rPr lang="en-US" altLang="zh-CN" sz="2800" smtClean="0">
                <a:latin typeface="+mn-ea"/>
              </a:rPr>
              <a:t>1987</a:t>
            </a:r>
            <a:r>
              <a:rPr lang="zh-CN" altLang="en-US" sz="2800" smtClean="0">
                <a:latin typeface="+mn-ea"/>
              </a:rPr>
              <a:t>年</a:t>
            </a:r>
            <a:r>
              <a:rPr lang="en-US" altLang="zh-CN" sz="2800" smtClean="0">
                <a:latin typeface="+mn-ea"/>
              </a:rPr>
              <a:t>10</a:t>
            </a:r>
            <a:r>
              <a:rPr lang="zh-CN" altLang="en-US" sz="2800" smtClean="0">
                <a:latin typeface="+mn-ea"/>
              </a:rPr>
              <a:t>月</a:t>
            </a:r>
            <a:r>
              <a:rPr lang="en-US" altLang="zh-CN" sz="2800" smtClean="0">
                <a:latin typeface="+mn-ea"/>
              </a:rPr>
              <a:t>19</a:t>
            </a:r>
            <a:r>
              <a:rPr lang="zh-CN" altLang="en-US" sz="2800" smtClean="0">
                <a:latin typeface="+mn-ea"/>
              </a:rPr>
              <a:t>日全球股票市场崩盘，恒生指数狂泄</a:t>
            </a:r>
            <a:r>
              <a:rPr lang="en-US" altLang="zh-CN" sz="2800" smtClean="0">
                <a:latin typeface="+mn-ea"/>
              </a:rPr>
              <a:t>420</a:t>
            </a:r>
            <a:r>
              <a:rPr lang="zh-CN" altLang="en-US" sz="2800" smtClean="0">
                <a:latin typeface="+mn-ea"/>
              </a:rPr>
              <a:t>点（跌幅达到</a:t>
            </a:r>
            <a:r>
              <a:rPr lang="en-US" altLang="zh-CN" sz="2800" smtClean="0">
                <a:latin typeface="+mn-ea"/>
              </a:rPr>
              <a:t>11.3%</a:t>
            </a:r>
            <a:r>
              <a:rPr lang="zh-CN" altLang="en-US" sz="2800" smtClean="0">
                <a:latin typeface="+mn-ea"/>
              </a:rPr>
              <a:t>），创造了历史上最大的单日下跌点数。许多股指期货投资者没有追加保证金，产生违约行为。</a:t>
            </a:r>
            <a:endParaRPr lang="en-US" altLang="zh-CN" sz="2800" smtClean="0">
              <a:latin typeface="+mn-ea"/>
            </a:endParaRPr>
          </a:p>
          <a:p>
            <a:pPr>
              <a:defRPr/>
            </a:pPr>
            <a:r>
              <a:rPr lang="zh-CN" altLang="en-US" sz="2800" smtClean="0">
                <a:latin typeface="+mn-ea"/>
              </a:rPr>
              <a:t>形势的恶化使香港证券交易所在那周的其余时间一直处于关闭状态。关闭交易所被证明是一大败笔。当香港证券交易所在第二周的星期一恢复开盘时，市场再次暴跌</a:t>
            </a:r>
            <a:r>
              <a:rPr lang="en-US" altLang="zh-CN" sz="2800" smtClean="0">
                <a:latin typeface="+mn-ea"/>
              </a:rPr>
              <a:t>33%</a:t>
            </a:r>
            <a:r>
              <a:rPr lang="zh-CN" altLang="en-US" sz="2800" smtClean="0">
                <a:latin typeface="+mn-ea"/>
              </a:rPr>
              <a:t>。多方的大量违约导致香港交易所几乎破产，最后由港英当局牵头，由银行、经纪公司及政府集资提供</a:t>
            </a:r>
            <a:r>
              <a:rPr lang="en-US" altLang="zh-CN" sz="2800" smtClean="0">
                <a:latin typeface="+mn-ea"/>
              </a:rPr>
              <a:t>40</a:t>
            </a:r>
            <a:r>
              <a:rPr lang="zh-CN" altLang="en-US" sz="2800" smtClean="0">
                <a:latin typeface="+mn-ea"/>
              </a:rPr>
              <a:t>亿港元的备用贷款，才使市场幸存下来。</a:t>
            </a: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zh-CN" altLang="en-US" smtClean="0">
                <a:latin typeface="+mn-ea"/>
                <a:ea typeface="+mn-ea"/>
              </a:rPr>
              <a:t>结算担保金方式</a:t>
            </a:r>
            <a:endParaRPr lang="zh-CN" altLang="zh-CN" smtClean="0">
              <a:latin typeface="+mn-ea"/>
              <a:ea typeface="+mn-ea"/>
            </a:endParaRPr>
          </a:p>
        </p:txBody>
      </p:sp>
      <p:sp>
        <p:nvSpPr>
          <p:cNvPr id="64515" name="Rectangle 3"/>
          <p:cNvSpPr>
            <a:spLocks noGrp="1" noChangeArrowheads="1"/>
          </p:cNvSpPr>
          <p:nvPr>
            <p:ph type="body" idx="1"/>
          </p:nvPr>
        </p:nvSpPr>
        <p:spPr/>
        <p:txBody>
          <a:bodyPr/>
          <a:lstStyle/>
          <a:p>
            <a:pPr>
              <a:defRPr/>
            </a:pPr>
            <a:r>
              <a:rPr lang="zh-CN" altLang="en-US" sz="2800" smtClean="0">
                <a:latin typeface="+mn-ea"/>
              </a:rPr>
              <a:t>国外交易所采用的结算担保金方式一般是成立基金的形式：如</a:t>
            </a:r>
            <a:r>
              <a:rPr lang="en-US" altLang="zh-CN" sz="2800" smtClean="0">
                <a:latin typeface="+mn-ea"/>
              </a:rPr>
              <a:t>CME</a:t>
            </a:r>
            <a:r>
              <a:rPr lang="zh-CN" altLang="en-US" sz="2800" smtClean="0">
                <a:latin typeface="+mn-ea"/>
              </a:rPr>
              <a:t>的</a:t>
            </a:r>
            <a:r>
              <a:rPr lang="en-US" altLang="zh-CN" sz="2800" smtClean="0">
                <a:latin typeface="+mn-ea"/>
              </a:rPr>
              <a:t>security deposit</a:t>
            </a:r>
            <a:r>
              <a:rPr lang="zh-CN" altLang="en-US" sz="2800" smtClean="0">
                <a:latin typeface="+mn-ea"/>
              </a:rPr>
              <a:t>，</a:t>
            </a:r>
            <a:r>
              <a:rPr lang="en-US" altLang="zh-CN" sz="2800" smtClean="0">
                <a:latin typeface="+mn-ea"/>
              </a:rPr>
              <a:t>NYMEX</a:t>
            </a:r>
            <a:r>
              <a:rPr lang="zh-CN" altLang="en-US" sz="2800" smtClean="0">
                <a:latin typeface="+mn-ea"/>
              </a:rPr>
              <a:t>采用的担保基金</a:t>
            </a:r>
            <a:r>
              <a:rPr lang="en-US" altLang="zh-CN" sz="2800" smtClean="0">
                <a:latin typeface="+mn-ea"/>
              </a:rPr>
              <a:t>(guaranty fund)</a:t>
            </a:r>
            <a:r>
              <a:rPr lang="zh-CN" altLang="en-US" sz="2800" smtClean="0">
                <a:latin typeface="+mn-ea"/>
              </a:rPr>
              <a:t>，</a:t>
            </a:r>
            <a:r>
              <a:rPr lang="en-US" altLang="zh-CN" sz="2800" smtClean="0">
                <a:latin typeface="+mn-ea"/>
              </a:rPr>
              <a:t>WCECC</a:t>
            </a:r>
            <a:r>
              <a:rPr lang="zh-CN" altLang="en-US" sz="2800" smtClean="0">
                <a:latin typeface="+mn-ea"/>
              </a:rPr>
              <a:t>采用的是结算基金形式</a:t>
            </a:r>
            <a:r>
              <a:rPr lang="en-US" altLang="zh-CN" sz="2800" smtClean="0">
                <a:latin typeface="+mn-ea"/>
              </a:rPr>
              <a:t>(clearing fund)</a:t>
            </a:r>
            <a:r>
              <a:rPr lang="zh-CN" altLang="en-US" sz="2800" smtClean="0">
                <a:latin typeface="+mn-ea"/>
              </a:rPr>
              <a:t>，芝加哥交易所结算公司则要求会员公司持有公司股票，</a:t>
            </a:r>
            <a:r>
              <a:rPr lang="en-US" altLang="zh-CN" sz="2800" smtClean="0">
                <a:latin typeface="+mn-ea"/>
              </a:rPr>
              <a:t>SIS x-clear</a:t>
            </a:r>
            <a:r>
              <a:rPr lang="zh-CN" altLang="en-US" sz="2800" smtClean="0">
                <a:latin typeface="+mn-ea"/>
              </a:rPr>
              <a:t>是违约基金的形式</a:t>
            </a:r>
            <a:r>
              <a:rPr lang="en-US" altLang="zh-CN" sz="2800" smtClean="0">
                <a:latin typeface="+mn-ea"/>
              </a:rPr>
              <a:t>(default fund)</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a:defRPr/>
            </a:pPr>
            <a:endParaRPr lang="zh-CN" altLang="en-US" smtClean="0">
              <a:latin typeface="+mn-ea"/>
              <a:ea typeface="+mn-ea"/>
            </a:endParaRPr>
          </a:p>
        </p:txBody>
      </p:sp>
      <p:sp>
        <p:nvSpPr>
          <p:cNvPr id="65539" name="内容占位符 2"/>
          <p:cNvSpPr>
            <a:spLocks noGrp="1"/>
          </p:cNvSpPr>
          <p:nvPr>
            <p:ph idx="1"/>
          </p:nvPr>
        </p:nvSpPr>
        <p:spPr>
          <a:xfrm>
            <a:off x="971550" y="1412875"/>
            <a:ext cx="8064500" cy="5256213"/>
          </a:xfrm>
        </p:spPr>
        <p:txBody>
          <a:bodyPr/>
          <a:lstStyle/>
          <a:p>
            <a:pPr>
              <a:defRPr/>
            </a:pPr>
            <a:r>
              <a:rPr lang="zh-CN" altLang="en-US" dirty="0" smtClean="0">
                <a:latin typeface="+mn-ea"/>
              </a:rPr>
              <a:t>中金所结算担保金分为基础结算担保金和变动结算担保金。</a:t>
            </a:r>
            <a:endParaRPr lang="en-US" altLang="zh-CN" dirty="0" smtClean="0">
              <a:latin typeface="+mn-ea"/>
            </a:endParaRPr>
          </a:p>
          <a:p>
            <a:pPr>
              <a:defRPr/>
            </a:pPr>
            <a:r>
              <a:rPr lang="zh-CN" altLang="en-US" dirty="0" smtClean="0">
                <a:latin typeface="+mn-ea"/>
              </a:rPr>
              <a:t>根据中金所的设计，结算会员分为三类</a:t>
            </a:r>
            <a:endParaRPr lang="en-US" altLang="zh-CN" dirty="0" smtClean="0">
              <a:latin typeface="+mn-ea"/>
            </a:endParaRPr>
          </a:p>
          <a:p>
            <a:pPr lvl="1">
              <a:defRPr/>
            </a:pPr>
            <a:r>
              <a:rPr lang="zh-CN" altLang="en-US" dirty="0" smtClean="0">
                <a:latin typeface="+mn-ea"/>
              </a:rPr>
              <a:t>交易结算会员，可以为自己的客户进行结算。基础结算担保金为</a:t>
            </a:r>
            <a:r>
              <a:rPr lang="en-US" altLang="zh-CN" dirty="0" smtClean="0">
                <a:latin typeface="+mn-ea"/>
              </a:rPr>
              <a:t>1000</a:t>
            </a:r>
            <a:r>
              <a:rPr lang="zh-CN" altLang="en-US" dirty="0" smtClean="0">
                <a:latin typeface="+mn-ea"/>
              </a:rPr>
              <a:t>万元；</a:t>
            </a:r>
            <a:endParaRPr lang="en-US" altLang="zh-CN" dirty="0" smtClean="0">
              <a:latin typeface="+mn-ea"/>
            </a:endParaRPr>
          </a:p>
          <a:p>
            <a:pPr lvl="1">
              <a:defRPr/>
            </a:pPr>
            <a:r>
              <a:rPr lang="zh-CN" altLang="en-US" dirty="0" smtClean="0">
                <a:latin typeface="+mn-ea"/>
              </a:rPr>
              <a:t>全面结算会员，可以为自己的客户和非结算会员进行结算。基础结算担保金为</a:t>
            </a:r>
            <a:r>
              <a:rPr lang="en-US" altLang="zh-CN" dirty="0" smtClean="0">
                <a:latin typeface="+mn-ea"/>
              </a:rPr>
              <a:t>2000</a:t>
            </a:r>
            <a:r>
              <a:rPr lang="zh-CN" altLang="en-US" dirty="0" smtClean="0">
                <a:latin typeface="+mn-ea"/>
              </a:rPr>
              <a:t>万元；</a:t>
            </a:r>
            <a:endParaRPr lang="en-US" altLang="zh-CN" dirty="0" smtClean="0">
              <a:latin typeface="+mn-ea"/>
            </a:endParaRPr>
          </a:p>
          <a:p>
            <a:pPr lvl="1">
              <a:defRPr/>
            </a:pPr>
            <a:r>
              <a:rPr lang="zh-CN" altLang="en-US" dirty="0" smtClean="0">
                <a:latin typeface="+mn-ea"/>
              </a:rPr>
              <a:t>特别结算会员，本身不参与股指期货的经纪业务和自营业务，但可以为非结算会员进行结算。基础结算担保金为</a:t>
            </a:r>
            <a:r>
              <a:rPr lang="en-US" altLang="zh-CN" dirty="0" smtClean="0">
                <a:latin typeface="+mn-ea"/>
              </a:rPr>
              <a:t>3000</a:t>
            </a:r>
            <a:r>
              <a:rPr lang="zh-CN" altLang="en-US" dirty="0" smtClean="0">
                <a:latin typeface="+mn-ea"/>
              </a:rPr>
              <a:t>万元。</a:t>
            </a:r>
            <a:endParaRPr lang="en-US" altLang="zh-CN" dirty="0" smtClean="0">
              <a:latin typeface="+mn-ea"/>
            </a:endParaRPr>
          </a:p>
          <a:p>
            <a:pPr lvl="1">
              <a:defRPr/>
            </a:pPr>
            <a:endParaRPr lang="zh-CN" altLang="en-US" dirty="0" smtClean="0">
              <a:latin typeface="+mn-ea"/>
            </a:endParaRPr>
          </a:p>
          <a:p>
            <a:pPr>
              <a:defRPr/>
            </a:pPr>
            <a:endParaRPr lang="zh-CN" altLang="en-US" dirty="0" smtClean="0">
              <a:latin typeface="+mn-ea"/>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304800" y="533400"/>
            <a:ext cx="8382000" cy="5867400"/>
          </a:xfrm>
        </p:spPr>
        <p:txBody>
          <a:bodyPr/>
          <a:lstStyle/>
          <a:p>
            <a:pPr marL="381000" lvl="2" indent="0" eaLnBrk="1" hangingPunct="1">
              <a:lnSpc>
                <a:spcPct val="130000"/>
              </a:lnSpc>
              <a:buFontTx/>
              <a:buNone/>
              <a:defRPr/>
            </a:pPr>
            <a:r>
              <a:rPr lang="zh-CN" altLang="en-US" sz="2800" b="1" dirty="0" smtClean="0"/>
              <a:t>另一类是所谓的结构性或复合型的衍生品，又称作“奇异”或“异型”衍生品</a:t>
            </a:r>
            <a:r>
              <a:rPr lang="en-US" altLang="zh-CN" sz="2800" b="1" dirty="0" smtClean="0"/>
              <a:t>。</a:t>
            </a:r>
            <a:r>
              <a:rPr lang="zh-CN" altLang="en-US" sz="2800" b="1" dirty="0" smtClean="0"/>
              <a:t>它是将各种普通衍生品组合在一起，有时也与存贷款业务联系在一起，形成一种特制的产品。这类产品或方案，是专门为满足客户某种持殊需要而设计的，是银行出于推销包装目的或自身获利目的，根据其对市场走势的判断和对数学模型的推算而制作的。它们的内部结构一般被视为是一种“知识产权”而不会向外界透露。因此，它们的价格与风险都难以从外部加以判断。</a:t>
            </a:r>
            <a:endParaRPr lang="zh-CN" altLang="zh-CN" sz="2800" b="1" dirty="0" smtClean="0"/>
          </a:p>
          <a:p>
            <a:pPr marL="0" indent="0" eaLnBrk="1" hangingPunct="1">
              <a:lnSpc>
                <a:spcPct val="130000"/>
              </a:lnSpc>
              <a:defRPr/>
            </a:pPr>
            <a:endParaRPr lang="zh-CN" altLang="en-US" sz="2800" b="1" dirty="0" smtClean="0"/>
          </a:p>
        </p:txBody>
      </p:sp>
    </p:spTree>
    <p:extLst>
      <p:ext uri="{BB962C8B-B14F-4D97-AF65-F5344CB8AC3E}">
        <p14:creationId xmlns:p14="http://schemas.microsoft.com/office/powerpoint/2010/main" val="16251414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zh-CN" altLang="en-US" smtClean="0">
                <a:latin typeface="+mn-ea"/>
                <a:ea typeface="+mn-ea"/>
              </a:rPr>
              <a:t>（三）涨跌停板制度</a:t>
            </a:r>
          </a:p>
        </p:txBody>
      </p:sp>
      <p:sp>
        <p:nvSpPr>
          <p:cNvPr id="66563" name="Rectangle 3"/>
          <p:cNvSpPr>
            <a:spLocks noGrp="1" noChangeArrowheads="1"/>
          </p:cNvSpPr>
          <p:nvPr>
            <p:ph type="body" idx="1"/>
          </p:nvPr>
        </p:nvSpPr>
        <p:spPr>
          <a:xfrm>
            <a:off x="781050" y="1268760"/>
            <a:ext cx="7581900" cy="5024438"/>
          </a:xfrm>
        </p:spPr>
        <p:txBody>
          <a:bodyPr/>
          <a:lstStyle/>
          <a:p>
            <a:pPr>
              <a:lnSpc>
                <a:spcPct val="130000"/>
              </a:lnSpc>
              <a:defRPr/>
            </a:pPr>
            <a:r>
              <a:rPr lang="zh-CN" altLang="en-US" sz="2800" dirty="0" smtClean="0">
                <a:latin typeface="+mn-ea"/>
              </a:rPr>
              <a:t>限制合约价格日内发生的极端变动。</a:t>
            </a:r>
          </a:p>
          <a:p>
            <a:pPr>
              <a:lnSpc>
                <a:spcPct val="130000"/>
              </a:lnSpc>
              <a:defRPr/>
            </a:pPr>
            <a:r>
              <a:rPr lang="zh-CN" altLang="en-US" sz="2800" dirty="0" smtClean="0">
                <a:latin typeface="+mn-ea"/>
              </a:rPr>
              <a:t>不同看法</a:t>
            </a:r>
          </a:p>
          <a:p>
            <a:pPr lvl="1">
              <a:lnSpc>
                <a:spcPct val="130000"/>
              </a:lnSpc>
              <a:defRPr/>
            </a:pPr>
            <a:r>
              <a:rPr lang="zh-CN" altLang="en-US" sz="2400" dirty="0" smtClean="0">
                <a:latin typeface="+mn-ea"/>
              </a:rPr>
              <a:t>可以阻碍价格的极端变动，降低会员公司的违约风险，甚至可以替代期货保证金的功能。</a:t>
            </a:r>
          </a:p>
          <a:p>
            <a:pPr lvl="1">
              <a:lnSpc>
                <a:spcPct val="130000"/>
              </a:lnSpc>
              <a:defRPr/>
            </a:pPr>
            <a:r>
              <a:rPr lang="zh-CN" altLang="en-US" sz="2400" dirty="0" smtClean="0">
                <a:latin typeface="+mn-ea"/>
              </a:rPr>
              <a:t>阻碍了期货的价格发现功能，降低市场效率，而且只会延长价格调整的时间，并不能降低价格的极端变动，因此无法替代保证金的功能。</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a:defRPr/>
            </a:pPr>
            <a:r>
              <a:rPr lang="zh-CN" altLang="en-US" smtClean="0">
                <a:latin typeface="+mn-ea"/>
                <a:ea typeface="+mn-ea"/>
              </a:rPr>
              <a:t>（四）持仓限额制度</a:t>
            </a:r>
          </a:p>
        </p:txBody>
      </p:sp>
      <p:sp>
        <p:nvSpPr>
          <p:cNvPr id="67587" name="内容占位符 2"/>
          <p:cNvSpPr>
            <a:spLocks noGrp="1"/>
          </p:cNvSpPr>
          <p:nvPr>
            <p:ph idx="1"/>
          </p:nvPr>
        </p:nvSpPr>
        <p:spPr>
          <a:xfrm>
            <a:off x="1116013" y="1341438"/>
            <a:ext cx="7543800" cy="5113337"/>
          </a:xfrm>
        </p:spPr>
        <p:txBody>
          <a:bodyPr/>
          <a:lstStyle/>
          <a:p>
            <a:pPr>
              <a:defRPr/>
            </a:pPr>
            <a:r>
              <a:rPr lang="zh-CN" altLang="en-US" sz="2400" dirty="0" smtClean="0">
                <a:latin typeface="+mn-ea"/>
              </a:rPr>
              <a:t>持仓限额是指交易所规定会员或者客户可以持有的、按照单边计算的某一合约持仓的最大数量。同一客户在不同会员处开仓交易，其在某一合约的持仓合计不得超出该客户的持仓限额。</a:t>
            </a:r>
            <a:endParaRPr lang="en-US" altLang="zh-CN" sz="2400" dirty="0" smtClean="0">
              <a:latin typeface="+mn-ea"/>
            </a:endParaRPr>
          </a:p>
          <a:p>
            <a:pPr>
              <a:defRPr/>
            </a:pPr>
            <a:r>
              <a:rPr lang="zh-CN" altLang="en-US" sz="2400" dirty="0" smtClean="0">
                <a:latin typeface="+mn-ea"/>
              </a:rPr>
              <a:t>中金所对会员和客户的股指期货合约持仓限额规定</a:t>
            </a:r>
            <a:endParaRPr lang="en-US" altLang="zh-CN" sz="2400" dirty="0" smtClean="0">
              <a:latin typeface="+mn-ea"/>
            </a:endParaRPr>
          </a:p>
          <a:p>
            <a:pPr lvl="1">
              <a:defRPr/>
            </a:pPr>
            <a:r>
              <a:rPr lang="zh-CN" altLang="en-US" sz="2400" dirty="0" smtClean="0">
                <a:latin typeface="+mn-ea"/>
              </a:rPr>
              <a:t>进行投机交易的客户号某一合约单边持仓限额</a:t>
            </a:r>
            <a:r>
              <a:rPr lang="zh-CN" altLang="en-US" sz="2400" dirty="0" smtClean="0">
                <a:latin typeface="+mn-ea"/>
              </a:rPr>
              <a:t>为</a:t>
            </a:r>
            <a:r>
              <a:rPr lang="en-US" altLang="zh-CN" sz="2400">
                <a:latin typeface="+mn-ea"/>
              </a:rPr>
              <a:t>3</a:t>
            </a:r>
            <a:r>
              <a:rPr lang="en-US" altLang="zh-CN" sz="2400" smtClean="0">
                <a:latin typeface="+mn-ea"/>
              </a:rPr>
              <a:t>00</a:t>
            </a:r>
            <a:r>
              <a:rPr lang="zh-CN" altLang="en-US" sz="2400" dirty="0" smtClean="0">
                <a:latin typeface="+mn-ea"/>
              </a:rPr>
              <a:t>手；</a:t>
            </a:r>
            <a:endParaRPr lang="en-US" altLang="zh-CN" sz="2400" dirty="0" smtClean="0">
              <a:latin typeface="+mn-ea"/>
            </a:endParaRPr>
          </a:p>
          <a:p>
            <a:pPr lvl="1">
              <a:defRPr/>
            </a:pPr>
            <a:r>
              <a:rPr lang="zh-CN" altLang="en-US" sz="2400" dirty="0" smtClean="0">
                <a:latin typeface="+mn-ea"/>
              </a:rPr>
              <a:t>某一合约结算后单边总持仓量超过</a:t>
            </a:r>
            <a:r>
              <a:rPr lang="en-US" altLang="zh-CN" sz="2400" dirty="0" smtClean="0">
                <a:latin typeface="+mn-ea"/>
              </a:rPr>
              <a:t>10</a:t>
            </a:r>
            <a:r>
              <a:rPr lang="zh-CN" altLang="en-US" sz="2400" dirty="0" smtClean="0">
                <a:latin typeface="+mn-ea"/>
              </a:rPr>
              <a:t>万手的，结算会员下一交易日该合约单边持仓量不得超过该合约单边总持仓量的</a:t>
            </a:r>
            <a:r>
              <a:rPr lang="en-US" altLang="zh-CN" sz="2400" dirty="0" smtClean="0">
                <a:latin typeface="+mn-ea"/>
              </a:rPr>
              <a:t>25</a:t>
            </a:r>
            <a:r>
              <a:rPr lang="zh-CN" altLang="en-US" sz="2400" dirty="0" smtClean="0">
                <a:latin typeface="+mn-ea"/>
              </a:rPr>
              <a:t>％；</a:t>
            </a:r>
          </a:p>
          <a:p>
            <a:pPr lvl="1">
              <a:defRPr/>
            </a:pPr>
            <a:r>
              <a:rPr lang="zh-CN" altLang="en-US" sz="2400" dirty="0" smtClean="0">
                <a:latin typeface="+mn-ea"/>
              </a:rPr>
              <a:t>进行套期保值交易和套利交易的会员或者客户持仓，不受上述规定的限制。</a:t>
            </a:r>
            <a:endParaRPr lang="en-US" altLang="zh-CN" sz="2400" dirty="0" smtClean="0">
              <a:latin typeface="+mn-ea"/>
            </a:endParaRPr>
          </a:p>
          <a:p>
            <a:pPr>
              <a:defRPr/>
            </a:pPr>
            <a:endParaRPr lang="zh-CN" altLang="en-US" dirty="0" smtClean="0">
              <a:latin typeface="+mn-ea"/>
            </a:endParaRP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16013" y="404813"/>
            <a:ext cx="6172200" cy="814387"/>
          </a:xfrm>
        </p:spPr>
        <p:txBody>
          <a:bodyPr/>
          <a:lstStyle/>
          <a:p>
            <a:pPr eaLnBrk="1" hangingPunct="1">
              <a:defRPr/>
            </a:pPr>
            <a:r>
              <a:rPr lang="zh-CN" altLang="en-US" dirty="0" smtClean="0">
                <a:latin typeface="+mn-ea"/>
                <a:ea typeface="+mn-ea"/>
              </a:rPr>
              <a:t>（五）逐日盯市制度</a:t>
            </a:r>
          </a:p>
        </p:txBody>
      </p:sp>
      <p:sp>
        <p:nvSpPr>
          <p:cNvPr id="68611" name="Rectangle 3"/>
          <p:cNvSpPr>
            <a:spLocks noGrp="1" noChangeArrowheads="1"/>
          </p:cNvSpPr>
          <p:nvPr>
            <p:ph type="body" idx="1"/>
          </p:nvPr>
        </p:nvSpPr>
        <p:spPr>
          <a:xfrm>
            <a:off x="1042988" y="1700213"/>
            <a:ext cx="7924800" cy="4343400"/>
          </a:xfrm>
        </p:spPr>
        <p:txBody>
          <a:bodyPr/>
          <a:lstStyle/>
          <a:p>
            <a:pPr eaLnBrk="1" hangingPunct="1">
              <a:defRPr/>
            </a:pPr>
            <a:r>
              <a:rPr lang="zh-CN" altLang="en-US" dirty="0" smtClean="0">
                <a:latin typeface="+mn-ea"/>
              </a:rPr>
              <a:t>交易所每天都对交易者的账户进行结算，并采取措施维持交易者的保证金在一定水平的制度。 </a:t>
            </a:r>
          </a:p>
          <a:p>
            <a:pPr eaLnBrk="1" hangingPunct="1">
              <a:defRPr/>
            </a:pPr>
            <a:r>
              <a:rPr lang="zh-CN" altLang="en-US" dirty="0" smtClean="0">
                <a:latin typeface="+mn-ea"/>
              </a:rPr>
              <a:t>在每个交易日结束后，交易所公布当天的“结算价格”。每份未平仓合约就会按照“结算价格”计算当天的损益，并记入交易者保证金账户。</a:t>
            </a:r>
          </a:p>
          <a:p>
            <a:pPr eaLnBrk="1" hangingPunct="1">
              <a:defRPr/>
            </a:pPr>
            <a:endParaRPr lang="en-US" altLang="zh-CN" dirty="0" smtClean="0">
              <a:latin typeface="+mn-ea"/>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9179</TotalTime>
  <Words>5972</Words>
  <Application>Microsoft Office PowerPoint</Application>
  <PresentationFormat>全屏显示(4:3)</PresentationFormat>
  <Paragraphs>552</Paragraphs>
  <Slides>92</Slides>
  <Notes>25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5" baseType="lpstr">
      <vt:lpstr>Gulim</vt:lpstr>
      <vt:lpstr>仿宋_GB2312</vt:lpstr>
      <vt:lpstr>楷体_GB2312</vt:lpstr>
      <vt:lpstr>隶书</vt:lpstr>
      <vt:lpstr>宋体</vt:lpstr>
      <vt:lpstr>Arial</vt:lpstr>
      <vt:lpstr>Times New Roman</vt:lpstr>
      <vt:lpstr>Verdana</vt:lpstr>
      <vt:lpstr>Wingdings</vt:lpstr>
      <vt:lpstr>Wingdings 2</vt:lpstr>
      <vt:lpstr>Ripple</vt:lpstr>
      <vt:lpstr>Equation</vt:lpstr>
      <vt:lpstr>图表</vt:lpstr>
      <vt:lpstr>金 融 工 程 学  第5章 远期外汇与外汇期货  开课单位：金融工程课程组 主讲：吴冲锋教授等 </vt:lpstr>
      <vt:lpstr>目录</vt:lpstr>
      <vt:lpstr>5.1　金融衍生产品</vt:lpstr>
      <vt:lpstr>根据产品形态分类</vt:lpstr>
      <vt:lpstr>远期</vt:lpstr>
      <vt:lpstr>期货 </vt:lpstr>
      <vt:lpstr>互换</vt:lpstr>
      <vt:lpstr>期权</vt:lpstr>
      <vt:lpstr>PowerPoint 演示文稿</vt:lpstr>
      <vt:lpstr>按产品的风险收益特征</vt:lpstr>
      <vt:lpstr>根据标的资产分类</vt:lpstr>
      <vt:lpstr>PowerPoint 演示文稿</vt:lpstr>
      <vt:lpstr>PowerPoint 演示文稿</vt:lpstr>
      <vt:lpstr>PowerPoint 演示文稿</vt:lpstr>
      <vt:lpstr>PowerPoint 演示文稿</vt:lpstr>
      <vt:lpstr>交易所市场和OTC市场</vt:lpstr>
      <vt:lpstr>PowerPoint 演示文稿</vt:lpstr>
      <vt:lpstr>PowerPoint 演示文稿</vt:lpstr>
      <vt:lpstr>金融衍生产品的共同特征</vt:lpstr>
      <vt:lpstr>PowerPoint 演示文稿</vt:lpstr>
      <vt:lpstr>PowerPoint 演示文稿</vt:lpstr>
      <vt:lpstr>表外交易： </vt:lpstr>
      <vt:lpstr>（五）替代性 </vt:lpstr>
      <vt:lpstr>PowerPoint 演示文稿</vt:lpstr>
      <vt:lpstr>PowerPoint 演示文稿</vt:lpstr>
      <vt:lpstr>金融衍生品的市场特征</vt:lpstr>
      <vt:lpstr>金融衍生产品市场的发展历史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远期外汇与外汇期货</vt:lpstr>
      <vt:lpstr>5.2.1远期汇率（外汇）</vt:lpstr>
      <vt:lpstr>PowerPoint 演示文稿</vt:lpstr>
      <vt:lpstr>PowerPoint 演示文稿</vt:lpstr>
      <vt:lpstr>PowerPoint 演示文稿</vt:lpstr>
      <vt:lpstr>PowerPoint 演示文稿</vt:lpstr>
      <vt:lpstr>5.2.2人民币衍生产品</vt:lpstr>
      <vt:lpstr>人民币远期</vt:lpstr>
      <vt:lpstr>PowerPoint 演示文稿</vt:lpstr>
      <vt:lpstr>人民币远期的不足</vt:lpstr>
      <vt:lpstr>NDF</vt:lpstr>
      <vt:lpstr>PowerPoint 演示文稿</vt:lpstr>
      <vt:lpstr>人民币NDF</vt:lpstr>
      <vt:lpstr>PowerPoint 演示文稿</vt:lpstr>
      <vt:lpstr>举例：南洋商业银行的NDF合约</vt:lpstr>
      <vt:lpstr>PowerPoint 演示文稿</vt:lpstr>
      <vt:lpstr>PowerPoint 演示文稿</vt:lpstr>
      <vt:lpstr>PowerPoint 演示文稿</vt:lpstr>
      <vt:lpstr>5.2.3 外汇期货</vt:lpstr>
      <vt:lpstr>PowerPoint 演示文稿</vt:lpstr>
      <vt:lpstr>PowerPoint 演示文稿</vt:lpstr>
      <vt:lpstr>期货与远期的区别</vt:lpstr>
      <vt:lpstr>为什么要进行期货交易</vt:lpstr>
      <vt:lpstr>期货市场的参与各方</vt:lpstr>
      <vt:lpstr>PowerPoint 演示文稿</vt:lpstr>
      <vt:lpstr>套期保值</vt:lpstr>
      <vt:lpstr>加元期货</vt:lpstr>
      <vt:lpstr>PowerPoint 演示文稿</vt:lpstr>
      <vt:lpstr>PowerPoint 演示文稿</vt:lpstr>
      <vt:lpstr>交叉套期保值</vt:lpstr>
      <vt:lpstr>PowerPoint 演示文稿</vt:lpstr>
      <vt:lpstr>PowerPoint 演示文稿</vt:lpstr>
      <vt:lpstr>PowerPoint 演示文稿</vt:lpstr>
      <vt:lpstr>PowerPoint 演示文稿</vt:lpstr>
      <vt:lpstr>PowerPoint 演示文稿</vt:lpstr>
      <vt:lpstr>交割和平仓</vt:lpstr>
      <vt:lpstr>PowerPoint 演示文稿</vt:lpstr>
      <vt:lpstr>PowerPoint 演示文稿</vt:lpstr>
      <vt:lpstr>PowerPoint 演示文稿</vt:lpstr>
      <vt:lpstr>期货交易</vt:lpstr>
      <vt:lpstr>期货交易所主要风险控制手段</vt:lpstr>
      <vt:lpstr>（一）保证金制度</vt:lpstr>
      <vt:lpstr>CME欧元期货保证金</vt:lpstr>
      <vt:lpstr>买卖双方损益和保证金账户</vt:lpstr>
      <vt:lpstr>杠杆多大？</vt:lpstr>
      <vt:lpstr>保证金的作用 </vt:lpstr>
      <vt:lpstr>PowerPoint 演示文稿</vt:lpstr>
      <vt:lpstr>国际上流行的保证金系统</vt:lpstr>
      <vt:lpstr>SPAN和TIMS原理简介</vt:lpstr>
      <vt:lpstr> STANS原理简介</vt:lpstr>
      <vt:lpstr>（二）结算担保金制度</vt:lpstr>
      <vt:lpstr>PowerPoint 演示文稿</vt:lpstr>
      <vt:lpstr>PowerPoint 演示文稿</vt:lpstr>
      <vt:lpstr>结算担保金方式</vt:lpstr>
      <vt:lpstr>PowerPoint 演示文稿</vt:lpstr>
      <vt:lpstr>（三）涨跌停板制度</vt:lpstr>
      <vt:lpstr>（四）持仓限额制度</vt:lpstr>
      <vt:lpstr>（五）逐日盯市制度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magicyoung</dc:creator>
  <cp:lastModifiedBy>magic</cp:lastModifiedBy>
  <cp:revision>280</cp:revision>
  <dcterms:created xsi:type="dcterms:W3CDTF">1601-01-01T00:00:00Z</dcterms:created>
  <dcterms:modified xsi:type="dcterms:W3CDTF">2018-04-08T23:47:19Z</dcterms:modified>
</cp:coreProperties>
</file>