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6"/>
  </p:notesMasterIdLst>
  <p:sldIdLst>
    <p:sldId id="744" r:id="rId2"/>
    <p:sldId id="748" r:id="rId3"/>
    <p:sldId id="605" r:id="rId4"/>
    <p:sldId id="749" r:id="rId5"/>
    <p:sldId id="750" r:id="rId6"/>
    <p:sldId id="751" r:id="rId7"/>
    <p:sldId id="709" r:id="rId8"/>
    <p:sldId id="710" r:id="rId9"/>
    <p:sldId id="713" r:id="rId10"/>
    <p:sldId id="711" r:id="rId11"/>
    <p:sldId id="715" r:id="rId12"/>
    <p:sldId id="777" r:id="rId13"/>
    <p:sldId id="716" r:id="rId14"/>
    <p:sldId id="745" r:id="rId15"/>
    <p:sldId id="689" r:id="rId16"/>
    <p:sldId id="746" r:id="rId17"/>
    <p:sldId id="775" r:id="rId18"/>
    <p:sldId id="607" r:id="rId19"/>
    <p:sldId id="608" r:id="rId20"/>
    <p:sldId id="752" r:id="rId21"/>
    <p:sldId id="753" r:id="rId22"/>
    <p:sldId id="766" r:id="rId23"/>
    <p:sldId id="767" r:id="rId24"/>
    <p:sldId id="768" r:id="rId25"/>
    <p:sldId id="754" r:id="rId26"/>
    <p:sldId id="755" r:id="rId27"/>
    <p:sldId id="756" r:id="rId28"/>
    <p:sldId id="757" r:id="rId29"/>
    <p:sldId id="763" r:id="rId30"/>
    <p:sldId id="727" r:id="rId31"/>
    <p:sldId id="728" r:id="rId32"/>
    <p:sldId id="729" r:id="rId33"/>
    <p:sldId id="730" r:id="rId34"/>
    <p:sldId id="731" r:id="rId35"/>
    <p:sldId id="732" r:id="rId36"/>
    <p:sldId id="776" r:id="rId37"/>
    <p:sldId id="733" r:id="rId38"/>
    <p:sldId id="734" r:id="rId39"/>
    <p:sldId id="735" r:id="rId40"/>
    <p:sldId id="736" r:id="rId41"/>
    <p:sldId id="737" r:id="rId42"/>
    <p:sldId id="738" r:id="rId43"/>
    <p:sldId id="739" r:id="rId44"/>
    <p:sldId id="740" r:id="rId45"/>
    <p:sldId id="741" r:id="rId46"/>
    <p:sldId id="742" r:id="rId47"/>
    <p:sldId id="769" r:id="rId48"/>
    <p:sldId id="770" r:id="rId49"/>
    <p:sldId id="771" r:id="rId50"/>
    <p:sldId id="772" r:id="rId51"/>
    <p:sldId id="773" r:id="rId52"/>
    <p:sldId id="774" r:id="rId53"/>
    <p:sldId id="696" r:id="rId54"/>
    <p:sldId id="618" r:id="rId55"/>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80808"/>
    <a:srgbClr val="FF0066"/>
    <a:srgbClr val="FFFFFF"/>
    <a:srgbClr val="DDDDDD"/>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00" autoAdjust="0"/>
    <p:restoredTop sz="86900" autoAdjust="0"/>
  </p:normalViewPr>
  <p:slideViewPr>
    <p:cSldViewPr>
      <p:cViewPr varScale="1">
        <p:scale>
          <a:sx n="76" d="100"/>
          <a:sy n="76" d="100"/>
        </p:scale>
        <p:origin x="2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4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35838;&#31243;&#35762;&#20041;\&#37329;&#34701;&#24037;&#31243;\&#37329;&#34701;&#34893;&#29983;&#21697;\&#35838;&#20214;\IF300.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Sheet1!$C$1</c:f>
              <c:strCache>
                <c:ptCount val="1"/>
                <c:pt idx="0">
                  <c:v>IF1006</c:v>
                </c:pt>
              </c:strCache>
            </c:strRef>
          </c:tx>
          <c:spPr>
            <a:ln>
              <a:solidFill>
                <a:srgbClr val="000000"/>
              </a:solidFill>
            </a:ln>
          </c:spPr>
          <c:marker>
            <c:symbol val="none"/>
          </c:marker>
          <c:cat>
            <c:numRef>
              <c:f>Sheet1!$A$2:$A$18</c:f>
              <c:numCache>
                <c:formatCode>m/d/yyyy</c:formatCode>
                <c:ptCount val="17"/>
                <c:pt idx="0">
                  <c:v>40322</c:v>
                </c:pt>
                <c:pt idx="1">
                  <c:v>40323</c:v>
                </c:pt>
                <c:pt idx="2">
                  <c:v>40324</c:v>
                </c:pt>
                <c:pt idx="3">
                  <c:v>40325</c:v>
                </c:pt>
                <c:pt idx="4">
                  <c:v>40326</c:v>
                </c:pt>
                <c:pt idx="5">
                  <c:v>40329</c:v>
                </c:pt>
                <c:pt idx="6">
                  <c:v>40330</c:v>
                </c:pt>
                <c:pt idx="7">
                  <c:v>40331</c:v>
                </c:pt>
                <c:pt idx="8">
                  <c:v>40332</c:v>
                </c:pt>
                <c:pt idx="9">
                  <c:v>40333</c:v>
                </c:pt>
                <c:pt idx="10">
                  <c:v>40336</c:v>
                </c:pt>
                <c:pt idx="11">
                  <c:v>40337</c:v>
                </c:pt>
                <c:pt idx="12">
                  <c:v>40338</c:v>
                </c:pt>
                <c:pt idx="13">
                  <c:v>40339</c:v>
                </c:pt>
                <c:pt idx="14">
                  <c:v>40340</c:v>
                </c:pt>
                <c:pt idx="15">
                  <c:v>40346</c:v>
                </c:pt>
                <c:pt idx="16">
                  <c:v>40347</c:v>
                </c:pt>
              </c:numCache>
            </c:numRef>
          </c:cat>
          <c:val>
            <c:numRef>
              <c:f>Sheet1!$C$2:$C$18</c:f>
              <c:numCache>
                <c:formatCode>General</c:formatCode>
                <c:ptCount val="17"/>
                <c:pt idx="0">
                  <c:v>2902</c:v>
                </c:pt>
                <c:pt idx="1">
                  <c:v>2813.2</c:v>
                </c:pt>
                <c:pt idx="2">
                  <c:v>2839.6</c:v>
                </c:pt>
                <c:pt idx="3">
                  <c:v>2901.4</c:v>
                </c:pt>
                <c:pt idx="4">
                  <c:v>2865.2</c:v>
                </c:pt>
                <c:pt idx="5">
                  <c:v>2792</c:v>
                </c:pt>
                <c:pt idx="6">
                  <c:v>2762</c:v>
                </c:pt>
                <c:pt idx="7">
                  <c:v>2776.4</c:v>
                </c:pt>
                <c:pt idx="8">
                  <c:v>2748</c:v>
                </c:pt>
                <c:pt idx="9">
                  <c:v>2761</c:v>
                </c:pt>
                <c:pt idx="10">
                  <c:v>2706.2</c:v>
                </c:pt>
                <c:pt idx="11">
                  <c:v>2724.4</c:v>
                </c:pt>
                <c:pt idx="12">
                  <c:v>2788.8</c:v>
                </c:pt>
                <c:pt idx="13">
                  <c:v>2769.6</c:v>
                </c:pt>
                <c:pt idx="14">
                  <c:v>2765.8</c:v>
                </c:pt>
                <c:pt idx="15">
                  <c:v>2744.2</c:v>
                </c:pt>
                <c:pt idx="16">
                  <c:v>2716.8</c:v>
                </c:pt>
              </c:numCache>
            </c:numRef>
          </c:val>
          <c:smooth val="0"/>
        </c:ser>
        <c:ser>
          <c:idx val="2"/>
          <c:order val="1"/>
          <c:tx>
            <c:strRef>
              <c:f>Sheet1!$F$1</c:f>
              <c:strCache>
                <c:ptCount val="1"/>
                <c:pt idx="0">
                  <c:v>下限</c:v>
                </c:pt>
              </c:strCache>
            </c:strRef>
          </c:tx>
          <c:spPr>
            <a:ln>
              <a:solidFill>
                <a:srgbClr val="FFFF00"/>
              </a:solidFill>
            </a:ln>
          </c:spPr>
          <c:marker>
            <c:symbol val="none"/>
          </c:marker>
          <c:cat>
            <c:numRef>
              <c:f>Sheet1!$A$2:$A$18</c:f>
              <c:numCache>
                <c:formatCode>m/d/yyyy</c:formatCode>
                <c:ptCount val="17"/>
                <c:pt idx="0">
                  <c:v>40322</c:v>
                </c:pt>
                <c:pt idx="1">
                  <c:v>40323</c:v>
                </c:pt>
                <c:pt idx="2">
                  <c:v>40324</c:v>
                </c:pt>
                <c:pt idx="3">
                  <c:v>40325</c:v>
                </c:pt>
                <c:pt idx="4">
                  <c:v>40326</c:v>
                </c:pt>
                <c:pt idx="5">
                  <c:v>40329</c:v>
                </c:pt>
                <c:pt idx="6">
                  <c:v>40330</c:v>
                </c:pt>
                <c:pt idx="7">
                  <c:v>40331</c:v>
                </c:pt>
                <c:pt idx="8">
                  <c:v>40332</c:v>
                </c:pt>
                <c:pt idx="9">
                  <c:v>40333</c:v>
                </c:pt>
                <c:pt idx="10">
                  <c:v>40336</c:v>
                </c:pt>
                <c:pt idx="11">
                  <c:v>40337</c:v>
                </c:pt>
                <c:pt idx="12">
                  <c:v>40338</c:v>
                </c:pt>
                <c:pt idx="13">
                  <c:v>40339</c:v>
                </c:pt>
                <c:pt idx="14">
                  <c:v>40340</c:v>
                </c:pt>
                <c:pt idx="15">
                  <c:v>40346</c:v>
                </c:pt>
                <c:pt idx="16">
                  <c:v>40347</c:v>
                </c:pt>
              </c:numCache>
            </c:numRef>
          </c:cat>
          <c:val>
            <c:numRef>
              <c:f>Sheet1!$F$2:$F$18</c:f>
              <c:numCache>
                <c:formatCode>General</c:formatCode>
                <c:ptCount val="17"/>
                <c:pt idx="0">
                  <c:v>2855.6280370999998</c:v>
                </c:pt>
                <c:pt idx="1">
                  <c:v>2796.2342689999996</c:v>
                </c:pt>
                <c:pt idx="2">
                  <c:v>2796.0091538000001</c:v>
                </c:pt>
                <c:pt idx="3">
                  <c:v>2841.5335261999999</c:v>
                </c:pt>
                <c:pt idx="4">
                  <c:v>2831.6865829999997</c:v>
                </c:pt>
                <c:pt idx="5">
                  <c:v>2754.4732862000005</c:v>
                </c:pt>
                <c:pt idx="6">
                  <c:v>2725.3466864000002</c:v>
                </c:pt>
                <c:pt idx="7">
                  <c:v>2738.4063713</c:v>
                </c:pt>
                <c:pt idx="8">
                  <c:v>2716.8831304</c:v>
                </c:pt>
                <c:pt idx="9">
                  <c:v>2724.9164894999999</c:v>
                </c:pt>
                <c:pt idx="10">
                  <c:v>2675.9377731999998</c:v>
                </c:pt>
                <c:pt idx="11">
                  <c:v>2679.3157981999998</c:v>
                </c:pt>
                <c:pt idx="12">
                  <c:v>2761.2813445000002</c:v>
                </c:pt>
                <c:pt idx="13">
                  <c:v>2729.1873513999999</c:v>
                </c:pt>
                <c:pt idx="14">
                  <c:v>2737.7508862999994</c:v>
                </c:pt>
                <c:pt idx="15">
                  <c:v>2720.4155873</c:v>
                </c:pt>
                <c:pt idx="16">
                  <c:v>2674.0119081000003</c:v>
                </c:pt>
              </c:numCache>
            </c:numRef>
          </c:val>
          <c:smooth val="0"/>
        </c:ser>
        <c:ser>
          <c:idx val="3"/>
          <c:order val="2"/>
          <c:tx>
            <c:strRef>
              <c:f>Sheet1!$G$1</c:f>
              <c:strCache>
                <c:ptCount val="1"/>
                <c:pt idx="0">
                  <c:v>上限</c:v>
                </c:pt>
              </c:strCache>
            </c:strRef>
          </c:tx>
          <c:spPr>
            <a:ln>
              <a:solidFill>
                <a:srgbClr val="FF0000"/>
              </a:solidFill>
            </a:ln>
          </c:spPr>
          <c:marker>
            <c:symbol val="none"/>
          </c:marker>
          <c:cat>
            <c:numRef>
              <c:f>Sheet1!$A$2:$A$18</c:f>
              <c:numCache>
                <c:formatCode>m/d/yyyy</c:formatCode>
                <c:ptCount val="17"/>
                <c:pt idx="0">
                  <c:v>40322</c:v>
                </c:pt>
                <c:pt idx="1">
                  <c:v>40323</c:v>
                </c:pt>
                <c:pt idx="2">
                  <c:v>40324</c:v>
                </c:pt>
                <c:pt idx="3">
                  <c:v>40325</c:v>
                </c:pt>
                <c:pt idx="4">
                  <c:v>40326</c:v>
                </c:pt>
                <c:pt idx="5">
                  <c:v>40329</c:v>
                </c:pt>
                <c:pt idx="6">
                  <c:v>40330</c:v>
                </c:pt>
                <c:pt idx="7">
                  <c:v>40331</c:v>
                </c:pt>
                <c:pt idx="8">
                  <c:v>40332</c:v>
                </c:pt>
                <c:pt idx="9">
                  <c:v>40333</c:v>
                </c:pt>
                <c:pt idx="10">
                  <c:v>40336</c:v>
                </c:pt>
                <c:pt idx="11">
                  <c:v>40337</c:v>
                </c:pt>
                <c:pt idx="12">
                  <c:v>40338</c:v>
                </c:pt>
                <c:pt idx="13">
                  <c:v>40339</c:v>
                </c:pt>
                <c:pt idx="14">
                  <c:v>40340</c:v>
                </c:pt>
                <c:pt idx="15">
                  <c:v>40346</c:v>
                </c:pt>
                <c:pt idx="16">
                  <c:v>40347</c:v>
                </c:pt>
              </c:numCache>
            </c:numRef>
          </c:cat>
          <c:val>
            <c:numRef>
              <c:f>Sheet1!$G$2:$G$18</c:f>
              <c:numCache>
                <c:formatCode>General</c:formatCode>
                <c:ptCount val="17"/>
                <c:pt idx="0">
                  <c:v>2902.8058428999998</c:v>
                </c:pt>
                <c:pt idx="1">
                  <c:v>2842.4512605999998</c:v>
                </c:pt>
                <c:pt idx="2">
                  <c:v>2842.2261454000004</c:v>
                </c:pt>
                <c:pt idx="3">
                  <c:v>2888.4936034000002</c:v>
                </c:pt>
                <c:pt idx="4">
                  <c:v>2878.490425</c:v>
                </c:pt>
                <c:pt idx="5">
                  <c:v>2800.0337026000002</c:v>
                </c:pt>
                <c:pt idx="6">
                  <c:v>2770.4374287999999</c:v>
                </c:pt>
                <c:pt idx="7">
                  <c:v>2783.7129055</c:v>
                </c:pt>
                <c:pt idx="8">
                  <c:v>2761.8434616</c:v>
                </c:pt>
                <c:pt idx="9">
                  <c:v>2770.0109441</c:v>
                </c:pt>
                <c:pt idx="10">
                  <c:v>2720.2466939999999</c:v>
                </c:pt>
                <c:pt idx="11">
                  <c:v>2723.6831458000001</c:v>
                </c:pt>
                <c:pt idx="12">
                  <c:v>2806.9849227000004</c:v>
                </c:pt>
                <c:pt idx="13">
                  <c:v>2774.3726741999999</c:v>
                </c:pt>
                <c:pt idx="14">
                  <c:v>2783.0790480999995</c:v>
                </c:pt>
                <c:pt idx="15">
                  <c:v>2765.4832495000001</c:v>
                </c:pt>
                <c:pt idx="16">
                  <c:v>2718.3280918999999</c:v>
                </c:pt>
              </c:numCache>
            </c:numRef>
          </c:val>
          <c:smooth val="0"/>
        </c:ser>
        <c:ser>
          <c:idx val="0"/>
          <c:order val="3"/>
          <c:tx>
            <c:strRef>
              <c:f>Sheet1!$B$1</c:f>
              <c:strCache>
                <c:ptCount val="1"/>
                <c:pt idx="0">
                  <c:v>HS300</c:v>
                </c:pt>
              </c:strCache>
            </c:strRef>
          </c:tx>
          <c:spPr>
            <a:ln>
              <a:solidFill>
                <a:schemeClr val="tx1"/>
              </a:solidFill>
            </a:ln>
          </c:spPr>
          <c:marker>
            <c:symbol val="none"/>
          </c:marker>
          <c:val>
            <c:numRef>
              <c:f>Sheet1!$B$2:$B$18</c:f>
              <c:numCache>
                <c:formatCode>General</c:formatCode>
                <c:ptCount val="17"/>
                <c:pt idx="0">
                  <c:v>2873.47</c:v>
                </c:pt>
                <c:pt idx="1">
                  <c:v>2813.94</c:v>
                </c:pt>
                <c:pt idx="2">
                  <c:v>2813.94</c:v>
                </c:pt>
                <c:pt idx="3">
                  <c:v>2859.98</c:v>
                </c:pt>
                <c:pt idx="4">
                  <c:v>2850.3</c:v>
                </c:pt>
                <c:pt idx="5">
                  <c:v>2773.26</c:v>
                </c:pt>
                <c:pt idx="6">
                  <c:v>2744.16</c:v>
                </c:pt>
                <c:pt idx="7">
                  <c:v>2757.53</c:v>
                </c:pt>
                <c:pt idx="8">
                  <c:v>2736.08</c:v>
                </c:pt>
                <c:pt idx="9">
                  <c:v>2744.39</c:v>
                </c:pt>
                <c:pt idx="10">
                  <c:v>2695.72</c:v>
                </c:pt>
                <c:pt idx="11">
                  <c:v>2699.34</c:v>
                </c:pt>
                <c:pt idx="12">
                  <c:v>2782.13</c:v>
                </c:pt>
                <c:pt idx="13">
                  <c:v>2750.02</c:v>
                </c:pt>
                <c:pt idx="14">
                  <c:v>2758.87</c:v>
                </c:pt>
                <c:pt idx="15">
                  <c:v>2742.73</c:v>
                </c:pt>
                <c:pt idx="16">
                  <c:v>2696.17</c:v>
                </c:pt>
              </c:numCache>
            </c:numRef>
          </c:val>
          <c:smooth val="0"/>
        </c:ser>
        <c:dLbls>
          <c:showLegendKey val="0"/>
          <c:showVal val="0"/>
          <c:showCatName val="0"/>
          <c:showSerName val="0"/>
          <c:showPercent val="0"/>
          <c:showBubbleSize val="0"/>
        </c:dLbls>
        <c:smooth val="0"/>
        <c:axId val="210978992"/>
        <c:axId val="210987568"/>
      </c:lineChart>
      <c:catAx>
        <c:axId val="210978992"/>
        <c:scaling>
          <c:orientation val="minMax"/>
        </c:scaling>
        <c:delete val="0"/>
        <c:axPos val="b"/>
        <c:numFmt formatCode="m/d/yyyy" sourceLinked="1"/>
        <c:majorTickMark val="out"/>
        <c:minorTickMark val="none"/>
        <c:tickLblPos val="nextTo"/>
        <c:crossAx val="210987568"/>
        <c:crosses val="autoZero"/>
        <c:auto val="0"/>
        <c:lblAlgn val="ctr"/>
        <c:lblOffset val="100"/>
        <c:noMultiLvlLbl val="0"/>
      </c:catAx>
      <c:valAx>
        <c:axId val="210987568"/>
        <c:scaling>
          <c:orientation val="minMax"/>
        </c:scaling>
        <c:delete val="0"/>
        <c:axPos val="l"/>
        <c:majorGridlines/>
        <c:numFmt formatCode="General" sourceLinked="1"/>
        <c:majorTickMark val="out"/>
        <c:minorTickMark val="none"/>
        <c:tickLblPos val="nextTo"/>
        <c:crossAx val="210978992"/>
        <c:crosses val="autoZero"/>
        <c:crossBetween val="between"/>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lvl1pPr>
          </a:lstStyle>
          <a:p>
            <a:pPr>
              <a:defRPr/>
            </a:pPr>
            <a:endParaRPr lang="en-US" altLang="zh-CN"/>
          </a:p>
        </p:txBody>
      </p:sp>
      <p:sp>
        <p:nvSpPr>
          <p:cNvPr id="276483"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pPr>
              <a:defRPr/>
            </a:pPr>
            <a:endParaRPr lang="en-US" altLang="zh-CN"/>
          </a:p>
        </p:txBody>
      </p:sp>
      <p:sp>
        <p:nvSpPr>
          <p:cNvPr id="307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485"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486"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lvl1pPr>
          </a:lstStyle>
          <a:p>
            <a:pPr>
              <a:defRPr/>
            </a:pPr>
            <a:endParaRPr lang="en-US" altLang="zh-CN"/>
          </a:p>
        </p:txBody>
      </p:sp>
      <p:sp>
        <p:nvSpPr>
          <p:cNvPr id="276487"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A3F0DBDE-DED7-4C27-9447-A6B2EF7A23C3}" type="slidenum">
              <a:rPr lang="zh-CN" altLang="en-US"/>
              <a:pPr>
                <a:defRPr/>
              </a:pPr>
              <a:t>‹#›</a:t>
            </a:fld>
            <a:endParaRPr lang="en-US" altLang="zh-CN"/>
          </a:p>
        </p:txBody>
      </p:sp>
    </p:spTree>
    <p:extLst>
      <p:ext uri="{BB962C8B-B14F-4D97-AF65-F5344CB8AC3E}">
        <p14:creationId xmlns:p14="http://schemas.microsoft.com/office/powerpoint/2010/main" val="1091785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7FE74639-2E37-4940-B82E-8DDD61CBD3C3}" type="slidenum">
              <a:rPr lang="en-US" altLang="zh-CN" b="0" smtClean="0">
                <a:solidFill>
                  <a:schemeClr val="bg1"/>
                </a:solidFill>
                <a:ea typeface="楷体_GB2312" pitchFamily="1" charset="-122"/>
              </a:rPr>
              <a:pPr eaLnBrk="1" hangingPunct="1"/>
              <a:t>4</a:t>
            </a:fld>
            <a:endParaRPr lang="en-US" altLang="zh-CN" b="0" smtClean="0">
              <a:solidFill>
                <a:schemeClr val="bg1"/>
              </a:solidFill>
              <a:ea typeface="楷体_GB2312" pitchFamily="1" charset="-122"/>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170508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endParaRPr lang="zh-CN" altLang="en-US" smtClean="0"/>
          </a:p>
        </p:txBody>
      </p:sp>
      <p:sp>
        <p:nvSpPr>
          <p:cNvPr id="36868" name="灯片编号占位符 3"/>
          <p:cNvSpPr>
            <a:spLocks noGrp="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4A004BDC-6B0E-4BF5-8CF3-8953D301046C}" type="slidenum">
              <a:rPr lang="zh-CN" altLang="en-US" sz="1200" smtClean="0"/>
              <a:pPr/>
              <a:t>33</a:t>
            </a:fld>
            <a:endParaRPr lang="en-US" altLang="zh-CN" sz="1200" smtClean="0"/>
          </a:p>
        </p:txBody>
      </p:sp>
    </p:spTree>
    <p:extLst>
      <p:ext uri="{BB962C8B-B14F-4D97-AF65-F5344CB8AC3E}">
        <p14:creationId xmlns:p14="http://schemas.microsoft.com/office/powerpoint/2010/main" val="3749652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29BF8ACD-3D28-4C90-AF8C-7EA2FC9C4C79}" type="slidenum">
              <a:rPr lang="en-US" altLang="zh-CN" b="0" smtClean="0">
                <a:solidFill>
                  <a:schemeClr val="bg1"/>
                </a:solidFill>
                <a:ea typeface="楷体_GB2312" pitchFamily="1" charset="-122"/>
              </a:rPr>
              <a:pPr eaLnBrk="1" hangingPunct="1"/>
              <a:t>5</a:t>
            </a:fld>
            <a:endParaRPr lang="en-US" altLang="zh-CN" b="0" smtClean="0">
              <a:solidFill>
                <a:schemeClr val="bg1"/>
              </a:solidFill>
              <a:ea typeface="楷体_GB2312" pitchFamily="1" charset="-122"/>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554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1A0BA128-F51B-4494-9F53-38359D10A105}" type="slidenum">
              <a:rPr lang="en-US" altLang="zh-CN" b="0" smtClean="0">
                <a:solidFill>
                  <a:schemeClr val="bg1"/>
                </a:solidFill>
                <a:ea typeface="楷体_GB2312" pitchFamily="1" charset="-122"/>
              </a:rPr>
              <a:pPr eaLnBrk="1" hangingPunct="1"/>
              <a:t>6</a:t>
            </a:fld>
            <a:endParaRPr lang="en-US" altLang="zh-CN" b="0" smtClean="0">
              <a:solidFill>
                <a:schemeClr val="bg1"/>
              </a:solidFill>
              <a:ea typeface="楷体_GB2312" pitchFamily="1" charset="-122"/>
            </a:endParaRPr>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8890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noFill/>
        </p:spPr>
        <p:txBody>
          <a:bodyPr/>
          <a:lstStyle/>
          <a:p>
            <a:endParaRPr lang="zh-CN" altLang="en-US" smtClean="0"/>
          </a:p>
        </p:txBody>
      </p:sp>
      <p:sp>
        <p:nvSpPr>
          <p:cNvPr id="14340" name="灯片编号占位符 3"/>
          <p:cNvSpPr>
            <a:spLocks noGrp="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107D0FAB-054E-48FB-A977-603A75F45346}" type="slidenum">
              <a:rPr lang="zh-CN" altLang="en-US" sz="1200" smtClean="0"/>
              <a:pPr/>
              <a:t>13</a:t>
            </a:fld>
            <a:endParaRPr lang="en-US" altLang="zh-CN" sz="1200" smtClean="0"/>
          </a:p>
        </p:txBody>
      </p:sp>
    </p:spTree>
    <p:extLst>
      <p:ext uri="{BB962C8B-B14F-4D97-AF65-F5344CB8AC3E}">
        <p14:creationId xmlns:p14="http://schemas.microsoft.com/office/powerpoint/2010/main" val="45561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Cash and carry</a:t>
            </a:r>
            <a:r>
              <a:rPr lang="en-US" altLang="zh-CN" baseline="0" dirty="0" smtClean="0"/>
              <a:t> trade arbitrage</a:t>
            </a:r>
            <a:endParaRPr lang="zh-CN" altLang="en-US" dirty="0"/>
          </a:p>
        </p:txBody>
      </p:sp>
      <p:sp>
        <p:nvSpPr>
          <p:cNvPr id="4" name="灯片编号占位符 3"/>
          <p:cNvSpPr>
            <a:spLocks noGrp="1"/>
          </p:cNvSpPr>
          <p:nvPr>
            <p:ph type="sldNum" sz="quarter" idx="10"/>
          </p:nvPr>
        </p:nvSpPr>
        <p:spPr/>
        <p:txBody>
          <a:bodyPr/>
          <a:lstStyle/>
          <a:p>
            <a:pPr>
              <a:defRPr/>
            </a:pPr>
            <a:fld id="{A3F0DBDE-DED7-4C27-9447-A6B2EF7A23C3}" type="slidenum">
              <a:rPr lang="zh-CN" altLang="en-US" smtClean="0"/>
              <a:pPr>
                <a:defRPr/>
              </a:pPr>
              <a:t>20</a:t>
            </a:fld>
            <a:endParaRPr lang="en-US" altLang="zh-CN"/>
          </a:p>
        </p:txBody>
      </p:sp>
    </p:spTree>
    <p:extLst>
      <p:ext uri="{BB962C8B-B14F-4D97-AF65-F5344CB8AC3E}">
        <p14:creationId xmlns:p14="http://schemas.microsoft.com/office/powerpoint/2010/main" val="98874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5D124832-1069-4B83-B869-1AA5CBD64439}" type="slidenum">
              <a:rPr lang="en-US" altLang="zh-CN" b="0" smtClean="0">
                <a:solidFill>
                  <a:schemeClr val="bg1"/>
                </a:solidFill>
                <a:ea typeface="楷体_GB2312" pitchFamily="1" charset="-122"/>
              </a:rPr>
              <a:pPr eaLnBrk="1" hangingPunct="1"/>
              <a:t>21</a:t>
            </a:fld>
            <a:endParaRPr lang="en-US" altLang="zh-CN" b="0" smtClean="0">
              <a:solidFill>
                <a:schemeClr val="bg1"/>
              </a:solidFill>
              <a:ea typeface="楷体_GB2312" pitchFamily="1" charset="-122"/>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350424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9A29D898-9E15-401B-A624-25740FD7B399}" type="slidenum">
              <a:rPr lang="en-US" altLang="zh-CN" b="0" smtClean="0">
                <a:solidFill>
                  <a:schemeClr val="bg1"/>
                </a:solidFill>
                <a:ea typeface="楷体_GB2312" pitchFamily="1" charset="-122"/>
              </a:rPr>
              <a:pPr eaLnBrk="1" hangingPunct="1"/>
              <a:t>22</a:t>
            </a:fld>
            <a:endParaRPr lang="en-US" altLang="zh-CN" b="0" smtClean="0">
              <a:solidFill>
                <a:schemeClr val="bg1"/>
              </a:solidFill>
              <a:ea typeface="楷体_GB2312" pitchFamily="1" charset="-122"/>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472957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02134D-9B4F-4A8E-A8F8-30C7D98FBB32}" type="slidenum">
              <a:rPr lang="zh-CN" altLang="en-US" smtClean="0"/>
              <a:t>24</a:t>
            </a:fld>
            <a:endParaRPr lang="zh-CN" altLang="en-US"/>
          </a:p>
        </p:txBody>
      </p:sp>
    </p:spTree>
    <p:extLst>
      <p:ext uri="{BB962C8B-B14F-4D97-AF65-F5344CB8AC3E}">
        <p14:creationId xmlns:p14="http://schemas.microsoft.com/office/powerpoint/2010/main" val="314370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2486D63C-73FB-484B-952E-01E6AED48F82}" type="slidenum">
              <a:rPr lang="en-US" altLang="zh-CN" b="0" smtClean="0">
                <a:solidFill>
                  <a:schemeClr val="bg1"/>
                </a:solidFill>
                <a:ea typeface="楷体_GB2312" pitchFamily="1" charset="-122"/>
              </a:rPr>
              <a:pPr eaLnBrk="1" hangingPunct="1"/>
              <a:t>25</a:t>
            </a:fld>
            <a:endParaRPr lang="en-US" altLang="zh-CN" b="0" smtClean="0">
              <a:solidFill>
                <a:schemeClr val="bg1"/>
              </a:solidFill>
              <a:ea typeface="楷体_GB2312" pitchFamily="1" charset="-122"/>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129185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2"/>
          <p:cNvGrpSpPr>
            <a:grpSpLocks/>
          </p:cNvGrpSpPr>
          <p:nvPr/>
        </p:nvGrpSpPr>
        <p:grpSpPr bwMode="auto">
          <a:xfrm>
            <a:off x="3175" y="4267200"/>
            <a:ext cx="9140825" cy="2590800"/>
            <a:chOff x="2" y="2688"/>
            <a:chExt cx="5758" cy="1632"/>
          </a:xfrm>
        </p:grpSpPr>
        <p:sp>
          <p:nvSpPr>
            <p:cNvPr id="4" name="Freeform 3"/>
            <p:cNvSpPr>
              <a:spLocks/>
            </p:cNvSpPr>
            <p:nvPr/>
          </p:nvSpPr>
          <p:spPr bwMode="hidden">
            <a:xfrm>
              <a:off x="2" y="2688"/>
              <a:ext cx="5758" cy="1632"/>
            </a:xfrm>
            <a:custGeom>
              <a:avLst/>
              <a:gdLst>
                <a:gd name="T0" fmla="*/ 5959 w 5740"/>
                <a:gd name="T1" fmla="*/ 0 h 4316"/>
                <a:gd name="T2" fmla="*/ 0 w 5740"/>
                <a:gd name="T3" fmla="*/ 0 h 4316"/>
                <a:gd name="T4" fmla="*/ 0 w 5740"/>
                <a:gd name="T5" fmla="*/ 0 h 4316"/>
                <a:gd name="T6" fmla="*/ 5959 w 5740"/>
                <a:gd name="T7" fmla="*/ 0 h 4316"/>
                <a:gd name="T8" fmla="*/ 5959 w 5740"/>
                <a:gd name="T9" fmla="*/ 0 h 4316"/>
                <a:gd name="T10" fmla="*/ 5959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 name="Group 4"/>
            <p:cNvGrpSpPr>
              <a:grpSpLocks/>
            </p:cNvGrpSpPr>
            <p:nvPr userDrawn="1"/>
          </p:nvGrpSpPr>
          <p:grpSpPr bwMode="auto">
            <a:xfrm>
              <a:off x="3528" y="3715"/>
              <a:ext cx="792" cy="521"/>
              <a:chOff x="3527" y="3715"/>
              <a:chExt cx="792" cy="521"/>
            </a:xfrm>
          </p:grpSpPr>
          <p:sp>
            <p:nvSpPr>
              <p:cNvPr id="56"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7"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8"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9"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60"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61"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2"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3"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4"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5"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6"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6" name="Group 16"/>
            <p:cNvGrpSpPr>
              <a:grpSpLocks/>
            </p:cNvGrpSpPr>
            <p:nvPr userDrawn="1"/>
          </p:nvGrpSpPr>
          <p:grpSpPr bwMode="auto">
            <a:xfrm>
              <a:off x="1776" y="3631"/>
              <a:ext cx="1626" cy="683"/>
              <a:chOff x="1776" y="3631"/>
              <a:chExt cx="1626" cy="683"/>
            </a:xfrm>
          </p:grpSpPr>
          <p:sp>
            <p:nvSpPr>
              <p:cNvPr id="38"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9"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0"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1"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3"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4"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5"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6"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7"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8"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9"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3"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4"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 name="Group 35"/>
            <p:cNvGrpSpPr>
              <a:grpSpLocks/>
            </p:cNvGrpSpPr>
            <p:nvPr userDrawn="1"/>
          </p:nvGrpSpPr>
          <p:grpSpPr bwMode="auto">
            <a:xfrm>
              <a:off x="4128" y="3360"/>
              <a:ext cx="1351" cy="821"/>
              <a:chOff x="4128" y="3360"/>
              <a:chExt cx="1351" cy="821"/>
            </a:xfrm>
          </p:grpSpPr>
          <p:sp>
            <p:nvSpPr>
              <p:cNvPr id="21"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2"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3"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4"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5"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6"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7"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8"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0"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1"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2"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3"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4"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5"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6"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7"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8" name="Group 53"/>
            <p:cNvGrpSpPr>
              <a:grpSpLocks/>
            </p:cNvGrpSpPr>
            <p:nvPr userDrawn="1"/>
          </p:nvGrpSpPr>
          <p:grpSpPr bwMode="auto">
            <a:xfrm>
              <a:off x="5280" y="3024"/>
              <a:ext cx="425" cy="258"/>
              <a:chOff x="5280" y="3024"/>
              <a:chExt cx="425" cy="258"/>
            </a:xfrm>
          </p:grpSpPr>
          <p:sp>
            <p:nvSpPr>
              <p:cNvPr id="9" name="Freeform 54"/>
              <p:cNvSpPr>
                <a:spLocks/>
              </p:cNvSpPr>
              <p:nvPr/>
            </p:nvSpPr>
            <p:spPr bwMode="hidden">
              <a:xfrm>
                <a:off x="5280" y="3186"/>
                <a:ext cx="383" cy="96"/>
              </a:xfrm>
              <a:custGeom>
                <a:avLst/>
                <a:gdLst>
                  <a:gd name="T0" fmla="*/ 221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1 w 382"/>
                  <a:gd name="T19" fmla="*/ 96 h 96"/>
                  <a:gd name="T20" fmla="*/ 275 w 382"/>
                  <a:gd name="T21" fmla="*/ 90 h 96"/>
                  <a:gd name="T22" fmla="*/ 323 w 382"/>
                  <a:gd name="T23" fmla="*/ 84 h 96"/>
                  <a:gd name="T24" fmla="*/ 364 w 382"/>
                  <a:gd name="T25" fmla="*/ 66 h 96"/>
                  <a:gd name="T26" fmla="*/ 394 w 382"/>
                  <a:gd name="T27" fmla="*/ 42 h 96"/>
                  <a:gd name="T28" fmla="*/ 388 w 382"/>
                  <a:gd name="T29" fmla="*/ 42 h 96"/>
                  <a:gd name="T30" fmla="*/ 358 w 382"/>
                  <a:gd name="T31" fmla="*/ 66 h 96"/>
                  <a:gd name="T32" fmla="*/ 317 w 382"/>
                  <a:gd name="T33" fmla="*/ 78 h 96"/>
                  <a:gd name="T34" fmla="*/ 275 w 382"/>
                  <a:gd name="T35" fmla="*/ 90 h 96"/>
                  <a:gd name="T36" fmla="*/ 221 w 382"/>
                  <a:gd name="T37" fmla="*/ 96 h 96"/>
                  <a:gd name="T38" fmla="*/ 221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59"/>
              <p:cNvSpPr>
                <a:spLocks/>
              </p:cNvSpPr>
              <p:nvPr/>
            </p:nvSpPr>
            <p:spPr bwMode="hidden">
              <a:xfrm>
                <a:off x="5489" y="3042"/>
                <a:ext cx="186" cy="210"/>
              </a:xfrm>
              <a:custGeom>
                <a:avLst/>
                <a:gdLst>
                  <a:gd name="T0" fmla="*/ 0 w 185"/>
                  <a:gd name="T1" fmla="*/ 6 h 210"/>
                  <a:gd name="T2" fmla="*/ 66 w 185"/>
                  <a:gd name="T3" fmla="*/ 12 h 210"/>
                  <a:gd name="T4" fmla="*/ 131 w 185"/>
                  <a:gd name="T5" fmla="*/ 36 h 210"/>
                  <a:gd name="T6" fmla="*/ 167 w 185"/>
                  <a:gd name="T7" fmla="*/ 72 h 210"/>
                  <a:gd name="T8" fmla="*/ 173 w 185"/>
                  <a:gd name="T9" fmla="*/ 90 h 210"/>
                  <a:gd name="T10" fmla="*/ 179 w 185"/>
                  <a:gd name="T11" fmla="*/ 114 h 210"/>
                  <a:gd name="T12" fmla="*/ 173 w 185"/>
                  <a:gd name="T13" fmla="*/ 138 h 210"/>
                  <a:gd name="T14" fmla="*/ 161 w 185"/>
                  <a:gd name="T15" fmla="*/ 162 h 210"/>
                  <a:gd name="T16" fmla="*/ 131 w 185"/>
                  <a:gd name="T17" fmla="*/ 180 h 210"/>
                  <a:gd name="T18" fmla="*/ 90 w 185"/>
                  <a:gd name="T19" fmla="*/ 198 h 210"/>
                  <a:gd name="T20" fmla="*/ 108 w 185"/>
                  <a:gd name="T21" fmla="*/ 210 h 210"/>
                  <a:gd name="T22" fmla="*/ 143 w 185"/>
                  <a:gd name="T23" fmla="*/ 192 h 210"/>
                  <a:gd name="T24" fmla="*/ 173 w 185"/>
                  <a:gd name="T25" fmla="*/ 168 h 210"/>
                  <a:gd name="T26" fmla="*/ 191 w 185"/>
                  <a:gd name="T27" fmla="*/ 144 h 210"/>
                  <a:gd name="T28" fmla="*/ 197 w 185"/>
                  <a:gd name="T29" fmla="*/ 114 h 210"/>
                  <a:gd name="T30" fmla="*/ 191 w 185"/>
                  <a:gd name="T31" fmla="*/ 90 h 210"/>
                  <a:gd name="T32" fmla="*/ 185 w 185"/>
                  <a:gd name="T33" fmla="*/ 66 h 210"/>
                  <a:gd name="T34" fmla="*/ 167 w 185"/>
                  <a:gd name="T35" fmla="*/ 48 h 210"/>
                  <a:gd name="T36" fmla="*/ 143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Group 61"/>
              <p:cNvGrpSpPr>
                <a:grpSpLocks/>
              </p:cNvGrpSpPr>
              <p:nvPr/>
            </p:nvGrpSpPr>
            <p:grpSpPr bwMode="auto">
              <a:xfrm>
                <a:off x="5381" y="3085"/>
                <a:ext cx="227" cy="132"/>
                <a:chOff x="5381" y="3085"/>
                <a:chExt cx="227" cy="132"/>
              </a:xfrm>
            </p:grpSpPr>
            <p:sp>
              <p:nvSpPr>
                <p:cNvPr id="17"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8"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9"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20"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grpSp>
        </p:grpSp>
      </p:grpSp>
      <p:pic>
        <p:nvPicPr>
          <p:cNvPr id="67" name="Picture 67"/>
          <p:cNvPicPr>
            <a:picLocks noChangeAspect="1" noChangeArrowheads="1"/>
          </p:cNvPicPr>
          <p:nvPr userDrawn="1"/>
        </p:nvPicPr>
        <p:blipFill>
          <a:blip r:embed="rId2">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2700338" y="5445125"/>
            <a:ext cx="41052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002" name="Rectangle 66"/>
          <p:cNvSpPr>
            <a:spLocks noGrp="1" noChangeArrowheads="1"/>
          </p:cNvSpPr>
          <p:nvPr>
            <p:ph type="ctrTitle" sz="quarter"/>
          </p:nvPr>
        </p:nvSpPr>
        <p:spPr>
          <a:xfrm>
            <a:off x="684213" y="1700213"/>
            <a:ext cx="7772400" cy="1736725"/>
          </a:xfrm>
        </p:spPr>
        <p:txBody>
          <a:bodyPr anchor="b"/>
          <a:lstStyle>
            <a:lvl1pPr>
              <a:defRPr sz="4800"/>
            </a:lvl1pPr>
          </a:lstStyle>
          <a:p>
            <a:pPr lvl="0"/>
            <a:r>
              <a:rPr lang="zh-CN" altLang="en-US" noProof="0" smtClean="0"/>
              <a:t>单击此处编辑母版标题样式</a:t>
            </a:r>
          </a:p>
        </p:txBody>
      </p:sp>
    </p:spTree>
    <p:extLst>
      <p:ext uri="{BB962C8B-B14F-4D97-AF65-F5344CB8AC3E}">
        <p14:creationId xmlns:p14="http://schemas.microsoft.com/office/powerpoint/2010/main" val="134900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40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89276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48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699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Tree>
    <p:extLst>
      <p:ext uri="{BB962C8B-B14F-4D97-AF65-F5344CB8AC3E}">
        <p14:creationId xmlns:p14="http://schemas.microsoft.com/office/powerpoint/2010/main" val="385151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041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8200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061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0351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4618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91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3478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2696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2914"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grpSp>
        <p:nvGrpSpPr>
          <p:cNvPr id="1027" name="Group 3"/>
          <p:cNvGrpSpPr>
            <a:grpSpLocks/>
          </p:cNvGrpSpPr>
          <p:nvPr/>
        </p:nvGrpSpPr>
        <p:grpSpPr bwMode="auto">
          <a:xfrm>
            <a:off x="3175" y="4267200"/>
            <a:ext cx="9140825" cy="2590800"/>
            <a:chOff x="2" y="2688"/>
            <a:chExt cx="5758" cy="1632"/>
          </a:xfrm>
        </p:grpSpPr>
        <p:sp>
          <p:nvSpPr>
            <p:cNvPr id="1032" name="Freeform 4"/>
            <p:cNvSpPr>
              <a:spLocks/>
            </p:cNvSpPr>
            <p:nvPr/>
          </p:nvSpPr>
          <p:spPr bwMode="hidden">
            <a:xfrm>
              <a:off x="2" y="2688"/>
              <a:ext cx="5758" cy="1632"/>
            </a:xfrm>
            <a:custGeom>
              <a:avLst/>
              <a:gdLst>
                <a:gd name="T0" fmla="*/ 5959 w 5740"/>
                <a:gd name="T1" fmla="*/ 0 h 4316"/>
                <a:gd name="T2" fmla="*/ 0 w 5740"/>
                <a:gd name="T3" fmla="*/ 0 h 4316"/>
                <a:gd name="T4" fmla="*/ 0 w 5740"/>
                <a:gd name="T5" fmla="*/ 0 h 4316"/>
                <a:gd name="T6" fmla="*/ 5959 w 5740"/>
                <a:gd name="T7" fmla="*/ 0 h 4316"/>
                <a:gd name="T8" fmla="*/ 5959 w 5740"/>
                <a:gd name="T9" fmla="*/ 0 h 4316"/>
                <a:gd name="T10" fmla="*/ 5959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5"/>
            <p:cNvGrpSpPr>
              <a:grpSpLocks/>
            </p:cNvGrpSpPr>
            <p:nvPr userDrawn="1"/>
          </p:nvGrpSpPr>
          <p:grpSpPr bwMode="auto">
            <a:xfrm>
              <a:off x="3528" y="3715"/>
              <a:ext cx="792" cy="521"/>
              <a:chOff x="3527" y="3715"/>
              <a:chExt cx="792" cy="521"/>
            </a:xfrm>
          </p:grpSpPr>
          <p:sp>
            <p:nvSpPr>
              <p:cNvPr id="42291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1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3"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4"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5"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6"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7"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1034" name="Group 17"/>
            <p:cNvGrpSpPr>
              <a:grpSpLocks/>
            </p:cNvGrpSpPr>
            <p:nvPr userDrawn="1"/>
          </p:nvGrpSpPr>
          <p:grpSpPr bwMode="auto">
            <a:xfrm>
              <a:off x="1776" y="3631"/>
              <a:ext cx="1626" cy="683"/>
              <a:chOff x="1776" y="3631"/>
              <a:chExt cx="1626" cy="683"/>
            </a:xfrm>
          </p:grpSpPr>
          <p:sp>
            <p:nvSpPr>
              <p:cNvPr id="42293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8"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39"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0"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1"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78"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944"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5"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6"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83"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5" name="Group 36"/>
            <p:cNvGrpSpPr>
              <a:grpSpLocks/>
            </p:cNvGrpSpPr>
            <p:nvPr userDrawn="1"/>
          </p:nvGrpSpPr>
          <p:grpSpPr bwMode="auto">
            <a:xfrm>
              <a:off x="4128" y="3360"/>
              <a:ext cx="1351" cy="821"/>
              <a:chOff x="4128" y="3360"/>
              <a:chExt cx="1351" cy="821"/>
            </a:xfrm>
          </p:grpSpPr>
          <p:sp>
            <p:nvSpPr>
              <p:cNvPr id="422949"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0"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1"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2"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3"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4"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5"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56"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957"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8"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9"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6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1036" name="Group 54"/>
            <p:cNvGrpSpPr>
              <a:grpSpLocks/>
            </p:cNvGrpSpPr>
            <p:nvPr userDrawn="1"/>
          </p:nvGrpSpPr>
          <p:grpSpPr bwMode="auto">
            <a:xfrm>
              <a:off x="5280" y="3024"/>
              <a:ext cx="425" cy="258"/>
              <a:chOff x="5280" y="3024"/>
              <a:chExt cx="425" cy="258"/>
            </a:xfrm>
          </p:grpSpPr>
          <p:sp>
            <p:nvSpPr>
              <p:cNvPr id="1037" name="Freeform 55"/>
              <p:cNvSpPr>
                <a:spLocks/>
              </p:cNvSpPr>
              <p:nvPr/>
            </p:nvSpPr>
            <p:spPr bwMode="hidden">
              <a:xfrm>
                <a:off x="5280" y="3186"/>
                <a:ext cx="383" cy="96"/>
              </a:xfrm>
              <a:custGeom>
                <a:avLst/>
                <a:gdLst>
                  <a:gd name="T0" fmla="*/ 221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1 w 382"/>
                  <a:gd name="T19" fmla="*/ 96 h 96"/>
                  <a:gd name="T20" fmla="*/ 275 w 382"/>
                  <a:gd name="T21" fmla="*/ 90 h 96"/>
                  <a:gd name="T22" fmla="*/ 323 w 382"/>
                  <a:gd name="T23" fmla="*/ 84 h 96"/>
                  <a:gd name="T24" fmla="*/ 364 w 382"/>
                  <a:gd name="T25" fmla="*/ 66 h 96"/>
                  <a:gd name="T26" fmla="*/ 394 w 382"/>
                  <a:gd name="T27" fmla="*/ 42 h 96"/>
                  <a:gd name="T28" fmla="*/ 388 w 382"/>
                  <a:gd name="T29" fmla="*/ 42 h 96"/>
                  <a:gd name="T30" fmla="*/ 358 w 382"/>
                  <a:gd name="T31" fmla="*/ 66 h 96"/>
                  <a:gd name="T32" fmla="*/ 317 w 382"/>
                  <a:gd name="T33" fmla="*/ 78 h 96"/>
                  <a:gd name="T34" fmla="*/ 275 w 382"/>
                  <a:gd name="T35" fmla="*/ 90 h 96"/>
                  <a:gd name="T36" fmla="*/ 221 w 382"/>
                  <a:gd name="T37" fmla="*/ 96 h 96"/>
                  <a:gd name="T38" fmla="*/ 221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60"/>
              <p:cNvSpPr>
                <a:spLocks/>
              </p:cNvSpPr>
              <p:nvPr/>
            </p:nvSpPr>
            <p:spPr bwMode="hidden">
              <a:xfrm>
                <a:off x="5489" y="3042"/>
                <a:ext cx="186" cy="210"/>
              </a:xfrm>
              <a:custGeom>
                <a:avLst/>
                <a:gdLst>
                  <a:gd name="T0" fmla="*/ 0 w 185"/>
                  <a:gd name="T1" fmla="*/ 6 h 210"/>
                  <a:gd name="T2" fmla="*/ 66 w 185"/>
                  <a:gd name="T3" fmla="*/ 12 h 210"/>
                  <a:gd name="T4" fmla="*/ 131 w 185"/>
                  <a:gd name="T5" fmla="*/ 36 h 210"/>
                  <a:gd name="T6" fmla="*/ 167 w 185"/>
                  <a:gd name="T7" fmla="*/ 72 h 210"/>
                  <a:gd name="T8" fmla="*/ 173 w 185"/>
                  <a:gd name="T9" fmla="*/ 90 h 210"/>
                  <a:gd name="T10" fmla="*/ 179 w 185"/>
                  <a:gd name="T11" fmla="*/ 114 h 210"/>
                  <a:gd name="T12" fmla="*/ 173 w 185"/>
                  <a:gd name="T13" fmla="*/ 138 h 210"/>
                  <a:gd name="T14" fmla="*/ 161 w 185"/>
                  <a:gd name="T15" fmla="*/ 162 h 210"/>
                  <a:gd name="T16" fmla="*/ 131 w 185"/>
                  <a:gd name="T17" fmla="*/ 180 h 210"/>
                  <a:gd name="T18" fmla="*/ 90 w 185"/>
                  <a:gd name="T19" fmla="*/ 198 h 210"/>
                  <a:gd name="T20" fmla="*/ 108 w 185"/>
                  <a:gd name="T21" fmla="*/ 210 h 210"/>
                  <a:gd name="T22" fmla="*/ 143 w 185"/>
                  <a:gd name="T23" fmla="*/ 192 h 210"/>
                  <a:gd name="T24" fmla="*/ 173 w 185"/>
                  <a:gd name="T25" fmla="*/ 168 h 210"/>
                  <a:gd name="T26" fmla="*/ 191 w 185"/>
                  <a:gd name="T27" fmla="*/ 144 h 210"/>
                  <a:gd name="T28" fmla="*/ 197 w 185"/>
                  <a:gd name="T29" fmla="*/ 114 h 210"/>
                  <a:gd name="T30" fmla="*/ 191 w 185"/>
                  <a:gd name="T31" fmla="*/ 90 h 210"/>
                  <a:gd name="T32" fmla="*/ 185 w 185"/>
                  <a:gd name="T33" fmla="*/ 66 h 210"/>
                  <a:gd name="T34" fmla="*/ 167 w 185"/>
                  <a:gd name="T35" fmla="*/ 48 h 210"/>
                  <a:gd name="T36" fmla="*/ 143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4" name="Group 62"/>
              <p:cNvGrpSpPr>
                <a:grpSpLocks/>
              </p:cNvGrpSpPr>
              <p:nvPr/>
            </p:nvGrpSpPr>
            <p:grpSpPr bwMode="auto">
              <a:xfrm>
                <a:off x="5381" y="3085"/>
                <a:ext cx="227" cy="132"/>
                <a:chOff x="5381" y="3085"/>
                <a:chExt cx="227" cy="132"/>
              </a:xfrm>
            </p:grpSpPr>
            <p:sp>
              <p:nvSpPr>
                <p:cNvPr id="104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grpSp>
        </p:grpSp>
      </p:grpSp>
      <p:sp>
        <p:nvSpPr>
          <p:cNvPr id="422979"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22980"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9"/>
          <p:cNvPicPr>
            <a:picLocks noChangeAspect="1" noChangeArrowheads="1"/>
          </p:cNvPicPr>
          <p:nvPr userDrawn="1"/>
        </p:nvPicPr>
        <p:blipFill>
          <a:blip r:embed="rId15">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4763" y="6203950"/>
            <a:ext cx="1903412"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0"/>
          <p:cNvSpPr>
            <a:spLocks noChangeArrowheads="1"/>
          </p:cNvSpPr>
          <p:nvPr userDrawn="1"/>
        </p:nvSpPr>
        <p:spPr bwMode="auto">
          <a:xfrm>
            <a:off x="1979613" y="6503988"/>
            <a:ext cx="71643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1" lang="zh-CN" altLang="en-US" sz="1200" b="1" smtClean="0">
                <a:solidFill>
                  <a:schemeClr val="bg1"/>
                </a:solidFill>
                <a:latin typeface="Verdana" panose="020B0604030504040204" pitchFamily="34" charset="0"/>
                <a:ea typeface="Gulim" panose="020B0600000101010101" pitchFamily="34" charset="-127"/>
              </a:rPr>
              <a:t>                     </a:t>
            </a:r>
            <a:r>
              <a:rPr kumimoji="1" lang="en-US" altLang="zh-CN" b="1" smtClean="0">
                <a:latin typeface="宋体" panose="02010600030101010101" pitchFamily="2" charset="-122"/>
              </a:rPr>
              <a:t>《</a:t>
            </a:r>
            <a:r>
              <a:rPr kumimoji="1" lang="zh-CN" altLang="en-US" b="1" smtClean="0">
                <a:latin typeface="宋体" panose="02010600030101010101" pitchFamily="2" charset="-122"/>
              </a:rPr>
              <a:t>金融工程</a:t>
            </a:r>
            <a:r>
              <a:rPr kumimoji="1" lang="en-US" altLang="zh-CN" b="1" smtClean="0">
                <a:latin typeface="宋体" panose="02010600030101010101" pitchFamily="2" charset="-122"/>
              </a:rPr>
              <a:t>》</a:t>
            </a:r>
            <a:r>
              <a:rPr kumimoji="1" lang="zh-CN" altLang="en-US" b="1" smtClean="0">
                <a:latin typeface="宋体" panose="02010600030101010101" pitchFamily="2" charset="-122"/>
              </a:rPr>
              <a:t>讲义，吴冲锋、吴文锋等</a:t>
            </a:r>
            <a:r>
              <a:rPr kumimoji="1" lang="en-US" altLang="zh-CN" b="1" smtClean="0">
                <a:latin typeface="Verdana" panose="020B0604030504040204" pitchFamily="34" charset="0"/>
                <a:ea typeface="Gulim" panose="020B0600000101010101" pitchFamily="34" charset="-127"/>
              </a:rPr>
              <a:t> ,2006               </a:t>
            </a:r>
            <a:fld id="{912F5C66-3713-4C26-A069-8380F757A13B}" type="slidenum">
              <a:rPr lang="en-US" altLang="zh-CN" b="1" smtClean="0">
                <a:latin typeface="Verdana" panose="020B0604030504040204" pitchFamily="34" charset="0"/>
                <a:ea typeface="Gulim" panose="020B0600000101010101" pitchFamily="34" charset="-127"/>
              </a:rPr>
              <a:pPr eaLnBrk="1" hangingPunct="1">
                <a:defRPr/>
              </a:pPr>
              <a:t>‹#›</a:t>
            </a:fld>
            <a:endParaRPr lang="en-US" altLang="zh-CN" b="1" smtClean="0">
              <a:latin typeface="Verdana" panose="020B0604030504040204" pitchFamily="34" charset="0"/>
              <a:ea typeface="Gulim" panose="020B0600000101010101" pitchFamily="34" charset="-127"/>
            </a:endParaRPr>
          </a:p>
          <a:p>
            <a:pPr eaLnBrk="1" hangingPunct="1">
              <a:defRPr/>
            </a:pPr>
            <a:endParaRPr lang="en-US" altLang="ko-KR" sz="1200" b="1" smtClean="0">
              <a:latin typeface="Verdana" panose="020B0604030504040204" pitchFamily="34" charset="0"/>
              <a:ea typeface="Gulim" panose="020B0600000101010101" pitchFamily="34" charset="-127"/>
            </a:endParaRPr>
          </a:p>
        </p:txBody>
      </p:sp>
    </p:spTree>
  </p:cSld>
  <p:clrMap bg1="dk2" tx1="lt1" bg2="dk1" tx2="lt2" accent1="accent1" accent2="accent2" accent3="accent3" accent4="accent4" accent5="accent5" accent6="accent6" hlink="hlink" folHlink="folHlink"/>
  <p:sldLayoutIdLst>
    <p:sldLayoutId id="2147483842"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827088" y="908050"/>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5400">
                <a:solidFill>
                  <a:schemeClr val="tx2"/>
                </a:solidFill>
                <a:effectLst>
                  <a:outerShdw blurRad="38100" dist="38100" dir="2700000" algn="tl">
                    <a:srgbClr val="000000"/>
                  </a:outerShdw>
                </a:effectLst>
                <a:latin typeface="Arial" charset="0"/>
                <a:ea typeface="宋体" pitchFamily="2" charset="-122"/>
              </a:defRPr>
            </a:lvl1pPr>
            <a:lvl2pPr algn="ctr">
              <a:defRPr sz="5400">
                <a:solidFill>
                  <a:schemeClr val="tx2"/>
                </a:solidFill>
                <a:effectLst>
                  <a:outerShdw blurRad="38100" dist="38100" dir="2700000" algn="tl">
                    <a:srgbClr val="000000"/>
                  </a:outerShdw>
                </a:effectLst>
                <a:latin typeface="Arial" charset="0"/>
                <a:ea typeface="宋体" pitchFamily="2" charset="-122"/>
              </a:defRPr>
            </a:lvl2pPr>
            <a:lvl3pPr algn="ctr">
              <a:defRPr sz="5400">
                <a:solidFill>
                  <a:schemeClr val="tx2"/>
                </a:solidFill>
                <a:effectLst>
                  <a:outerShdw blurRad="38100" dist="38100" dir="2700000" algn="tl">
                    <a:srgbClr val="000000"/>
                  </a:outerShdw>
                </a:effectLst>
                <a:latin typeface="Arial" charset="0"/>
                <a:ea typeface="宋体" pitchFamily="2" charset="-122"/>
              </a:defRPr>
            </a:lvl3pPr>
            <a:lvl4pPr algn="ctr">
              <a:defRPr sz="5400">
                <a:solidFill>
                  <a:schemeClr val="tx2"/>
                </a:solidFill>
                <a:effectLst>
                  <a:outerShdw blurRad="38100" dist="38100" dir="2700000" algn="tl">
                    <a:srgbClr val="000000"/>
                  </a:outerShdw>
                </a:effectLst>
                <a:latin typeface="Arial" charset="0"/>
                <a:ea typeface="宋体" pitchFamily="2" charset="-122"/>
              </a:defRPr>
            </a:lvl4pPr>
            <a:lvl5pPr algn="ctr">
              <a:defRPr sz="5400">
                <a:solidFill>
                  <a:schemeClr val="tx2"/>
                </a:solidFill>
                <a:effectLst>
                  <a:outerShdw blurRad="38100" dist="38100" dir="2700000" algn="tl">
                    <a:srgbClr val="000000"/>
                  </a:outerShdw>
                </a:effectLst>
                <a:latin typeface="Arial" charset="0"/>
                <a:ea typeface="宋体" pitchFamily="2" charset="-122"/>
              </a:defRPr>
            </a:lvl5pPr>
            <a:lvl6pPr marL="457200" algn="ctr" fontAlgn="base">
              <a:spcBef>
                <a:spcPct val="0"/>
              </a:spcBef>
              <a:spcAft>
                <a:spcPct val="0"/>
              </a:spcAft>
              <a:defRPr sz="5400">
                <a:solidFill>
                  <a:schemeClr val="tx2"/>
                </a:solidFill>
                <a:effectLst>
                  <a:outerShdw blurRad="38100" dist="38100" dir="2700000" algn="tl">
                    <a:srgbClr val="000000"/>
                  </a:outerShdw>
                </a:effectLst>
                <a:latin typeface="Arial" charset="0"/>
                <a:ea typeface="宋体" pitchFamily="2" charset="-122"/>
              </a:defRPr>
            </a:lvl6pPr>
            <a:lvl7pPr marL="914400" algn="ctr" fontAlgn="base">
              <a:spcBef>
                <a:spcPct val="0"/>
              </a:spcBef>
              <a:spcAft>
                <a:spcPct val="0"/>
              </a:spcAft>
              <a:defRPr sz="5400">
                <a:solidFill>
                  <a:schemeClr val="tx2"/>
                </a:solidFill>
                <a:effectLst>
                  <a:outerShdw blurRad="38100" dist="38100" dir="2700000" algn="tl">
                    <a:srgbClr val="000000"/>
                  </a:outerShdw>
                </a:effectLst>
                <a:latin typeface="Arial" charset="0"/>
                <a:ea typeface="宋体" pitchFamily="2" charset="-122"/>
              </a:defRPr>
            </a:lvl7pPr>
            <a:lvl8pPr marL="1371600" algn="ctr" fontAlgn="base">
              <a:spcBef>
                <a:spcPct val="0"/>
              </a:spcBef>
              <a:spcAft>
                <a:spcPct val="0"/>
              </a:spcAft>
              <a:defRPr sz="5400">
                <a:solidFill>
                  <a:schemeClr val="tx2"/>
                </a:solidFill>
                <a:effectLst>
                  <a:outerShdw blurRad="38100" dist="38100" dir="2700000" algn="tl">
                    <a:srgbClr val="000000"/>
                  </a:outerShdw>
                </a:effectLst>
                <a:latin typeface="Arial" charset="0"/>
                <a:ea typeface="宋体" pitchFamily="2" charset="-122"/>
              </a:defRPr>
            </a:lvl8pPr>
            <a:lvl9pPr marL="1828800" algn="ctr" fontAlgn="base">
              <a:spcBef>
                <a:spcPct val="0"/>
              </a:spcBef>
              <a:spcAft>
                <a:spcPct val="0"/>
              </a:spcAft>
              <a:defRPr sz="5400">
                <a:solidFill>
                  <a:schemeClr val="tx2"/>
                </a:solidFill>
                <a:effectLst>
                  <a:outerShdw blurRad="38100" dist="38100" dir="2700000" algn="tl">
                    <a:srgbClr val="000000"/>
                  </a:outerShdw>
                </a:effectLst>
                <a:latin typeface="Arial" charset="0"/>
                <a:ea typeface="宋体" pitchFamily="2" charset="-122"/>
              </a:defRPr>
            </a:lvl9pPr>
          </a:lstStyle>
          <a:p>
            <a:pPr>
              <a:defRPr/>
            </a:pPr>
            <a:r>
              <a:rPr lang="zh-CN" altLang="en-US" sz="6000" b="1" dirty="0" smtClean="0">
                <a:solidFill>
                  <a:schemeClr val="tx1"/>
                </a:solidFill>
              </a:rPr>
              <a:t>金融工程学</a:t>
            </a:r>
          </a:p>
        </p:txBody>
      </p:sp>
      <p:sp>
        <p:nvSpPr>
          <p:cNvPr id="30723" name="Rectangle 3"/>
          <p:cNvSpPr>
            <a:spLocks noChangeArrowheads="1"/>
          </p:cNvSpPr>
          <p:nvPr/>
        </p:nvSpPr>
        <p:spPr bwMode="auto">
          <a:xfrm>
            <a:off x="1331913" y="4221163"/>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ctr">
              <a:spcBef>
                <a:spcPct val="20000"/>
              </a:spcBef>
              <a:buClr>
                <a:schemeClr val="hlink"/>
              </a:buClr>
              <a:buSzPct val="60000"/>
              <a:buFont typeface="Wingdings" pitchFamily="2" charset="2"/>
              <a:defRPr sz="3200">
                <a:solidFill>
                  <a:schemeClr val="tx1"/>
                </a:solidFill>
                <a:effectLst>
                  <a:outerShdw blurRad="38100" dist="38100" dir="2700000" algn="tl">
                    <a:srgbClr val="000000"/>
                  </a:outerShdw>
                </a:effectLst>
                <a:latin typeface="Verdana" pitchFamily="34" charset="0"/>
                <a:ea typeface="宋体" pitchFamily="2" charset="-122"/>
              </a:defRPr>
            </a:lvl1pPr>
            <a:lvl2pPr marL="742950" indent="-285750" algn="ctr">
              <a:spcBef>
                <a:spcPct val="20000"/>
              </a:spcBef>
              <a:buClr>
                <a:schemeClr val="tx1"/>
              </a:buClr>
              <a:defRPr sz="2800">
                <a:solidFill>
                  <a:schemeClr val="tx1"/>
                </a:solidFill>
                <a:effectLst>
                  <a:outerShdw blurRad="38100" dist="38100" dir="2700000" algn="tl">
                    <a:srgbClr val="000000"/>
                  </a:outerShdw>
                </a:effectLst>
                <a:latin typeface="Verdana" pitchFamily="34" charset="0"/>
                <a:ea typeface="宋体" pitchFamily="2" charset="-122"/>
              </a:defRPr>
            </a:lvl2pPr>
            <a:lvl3pPr marL="1143000" indent="-228600" algn="ctr">
              <a:spcBef>
                <a:spcPct val="20000"/>
              </a:spcBef>
              <a:buClr>
                <a:schemeClr val="accent2"/>
              </a:buClr>
              <a:buSzPct val="60000"/>
              <a:buFont typeface="Wingdings" pitchFamily="2" charset="2"/>
              <a:defRPr sz="2400">
                <a:solidFill>
                  <a:schemeClr val="tx1"/>
                </a:solidFill>
                <a:effectLst>
                  <a:outerShdw blurRad="38100" dist="38100" dir="2700000" algn="tl">
                    <a:srgbClr val="000000"/>
                  </a:outerShdw>
                </a:effectLst>
                <a:latin typeface="Verdana" pitchFamily="34" charset="0"/>
                <a:ea typeface="宋体" pitchFamily="2" charset="-122"/>
              </a:defRPr>
            </a:lvl3pPr>
            <a:lvl4pPr marL="1600200" indent="-228600" algn="ctr">
              <a:spcBef>
                <a:spcPct val="20000"/>
              </a:spcBef>
              <a:buClr>
                <a:schemeClr val="tx2"/>
              </a:buClr>
              <a:defRPr sz="2000">
                <a:solidFill>
                  <a:schemeClr val="tx1"/>
                </a:solidFill>
                <a:effectLst>
                  <a:outerShdw blurRad="38100" dist="38100" dir="2700000" algn="tl">
                    <a:srgbClr val="000000"/>
                  </a:outerShdw>
                </a:effectLst>
                <a:latin typeface="Verdana" pitchFamily="34" charset="0"/>
                <a:ea typeface="宋体" pitchFamily="2" charset="-122"/>
              </a:defRPr>
            </a:lvl4pPr>
            <a:lvl5pPr marL="2057400" indent="-228600" algn="ctr">
              <a:spcBef>
                <a:spcPct val="20000"/>
              </a:spcBef>
              <a:buClr>
                <a:schemeClr val="folHlink"/>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5pPr>
            <a:lvl6pPr marL="2514600" indent="-228600" algn="ctr" fontAlgn="base">
              <a:spcBef>
                <a:spcPct val="20000"/>
              </a:spcBef>
              <a:spcAft>
                <a:spcPct val="0"/>
              </a:spcAft>
              <a:buClr>
                <a:schemeClr val="folHlink"/>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6pPr>
            <a:lvl7pPr marL="2971800" indent="-228600" algn="ctr" fontAlgn="base">
              <a:spcBef>
                <a:spcPct val="20000"/>
              </a:spcBef>
              <a:spcAft>
                <a:spcPct val="0"/>
              </a:spcAft>
              <a:buClr>
                <a:schemeClr val="folHlink"/>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7pPr>
            <a:lvl8pPr marL="3429000" indent="-228600" algn="ctr" fontAlgn="base">
              <a:spcBef>
                <a:spcPct val="20000"/>
              </a:spcBef>
              <a:spcAft>
                <a:spcPct val="0"/>
              </a:spcAft>
              <a:buClr>
                <a:schemeClr val="folHlink"/>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8pPr>
            <a:lvl9pPr marL="3886200" indent="-228600" algn="ctr" fontAlgn="base">
              <a:spcBef>
                <a:spcPct val="20000"/>
              </a:spcBef>
              <a:spcAft>
                <a:spcPct val="0"/>
              </a:spcAft>
              <a:buClr>
                <a:schemeClr val="folHlink"/>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9pPr>
          </a:lstStyle>
          <a:p>
            <a:pPr>
              <a:lnSpc>
                <a:spcPct val="140000"/>
              </a:lnSpc>
              <a:defRPr/>
            </a:pPr>
            <a:r>
              <a:rPr lang="zh-CN" altLang="en-US" sz="4000" b="1" dirty="0" smtClean="0">
                <a:solidFill>
                  <a:schemeClr val="tx2"/>
                </a:solidFill>
              </a:rPr>
              <a:t>开课单位：金融工程课程组</a:t>
            </a:r>
            <a:br>
              <a:rPr lang="zh-CN" altLang="en-US" sz="4000" b="1" dirty="0" smtClean="0">
                <a:solidFill>
                  <a:schemeClr val="tx2"/>
                </a:solidFill>
              </a:rPr>
            </a:br>
            <a:r>
              <a:rPr lang="zh-CN" altLang="en-US" sz="4000" b="1" dirty="0" smtClean="0">
                <a:solidFill>
                  <a:schemeClr val="tx2"/>
                </a:solidFill>
              </a:rPr>
              <a:t>    主讲：吴冲锋教授等</a:t>
            </a:r>
          </a:p>
        </p:txBody>
      </p:sp>
      <p:sp>
        <p:nvSpPr>
          <p:cNvPr id="3076" name="Rectangle 4"/>
          <p:cNvSpPr>
            <a:spLocks noChangeArrowheads="1"/>
          </p:cNvSpPr>
          <p:nvPr/>
        </p:nvSpPr>
        <p:spPr bwMode="auto">
          <a:xfrm>
            <a:off x="1908175" y="2924175"/>
            <a:ext cx="57610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r>
              <a:rPr lang="zh-CN" altLang="en-US" sz="4400" b="1" dirty="0" smtClean="0">
                <a:effectLst>
                  <a:outerShdw blurRad="38100" dist="38100" dir="2700000" algn="tl">
                    <a:srgbClr val="000000">
                      <a:alpha val="43137"/>
                    </a:srgbClr>
                  </a:outerShdw>
                </a:effectLst>
                <a:latin typeface="Arial" pitchFamily="34" charset="0"/>
              </a:rPr>
              <a:t>第</a:t>
            </a:r>
            <a:r>
              <a:rPr lang="en-US" altLang="zh-CN" sz="4400" b="1" smtClean="0">
                <a:effectLst>
                  <a:outerShdw blurRad="38100" dist="38100" dir="2700000" algn="tl">
                    <a:srgbClr val="000000">
                      <a:alpha val="43137"/>
                    </a:srgbClr>
                  </a:outerShdw>
                </a:effectLst>
                <a:latin typeface="Arial" pitchFamily="34" charset="0"/>
              </a:rPr>
              <a:t>6</a:t>
            </a:r>
            <a:r>
              <a:rPr lang="zh-CN" altLang="en-US" sz="4400" b="1" smtClean="0">
                <a:effectLst>
                  <a:outerShdw blurRad="38100" dist="38100" dir="2700000" algn="tl">
                    <a:srgbClr val="000000">
                      <a:alpha val="43137"/>
                    </a:srgbClr>
                  </a:outerShdw>
                </a:effectLst>
                <a:latin typeface="Arial" pitchFamily="34" charset="0"/>
              </a:rPr>
              <a:t>章  </a:t>
            </a:r>
            <a:r>
              <a:rPr lang="zh-CN" altLang="en-US" sz="4400" b="1" dirty="0" smtClean="0">
                <a:effectLst>
                  <a:outerShdw blurRad="38100" dist="38100" dir="2700000" algn="tl">
                    <a:srgbClr val="000000">
                      <a:alpha val="43137"/>
                    </a:srgbClr>
                  </a:outerShdw>
                </a:effectLst>
                <a:latin typeface="Arial" pitchFamily="34" charset="0"/>
              </a:rPr>
              <a:t>股票指数期货</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eaLnBrk="1" hangingPunct="1">
              <a:defRPr/>
            </a:pPr>
            <a:endParaRPr lang="zh-CN" altLang="en-US" smtClean="0"/>
          </a:p>
        </p:txBody>
      </p:sp>
      <p:sp>
        <p:nvSpPr>
          <p:cNvPr id="582659" name="Rectangle 3"/>
          <p:cNvSpPr>
            <a:spLocks noGrp="1" noChangeArrowheads="1"/>
          </p:cNvSpPr>
          <p:nvPr>
            <p:ph type="body" idx="1"/>
          </p:nvPr>
        </p:nvSpPr>
        <p:spPr/>
        <p:txBody>
          <a:bodyPr/>
          <a:lstStyle/>
          <a:p>
            <a:pPr eaLnBrk="1" hangingPunct="1">
              <a:defRPr/>
            </a:pPr>
            <a:endParaRPr lang="zh-CN"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964612" cy="659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7" name="Rectangle 5"/>
          <p:cNvSpPr>
            <a:spLocks noGrp="1" noChangeArrowheads="1"/>
          </p:cNvSpPr>
          <p:nvPr>
            <p:ph type="title"/>
          </p:nvPr>
        </p:nvSpPr>
        <p:spPr>
          <a:xfrm>
            <a:off x="468313" y="0"/>
            <a:ext cx="8229600" cy="836613"/>
          </a:xfrm>
        </p:spPr>
        <p:txBody>
          <a:bodyPr/>
          <a:lstStyle/>
          <a:p>
            <a:pPr eaLnBrk="1" hangingPunct="1">
              <a:defRPr/>
            </a:pPr>
            <a:r>
              <a:rPr lang="en-US" altLang="zh-CN" smtClean="0"/>
              <a:t>2010.4.16-11.05</a:t>
            </a:r>
          </a:p>
        </p:txBody>
      </p:sp>
      <p:graphicFrame>
        <p:nvGraphicFramePr>
          <p:cNvPr id="12291" name="Object 4"/>
          <p:cNvGraphicFramePr>
            <a:graphicFrameLocks noGrp="1" noChangeAspect="1"/>
          </p:cNvGraphicFramePr>
          <p:nvPr>
            <p:ph idx="1"/>
          </p:nvPr>
        </p:nvGraphicFramePr>
        <p:xfrm>
          <a:off x="0" y="836613"/>
          <a:ext cx="9144000" cy="6021387"/>
        </p:xfrm>
        <a:graphic>
          <a:graphicData uri="http://schemas.openxmlformats.org/presentationml/2006/ole">
            <mc:AlternateContent xmlns:mc="http://schemas.openxmlformats.org/markup-compatibility/2006">
              <mc:Choice xmlns:v="urn:schemas-microsoft-com:vml" Requires="v">
                <p:oleObj spid="_x0000_s12348" name="图表" r:id="rId3" imgW="9372645" imgH="5467435" progId="Excel.Chart.8">
                  <p:embed/>
                </p:oleObj>
              </mc:Choice>
              <mc:Fallback>
                <p:oleObj name="图表" r:id="rId3" imgW="9372645" imgH="5467435"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6613"/>
                        <a:ext cx="9144000" cy="602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457200" y="277813"/>
            <a:ext cx="8229600" cy="703262"/>
          </a:xfrm>
        </p:spPr>
        <p:txBody>
          <a:bodyPr/>
          <a:lstStyle/>
          <a:p>
            <a:pPr eaLnBrk="1" hangingPunct="1">
              <a:defRPr/>
            </a:pPr>
            <a:r>
              <a:rPr lang="en-US" altLang="zh-CN" smtClean="0"/>
              <a:t>2012</a:t>
            </a:r>
            <a:r>
              <a:rPr lang="zh-CN" altLang="en-US" smtClean="0"/>
              <a:t>年</a:t>
            </a:r>
            <a:r>
              <a:rPr lang="en-US" altLang="zh-CN" smtClean="0"/>
              <a:t>10</a:t>
            </a:r>
            <a:r>
              <a:rPr lang="zh-CN" altLang="en-US" smtClean="0"/>
              <a:t>月</a:t>
            </a:r>
            <a:r>
              <a:rPr lang="en-US" altLang="zh-CN" smtClean="0"/>
              <a:t>12</a:t>
            </a:r>
            <a:r>
              <a:rPr lang="zh-CN" altLang="en-US" smtClean="0"/>
              <a:t>日</a:t>
            </a: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07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468313" y="0"/>
            <a:ext cx="8280400" cy="981075"/>
          </a:xfrm>
        </p:spPr>
        <p:txBody>
          <a:bodyPr/>
          <a:lstStyle/>
          <a:p>
            <a:pPr eaLnBrk="1" hangingPunct="1">
              <a:defRPr/>
            </a:pPr>
            <a:r>
              <a:rPr lang="en-US" altLang="zh-CN" sz="3600" smtClean="0"/>
              <a:t>12</a:t>
            </a:r>
            <a:r>
              <a:rPr lang="zh-CN" altLang="en-US" sz="3600" smtClean="0"/>
              <a:t>月</a:t>
            </a:r>
            <a:r>
              <a:rPr lang="en-US" altLang="zh-CN" sz="3600" smtClean="0"/>
              <a:t>8</a:t>
            </a:r>
            <a:r>
              <a:rPr lang="zh-CN" altLang="en-US" sz="3600" smtClean="0"/>
              <a:t>日收盘价</a:t>
            </a:r>
            <a:r>
              <a:rPr lang="en-US" altLang="zh-CN" sz="3600" smtClean="0"/>
              <a:t>3159.6,</a:t>
            </a:r>
            <a:r>
              <a:rPr lang="zh-CN" altLang="en-US" sz="3600" smtClean="0"/>
              <a:t>结算价</a:t>
            </a:r>
            <a:r>
              <a:rPr lang="en-US" altLang="zh-CN" sz="3600" smtClean="0"/>
              <a:t>3185.6</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5538"/>
            <a:ext cx="9144000"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当日结算价如何确定？</a:t>
            </a:r>
            <a:endParaRPr lang="zh-CN" altLang="en-US" dirty="0"/>
          </a:p>
        </p:txBody>
      </p:sp>
      <p:sp>
        <p:nvSpPr>
          <p:cNvPr id="3" name="内容占位符 2"/>
          <p:cNvSpPr>
            <a:spLocks noGrp="1"/>
          </p:cNvSpPr>
          <p:nvPr>
            <p:ph idx="1"/>
          </p:nvPr>
        </p:nvSpPr>
        <p:spPr/>
        <p:txBody>
          <a:bodyPr/>
          <a:lstStyle/>
          <a:p>
            <a:pPr marL="342900" lvl="1" indent="-342900">
              <a:buClr>
                <a:schemeClr val="hlink"/>
              </a:buClr>
              <a:buSzPct val="80000"/>
              <a:buFont typeface="Wingdings" panose="05000000000000000000" pitchFamily="2" charset="2"/>
              <a:buChar char="Ø"/>
              <a:defRPr/>
            </a:pPr>
            <a:r>
              <a:rPr lang="zh-CN" altLang="en-US" dirty="0" smtClean="0">
                <a:latin typeface="+mn-ea"/>
              </a:rPr>
              <a:t>当日结算价是指某一期货合约最后一小时成交价格按照成交量的加权平均价。计算结果保留至小数点后一位。</a:t>
            </a:r>
          </a:p>
          <a:p>
            <a:pPr>
              <a:defRPr/>
            </a:pP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9" name="Rectangle 3"/>
          <p:cNvSpPr>
            <a:spLocks noGrp="1" noChangeArrowheads="1"/>
          </p:cNvSpPr>
          <p:nvPr>
            <p:ph type="body" idx="1"/>
          </p:nvPr>
        </p:nvSpPr>
        <p:spPr>
          <a:xfrm>
            <a:off x="457200" y="836613"/>
            <a:ext cx="8229600" cy="5289550"/>
          </a:xfrm>
        </p:spPr>
        <p:txBody>
          <a:bodyPr/>
          <a:lstStyle/>
          <a:p>
            <a:pPr eaLnBrk="1" hangingPunct="1">
              <a:defRPr/>
            </a:pPr>
            <a:r>
              <a:rPr lang="zh-CN" altLang="en-US" smtClean="0"/>
              <a:t>最后结算价是如何确定的？</a:t>
            </a:r>
            <a:br>
              <a:rPr lang="zh-CN" altLang="en-US" smtClean="0"/>
            </a:br>
            <a:r>
              <a:rPr lang="zh-CN" altLang="en-US" smtClean="0"/>
              <a:t/>
            </a:r>
            <a:br>
              <a:rPr lang="zh-CN" altLang="en-US" smtClean="0"/>
            </a:br>
            <a:r>
              <a:rPr lang="zh-CN" altLang="en-US" smtClean="0"/>
              <a:t>　　最后结算价是期货合约的清盘价，是最后交易日现货指数最后两小时所有指数点的算术平均价。由于现货指数收盘价很容易受到操纵，为了防止操纵，国际市场上大部分股指期货合约采用一段时间的平均价。</a:t>
            </a:r>
            <a:br>
              <a:rPr lang="zh-CN" altLang="en-US" smtClean="0"/>
            </a:br>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其他中国</a:t>
            </a:r>
            <a:r>
              <a:rPr lang="zh-CN" altLang="en-US" dirty="0"/>
              <a:t>概念股指期货</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92741823"/>
              </p:ext>
            </p:extLst>
          </p:nvPr>
        </p:nvGraphicFramePr>
        <p:xfrm>
          <a:off x="684213" y="1628775"/>
          <a:ext cx="7920036" cy="3662011"/>
        </p:xfrm>
        <a:graphic>
          <a:graphicData uri="http://schemas.openxmlformats.org/drawingml/2006/table">
            <a:tbl>
              <a:tblPr/>
              <a:tblGrid>
                <a:gridCol w="2640012"/>
                <a:gridCol w="2640012"/>
                <a:gridCol w="2640012"/>
              </a:tblGrid>
              <a:tr h="366201">
                <a:tc>
                  <a:txBody>
                    <a:bodyPr/>
                    <a:lstStyle/>
                    <a:p>
                      <a:pPr algn="ctr" latinLnBrk="1"/>
                      <a:r>
                        <a:rPr lang="zh-CN" altLang="en-US" sz="1800" b="1" dirty="0">
                          <a:effectLst/>
                          <a:latin typeface="仿宋"/>
                        </a:rPr>
                        <a:t>交易所</a:t>
                      </a:r>
                      <a:endParaRPr lang="zh-CN" altLang="en-US" sz="1800" dirty="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noFill/>
                  </a:tcPr>
                </a:tc>
                <a:tc>
                  <a:txBody>
                    <a:bodyPr/>
                    <a:lstStyle/>
                    <a:p>
                      <a:pPr algn="ctr" latinLnBrk="1"/>
                      <a:r>
                        <a:rPr lang="zh-CN" altLang="en-US" sz="1800" b="1">
                          <a:effectLst/>
                          <a:latin typeface="仿宋"/>
                        </a:rPr>
                        <a:t>推出时间</a:t>
                      </a:r>
                      <a:endParaRPr lang="zh-CN" alt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noFill/>
                  </a:tcPr>
                </a:tc>
                <a:tc>
                  <a:txBody>
                    <a:bodyPr/>
                    <a:lstStyle/>
                    <a:p>
                      <a:pPr algn="ctr" latinLnBrk="1"/>
                      <a:r>
                        <a:rPr lang="zh-CN" altLang="en-US" sz="1800" b="1">
                          <a:effectLst/>
                          <a:latin typeface="仿宋"/>
                        </a:rPr>
                        <a:t>产品</a:t>
                      </a:r>
                      <a:endParaRPr lang="zh-CN" alt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noFill/>
                  </a:tcPr>
                </a:tc>
              </a:tr>
              <a:tr h="659163">
                <a:tc>
                  <a:txBody>
                    <a:bodyPr/>
                    <a:lstStyle/>
                    <a:p>
                      <a:pPr latinLnBrk="1"/>
                      <a:r>
                        <a:rPr lang="zh-CN" altLang="en-US" sz="1800" b="1">
                          <a:effectLst/>
                          <a:latin typeface="仿宋"/>
                        </a:rPr>
                        <a:t>芝加哥期权交易所</a:t>
                      </a:r>
                      <a:r>
                        <a:rPr lang="en-US" altLang="zh-CN" sz="1800" b="1">
                          <a:effectLst/>
                          <a:latin typeface="仿宋"/>
                        </a:rPr>
                        <a:t>(</a:t>
                      </a:r>
                      <a:r>
                        <a:rPr lang="en-US" sz="1800" b="1">
                          <a:effectLst/>
                          <a:latin typeface="仿宋"/>
                        </a:rPr>
                        <a:t>CBOE)</a:t>
                      </a:r>
                      <a:endParaRPr 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c>
                  <a:txBody>
                    <a:bodyPr/>
                    <a:lstStyle/>
                    <a:p>
                      <a:pPr latinLnBrk="1"/>
                      <a:r>
                        <a:rPr lang="en-US" altLang="zh-CN" sz="1800">
                          <a:effectLst/>
                          <a:latin typeface="仿宋"/>
                        </a:rPr>
                        <a:t>2004</a:t>
                      </a:r>
                      <a:r>
                        <a:rPr lang="zh-CN" altLang="en-US" sz="1800">
                          <a:effectLst/>
                          <a:latin typeface="仿宋"/>
                        </a:rPr>
                        <a:t>年</a:t>
                      </a:r>
                      <a:r>
                        <a:rPr lang="en-US" altLang="zh-CN" sz="1800">
                          <a:effectLst/>
                          <a:latin typeface="仿宋"/>
                        </a:rPr>
                        <a:t>10</a:t>
                      </a:r>
                      <a:r>
                        <a:rPr lang="zh-CN" altLang="en-US" sz="1800">
                          <a:effectLst/>
                          <a:latin typeface="仿宋"/>
                        </a:rPr>
                        <a:t>月</a:t>
                      </a:r>
                      <a:r>
                        <a:rPr lang="en-US" altLang="zh-CN" sz="1800">
                          <a:effectLst/>
                          <a:latin typeface="仿宋"/>
                        </a:rPr>
                        <a:t>18</a:t>
                      </a:r>
                      <a:r>
                        <a:rPr lang="zh-CN" altLang="en-US" sz="1800">
                          <a:effectLst/>
                          <a:latin typeface="仿宋"/>
                        </a:rPr>
                        <a:t>日</a:t>
                      </a:r>
                      <a:endParaRPr lang="zh-CN" alt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c>
                  <a:txBody>
                    <a:bodyPr/>
                    <a:lstStyle/>
                    <a:p>
                      <a:pPr latinLnBrk="1"/>
                      <a:r>
                        <a:rPr lang="zh-CN" altLang="en-US" sz="1800">
                          <a:effectLst/>
                          <a:latin typeface="仿宋"/>
                        </a:rPr>
                        <a:t>恒生中国企业指数期货</a:t>
                      </a:r>
                      <a:endParaRPr lang="zh-CN" alt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r>
              <a:tr h="988742">
                <a:tc>
                  <a:txBody>
                    <a:bodyPr/>
                    <a:lstStyle/>
                    <a:p>
                      <a:pPr latinLnBrk="1"/>
                      <a:r>
                        <a:rPr lang="zh-CN" altLang="en-US" sz="1800" b="1">
                          <a:effectLst/>
                          <a:latin typeface="仿宋"/>
                        </a:rPr>
                        <a:t>香港交易所</a:t>
                      </a:r>
                      <a:endParaRPr lang="zh-CN" alt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c>
                  <a:txBody>
                    <a:bodyPr/>
                    <a:lstStyle/>
                    <a:p>
                      <a:pPr latinLnBrk="1"/>
                      <a:r>
                        <a:rPr lang="en-US" altLang="zh-CN" sz="1800">
                          <a:effectLst/>
                          <a:latin typeface="仿宋"/>
                        </a:rPr>
                        <a:t>2005</a:t>
                      </a:r>
                      <a:r>
                        <a:rPr lang="zh-CN" altLang="en-US" sz="1800">
                          <a:effectLst/>
                          <a:latin typeface="仿宋"/>
                        </a:rPr>
                        <a:t>年</a:t>
                      </a:r>
                      <a:r>
                        <a:rPr lang="en-US" altLang="zh-CN" sz="1800">
                          <a:effectLst/>
                          <a:latin typeface="仿宋"/>
                        </a:rPr>
                        <a:t>5</a:t>
                      </a:r>
                      <a:r>
                        <a:rPr lang="zh-CN" altLang="en-US" sz="1800">
                          <a:effectLst/>
                          <a:latin typeface="仿宋"/>
                        </a:rPr>
                        <a:t>月</a:t>
                      </a:r>
                      <a:r>
                        <a:rPr lang="en-US" altLang="zh-CN" sz="1800">
                          <a:effectLst/>
                          <a:latin typeface="仿宋"/>
                        </a:rPr>
                        <a:t>23</a:t>
                      </a:r>
                      <a:r>
                        <a:rPr lang="zh-CN" altLang="en-US" sz="1800">
                          <a:effectLst/>
                          <a:latin typeface="仿宋"/>
                        </a:rPr>
                        <a:t>日</a:t>
                      </a:r>
                      <a:endParaRPr lang="zh-CN" alt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c>
                  <a:txBody>
                    <a:bodyPr/>
                    <a:lstStyle/>
                    <a:p>
                      <a:pPr latinLnBrk="1"/>
                      <a:r>
                        <a:rPr lang="zh-CN" altLang="en-US" sz="1800">
                          <a:effectLst/>
                          <a:latin typeface="仿宋"/>
                        </a:rPr>
                        <a:t>新华富时中国</a:t>
                      </a:r>
                      <a:r>
                        <a:rPr lang="en-US" altLang="zh-CN" sz="1800">
                          <a:effectLst/>
                          <a:latin typeface="仿宋"/>
                        </a:rPr>
                        <a:t>25</a:t>
                      </a:r>
                      <a:r>
                        <a:rPr lang="zh-CN" altLang="en-US" sz="1800">
                          <a:effectLst/>
                          <a:latin typeface="仿宋"/>
                        </a:rPr>
                        <a:t>指数期货及期权</a:t>
                      </a:r>
                      <a:endParaRPr lang="zh-CN" alt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r>
              <a:tr h="659163">
                <a:tc>
                  <a:txBody>
                    <a:bodyPr/>
                    <a:lstStyle/>
                    <a:p>
                      <a:pPr latinLnBrk="1"/>
                      <a:r>
                        <a:rPr lang="zh-CN" altLang="en-US" sz="1800" b="1">
                          <a:effectLst/>
                          <a:latin typeface="仿宋"/>
                        </a:rPr>
                        <a:t>新加坡交易所（</a:t>
                      </a:r>
                      <a:r>
                        <a:rPr lang="en-US" sz="1800" b="1">
                          <a:effectLst/>
                          <a:latin typeface="仿宋"/>
                        </a:rPr>
                        <a:t>SGX）</a:t>
                      </a:r>
                      <a:endParaRPr 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c>
                  <a:txBody>
                    <a:bodyPr/>
                    <a:lstStyle/>
                    <a:p>
                      <a:pPr latinLnBrk="1"/>
                      <a:r>
                        <a:rPr lang="en-US" altLang="zh-CN" sz="1800" dirty="0">
                          <a:effectLst/>
                          <a:latin typeface="仿宋"/>
                        </a:rPr>
                        <a:t>2006</a:t>
                      </a:r>
                      <a:r>
                        <a:rPr lang="zh-CN" altLang="en-US" sz="1800" dirty="0">
                          <a:effectLst/>
                          <a:latin typeface="仿宋"/>
                        </a:rPr>
                        <a:t>年</a:t>
                      </a:r>
                      <a:r>
                        <a:rPr lang="en-US" altLang="zh-CN" sz="1800" dirty="0">
                          <a:effectLst/>
                          <a:latin typeface="仿宋"/>
                        </a:rPr>
                        <a:t>9</a:t>
                      </a:r>
                      <a:r>
                        <a:rPr lang="zh-CN" altLang="en-US" sz="1800" dirty="0">
                          <a:effectLst/>
                          <a:latin typeface="仿宋"/>
                        </a:rPr>
                        <a:t>月</a:t>
                      </a:r>
                      <a:r>
                        <a:rPr lang="en-US" altLang="zh-CN" sz="1800" dirty="0">
                          <a:effectLst/>
                          <a:latin typeface="仿宋"/>
                        </a:rPr>
                        <a:t>5</a:t>
                      </a:r>
                      <a:r>
                        <a:rPr lang="zh-CN" altLang="en-US" sz="1800" dirty="0">
                          <a:effectLst/>
                          <a:latin typeface="仿宋"/>
                        </a:rPr>
                        <a:t>日</a:t>
                      </a:r>
                      <a:endParaRPr lang="zh-CN" altLang="en-US" sz="1800" dirty="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c>
                  <a:txBody>
                    <a:bodyPr/>
                    <a:lstStyle/>
                    <a:p>
                      <a:pPr latinLnBrk="1"/>
                      <a:r>
                        <a:rPr lang="zh-CN" altLang="en-US" sz="1800">
                          <a:effectLst/>
                          <a:latin typeface="仿宋"/>
                        </a:rPr>
                        <a:t>新华富时中国</a:t>
                      </a:r>
                      <a:r>
                        <a:rPr lang="en-US" altLang="zh-CN" sz="1800">
                          <a:effectLst/>
                          <a:latin typeface="仿宋"/>
                        </a:rPr>
                        <a:t>A50</a:t>
                      </a:r>
                      <a:r>
                        <a:rPr lang="zh-CN" altLang="en-US" sz="1800">
                          <a:effectLst/>
                          <a:latin typeface="仿宋"/>
                        </a:rPr>
                        <a:t>股指期货</a:t>
                      </a:r>
                      <a:endParaRPr lang="zh-CN" alt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r>
              <a:tr h="988742">
                <a:tc>
                  <a:txBody>
                    <a:bodyPr/>
                    <a:lstStyle/>
                    <a:p>
                      <a:pPr latinLnBrk="1"/>
                      <a:r>
                        <a:rPr lang="zh-CN" altLang="en-US" sz="1800" b="1">
                          <a:effectLst/>
                          <a:latin typeface="仿宋"/>
                        </a:rPr>
                        <a:t>芝加哥商品期货交易所集团</a:t>
                      </a:r>
                      <a:r>
                        <a:rPr lang="en-US" altLang="zh-CN" sz="1800" b="1">
                          <a:effectLst/>
                          <a:latin typeface="仿宋"/>
                        </a:rPr>
                        <a:t>(</a:t>
                      </a:r>
                      <a:r>
                        <a:rPr lang="en-US" sz="1800" b="1">
                          <a:effectLst/>
                          <a:latin typeface="仿宋"/>
                        </a:rPr>
                        <a:t>CME Group)</a:t>
                      </a:r>
                      <a:endParaRPr lang="en-US" sz="180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c>
                  <a:txBody>
                    <a:bodyPr/>
                    <a:lstStyle/>
                    <a:p>
                      <a:pPr latinLnBrk="1"/>
                      <a:r>
                        <a:rPr lang="en-US" altLang="zh-CN" sz="1800" dirty="0">
                          <a:effectLst/>
                          <a:latin typeface="仿宋"/>
                        </a:rPr>
                        <a:t>2015</a:t>
                      </a:r>
                      <a:r>
                        <a:rPr lang="zh-CN" altLang="en-US" sz="1800" dirty="0">
                          <a:effectLst/>
                          <a:latin typeface="仿宋"/>
                        </a:rPr>
                        <a:t>年</a:t>
                      </a:r>
                      <a:r>
                        <a:rPr lang="en-US" altLang="zh-CN" sz="1800" dirty="0">
                          <a:effectLst/>
                          <a:latin typeface="仿宋"/>
                        </a:rPr>
                        <a:t>10</a:t>
                      </a:r>
                      <a:r>
                        <a:rPr lang="zh-CN" altLang="en-US" sz="1800" dirty="0">
                          <a:effectLst/>
                          <a:latin typeface="仿宋"/>
                        </a:rPr>
                        <a:t>月</a:t>
                      </a:r>
                      <a:r>
                        <a:rPr lang="en-US" altLang="zh-CN" sz="1800" dirty="0">
                          <a:effectLst/>
                          <a:latin typeface="仿宋"/>
                        </a:rPr>
                        <a:t>12</a:t>
                      </a:r>
                      <a:r>
                        <a:rPr lang="zh-CN" altLang="en-US" sz="1800" dirty="0">
                          <a:effectLst/>
                          <a:latin typeface="仿宋"/>
                        </a:rPr>
                        <a:t>日</a:t>
                      </a:r>
                      <a:endParaRPr lang="zh-CN" altLang="en-US" sz="1800" dirty="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c>
                  <a:txBody>
                    <a:bodyPr/>
                    <a:lstStyle/>
                    <a:p>
                      <a:pPr latinLnBrk="1"/>
                      <a:r>
                        <a:rPr lang="en-US" altLang="zh-CN" sz="1800" dirty="0">
                          <a:effectLst/>
                          <a:latin typeface="仿宋"/>
                        </a:rPr>
                        <a:t>E</a:t>
                      </a:r>
                      <a:r>
                        <a:rPr lang="zh-CN" altLang="en-US" sz="1800" dirty="0">
                          <a:effectLst/>
                          <a:latin typeface="仿宋"/>
                        </a:rPr>
                        <a:t>迷你富时中国</a:t>
                      </a:r>
                      <a:r>
                        <a:rPr lang="en-US" altLang="zh-CN" sz="1800" dirty="0">
                          <a:effectLst/>
                          <a:latin typeface="仿宋"/>
                        </a:rPr>
                        <a:t>50</a:t>
                      </a:r>
                      <a:r>
                        <a:rPr lang="zh-CN" altLang="en-US" sz="1800" dirty="0">
                          <a:effectLst/>
                          <a:latin typeface="仿宋"/>
                        </a:rPr>
                        <a:t>指数期货</a:t>
                      </a:r>
                      <a:endParaRPr lang="zh-CN" altLang="en-US" sz="1800" dirty="0">
                        <a:effectLst/>
                      </a:endParaRPr>
                    </a:p>
                  </a:txBody>
                  <a:tcPr marL="66668" marR="66668" marT="0" marB="0">
                    <a:lnL w="9525" cap="flat" cmpd="sng" algn="ctr">
                      <a:solidFill>
                        <a:srgbClr val="B4C6E7"/>
                      </a:solidFill>
                      <a:prstDash val="solid"/>
                      <a:round/>
                      <a:headEnd type="none" w="med" len="med"/>
                      <a:tailEnd type="none" w="med" len="med"/>
                    </a:lnL>
                    <a:lnR w="9525" cap="flat" cmpd="sng" algn="ctr">
                      <a:solidFill>
                        <a:srgbClr val="B4C6E7"/>
                      </a:solidFill>
                      <a:prstDash val="solid"/>
                      <a:round/>
                      <a:headEnd type="none" w="med" len="med"/>
                      <a:tailEnd type="none" w="med" len="med"/>
                    </a:lnR>
                    <a:lnT w="9525" cap="flat" cmpd="sng" algn="ctr">
                      <a:solidFill>
                        <a:srgbClr val="B4C6E7"/>
                      </a:solidFill>
                      <a:prstDash val="solid"/>
                      <a:round/>
                      <a:headEnd type="none" w="med" len="med"/>
                      <a:tailEnd type="none" w="med" len="med"/>
                    </a:lnT>
                    <a:lnB w="9525" cap="flat" cmpd="sng" algn="ctr">
                      <a:solidFill>
                        <a:srgbClr val="B4C6E7"/>
                      </a:solidFill>
                      <a:prstDash val="solid"/>
                      <a:round/>
                      <a:headEnd type="none" w="med" len="med"/>
                      <a:tailEnd type="none" w="med" len="med"/>
                    </a:lnB>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3" name="内容占位符 2"/>
          <p:cNvSpPr>
            <a:spLocks noGrp="1"/>
          </p:cNvSpPr>
          <p:nvPr>
            <p:ph idx="1"/>
          </p:nvPr>
        </p:nvSpPr>
        <p:spPr/>
        <p:txBody>
          <a:bodyPr/>
          <a:lstStyle/>
          <a:p>
            <a:pPr eaLnBrk="1" hangingPunct="1">
              <a:lnSpc>
                <a:spcPct val="105000"/>
              </a:lnSpc>
              <a:defRPr/>
            </a:pPr>
            <a:r>
              <a:rPr lang="zh-CN" altLang="en-US" sz="2800" b="1" dirty="0"/>
              <a:t> 新华富时中国</a:t>
            </a:r>
            <a:r>
              <a:rPr lang="en-US" altLang="zh-CN" sz="2800" b="1" dirty="0"/>
              <a:t>A50</a:t>
            </a:r>
            <a:r>
              <a:rPr lang="zh-CN" altLang="en-US" sz="2800" b="1" dirty="0"/>
              <a:t>指数由新华富时指数公司编制，以</a:t>
            </a:r>
            <a:r>
              <a:rPr lang="en-US" altLang="zh-CN" sz="2800" b="1" dirty="0"/>
              <a:t>2003</a:t>
            </a:r>
            <a:r>
              <a:rPr lang="zh-CN" altLang="en-US" sz="2800" b="1" dirty="0"/>
              <a:t>年</a:t>
            </a:r>
            <a:r>
              <a:rPr lang="en-US" altLang="zh-CN" sz="2800" b="1" dirty="0"/>
              <a:t>7</a:t>
            </a:r>
            <a:r>
              <a:rPr lang="zh-CN" altLang="en-US" sz="2800" b="1" dirty="0"/>
              <a:t>月</a:t>
            </a:r>
            <a:r>
              <a:rPr lang="en-US" altLang="zh-CN" sz="2800" b="1" dirty="0"/>
              <a:t>21</a:t>
            </a:r>
            <a:r>
              <a:rPr lang="zh-CN" altLang="en-US" sz="2800" b="1" dirty="0"/>
              <a:t>日为基期。该指数的成份股是沪深股市市值最大</a:t>
            </a:r>
            <a:r>
              <a:rPr lang="en-US" altLang="zh-CN" sz="2800" b="1" dirty="0"/>
              <a:t>50</a:t>
            </a:r>
            <a:r>
              <a:rPr lang="zh-CN" altLang="en-US" sz="2800" b="1" dirty="0"/>
              <a:t>家</a:t>
            </a:r>
            <a:r>
              <a:rPr lang="en-US" altLang="zh-CN" sz="2800" b="1" dirty="0"/>
              <a:t>A</a:t>
            </a:r>
            <a:r>
              <a:rPr lang="zh-CN" altLang="en-US" sz="2800" b="1" dirty="0"/>
              <a:t>股公司。新华富时中国</a:t>
            </a:r>
            <a:r>
              <a:rPr lang="en-US" altLang="zh-CN" sz="2800" b="1" dirty="0"/>
              <a:t>A50</a:t>
            </a:r>
            <a:r>
              <a:rPr lang="zh-CN" altLang="en-US" sz="2800" b="1" dirty="0"/>
              <a:t>指数与上证</a:t>
            </a:r>
            <a:r>
              <a:rPr lang="en-US" altLang="zh-CN" sz="2800" b="1" dirty="0"/>
              <a:t>50</a:t>
            </a:r>
            <a:r>
              <a:rPr lang="zh-CN" altLang="en-US" sz="2800" b="1" dirty="0"/>
              <a:t>指数高度相关，属于竞争性指数。</a:t>
            </a:r>
          </a:p>
        </p:txBody>
      </p:sp>
    </p:spTree>
    <p:extLst>
      <p:ext uri="{BB962C8B-B14F-4D97-AF65-F5344CB8AC3E}">
        <p14:creationId xmlns:p14="http://schemas.microsoft.com/office/powerpoint/2010/main" val="2797948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457200" y="277813"/>
            <a:ext cx="8229600" cy="379412"/>
          </a:xfrm>
        </p:spPr>
        <p:txBody>
          <a:bodyPr/>
          <a:lstStyle/>
          <a:p>
            <a:pPr eaLnBrk="1" hangingPunct="1">
              <a:defRPr/>
            </a:pPr>
            <a:endParaRPr lang="zh-CN" altLang="en-US" smtClean="0"/>
          </a:p>
        </p:txBody>
      </p:sp>
      <p:sp>
        <p:nvSpPr>
          <p:cNvPr id="412675" name="Rectangle 3"/>
          <p:cNvSpPr>
            <a:spLocks noGrp="1" noChangeArrowheads="1"/>
          </p:cNvSpPr>
          <p:nvPr>
            <p:ph type="body" idx="1"/>
          </p:nvPr>
        </p:nvSpPr>
        <p:spPr>
          <a:xfrm>
            <a:off x="685800" y="1447800"/>
            <a:ext cx="7772400" cy="4648200"/>
          </a:xfrm>
        </p:spPr>
        <p:txBody>
          <a:bodyPr/>
          <a:lstStyle/>
          <a:p>
            <a:pPr eaLnBrk="1" hangingPunct="1">
              <a:defRPr/>
            </a:pPr>
            <a:r>
              <a:rPr lang="zh-CN" altLang="en-US" b="1" smtClean="0"/>
              <a:t>股指期货交易很多时候被认为是导致股票市场混乱的原因，或者影响因素，比如与股指交易有关的程序化交易被认为是导致１９８７年１０月１９日美国股灾的一个重要原因。尽管如此，谁也无法否认，股指期货仍然是２０世纪８０年代最重要的金融创新之一，它获得了巨大的成功，现在全世界每天都在交易成千上万份股指期货合约。</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body" idx="1"/>
          </p:nvPr>
        </p:nvSpPr>
        <p:spPr>
          <a:xfrm>
            <a:off x="228600" y="533400"/>
            <a:ext cx="8686800" cy="5927725"/>
          </a:xfrm>
        </p:spPr>
        <p:txBody>
          <a:bodyPr/>
          <a:lstStyle/>
          <a:p>
            <a:pPr eaLnBrk="1" hangingPunct="1">
              <a:defRPr/>
            </a:pPr>
            <a:r>
              <a:rPr lang="zh-CN" altLang="en-US" sz="2400" b="1" smtClean="0"/>
              <a:t>为何股票指数交易会获得如此快的发展呢？这与股指期货交易具有如下的好处分不开：　</a:t>
            </a:r>
          </a:p>
          <a:p>
            <a:pPr eaLnBrk="1" hangingPunct="1">
              <a:defRPr/>
            </a:pPr>
            <a:r>
              <a:rPr lang="zh-CN" altLang="en-US" sz="2400" b="1" smtClean="0"/>
              <a:t>（１）　与股票交易相比，股指期货的交易费用很低。</a:t>
            </a:r>
          </a:p>
          <a:p>
            <a:pPr eaLnBrk="1" hangingPunct="1">
              <a:defRPr/>
            </a:pPr>
            <a:r>
              <a:rPr lang="zh-CN" altLang="en-US" sz="2400" b="1" smtClean="0"/>
              <a:t>（２）　由于股票指数通常是包含数十到数百种股票的资产组合，它基本上充分反映了市场的风险。所以，在进行股票组合的风险管理时，投资者不必打乱投资组合就可以迅速、方便、廉价地调整其所暴露的市场风险。它极大地方便了像养老基金这样大规模的机构投资者的股票组合风险管理。</a:t>
            </a:r>
          </a:p>
          <a:p>
            <a:pPr eaLnBrk="1" hangingPunct="1">
              <a:defRPr/>
            </a:pPr>
            <a:r>
              <a:rPr lang="zh-CN" altLang="en-US" sz="2400" b="1" smtClean="0"/>
              <a:t>（３）　股指期货提供了便捷的交易手段和很高的杠杆比率。</a:t>
            </a:r>
          </a:p>
          <a:p>
            <a:pPr eaLnBrk="1" hangingPunct="1">
              <a:defRPr/>
            </a:pPr>
            <a:r>
              <a:rPr lang="zh-CN" altLang="en-US" sz="2400" b="1" smtClean="0"/>
              <a:t>（４）　许多股票的卖空是受到限制的，而股指期货交易可以方便地进行卖空操作。</a:t>
            </a:r>
          </a:p>
          <a:p>
            <a:pPr eaLnBrk="1" hangingPunct="1">
              <a:defRPr/>
            </a:pPr>
            <a:r>
              <a:rPr lang="zh-CN" altLang="en-US" sz="2400" b="1" smtClean="0"/>
              <a:t>（５）　适合于想持有股票，又需要规避股票下跌风险的套期保值。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股指期货</a:t>
            </a:r>
            <a:endParaRPr lang="en-US" altLang="zh-CN" dirty="0" smtClean="0"/>
          </a:p>
          <a:p>
            <a:r>
              <a:rPr lang="zh-CN" altLang="en-US" dirty="0" smtClean="0"/>
              <a:t>股指期货定价</a:t>
            </a:r>
            <a:endParaRPr lang="en-US" altLang="zh-CN" dirty="0" smtClean="0"/>
          </a:p>
          <a:p>
            <a:r>
              <a:rPr lang="zh-CN" altLang="en-US" dirty="0" smtClean="0"/>
              <a:t>股指期货交易策略</a:t>
            </a:r>
            <a:endParaRPr lang="zh-CN" altLang="en-US" dirty="0"/>
          </a:p>
        </p:txBody>
      </p:sp>
    </p:spTree>
    <p:extLst>
      <p:ext uri="{BB962C8B-B14F-4D97-AF65-F5344CB8AC3E}">
        <p14:creationId xmlns:p14="http://schemas.microsoft.com/office/powerpoint/2010/main" val="1356363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rmAutofit/>
          </a:bodyPr>
          <a:lstStyle/>
          <a:p>
            <a:r>
              <a:rPr lang="en-US" altLang="zh-CN" sz="3600" dirty="0" smtClean="0"/>
              <a:t>2.</a:t>
            </a:r>
            <a:r>
              <a:rPr lang="zh-CN" altLang="en-US" sz="3600" dirty="0" smtClean="0"/>
              <a:t>股票</a:t>
            </a:r>
            <a:r>
              <a:rPr lang="zh-CN" altLang="en-US" sz="3600" dirty="0"/>
              <a:t>期货的</a:t>
            </a:r>
            <a:r>
              <a:rPr lang="zh-CN" altLang="en-US" sz="3600" dirty="0" smtClean="0"/>
              <a:t>定价</a:t>
            </a:r>
            <a:r>
              <a:rPr lang="en-US" altLang="zh-CN" sz="3600" dirty="0" smtClean="0"/>
              <a:t>——</a:t>
            </a:r>
            <a:r>
              <a:rPr lang="zh-CN" altLang="en-US" sz="3600" dirty="0" smtClean="0"/>
              <a:t>现货持有定价</a:t>
            </a:r>
            <a:endParaRPr lang="zh-CN" altLang="zh-CN" sz="3600" dirty="0" smtClean="0"/>
          </a:p>
        </p:txBody>
      </p:sp>
      <p:sp>
        <p:nvSpPr>
          <p:cNvPr id="137219" name="Rectangle 3"/>
          <p:cNvSpPr>
            <a:spLocks noGrp="1" noChangeArrowheads="1"/>
          </p:cNvSpPr>
          <p:nvPr>
            <p:ph type="body" idx="1"/>
          </p:nvPr>
        </p:nvSpPr>
        <p:spPr>
          <a:xfrm>
            <a:off x="899592" y="1268760"/>
            <a:ext cx="7344816" cy="4824412"/>
          </a:xfrm>
        </p:spPr>
        <p:txBody>
          <a:bodyPr/>
          <a:lstStyle/>
          <a:p>
            <a:pPr eaLnBrk="1" hangingPunct="1"/>
            <a:r>
              <a:rPr lang="zh-CN" altLang="en-US" b="1" dirty="0" smtClean="0">
                <a:latin typeface="+mn-ea"/>
              </a:rPr>
              <a:t>期初</a:t>
            </a:r>
            <a:r>
              <a:rPr lang="en-US" altLang="zh-CN" b="1" dirty="0" smtClean="0">
                <a:latin typeface="+mn-ea"/>
              </a:rPr>
              <a:t>t</a:t>
            </a:r>
            <a:r>
              <a:rPr lang="zh-CN" altLang="en-US" b="1" dirty="0" smtClean="0">
                <a:latin typeface="+mn-ea"/>
              </a:rPr>
              <a:t>时刻现金流</a:t>
            </a:r>
          </a:p>
          <a:p>
            <a:pPr lvl="1" eaLnBrk="1" hangingPunct="1"/>
            <a:r>
              <a:rPr lang="zh-CN" altLang="en-US" b="1" dirty="0" smtClean="0">
                <a:latin typeface="+mn-ea"/>
              </a:rPr>
              <a:t>年利率</a:t>
            </a:r>
            <a:r>
              <a:rPr lang="en-US" altLang="zh-CN" b="1" dirty="0" smtClean="0">
                <a:latin typeface="+mn-ea"/>
              </a:rPr>
              <a:t>r</a:t>
            </a:r>
            <a:r>
              <a:rPr lang="zh-CN" altLang="en-US" b="1" dirty="0" smtClean="0">
                <a:latin typeface="+mn-ea"/>
              </a:rPr>
              <a:t>借入</a:t>
            </a:r>
            <a:r>
              <a:rPr lang="en-US" altLang="zh-CN" b="1" dirty="0" smtClean="0">
                <a:latin typeface="+mn-ea"/>
              </a:rPr>
              <a:t>P(t) ×M</a:t>
            </a:r>
            <a:r>
              <a:rPr lang="zh-CN" altLang="en-US" b="1" dirty="0" smtClean="0">
                <a:latin typeface="+mn-ea"/>
              </a:rPr>
              <a:t>的现金</a:t>
            </a:r>
          </a:p>
          <a:p>
            <a:pPr lvl="1" eaLnBrk="1" hangingPunct="1"/>
            <a:r>
              <a:rPr kumimoji="0" lang="zh-CN" altLang="en-US" b="1" dirty="0" smtClean="0">
                <a:latin typeface="+mn-ea"/>
              </a:rPr>
              <a:t>用借入的现金购</a:t>
            </a:r>
            <a:r>
              <a:rPr lang="zh-CN" altLang="en-US" b="1" dirty="0" smtClean="0">
                <a:latin typeface="+mn-ea"/>
              </a:rPr>
              <a:t>买</a:t>
            </a:r>
            <a:r>
              <a:rPr lang="en-US" altLang="zh-CN" b="1" dirty="0" smtClean="0">
                <a:latin typeface="+mn-ea"/>
              </a:rPr>
              <a:t>M</a:t>
            </a:r>
            <a:r>
              <a:rPr lang="zh-CN" altLang="en-US" b="1" dirty="0" smtClean="0">
                <a:latin typeface="+mn-ea"/>
              </a:rPr>
              <a:t>份指数组合</a:t>
            </a:r>
          </a:p>
          <a:p>
            <a:pPr lvl="1" eaLnBrk="1" hangingPunct="1"/>
            <a:r>
              <a:rPr lang="zh-CN" altLang="en-US" b="1" dirty="0" smtClean="0">
                <a:latin typeface="+mn-ea"/>
              </a:rPr>
              <a:t>卖空</a:t>
            </a:r>
            <a:r>
              <a:rPr lang="en-US" altLang="zh-CN" b="1" dirty="0" smtClean="0">
                <a:latin typeface="+mn-ea"/>
              </a:rPr>
              <a:t>1</a:t>
            </a:r>
            <a:r>
              <a:rPr lang="zh-CN" altLang="en-US" b="1" dirty="0" smtClean="0">
                <a:latin typeface="+mn-ea"/>
              </a:rPr>
              <a:t>份股指期货</a:t>
            </a:r>
          </a:p>
          <a:p>
            <a:pPr eaLnBrk="1" hangingPunct="1"/>
            <a:r>
              <a:rPr lang="zh-CN" altLang="en-US" b="1" dirty="0" smtClean="0">
                <a:latin typeface="+mn-ea"/>
              </a:rPr>
              <a:t>期末</a:t>
            </a:r>
            <a:r>
              <a:rPr lang="en-US" altLang="zh-CN" b="1" dirty="0" smtClean="0">
                <a:latin typeface="+mn-ea"/>
              </a:rPr>
              <a:t>T</a:t>
            </a:r>
            <a:r>
              <a:rPr lang="zh-CN" altLang="en-US" b="1" dirty="0" smtClean="0">
                <a:latin typeface="+mn-ea"/>
              </a:rPr>
              <a:t>时刻现金流</a:t>
            </a:r>
          </a:p>
          <a:p>
            <a:pPr lvl="1" eaLnBrk="1" hangingPunct="1"/>
            <a:r>
              <a:rPr lang="zh-CN" altLang="en-US" b="1" dirty="0" smtClean="0">
                <a:latin typeface="+mn-ea"/>
              </a:rPr>
              <a:t>偿付期初借款</a:t>
            </a:r>
            <a:r>
              <a:rPr lang="en-US" altLang="zh-CN" b="1" dirty="0" smtClean="0">
                <a:latin typeface="+mn-ea"/>
              </a:rPr>
              <a:t>-P(t) ×M ×</a:t>
            </a:r>
            <a:r>
              <a:rPr lang="en-US" altLang="zh-CN" b="1" dirty="0" err="1" smtClean="0">
                <a:latin typeface="+mn-ea"/>
              </a:rPr>
              <a:t>e</a:t>
            </a:r>
            <a:r>
              <a:rPr lang="en-US" altLang="zh-CN" b="1" baseline="30000" dirty="0" err="1" smtClean="0">
                <a:latin typeface="+mn-ea"/>
              </a:rPr>
              <a:t>r</a:t>
            </a:r>
            <a:r>
              <a:rPr lang="en-US" altLang="zh-CN" b="1" baseline="30000" dirty="0" smtClean="0">
                <a:latin typeface="+mn-ea"/>
              </a:rPr>
              <a:t>(T-t)</a:t>
            </a:r>
          </a:p>
          <a:p>
            <a:pPr lvl="1" eaLnBrk="1" hangingPunct="1"/>
            <a:r>
              <a:rPr lang="zh-CN" altLang="en-US" b="1" dirty="0" smtClean="0">
                <a:latin typeface="+mn-ea"/>
              </a:rPr>
              <a:t>组合现值 </a:t>
            </a:r>
            <a:r>
              <a:rPr lang="en-US" altLang="zh-CN" b="1" dirty="0" smtClean="0">
                <a:latin typeface="+mn-ea"/>
              </a:rPr>
              <a:t>P(T) ×M</a:t>
            </a:r>
          </a:p>
          <a:p>
            <a:pPr lvl="1" eaLnBrk="1" hangingPunct="1"/>
            <a:r>
              <a:rPr lang="zh-CN" altLang="en-US" b="1" dirty="0" smtClean="0">
                <a:latin typeface="+mn-ea"/>
              </a:rPr>
              <a:t>股利收入∑</a:t>
            </a:r>
            <a:r>
              <a:rPr lang="en-US" altLang="zh-CN" b="1" dirty="0" smtClean="0">
                <a:latin typeface="+mn-ea"/>
              </a:rPr>
              <a:t>(M × D(s) × </a:t>
            </a:r>
            <a:r>
              <a:rPr lang="en-US" altLang="zh-CN" b="1" dirty="0" err="1" smtClean="0">
                <a:latin typeface="+mn-ea"/>
              </a:rPr>
              <a:t>e</a:t>
            </a:r>
            <a:r>
              <a:rPr lang="en-US" altLang="zh-CN" b="1" baseline="30000" dirty="0" err="1" smtClean="0">
                <a:latin typeface="+mn-ea"/>
              </a:rPr>
              <a:t>r</a:t>
            </a:r>
            <a:r>
              <a:rPr lang="en-US" altLang="zh-CN" b="1" baseline="30000" dirty="0" smtClean="0">
                <a:latin typeface="+mn-ea"/>
              </a:rPr>
              <a:t>(T-s)</a:t>
            </a:r>
            <a:r>
              <a:rPr lang="en-US" altLang="zh-CN" b="1" dirty="0" smtClean="0">
                <a:latin typeface="+mn-ea"/>
              </a:rPr>
              <a:t>)</a:t>
            </a:r>
          </a:p>
          <a:p>
            <a:pPr lvl="1" eaLnBrk="1" hangingPunct="1"/>
            <a:r>
              <a:rPr lang="zh-CN" altLang="en-US" b="1" dirty="0" smtClean="0">
                <a:latin typeface="+mn-ea"/>
              </a:rPr>
              <a:t>股指期货交割 </a:t>
            </a:r>
            <a:r>
              <a:rPr lang="en-US" altLang="zh-CN" b="1" dirty="0" smtClean="0">
                <a:latin typeface="+mn-ea"/>
              </a:rPr>
              <a:t>–[P(T)-F(</a:t>
            </a:r>
            <a:r>
              <a:rPr lang="en-US" altLang="zh-CN" b="1" dirty="0" err="1" smtClean="0">
                <a:latin typeface="+mn-ea"/>
              </a:rPr>
              <a:t>t,T</a:t>
            </a:r>
            <a:r>
              <a:rPr lang="en-US" altLang="zh-CN" b="1" dirty="0" smtClean="0">
                <a:latin typeface="+mn-ea"/>
              </a:rPr>
              <a:t>)] × M</a:t>
            </a:r>
          </a:p>
        </p:txBody>
      </p:sp>
    </p:spTree>
    <p:extLst>
      <p:ext uri="{BB962C8B-B14F-4D97-AF65-F5344CB8AC3E}">
        <p14:creationId xmlns:p14="http://schemas.microsoft.com/office/powerpoint/2010/main" val="1166629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mtClean="0"/>
              <a:t>股值期货的一般定价公式</a:t>
            </a:r>
          </a:p>
        </p:txBody>
      </p:sp>
      <mc:AlternateContent xmlns:mc="http://schemas.openxmlformats.org/markup-compatibility/2006" xmlns:a14="http://schemas.microsoft.com/office/drawing/2010/main">
        <mc:Choice Requires="a14">
          <p:sp>
            <p:nvSpPr>
              <p:cNvPr id="138243" name="Rectangle 3"/>
              <p:cNvSpPr>
                <a:spLocks noGrp="1" noChangeArrowheads="1"/>
              </p:cNvSpPr>
              <p:nvPr>
                <p:ph type="body" idx="1"/>
              </p:nvPr>
            </p:nvSpPr>
            <p:spPr>
              <a:xfrm>
                <a:off x="1043608" y="2996952"/>
                <a:ext cx="7543800" cy="3048000"/>
              </a:xfrm>
            </p:spPr>
            <p:txBody>
              <a:bodyPr/>
              <a:lstStyle/>
              <a:p>
                <a:pPr lvl="1"/>
                <a:r>
                  <a:rPr lang="zh-CN" altLang="en-US" dirty="0" smtClean="0"/>
                  <a:t>其中： </a:t>
                </a:r>
                <a14:m>
                  <m:oMath xmlns:m="http://schemas.openxmlformats.org/officeDocument/2006/math">
                    <m:nary>
                      <m:naryPr>
                        <m:chr m:val="∑"/>
                        <m:limLoc m:val="undOvr"/>
                        <m:grow m:val="on"/>
                        <m:ctrlPr>
                          <a:rPr lang="zh-CN" altLang="en-US" i="1">
                            <a:latin typeface="Cambria Math" panose="02040503050406030204" pitchFamily="18" charset="0"/>
                          </a:rPr>
                        </m:ctrlPr>
                      </m:naryPr>
                      <m:sub>
                        <m:r>
                          <a:rPr lang="zh-CN" altLang="en-US" b="0" i="1">
                            <a:latin typeface="Cambria Math"/>
                          </a:rPr>
                          <m:t>𝑠</m:t>
                        </m:r>
                        <m:r>
                          <a:rPr lang="zh-CN" altLang="en-US" b="0">
                            <a:latin typeface="Cambria Math"/>
                          </a:rPr>
                          <m:t>=</m:t>
                        </m:r>
                        <m:r>
                          <a:rPr lang="zh-CN" altLang="en-US" b="0" i="1">
                            <a:latin typeface="Cambria Math"/>
                          </a:rPr>
                          <m:t>𝑡</m:t>
                        </m:r>
                        <m:r>
                          <a:rPr lang="zh-CN" altLang="en-US" b="0">
                            <a:latin typeface="Cambria Math"/>
                          </a:rPr>
                          <m:t>+1</m:t>
                        </m:r>
                      </m:sub>
                      <m:sup>
                        <m:r>
                          <a:rPr lang="zh-CN" altLang="en-US" b="0" i="1">
                            <a:latin typeface="Cambria Math"/>
                          </a:rPr>
                          <m:t>𝑇</m:t>
                        </m:r>
                      </m:sup>
                      <m:e>
                        <m:r>
                          <a:rPr lang="zh-CN" altLang="en-US" b="0" i="1">
                            <a:latin typeface="Cambria Math"/>
                          </a:rPr>
                          <m:t>𝐷</m:t>
                        </m:r>
                        <m:r>
                          <a:rPr lang="zh-CN" altLang="en-US" b="0">
                            <a:latin typeface="Cambria Math"/>
                          </a:rPr>
                          <m:t>(</m:t>
                        </m:r>
                        <m:r>
                          <a:rPr lang="zh-CN" altLang="en-US" b="0" i="1">
                            <a:latin typeface="Cambria Math"/>
                          </a:rPr>
                          <m:t>𝑠</m:t>
                        </m:r>
                        <m:r>
                          <a:rPr lang="zh-CN" altLang="en-US" b="0">
                            <a:latin typeface="Cambria Math"/>
                          </a:rPr>
                          <m:t>)</m:t>
                        </m:r>
                        <m:sSup>
                          <m:sSupPr>
                            <m:ctrlPr>
                              <a:rPr lang="zh-CN" altLang="en-US" i="1">
                                <a:latin typeface="Cambria Math" panose="02040503050406030204" pitchFamily="18" charset="0"/>
                              </a:rPr>
                            </m:ctrlPr>
                          </m:sSupPr>
                          <m:e>
                            <m:r>
                              <a:rPr lang="zh-CN" altLang="en-US" b="0" i="1">
                                <a:latin typeface="Cambria Math"/>
                              </a:rPr>
                              <m:t>𝑒</m:t>
                            </m:r>
                          </m:e>
                          <m:sup>
                            <m:d>
                              <m:dPr>
                                <m:begChr m:val=""/>
                                <m:ctrlPr>
                                  <a:rPr lang="zh-CN" altLang="en-US" i="1">
                                    <a:latin typeface="Cambria Math" panose="02040503050406030204" pitchFamily="18" charset="0"/>
                                  </a:rPr>
                                </m:ctrlPr>
                              </m:dPr>
                              <m:e>
                                <m:r>
                                  <a:rPr lang="zh-CN" altLang="en-US" b="0" i="1">
                                    <a:latin typeface="Cambria Math"/>
                                  </a:rPr>
                                  <m:t>𝑟</m:t>
                                </m:r>
                                <m:r>
                                  <a:rPr lang="zh-CN" altLang="en-US" b="0">
                                    <a:latin typeface="Cambria Math"/>
                                  </a:rPr>
                                  <m:t>(</m:t>
                                </m:r>
                                <m:r>
                                  <a:rPr lang="zh-CN" altLang="en-US" b="0" i="1">
                                    <a:latin typeface="Cambria Math"/>
                                  </a:rPr>
                                  <m:t>𝑇</m:t>
                                </m:r>
                                <m:r>
                                  <a:rPr lang="zh-CN" altLang="en-US" b="0">
                                    <a:latin typeface="Cambria Math"/>
                                  </a:rPr>
                                  <m:t>−</m:t>
                                </m:r>
                                <m:r>
                                  <a:rPr lang="zh-CN" altLang="en-US" b="0" i="1">
                                    <a:latin typeface="Cambria Math"/>
                                  </a:rPr>
                                  <m:t>𝑠</m:t>
                                </m:r>
                              </m:e>
                            </m:d>
                          </m:sup>
                        </m:sSup>
                      </m:e>
                    </m:nary>
                  </m:oMath>
                </a14:m>
                <a:r>
                  <a:rPr lang="zh-CN" altLang="en-US" dirty="0" smtClean="0"/>
                  <a:t>  为此期间收到的红利现金流</a:t>
                </a:r>
              </a:p>
            </p:txBody>
          </p:sp>
        </mc:Choice>
        <mc:Fallback xmlns="">
          <p:sp>
            <p:nvSpPr>
              <p:cNvPr id="138243" name="Rectangle 3"/>
              <p:cNvSpPr>
                <a:spLocks noGrp="1" noRot="1" noChangeAspect="1" noMove="1" noResize="1" noEditPoints="1" noAdjustHandles="1" noChangeArrowheads="1" noChangeShapeType="1" noTextEdit="1"/>
              </p:cNvSpPr>
              <p:nvPr>
                <p:ph type="body" idx="1"/>
              </p:nvPr>
            </p:nvSpPr>
            <p:spPr>
              <a:xfrm>
                <a:off x="1043608" y="2996952"/>
                <a:ext cx="7543800" cy="3048000"/>
              </a:xfrm>
              <a:blipFill rotWithShape="0">
                <a:blip r:embed="rId3"/>
                <a:stretch>
                  <a:fillRect r="-646"/>
                </a:stretch>
              </a:blipFill>
            </p:spPr>
            <p:txBody>
              <a:bodyPr/>
              <a:lstStyle/>
              <a:p>
                <a:r>
                  <a:rPr lang="zh-CN" altLang="en-US">
                    <a:noFill/>
                  </a:rPr>
                  <a:t> </a:t>
                </a:r>
              </a:p>
            </p:txBody>
          </p:sp>
        </mc:Fallback>
      </mc:AlternateContent>
      <p:sp>
        <p:nvSpPr>
          <p:cNvPr id="138244" name="Rectangle 4"/>
          <p:cNvSpPr>
            <a:spLocks noChangeArrowheads="1"/>
          </p:cNvSpPr>
          <p:nvPr/>
        </p:nvSpPr>
        <p:spPr bwMode="auto">
          <a:xfrm>
            <a:off x="3452813"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8246" name="Rectangle 6"/>
          <p:cNvSpPr>
            <a:spLocks noChangeArrowheads="1"/>
          </p:cNvSpPr>
          <p:nvPr/>
        </p:nvSpPr>
        <p:spPr bwMode="auto">
          <a:xfrm>
            <a:off x="411480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mc:AlternateContent xmlns:mc="http://schemas.openxmlformats.org/markup-compatibility/2006" xmlns:a14="http://schemas.microsoft.com/office/drawing/2010/main">
        <mc:Choice Requires="a14">
          <p:sp>
            <p:nvSpPr>
              <p:cNvPr id="2" name="矩形 1"/>
              <p:cNvSpPr/>
              <p:nvPr/>
            </p:nvSpPr>
            <p:spPr>
              <a:xfrm>
                <a:off x="1547664" y="1772816"/>
                <a:ext cx="5760640" cy="11425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a:rPr>
                        <m:t>𝐹</m:t>
                      </m:r>
                      <m:r>
                        <a:rPr lang="zh-CN" altLang="en-US" sz="2400">
                          <a:latin typeface="Cambria Math"/>
                        </a:rPr>
                        <m:t>(</m:t>
                      </m:r>
                      <m:r>
                        <a:rPr lang="zh-CN" altLang="en-US" sz="2400" i="1">
                          <a:latin typeface="Cambria Math"/>
                        </a:rPr>
                        <m:t>𝑡</m:t>
                      </m:r>
                      <m:r>
                        <a:rPr lang="zh-CN" altLang="en-US" sz="2400">
                          <a:latin typeface="Cambria Math"/>
                        </a:rPr>
                        <m:t>,</m:t>
                      </m:r>
                      <m:r>
                        <a:rPr lang="zh-CN" altLang="en-US" sz="2400" i="1">
                          <a:latin typeface="Cambria Math"/>
                        </a:rPr>
                        <m:t>𝑇</m:t>
                      </m:r>
                      <m:r>
                        <a:rPr lang="zh-CN" altLang="en-US" sz="2400">
                          <a:latin typeface="Cambria Math"/>
                        </a:rPr>
                        <m:t>)=</m:t>
                      </m:r>
                      <m:r>
                        <a:rPr lang="zh-CN" altLang="en-US" sz="2400" i="1">
                          <a:latin typeface="Cambria Math"/>
                        </a:rPr>
                        <m:t>𝑃</m:t>
                      </m:r>
                      <m:r>
                        <a:rPr lang="zh-CN" altLang="en-US" sz="2400">
                          <a:latin typeface="Cambria Math"/>
                        </a:rPr>
                        <m:t>(</m:t>
                      </m:r>
                      <m:r>
                        <a:rPr lang="zh-CN" altLang="en-US" sz="2400" i="1">
                          <a:latin typeface="Cambria Math"/>
                        </a:rPr>
                        <m:t>𝑡</m:t>
                      </m:r>
                      <m:r>
                        <a:rPr lang="zh-CN" altLang="en-US" sz="2400">
                          <a:latin typeface="Cambria Math"/>
                        </a:rPr>
                        <m:t>)</m:t>
                      </m:r>
                      <m:sSup>
                        <m:sSupPr>
                          <m:ctrlPr>
                            <a:rPr lang="zh-CN" altLang="en-US" sz="2400" i="1">
                              <a:latin typeface="Cambria Math" panose="02040503050406030204" pitchFamily="18" charset="0"/>
                            </a:rPr>
                          </m:ctrlPr>
                        </m:sSupPr>
                        <m:e>
                          <m:r>
                            <a:rPr lang="zh-CN" altLang="en-US" sz="2400" i="1">
                              <a:latin typeface="Cambria Math"/>
                            </a:rPr>
                            <m:t>𝑒</m:t>
                          </m:r>
                        </m:e>
                        <m:sup>
                          <m:r>
                            <a:rPr lang="zh-CN" altLang="en-US" sz="2400" i="1">
                              <a:latin typeface="Cambria Math"/>
                            </a:rPr>
                            <m:t>𝑟</m:t>
                          </m:r>
                          <m:d>
                            <m:dPr>
                              <m:ctrlPr>
                                <a:rPr lang="zh-CN" altLang="en-US" sz="2400" i="1">
                                  <a:latin typeface="Cambria Math" panose="02040503050406030204" pitchFamily="18" charset="0"/>
                                </a:rPr>
                              </m:ctrlPr>
                            </m:dPr>
                            <m:e>
                              <m:r>
                                <a:rPr lang="zh-CN" altLang="en-US" sz="2400" i="1">
                                  <a:latin typeface="Cambria Math"/>
                                </a:rPr>
                                <m:t>𝑇</m:t>
                              </m:r>
                              <m:r>
                                <a:rPr lang="zh-CN" altLang="en-US" sz="2400">
                                  <a:latin typeface="Cambria Math"/>
                                </a:rPr>
                                <m:t>−</m:t>
                              </m:r>
                              <m:r>
                                <a:rPr lang="zh-CN" altLang="en-US" sz="2400" i="1">
                                  <a:latin typeface="Cambria Math"/>
                                </a:rPr>
                                <m:t>𝑡</m:t>
                              </m:r>
                            </m:e>
                          </m:d>
                        </m:sup>
                      </m:sSup>
                      <m:r>
                        <a:rPr lang="zh-CN" altLang="en-US" sz="2400">
                          <a:latin typeface="Cambria Math"/>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a:rPr>
                            <m:t>𝑠</m:t>
                          </m:r>
                          <m:r>
                            <a:rPr lang="zh-CN" altLang="en-US" sz="2400">
                              <a:latin typeface="Cambria Math"/>
                            </a:rPr>
                            <m:t>=</m:t>
                          </m:r>
                          <m:r>
                            <a:rPr lang="zh-CN" altLang="en-US" sz="2400" i="1">
                              <a:latin typeface="Cambria Math"/>
                            </a:rPr>
                            <m:t>𝑡</m:t>
                          </m:r>
                          <m:r>
                            <a:rPr lang="zh-CN" altLang="en-US" sz="2400">
                              <a:latin typeface="Cambria Math"/>
                            </a:rPr>
                            <m:t>+1</m:t>
                          </m:r>
                        </m:sub>
                        <m:sup>
                          <m:r>
                            <a:rPr lang="zh-CN" altLang="en-US" sz="2400" i="1">
                              <a:latin typeface="Cambria Math"/>
                            </a:rPr>
                            <m:t>𝑇</m:t>
                          </m:r>
                        </m:sup>
                        <m:e>
                          <m:r>
                            <a:rPr lang="zh-CN" altLang="en-US" sz="2400" i="1">
                              <a:latin typeface="Cambria Math"/>
                            </a:rPr>
                            <m:t>𝐷</m:t>
                          </m:r>
                          <m:r>
                            <a:rPr lang="zh-CN" altLang="en-US" sz="2400">
                              <a:latin typeface="Cambria Math"/>
                            </a:rPr>
                            <m:t>(</m:t>
                          </m:r>
                          <m:r>
                            <a:rPr lang="zh-CN" altLang="en-US" sz="2400" i="1">
                              <a:latin typeface="Cambria Math"/>
                            </a:rPr>
                            <m:t>𝑠</m:t>
                          </m:r>
                          <m:r>
                            <a:rPr lang="zh-CN" altLang="en-US" sz="2400">
                              <a:latin typeface="Cambria Math"/>
                            </a:rPr>
                            <m:t>)</m:t>
                          </m:r>
                          <m:sSup>
                            <m:sSupPr>
                              <m:ctrlPr>
                                <a:rPr lang="zh-CN" altLang="en-US" sz="2400" i="1">
                                  <a:latin typeface="Cambria Math" panose="02040503050406030204" pitchFamily="18" charset="0"/>
                                </a:rPr>
                              </m:ctrlPr>
                            </m:sSupPr>
                            <m:e>
                              <m:r>
                                <a:rPr lang="zh-CN" altLang="en-US" sz="2400" i="1">
                                  <a:latin typeface="Cambria Math"/>
                                </a:rPr>
                                <m:t>𝑒</m:t>
                              </m:r>
                            </m:e>
                            <m:sup>
                              <m:d>
                                <m:dPr>
                                  <m:begChr m:val=""/>
                                  <m:ctrlPr>
                                    <a:rPr lang="zh-CN" altLang="en-US" sz="2400" i="1">
                                      <a:latin typeface="Cambria Math" panose="02040503050406030204" pitchFamily="18" charset="0"/>
                                    </a:rPr>
                                  </m:ctrlPr>
                                </m:dPr>
                                <m:e>
                                  <m:r>
                                    <a:rPr lang="zh-CN" altLang="en-US" sz="2400" i="1">
                                      <a:latin typeface="Cambria Math"/>
                                    </a:rPr>
                                    <m:t>𝑟</m:t>
                                  </m:r>
                                  <m:r>
                                    <a:rPr lang="zh-CN" altLang="en-US" sz="2400">
                                      <a:latin typeface="Cambria Math"/>
                                    </a:rPr>
                                    <m:t>(</m:t>
                                  </m:r>
                                  <m:r>
                                    <a:rPr lang="zh-CN" altLang="en-US" sz="2400" i="1">
                                      <a:latin typeface="Cambria Math"/>
                                    </a:rPr>
                                    <m:t>𝑇</m:t>
                                  </m:r>
                                  <m:r>
                                    <a:rPr lang="zh-CN" altLang="en-US" sz="2400">
                                      <a:latin typeface="Cambria Math"/>
                                    </a:rPr>
                                    <m:t>−</m:t>
                                  </m:r>
                                  <m:r>
                                    <a:rPr lang="zh-CN" altLang="en-US" sz="2400" i="1">
                                      <a:latin typeface="Cambria Math"/>
                                    </a:rPr>
                                    <m:t>𝑠</m:t>
                                  </m:r>
                                </m:e>
                              </m:d>
                            </m:sup>
                          </m:sSup>
                        </m:e>
                      </m:nary>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547664" y="1772816"/>
                <a:ext cx="5760640" cy="1142557"/>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254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pPr eaLnBrk="1" hangingPunct="1"/>
            <a:r>
              <a:rPr lang="zh-CN" altLang="en-US" sz="2800" dirty="0" smtClean="0">
                <a:latin typeface="+mn-ea"/>
                <a:ea typeface="+mn-ea"/>
              </a:rPr>
              <a:t>存在交易费用时的股指期货无套利价格区间</a:t>
            </a:r>
            <a:r>
              <a:rPr lang="zh-CN" altLang="en-US" sz="4400" dirty="0" smtClean="0">
                <a:latin typeface="+mn-ea"/>
                <a:ea typeface="+mn-ea"/>
              </a:rPr>
              <a:t> </a:t>
            </a:r>
          </a:p>
        </p:txBody>
      </p:sp>
      <p:sp>
        <p:nvSpPr>
          <p:cNvPr id="139267" name="Rectangle 3"/>
          <p:cNvSpPr>
            <a:spLocks noGrp="1" noChangeArrowheads="1"/>
          </p:cNvSpPr>
          <p:nvPr>
            <p:ph type="body" idx="1"/>
          </p:nvPr>
        </p:nvSpPr>
        <p:spPr/>
        <p:txBody>
          <a:bodyPr/>
          <a:lstStyle/>
          <a:p>
            <a:pPr eaLnBrk="1" hangingPunct="1"/>
            <a:r>
              <a:rPr lang="zh-CN" altLang="en-US" smtClean="0">
                <a:latin typeface="+mn-ea"/>
              </a:rPr>
              <a:t>交易成本：</a:t>
            </a:r>
          </a:p>
          <a:p>
            <a:pPr lvl="1" eaLnBrk="1" hangingPunct="1"/>
            <a:r>
              <a:rPr lang="zh-CN" altLang="en-US" smtClean="0">
                <a:latin typeface="+mn-ea"/>
              </a:rPr>
              <a:t>一类是交易印花税、佣金等直接交易费用</a:t>
            </a:r>
          </a:p>
          <a:p>
            <a:pPr lvl="1" eaLnBrk="1" hangingPunct="1"/>
            <a:r>
              <a:rPr lang="zh-CN" altLang="en-US" smtClean="0">
                <a:latin typeface="+mn-ea"/>
              </a:rPr>
              <a:t>另一类是由于套利交易本身引起的股价上涨或下跌而导致的成本的增加。 </a:t>
            </a:r>
          </a:p>
        </p:txBody>
      </p:sp>
    </p:spTree>
    <p:extLst>
      <p:ext uri="{BB962C8B-B14F-4D97-AF65-F5344CB8AC3E}">
        <p14:creationId xmlns:p14="http://schemas.microsoft.com/office/powerpoint/2010/main" val="1470811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endParaRPr lang="zh-CN" altLang="zh-CN" sz="3200" smtClean="0">
              <a:latin typeface="+mn-ea"/>
              <a:ea typeface="+mn-ea"/>
            </a:endParaRPr>
          </a:p>
        </p:txBody>
      </p:sp>
      <p:sp>
        <p:nvSpPr>
          <p:cNvPr id="140291" name="Rectangle 3"/>
          <p:cNvSpPr>
            <a:spLocks noGrp="1" noChangeArrowheads="1"/>
          </p:cNvSpPr>
          <p:nvPr>
            <p:ph type="body" idx="1"/>
          </p:nvPr>
        </p:nvSpPr>
        <p:spPr/>
        <p:txBody>
          <a:bodyPr/>
          <a:lstStyle/>
          <a:p>
            <a:pPr eaLnBrk="1" hangingPunct="1"/>
            <a:r>
              <a:rPr lang="en-US" altLang="zh-CN" sz="2800" smtClean="0">
                <a:latin typeface="+mn-ea"/>
              </a:rPr>
              <a:t>“</a:t>
            </a:r>
            <a:r>
              <a:rPr lang="zh-CN" altLang="en-US" sz="2800" smtClean="0">
                <a:latin typeface="+mn-ea"/>
              </a:rPr>
              <a:t>买卖反弹”（</a:t>
            </a:r>
            <a:r>
              <a:rPr lang="en-US" altLang="zh-CN" sz="2800" smtClean="0">
                <a:latin typeface="+mn-ea"/>
              </a:rPr>
              <a:t>bid-ask bounce</a:t>
            </a:r>
            <a:r>
              <a:rPr lang="zh-CN" altLang="en-US" sz="2800" smtClean="0">
                <a:latin typeface="+mn-ea"/>
              </a:rPr>
              <a:t>）</a:t>
            </a:r>
          </a:p>
          <a:p>
            <a:pPr lvl="1" eaLnBrk="1" hangingPunct="1"/>
            <a:r>
              <a:rPr lang="zh-CN" altLang="en-US" sz="2400" smtClean="0">
                <a:latin typeface="+mn-ea"/>
              </a:rPr>
              <a:t>指数达到一定数值时，程序交易者发现有套利机会而去购买股指中的成份股票。这时候它们是按照卖出价格成交的，于是指数便会有一个虚假的上升。同样，卖出成份股票组合，也会导致指数的下跌。</a:t>
            </a:r>
          </a:p>
          <a:p>
            <a:pPr lvl="1" eaLnBrk="1" hangingPunct="1"/>
            <a:r>
              <a:rPr lang="zh-CN" altLang="en-US" sz="2400" smtClean="0">
                <a:latin typeface="+mn-ea"/>
              </a:rPr>
              <a:t>这是因为，按照发现有套利机会时要买入的成份股价要比真正的成交价格低，成本就增加了。</a:t>
            </a:r>
          </a:p>
          <a:p>
            <a:pPr lvl="1" eaLnBrk="1" hangingPunct="1"/>
            <a:r>
              <a:rPr lang="zh-CN" altLang="en-US" sz="2400" smtClean="0">
                <a:latin typeface="+mn-ea"/>
              </a:rPr>
              <a:t>对于</a:t>
            </a:r>
            <a:r>
              <a:rPr lang="en-US" altLang="zh-CN" sz="2400" smtClean="0">
                <a:latin typeface="+mn-ea"/>
              </a:rPr>
              <a:t>S&amp;P 500</a:t>
            </a:r>
            <a:r>
              <a:rPr lang="zh-CN" altLang="en-US" sz="2400" smtClean="0">
                <a:latin typeface="+mn-ea"/>
              </a:rPr>
              <a:t>指数，买价或卖价的反弹幅度大约为</a:t>
            </a:r>
            <a:r>
              <a:rPr lang="en-US" altLang="zh-CN" sz="2400" smtClean="0">
                <a:latin typeface="+mn-ea"/>
              </a:rPr>
              <a:t>0.5%</a:t>
            </a:r>
            <a:r>
              <a:rPr lang="zh-CN" altLang="en-US" sz="2400" smtClean="0">
                <a:latin typeface="+mn-ea"/>
              </a:rPr>
              <a:t>（</a:t>
            </a:r>
            <a:r>
              <a:rPr lang="en-US" altLang="zh-CN" sz="2400" smtClean="0">
                <a:latin typeface="+mn-ea"/>
              </a:rPr>
              <a:t>Sofianos</a:t>
            </a:r>
            <a:r>
              <a:rPr lang="zh-CN" altLang="en-US" sz="2400" smtClean="0">
                <a:latin typeface="+mn-ea"/>
              </a:rPr>
              <a:t>，</a:t>
            </a:r>
            <a:r>
              <a:rPr lang="en-US" altLang="zh-CN" sz="2400" smtClean="0">
                <a:latin typeface="+mn-ea"/>
              </a:rPr>
              <a:t>1993</a:t>
            </a:r>
            <a:r>
              <a:rPr lang="zh-CN" altLang="en-US" sz="2400" smtClean="0">
                <a:latin typeface="+mn-ea"/>
              </a:rPr>
              <a:t>） </a:t>
            </a:r>
          </a:p>
        </p:txBody>
      </p:sp>
    </p:spTree>
    <p:extLst>
      <p:ext uri="{BB962C8B-B14F-4D97-AF65-F5344CB8AC3E}">
        <p14:creationId xmlns:p14="http://schemas.microsoft.com/office/powerpoint/2010/main" val="53191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mn-ea"/>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mn-ea"/>
                  </a:rPr>
                  <a:t>记印花税、佣金等直接交易费用为</a:t>
                </a:r>
                <a:r>
                  <a:rPr lang="en-US" altLang="zh-CN" dirty="0">
                    <a:latin typeface="+mn-ea"/>
                  </a:rPr>
                  <a:t>C</a:t>
                </a:r>
                <a:r>
                  <a:rPr lang="zh-CN" altLang="en-US" dirty="0">
                    <a:latin typeface="+mn-ea"/>
                  </a:rPr>
                  <a:t>，价格反弹幅度为</a:t>
                </a:r>
                <a:r>
                  <a:rPr lang="en-US" altLang="zh-CN" dirty="0">
                    <a:latin typeface="+mn-ea"/>
                  </a:rPr>
                  <a:t>B</a:t>
                </a:r>
                <a:r>
                  <a:rPr lang="zh-CN" altLang="en-US" dirty="0">
                    <a:latin typeface="+mn-ea"/>
                  </a:rPr>
                  <a:t>（包括了股票和期货两边），则股指期货的无套利区间为</a:t>
                </a:r>
                <a:r>
                  <a:rPr lang="zh-CN" altLang="en-US" dirty="0" smtClean="0">
                    <a:latin typeface="+mn-ea"/>
                  </a:rPr>
                  <a:t>：</a:t>
                </a:r>
                <a:endParaRPr lang="en-US" altLang="zh-CN" dirty="0" smtClean="0">
                  <a:latin typeface="+mn-ea"/>
                </a:endParaRPr>
              </a:p>
              <a:p>
                <a:pPr marL="82296" indent="0">
                  <a:lnSpc>
                    <a:spcPct val="200000"/>
                  </a:lnSpc>
                  <a:buNone/>
                </a:pPr>
                <a14:m>
                  <m:oMathPara xmlns:m="http://schemas.openxmlformats.org/officeDocument/2006/math">
                    <m:oMathParaPr>
                      <m:jc m:val="centerGroup"/>
                    </m:oMathParaPr>
                    <m:oMath xmlns:m="http://schemas.openxmlformats.org/officeDocument/2006/math">
                      <m:sSup>
                        <m:sSupPr>
                          <m:ctrlPr>
                            <a:rPr lang="zh-CN" altLang="en-US" sz="2400" i="1">
                              <a:latin typeface="Cambria Math" panose="02040503050406030204" pitchFamily="18" charset="0"/>
                            </a:rPr>
                          </m:ctrlPr>
                        </m:sSupPr>
                        <m:e>
                          <m:r>
                            <a:rPr lang="zh-CN" altLang="en-US" sz="2400" i="1">
                              <a:latin typeface="Cambria Math"/>
                            </a:rPr>
                            <m:t>𝐹</m:t>
                          </m:r>
                        </m:e>
                        <m:sup>
                          <m:r>
                            <a:rPr lang="zh-CN" altLang="en-US" sz="2400" i="1">
                              <a:latin typeface="Cambria Math"/>
                            </a:rPr>
                            <m:t>𝑒</m:t>
                          </m:r>
                        </m:sup>
                      </m:sSup>
                      <m:d>
                        <m:dPr>
                          <m:ctrlPr>
                            <a:rPr lang="zh-CN" altLang="en-US" sz="2400" i="1">
                              <a:latin typeface="Cambria Math" panose="02040503050406030204" pitchFamily="18" charset="0"/>
                            </a:rPr>
                          </m:ctrlPr>
                        </m:dPr>
                        <m:e>
                          <m:r>
                            <a:rPr lang="zh-CN" altLang="en-US" sz="2400" i="1">
                              <a:latin typeface="Cambria Math"/>
                            </a:rPr>
                            <m:t>𝑡</m:t>
                          </m:r>
                          <m:r>
                            <a:rPr lang="zh-CN" altLang="en-US" sz="2400">
                              <a:latin typeface="Cambria Math"/>
                            </a:rPr>
                            <m:t>,</m:t>
                          </m:r>
                          <m:r>
                            <a:rPr lang="zh-CN" altLang="en-US" sz="2400" i="1">
                              <a:latin typeface="Cambria Math"/>
                            </a:rPr>
                            <m:t>𝑇</m:t>
                          </m:r>
                        </m:e>
                      </m:d>
                      <m:r>
                        <a:rPr lang="zh-CN" altLang="en-US" sz="2400">
                          <a:latin typeface="Cambria Math"/>
                        </a:rPr>
                        <m:t>−</m:t>
                      </m:r>
                      <m:r>
                        <a:rPr lang="zh-CN" altLang="en-US" sz="2400" i="1">
                          <a:latin typeface="Cambria Math"/>
                        </a:rPr>
                        <m:t>𝐵</m:t>
                      </m:r>
                      <m:r>
                        <a:rPr lang="zh-CN" altLang="en-US" sz="2400">
                          <a:latin typeface="Cambria Math"/>
                        </a:rPr>
                        <m:t>−</m:t>
                      </m:r>
                      <m:r>
                        <a:rPr lang="zh-CN" altLang="en-US" sz="2400" i="1">
                          <a:latin typeface="Cambria Math"/>
                        </a:rPr>
                        <m:t>𝐶</m:t>
                      </m:r>
                      <m:r>
                        <a:rPr lang="zh-CN" altLang="en-US" sz="2400">
                          <a:latin typeface="Cambria Math"/>
                        </a:rPr>
                        <m:t>≤</m:t>
                      </m:r>
                      <m:r>
                        <a:rPr lang="zh-CN" altLang="en-US" sz="2400" i="1">
                          <a:latin typeface="Cambria Math"/>
                        </a:rPr>
                        <m:t>𝐹</m:t>
                      </m:r>
                      <m:d>
                        <m:dPr>
                          <m:ctrlPr>
                            <a:rPr lang="zh-CN" altLang="en-US" sz="2400" i="1">
                              <a:latin typeface="Cambria Math" panose="02040503050406030204" pitchFamily="18" charset="0"/>
                            </a:rPr>
                          </m:ctrlPr>
                        </m:dPr>
                        <m:e>
                          <m:r>
                            <a:rPr lang="zh-CN" altLang="en-US" sz="2400" i="1">
                              <a:latin typeface="Cambria Math"/>
                            </a:rPr>
                            <m:t>𝑡</m:t>
                          </m:r>
                          <m:r>
                            <a:rPr lang="zh-CN" altLang="en-US" sz="2400">
                              <a:latin typeface="Cambria Math"/>
                            </a:rPr>
                            <m:t>,</m:t>
                          </m:r>
                          <m:r>
                            <a:rPr lang="zh-CN" altLang="en-US" sz="2400" i="1">
                              <a:latin typeface="Cambria Math"/>
                            </a:rPr>
                            <m:t>𝑇</m:t>
                          </m:r>
                        </m:e>
                      </m:d>
                      <m:r>
                        <a:rPr lang="zh-CN" altLang="en-US" sz="2400">
                          <a:latin typeface="Cambria Math"/>
                        </a:rPr>
                        <m:t>≤</m:t>
                      </m:r>
                      <m:sSup>
                        <m:sSupPr>
                          <m:ctrlPr>
                            <a:rPr lang="zh-CN" altLang="en-US" sz="2400" i="1">
                              <a:latin typeface="Cambria Math" panose="02040503050406030204" pitchFamily="18" charset="0"/>
                            </a:rPr>
                          </m:ctrlPr>
                        </m:sSupPr>
                        <m:e>
                          <m:r>
                            <a:rPr lang="zh-CN" altLang="en-US" sz="2400" i="1">
                              <a:latin typeface="Cambria Math"/>
                            </a:rPr>
                            <m:t>𝐹</m:t>
                          </m:r>
                        </m:e>
                        <m:sup>
                          <m:r>
                            <a:rPr lang="zh-CN" altLang="en-US" sz="2400" i="1">
                              <a:latin typeface="Cambria Math"/>
                            </a:rPr>
                            <m:t>𝑒</m:t>
                          </m:r>
                        </m:sup>
                      </m:sSup>
                      <m:d>
                        <m:dPr>
                          <m:ctrlPr>
                            <a:rPr lang="zh-CN" altLang="en-US" sz="2400" i="1">
                              <a:latin typeface="Cambria Math" panose="02040503050406030204" pitchFamily="18" charset="0"/>
                            </a:rPr>
                          </m:ctrlPr>
                        </m:dPr>
                        <m:e>
                          <m:r>
                            <a:rPr lang="zh-CN" altLang="en-US" sz="2400" i="1">
                              <a:latin typeface="Cambria Math"/>
                            </a:rPr>
                            <m:t>𝑡</m:t>
                          </m:r>
                          <m:r>
                            <a:rPr lang="zh-CN" altLang="en-US" sz="2400">
                              <a:latin typeface="Cambria Math"/>
                            </a:rPr>
                            <m:t>,</m:t>
                          </m:r>
                          <m:r>
                            <a:rPr lang="zh-CN" altLang="en-US" sz="2400" i="1">
                              <a:latin typeface="Cambria Math"/>
                            </a:rPr>
                            <m:t>𝑇</m:t>
                          </m:r>
                        </m:e>
                      </m:d>
                      <m:r>
                        <a:rPr lang="zh-CN" altLang="en-US" sz="2400">
                          <a:latin typeface="Cambria Math"/>
                        </a:rPr>
                        <m:t>+</m:t>
                      </m:r>
                      <m:r>
                        <a:rPr lang="zh-CN" altLang="en-US" sz="2400" i="1">
                          <a:latin typeface="Cambria Math"/>
                        </a:rPr>
                        <m:t>𝐵</m:t>
                      </m:r>
                      <m:r>
                        <a:rPr lang="zh-CN" altLang="en-US" sz="2400">
                          <a:latin typeface="Cambria Math"/>
                        </a:rPr>
                        <m:t>+</m:t>
                      </m:r>
                      <m:r>
                        <a:rPr lang="zh-CN" altLang="en-US" sz="2400" i="1">
                          <a:latin typeface="Cambria Math"/>
                        </a:rPr>
                        <m:t>𝐶</m:t>
                      </m:r>
                    </m:oMath>
                  </m:oMathPara>
                </a14:m>
                <a:endParaRPr lang="zh-CN" altLang="en-US" sz="2800" dirty="0">
                  <a:latin typeface="+mn-ea"/>
                </a:endParaRPr>
              </a:p>
              <a:p>
                <a:r>
                  <a:rPr lang="zh-CN" altLang="en-US" dirty="0" smtClean="0">
                    <a:latin typeface="+mn-ea"/>
                  </a:rPr>
                  <a:t> </a:t>
                </a:r>
                <a:r>
                  <a:rPr lang="zh-CN" altLang="en-US" dirty="0">
                    <a:latin typeface="+mn-ea"/>
                  </a:rPr>
                  <a:t>其中：</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a:rPr>
                          <m:t>𝐹</m:t>
                        </m:r>
                      </m:e>
                      <m:sup>
                        <m:r>
                          <a:rPr lang="zh-CN" altLang="en-US" i="1">
                            <a:latin typeface="Cambria Math"/>
                          </a:rPr>
                          <m:t>𝑒</m:t>
                        </m:r>
                      </m:sup>
                    </m:sSup>
                    <m:r>
                      <a:rPr lang="zh-CN" altLang="en-US">
                        <a:latin typeface="Cambria Math"/>
                      </a:rPr>
                      <m:t>(</m:t>
                    </m:r>
                    <m:r>
                      <a:rPr lang="zh-CN" altLang="en-US" i="1">
                        <a:latin typeface="Cambria Math"/>
                      </a:rPr>
                      <m:t>𝑡</m:t>
                    </m:r>
                    <m:r>
                      <a:rPr lang="zh-CN" altLang="en-US">
                        <a:latin typeface="Cambria Math"/>
                      </a:rPr>
                      <m:t>,</m:t>
                    </m:r>
                    <m:r>
                      <a:rPr lang="zh-CN" altLang="en-US" i="1">
                        <a:latin typeface="Cambria Math"/>
                      </a:rPr>
                      <m:t>𝑇</m:t>
                    </m:r>
                    <m:r>
                      <a:rPr lang="zh-CN" altLang="en-US">
                        <a:latin typeface="Cambria Math"/>
                      </a:rPr>
                      <m:t>)=</m:t>
                    </m:r>
                    <m:r>
                      <a:rPr lang="zh-CN" altLang="en-US" i="1">
                        <a:latin typeface="Cambria Math"/>
                      </a:rPr>
                      <m:t>𝑃</m:t>
                    </m:r>
                    <m:r>
                      <a:rPr lang="zh-CN" altLang="en-US">
                        <a:latin typeface="Cambria Math"/>
                      </a:rPr>
                      <m:t>(</m:t>
                    </m:r>
                    <m:r>
                      <a:rPr lang="zh-CN" altLang="en-US" i="1">
                        <a:latin typeface="Cambria Math"/>
                      </a:rPr>
                      <m:t>𝑡</m:t>
                    </m:r>
                    <m:r>
                      <a:rPr lang="zh-CN" altLang="en-US">
                        <a:latin typeface="Cambria Math"/>
                      </a:rPr>
                      <m:t>)</m:t>
                    </m:r>
                    <m:sSup>
                      <m:sSupPr>
                        <m:ctrlPr>
                          <a:rPr lang="zh-CN" altLang="en-US" i="1">
                            <a:latin typeface="Cambria Math" panose="02040503050406030204" pitchFamily="18" charset="0"/>
                          </a:rPr>
                        </m:ctrlPr>
                      </m:sSupPr>
                      <m:e>
                        <m:r>
                          <a:rPr lang="zh-CN" altLang="en-US" i="1">
                            <a:latin typeface="Cambria Math"/>
                          </a:rPr>
                          <m:t>𝑒</m:t>
                        </m:r>
                      </m:e>
                      <m:sup>
                        <m:d>
                          <m:dPr>
                            <m:endChr m:val=""/>
                            <m:ctrlPr>
                              <a:rPr lang="zh-CN" altLang="en-US" i="1">
                                <a:latin typeface="Cambria Math" panose="02040503050406030204" pitchFamily="18" charset="0"/>
                              </a:rPr>
                            </m:ctrlPr>
                          </m:dPr>
                          <m:e>
                            <m:r>
                              <a:rPr lang="zh-CN" altLang="en-US" i="1">
                                <a:latin typeface="Cambria Math"/>
                              </a:rPr>
                              <m:t>𝑟</m:t>
                            </m:r>
                            <m:r>
                              <a:rPr lang="zh-CN" altLang="en-US">
                                <a:latin typeface="Cambria Math"/>
                              </a:rPr>
                              <m:t>−</m:t>
                            </m:r>
                            <m:r>
                              <a:rPr lang="zh-CN" altLang="en-US" i="1">
                                <a:latin typeface="Cambria Math"/>
                              </a:rPr>
                              <m:t>𝑑</m:t>
                            </m:r>
                            <m:r>
                              <a:rPr lang="zh-CN" altLang="en-US">
                                <a:latin typeface="Cambria Math"/>
                              </a:rPr>
                              <m:t>)</m:t>
                            </m:r>
                            <m:d>
                              <m:dPr>
                                <m:ctrlPr>
                                  <a:rPr lang="zh-CN" altLang="en-US" i="1">
                                    <a:latin typeface="Cambria Math" panose="02040503050406030204" pitchFamily="18" charset="0"/>
                                  </a:rPr>
                                </m:ctrlPr>
                              </m:dPr>
                              <m:e>
                                <m:r>
                                  <a:rPr lang="zh-CN" altLang="en-US" i="1">
                                    <a:latin typeface="Cambria Math"/>
                                  </a:rPr>
                                  <m:t>𝑇</m:t>
                                </m:r>
                                <m:r>
                                  <a:rPr lang="zh-CN" altLang="en-US">
                                    <a:latin typeface="Cambria Math"/>
                                  </a:rPr>
                                  <m:t>−</m:t>
                                </m:r>
                                <m:r>
                                  <a:rPr lang="zh-CN" altLang="en-US" i="1">
                                    <a:latin typeface="Cambria Math"/>
                                  </a:rPr>
                                  <m:t>𝑡</m:t>
                                </m:r>
                              </m:e>
                            </m:d>
                          </m:e>
                        </m:d>
                      </m:sup>
                    </m:sSup>
                  </m:oMath>
                </a14:m>
                <a:r>
                  <a:rPr lang="zh-CN" altLang="en-US" dirty="0">
                    <a:latin typeface="+mn-ea"/>
                  </a:rPr>
                  <a:t> </a:t>
                </a:r>
                <a:r>
                  <a:rPr lang="zh-CN" altLang="en-US" dirty="0" smtClean="0">
                    <a:latin typeface="+mn-ea"/>
                  </a:rPr>
                  <a:t>为</a:t>
                </a:r>
                <a:r>
                  <a:rPr lang="zh-CN" altLang="en-US" dirty="0">
                    <a:latin typeface="+mn-ea"/>
                  </a:rPr>
                  <a:t>理论价格 </a:t>
                </a:r>
              </a:p>
              <a:p>
                <a:endParaRPr lang="en-US" altLang="zh-CN" dirty="0" smtClean="0">
                  <a:latin typeface="+mn-ea"/>
                </a:endParaRPr>
              </a:p>
              <a:p>
                <a:endParaRPr lang="en-US" altLang="zh-CN" dirty="0">
                  <a:latin typeface="+mn-ea"/>
                </a:endParaRPr>
              </a:p>
              <a:p>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185" t="-2022" r="-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0454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dirty="0" smtClean="0"/>
              <a:t>股值期货的交易策略</a:t>
            </a:r>
          </a:p>
        </p:txBody>
      </p:sp>
      <p:sp>
        <p:nvSpPr>
          <p:cNvPr id="130051" name="Rectangle 3"/>
          <p:cNvSpPr>
            <a:spLocks noGrp="1" noChangeArrowheads="1"/>
          </p:cNvSpPr>
          <p:nvPr>
            <p:ph type="body" idx="1"/>
          </p:nvPr>
        </p:nvSpPr>
        <p:spPr/>
        <p:txBody>
          <a:bodyPr/>
          <a:lstStyle/>
          <a:p>
            <a:r>
              <a:rPr lang="zh-CN" altLang="en-US" dirty="0" smtClean="0">
                <a:latin typeface="宋体" pitchFamily="2" charset="-122"/>
              </a:rPr>
              <a:t>现金和股票组合的</a:t>
            </a:r>
            <a:r>
              <a:rPr lang="zh-CN" altLang="en-US" dirty="0">
                <a:latin typeface="宋体" pitchFamily="2" charset="-122"/>
              </a:rPr>
              <a:t>资产配置</a:t>
            </a:r>
            <a:endParaRPr lang="en-US" altLang="zh-CN" dirty="0" smtClean="0"/>
          </a:p>
          <a:p>
            <a:pPr eaLnBrk="1" hangingPunct="1"/>
            <a:r>
              <a:rPr lang="zh-CN" altLang="en-US" dirty="0" smtClean="0"/>
              <a:t>套期保值</a:t>
            </a:r>
          </a:p>
          <a:p>
            <a:pPr eaLnBrk="1" hangingPunct="1"/>
            <a:r>
              <a:rPr lang="zh-CN" altLang="en-US" dirty="0" smtClean="0"/>
              <a:t>套利</a:t>
            </a:r>
            <a:endParaRPr lang="en-US" altLang="zh-CN" dirty="0" smtClean="0"/>
          </a:p>
          <a:p>
            <a:pPr eaLnBrk="1" hangingPunct="1"/>
            <a:r>
              <a:rPr lang="zh-CN" altLang="en-US" dirty="0" smtClean="0"/>
              <a:t>程序化交易</a:t>
            </a:r>
            <a:endParaRPr lang="en-US" altLang="zh-CN" dirty="0" smtClean="0"/>
          </a:p>
        </p:txBody>
      </p:sp>
    </p:spTree>
    <p:extLst>
      <p:ext uri="{BB962C8B-B14F-4D97-AF65-F5344CB8AC3E}">
        <p14:creationId xmlns:p14="http://schemas.microsoft.com/office/powerpoint/2010/main" val="3970457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755576" y="260648"/>
            <a:ext cx="7498080" cy="1143000"/>
          </a:xfrm>
        </p:spPr>
        <p:txBody>
          <a:bodyPr>
            <a:normAutofit/>
          </a:bodyPr>
          <a:lstStyle/>
          <a:p>
            <a:pPr eaLnBrk="1" hangingPunct="1"/>
            <a:r>
              <a:rPr kumimoji="0" lang="en-US" altLang="zh-CN" sz="3600" b="1" dirty="0" smtClean="0">
                <a:latin typeface="+mn-ea"/>
                <a:ea typeface="+mn-ea"/>
              </a:rPr>
              <a:t>（1）.</a:t>
            </a:r>
            <a:r>
              <a:rPr kumimoji="0" lang="zh-CN" altLang="en-US" sz="3600" b="1" dirty="0" smtClean="0">
                <a:latin typeface="+mn-ea"/>
                <a:ea typeface="+mn-ea"/>
              </a:rPr>
              <a:t>国</a:t>
            </a:r>
            <a:r>
              <a:rPr lang="zh-CN" altLang="en-US" sz="3600" b="1" dirty="0" smtClean="0">
                <a:latin typeface="+mn-ea"/>
                <a:ea typeface="+mn-ea"/>
              </a:rPr>
              <a:t>债加股指期货的资产配置</a:t>
            </a:r>
          </a:p>
        </p:txBody>
      </p:sp>
      <p:sp>
        <p:nvSpPr>
          <p:cNvPr id="132099" name="Rectangle 3"/>
          <p:cNvSpPr>
            <a:spLocks noGrp="1" noChangeArrowheads="1"/>
          </p:cNvSpPr>
          <p:nvPr>
            <p:ph type="body" idx="1"/>
          </p:nvPr>
        </p:nvSpPr>
        <p:spPr>
          <a:xfrm>
            <a:off x="827584" y="1556792"/>
            <a:ext cx="7543800" cy="4343400"/>
          </a:xfrm>
        </p:spPr>
        <p:txBody>
          <a:bodyPr/>
          <a:lstStyle/>
          <a:p>
            <a:pPr eaLnBrk="1" hangingPunct="1"/>
            <a:r>
              <a:rPr lang="zh-CN" altLang="en-US" b="1" dirty="0" smtClean="0">
                <a:latin typeface="+mn-ea"/>
              </a:rPr>
              <a:t>假设一机构投资者想在股票市场做</a:t>
            </a:r>
            <a:r>
              <a:rPr lang="en-US" altLang="zh-CN" b="1" dirty="0" smtClean="0">
                <a:latin typeface="+mn-ea"/>
              </a:rPr>
              <a:t>1</a:t>
            </a:r>
            <a:r>
              <a:rPr lang="zh-CN" altLang="en-US" b="1" dirty="0" smtClean="0">
                <a:latin typeface="+mn-ea"/>
              </a:rPr>
              <a:t>个月的短期投资，资金额</a:t>
            </a:r>
            <a:r>
              <a:rPr lang="en-US" altLang="zh-CN" b="1" dirty="0" smtClean="0">
                <a:latin typeface="+mn-ea"/>
              </a:rPr>
              <a:t>5000</a:t>
            </a:r>
            <a:r>
              <a:rPr lang="zh-CN" altLang="en-US" b="1" dirty="0" smtClean="0">
                <a:latin typeface="+mn-ea"/>
              </a:rPr>
              <a:t>万美元。</a:t>
            </a:r>
          </a:p>
          <a:p>
            <a:pPr eaLnBrk="1" hangingPunct="1"/>
            <a:r>
              <a:rPr lang="zh-CN" altLang="en-US" b="1" dirty="0" smtClean="0">
                <a:latin typeface="+mn-ea"/>
              </a:rPr>
              <a:t>假设股指期货标的</a:t>
            </a:r>
            <a:r>
              <a:rPr lang="en-US" altLang="zh-CN" b="1" dirty="0" smtClean="0">
                <a:latin typeface="+mn-ea"/>
              </a:rPr>
              <a:t>S&amp;P500</a:t>
            </a:r>
            <a:r>
              <a:rPr lang="zh-CN" altLang="en-US" b="1" dirty="0" smtClean="0">
                <a:latin typeface="+mn-ea"/>
              </a:rPr>
              <a:t>，合约乘数</a:t>
            </a:r>
            <a:r>
              <a:rPr lang="en-US" altLang="zh-CN" b="1" dirty="0" smtClean="0">
                <a:latin typeface="+mn-ea"/>
              </a:rPr>
              <a:t>250</a:t>
            </a:r>
            <a:r>
              <a:rPr lang="zh-CN" altLang="en-US" b="1" dirty="0" smtClean="0">
                <a:latin typeface="+mn-ea"/>
              </a:rPr>
              <a:t>美元</a:t>
            </a:r>
            <a:r>
              <a:rPr lang="en-US" altLang="zh-CN" b="1" dirty="0" smtClean="0">
                <a:latin typeface="+mn-ea"/>
              </a:rPr>
              <a:t>/</a:t>
            </a:r>
            <a:r>
              <a:rPr lang="zh-CN" altLang="en-US" b="1" dirty="0" smtClean="0">
                <a:latin typeface="+mn-ea"/>
              </a:rPr>
              <a:t>点，当前</a:t>
            </a:r>
            <a:r>
              <a:rPr lang="en-US" altLang="zh-CN" b="1" dirty="0" smtClean="0">
                <a:latin typeface="+mn-ea"/>
              </a:rPr>
              <a:t>S&amp;P500</a:t>
            </a:r>
            <a:r>
              <a:rPr lang="zh-CN" altLang="en-US" b="1" dirty="0" smtClean="0">
                <a:latin typeface="+mn-ea"/>
              </a:rPr>
              <a:t>指数</a:t>
            </a:r>
            <a:r>
              <a:rPr lang="en-US" altLang="zh-CN" b="1" dirty="0" smtClean="0">
                <a:latin typeface="+mn-ea"/>
              </a:rPr>
              <a:t>1000</a:t>
            </a:r>
            <a:r>
              <a:rPr lang="zh-CN" altLang="en-US" b="1" dirty="0" smtClean="0">
                <a:latin typeface="+mn-ea"/>
              </a:rPr>
              <a:t>点，一月期的股指期货价格为</a:t>
            </a:r>
            <a:r>
              <a:rPr lang="en-US" altLang="zh-CN" b="1" dirty="0" smtClean="0">
                <a:latin typeface="+mn-ea"/>
              </a:rPr>
              <a:t>1005</a:t>
            </a:r>
            <a:r>
              <a:rPr lang="zh-CN" altLang="en-US" b="1" dirty="0" smtClean="0">
                <a:latin typeface="+mn-ea"/>
              </a:rPr>
              <a:t>点。</a:t>
            </a:r>
          </a:p>
          <a:p>
            <a:pPr eaLnBrk="1" hangingPunct="1"/>
            <a:r>
              <a:rPr lang="zh-CN" altLang="en-US" b="1" dirty="0" smtClean="0">
                <a:latin typeface="+mn-ea"/>
              </a:rPr>
              <a:t>投资者如何通过国债加股指期货完成类似于股票市场的投资？</a:t>
            </a:r>
          </a:p>
          <a:p>
            <a:pPr eaLnBrk="1" hangingPunct="1"/>
            <a:endParaRPr kumimoji="0" lang="en-US" altLang="zh-CN" b="1" dirty="0" smtClean="0">
              <a:latin typeface="+mn-ea"/>
            </a:endParaRPr>
          </a:p>
        </p:txBody>
      </p:sp>
    </p:spTree>
    <p:extLst>
      <p:ext uri="{BB962C8B-B14F-4D97-AF65-F5344CB8AC3E}">
        <p14:creationId xmlns:p14="http://schemas.microsoft.com/office/powerpoint/2010/main" val="105312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endParaRPr lang="zh-CN" altLang="zh-CN" smtClean="0">
              <a:latin typeface="+mn-ea"/>
              <a:ea typeface="+mn-ea"/>
            </a:endParaRPr>
          </a:p>
        </p:txBody>
      </p:sp>
      <p:sp>
        <p:nvSpPr>
          <p:cNvPr id="133123" name="Rectangle 3"/>
          <p:cNvSpPr>
            <a:spLocks noGrp="1" noChangeArrowheads="1"/>
          </p:cNvSpPr>
          <p:nvPr>
            <p:ph type="body" idx="1"/>
          </p:nvPr>
        </p:nvSpPr>
        <p:spPr>
          <a:xfrm>
            <a:off x="844550" y="1417638"/>
            <a:ext cx="7842250" cy="4824413"/>
          </a:xfrm>
        </p:spPr>
        <p:txBody>
          <a:bodyPr/>
          <a:lstStyle/>
          <a:p>
            <a:pPr eaLnBrk="1" hangingPunct="1">
              <a:lnSpc>
                <a:spcPct val="90000"/>
              </a:lnSpc>
            </a:pPr>
            <a:r>
              <a:rPr lang="zh-CN" altLang="en-US" b="1" dirty="0" smtClean="0">
                <a:latin typeface="+mn-ea"/>
              </a:rPr>
              <a:t>股指期货头寸</a:t>
            </a:r>
          </a:p>
          <a:p>
            <a:pPr lvl="1" eaLnBrk="1" hangingPunct="1">
              <a:lnSpc>
                <a:spcPct val="90000"/>
              </a:lnSpc>
            </a:pPr>
            <a:r>
              <a:rPr lang="zh-CN" altLang="en-US" b="1" dirty="0" smtClean="0">
                <a:latin typeface="+mn-ea"/>
              </a:rPr>
              <a:t>买入</a:t>
            </a:r>
            <a:r>
              <a:rPr lang="en-US" altLang="zh-CN" b="1" dirty="0" smtClean="0">
                <a:latin typeface="+mn-ea"/>
              </a:rPr>
              <a:t>50,000,000/(250 × 1,000)=200</a:t>
            </a:r>
            <a:r>
              <a:rPr lang="zh-CN" altLang="en-US" b="1" dirty="0" smtClean="0">
                <a:latin typeface="+mn-ea"/>
              </a:rPr>
              <a:t>份股指期货合约；</a:t>
            </a:r>
          </a:p>
          <a:p>
            <a:pPr eaLnBrk="1" hangingPunct="1">
              <a:lnSpc>
                <a:spcPct val="90000"/>
              </a:lnSpc>
            </a:pPr>
            <a:r>
              <a:rPr lang="zh-CN" altLang="en-US" b="1" dirty="0" smtClean="0">
                <a:latin typeface="+mn-ea"/>
              </a:rPr>
              <a:t>国债头寸</a:t>
            </a:r>
          </a:p>
          <a:p>
            <a:pPr lvl="1" eaLnBrk="1" hangingPunct="1">
              <a:lnSpc>
                <a:spcPct val="90000"/>
              </a:lnSpc>
            </a:pPr>
            <a:r>
              <a:rPr lang="zh-CN" altLang="en-US" b="1" dirty="0" smtClean="0">
                <a:latin typeface="+mn-ea"/>
              </a:rPr>
              <a:t>买入</a:t>
            </a:r>
            <a:r>
              <a:rPr lang="en-US" altLang="zh-CN" b="1" dirty="0" smtClean="0">
                <a:latin typeface="+mn-ea"/>
              </a:rPr>
              <a:t>50,000×1005/(1+r)</a:t>
            </a:r>
            <a:r>
              <a:rPr lang="zh-CN" altLang="en-US" b="1" dirty="0" smtClean="0">
                <a:latin typeface="+mn-ea"/>
              </a:rPr>
              <a:t>的国债，</a:t>
            </a:r>
            <a:r>
              <a:rPr lang="en-US" altLang="zh-CN" b="1" dirty="0" smtClean="0">
                <a:latin typeface="+mn-ea"/>
              </a:rPr>
              <a:t>r</a:t>
            </a:r>
            <a:r>
              <a:rPr lang="zh-CN" altLang="en-US" b="1" dirty="0" smtClean="0">
                <a:latin typeface="+mn-ea"/>
              </a:rPr>
              <a:t>为国债</a:t>
            </a:r>
            <a:r>
              <a:rPr lang="en-US" altLang="zh-CN" b="1" dirty="0" smtClean="0">
                <a:latin typeface="+mn-ea"/>
              </a:rPr>
              <a:t>1</a:t>
            </a:r>
            <a:r>
              <a:rPr lang="zh-CN" altLang="en-US" b="1" dirty="0" smtClean="0">
                <a:latin typeface="+mn-ea"/>
              </a:rPr>
              <a:t>个月的回报率</a:t>
            </a:r>
          </a:p>
          <a:p>
            <a:pPr eaLnBrk="1" hangingPunct="1">
              <a:lnSpc>
                <a:spcPct val="90000"/>
              </a:lnSpc>
            </a:pPr>
            <a:r>
              <a:rPr lang="en-US" altLang="zh-CN" b="1" dirty="0" smtClean="0">
                <a:latin typeface="+mn-ea"/>
              </a:rPr>
              <a:t>1</a:t>
            </a:r>
            <a:r>
              <a:rPr lang="zh-CN" altLang="en-US" b="1" dirty="0" smtClean="0">
                <a:latin typeface="+mn-ea"/>
              </a:rPr>
              <a:t>个月后组合损益：</a:t>
            </a:r>
          </a:p>
          <a:p>
            <a:pPr lvl="1" eaLnBrk="1" hangingPunct="1">
              <a:lnSpc>
                <a:spcPct val="90000"/>
              </a:lnSpc>
            </a:pPr>
            <a:r>
              <a:rPr lang="zh-CN" altLang="en-US" b="1" dirty="0" smtClean="0">
                <a:latin typeface="+mn-ea"/>
              </a:rPr>
              <a:t>期货 </a:t>
            </a:r>
            <a:r>
              <a:rPr kumimoji="0" lang="en-US" altLang="zh-CN" b="1" dirty="0" smtClean="0">
                <a:latin typeface="+mn-ea"/>
              </a:rPr>
              <a:t>200 </a:t>
            </a:r>
            <a:r>
              <a:rPr lang="en-US" altLang="zh-CN" b="1" dirty="0" smtClean="0">
                <a:latin typeface="+mn-ea"/>
              </a:rPr>
              <a:t>×250 ×(S(T)-1005)</a:t>
            </a:r>
          </a:p>
          <a:p>
            <a:pPr lvl="1" eaLnBrk="1" hangingPunct="1">
              <a:lnSpc>
                <a:spcPct val="90000"/>
              </a:lnSpc>
            </a:pPr>
            <a:r>
              <a:rPr lang="zh-CN" altLang="en-US" b="1" dirty="0" smtClean="0">
                <a:latin typeface="+mn-ea"/>
              </a:rPr>
              <a:t>国债 </a:t>
            </a:r>
            <a:r>
              <a:rPr lang="en-US" altLang="zh-CN" b="1" dirty="0" smtClean="0">
                <a:latin typeface="+mn-ea"/>
              </a:rPr>
              <a:t>50,000×1005</a:t>
            </a:r>
          </a:p>
          <a:p>
            <a:pPr lvl="1" eaLnBrk="1" hangingPunct="1">
              <a:lnSpc>
                <a:spcPct val="90000"/>
              </a:lnSpc>
            </a:pPr>
            <a:r>
              <a:rPr lang="zh-CN" altLang="en-US" b="1" dirty="0" smtClean="0">
                <a:latin typeface="+mn-ea"/>
              </a:rPr>
              <a:t>合计</a:t>
            </a:r>
            <a:r>
              <a:rPr lang="en-US" altLang="zh-CN" b="1" dirty="0" smtClean="0">
                <a:latin typeface="+mn-ea"/>
              </a:rPr>
              <a:t>50,000×S(T)</a:t>
            </a:r>
          </a:p>
        </p:txBody>
      </p:sp>
    </p:spTree>
    <p:extLst>
      <p:ext uri="{BB962C8B-B14F-4D97-AF65-F5344CB8AC3E}">
        <p14:creationId xmlns:p14="http://schemas.microsoft.com/office/powerpoint/2010/main" val="169167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sz="2800" b="1" dirty="0" smtClean="0">
                <a:latin typeface="+mn-ea"/>
                <a:ea typeface="+mn-ea"/>
              </a:rPr>
              <a:t>（2）</a:t>
            </a:r>
            <a:r>
              <a:rPr lang="zh-CN" altLang="en-US" sz="2800" b="1" dirty="0" smtClean="0">
                <a:latin typeface="+mn-ea"/>
                <a:ea typeface="+mn-ea"/>
              </a:rPr>
              <a:t>套期保值：如何调整股票组合的</a:t>
            </a:r>
            <a:r>
              <a:rPr lang="en-US" altLang="zh-CN" sz="2800" b="1" dirty="0" smtClean="0">
                <a:latin typeface="+mn-ea"/>
                <a:ea typeface="+mn-ea"/>
              </a:rPr>
              <a:t>Beta</a:t>
            </a:r>
            <a:r>
              <a:rPr lang="zh-CN" altLang="en-US" sz="2800" b="1" dirty="0" smtClean="0">
                <a:latin typeface="+mn-ea"/>
                <a:ea typeface="+mn-ea"/>
              </a:rPr>
              <a:t>值？</a:t>
            </a:r>
          </a:p>
        </p:txBody>
      </p:sp>
      <p:sp>
        <p:nvSpPr>
          <p:cNvPr id="134147" name="Rectangle 3"/>
          <p:cNvSpPr>
            <a:spLocks noGrp="1" noChangeArrowheads="1"/>
          </p:cNvSpPr>
          <p:nvPr>
            <p:ph type="body" idx="1"/>
          </p:nvPr>
        </p:nvSpPr>
        <p:spPr/>
        <p:txBody>
          <a:bodyPr/>
          <a:lstStyle/>
          <a:p>
            <a:pPr eaLnBrk="1" hangingPunct="1"/>
            <a:r>
              <a:rPr lang="zh-CN" altLang="en-US" b="1" dirty="0" smtClean="0">
                <a:latin typeface="+mn-ea"/>
              </a:rPr>
              <a:t>假设当前沪深</a:t>
            </a:r>
            <a:r>
              <a:rPr lang="en-US" altLang="zh-CN" b="1" dirty="0" smtClean="0">
                <a:latin typeface="+mn-ea"/>
              </a:rPr>
              <a:t>300</a:t>
            </a:r>
            <a:r>
              <a:rPr lang="zh-CN" altLang="en-US" b="1" dirty="0" smtClean="0">
                <a:latin typeface="+mn-ea"/>
              </a:rPr>
              <a:t>指数</a:t>
            </a:r>
            <a:r>
              <a:rPr lang="en-US" altLang="zh-CN" b="1" dirty="0" smtClean="0">
                <a:latin typeface="+mn-ea"/>
              </a:rPr>
              <a:t>3000</a:t>
            </a:r>
            <a:r>
              <a:rPr lang="zh-CN" altLang="en-US" b="1" dirty="0" smtClean="0">
                <a:latin typeface="+mn-ea"/>
              </a:rPr>
              <a:t>点，沪深</a:t>
            </a:r>
            <a:r>
              <a:rPr lang="en-US" altLang="zh-CN" b="1" dirty="0" smtClean="0">
                <a:latin typeface="+mn-ea"/>
              </a:rPr>
              <a:t>300</a:t>
            </a:r>
            <a:r>
              <a:rPr lang="zh-CN" altLang="en-US" b="1" dirty="0" smtClean="0">
                <a:latin typeface="+mn-ea"/>
              </a:rPr>
              <a:t>指数期货每点价值</a:t>
            </a:r>
            <a:r>
              <a:rPr lang="en-US" altLang="zh-CN" b="1" dirty="0" smtClean="0">
                <a:latin typeface="+mn-ea"/>
              </a:rPr>
              <a:t>300</a:t>
            </a:r>
            <a:r>
              <a:rPr lang="zh-CN" altLang="en-US" b="1" dirty="0" smtClean="0">
                <a:latin typeface="+mn-ea"/>
              </a:rPr>
              <a:t>元</a:t>
            </a:r>
          </a:p>
          <a:p>
            <a:pPr eaLnBrk="1" hangingPunct="1"/>
            <a:r>
              <a:rPr lang="zh-CN" altLang="en-US" b="1" dirty="0" smtClean="0">
                <a:latin typeface="+mn-ea"/>
              </a:rPr>
              <a:t>一投资者持有一个价值</a:t>
            </a:r>
            <a:r>
              <a:rPr lang="en-US" altLang="zh-CN" b="1" dirty="0" smtClean="0">
                <a:latin typeface="+mn-ea"/>
              </a:rPr>
              <a:t>180</a:t>
            </a:r>
            <a:r>
              <a:rPr lang="zh-CN" altLang="en-US" b="1" dirty="0" smtClean="0">
                <a:latin typeface="+mn-ea"/>
              </a:rPr>
              <a:t>万人民币的股票组合，其对沪深</a:t>
            </a:r>
            <a:r>
              <a:rPr lang="en-US" altLang="zh-CN" b="1" dirty="0" smtClean="0">
                <a:latin typeface="+mn-ea"/>
              </a:rPr>
              <a:t>300</a:t>
            </a:r>
            <a:r>
              <a:rPr lang="zh-CN" altLang="en-US" b="1" dirty="0" smtClean="0">
                <a:latin typeface="+mn-ea"/>
              </a:rPr>
              <a:t>指数的</a:t>
            </a:r>
            <a:r>
              <a:rPr lang="en-US" altLang="zh-CN" b="1" dirty="0" smtClean="0">
                <a:latin typeface="+mn-ea"/>
              </a:rPr>
              <a:t>Beta</a:t>
            </a:r>
            <a:r>
              <a:rPr lang="zh-CN" altLang="en-US" b="1" dirty="0" smtClean="0">
                <a:latin typeface="+mn-ea"/>
              </a:rPr>
              <a:t>值为</a:t>
            </a:r>
            <a:r>
              <a:rPr lang="en-US" altLang="zh-CN" b="1" dirty="0" smtClean="0">
                <a:latin typeface="+mn-ea"/>
              </a:rPr>
              <a:t>1.5</a:t>
            </a:r>
          </a:p>
          <a:p>
            <a:pPr eaLnBrk="1" hangingPunct="1"/>
            <a:r>
              <a:rPr lang="zh-CN" altLang="en-US" b="1" dirty="0" smtClean="0">
                <a:solidFill>
                  <a:srgbClr val="FFFF00"/>
                </a:solidFill>
                <a:latin typeface="+mn-ea"/>
              </a:rPr>
              <a:t>问题：</a:t>
            </a:r>
          </a:p>
          <a:p>
            <a:pPr lvl="1" eaLnBrk="1" hangingPunct="1">
              <a:buFontTx/>
              <a:buNone/>
            </a:pPr>
            <a:r>
              <a:rPr lang="zh-CN" altLang="en-US" b="1" dirty="0" smtClean="0">
                <a:latin typeface="+mn-ea"/>
              </a:rPr>
              <a:t>  投资者想降低其</a:t>
            </a:r>
            <a:r>
              <a:rPr lang="en-US" altLang="zh-CN" b="1" dirty="0" smtClean="0">
                <a:latin typeface="+mn-ea"/>
              </a:rPr>
              <a:t>Beta</a:t>
            </a:r>
            <a:r>
              <a:rPr lang="zh-CN" altLang="en-US" b="1" dirty="0" smtClean="0">
                <a:latin typeface="+mn-ea"/>
              </a:rPr>
              <a:t>值到</a:t>
            </a:r>
            <a:r>
              <a:rPr lang="en-US" altLang="zh-CN" b="1" dirty="0" smtClean="0">
                <a:latin typeface="+mn-ea"/>
              </a:rPr>
              <a:t>1.0</a:t>
            </a:r>
            <a:r>
              <a:rPr lang="zh-CN" altLang="en-US" b="1" dirty="0" smtClean="0">
                <a:latin typeface="+mn-ea"/>
              </a:rPr>
              <a:t>，如何通过股指期货交易来实现？</a:t>
            </a:r>
          </a:p>
        </p:txBody>
      </p:sp>
    </p:spTree>
    <p:extLst>
      <p:ext uri="{BB962C8B-B14F-4D97-AF65-F5344CB8AC3E}">
        <p14:creationId xmlns:p14="http://schemas.microsoft.com/office/powerpoint/2010/main" val="3791042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mn-ea"/>
                <a:ea typeface="+mn-ea"/>
              </a:rPr>
              <a:t>（</a:t>
            </a:r>
            <a:r>
              <a:rPr lang="en-US" altLang="zh-CN" sz="3600" dirty="0" smtClean="0">
                <a:latin typeface="+mn-ea"/>
                <a:ea typeface="+mn-ea"/>
              </a:rPr>
              <a:t>3）</a:t>
            </a:r>
            <a:r>
              <a:rPr lang="zh-CN" altLang="en-US" sz="3600" dirty="0" smtClean="0">
                <a:latin typeface="+mn-ea"/>
                <a:ea typeface="+mn-ea"/>
              </a:rPr>
              <a:t>股指期货期现套利</a:t>
            </a:r>
            <a:endParaRPr lang="zh-CN" altLang="en-US" sz="3600" dirty="0">
              <a:latin typeface="+mn-ea"/>
              <a:ea typeface="+mn-ea"/>
            </a:endParaRPr>
          </a:p>
        </p:txBody>
      </p:sp>
      <p:sp>
        <p:nvSpPr>
          <p:cNvPr id="3" name="内容占位符 2"/>
          <p:cNvSpPr>
            <a:spLocks noGrp="1"/>
          </p:cNvSpPr>
          <p:nvPr>
            <p:ph idx="1"/>
          </p:nvPr>
        </p:nvSpPr>
        <p:spPr/>
        <p:txBody>
          <a:bodyPr/>
          <a:lstStyle/>
          <a:p>
            <a:r>
              <a:rPr lang="zh-CN" altLang="en-US" b="1" dirty="0">
                <a:solidFill>
                  <a:srgbClr val="FFFF00"/>
                </a:solidFill>
                <a:latin typeface="+mn-ea"/>
              </a:rPr>
              <a:t>假设不存在交易成本，红利均匀发放，且不考虑红利再投资收益时</a:t>
            </a:r>
            <a:r>
              <a:rPr lang="zh-CN" altLang="en-US" b="1" dirty="0">
                <a:latin typeface="+mn-ea"/>
              </a:rPr>
              <a:t>，根据单利计算</a:t>
            </a:r>
            <a:r>
              <a:rPr lang="zh-CN" altLang="en-US" b="1" dirty="0" smtClean="0">
                <a:latin typeface="+mn-ea"/>
              </a:rPr>
              <a:t>的股指</a:t>
            </a:r>
            <a:r>
              <a:rPr lang="zh-CN" altLang="en-US" b="1" dirty="0">
                <a:latin typeface="+mn-ea"/>
              </a:rPr>
              <a:t>期货理论价格F(t, T)为：</a:t>
            </a:r>
          </a:p>
          <a:p>
            <a:pPr marL="0" indent="0" algn="ctr">
              <a:buNone/>
            </a:pPr>
            <a:r>
              <a:rPr lang="zh-CN" altLang="en-US" b="1" dirty="0">
                <a:latin typeface="+mn-ea"/>
              </a:rPr>
              <a:t>    F(t,T)=S(t) </a:t>
            </a:r>
            <a:r>
              <a:rPr lang="en-US" altLang="zh-CN" b="1" dirty="0" smtClean="0">
                <a:latin typeface="+mn-ea"/>
              </a:rPr>
              <a:t>+</a:t>
            </a:r>
            <a:r>
              <a:rPr lang="zh-CN" altLang="en-US" b="1" dirty="0" smtClean="0">
                <a:latin typeface="+mn-ea"/>
              </a:rPr>
              <a:t> </a:t>
            </a:r>
            <a:r>
              <a:rPr lang="zh-CN" altLang="en-US" b="1" dirty="0">
                <a:latin typeface="+mn-ea"/>
              </a:rPr>
              <a:t>S(t)×</a:t>
            </a:r>
            <a:r>
              <a:rPr lang="en-US" altLang="zh-CN" b="1" dirty="0">
                <a:latin typeface="+mn-ea"/>
              </a:rPr>
              <a:t>(</a:t>
            </a:r>
            <a:r>
              <a:rPr lang="zh-CN" altLang="en-US" b="1" dirty="0">
                <a:latin typeface="+mn-ea"/>
              </a:rPr>
              <a:t>r</a:t>
            </a:r>
            <a:r>
              <a:rPr lang="en-US" altLang="zh-CN" b="1" dirty="0">
                <a:latin typeface="+mn-ea"/>
              </a:rPr>
              <a:t>-d)</a:t>
            </a:r>
            <a:r>
              <a:rPr lang="zh-CN" altLang="en-US" b="1" dirty="0">
                <a:latin typeface="+mn-ea"/>
              </a:rPr>
              <a:t>×n/36</a:t>
            </a:r>
            <a:r>
              <a:rPr lang="en-US" altLang="zh-CN" b="1" dirty="0" smtClean="0">
                <a:latin typeface="+mn-ea"/>
              </a:rPr>
              <a:t>0</a:t>
            </a:r>
          </a:p>
          <a:p>
            <a:pPr marL="0" indent="0">
              <a:buNone/>
            </a:pPr>
            <a:r>
              <a:rPr lang="zh-CN" altLang="en-US" b="1" dirty="0" smtClean="0">
                <a:latin typeface="+mn-ea"/>
              </a:rPr>
              <a:t>其中</a:t>
            </a:r>
            <a:r>
              <a:rPr lang="en-US" altLang="zh-CN" b="1" dirty="0" smtClean="0">
                <a:latin typeface="+mn-ea"/>
              </a:rPr>
              <a:t>n=T-t</a:t>
            </a:r>
            <a:r>
              <a:rPr lang="zh-CN" altLang="en-US" b="1" dirty="0" smtClean="0">
                <a:latin typeface="+mn-ea"/>
              </a:rPr>
              <a:t>代表当前日至到期日的天数。</a:t>
            </a:r>
            <a:endParaRPr lang="en-US" altLang="zh-CN" b="1" dirty="0" smtClean="0">
              <a:latin typeface="+mn-ea"/>
            </a:endParaRPr>
          </a:p>
          <a:p>
            <a:r>
              <a:rPr lang="zh-CN" altLang="en-US" b="1" dirty="0" smtClean="0">
                <a:latin typeface="+mn-ea"/>
              </a:rPr>
              <a:t>沪</a:t>
            </a:r>
            <a:r>
              <a:rPr lang="zh-CN" altLang="en-US" b="1" dirty="0">
                <a:latin typeface="+mn-ea"/>
              </a:rPr>
              <a:t>深300指数年化红利率假设为</a:t>
            </a:r>
            <a:r>
              <a:rPr lang="en-US" altLang="zh-CN" b="1" dirty="0">
                <a:latin typeface="+mn-ea"/>
              </a:rPr>
              <a:t>3</a:t>
            </a:r>
            <a:r>
              <a:rPr lang="zh-CN" altLang="en-US" b="1" dirty="0">
                <a:latin typeface="+mn-ea"/>
              </a:rPr>
              <a:t>%，无风险利率为</a:t>
            </a:r>
            <a:r>
              <a:rPr lang="en-US" altLang="zh-CN" b="1" dirty="0">
                <a:latin typeface="+mn-ea"/>
              </a:rPr>
              <a:t>6%</a:t>
            </a:r>
            <a:r>
              <a:rPr lang="zh-CN" altLang="en-US" b="1" dirty="0">
                <a:latin typeface="+mn-ea"/>
              </a:rPr>
              <a:t>，标的指数为</a:t>
            </a:r>
            <a:r>
              <a:rPr lang="en-US" altLang="zh-CN" b="1" dirty="0">
                <a:latin typeface="+mn-ea"/>
              </a:rPr>
              <a:t>S</a:t>
            </a:r>
            <a:r>
              <a:rPr lang="zh-CN" altLang="en-US" b="1" dirty="0">
                <a:latin typeface="+mn-ea"/>
              </a:rPr>
              <a:t>，则理论价格为：</a:t>
            </a:r>
            <a:endParaRPr lang="en-US" altLang="zh-CN" b="1" dirty="0">
              <a:latin typeface="+mn-ea"/>
            </a:endParaRPr>
          </a:p>
          <a:p>
            <a:pPr marL="457200" lvl="1" indent="0" algn="ctr">
              <a:buNone/>
            </a:pPr>
            <a:r>
              <a:rPr lang="en-US" altLang="zh-CN" sz="3200" b="1" dirty="0">
                <a:latin typeface="+mn-ea"/>
              </a:rPr>
              <a:t>F=(</a:t>
            </a:r>
            <a:r>
              <a:rPr lang="en-US" altLang="zh-CN" sz="3200" b="1" dirty="0" smtClean="0">
                <a:latin typeface="+mn-ea"/>
              </a:rPr>
              <a:t>1+0.00008n)S</a:t>
            </a:r>
            <a:endParaRPr lang="en-US" altLang="zh-CN" sz="3200" b="1" dirty="0">
              <a:latin typeface="+mn-ea"/>
            </a:endParaRPr>
          </a:p>
        </p:txBody>
      </p:sp>
    </p:spTree>
    <p:extLst>
      <p:ext uri="{BB962C8B-B14F-4D97-AF65-F5344CB8AC3E}">
        <p14:creationId xmlns:p14="http://schemas.microsoft.com/office/powerpoint/2010/main" val="364687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eaLnBrk="1" hangingPunct="1">
              <a:defRPr/>
            </a:pPr>
            <a:r>
              <a:rPr lang="en-US" altLang="zh-CN" dirty="0" smtClean="0"/>
              <a:t>1. </a:t>
            </a:r>
            <a:r>
              <a:rPr lang="zh-CN" altLang="en-US" dirty="0" smtClean="0"/>
              <a:t>股指期货</a:t>
            </a:r>
            <a:endParaRPr lang="en-US" altLang="zh-CN" dirty="0" smtClean="0"/>
          </a:p>
        </p:txBody>
      </p:sp>
      <p:sp>
        <p:nvSpPr>
          <p:cNvPr id="410627" name="Rectangle 3"/>
          <p:cNvSpPr>
            <a:spLocks noGrp="1" noChangeArrowheads="1"/>
          </p:cNvSpPr>
          <p:nvPr>
            <p:ph type="body" idx="1"/>
          </p:nvPr>
        </p:nvSpPr>
        <p:spPr/>
        <p:txBody>
          <a:bodyPr/>
          <a:lstStyle/>
          <a:p>
            <a:pPr eaLnBrk="1" hangingPunct="1">
              <a:lnSpc>
                <a:spcPct val="150000"/>
              </a:lnSpc>
              <a:defRPr/>
            </a:pPr>
            <a:r>
              <a:rPr lang="zh-CN" altLang="en-US" sz="2800" b="1" dirty="0" smtClean="0"/>
              <a:t>股票指数期货简称股指期货，是以股票市场的指数为基础资产的期货。</a:t>
            </a:r>
            <a:endParaRPr lang="en-US" altLang="zh-CN" sz="2800" b="1" dirty="0"/>
          </a:p>
          <a:p>
            <a:pPr lvl="1" eaLnBrk="1" hangingPunct="1">
              <a:lnSpc>
                <a:spcPct val="150000"/>
              </a:lnSpc>
            </a:pPr>
            <a:r>
              <a:rPr lang="zh-CN" altLang="en-US" sz="2400" b="1" dirty="0" smtClean="0">
                <a:latin typeface="+mn-ea"/>
              </a:rPr>
              <a:t>芝加哥商品交易所的</a:t>
            </a:r>
            <a:r>
              <a:rPr lang="en-US" altLang="zh-CN" sz="2400" b="1" dirty="0" smtClean="0">
                <a:latin typeface="+mn-ea"/>
              </a:rPr>
              <a:t>S&amp;P 500</a:t>
            </a:r>
            <a:r>
              <a:rPr lang="zh-CN" altLang="en-US" sz="2400" b="1" dirty="0" smtClean="0">
                <a:latin typeface="+mn-ea"/>
              </a:rPr>
              <a:t>指数期货；</a:t>
            </a:r>
          </a:p>
          <a:p>
            <a:pPr lvl="1" eaLnBrk="1" hangingPunct="1">
              <a:lnSpc>
                <a:spcPct val="150000"/>
              </a:lnSpc>
            </a:pPr>
            <a:r>
              <a:rPr lang="zh-CN" altLang="en-US" sz="2400" b="1" dirty="0" smtClean="0">
                <a:latin typeface="+mn-ea"/>
              </a:rPr>
              <a:t>伦敦国际金融期货交易所的金融时报</a:t>
            </a:r>
            <a:r>
              <a:rPr lang="en-US" altLang="zh-CN" sz="2400" b="1" dirty="0" smtClean="0">
                <a:latin typeface="+mn-ea"/>
              </a:rPr>
              <a:t>100</a:t>
            </a:r>
            <a:r>
              <a:rPr lang="zh-CN" altLang="en-US" sz="2400" b="1" dirty="0" smtClean="0">
                <a:latin typeface="+mn-ea"/>
              </a:rPr>
              <a:t>指数期货合约；</a:t>
            </a:r>
          </a:p>
          <a:p>
            <a:pPr lvl="1" eaLnBrk="1" hangingPunct="1">
              <a:lnSpc>
                <a:spcPct val="150000"/>
              </a:lnSpc>
            </a:pPr>
            <a:r>
              <a:rPr lang="zh-CN" altLang="en-US" sz="2400" b="1" dirty="0" smtClean="0">
                <a:latin typeface="+mn-ea"/>
              </a:rPr>
              <a:t>香港恒指期货</a:t>
            </a:r>
          </a:p>
          <a:p>
            <a:pPr lvl="1" eaLnBrk="1" hangingPunct="1">
              <a:lnSpc>
                <a:spcPct val="150000"/>
              </a:lnSpc>
            </a:pPr>
            <a:r>
              <a:rPr lang="zh-CN" altLang="en-US" sz="2400" b="1" dirty="0" smtClean="0">
                <a:latin typeface="+mn-ea"/>
              </a:rPr>
              <a:t>中国沪深</a:t>
            </a:r>
            <a:r>
              <a:rPr lang="en-US" altLang="zh-CN" sz="2400" b="1" dirty="0" smtClean="0">
                <a:latin typeface="+mn-ea"/>
              </a:rPr>
              <a:t>300</a:t>
            </a:r>
            <a:r>
              <a:rPr lang="zh-CN" altLang="en-US" sz="2400" b="1" dirty="0" smtClean="0">
                <a:latin typeface="+mn-ea"/>
              </a:rPr>
              <a:t>股指期货，上证</a:t>
            </a:r>
            <a:r>
              <a:rPr lang="en-US" altLang="zh-CN" sz="2400" b="1" dirty="0" smtClean="0">
                <a:latin typeface="+mn-ea"/>
              </a:rPr>
              <a:t>50股指期货，中证500股指期货</a:t>
            </a:r>
            <a:endParaRPr lang="zh-CN" altLang="en-US" sz="2400" b="1" dirty="0" smtClean="0">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9DD257C5-1CD9-484E-9A35-B339E96D8FDD}" type="slidenum">
              <a:rPr lang="zh-CN" altLang="en-US" sz="1400">
                <a:latin typeface="宋体" panose="02010600030101010101" pitchFamily="2" charset="-122"/>
              </a:rPr>
              <a:pPr algn="ctr">
                <a:spcBef>
                  <a:spcPct val="0"/>
                </a:spcBef>
                <a:buClrTx/>
                <a:buSzTx/>
                <a:buFontTx/>
                <a:buNone/>
              </a:pPr>
              <a:t>30</a:t>
            </a:fld>
            <a:endParaRPr lang="en-US" altLang="zh-CN" sz="1400">
              <a:latin typeface="宋体" panose="02010600030101010101" pitchFamily="2" charset="-122"/>
            </a:endParaRPr>
          </a:p>
        </p:txBody>
      </p:sp>
      <p:sp>
        <p:nvSpPr>
          <p:cNvPr id="74754" name="Rectangle 2"/>
          <p:cNvSpPr>
            <a:spLocks noGrp="1" noRot="1" noChangeArrowheads="1"/>
          </p:cNvSpPr>
          <p:nvPr>
            <p:ph type="title"/>
          </p:nvPr>
        </p:nvSpPr>
        <p:spPr/>
        <p:txBody>
          <a:bodyPr/>
          <a:lstStyle/>
          <a:p>
            <a:pPr>
              <a:defRPr/>
            </a:pPr>
            <a:r>
              <a:rPr lang="zh-CN" altLang="en-US" dirty="0">
                <a:latin typeface="+mn-ea"/>
                <a:ea typeface="+mn-ea"/>
              </a:rPr>
              <a:t>套利成本</a:t>
            </a:r>
            <a:endParaRPr lang="zh-CN" altLang="zh-CN" dirty="0">
              <a:latin typeface="+mn-ea"/>
              <a:ea typeface="+mn-ea"/>
            </a:endParaRPr>
          </a:p>
        </p:txBody>
      </p:sp>
      <p:sp>
        <p:nvSpPr>
          <p:cNvPr id="74755" name="Rectangle 3"/>
          <p:cNvSpPr>
            <a:spLocks noGrp="1" noRot="1" noChangeArrowheads="1"/>
          </p:cNvSpPr>
          <p:nvPr>
            <p:ph type="body" idx="1"/>
          </p:nvPr>
        </p:nvSpPr>
        <p:spPr/>
        <p:txBody>
          <a:bodyPr>
            <a:normAutofit/>
          </a:bodyPr>
          <a:lstStyle/>
          <a:p>
            <a:pPr>
              <a:lnSpc>
                <a:spcPct val="90000"/>
              </a:lnSpc>
              <a:defRPr/>
            </a:pPr>
            <a:r>
              <a:rPr lang="zh-CN" altLang="en-US" sz="2800" b="1" dirty="0" smtClean="0">
                <a:latin typeface="+mn-ea"/>
              </a:rPr>
              <a:t>现货</a:t>
            </a:r>
            <a:r>
              <a:rPr lang="zh-CN" altLang="en-US" sz="2800" b="1" dirty="0">
                <a:latin typeface="+mn-ea"/>
              </a:rPr>
              <a:t>买卖</a:t>
            </a:r>
            <a:r>
              <a:rPr lang="zh-CN" altLang="en-US" sz="2800" b="1" dirty="0" smtClean="0">
                <a:latin typeface="+mn-ea"/>
              </a:rPr>
              <a:t>的单边</a:t>
            </a:r>
            <a:r>
              <a:rPr lang="zh-CN" altLang="en-US" sz="2800" b="1" dirty="0">
                <a:latin typeface="+mn-ea"/>
              </a:rPr>
              <a:t>交易手续费为成交金额的0</a:t>
            </a:r>
            <a:r>
              <a:rPr lang="zh-CN" altLang="en-US" sz="2800" b="1" dirty="0" smtClean="0">
                <a:latin typeface="+mn-ea"/>
              </a:rPr>
              <a:t>.</a:t>
            </a:r>
            <a:r>
              <a:rPr lang="en-US" altLang="zh-CN" sz="2800" b="1" dirty="0" smtClean="0">
                <a:latin typeface="+mn-ea"/>
              </a:rPr>
              <a:t>1</a:t>
            </a:r>
            <a:r>
              <a:rPr lang="zh-CN" altLang="en-US" sz="2800" b="1" dirty="0" smtClean="0">
                <a:latin typeface="+mn-ea"/>
              </a:rPr>
              <a:t>%</a:t>
            </a:r>
            <a:r>
              <a:rPr lang="zh-CN" altLang="en-US" sz="2800" b="1" dirty="0">
                <a:latin typeface="+mn-ea"/>
              </a:rPr>
              <a:t>；</a:t>
            </a:r>
          </a:p>
          <a:p>
            <a:pPr>
              <a:lnSpc>
                <a:spcPct val="90000"/>
              </a:lnSpc>
              <a:defRPr/>
            </a:pPr>
            <a:r>
              <a:rPr lang="zh-CN" altLang="en-US" sz="2800" b="1" dirty="0" smtClean="0">
                <a:latin typeface="+mn-ea"/>
              </a:rPr>
              <a:t>现货</a:t>
            </a:r>
            <a:r>
              <a:rPr lang="zh-CN" altLang="en-US" sz="2800" b="1" dirty="0">
                <a:latin typeface="+mn-ea"/>
              </a:rPr>
              <a:t>买卖的冲击成本经验值为成交金额的0</a:t>
            </a:r>
            <a:r>
              <a:rPr lang="zh-CN" altLang="en-US" sz="2800" b="1" dirty="0" smtClean="0">
                <a:latin typeface="+mn-ea"/>
              </a:rPr>
              <a:t>.</a:t>
            </a:r>
            <a:r>
              <a:rPr lang="en-US" altLang="zh-CN" sz="2800" b="1" dirty="0" smtClean="0">
                <a:latin typeface="+mn-ea"/>
              </a:rPr>
              <a:t>1</a:t>
            </a:r>
            <a:r>
              <a:rPr lang="zh-CN" altLang="en-US" sz="2800" b="1" dirty="0" smtClean="0">
                <a:latin typeface="+mn-ea"/>
              </a:rPr>
              <a:t>%</a:t>
            </a:r>
            <a:r>
              <a:rPr lang="zh-CN" altLang="en-US" sz="2800" b="1" dirty="0">
                <a:latin typeface="+mn-ea"/>
              </a:rPr>
              <a:t>；</a:t>
            </a:r>
          </a:p>
          <a:p>
            <a:pPr>
              <a:lnSpc>
                <a:spcPct val="90000"/>
              </a:lnSpc>
              <a:defRPr/>
            </a:pPr>
            <a:r>
              <a:rPr lang="zh-CN" altLang="en-US" sz="2800" b="1" dirty="0" smtClean="0">
                <a:latin typeface="+mn-ea"/>
              </a:rPr>
              <a:t>现货</a:t>
            </a:r>
            <a:r>
              <a:rPr lang="zh-CN" altLang="en-US" sz="2800" b="1" dirty="0">
                <a:latin typeface="+mn-ea"/>
              </a:rPr>
              <a:t>的指数跟踪误差经验值为指数点位的0</a:t>
            </a:r>
            <a:r>
              <a:rPr lang="zh-CN" altLang="en-US" sz="2800" b="1" dirty="0" smtClean="0">
                <a:latin typeface="+mn-ea"/>
              </a:rPr>
              <a:t>.</a:t>
            </a:r>
            <a:r>
              <a:rPr lang="en-US" altLang="zh-CN" sz="2800" b="1" dirty="0" smtClean="0">
                <a:latin typeface="+mn-ea"/>
              </a:rPr>
              <a:t>2</a:t>
            </a:r>
            <a:r>
              <a:rPr lang="zh-CN" altLang="en-US" sz="2800" b="1" dirty="0" smtClean="0">
                <a:latin typeface="+mn-ea"/>
              </a:rPr>
              <a:t>%；</a:t>
            </a:r>
            <a:endParaRPr lang="zh-CN" altLang="en-US" sz="2800" b="1" dirty="0">
              <a:latin typeface="+mn-ea"/>
            </a:endParaRPr>
          </a:p>
          <a:p>
            <a:pPr>
              <a:lnSpc>
                <a:spcPct val="90000"/>
              </a:lnSpc>
              <a:defRPr/>
            </a:pPr>
            <a:r>
              <a:rPr lang="zh-CN" altLang="en-US" sz="2800" b="1" dirty="0" smtClean="0">
                <a:latin typeface="+mn-ea"/>
              </a:rPr>
              <a:t>股指</a:t>
            </a:r>
            <a:r>
              <a:rPr lang="zh-CN" altLang="en-US" sz="2800" b="1" dirty="0">
                <a:latin typeface="+mn-ea"/>
              </a:rPr>
              <a:t>期货买卖</a:t>
            </a:r>
            <a:r>
              <a:rPr lang="zh-CN" altLang="en-US" sz="2800" b="1" dirty="0" smtClean="0">
                <a:latin typeface="+mn-ea"/>
              </a:rPr>
              <a:t>的单边</a:t>
            </a:r>
            <a:r>
              <a:rPr lang="zh-CN" altLang="en-US" sz="2800" b="1" dirty="0">
                <a:latin typeface="+mn-ea"/>
              </a:rPr>
              <a:t>交易手续费</a:t>
            </a:r>
            <a:r>
              <a:rPr lang="zh-CN" altLang="en-US" sz="2800" b="1" dirty="0" smtClean="0">
                <a:latin typeface="+mn-ea"/>
              </a:rPr>
              <a:t>为合约价值的</a:t>
            </a:r>
            <a:r>
              <a:rPr lang="zh-CN" altLang="en-US" sz="2800" b="1" dirty="0">
                <a:latin typeface="+mn-ea"/>
              </a:rPr>
              <a:t>0.</a:t>
            </a:r>
            <a:r>
              <a:rPr lang="zh-CN" altLang="en-US" sz="2800" b="1" dirty="0" smtClean="0">
                <a:latin typeface="+mn-ea"/>
              </a:rPr>
              <a:t>00</a:t>
            </a:r>
            <a:r>
              <a:rPr lang="en-US" altLang="zh-CN" sz="2800" b="1" dirty="0" smtClean="0">
                <a:latin typeface="+mn-ea"/>
              </a:rPr>
              <a:t>35</a:t>
            </a:r>
            <a:r>
              <a:rPr lang="zh-CN" altLang="en-US" sz="2800" b="1" dirty="0" smtClean="0">
                <a:latin typeface="+mn-ea"/>
              </a:rPr>
              <a:t>%</a:t>
            </a:r>
            <a:r>
              <a:rPr lang="zh-CN" altLang="en-US" sz="2800" b="1" dirty="0">
                <a:latin typeface="+mn-ea"/>
              </a:rPr>
              <a:t>；</a:t>
            </a:r>
          </a:p>
          <a:p>
            <a:pPr>
              <a:lnSpc>
                <a:spcPct val="90000"/>
              </a:lnSpc>
              <a:defRPr/>
            </a:pPr>
            <a:r>
              <a:rPr lang="zh-CN" altLang="en-US" sz="2800" b="1" dirty="0" smtClean="0">
                <a:latin typeface="+mn-ea"/>
              </a:rPr>
              <a:t>股指</a:t>
            </a:r>
            <a:r>
              <a:rPr lang="zh-CN" altLang="en-US" sz="2800" b="1" dirty="0">
                <a:latin typeface="+mn-ea"/>
              </a:rPr>
              <a:t>期货买卖的冲击成本经验值为期指最小变动价位0.2点</a:t>
            </a:r>
            <a:r>
              <a:rPr lang="zh-CN" altLang="en-US" sz="2800" b="1" dirty="0" smtClean="0">
                <a:latin typeface="+mn-ea"/>
              </a:rPr>
              <a:t>；</a:t>
            </a:r>
            <a:endParaRPr lang="en-US" altLang="zh-CN" sz="2800" b="1" dirty="0" smtClean="0">
              <a:latin typeface="+mn-ea"/>
            </a:endParaRPr>
          </a:p>
          <a:p>
            <a:pPr marL="0" indent="0">
              <a:lnSpc>
                <a:spcPct val="90000"/>
              </a:lnSpc>
              <a:buFont typeface="Wingdings" panose="05000000000000000000" pitchFamily="2" charset="2"/>
              <a:buNone/>
              <a:defRPr/>
            </a:pPr>
            <a:endParaRPr lang="zh-CN" altLang="en-US" sz="2800" b="1" dirty="0" smtClean="0">
              <a:latin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E87DCACF-E2D3-4F5C-9BEE-C47C393A4314}" type="slidenum">
              <a:rPr lang="zh-CN" altLang="en-US" sz="1400">
                <a:latin typeface="宋体" panose="02010600030101010101" pitchFamily="2" charset="-122"/>
              </a:rPr>
              <a:pPr algn="ctr">
                <a:spcBef>
                  <a:spcPct val="0"/>
                </a:spcBef>
                <a:buClrTx/>
                <a:buSzTx/>
                <a:buFontTx/>
                <a:buNone/>
              </a:pPr>
              <a:t>31</a:t>
            </a:fld>
            <a:endParaRPr lang="en-US" altLang="zh-CN" sz="1400">
              <a:latin typeface="宋体" panose="02010600030101010101" pitchFamily="2" charset="-122"/>
            </a:endParaRPr>
          </a:p>
        </p:txBody>
      </p:sp>
      <p:sp>
        <p:nvSpPr>
          <p:cNvPr id="75778" name="Rectangle 2"/>
          <p:cNvSpPr>
            <a:spLocks noGrp="1" noRot="1" noChangeArrowheads="1"/>
          </p:cNvSpPr>
          <p:nvPr>
            <p:ph type="title"/>
          </p:nvPr>
        </p:nvSpPr>
        <p:spPr/>
        <p:txBody>
          <a:bodyPr/>
          <a:lstStyle/>
          <a:p>
            <a:pPr>
              <a:defRPr/>
            </a:pPr>
            <a:endParaRPr lang="zh-CN" altLang="zh-CN" dirty="0">
              <a:latin typeface="+mn-ea"/>
              <a:ea typeface="+mn-ea"/>
            </a:endParaRPr>
          </a:p>
        </p:txBody>
      </p:sp>
      <p:sp>
        <p:nvSpPr>
          <p:cNvPr id="75779" name="Rectangle 3"/>
          <p:cNvSpPr>
            <a:spLocks noGrp="1" noRot="1" noChangeArrowheads="1"/>
          </p:cNvSpPr>
          <p:nvPr>
            <p:ph type="body" idx="1"/>
          </p:nvPr>
        </p:nvSpPr>
        <p:spPr>
          <a:xfrm>
            <a:off x="1258888" y="1484313"/>
            <a:ext cx="7427912" cy="4641850"/>
          </a:xfrm>
        </p:spPr>
        <p:txBody>
          <a:bodyPr>
            <a:normAutofit/>
          </a:bodyPr>
          <a:lstStyle/>
          <a:p>
            <a:pPr>
              <a:defRPr/>
            </a:pPr>
            <a:r>
              <a:rPr lang="zh-CN" altLang="en-US" sz="2800" b="1" dirty="0" smtClean="0">
                <a:effectLst/>
                <a:latin typeface="+mn-ea"/>
              </a:rPr>
              <a:t>假设指数点位</a:t>
            </a:r>
            <a:r>
              <a:rPr lang="en-US" altLang="zh-CN" sz="2800" b="1" dirty="0" smtClean="0">
                <a:effectLst/>
                <a:latin typeface="+mn-ea"/>
              </a:rPr>
              <a:t>S</a:t>
            </a:r>
            <a:r>
              <a:rPr lang="zh-CN" altLang="en-US" sz="2800" b="1" dirty="0" smtClean="0">
                <a:effectLst/>
                <a:latin typeface="+mn-ea"/>
              </a:rPr>
              <a:t>，买卖交易成本合计</a:t>
            </a:r>
            <a:endParaRPr lang="en-US" altLang="zh-CN" sz="2800" b="1" dirty="0">
              <a:effectLst/>
              <a:latin typeface="+mn-ea"/>
            </a:endParaRPr>
          </a:p>
          <a:p>
            <a:pPr>
              <a:defRPr/>
            </a:pPr>
            <a:r>
              <a:rPr lang="zh-CN" altLang="en-US" sz="2800" b="1" dirty="0" smtClean="0">
                <a:effectLst/>
                <a:latin typeface="+mn-ea"/>
              </a:rPr>
              <a:t>现货手续费 = </a:t>
            </a:r>
            <a:r>
              <a:rPr lang="en-US" altLang="zh-CN" sz="2800" b="1" dirty="0" smtClean="0">
                <a:effectLst/>
                <a:latin typeface="+mn-ea"/>
              </a:rPr>
              <a:t>0.002S </a:t>
            </a:r>
            <a:r>
              <a:rPr lang="zh-CN" altLang="en-US" sz="2800" b="1" dirty="0" smtClean="0">
                <a:effectLst/>
                <a:latin typeface="+mn-ea"/>
              </a:rPr>
              <a:t>点</a:t>
            </a:r>
            <a:endParaRPr lang="zh-CN" altLang="en-US" sz="2800" b="1" dirty="0">
              <a:effectLst/>
              <a:latin typeface="+mn-ea"/>
            </a:endParaRPr>
          </a:p>
          <a:p>
            <a:pPr>
              <a:defRPr/>
            </a:pPr>
            <a:r>
              <a:rPr lang="zh-CN" altLang="en-US" sz="2800" b="1" dirty="0">
                <a:effectLst/>
                <a:latin typeface="+mn-ea"/>
              </a:rPr>
              <a:t>现货冲击</a:t>
            </a:r>
            <a:r>
              <a:rPr lang="zh-CN" altLang="en-US" sz="2800" b="1" dirty="0" smtClean="0">
                <a:effectLst/>
                <a:latin typeface="+mn-ea"/>
              </a:rPr>
              <a:t>成本=0</a:t>
            </a:r>
            <a:r>
              <a:rPr lang="zh-CN" altLang="en-US" sz="2800" b="1" dirty="0">
                <a:effectLst/>
                <a:latin typeface="+mn-ea"/>
              </a:rPr>
              <a:t>.</a:t>
            </a:r>
            <a:r>
              <a:rPr lang="zh-CN" altLang="en-US" sz="2800" b="1" dirty="0" smtClean="0">
                <a:effectLst/>
                <a:latin typeface="+mn-ea"/>
              </a:rPr>
              <a:t>0</a:t>
            </a:r>
            <a:r>
              <a:rPr lang="en-US" altLang="zh-CN" sz="2800" b="1" dirty="0" smtClean="0">
                <a:effectLst/>
                <a:latin typeface="+mn-ea"/>
              </a:rPr>
              <a:t>02S </a:t>
            </a:r>
            <a:r>
              <a:rPr lang="zh-CN" altLang="en-US" sz="2800" b="1" dirty="0" smtClean="0">
                <a:effectLst/>
                <a:latin typeface="+mn-ea"/>
              </a:rPr>
              <a:t>点</a:t>
            </a:r>
            <a:endParaRPr lang="zh-CN" altLang="en-US" sz="2800" b="1" dirty="0">
              <a:effectLst/>
              <a:latin typeface="+mn-ea"/>
            </a:endParaRPr>
          </a:p>
          <a:p>
            <a:pPr>
              <a:defRPr/>
            </a:pPr>
            <a:r>
              <a:rPr lang="zh-CN" altLang="en-US" sz="2800" b="1" dirty="0" smtClean="0">
                <a:effectLst/>
                <a:latin typeface="+mn-ea"/>
              </a:rPr>
              <a:t>现货</a:t>
            </a:r>
            <a:r>
              <a:rPr lang="zh-CN" altLang="en-US" sz="2800" b="1" dirty="0">
                <a:effectLst/>
                <a:latin typeface="+mn-ea"/>
              </a:rPr>
              <a:t>跟踪误差</a:t>
            </a:r>
            <a:r>
              <a:rPr lang="zh-CN" altLang="en-US" sz="2800" b="1" dirty="0" smtClean="0">
                <a:effectLst/>
                <a:latin typeface="+mn-ea"/>
              </a:rPr>
              <a:t>=0.</a:t>
            </a:r>
            <a:r>
              <a:rPr lang="en-US" altLang="zh-CN" sz="2800" b="1" dirty="0" smtClean="0">
                <a:effectLst/>
                <a:latin typeface="+mn-ea"/>
              </a:rPr>
              <a:t>004S </a:t>
            </a:r>
            <a:r>
              <a:rPr lang="zh-CN" altLang="en-US" sz="2800" b="1" dirty="0" smtClean="0">
                <a:effectLst/>
                <a:latin typeface="+mn-ea"/>
              </a:rPr>
              <a:t>点</a:t>
            </a:r>
            <a:endParaRPr lang="zh-CN" altLang="en-US" sz="2800" b="1" dirty="0">
              <a:effectLst/>
              <a:latin typeface="+mn-ea"/>
            </a:endParaRPr>
          </a:p>
          <a:p>
            <a:pPr>
              <a:defRPr/>
            </a:pPr>
            <a:r>
              <a:rPr lang="zh-CN" altLang="en-US" sz="2800" b="1" dirty="0">
                <a:effectLst/>
                <a:latin typeface="+mn-ea"/>
              </a:rPr>
              <a:t>股指期货</a:t>
            </a:r>
            <a:r>
              <a:rPr lang="zh-CN" altLang="en-US" sz="2800" b="1" dirty="0" smtClean="0">
                <a:effectLst/>
                <a:latin typeface="+mn-ea"/>
              </a:rPr>
              <a:t>手续费=0</a:t>
            </a:r>
            <a:r>
              <a:rPr lang="zh-CN" altLang="en-US" sz="2800" b="1" dirty="0">
                <a:effectLst/>
                <a:latin typeface="+mn-ea"/>
              </a:rPr>
              <a:t>.</a:t>
            </a:r>
            <a:r>
              <a:rPr lang="zh-CN" altLang="en-US" sz="2800" b="1" dirty="0" smtClean="0">
                <a:effectLst/>
                <a:latin typeface="+mn-ea"/>
              </a:rPr>
              <a:t>00</a:t>
            </a:r>
            <a:r>
              <a:rPr lang="en-US" altLang="zh-CN" sz="2800" b="1" dirty="0" smtClean="0">
                <a:effectLst/>
                <a:latin typeface="+mn-ea"/>
              </a:rPr>
              <a:t>00</a:t>
            </a:r>
            <a:r>
              <a:rPr lang="zh-CN" altLang="en-US" sz="2800" b="1" dirty="0" smtClean="0">
                <a:effectLst/>
                <a:latin typeface="+mn-ea"/>
              </a:rPr>
              <a:t>7</a:t>
            </a:r>
            <a:r>
              <a:rPr lang="en-US" altLang="zh-CN" sz="2800" b="1" dirty="0" smtClean="0">
                <a:effectLst/>
                <a:latin typeface="+mn-ea"/>
              </a:rPr>
              <a:t>S</a:t>
            </a:r>
            <a:r>
              <a:rPr lang="zh-CN" altLang="en-US" sz="2800" b="1" dirty="0" smtClean="0">
                <a:effectLst/>
                <a:latin typeface="+mn-ea"/>
              </a:rPr>
              <a:t>点           </a:t>
            </a:r>
            <a:endParaRPr lang="en-US" altLang="zh-CN" sz="2800" b="1" dirty="0" smtClean="0">
              <a:effectLst/>
              <a:latin typeface="+mn-ea"/>
            </a:endParaRPr>
          </a:p>
          <a:p>
            <a:pPr>
              <a:defRPr/>
            </a:pPr>
            <a:r>
              <a:rPr lang="zh-CN" altLang="en-US" sz="2800" b="1" dirty="0" smtClean="0">
                <a:effectLst/>
                <a:latin typeface="+mn-ea"/>
              </a:rPr>
              <a:t>股指期货冲击成本=0.2+0.2=0.4点</a:t>
            </a:r>
            <a:endParaRPr lang="en-US" altLang="zh-CN" sz="2800" b="1" dirty="0" smtClean="0">
              <a:effectLst/>
              <a:latin typeface="+mn-ea"/>
            </a:endParaRPr>
          </a:p>
          <a:p>
            <a:pPr>
              <a:defRPr/>
            </a:pPr>
            <a:r>
              <a:rPr lang="zh-CN" altLang="en-US" sz="2800" b="1" dirty="0" smtClean="0">
                <a:solidFill>
                  <a:srgbClr val="FFFFFF"/>
                </a:solidFill>
                <a:effectLst/>
                <a:latin typeface="+mn-ea"/>
              </a:rPr>
              <a:t>套利</a:t>
            </a:r>
            <a:r>
              <a:rPr lang="zh-CN" altLang="en-US" sz="2800" b="1" dirty="0">
                <a:solidFill>
                  <a:srgbClr val="FFFFFF"/>
                </a:solidFill>
                <a:effectLst/>
                <a:latin typeface="+mn-ea"/>
              </a:rPr>
              <a:t>成本</a:t>
            </a:r>
            <a:r>
              <a:rPr lang="zh-CN" altLang="en-US" sz="2800" b="1" dirty="0" smtClean="0">
                <a:solidFill>
                  <a:srgbClr val="FFFFFF"/>
                </a:solidFill>
                <a:effectLst/>
                <a:latin typeface="+mn-ea"/>
              </a:rPr>
              <a:t>合计：</a:t>
            </a:r>
            <a:r>
              <a:rPr lang="en-US" altLang="zh-CN" sz="2800" b="1" dirty="0" smtClean="0">
                <a:solidFill>
                  <a:srgbClr val="FFFFFF"/>
                </a:solidFill>
                <a:effectLst/>
                <a:latin typeface="+mn-ea"/>
              </a:rPr>
              <a:t>(0.00807S+0.4)</a:t>
            </a:r>
            <a:r>
              <a:rPr lang="zh-CN" altLang="en-US" sz="2800" b="1" dirty="0" smtClean="0">
                <a:solidFill>
                  <a:srgbClr val="FFFFFF"/>
                </a:solidFill>
                <a:effectLst/>
                <a:latin typeface="+mn-ea"/>
              </a:rPr>
              <a:t>点</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latin typeface="+mn-ea"/>
                <a:ea typeface="+mn-ea"/>
              </a:rPr>
              <a:t>无套利区间</a:t>
            </a:r>
          </a:p>
        </p:txBody>
      </p:sp>
      <p:sp>
        <p:nvSpPr>
          <p:cNvPr id="3" name="内容占位符 2"/>
          <p:cNvSpPr>
            <a:spLocks noGrp="1"/>
          </p:cNvSpPr>
          <p:nvPr>
            <p:ph idx="1"/>
          </p:nvPr>
        </p:nvSpPr>
        <p:spPr/>
        <p:txBody>
          <a:bodyPr>
            <a:normAutofit lnSpcReduction="10000"/>
          </a:bodyPr>
          <a:lstStyle/>
          <a:p>
            <a:pPr>
              <a:defRPr/>
            </a:pPr>
            <a:r>
              <a:rPr lang="zh-CN" altLang="en-US" b="1" dirty="0" smtClean="0">
                <a:latin typeface="+mn-ea"/>
              </a:rPr>
              <a:t>无</a:t>
            </a:r>
            <a:r>
              <a:rPr lang="zh-CN" altLang="en-US" b="1" dirty="0">
                <a:latin typeface="+mn-ea"/>
              </a:rPr>
              <a:t>套利区间</a:t>
            </a:r>
            <a:r>
              <a:rPr lang="zh-CN" altLang="en-US" b="1" dirty="0" smtClean="0">
                <a:latin typeface="+mn-ea"/>
              </a:rPr>
              <a:t>下限</a:t>
            </a:r>
            <a:r>
              <a:rPr lang="en-US" altLang="zh-CN" b="1" dirty="0" smtClean="0">
                <a:latin typeface="+mn-ea"/>
              </a:rPr>
              <a:t>(</a:t>
            </a:r>
            <a:r>
              <a:rPr lang="zh-CN" altLang="en-US" b="1" dirty="0" smtClean="0">
                <a:latin typeface="+mn-ea"/>
              </a:rPr>
              <a:t>买入期货卖出现货，反向</a:t>
            </a:r>
            <a:r>
              <a:rPr lang="en-US" altLang="zh-CN" b="1" dirty="0" smtClean="0">
                <a:latin typeface="+mn-ea"/>
              </a:rPr>
              <a:t>)</a:t>
            </a:r>
          </a:p>
          <a:p>
            <a:pPr lvl="1">
              <a:defRPr/>
            </a:pPr>
            <a:r>
              <a:rPr lang="en-US" altLang="zh-CN" sz="2600" b="1" dirty="0" smtClean="0">
                <a:latin typeface="+mn-ea"/>
              </a:rPr>
              <a:t> (1+0.00008n)S-[0.00807S+0.4]</a:t>
            </a:r>
          </a:p>
          <a:p>
            <a:pPr marL="457200" lvl="1" indent="0">
              <a:buNone/>
              <a:defRPr/>
            </a:pPr>
            <a:r>
              <a:rPr lang="en-US" altLang="zh-CN" sz="2600" b="1" dirty="0" smtClean="0">
                <a:latin typeface="+mn-ea"/>
              </a:rPr>
              <a:t> =(0.99193+0.00008n)S-0.4</a:t>
            </a:r>
            <a:endParaRPr lang="zh-CN" altLang="en-US" sz="2600" b="1" dirty="0">
              <a:latin typeface="+mn-ea"/>
            </a:endParaRPr>
          </a:p>
          <a:p>
            <a:pPr>
              <a:defRPr/>
            </a:pPr>
            <a:endParaRPr lang="en-US" altLang="zh-CN" b="1" dirty="0" smtClean="0">
              <a:latin typeface="+mn-ea"/>
            </a:endParaRPr>
          </a:p>
          <a:p>
            <a:pPr>
              <a:defRPr/>
            </a:pPr>
            <a:r>
              <a:rPr lang="zh-CN" altLang="en-US" b="1" dirty="0" smtClean="0">
                <a:latin typeface="+mn-ea"/>
              </a:rPr>
              <a:t>无</a:t>
            </a:r>
            <a:r>
              <a:rPr lang="zh-CN" altLang="en-US" b="1" dirty="0">
                <a:latin typeface="+mn-ea"/>
              </a:rPr>
              <a:t>套利区间</a:t>
            </a:r>
            <a:r>
              <a:rPr lang="zh-CN" altLang="en-US" b="1" dirty="0" smtClean="0">
                <a:latin typeface="+mn-ea"/>
              </a:rPr>
              <a:t>上限</a:t>
            </a:r>
            <a:r>
              <a:rPr lang="en-US" altLang="zh-CN" b="1" dirty="0">
                <a:latin typeface="+mn-ea"/>
              </a:rPr>
              <a:t>(</a:t>
            </a:r>
            <a:r>
              <a:rPr lang="zh-CN" altLang="en-US" b="1" dirty="0">
                <a:latin typeface="+mn-ea"/>
              </a:rPr>
              <a:t>卖出期货买入</a:t>
            </a:r>
            <a:r>
              <a:rPr lang="zh-CN" altLang="en-US" b="1" dirty="0" smtClean="0">
                <a:latin typeface="+mn-ea"/>
              </a:rPr>
              <a:t>现货，</a:t>
            </a:r>
            <a:r>
              <a:rPr lang="zh-CN" altLang="en-US" b="1" dirty="0">
                <a:latin typeface="+mn-ea"/>
              </a:rPr>
              <a:t>正</a:t>
            </a:r>
            <a:r>
              <a:rPr lang="zh-CN" altLang="en-US" b="1" dirty="0" smtClean="0">
                <a:latin typeface="+mn-ea"/>
              </a:rPr>
              <a:t>向</a:t>
            </a:r>
            <a:r>
              <a:rPr lang="en-US" altLang="zh-CN" b="1" dirty="0" smtClean="0">
                <a:latin typeface="+mn-ea"/>
              </a:rPr>
              <a:t>)</a:t>
            </a:r>
          </a:p>
          <a:p>
            <a:pPr lvl="1">
              <a:defRPr/>
            </a:pPr>
            <a:r>
              <a:rPr lang="en-US" altLang="zh-CN" sz="2600" b="1" dirty="0" smtClean="0">
                <a:latin typeface="+mn-ea"/>
              </a:rPr>
              <a:t> (1+0.00008n)S+</a:t>
            </a:r>
            <a:r>
              <a:rPr lang="en-US" altLang="zh-CN" sz="2600" b="1" dirty="0">
                <a:latin typeface="+mn-ea"/>
              </a:rPr>
              <a:t> </a:t>
            </a:r>
            <a:r>
              <a:rPr lang="en-US" altLang="zh-CN" sz="2600" b="1" dirty="0" smtClean="0">
                <a:latin typeface="+mn-ea"/>
              </a:rPr>
              <a:t>0.00807S+0.4 </a:t>
            </a:r>
          </a:p>
          <a:p>
            <a:pPr marL="457200" lvl="1" indent="0">
              <a:buNone/>
              <a:defRPr/>
            </a:pPr>
            <a:r>
              <a:rPr lang="zh-CN" altLang="en-US" sz="2600" b="1" dirty="0" smtClean="0">
                <a:latin typeface="+mn-ea"/>
              </a:rPr>
              <a:t>=</a:t>
            </a:r>
            <a:r>
              <a:rPr lang="en-US" altLang="zh-CN" sz="2600" b="1" dirty="0" smtClean="0">
                <a:latin typeface="+mn-ea"/>
              </a:rPr>
              <a:t>(1.00807+0.00008n)S+0.4</a:t>
            </a:r>
            <a:endParaRPr lang="zh-CN" altLang="en-US" b="1" dirty="0">
              <a:latin typeface="+mn-ea"/>
            </a:endParaRPr>
          </a:p>
          <a:p>
            <a:pPr>
              <a:defRPr/>
            </a:pPr>
            <a:endParaRPr lang="zh-CN" altLang="en-US" b="1" dirty="0">
              <a:latin typeface="+mn-ea"/>
            </a:endParaRPr>
          </a:p>
        </p:txBody>
      </p:sp>
      <p:sp>
        <p:nvSpPr>
          <p:cNvPr id="34820" name="灯片编号占位符 3"/>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AF06A202-2870-4F64-8BD8-E943D83CED66}" type="slidenum">
              <a:rPr lang="zh-CN" altLang="en-US" sz="1400">
                <a:latin typeface="宋体" panose="02010600030101010101" pitchFamily="2" charset="-122"/>
              </a:rPr>
              <a:pPr algn="ctr">
                <a:spcBef>
                  <a:spcPct val="0"/>
                </a:spcBef>
                <a:buClrTx/>
                <a:buSzTx/>
                <a:buFontTx/>
                <a:buNone/>
              </a:pPr>
              <a:t>32</a:t>
            </a:fld>
            <a:endParaRPr lang="zh-CN" altLang="en-US" sz="140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69D7C6BF-A874-4908-9AC0-5EFDBCE56E6E}" type="slidenum">
              <a:rPr lang="zh-CN" altLang="en-US" sz="1400">
                <a:latin typeface="宋体" panose="02010600030101010101" pitchFamily="2" charset="-122"/>
              </a:rPr>
              <a:pPr algn="ctr">
                <a:spcBef>
                  <a:spcPct val="0"/>
                </a:spcBef>
                <a:buClrTx/>
                <a:buSzTx/>
                <a:buFontTx/>
                <a:buNone/>
              </a:pPr>
              <a:t>33</a:t>
            </a:fld>
            <a:endParaRPr lang="zh-CN" altLang="en-US" sz="1400">
              <a:latin typeface="宋体" panose="02010600030101010101" pitchFamily="2" charset="-122"/>
            </a:endParaRPr>
          </a:p>
        </p:txBody>
      </p:sp>
      <p:graphicFrame>
        <p:nvGraphicFramePr>
          <p:cNvPr id="8" name="图表 7"/>
          <p:cNvGraphicFramePr>
            <a:graphicFrameLocks/>
          </p:cNvGraphicFramePr>
          <p:nvPr>
            <p:extLst>
              <p:ext uri="{D42A27DB-BD31-4B8C-83A1-F6EECF244321}">
                <p14:modId xmlns:p14="http://schemas.microsoft.com/office/powerpoint/2010/main" val="3003000569"/>
              </p:ext>
            </p:extLst>
          </p:nvPr>
        </p:nvGraphicFramePr>
        <p:xfrm>
          <a:off x="1187624" y="1340768"/>
          <a:ext cx="6480720" cy="453650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97923447-1904-4B29-9E07-C153ECBAAC30}" type="slidenum">
              <a:rPr lang="zh-CN" altLang="en-US" sz="1400">
                <a:latin typeface="宋体" panose="02010600030101010101" pitchFamily="2" charset="-122"/>
              </a:rPr>
              <a:pPr algn="ctr">
                <a:spcBef>
                  <a:spcPct val="0"/>
                </a:spcBef>
                <a:buClrTx/>
                <a:buSzTx/>
                <a:buFontTx/>
                <a:buNone/>
              </a:pPr>
              <a:t>34</a:t>
            </a:fld>
            <a:endParaRPr lang="en-US" altLang="zh-CN" sz="1400">
              <a:latin typeface="宋体" panose="02010600030101010101" pitchFamily="2" charset="-122"/>
            </a:endParaRPr>
          </a:p>
        </p:txBody>
      </p:sp>
      <p:sp>
        <p:nvSpPr>
          <p:cNvPr id="73730" name="Rectangle 2"/>
          <p:cNvSpPr>
            <a:spLocks noGrp="1" noRot="1" noChangeArrowheads="1"/>
          </p:cNvSpPr>
          <p:nvPr>
            <p:ph type="title"/>
          </p:nvPr>
        </p:nvSpPr>
        <p:spPr/>
        <p:txBody>
          <a:bodyPr/>
          <a:lstStyle/>
          <a:p>
            <a:pPr>
              <a:defRPr/>
            </a:pPr>
            <a:r>
              <a:rPr lang="zh-CN" altLang="en-US" dirty="0" smtClean="0">
                <a:latin typeface="+mn-ea"/>
                <a:ea typeface="+mn-ea"/>
              </a:rPr>
              <a:t>捕捉套利</a:t>
            </a:r>
            <a:r>
              <a:rPr lang="zh-CN" altLang="en-US" dirty="0">
                <a:latin typeface="+mn-ea"/>
                <a:ea typeface="+mn-ea"/>
              </a:rPr>
              <a:t>机会</a:t>
            </a:r>
            <a:endParaRPr lang="zh-CN" altLang="zh-CN" dirty="0">
              <a:latin typeface="+mn-ea"/>
              <a:ea typeface="+mn-ea"/>
            </a:endParaRPr>
          </a:p>
        </p:txBody>
      </p:sp>
      <p:sp>
        <p:nvSpPr>
          <p:cNvPr id="73731" name="Rectangle 3"/>
          <p:cNvSpPr>
            <a:spLocks noGrp="1" noRot="1" noChangeArrowheads="1"/>
          </p:cNvSpPr>
          <p:nvPr>
            <p:ph type="body" idx="1"/>
          </p:nvPr>
        </p:nvSpPr>
        <p:spPr>
          <a:xfrm>
            <a:off x="1116013" y="1412875"/>
            <a:ext cx="7777162" cy="4895850"/>
          </a:xfrm>
        </p:spPr>
        <p:txBody>
          <a:bodyPr>
            <a:normAutofit/>
          </a:bodyPr>
          <a:lstStyle/>
          <a:p>
            <a:pPr>
              <a:lnSpc>
                <a:spcPct val="90000"/>
              </a:lnSpc>
              <a:defRPr/>
            </a:pPr>
            <a:r>
              <a:rPr lang="zh-CN" altLang="en-US" dirty="0" smtClean="0">
                <a:latin typeface="+mn-ea"/>
              </a:rPr>
              <a:t>2010年5月2</a:t>
            </a:r>
            <a:r>
              <a:rPr lang="en-US" altLang="zh-CN" dirty="0" smtClean="0">
                <a:latin typeface="+mn-ea"/>
              </a:rPr>
              <a:t>7</a:t>
            </a:r>
            <a:r>
              <a:rPr lang="zh-CN" altLang="en-US" dirty="0" smtClean="0">
                <a:latin typeface="+mn-ea"/>
              </a:rPr>
              <a:t>日</a:t>
            </a:r>
            <a:r>
              <a:rPr lang="zh-CN" altLang="en-US" dirty="0">
                <a:latin typeface="+mn-ea"/>
              </a:rPr>
              <a:t>某时点：沪深300指数为</a:t>
            </a:r>
            <a:r>
              <a:rPr lang="zh-CN" altLang="en-US" dirty="0" smtClean="0">
                <a:latin typeface="+mn-ea"/>
              </a:rPr>
              <a:t>28</a:t>
            </a:r>
            <a:r>
              <a:rPr lang="en-US" altLang="zh-CN" dirty="0" smtClean="0">
                <a:latin typeface="+mn-ea"/>
              </a:rPr>
              <a:t>59.98</a:t>
            </a:r>
            <a:r>
              <a:rPr lang="zh-CN" altLang="en-US" dirty="0" smtClean="0">
                <a:latin typeface="+mn-ea"/>
              </a:rPr>
              <a:t>点；</a:t>
            </a:r>
            <a:endParaRPr lang="en-US" altLang="zh-CN" dirty="0" smtClean="0">
              <a:latin typeface="+mn-ea"/>
            </a:endParaRPr>
          </a:p>
          <a:p>
            <a:pPr>
              <a:lnSpc>
                <a:spcPct val="90000"/>
              </a:lnSpc>
              <a:defRPr/>
            </a:pPr>
            <a:r>
              <a:rPr lang="zh-CN" altLang="en-US" dirty="0">
                <a:latin typeface="+mn-ea"/>
              </a:rPr>
              <a:t>6月18日到期的沪深300指数IF1006主力合约价格</a:t>
            </a:r>
            <a:r>
              <a:rPr lang="zh-CN" altLang="en-US" dirty="0" smtClean="0">
                <a:latin typeface="+mn-ea"/>
              </a:rPr>
              <a:t>为</a:t>
            </a:r>
            <a:r>
              <a:rPr lang="en-US" altLang="zh-CN" dirty="0" smtClean="0">
                <a:latin typeface="+mn-ea"/>
              </a:rPr>
              <a:t>2901.4</a:t>
            </a:r>
            <a:r>
              <a:rPr lang="zh-CN" altLang="en-US" dirty="0" smtClean="0">
                <a:latin typeface="+mn-ea"/>
              </a:rPr>
              <a:t>点；</a:t>
            </a:r>
            <a:endParaRPr lang="en-US" altLang="zh-CN" dirty="0" smtClean="0">
              <a:latin typeface="+mn-ea"/>
            </a:endParaRPr>
          </a:p>
          <a:p>
            <a:pPr>
              <a:lnSpc>
                <a:spcPct val="90000"/>
              </a:lnSpc>
              <a:defRPr/>
            </a:pPr>
            <a:r>
              <a:rPr lang="zh-CN" altLang="en-US" dirty="0">
                <a:latin typeface="+mn-ea"/>
              </a:rPr>
              <a:t>6月18日到期的沪深300指数IF1006主力合约的无套利区间为</a:t>
            </a:r>
            <a:r>
              <a:rPr lang="en-US" altLang="zh-CN" dirty="0" smtClean="0">
                <a:latin typeface="+mn-ea"/>
              </a:rPr>
              <a:t>[2841.53</a:t>
            </a:r>
            <a:r>
              <a:rPr lang="zh-CN" altLang="en-US" dirty="0" smtClean="0">
                <a:latin typeface="+mn-ea"/>
              </a:rPr>
              <a:t>，</a:t>
            </a:r>
            <a:r>
              <a:rPr lang="en-US" altLang="zh-CN" dirty="0" smtClean="0">
                <a:latin typeface="+mn-ea"/>
              </a:rPr>
              <a:t>2888.49]</a:t>
            </a:r>
            <a:r>
              <a:rPr lang="zh-CN" altLang="en-US" dirty="0" smtClean="0">
                <a:latin typeface="+mn-ea"/>
              </a:rPr>
              <a:t>，期货价格高于</a:t>
            </a:r>
            <a:r>
              <a:rPr lang="zh-CN" altLang="en-US" dirty="0">
                <a:latin typeface="+mn-ea"/>
              </a:rPr>
              <a:t>无套利区间</a:t>
            </a:r>
            <a:r>
              <a:rPr lang="zh-CN" altLang="en-US" dirty="0" smtClean="0">
                <a:latin typeface="+mn-ea"/>
              </a:rPr>
              <a:t>上限。</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n-ea"/>
                <a:ea typeface="+mn-ea"/>
              </a:rPr>
              <a:t>正向套利</a:t>
            </a:r>
            <a:endParaRPr lang="zh-CN" altLang="en-US" dirty="0">
              <a:latin typeface="+mn-ea"/>
              <a:ea typeface="+mn-ea"/>
            </a:endParaRPr>
          </a:p>
        </p:txBody>
      </p:sp>
      <p:sp>
        <p:nvSpPr>
          <p:cNvPr id="3" name="内容占位符 2"/>
          <p:cNvSpPr>
            <a:spLocks noGrp="1"/>
          </p:cNvSpPr>
          <p:nvPr>
            <p:ph idx="1"/>
          </p:nvPr>
        </p:nvSpPr>
        <p:spPr/>
        <p:txBody>
          <a:bodyPr/>
          <a:lstStyle/>
          <a:p>
            <a:pPr>
              <a:lnSpc>
                <a:spcPct val="90000"/>
              </a:lnSpc>
              <a:defRPr/>
            </a:pPr>
            <a:r>
              <a:rPr lang="zh-CN" altLang="en-US" dirty="0" smtClean="0">
                <a:latin typeface="+mn-ea"/>
              </a:rPr>
              <a:t>买入</a:t>
            </a:r>
            <a:r>
              <a:rPr lang="zh-CN" altLang="en-US" dirty="0">
                <a:latin typeface="+mn-ea"/>
              </a:rPr>
              <a:t>现货，卖出期货。</a:t>
            </a:r>
          </a:p>
          <a:p>
            <a:pPr>
              <a:lnSpc>
                <a:spcPct val="90000"/>
              </a:lnSpc>
              <a:defRPr/>
            </a:pPr>
            <a:r>
              <a:rPr lang="zh-CN" altLang="en-US" sz="2800" dirty="0">
                <a:latin typeface="+mn-ea"/>
              </a:rPr>
              <a:t>现货</a:t>
            </a:r>
            <a:r>
              <a:rPr lang="zh-CN" altLang="en-US" sz="2800" dirty="0" smtClean="0">
                <a:latin typeface="+mn-ea"/>
              </a:rPr>
              <a:t>选择</a:t>
            </a:r>
            <a:endParaRPr lang="en-US" altLang="zh-CN" sz="2800" dirty="0" smtClean="0">
              <a:latin typeface="+mn-ea"/>
            </a:endParaRPr>
          </a:p>
          <a:p>
            <a:pPr lvl="1">
              <a:lnSpc>
                <a:spcPct val="90000"/>
              </a:lnSpc>
              <a:defRPr/>
            </a:pPr>
            <a:r>
              <a:rPr lang="zh-CN" altLang="en-US" dirty="0" smtClean="0">
                <a:latin typeface="+mn-ea"/>
              </a:rPr>
              <a:t>嘉</a:t>
            </a:r>
            <a:r>
              <a:rPr lang="zh-CN" altLang="en-US" dirty="0">
                <a:latin typeface="+mn-ea"/>
              </a:rPr>
              <a:t>实</a:t>
            </a:r>
            <a:r>
              <a:rPr lang="en-US" altLang="zh-CN" dirty="0">
                <a:latin typeface="+mn-ea"/>
              </a:rPr>
              <a:t>300</a:t>
            </a:r>
            <a:r>
              <a:rPr lang="zh-CN" altLang="en-US" dirty="0">
                <a:latin typeface="+mn-ea"/>
              </a:rPr>
              <a:t>指数基金（</a:t>
            </a:r>
            <a:r>
              <a:rPr lang="en-US" altLang="zh-CN" dirty="0">
                <a:latin typeface="+mn-ea"/>
              </a:rPr>
              <a:t>LOF</a:t>
            </a:r>
            <a:r>
              <a:rPr lang="zh-CN" altLang="en-US" dirty="0">
                <a:latin typeface="+mn-ea"/>
              </a:rPr>
              <a:t>，无法做空</a:t>
            </a:r>
            <a:r>
              <a:rPr lang="zh-CN" altLang="en-US" dirty="0" smtClean="0">
                <a:latin typeface="+mn-ea"/>
              </a:rPr>
              <a:t>）</a:t>
            </a:r>
            <a:endParaRPr lang="en-US" altLang="zh-CN" dirty="0" smtClean="0">
              <a:latin typeface="+mn-ea"/>
            </a:endParaRPr>
          </a:p>
          <a:p>
            <a:pPr lvl="1">
              <a:lnSpc>
                <a:spcPct val="90000"/>
              </a:lnSpc>
              <a:defRPr/>
            </a:pPr>
            <a:r>
              <a:rPr lang="zh-CN" altLang="en-US" dirty="0" smtClean="0">
                <a:latin typeface="+mn-ea"/>
              </a:rPr>
              <a:t>假设</a:t>
            </a:r>
            <a:r>
              <a:rPr lang="zh-CN" altLang="en-US" dirty="0">
                <a:latin typeface="+mn-ea"/>
              </a:rPr>
              <a:t>嘉实</a:t>
            </a:r>
            <a:r>
              <a:rPr lang="en-US" altLang="zh-CN" dirty="0">
                <a:latin typeface="+mn-ea"/>
              </a:rPr>
              <a:t>300</a:t>
            </a:r>
            <a:r>
              <a:rPr lang="zh-CN" altLang="en-US" dirty="0">
                <a:latin typeface="+mn-ea"/>
              </a:rPr>
              <a:t>指数</a:t>
            </a:r>
            <a:r>
              <a:rPr lang="zh-CN" altLang="en-US" dirty="0" smtClean="0">
                <a:latin typeface="+mn-ea"/>
              </a:rPr>
              <a:t>基金交易价格和净值完全匹配</a:t>
            </a:r>
            <a:endParaRPr lang="en-US" altLang="zh-CN" dirty="0" smtClean="0">
              <a:latin typeface="+mn-ea"/>
            </a:endParaRPr>
          </a:p>
          <a:p>
            <a:pPr lvl="1">
              <a:lnSpc>
                <a:spcPct val="90000"/>
              </a:lnSpc>
              <a:defRPr/>
            </a:pPr>
            <a:r>
              <a:rPr lang="zh-CN" altLang="en-US" dirty="0" smtClean="0">
                <a:latin typeface="+mn-ea"/>
              </a:rPr>
              <a:t>现在</a:t>
            </a:r>
            <a:r>
              <a:rPr lang="zh-CN" altLang="en-US" dirty="0">
                <a:latin typeface="+mn-ea"/>
              </a:rPr>
              <a:t>有嘉实</a:t>
            </a:r>
            <a:r>
              <a:rPr lang="en-US" altLang="zh-CN" dirty="0">
                <a:latin typeface="+mn-ea"/>
              </a:rPr>
              <a:t>300ETF</a:t>
            </a:r>
            <a:r>
              <a:rPr lang="zh-CN" altLang="en-US" dirty="0">
                <a:latin typeface="+mn-ea"/>
              </a:rPr>
              <a:t>和</a:t>
            </a:r>
            <a:r>
              <a:rPr lang="zh-CN" altLang="en-US" dirty="0" smtClean="0">
                <a:latin typeface="+mn-ea"/>
              </a:rPr>
              <a:t>华泰</a:t>
            </a:r>
            <a:r>
              <a:rPr lang="en-US" altLang="zh-CN" dirty="0" smtClean="0">
                <a:latin typeface="+mn-ea"/>
              </a:rPr>
              <a:t>300ETF</a:t>
            </a:r>
            <a:r>
              <a:rPr lang="zh-CN" altLang="en-US" dirty="0">
                <a:latin typeface="+mn-ea"/>
              </a:rPr>
              <a:t>（可做空）</a:t>
            </a:r>
            <a:endParaRPr lang="en-US" altLang="zh-CN" dirty="0">
              <a:latin typeface="+mn-ea"/>
            </a:endParaRPr>
          </a:p>
          <a:p>
            <a:pPr>
              <a:defRPr/>
            </a:pPr>
            <a:endParaRPr lang="zh-CN" altLang="en-US" dirty="0">
              <a:latin typeface="+mn-ea"/>
            </a:endParaRPr>
          </a:p>
        </p:txBody>
      </p:sp>
      <p:sp>
        <p:nvSpPr>
          <p:cNvPr id="38916" name="灯片编号占位符 3"/>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40709945-9901-4C4D-A777-CCD2430B50CD}" type="slidenum">
              <a:rPr lang="zh-CN" altLang="en-US" sz="1400">
                <a:latin typeface="宋体" panose="02010600030101010101" pitchFamily="2" charset="-122"/>
              </a:rPr>
              <a:pPr algn="ctr">
                <a:spcBef>
                  <a:spcPct val="0"/>
                </a:spcBef>
                <a:buClrTx/>
                <a:buSzTx/>
                <a:buFontTx/>
                <a:buNone/>
              </a:pPr>
              <a:t>35</a:t>
            </a:fld>
            <a:endParaRPr lang="zh-CN" altLang="en-US" sz="1400">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endParaRPr lang="zh-CN" altLang="en-US" dirty="0"/>
          </a:p>
        </p:txBody>
      </p:sp>
      <p:pic>
        <p:nvPicPr>
          <p:cNvPr id="3174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600200"/>
            <a:ext cx="74644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2373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n-ea"/>
                <a:ea typeface="+mn-ea"/>
              </a:rPr>
              <a:t>资金管理</a:t>
            </a:r>
            <a:endParaRPr lang="zh-CN" altLang="en-US" dirty="0">
              <a:latin typeface="+mn-ea"/>
              <a:ea typeface="+mn-ea"/>
            </a:endParaRPr>
          </a:p>
        </p:txBody>
      </p:sp>
      <p:sp>
        <p:nvSpPr>
          <p:cNvPr id="3" name="内容占位符 2"/>
          <p:cNvSpPr>
            <a:spLocks noGrp="1"/>
          </p:cNvSpPr>
          <p:nvPr>
            <p:ph idx="1"/>
          </p:nvPr>
        </p:nvSpPr>
        <p:spPr/>
        <p:txBody>
          <a:bodyPr/>
          <a:lstStyle/>
          <a:p>
            <a:pPr>
              <a:defRPr/>
            </a:pPr>
            <a:r>
              <a:rPr lang="zh-CN" altLang="en-US" b="1" dirty="0" smtClean="0">
                <a:latin typeface="+mn-ea"/>
              </a:rPr>
              <a:t>套利资金</a:t>
            </a:r>
            <a:r>
              <a:rPr lang="en-US" altLang="zh-CN" b="1" dirty="0" smtClean="0">
                <a:latin typeface="+mn-ea"/>
              </a:rPr>
              <a:t>22</a:t>
            </a:r>
            <a:r>
              <a:rPr lang="zh-CN" altLang="en-US" b="1" dirty="0" smtClean="0">
                <a:latin typeface="+mn-ea"/>
              </a:rPr>
              <a:t>0万元</a:t>
            </a:r>
            <a:endParaRPr lang="zh-CN" altLang="en-US" b="1" dirty="0">
              <a:latin typeface="+mn-ea"/>
            </a:endParaRPr>
          </a:p>
          <a:p>
            <a:pPr>
              <a:defRPr/>
            </a:pPr>
            <a:r>
              <a:rPr lang="zh-CN" altLang="en-US" b="1" dirty="0" smtClean="0">
                <a:latin typeface="+mn-ea"/>
              </a:rPr>
              <a:t>投入</a:t>
            </a:r>
            <a:r>
              <a:rPr lang="zh-CN" altLang="en-US" b="1" dirty="0">
                <a:latin typeface="+mn-ea"/>
              </a:rPr>
              <a:t>现货资金</a:t>
            </a:r>
            <a:r>
              <a:rPr lang="zh-CN" altLang="en-US" b="1" dirty="0" smtClean="0">
                <a:latin typeface="+mn-ea"/>
              </a:rPr>
              <a:t>1</a:t>
            </a:r>
            <a:r>
              <a:rPr lang="en-US" altLang="zh-CN" b="1" dirty="0" smtClean="0">
                <a:latin typeface="+mn-ea"/>
              </a:rPr>
              <a:t>7</a:t>
            </a:r>
            <a:r>
              <a:rPr lang="zh-CN" altLang="en-US" b="1" dirty="0" smtClean="0">
                <a:latin typeface="+mn-ea"/>
              </a:rPr>
              <a:t>0万</a:t>
            </a:r>
            <a:r>
              <a:rPr lang="zh-CN" altLang="en-US" b="1" dirty="0">
                <a:latin typeface="+mn-ea"/>
              </a:rPr>
              <a:t>元，投入期货资金50万元</a:t>
            </a:r>
            <a:r>
              <a:rPr lang="zh-CN" altLang="en-US" b="1" dirty="0" smtClean="0">
                <a:latin typeface="+mn-ea"/>
              </a:rPr>
              <a:t>。</a:t>
            </a:r>
            <a:endParaRPr lang="en-US" altLang="zh-CN" b="1" dirty="0" smtClean="0">
              <a:latin typeface="+mn-ea"/>
            </a:endParaRPr>
          </a:p>
          <a:p>
            <a:pPr>
              <a:defRPr/>
            </a:pPr>
            <a:r>
              <a:rPr lang="zh-CN" altLang="en-US" b="1" dirty="0" smtClean="0">
                <a:latin typeface="+mn-ea"/>
              </a:rPr>
              <a:t>原则：期货合约价值</a:t>
            </a:r>
            <a:r>
              <a:rPr lang="en-US" altLang="zh-CN" b="1" dirty="0" smtClean="0">
                <a:latin typeface="+mn-ea"/>
              </a:rPr>
              <a:t>=</a:t>
            </a:r>
            <a:r>
              <a:rPr lang="zh-CN" altLang="en-US" b="1" dirty="0">
                <a:latin typeface="+mn-ea"/>
              </a:rPr>
              <a:t>现货</a:t>
            </a:r>
            <a:r>
              <a:rPr lang="zh-CN" altLang="en-US" b="1" dirty="0" smtClean="0">
                <a:latin typeface="+mn-ea"/>
              </a:rPr>
              <a:t>价值</a:t>
            </a:r>
            <a:endParaRPr lang="en-US" altLang="zh-CN" b="1" dirty="0" smtClean="0">
              <a:latin typeface="+mn-ea"/>
            </a:endParaRPr>
          </a:p>
          <a:p>
            <a:pPr>
              <a:defRPr/>
            </a:pPr>
            <a:r>
              <a:rPr lang="zh-CN" altLang="en-US" b="1" dirty="0" smtClean="0">
                <a:latin typeface="+mn-ea"/>
              </a:rPr>
              <a:t>期货手数</a:t>
            </a:r>
            <a:r>
              <a:rPr lang="en-US" altLang="zh-CN" b="1" dirty="0" smtClean="0">
                <a:latin typeface="+mn-ea"/>
              </a:rPr>
              <a:t>=1700000/(300*2901.4)=1.95</a:t>
            </a:r>
            <a:r>
              <a:rPr lang="zh-CN" altLang="en-US" b="1" dirty="0" smtClean="0">
                <a:latin typeface="+mn-ea"/>
              </a:rPr>
              <a:t>，即购买</a:t>
            </a:r>
            <a:r>
              <a:rPr lang="en-US" altLang="zh-CN" b="1" dirty="0" smtClean="0">
                <a:latin typeface="+mn-ea"/>
              </a:rPr>
              <a:t>2</a:t>
            </a:r>
            <a:r>
              <a:rPr lang="zh-CN" altLang="en-US" b="1" dirty="0" smtClean="0">
                <a:latin typeface="+mn-ea"/>
              </a:rPr>
              <a:t>手股指期货</a:t>
            </a:r>
            <a:r>
              <a:rPr lang="zh-CN" altLang="en-US" b="1" dirty="0">
                <a:latin typeface="+mn-ea"/>
              </a:rPr>
              <a:t>。</a:t>
            </a:r>
            <a:endParaRPr lang="en-US" altLang="zh-CN" b="1" dirty="0" smtClean="0">
              <a:latin typeface="+mn-ea"/>
            </a:endParaRPr>
          </a:p>
        </p:txBody>
      </p:sp>
      <p:sp>
        <p:nvSpPr>
          <p:cNvPr id="39940" name="灯片编号占位符 3"/>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8824B750-9D5E-450F-84EA-13D639C2447C}" type="slidenum">
              <a:rPr lang="zh-CN" altLang="en-US" sz="1400">
                <a:latin typeface="宋体" panose="02010600030101010101" pitchFamily="2" charset="-122"/>
              </a:rPr>
              <a:pPr algn="ctr">
                <a:spcBef>
                  <a:spcPct val="0"/>
                </a:spcBef>
                <a:buClrTx/>
                <a:buSzTx/>
                <a:buFontTx/>
                <a:buNone/>
              </a:pPr>
              <a:t>37</a:t>
            </a:fld>
            <a:endParaRPr lang="zh-CN" altLang="en-US" sz="1400">
              <a:latin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3703CFF2-0DBE-4DE0-946A-0E6EBDE864E1}" type="slidenum">
              <a:rPr lang="zh-CN" altLang="en-US" sz="1400">
                <a:latin typeface="宋体" panose="02010600030101010101" pitchFamily="2" charset="-122"/>
              </a:rPr>
              <a:pPr algn="ctr">
                <a:spcBef>
                  <a:spcPct val="0"/>
                </a:spcBef>
                <a:buClrTx/>
                <a:buSzTx/>
                <a:buFontTx/>
                <a:buNone/>
              </a:pPr>
              <a:t>38</a:t>
            </a:fld>
            <a:endParaRPr lang="en-US" altLang="zh-CN" sz="1400">
              <a:latin typeface="宋体" panose="02010600030101010101" pitchFamily="2" charset="-122"/>
            </a:endParaRPr>
          </a:p>
        </p:txBody>
      </p:sp>
      <p:sp>
        <p:nvSpPr>
          <p:cNvPr id="80898" name="Rectangle 2"/>
          <p:cNvSpPr>
            <a:spLocks noGrp="1" noRot="1" noChangeArrowheads="1"/>
          </p:cNvSpPr>
          <p:nvPr>
            <p:ph type="title"/>
          </p:nvPr>
        </p:nvSpPr>
        <p:spPr/>
        <p:txBody>
          <a:bodyPr>
            <a:normAutofit/>
          </a:bodyPr>
          <a:lstStyle/>
          <a:p>
            <a:pPr>
              <a:defRPr/>
            </a:pPr>
            <a:r>
              <a:rPr lang="zh-CN" altLang="en-US" dirty="0">
                <a:latin typeface="+mn-ea"/>
                <a:ea typeface="+mn-ea"/>
              </a:rPr>
              <a:t>套利方案</a:t>
            </a:r>
            <a:endParaRPr lang="zh-CN" altLang="zh-CN" dirty="0">
              <a:latin typeface="+mn-ea"/>
              <a:ea typeface="+mn-ea"/>
            </a:endParaRPr>
          </a:p>
        </p:txBody>
      </p:sp>
      <p:sp>
        <p:nvSpPr>
          <p:cNvPr id="80899" name="Rectangle 3"/>
          <p:cNvSpPr>
            <a:spLocks noGrp="1" noRot="1" noChangeArrowheads="1"/>
          </p:cNvSpPr>
          <p:nvPr>
            <p:ph type="body" idx="1"/>
          </p:nvPr>
        </p:nvSpPr>
        <p:spPr/>
        <p:txBody>
          <a:bodyPr>
            <a:normAutofit/>
          </a:bodyPr>
          <a:lstStyle/>
          <a:p>
            <a:pPr>
              <a:defRPr/>
            </a:pPr>
            <a:r>
              <a:rPr lang="zh-CN" altLang="en-US" b="1" dirty="0" smtClean="0">
                <a:latin typeface="+mn-ea"/>
              </a:rPr>
              <a:t>（1）卖</a:t>
            </a:r>
            <a:r>
              <a:rPr lang="zh-CN" altLang="en-US" b="1" dirty="0">
                <a:latin typeface="+mn-ea"/>
              </a:rPr>
              <a:t>空期货：</a:t>
            </a:r>
          </a:p>
          <a:p>
            <a:pPr>
              <a:defRPr/>
            </a:pPr>
            <a:r>
              <a:rPr lang="zh-CN" altLang="en-US" b="1" dirty="0">
                <a:latin typeface="+mn-ea"/>
              </a:rPr>
              <a:t>当日择机</a:t>
            </a:r>
            <a:r>
              <a:rPr lang="zh-CN" altLang="en-US" b="1" dirty="0" smtClean="0">
                <a:latin typeface="+mn-ea"/>
              </a:rPr>
              <a:t>以</a:t>
            </a:r>
            <a:r>
              <a:rPr lang="en-US" altLang="zh-CN" b="1" dirty="0">
                <a:latin typeface="+mn-ea"/>
              </a:rPr>
              <a:t>2901.4</a:t>
            </a:r>
            <a:r>
              <a:rPr lang="zh-CN" altLang="en-US" b="1" dirty="0" smtClean="0">
                <a:latin typeface="+mn-ea"/>
              </a:rPr>
              <a:t>点</a:t>
            </a:r>
            <a:r>
              <a:rPr lang="zh-CN" altLang="en-US" b="1" dirty="0">
                <a:latin typeface="+mn-ea"/>
              </a:rPr>
              <a:t>的价格开仓卖空IF1006合约</a:t>
            </a:r>
            <a:r>
              <a:rPr lang="zh-CN" altLang="en-US" b="1" dirty="0" smtClean="0">
                <a:latin typeface="+mn-ea"/>
              </a:rPr>
              <a:t>。</a:t>
            </a:r>
            <a:endParaRPr lang="en-US" altLang="zh-CN" b="1" dirty="0" smtClean="0">
              <a:latin typeface="+mn-ea"/>
            </a:endParaRPr>
          </a:p>
          <a:p>
            <a:pPr>
              <a:defRPr/>
            </a:pPr>
            <a:r>
              <a:rPr lang="zh-CN" altLang="zh-CN" b="1" dirty="0">
                <a:latin typeface="+mn-ea"/>
              </a:rPr>
              <a:t>如果持仓超过一天，则每日都进行结算，如果保证金出现不足，就需要及时追缴保证金，否则会被交易所强制部分或全部平仓</a:t>
            </a:r>
            <a:r>
              <a:rPr lang="zh-CN" altLang="zh-CN" b="1" dirty="0" smtClean="0">
                <a:latin typeface="+mn-ea"/>
              </a:rPr>
              <a:t>。</a:t>
            </a:r>
            <a:endParaRPr lang="zh-CN" altLang="zh-CN" b="1" dirty="0">
              <a:latin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n-ea"/>
              </a:rPr>
              <a:t>期货端风险是否可控？</a:t>
            </a:r>
            <a:endParaRPr lang="zh-CN" altLang="en-US" dirty="0">
              <a:latin typeface="+mn-ea"/>
              <a:ea typeface="+mn-ea"/>
            </a:endParaRPr>
          </a:p>
        </p:txBody>
      </p:sp>
      <p:sp>
        <p:nvSpPr>
          <p:cNvPr id="3" name="内容占位符 2"/>
          <p:cNvSpPr>
            <a:spLocks noGrp="1"/>
          </p:cNvSpPr>
          <p:nvPr>
            <p:ph idx="1"/>
          </p:nvPr>
        </p:nvSpPr>
        <p:spPr/>
        <p:txBody>
          <a:bodyPr>
            <a:normAutofit/>
          </a:bodyPr>
          <a:lstStyle/>
          <a:p>
            <a:pPr>
              <a:defRPr/>
            </a:pPr>
            <a:r>
              <a:rPr lang="zh-CN" altLang="en-US" b="1" dirty="0" smtClean="0">
                <a:latin typeface="+mn-ea"/>
              </a:rPr>
              <a:t>当前账户余额</a:t>
            </a:r>
            <a:r>
              <a:rPr lang="en-US" altLang="zh-CN" b="1" dirty="0" smtClean="0">
                <a:latin typeface="+mn-ea"/>
              </a:rPr>
              <a:t>A</a:t>
            </a:r>
            <a:r>
              <a:rPr lang="zh-CN" altLang="en-US" b="1" dirty="0" smtClean="0">
                <a:latin typeface="+mn-ea"/>
              </a:rPr>
              <a:t>，投资者卖出</a:t>
            </a:r>
            <a:r>
              <a:rPr lang="en-US" altLang="zh-CN" b="1" dirty="0" smtClean="0">
                <a:latin typeface="+mn-ea"/>
              </a:rPr>
              <a:t>N</a:t>
            </a:r>
            <a:r>
              <a:rPr lang="zh-CN" altLang="en-US" b="1" dirty="0" smtClean="0">
                <a:latin typeface="+mn-ea"/>
              </a:rPr>
              <a:t>份期货合约，价格为</a:t>
            </a:r>
            <a:r>
              <a:rPr lang="en-US" altLang="zh-CN" b="1" dirty="0" smtClean="0">
                <a:latin typeface="+mn-ea"/>
              </a:rPr>
              <a:t>F1</a:t>
            </a:r>
            <a:r>
              <a:rPr lang="zh-CN" altLang="en-US" b="1" dirty="0" smtClean="0">
                <a:latin typeface="+mn-ea"/>
              </a:rPr>
              <a:t>，若期货价格上涨为</a:t>
            </a:r>
            <a:r>
              <a:rPr lang="en-US" altLang="zh-CN" b="1" dirty="0" smtClean="0">
                <a:latin typeface="+mn-ea"/>
              </a:rPr>
              <a:t>F2</a:t>
            </a:r>
            <a:r>
              <a:rPr lang="zh-CN" altLang="en-US" b="1" dirty="0" smtClean="0">
                <a:latin typeface="+mn-ea"/>
              </a:rPr>
              <a:t>，则投资者账户自由现金为</a:t>
            </a:r>
            <a:endParaRPr lang="en-US" altLang="zh-CN" b="1" dirty="0" smtClean="0">
              <a:latin typeface="+mn-ea"/>
            </a:endParaRPr>
          </a:p>
          <a:p>
            <a:pPr marL="0" indent="0" algn="ctr">
              <a:lnSpc>
                <a:spcPct val="110000"/>
              </a:lnSpc>
              <a:buFont typeface="Wingdings" panose="05000000000000000000" pitchFamily="2" charset="2"/>
              <a:buNone/>
              <a:defRPr/>
            </a:pPr>
            <a:r>
              <a:rPr lang="en-US" altLang="zh-CN" b="1" dirty="0" smtClean="0">
                <a:latin typeface="+mn-ea"/>
              </a:rPr>
              <a:t>  C = A-N</a:t>
            </a:r>
            <a:r>
              <a:rPr lang="zh-CN" altLang="en-US" b="1" dirty="0" smtClean="0">
                <a:latin typeface="+mn-ea"/>
              </a:rPr>
              <a:t> ×</a:t>
            </a:r>
            <a:r>
              <a:rPr lang="en-US" altLang="zh-CN" b="1" dirty="0" smtClean="0">
                <a:latin typeface="+mn-ea"/>
              </a:rPr>
              <a:t>(F2-F1)</a:t>
            </a:r>
            <a:r>
              <a:rPr lang="zh-CN" altLang="en-US" b="1" dirty="0">
                <a:latin typeface="+mn-ea"/>
              </a:rPr>
              <a:t> × </a:t>
            </a:r>
            <a:r>
              <a:rPr lang="en-US" altLang="zh-CN" b="1" dirty="0" smtClean="0">
                <a:latin typeface="+mn-ea"/>
              </a:rPr>
              <a:t>300-N</a:t>
            </a:r>
            <a:r>
              <a:rPr lang="zh-CN" altLang="en-US" b="1" dirty="0" smtClean="0">
                <a:latin typeface="+mn-ea"/>
              </a:rPr>
              <a:t> </a:t>
            </a:r>
            <a:r>
              <a:rPr lang="zh-CN" altLang="en-US" b="1" dirty="0">
                <a:latin typeface="+mn-ea"/>
              </a:rPr>
              <a:t>× </a:t>
            </a:r>
            <a:r>
              <a:rPr lang="en-US" altLang="zh-CN" b="1" dirty="0" smtClean="0">
                <a:latin typeface="+mn-ea"/>
              </a:rPr>
              <a:t>F2</a:t>
            </a:r>
            <a:r>
              <a:rPr lang="zh-CN" altLang="en-US" b="1" dirty="0">
                <a:latin typeface="+mn-ea"/>
              </a:rPr>
              <a:t> × </a:t>
            </a:r>
            <a:r>
              <a:rPr lang="en-US" altLang="zh-CN" b="1" dirty="0" smtClean="0">
                <a:latin typeface="+mn-ea"/>
              </a:rPr>
              <a:t>300</a:t>
            </a:r>
            <a:r>
              <a:rPr lang="zh-CN" altLang="en-US" b="1" dirty="0">
                <a:latin typeface="+mn-ea"/>
              </a:rPr>
              <a:t> × </a:t>
            </a:r>
            <a:r>
              <a:rPr lang="en-US" altLang="zh-CN" b="1" dirty="0" smtClean="0">
                <a:latin typeface="+mn-ea"/>
              </a:rPr>
              <a:t>17%</a:t>
            </a:r>
          </a:p>
          <a:p>
            <a:pPr>
              <a:defRPr/>
            </a:pPr>
            <a:r>
              <a:rPr lang="zh-CN" altLang="en-US" b="1" dirty="0" smtClean="0">
                <a:latin typeface="+mn-ea"/>
              </a:rPr>
              <a:t>令</a:t>
            </a:r>
            <a:r>
              <a:rPr lang="en-US" altLang="zh-CN" b="1" dirty="0" smtClean="0">
                <a:latin typeface="+mn-ea"/>
              </a:rPr>
              <a:t>C=0</a:t>
            </a:r>
            <a:r>
              <a:rPr lang="zh-CN" altLang="en-US" b="1" dirty="0" smtClean="0">
                <a:latin typeface="+mn-ea"/>
              </a:rPr>
              <a:t>，可求得投资者能够承受的最高不利变动</a:t>
            </a:r>
            <a:endParaRPr lang="en-US" altLang="zh-CN" b="1" dirty="0" smtClean="0">
              <a:latin typeface="+mn-ea"/>
            </a:endParaRPr>
          </a:p>
          <a:p>
            <a:pPr marL="82296" indent="0" algn="ctr">
              <a:buFont typeface="Wingdings" panose="05000000000000000000" pitchFamily="2" charset="2"/>
              <a:buNone/>
              <a:defRPr/>
            </a:pPr>
            <a:r>
              <a:rPr lang="en-US" altLang="zh-CN" b="1" dirty="0" smtClean="0">
                <a:latin typeface="+mn-ea"/>
              </a:rPr>
              <a:t>D=F2-F1=(A-N</a:t>
            </a:r>
            <a:r>
              <a:rPr lang="zh-CN" altLang="en-US" b="1" dirty="0" smtClean="0">
                <a:latin typeface="+mn-ea"/>
              </a:rPr>
              <a:t>×</a:t>
            </a:r>
            <a:r>
              <a:rPr lang="en-US" altLang="zh-CN" b="1" dirty="0" smtClean="0">
                <a:latin typeface="+mn-ea"/>
              </a:rPr>
              <a:t>F1</a:t>
            </a:r>
            <a:r>
              <a:rPr lang="zh-CN" altLang="en-US" b="1" dirty="0">
                <a:latin typeface="+mn-ea"/>
              </a:rPr>
              <a:t> </a:t>
            </a:r>
            <a:r>
              <a:rPr lang="zh-CN" altLang="en-US" b="1" dirty="0" smtClean="0">
                <a:latin typeface="+mn-ea"/>
              </a:rPr>
              <a:t>×</a:t>
            </a:r>
            <a:r>
              <a:rPr lang="en-US" altLang="zh-CN" b="1" dirty="0" smtClean="0">
                <a:latin typeface="+mn-ea"/>
              </a:rPr>
              <a:t>51)/(N</a:t>
            </a:r>
            <a:r>
              <a:rPr lang="zh-CN" altLang="en-US" b="1" dirty="0" smtClean="0">
                <a:latin typeface="+mn-ea"/>
              </a:rPr>
              <a:t>×</a:t>
            </a:r>
            <a:r>
              <a:rPr lang="en-US" altLang="zh-CN" b="1" dirty="0" smtClean="0">
                <a:latin typeface="+mn-ea"/>
              </a:rPr>
              <a:t>351)</a:t>
            </a:r>
          </a:p>
        </p:txBody>
      </p:sp>
      <p:sp>
        <p:nvSpPr>
          <p:cNvPr id="41988" name="灯片编号占位符 3"/>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4ADAD51E-5FB2-47AB-9589-419CCA7EBD2A}" type="slidenum">
              <a:rPr lang="zh-CN" altLang="en-US" sz="1400">
                <a:latin typeface="宋体" panose="02010600030101010101" pitchFamily="2" charset="-122"/>
              </a:rPr>
              <a:pPr algn="ctr">
                <a:spcBef>
                  <a:spcPct val="0"/>
                </a:spcBef>
                <a:buClrTx/>
                <a:buSzTx/>
                <a:buFontTx/>
                <a:buNone/>
              </a:pPr>
              <a:t>39</a:t>
            </a:fld>
            <a:endParaRPr lang="zh-CN" altLang="en-US" sz="1400">
              <a:latin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latin typeface="+mn-ea"/>
                <a:ea typeface="+mn-ea"/>
              </a:rPr>
              <a:t>沪深</a:t>
            </a:r>
            <a:r>
              <a:rPr lang="en-US" altLang="zh-CN" smtClean="0">
                <a:latin typeface="+mn-ea"/>
                <a:ea typeface="+mn-ea"/>
              </a:rPr>
              <a:t>300</a:t>
            </a:r>
            <a:r>
              <a:rPr lang="zh-CN" altLang="en-US" smtClean="0">
                <a:latin typeface="+mn-ea"/>
                <a:ea typeface="+mn-ea"/>
              </a:rPr>
              <a:t>股指期货的合约文本</a:t>
            </a:r>
          </a:p>
        </p:txBody>
      </p:sp>
      <p:grpSp>
        <p:nvGrpSpPr>
          <p:cNvPr id="123907" name="Group 3"/>
          <p:cNvGrpSpPr>
            <a:grpSpLocks/>
          </p:cNvGrpSpPr>
          <p:nvPr/>
        </p:nvGrpSpPr>
        <p:grpSpPr bwMode="auto">
          <a:xfrm>
            <a:off x="683568" y="1700808"/>
            <a:ext cx="8003232" cy="3960439"/>
            <a:chOff x="-3" y="-3"/>
            <a:chExt cx="3539" cy="1962"/>
          </a:xfrm>
        </p:grpSpPr>
        <p:grpSp>
          <p:nvGrpSpPr>
            <p:cNvPr id="123908" name="Group 4"/>
            <p:cNvGrpSpPr>
              <a:grpSpLocks/>
            </p:cNvGrpSpPr>
            <p:nvPr/>
          </p:nvGrpSpPr>
          <p:grpSpPr bwMode="auto">
            <a:xfrm>
              <a:off x="0" y="0"/>
              <a:ext cx="3533" cy="1956"/>
              <a:chOff x="0" y="0"/>
              <a:chExt cx="3533" cy="1956"/>
            </a:xfrm>
          </p:grpSpPr>
          <p:grpSp>
            <p:nvGrpSpPr>
              <p:cNvPr id="123910" name="Group 5"/>
              <p:cNvGrpSpPr>
                <a:grpSpLocks/>
              </p:cNvGrpSpPr>
              <p:nvPr/>
            </p:nvGrpSpPr>
            <p:grpSpPr bwMode="auto">
              <a:xfrm>
                <a:off x="0" y="0"/>
                <a:ext cx="969" cy="374"/>
                <a:chOff x="0" y="0"/>
                <a:chExt cx="969" cy="374"/>
              </a:xfrm>
            </p:grpSpPr>
            <p:sp>
              <p:nvSpPr>
                <p:cNvPr id="123938" name="Rectangle 6"/>
                <p:cNvSpPr>
                  <a:spLocks noChangeArrowheads="1"/>
                </p:cNvSpPr>
                <p:nvPr/>
              </p:nvSpPr>
              <p:spPr bwMode="auto">
                <a:xfrm>
                  <a:off x="43" y="0"/>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dirty="0">
                      <a:solidFill>
                        <a:schemeClr val="tx1"/>
                      </a:solidFill>
                      <a:latin typeface="+mn-ea"/>
                      <a:cs typeface="Times New Roman" pitchFamily="18" charset="0"/>
                    </a:rPr>
                    <a:t>交易单位（合约乘数）</a:t>
                  </a:r>
                </a:p>
                <a:p>
                  <a:pPr algn="just" eaLnBrk="0" hangingPunct="0">
                    <a:tabLst>
                      <a:tab pos="5200650" algn="r"/>
                    </a:tabLst>
                  </a:pPr>
                  <a:endParaRPr lang="en-US" altLang="zh-CN" sz="2000" dirty="0">
                    <a:solidFill>
                      <a:schemeClr val="tx1"/>
                    </a:solidFill>
                    <a:latin typeface="+mn-ea"/>
                    <a:cs typeface="Times New Roman" pitchFamily="18" charset="0"/>
                  </a:endParaRPr>
                </a:p>
              </p:txBody>
            </p:sp>
            <p:sp>
              <p:nvSpPr>
                <p:cNvPr id="123939" name="Rectangle 7"/>
                <p:cNvSpPr>
                  <a:spLocks noChangeArrowheads="1"/>
                </p:cNvSpPr>
                <p:nvPr/>
              </p:nvSpPr>
              <p:spPr bwMode="auto">
                <a:xfrm>
                  <a:off x="0" y="0"/>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3911" name="Group 8"/>
              <p:cNvGrpSpPr>
                <a:grpSpLocks/>
              </p:cNvGrpSpPr>
              <p:nvPr/>
            </p:nvGrpSpPr>
            <p:grpSpPr bwMode="auto">
              <a:xfrm>
                <a:off x="969" y="0"/>
                <a:ext cx="2564" cy="374"/>
                <a:chOff x="969" y="0"/>
                <a:chExt cx="2564" cy="374"/>
              </a:xfrm>
            </p:grpSpPr>
            <p:sp>
              <p:nvSpPr>
                <p:cNvPr id="123936" name="Rectangle 9"/>
                <p:cNvSpPr>
                  <a:spLocks noChangeArrowheads="1"/>
                </p:cNvSpPr>
                <p:nvPr/>
              </p:nvSpPr>
              <p:spPr bwMode="auto">
                <a:xfrm>
                  <a:off x="1012" y="0"/>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266700" algn="r"/>
                      <a:tab pos="5200650" algn="r"/>
                    </a:tabLst>
                  </a:pPr>
                  <a:r>
                    <a:rPr lang="en-US" altLang="zh-CN" sz="2000">
                      <a:solidFill>
                        <a:schemeClr val="tx1"/>
                      </a:solidFill>
                      <a:latin typeface="+mn-ea"/>
                      <a:cs typeface="Times New Roman" pitchFamily="18" charset="0"/>
                    </a:rPr>
                    <a:t>RMB300/</a:t>
                  </a:r>
                  <a:r>
                    <a:rPr lang="zh-CN" altLang="en-US" sz="2000">
                      <a:solidFill>
                        <a:schemeClr val="tx1"/>
                      </a:solidFill>
                      <a:latin typeface="+mn-ea"/>
                      <a:cs typeface="Times New Roman" pitchFamily="18" charset="0"/>
                    </a:rPr>
                    <a:t>点</a:t>
                  </a:r>
                </a:p>
                <a:p>
                  <a:pPr algn="just" eaLnBrk="0" hangingPunct="0">
                    <a:tabLst>
                      <a:tab pos="266700" algn="r"/>
                      <a:tab pos="5200650" algn="r"/>
                    </a:tabLst>
                  </a:pPr>
                  <a:endParaRPr lang="en-US" altLang="zh-CN" sz="2000">
                    <a:solidFill>
                      <a:schemeClr val="tx1"/>
                    </a:solidFill>
                    <a:latin typeface="+mn-ea"/>
                    <a:cs typeface="Times New Roman" pitchFamily="18" charset="0"/>
                  </a:endParaRPr>
                </a:p>
              </p:txBody>
            </p:sp>
            <p:sp>
              <p:nvSpPr>
                <p:cNvPr id="123937" name="Rectangle 10"/>
                <p:cNvSpPr>
                  <a:spLocks noChangeArrowheads="1"/>
                </p:cNvSpPr>
                <p:nvPr/>
              </p:nvSpPr>
              <p:spPr bwMode="auto">
                <a:xfrm>
                  <a:off x="969" y="0"/>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3912" name="Group 11"/>
              <p:cNvGrpSpPr>
                <a:grpSpLocks/>
              </p:cNvGrpSpPr>
              <p:nvPr/>
            </p:nvGrpSpPr>
            <p:grpSpPr bwMode="auto">
              <a:xfrm>
                <a:off x="0" y="374"/>
                <a:ext cx="969" cy="374"/>
                <a:chOff x="0" y="374"/>
                <a:chExt cx="969" cy="374"/>
              </a:xfrm>
            </p:grpSpPr>
            <p:sp>
              <p:nvSpPr>
                <p:cNvPr id="123934" name="Rectangle 12"/>
                <p:cNvSpPr>
                  <a:spLocks noChangeArrowheads="1"/>
                </p:cNvSpPr>
                <p:nvPr/>
              </p:nvSpPr>
              <p:spPr bwMode="auto">
                <a:xfrm>
                  <a:off x="43" y="374"/>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dirty="0">
                      <a:solidFill>
                        <a:schemeClr val="tx1"/>
                      </a:solidFill>
                      <a:latin typeface="+mn-ea"/>
                      <a:cs typeface="Times New Roman" pitchFamily="18" charset="0"/>
                    </a:rPr>
                    <a:t>合约标的</a:t>
                  </a:r>
                </a:p>
                <a:p>
                  <a:pPr algn="just" eaLnBrk="0" hangingPunct="0">
                    <a:tabLst>
                      <a:tab pos="5200650" algn="r"/>
                    </a:tabLst>
                  </a:pPr>
                  <a:endParaRPr lang="en-US" altLang="zh-CN" sz="2000" dirty="0">
                    <a:solidFill>
                      <a:schemeClr val="tx1"/>
                    </a:solidFill>
                    <a:latin typeface="+mn-ea"/>
                    <a:cs typeface="Times New Roman" pitchFamily="18" charset="0"/>
                  </a:endParaRPr>
                </a:p>
              </p:txBody>
            </p:sp>
            <p:sp>
              <p:nvSpPr>
                <p:cNvPr id="123935" name="Rectangle 13"/>
                <p:cNvSpPr>
                  <a:spLocks noChangeArrowheads="1"/>
                </p:cNvSpPr>
                <p:nvPr/>
              </p:nvSpPr>
              <p:spPr bwMode="auto">
                <a:xfrm>
                  <a:off x="0" y="374"/>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3913" name="Group 14"/>
              <p:cNvGrpSpPr>
                <a:grpSpLocks/>
              </p:cNvGrpSpPr>
              <p:nvPr/>
            </p:nvGrpSpPr>
            <p:grpSpPr bwMode="auto">
              <a:xfrm>
                <a:off x="969" y="374"/>
                <a:ext cx="2564" cy="374"/>
                <a:chOff x="969" y="374"/>
                <a:chExt cx="2564" cy="374"/>
              </a:xfrm>
            </p:grpSpPr>
            <p:sp>
              <p:nvSpPr>
                <p:cNvPr id="123932" name="Rectangle 15"/>
                <p:cNvSpPr>
                  <a:spLocks noChangeArrowheads="1"/>
                </p:cNvSpPr>
                <p:nvPr/>
              </p:nvSpPr>
              <p:spPr bwMode="auto">
                <a:xfrm>
                  <a:off x="1012" y="374"/>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沪深</a:t>
                  </a:r>
                  <a:r>
                    <a:rPr lang="en-US" altLang="zh-CN" sz="2000">
                      <a:solidFill>
                        <a:schemeClr val="tx1"/>
                      </a:solidFill>
                      <a:latin typeface="+mn-ea"/>
                      <a:cs typeface="Times New Roman" pitchFamily="18" charset="0"/>
                    </a:rPr>
                    <a:t>300</a:t>
                  </a:r>
                  <a:r>
                    <a:rPr lang="zh-CN" altLang="en-US" sz="2000">
                      <a:solidFill>
                        <a:schemeClr val="tx1"/>
                      </a:solidFill>
                      <a:latin typeface="+mn-ea"/>
                      <a:cs typeface="Times New Roman" pitchFamily="18" charset="0"/>
                    </a:rPr>
                    <a:t>指数</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3933" name="Rectangle 16"/>
                <p:cNvSpPr>
                  <a:spLocks noChangeArrowheads="1"/>
                </p:cNvSpPr>
                <p:nvPr/>
              </p:nvSpPr>
              <p:spPr bwMode="auto">
                <a:xfrm>
                  <a:off x="969" y="374"/>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3914" name="Group 17"/>
              <p:cNvGrpSpPr>
                <a:grpSpLocks/>
              </p:cNvGrpSpPr>
              <p:nvPr/>
            </p:nvGrpSpPr>
            <p:grpSpPr bwMode="auto">
              <a:xfrm>
                <a:off x="0" y="748"/>
                <a:ext cx="969" cy="374"/>
                <a:chOff x="0" y="748"/>
                <a:chExt cx="969" cy="374"/>
              </a:xfrm>
            </p:grpSpPr>
            <p:sp>
              <p:nvSpPr>
                <p:cNvPr id="123930" name="Rectangle 18"/>
                <p:cNvSpPr>
                  <a:spLocks noChangeArrowheads="1"/>
                </p:cNvSpPr>
                <p:nvPr/>
              </p:nvSpPr>
              <p:spPr bwMode="auto">
                <a:xfrm>
                  <a:off x="43" y="748"/>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合约价值</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3931" name="Rectangle 19"/>
                <p:cNvSpPr>
                  <a:spLocks noChangeArrowheads="1"/>
                </p:cNvSpPr>
                <p:nvPr/>
              </p:nvSpPr>
              <p:spPr bwMode="auto">
                <a:xfrm>
                  <a:off x="0" y="748"/>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3915" name="Group 20"/>
              <p:cNvGrpSpPr>
                <a:grpSpLocks/>
              </p:cNvGrpSpPr>
              <p:nvPr/>
            </p:nvGrpSpPr>
            <p:grpSpPr bwMode="auto">
              <a:xfrm>
                <a:off x="969" y="748"/>
                <a:ext cx="2564" cy="374"/>
                <a:chOff x="969" y="748"/>
                <a:chExt cx="2564" cy="374"/>
              </a:xfrm>
            </p:grpSpPr>
            <p:sp>
              <p:nvSpPr>
                <p:cNvPr id="123928" name="Rectangle 21"/>
                <p:cNvSpPr>
                  <a:spLocks noChangeArrowheads="1"/>
                </p:cNvSpPr>
                <p:nvPr/>
              </p:nvSpPr>
              <p:spPr bwMode="auto">
                <a:xfrm>
                  <a:off x="1012" y="748"/>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合约报价</a:t>
                  </a:r>
                  <a:r>
                    <a:rPr lang="en-US" altLang="zh-CN" sz="2000">
                      <a:solidFill>
                        <a:schemeClr val="tx1"/>
                      </a:solidFill>
                      <a:latin typeface="+mn-ea"/>
                      <a:cs typeface="Times New Roman" pitchFamily="18" charset="0"/>
                    </a:rPr>
                    <a:t>×</a:t>
                  </a:r>
                  <a:r>
                    <a:rPr lang="zh-CN" altLang="en-US" sz="2000">
                      <a:solidFill>
                        <a:schemeClr val="tx1"/>
                      </a:solidFill>
                      <a:latin typeface="+mn-ea"/>
                      <a:cs typeface="Times New Roman" pitchFamily="18" charset="0"/>
                    </a:rPr>
                    <a:t>合约乘子</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3929" name="Rectangle 22"/>
                <p:cNvSpPr>
                  <a:spLocks noChangeArrowheads="1"/>
                </p:cNvSpPr>
                <p:nvPr/>
              </p:nvSpPr>
              <p:spPr bwMode="auto">
                <a:xfrm>
                  <a:off x="969" y="748"/>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3916" name="Group 23"/>
              <p:cNvGrpSpPr>
                <a:grpSpLocks/>
              </p:cNvGrpSpPr>
              <p:nvPr/>
            </p:nvGrpSpPr>
            <p:grpSpPr bwMode="auto">
              <a:xfrm>
                <a:off x="0" y="1122"/>
                <a:ext cx="969" cy="374"/>
                <a:chOff x="0" y="1122"/>
                <a:chExt cx="969" cy="374"/>
              </a:xfrm>
            </p:grpSpPr>
            <p:sp>
              <p:nvSpPr>
                <p:cNvPr id="123926" name="Rectangle 24"/>
                <p:cNvSpPr>
                  <a:spLocks noChangeArrowheads="1"/>
                </p:cNvSpPr>
                <p:nvPr/>
              </p:nvSpPr>
              <p:spPr bwMode="auto">
                <a:xfrm>
                  <a:off x="43" y="1122"/>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266700" algn="r"/>
                      <a:tab pos="5200650" algn="r"/>
                    </a:tabLst>
                  </a:pPr>
                  <a:r>
                    <a:rPr lang="zh-CN" altLang="en-US" sz="2000">
                      <a:solidFill>
                        <a:schemeClr val="tx1"/>
                      </a:solidFill>
                      <a:latin typeface="+mn-ea"/>
                      <a:cs typeface="Times New Roman" pitchFamily="18" charset="0"/>
                    </a:rPr>
                    <a:t>最小变动价位</a:t>
                  </a:r>
                </a:p>
                <a:p>
                  <a:pPr algn="just" eaLnBrk="0" hangingPunct="0">
                    <a:tabLst>
                      <a:tab pos="266700" algn="r"/>
                      <a:tab pos="5200650" algn="r"/>
                    </a:tabLst>
                  </a:pPr>
                  <a:endParaRPr lang="en-US" altLang="zh-CN" sz="2000">
                    <a:solidFill>
                      <a:schemeClr val="tx1"/>
                    </a:solidFill>
                    <a:latin typeface="+mn-ea"/>
                    <a:cs typeface="Times New Roman" pitchFamily="18" charset="0"/>
                  </a:endParaRPr>
                </a:p>
              </p:txBody>
            </p:sp>
            <p:sp>
              <p:nvSpPr>
                <p:cNvPr id="123927" name="Rectangle 25"/>
                <p:cNvSpPr>
                  <a:spLocks noChangeArrowheads="1"/>
                </p:cNvSpPr>
                <p:nvPr/>
              </p:nvSpPr>
              <p:spPr bwMode="auto">
                <a:xfrm>
                  <a:off x="0" y="1122"/>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3917" name="Group 26"/>
              <p:cNvGrpSpPr>
                <a:grpSpLocks/>
              </p:cNvGrpSpPr>
              <p:nvPr/>
            </p:nvGrpSpPr>
            <p:grpSpPr bwMode="auto">
              <a:xfrm>
                <a:off x="969" y="1122"/>
                <a:ext cx="2564" cy="374"/>
                <a:chOff x="969" y="1122"/>
                <a:chExt cx="2564" cy="374"/>
              </a:xfrm>
            </p:grpSpPr>
            <p:sp>
              <p:nvSpPr>
                <p:cNvPr id="123924" name="Rectangle 27"/>
                <p:cNvSpPr>
                  <a:spLocks noChangeArrowheads="1"/>
                </p:cNvSpPr>
                <p:nvPr/>
              </p:nvSpPr>
              <p:spPr bwMode="auto">
                <a:xfrm>
                  <a:off x="1012" y="1122"/>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en-US" altLang="zh-CN" sz="2000">
                      <a:solidFill>
                        <a:schemeClr val="tx1"/>
                      </a:solidFill>
                      <a:latin typeface="+mn-ea"/>
                      <a:cs typeface="Times New Roman" pitchFamily="18" charset="0"/>
                    </a:rPr>
                    <a:t>0.2</a:t>
                  </a:r>
                  <a:r>
                    <a:rPr lang="zh-CN" altLang="en-US" sz="2000">
                      <a:solidFill>
                        <a:schemeClr val="tx1"/>
                      </a:solidFill>
                      <a:latin typeface="+mn-ea"/>
                      <a:cs typeface="Times New Roman" pitchFamily="18" charset="0"/>
                    </a:rPr>
                    <a:t>点</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3925" name="Rectangle 28"/>
                <p:cNvSpPr>
                  <a:spLocks noChangeArrowheads="1"/>
                </p:cNvSpPr>
                <p:nvPr/>
              </p:nvSpPr>
              <p:spPr bwMode="auto">
                <a:xfrm>
                  <a:off x="969" y="1122"/>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3918" name="Group 29"/>
              <p:cNvGrpSpPr>
                <a:grpSpLocks/>
              </p:cNvGrpSpPr>
              <p:nvPr/>
            </p:nvGrpSpPr>
            <p:grpSpPr bwMode="auto">
              <a:xfrm>
                <a:off x="0" y="1496"/>
                <a:ext cx="969" cy="460"/>
                <a:chOff x="0" y="1496"/>
                <a:chExt cx="969" cy="460"/>
              </a:xfrm>
            </p:grpSpPr>
            <p:sp>
              <p:nvSpPr>
                <p:cNvPr id="123922" name="Rectangle 30"/>
                <p:cNvSpPr>
                  <a:spLocks noChangeArrowheads="1"/>
                </p:cNvSpPr>
                <p:nvPr/>
              </p:nvSpPr>
              <p:spPr bwMode="auto">
                <a:xfrm>
                  <a:off x="43" y="1496"/>
                  <a:ext cx="883"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交割月份</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3923" name="Rectangle 31"/>
                <p:cNvSpPr>
                  <a:spLocks noChangeArrowheads="1"/>
                </p:cNvSpPr>
                <p:nvPr/>
              </p:nvSpPr>
              <p:spPr bwMode="auto">
                <a:xfrm>
                  <a:off x="0" y="1496"/>
                  <a:ext cx="9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3919" name="Group 32"/>
              <p:cNvGrpSpPr>
                <a:grpSpLocks/>
              </p:cNvGrpSpPr>
              <p:nvPr/>
            </p:nvGrpSpPr>
            <p:grpSpPr bwMode="auto">
              <a:xfrm>
                <a:off x="969" y="1496"/>
                <a:ext cx="2564" cy="460"/>
                <a:chOff x="969" y="1496"/>
                <a:chExt cx="2564" cy="460"/>
              </a:xfrm>
            </p:grpSpPr>
            <p:sp>
              <p:nvSpPr>
                <p:cNvPr id="123920" name="Rectangle 33"/>
                <p:cNvSpPr>
                  <a:spLocks noChangeArrowheads="1"/>
                </p:cNvSpPr>
                <p:nvPr/>
              </p:nvSpPr>
              <p:spPr bwMode="auto">
                <a:xfrm>
                  <a:off x="1012" y="1496"/>
                  <a:ext cx="2478"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当月、下月，接下来的两个季度月份（季度月份指三月、六月、九月和十二月）</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3921" name="Rectangle 34"/>
                <p:cNvSpPr>
                  <a:spLocks noChangeArrowheads="1"/>
                </p:cNvSpPr>
                <p:nvPr/>
              </p:nvSpPr>
              <p:spPr bwMode="auto">
                <a:xfrm>
                  <a:off x="969" y="1496"/>
                  <a:ext cx="256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sp>
          <p:nvSpPr>
            <p:cNvPr id="123909" name="Rectangle 35"/>
            <p:cNvSpPr>
              <a:spLocks noChangeArrowheads="1"/>
            </p:cNvSpPr>
            <p:nvPr/>
          </p:nvSpPr>
          <p:spPr bwMode="auto">
            <a:xfrm>
              <a:off x="-3" y="-3"/>
              <a:ext cx="3539" cy="19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spTree>
    <p:extLst>
      <p:ext uri="{BB962C8B-B14F-4D97-AF65-F5344CB8AC3E}">
        <p14:creationId xmlns:p14="http://schemas.microsoft.com/office/powerpoint/2010/main" val="1876522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64C703B5-45F0-4048-8F19-AEC225C67D22}" type="slidenum">
              <a:rPr lang="zh-CN" altLang="en-US" sz="1400">
                <a:latin typeface="宋体" panose="02010600030101010101" pitchFamily="2" charset="-122"/>
              </a:rPr>
              <a:pPr algn="ctr">
                <a:spcBef>
                  <a:spcPct val="0"/>
                </a:spcBef>
                <a:buClrTx/>
                <a:buSzTx/>
                <a:buFontTx/>
                <a:buNone/>
              </a:pPr>
              <a:t>40</a:t>
            </a:fld>
            <a:endParaRPr lang="en-US" altLang="zh-CN" sz="1400">
              <a:latin typeface="宋体" panose="02010600030101010101" pitchFamily="2" charset="-122"/>
            </a:endParaRPr>
          </a:p>
        </p:txBody>
      </p:sp>
      <p:sp>
        <p:nvSpPr>
          <p:cNvPr id="81922" name="Rectangle 2"/>
          <p:cNvSpPr>
            <a:spLocks noGrp="1" noRot="1" noChangeArrowheads="1"/>
          </p:cNvSpPr>
          <p:nvPr>
            <p:ph type="title"/>
          </p:nvPr>
        </p:nvSpPr>
        <p:spPr/>
        <p:txBody>
          <a:bodyPr/>
          <a:lstStyle/>
          <a:p>
            <a:pPr>
              <a:defRPr/>
            </a:pPr>
            <a:r>
              <a:rPr lang="zh-CN" altLang="en-US" dirty="0" smtClean="0">
                <a:latin typeface="+mn-ea"/>
                <a:ea typeface="+mn-ea"/>
              </a:rPr>
              <a:t>头寸管理</a:t>
            </a:r>
            <a:endParaRPr lang="zh-CN" altLang="zh-CN" dirty="0">
              <a:latin typeface="+mn-ea"/>
              <a:ea typeface="+mn-ea"/>
            </a:endParaRPr>
          </a:p>
        </p:txBody>
      </p:sp>
      <p:graphicFrame>
        <p:nvGraphicFramePr>
          <p:cNvPr id="8" name="Group 2"/>
          <p:cNvGraphicFramePr>
            <a:graphicFrameLocks/>
          </p:cNvGraphicFramePr>
          <p:nvPr/>
        </p:nvGraphicFramePr>
        <p:xfrm>
          <a:off x="323850" y="1700213"/>
          <a:ext cx="8540750" cy="4049714"/>
        </p:xfrm>
        <a:graphic>
          <a:graphicData uri="http://schemas.openxmlformats.org/drawingml/2006/table">
            <a:tbl>
              <a:tblPr/>
              <a:tblGrid>
                <a:gridCol w="2863850"/>
                <a:gridCol w="2852738"/>
                <a:gridCol w="2824162"/>
              </a:tblGrid>
              <a:tr h="82312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sz="2400" b="0" i="0" u="none" strike="noStrike" cap="none" normalizeH="0" baseline="0" dirty="0" smtClean="0">
                          <a:ln>
                            <a:noFill/>
                          </a:ln>
                          <a:solidFill>
                            <a:schemeClr val="tx1"/>
                          </a:solidFill>
                          <a:effectLst/>
                          <a:latin typeface="+mn-ea"/>
                          <a:ea typeface="+mn-ea"/>
                          <a:sym typeface="宋体" pitchFamily="2" charset="-122"/>
                        </a:rPr>
                        <a:t>卖出</a:t>
                      </a:r>
                      <a:r>
                        <a:rPr kumimoji="0" lang="zh-CN" altLang="zh-CN" sz="2400" b="0" i="0" u="none" strike="noStrike" cap="none" normalizeH="0" baseline="0" dirty="0" smtClean="0">
                          <a:ln>
                            <a:noFill/>
                          </a:ln>
                          <a:solidFill>
                            <a:schemeClr val="tx1"/>
                          </a:solidFill>
                          <a:effectLst/>
                          <a:latin typeface="+mn-ea"/>
                          <a:ea typeface="+mn-ea"/>
                          <a:cs typeface="Calibri" pitchFamily="34" charset="0"/>
                          <a:sym typeface="Calibri" pitchFamily="34" charset="0"/>
                        </a:rPr>
                        <a:t>IF1006</a:t>
                      </a:r>
                      <a:r>
                        <a:rPr kumimoji="0" lang="zh-CN" sz="2400" b="0" i="0" u="none" strike="noStrike" cap="none" normalizeH="0" baseline="0" dirty="0" smtClean="0">
                          <a:ln>
                            <a:noFill/>
                          </a:ln>
                          <a:solidFill>
                            <a:schemeClr val="tx1"/>
                          </a:solidFill>
                          <a:effectLst/>
                          <a:latin typeface="+mn-ea"/>
                          <a:ea typeface="+mn-ea"/>
                          <a:sym typeface="宋体" pitchFamily="2" charset="-122"/>
                        </a:rPr>
                        <a:t>合约手数</a:t>
                      </a:r>
                      <a:endParaRPr kumimoji="0" lang="zh-CN" sz="2400" b="0" i="0" u="none" strike="noStrike" cap="none" normalizeH="0" baseline="0" dirty="0" smtClean="0">
                        <a:ln>
                          <a:noFill/>
                        </a:ln>
                        <a:solidFill>
                          <a:schemeClr val="tx1"/>
                        </a:solidFill>
                        <a:effectLst/>
                        <a:latin typeface="+mn-ea"/>
                        <a:ea typeface="+mn-ea"/>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400" b="0" i="0" u="none" strike="noStrike" cap="none" normalizeH="0" baseline="0" dirty="0" smtClean="0">
                          <a:ln>
                            <a:noFill/>
                          </a:ln>
                          <a:solidFill>
                            <a:schemeClr val="tx1"/>
                          </a:solidFill>
                          <a:effectLst/>
                          <a:latin typeface="+mn-ea"/>
                          <a:ea typeface="+mn-ea"/>
                          <a:sym typeface="宋体" pitchFamily="2" charset="-122"/>
                        </a:rPr>
                        <a:t>2</a:t>
                      </a:r>
                      <a:r>
                        <a:rPr kumimoji="0" lang="zh-CN" sz="2400" b="0" i="0" u="none" strike="noStrike" cap="none" normalizeH="0" baseline="0" dirty="0" smtClean="0">
                          <a:ln>
                            <a:noFill/>
                          </a:ln>
                          <a:solidFill>
                            <a:schemeClr val="tx1"/>
                          </a:solidFill>
                          <a:effectLst/>
                          <a:latin typeface="+mn-ea"/>
                          <a:ea typeface="+mn-ea"/>
                          <a:sym typeface="宋体" pitchFamily="2" charset="-122"/>
                        </a:rPr>
                        <a:t>手</a:t>
                      </a:r>
                      <a:r>
                        <a:rPr kumimoji="0" lang="zh-CN" altLang="en-US" sz="2400" b="0" i="0" u="none" strike="noStrike" cap="none" normalizeH="0" baseline="0" dirty="0" smtClean="0">
                          <a:ln>
                            <a:noFill/>
                          </a:ln>
                          <a:solidFill>
                            <a:schemeClr val="tx1"/>
                          </a:solidFill>
                          <a:effectLst/>
                          <a:latin typeface="+mn-ea"/>
                          <a:ea typeface="+mn-ea"/>
                          <a:sym typeface="宋体" pitchFamily="2" charset="-122"/>
                        </a:rPr>
                        <a:t>？</a:t>
                      </a:r>
                      <a:endParaRPr kumimoji="0" lang="zh-CN" sz="2400" b="0" i="0" u="none" strike="noStrike" cap="none" normalizeH="0" baseline="0" dirty="0" smtClean="0">
                        <a:ln>
                          <a:noFill/>
                        </a:ln>
                        <a:solidFill>
                          <a:schemeClr val="tx1"/>
                        </a:solidFill>
                        <a:effectLst/>
                        <a:latin typeface="+mn-ea"/>
                        <a:ea typeface="+mn-ea"/>
                        <a:sym typeface="宋体" pitchFamily="2" charset="-122"/>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400" b="0" i="0" u="none" strike="noStrike" cap="none" normalizeH="0" baseline="0" dirty="0" smtClean="0">
                          <a:ln>
                            <a:noFill/>
                          </a:ln>
                          <a:solidFill>
                            <a:schemeClr val="tx1"/>
                          </a:solidFill>
                          <a:effectLst/>
                          <a:latin typeface="+mn-ea"/>
                          <a:ea typeface="+mn-ea"/>
                          <a:sym typeface="宋体" pitchFamily="2" charset="-122"/>
                        </a:rPr>
                        <a:t>3</a:t>
                      </a:r>
                      <a:r>
                        <a:rPr kumimoji="0" lang="zh-CN" sz="2400" b="0" i="0" u="none" strike="noStrike" cap="none" normalizeH="0" baseline="0" dirty="0" smtClean="0">
                          <a:ln>
                            <a:noFill/>
                          </a:ln>
                          <a:solidFill>
                            <a:schemeClr val="tx1"/>
                          </a:solidFill>
                          <a:effectLst/>
                          <a:latin typeface="+mn-ea"/>
                          <a:ea typeface="+mn-ea"/>
                          <a:sym typeface="宋体" pitchFamily="2" charset="-122"/>
                        </a:rPr>
                        <a:t>手</a:t>
                      </a:r>
                      <a:r>
                        <a:rPr kumimoji="0" lang="zh-CN" altLang="en-US" sz="2400" b="0" i="0" u="none" strike="noStrike" cap="none" normalizeH="0" baseline="0" dirty="0" smtClean="0">
                          <a:ln>
                            <a:noFill/>
                          </a:ln>
                          <a:solidFill>
                            <a:schemeClr val="tx1"/>
                          </a:solidFill>
                          <a:effectLst/>
                          <a:latin typeface="+mn-ea"/>
                          <a:ea typeface="+mn-ea"/>
                          <a:sym typeface="宋体" pitchFamily="2" charset="-122"/>
                        </a:rPr>
                        <a:t>？</a:t>
                      </a:r>
                      <a:endParaRPr kumimoji="0" lang="zh-CN" sz="2400" b="0" i="0" u="none" strike="noStrike" cap="none" normalizeH="0" baseline="0" dirty="0" smtClean="0">
                        <a:ln>
                          <a:noFill/>
                        </a:ln>
                        <a:solidFill>
                          <a:schemeClr val="tx1"/>
                        </a:solidFill>
                        <a:effectLst/>
                        <a:latin typeface="+mn-ea"/>
                        <a:ea typeface="+mn-ea"/>
                        <a:sym typeface="宋体" pitchFamily="2" charset="-122"/>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76202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400" b="0" i="0" u="none" strike="noStrike" cap="none" normalizeH="0" baseline="0" dirty="0" smtClean="0">
                          <a:ln>
                            <a:noFill/>
                          </a:ln>
                          <a:solidFill>
                            <a:schemeClr val="tx1"/>
                          </a:solidFill>
                          <a:effectLst/>
                          <a:latin typeface="+mn-ea"/>
                          <a:ea typeface="+mn-ea"/>
                          <a:sym typeface="宋体" pitchFamily="2" charset="-122"/>
                        </a:rPr>
                        <a:t>IF1006</a:t>
                      </a:r>
                      <a:r>
                        <a:rPr kumimoji="0" lang="zh-CN" sz="2400" b="0" i="0" u="none" strike="noStrike" cap="none" normalizeH="0" baseline="0" dirty="0" smtClean="0">
                          <a:ln>
                            <a:noFill/>
                          </a:ln>
                          <a:solidFill>
                            <a:schemeClr val="tx1"/>
                          </a:solidFill>
                          <a:effectLst/>
                          <a:latin typeface="+mn-ea"/>
                          <a:ea typeface="+mn-ea"/>
                          <a:sym typeface="宋体" pitchFamily="2" charset="-122"/>
                        </a:rPr>
                        <a:t>价格（元）</a:t>
                      </a: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lang="en-US" altLang="zh-CN" sz="2000" dirty="0" smtClean="0">
                          <a:latin typeface="+mn-ea"/>
                        </a:rPr>
                        <a:t>2901.4</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300</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2</a:t>
                      </a:r>
                      <a:endPar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1740840</a:t>
                      </a:r>
                      <a:endParaRPr kumimoji="0" lang="zh-CN" altLang="zh-CN" sz="2000" b="0" i="0" u="none" strike="noStrike" cap="none" normalizeH="0" baseline="0" dirty="0" smtClean="0">
                        <a:ln>
                          <a:noFill/>
                        </a:ln>
                        <a:solidFill>
                          <a:schemeClr val="tx1"/>
                        </a:solidFill>
                        <a:effectLst/>
                        <a:latin typeface="+mn-ea"/>
                        <a:ea typeface="+mn-ea"/>
                        <a:cs typeface="Times New Roman" pitchFamily="18" charset="0"/>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lang="en-US" altLang="zh-CN" sz="2000" dirty="0" smtClean="0">
                          <a:latin typeface="+mn-ea"/>
                        </a:rPr>
                        <a:t>2901.4</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300</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3</a:t>
                      </a:r>
                      <a:endPar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2611260</a:t>
                      </a:r>
                      <a:endParaRPr kumimoji="0" lang="zh-CN" altLang="zh-CN" sz="2000" b="0" i="0" u="none" strike="noStrike" cap="none" normalizeH="0" baseline="0" dirty="0" smtClean="0">
                        <a:ln>
                          <a:noFill/>
                        </a:ln>
                        <a:solidFill>
                          <a:schemeClr val="tx1"/>
                        </a:solidFill>
                        <a:effectLst/>
                        <a:latin typeface="+mn-ea"/>
                        <a:ea typeface="+mn-ea"/>
                        <a:cs typeface="Times New Roman" pitchFamily="18" charset="0"/>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77144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sz="2400" b="0" i="0" u="none" strike="noStrike" cap="none" normalizeH="0" baseline="0" smtClean="0">
                          <a:ln>
                            <a:noFill/>
                          </a:ln>
                          <a:solidFill>
                            <a:schemeClr val="tx1"/>
                          </a:solidFill>
                          <a:effectLst/>
                          <a:latin typeface="+mn-ea"/>
                          <a:ea typeface="+mn-ea"/>
                          <a:sym typeface="宋体" pitchFamily="2" charset="-122"/>
                        </a:rPr>
                        <a:t>合约保证金（元）</a:t>
                      </a: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1740840</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17%=</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295942.8</a:t>
                      </a:r>
                      <a:endParaRPr kumimoji="0" lang="zh-CN" altLang="zh-CN" sz="2000" b="0" i="0" u="none" strike="noStrike" cap="none" normalizeH="0" baseline="0" dirty="0" smtClean="0">
                        <a:ln>
                          <a:noFill/>
                        </a:ln>
                        <a:solidFill>
                          <a:schemeClr val="tx1"/>
                        </a:solidFill>
                        <a:effectLst/>
                        <a:latin typeface="+mn-ea"/>
                        <a:ea typeface="+mn-ea"/>
                        <a:cs typeface="Times New Roman" pitchFamily="18" charset="0"/>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2611260</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17%</a:t>
                      </a:r>
                      <a:endPar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443914.2</a:t>
                      </a:r>
                      <a:endParaRPr kumimoji="0" lang="zh-CN" altLang="zh-CN" sz="2000" b="0" i="0" u="none" strike="noStrike" cap="none" normalizeH="0" baseline="0" dirty="0" smtClean="0">
                        <a:ln>
                          <a:noFill/>
                        </a:ln>
                        <a:solidFill>
                          <a:schemeClr val="tx1"/>
                        </a:solidFill>
                        <a:effectLst/>
                        <a:latin typeface="+mn-ea"/>
                        <a:ea typeface="+mn-ea"/>
                        <a:cs typeface="Times New Roman" pitchFamily="18" charset="0"/>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772757">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sz="2400" b="0" i="0" u="none" strike="noStrike" cap="none" normalizeH="0" baseline="0" dirty="0" smtClean="0">
                          <a:ln>
                            <a:noFill/>
                          </a:ln>
                          <a:solidFill>
                            <a:schemeClr val="tx1"/>
                          </a:solidFill>
                          <a:effectLst/>
                          <a:latin typeface="+mn-ea"/>
                          <a:ea typeface="+mn-ea"/>
                          <a:sym typeface="宋体" pitchFamily="2" charset="-122"/>
                        </a:rPr>
                        <a:t>期货账户剩余（元）</a:t>
                      </a: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500000-</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295942.8</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204057.2</a:t>
                      </a:r>
                      <a:endParaRPr kumimoji="0" lang="zh-CN" altLang="zh-CN" sz="2000" b="0" i="0" u="none" strike="noStrike" cap="none" normalizeH="0" baseline="0" dirty="0" smtClean="0">
                        <a:ln>
                          <a:noFill/>
                        </a:ln>
                        <a:solidFill>
                          <a:schemeClr val="tx1"/>
                        </a:solidFill>
                        <a:effectLst/>
                        <a:latin typeface="+mn-ea"/>
                        <a:ea typeface="+mn-ea"/>
                        <a:cs typeface="Times New Roman" pitchFamily="18" charset="0"/>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500000-</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443914.2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56085.8</a:t>
                      </a:r>
                      <a:endParaRPr kumimoji="0" lang="zh-CN" altLang="zh-CN" sz="2000" b="0" i="0" u="none" strike="noStrike" cap="none" normalizeH="0" baseline="0" dirty="0" smtClean="0">
                        <a:ln>
                          <a:noFill/>
                        </a:ln>
                        <a:solidFill>
                          <a:schemeClr val="tx1"/>
                        </a:solidFill>
                        <a:effectLst/>
                        <a:latin typeface="+mn-ea"/>
                        <a:ea typeface="+mn-ea"/>
                        <a:cs typeface="Times New Roman" pitchFamily="18" charset="0"/>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92036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sz="2400" b="0" i="0" u="none" strike="noStrike" cap="none" normalizeH="0" baseline="0" dirty="0" smtClean="0">
                          <a:ln>
                            <a:noFill/>
                          </a:ln>
                          <a:solidFill>
                            <a:schemeClr val="tx1"/>
                          </a:solidFill>
                          <a:effectLst/>
                          <a:latin typeface="+mn-ea"/>
                          <a:ea typeface="+mn-ea"/>
                          <a:sym typeface="宋体" pitchFamily="2" charset="-122"/>
                        </a:rPr>
                        <a:t>可应付的最大不利波动</a:t>
                      </a: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Calibri" pitchFamily="34" charset="0"/>
                        </a:rPr>
                        <a:t>204057.2</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(2</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351)</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290</a:t>
                      </a:r>
                      <a:r>
                        <a:rPr kumimoji="0" 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点</a:t>
                      </a:r>
                      <a:endParaRPr kumimoji="0" lang="zh-CN" sz="2000" b="0" i="0" u="none" strike="noStrike" cap="none" normalizeH="0" baseline="0" dirty="0" smtClean="0">
                        <a:ln>
                          <a:noFill/>
                        </a:ln>
                        <a:solidFill>
                          <a:schemeClr val="tx1"/>
                        </a:solidFill>
                        <a:effectLst/>
                        <a:latin typeface="+mn-ea"/>
                        <a:ea typeface="+mn-ea"/>
                        <a:cs typeface="Times New Roman" pitchFamily="18" charset="0"/>
                      </a:endParaRP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56085.8</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(3</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351)</a:t>
                      </a:r>
                      <a:r>
                        <a:rPr kumimoji="0" lang="zh-CN"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53</a:t>
                      </a:r>
                      <a:r>
                        <a:rPr kumimoji="0" lang="zh-CN" sz="2000" b="0" i="0" u="none" strike="noStrike" cap="none" normalizeH="0" baseline="0" dirty="0" smtClean="0">
                          <a:ln>
                            <a:noFill/>
                          </a:ln>
                          <a:solidFill>
                            <a:schemeClr val="tx1"/>
                          </a:solidFill>
                          <a:effectLst/>
                          <a:latin typeface="+mn-ea"/>
                          <a:ea typeface="+mn-ea"/>
                          <a:cs typeface="Times New Roman" pitchFamily="18" charset="0"/>
                          <a:sym typeface="宋体" pitchFamily="2" charset="-122"/>
                        </a:rPr>
                        <a:t>点</a:t>
                      </a:r>
                    </a:p>
                  </a:txBody>
                  <a:tcPr marT="45730" marB="4573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0670C1E8-160B-4504-8256-195CB5089E06}" type="slidenum">
              <a:rPr lang="zh-CN" altLang="en-US" sz="1400">
                <a:latin typeface="宋体" panose="02010600030101010101" pitchFamily="2" charset="-122"/>
              </a:rPr>
              <a:pPr algn="ctr">
                <a:spcBef>
                  <a:spcPct val="0"/>
                </a:spcBef>
                <a:buClrTx/>
                <a:buSzTx/>
                <a:buFontTx/>
                <a:buNone/>
              </a:pPr>
              <a:t>41</a:t>
            </a:fld>
            <a:endParaRPr lang="en-US" altLang="zh-CN" sz="1400">
              <a:latin typeface="宋体" panose="02010600030101010101" pitchFamily="2" charset="-122"/>
            </a:endParaRPr>
          </a:p>
        </p:txBody>
      </p:sp>
      <p:sp>
        <p:nvSpPr>
          <p:cNvPr id="83970" name="Rectangle 2"/>
          <p:cNvSpPr>
            <a:spLocks noGrp="1" noRot="1" noChangeArrowheads="1"/>
          </p:cNvSpPr>
          <p:nvPr>
            <p:ph type="title"/>
          </p:nvPr>
        </p:nvSpPr>
        <p:spPr/>
        <p:txBody>
          <a:bodyPr/>
          <a:lstStyle/>
          <a:p>
            <a:pPr>
              <a:defRPr/>
            </a:pPr>
            <a:endParaRPr lang="zh-CN" altLang="zh-CN" dirty="0">
              <a:latin typeface="+mn-ea"/>
              <a:ea typeface="+mn-ea"/>
            </a:endParaRPr>
          </a:p>
        </p:txBody>
      </p:sp>
      <p:sp>
        <p:nvSpPr>
          <p:cNvPr id="83971" name="Rectangle 3"/>
          <p:cNvSpPr>
            <a:spLocks noGrp="1" noRot="1" noChangeArrowheads="1"/>
          </p:cNvSpPr>
          <p:nvPr>
            <p:ph type="body" idx="1"/>
          </p:nvPr>
        </p:nvSpPr>
        <p:spPr/>
        <p:txBody>
          <a:bodyPr>
            <a:normAutofit/>
          </a:bodyPr>
          <a:lstStyle/>
          <a:p>
            <a:pPr>
              <a:lnSpc>
                <a:spcPct val="90000"/>
              </a:lnSpc>
              <a:defRPr/>
            </a:pPr>
            <a:r>
              <a:rPr lang="zh-CN" altLang="en-US" sz="2400" dirty="0">
                <a:latin typeface="+mn-ea"/>
              </a:rPr>
              <a:t>股指期货开仓日距离IF1006股指期货交割日不足20个交易日。</a:t>
            </a:r>
          </a:p>
          <a:p>
            <a:pPr>
              <a:lnSpc>
                <a:spcPct val="90000"/>
              </a:lnSpc>
              <a:defRPr/>
            </a:pPr>
            <a:r>
              <a:rPr lang="zh-CN" altLang="en-US" sz="2400" dirty="0">
                <a:latin typeface="+mn-ea"/>
              </a:rPr>
              <a:t>虽然股指期货期现套利一般无需持有期货合约至到期交割，只要期现价差收敛且期货价格回落至无套利区间内即可双向平仓锁定利润，但也不能完全排除最糟糕的情况出现——即要持仓至交割日。</a:t>
            </a:r>
          </a:p>
          <a:p>
            <a:pPr>
              <a:lnSpc>
                <a:spcPct val="90000"/>
              </a:lnSpc>
              <a:defRPr/>
            </a:pPr>
            <a:r>
              <a:rPr lang="zh-CN" altLang="en-US" sz="2400" dirty="0" smtClean="0">
                <a:latin typeface="+mn-ea"/>
              </a:rPr>
              <a:t>虽然5、6月份</a:t>
            </a:r>
            <a:r>
              <a:rPr lang="zh-CN" altLang="en-US" sz="2400" dirty="0">
                <a:latin typeface="+mn-ea"/>
              </a:rPr>
              <a:t>是沪深300指数成份股分红密集期，股指期货会随现货呈现趋势性回落。</a:t>
            </a:r>
          </a:p>
          <a:p>
            <a:pPr>
              <a:lnSpc>
                <a:spcPct val="90000"/>
              </a:lnSpc>
              <a:defRPr/>
            </a:pPr>
            <a:r>
              <a:rPr lang="zh-CN" altLang="en-US" sz="2400" dirty="0">
                <a:latin typeface="+mn-ea"/>
              </a:rPr>
              <a:t>但由于市场波动较大，期货空头也要防范被逼仓而导致功亏一篑的情况出现，所以为保险起见，选择卖空2手IF1006合约以预留更多资金应对追加保证金风险</a:t>
            </a:r>
            <a:r>
              <a:rPr lang="zh-CN" altLang="en-US" sz="2400" dirty="0" smtClean="0">
                <a:latin typeface="+mn-ea"/>
              </a:rPr>
              <a:t>。</a:t>
            </a:r>
            <a:endParaRPr lang="en-US" altLang="zh-CN" sz="2400" dirty="0" smtClean="0">
              <a:latin typeface="+mn-ea"/>
            </a:endParaRPr>
          </a:p>
          <a:p>
            <a:pPr>
              <a:lnSpc>
                <a:spcPct val="90000"/>
              </a:lnSpc>
              <a:defRPr/>
            </a:pPr>
            <a:r>
              <a:rPr lang="zh-CN" altLang="en-US" sz="2400" dirty="0" smtClean="0">
                <a:latin typeface="+mn-ea"/>
              </a:rPr>
              <a:t>同时，卖空</a:t>
            </a:r>
            <a:r>
              <a:rPr lang="en-US" altLang="zh-CN" sz="2400" dirty="0" smtClean="0">
                <a:latin typeface="+mn-ea"/>
              </a:rPr>
              <a:t>3</a:t>
            </a:r>
            <a:r>
              <a:rPr lang="zh-CN" altLang="en-US" sz="2400" dirty="0" smtClean="0">
                <a:latin typeface="+mn-ea"/>
              </a:rPr>
              <a:t>手合约价值为</a:t>
            </a:r>
            <a:r>
              <a:rPr lang="en-US" altLang="zh-CN" sz="2400" dirty="0" smtClean="0">
                <a:latin typeface="+mn-ea"/>
              </a:rPr>
              <a:t>255</a:t>
            </a:r>
            <a:r>
              <a:rPr lang="zh-CN" altLang="en-US" sz="2400" dirty="0" smtClean="0">
                <a:latin typeface="+mn-ea"/>
              </a:rPr>
              <a:t>万，同现货价值不匹配</a:t>
            </a:r>
            <a:r>
              <a:rPr lang="zh-CN" altLang="en-US" sz="2400" dirty="0">
                <a:latin typeface="+mn-ea"/>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829A43E1-C6F2-4D9A-A966-BA2C1E22DF65}" type="slidenum">
              <a:rPr lang="zh-CN" altLang="en-US" sz="1400">
                <a:latin typeface="宋体" panose="02010600030101010101" pitchFamily="2" charset="-122"/>
              </a:rPr>
              <a:pPr algn="ctr">
                <a:spcBef>
                  <a:spcPct val="0"/>
                </a:spcBef>
                <a:buClrTx/>
                <a:buSzTx/>
                <a:buFontTx/>
                <a:buNone/>
              </a:pPr>
              <a:t>42</a:t>
            </a:fld>
            <a:endParaRPr lang="en-US" altLang="zh-CN" sz="1400">
              <a:latin typeface="宋体" panose="02010600030101010101" pitchFamily="2" charset="-122"/>
            </a:endParaRPr>
          </a:p>
        </p:txBody>
      </p:sp>
      <p:sp>
        <p:nvSpPr>
          <p:cNvPr id="84994" name="Rectangle 2"/>
          <p:cNvSpPr>
            <a:spLocks noGrp="1" noRot="1" noChangeArrowheads="1"/>
          </p:cNvSpPr>
          <p:nvPr>
            <p:ph type="title"/>
          </p:nvPr>
        </p:nvSpPr>
        <p:spPr/>
        <p:txBody>
          <a:bodyPr/>
          <a:lstStyle/>
          <a:p>
            <a:pPr>
              <a:defRPr/>
            </a:pPr>
            <a:endParaRPr lang="zh-CN" altLang="zh-CN">
              <a:latin typeface="+mn-ea"/>
              <a:ea typeface="+mn-ea"/>
            </a:endParaRPr>
          </a:p>
        </p:txBody>
      </p:sp>
      <p:sp>
        <p:nvSpPr>
          <p:cNvPr id="84995" name="Rectangle 3"/>
          <p:cNvSpPr>
            <a:spLocks noGrp="1" noRot="1" noChangeArrowheads="1"/>
          </p:cNvSpPr>
          <p:nvPr>
            <p:ph type="body" idx="1"/>
          </p:nvPr>
        </p:nvSpPr>
        <p:spPr/>
        <p:txBody>
          <a:bodyPr/>
          <a:lstStyle/>
          <a:p>
            <a:pPr>
              <a:defRPr/>
            </a:pPr>
            <a:r>
              <a:rPr lang="zh-CN" altLang="en-US" dirty="0">
                <a:latin typeface="+mn-ea"/>
              </a:rPr>
              <a:t>（2）做多现货</a:t>
            </a:r>
          </a:p>
          <a:p>
            <a:pPr>
              <a:defRPr/>
            </a:pPr>
            <a:r>
              <a:rPr lang="zh-CN" altLang="en-US" dirty="0">
                <a:latin typeface="+mn-ea"/>
              </a:rPr>
              <a:t>在卖空股指期货合约的同时，以0</a:t>
            </a:r>
            <a:r>
              <a:rPr lang="zh-CN" altLang="en-US" dirty="0" smtClean="0">
                <a:latin typeface="+mn-ea"/>
              </a:rPr>
              <a:t>.</a:t>
            </a:r>
            <a:r>
              <a:rPr lang="en-US" altLang="zh-CN" dirty="0" smtClean="0">
                <a:latin typeface="+mn-ea"/>
              </a:rPr>
              <a:t>734</a:t>
            </a:r>
            <a:r>
              <a:rPr lang="zh-CN" altLang="en-US" dirty="0" smtClean="0">
                <a:latin typeface="+mn-ea"/>
              </a:rPr>
              <a:t>元</a:t>
            </a:r>
            <a:r>
              <a:rPr lang="zh-CN" altLang="en-US" dirty="0">
                <a:latin typeface="+mn-ea"/>
              </a:rPr>
              <a:t>/份的市场价格买入嘉实300指数基金，总共可</a:t>
            </a:r>
            <a:r>
              <a:rPr lang="zh-CN" altLang="en-US" dirty="0" smtClean="0">
                <a:latin typeface="+mn-ea"/>
              </a:rPr>
              <a:t>买入</a:t>
            </a:r>
            <a:r>
              <a:rPr lang="en-US" altLang="zh-CN" dirty="0" smtClean="0">
                <a:latin typeface="+mn-ea"/>
              </a:rPr>
              <a:t>2316000</a:t>
            </a:r>
            <a:r>
              <a:rPr lang="zh-CN" altLang="en-US" dirty="0" smtClean="0">
                <a:latin typeface="+mn-ea"/>
              </a:rPr>
              <a:t>份</a:t>
            </a:r>
            <a:r>
              <a:rPr lang="zh-CN" altLang="en-US" dirty="0">
                <a:latin typeface="+mn-ea"/>
              </a:rPr>
              <a:t>。</a:t>
            </a:r>
          </a:p>
          <a:p>
            <a:pPr>
              <a:defRPr/>
            </a:pPr>
            <a:r>
              <a:rPr lang="zh-CN" altLang="en-US" dirty="0">
                <a:latin typeface="+mn-ea"/>
              </a:rPr>
              <a:t>合计</a:t>
            </a:r>
            <a:r>
              <a:rPr lang="zh-CN" altLang="en-US" dirty="0" smtClean="0">
                <a:latin typeface="+mn-ea"/>
              </a:rPr>
              <a:t>：</a:t>
            </a:r>
            <a:r>
              <a:rPr lang="en-US" altLang="zh-CN" dirty="0">
                <a:latin typeface="+mn-ea"/>
              </a:rPr>
              <a:t> </a:t>
            </a:r>
            <a:endParaRPr lang="en-US" altLang="zh-CN" dirty="0" smtClean="0">
              <a:latin typeface="+mn-ea"/>
            </a:endParaRPr>
          </a:p>
          <a:p>
            <a:pPr marL="82296" indent="0" algn="ctr">
              <a:buNone/>
              <a:defRPr/>
            </a:pPr>
            <a:r>
              <a:rPr lang="en-US" altLang="zh-CN" dirty="0">
                <a:latin typeface="+mn-ea"/>
              </a:rPr>
              <a:t> </a:t>
            </a:r>
            <a:r>
              <a:rPr lang="en-US" altLang="zh-CN" dirty="0" smtClean="0">
                <a:latin typeface="+mn-ea"/>
              </a:rPr>
              <a:t>2316000</a:t>
            </a:r>
            <a:r>
              <a:rPr lang="zh-CN" altLang="en-US" dirty="0" smtClean="0">
                <a:latin typeface="+mn-ea"/>
              </a:rPr>
              <a:t>×0.7</a:t>
            </a:r>
            <a:r>
              <a:rPr lang="en-US" altLang="zh-CN" dirty="0" smtClean="0">
                <a:latin typeface="+mn-ea"/>
              </a:rPr>
              <a:t>34</a:t>
            </a:r>
            <a:r>
              <a:rPr lang="zh-CN" altLang="en-US" dirty="0" smtClean="0">
                <a:latin typeface="+mn-ea"/>
              </a:rPr>
              <a:t>= </a:t>
            </a:r>
            <a:r>
              <a:rPr lang="en-US" altLang="zh-CN" dirty="0">
                <a:latin typeface="+mn-ea"/>
              </a:rPr>
              <a:t>1699944</a:t>
            </a:r>
            <a:r>
              <a:rPr lang="zh-CN" altLang="en-US" dirty="0" smtClean="0">
                <a:latin typeface="+mn-ea"/>
              </a:rPr>
              <a:t>元。</a:t>
            </a:r>
          </a:p>
          <a:p>
            <a:pPr>
              <a:defRPr/>
            </a:pPr>
            <a:r>
              <a:rPr lang="zh-CN" altLang="en-US" dirty="0" smtClean="0">
                <a:latin typeface="+mn-ea"/>
              </a:rPr>
              <a:t>此时，股票账户剩余资金</a:t>
            </a:r>
            <a:endParaRPr lang="en-US" altLang="zh-CN" dirty="0" smtClean="0">
              <a:latin typeface="+mn-ea"/>
            </a:endParaRPr>
          </a:p>
          <a:p>
            <a:pPr marL="0" indent="0" algn="ctr">
              <a:buNone/>
              <a:defRPr/>
            </a:pPr>
            <a:r>
              <a:rPr lang="zh-CN" altLang="en-US" dirty="0" smtClean="0">
                <a:latin typeface="+mn-ea"/>
              </a:rPr>
              <a:t>1</a:t>
            </a:r>
            <a:r>
              <a:rPr lang="en-US" altLang="zh-CN" dirty="0" smtClean="0">
                <a:latin typeface="+mn-ea"/>
              </a:rPr>
              <a:t>7</a:t>
            </a:r>
            <a:r>
              <a:rPr lang="zh-CN" altLang="en-US" dirty="0" smtClean="0">
                <a:latin typeface="+mn-ea"/>
              </a:rPr>
              <a:t>00000</a:t>
            </a:r>
            <a:r>
              <a:rPr lang="en-US" altLang="zh-CN" dirty="0" smtClean="0">
                <a:latin typeface="+mn-ea"/>
              </a:rPr>
              <a:t>-1699944 </a:t>
            </a:r>
            <a:r>
              <a:rPr lang="zh-CN" altLang="en-US" dirty="0" smtClean="0">
                <a:latin typeface="+mn-ea"/>
              </a:rPr>
              <a:t>= </a:t>
            </a:r>
            <a:r>
              <a:rPr lang="en-US" altLang="zh-CN" dirty="0" smtClean="0">
                <a:latin typeface="+mn-ea"/>
              </a:rPr>
              <a:t>56</a:t>
            </a:r>
            <a:r>
              <a:rPr lang="zh-CN" altLang="en-US" dirty="0" smtClean="0">
                <a:latin typeface="+mn-ea"/>
              </a:rPr>
              <a:t>元。</a:t>
            </a:r>
            <a:endParaRPr lang="zh-CN" altLang="en-US" dirty="0">
              <a:latin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54FD25F5-726D-4684-9FCF-5257EEB6A630}" type="slidenum">
              <a:rPr lang="zh-CN" altLang="en-US" sz="1400">
                <a:latin typeface="宋体" panose="02010600030101010101" pitchFamily="2" charset="-122"/>
              </a:rPr>
              <a:pPr algn="ctr">
                <a:spcBef>
                  <a:spcPct val="0"/>
                </a:spcBef>
                <a:buClrTx/>
                <a:buSzTx/>
                <a:buFontTx/>
                <a:buNone/>
              </a:pPr>
              <a:t>43</a:t>
            </a:fld>
            <a:endParaRPr lang="en-US" altLang="zh-CN" sz="1400">
              <a:latin typeface="宋体" panose="02010600030101010101" pitchFamily="2" charset="-122"/>
            </a:endParaRPr>
          </a:p>
        </p:txBody>
      </p:sp>
      <p:sp>
        <p:nvSpPr>
          <p:cNvPr id="86018" name="Rectangle 2"/>
          <p:cNvSpPr>
            <a:spLocks noGrp="1" noRot="1" noChangeArrowheads="1"/>
          </p:cNvSpPr>
          <p:nvPr>
            <p:ph type="title"/>
          </p:nvPr>
        </p:nvSpPr>
        <p:spPr/>
        <p:txBody>
          <a:bodyPr>
            <a:normAutofit/>
          </a:bodyPr>
          <a:lstStyle/>
          <a:p>
            <a:pPr>
              <a:defRPr/>
            </a:pPr>
            <a:r>
              <a:rPr lang="zh-CN" altLang="en-US" dirty="0" smtClean="0">
                <a:latin typeface="+mn-ea"/>
                <a:ea typeface="+mn-ea"/>
              </a:rPr>
              <a:t>监视价差变动</a:t>
            </a:r>
            <a:r>
              <a:rPr lang="zh-CN" altLang="en-US" dirty="0">
                <a:latin typeface="+mn-ea"/>
                <a:ea typeface="+mn-ea"/>
              </a:rPr>
              <a:t>并待机平</a:t>
            </a:r>
            <a:r>
              <a:rPr lang="zh-CN" altLang="en-US" dirty="0" smtClean="0">
                <a:latin typeface="+mn-ea"/>
                <a:ea typeface="+mn-ea"/>
              </a:rPr>
              <a:t>仓</a:t>
            </a:r>
            <a:endParaRPr lang="zh-CN" altLang="zh-CN" dirty="0">
              <a:latin typeface="+mn-ea"/>
              <a:ea typeface="+mn-ea"/>
            </a:endParaRPr>
          </a:p>
        </p:txBody>
      </p:sp>
      <p:sp>
        <p:nvSpPr>
          <p:cNvPr id="86019" name="Rectangle 3"/>
          <p:cNvSpPr>
            <a:spLocks noGrp="1" noRot="1" noChangeArrowheads="1"/>
          </p:cNvSpPr>
          <p:nvPr>
            <p:ph type="body" idx="1"/>
          </p:nvPr>
        </p:nvSpPr>
        <p:spPr/>
        <p:txBody>
          <a:bodyPr>
            <a:normAutofit/>
          </a:bodyPr>
          <a:lstStyle/>
          <a:p>
            <a:pPr>
              <a:defRPr/>
            </a:pPr>
            <a:r>
              <a:rPr lang="zh-CN" altLang="en-US" dirty="0" smtClean="0">
                <a:latin typeface="+mn-ea"/>
              </a:rPr>
              <a:t>每日</a:t>
            </a:r>
            <a:r>
              <a:rPr lang="zh-CN" altLang="en-US" dirty="0">
                <a:latin typeface="+mn-ea"/>
              </a:rPr>
              <a:t>对现货和期货价差情况进行跟踪，当发现价差呈现收敛态势，同时期货价格回落至无套利区间以内时即可结束套利交易。</a:t>
            </a:r>
          </a:p>
          <a:p>
            <a:pPr>
              <a:defRPr/>
            </a:pPr>
            <a:r>
              <a:rPr lang="zh-CN" altLang="en-US" dirty="0">
                <a:latin typeface="+mn-ea"/>
              </a:rPr>
              <a:t>在</a:t>
            </a:r>
            <a:r>
              <a:rPr lang="zh-CN" altLang="en-US" dirty="0" smtClean="0">
                <a:latin typeface="+mn-ea"/>
              </a:rPr>
              <a:t>2010年5月</a:t>
            </a:r>
            <a:r>
              <a:rPr lang="en-US" altLang="zh-CN" dirty="0" smtClean="0">
                <a:latin typeface="+mn-ea"/>
              </a:rPr>
              <a:t>28</a:t>
            </a:r>
            <a:r>
              <a:rPr lang="zh-CN" altLang="en-US" dirty="0" smtClean="0">
                <a:latin typeface="+mn-ea"/>
              </a:rPr>
              <a:t>日，</a:t>
            </a:r>
            <a:r>
              <a:rPr lang="zh-CN" altLang="en-US" dirty="0">
                <a:latin typeface="+mn-ea"/>
              </a:rPr>
              <a:t>沪深300</a:t>
            </a:r>
            <a:r>
              <a:rPr lang="zh-CN" altLang="en-US" dirty="0" smtClean="0">
                <a:latin typeface="+mn-ea"/>
              </a:rPr>
              <a:t>指数与</a:t>
            </a:r>
            <a:r>
              <a:rPr lang="zh-CN" altLang="en-US" dirty="0">
                <a:latin typeface="+mn-ea"/>
              </a:rPr>
              <a:t>IF1006期</a:t>
            </a:r>
            <a:r>
              <a:rPr lang="zh-CN" altLang="en-US" dirty="0" smtClean="0">
                <a:latin typeface="+mn-ea"/>
              </a:rPr>
              <a:t>货价价</a:t>
            </a:r>
            <a:r>
              <a:rPr lang="zh-CN" altLang="en-US" dirty="0">
                <a:latin typeface="+mn-ea"/>
              </a:rPr>
              <a:t>差收敛，且期货价格回落至无套利区间上限以下</a:t>
            </a:r>
            <a:r>
              <a:rPr lang="zh-CN" altLang="en-US" dirty="0" smtClean="0">
                <a:latin typeface="+mn-ea"/>
              </a:rPr>
              <a:t>。</a:t>
            </a:r>
            <a:endParaRPr lang="zh-CN" altLang="en-US" dirty="0">
              <a:latin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62E9E0D6-8F10-4815-8B05-C796B2A7C2CE}" type="slidenum">
              <a:rPr lang="zh-CN" altLang="en-US" sz="1400">
                <a:latin typeface="宋体" panose="02010600030101010101" pitchFamily="2" charset="-122"/>
              </a:rPr>
              <a:pPr algn="ctr">
                <a:spcBef>
                  <a:spcPct val="0"/>
                </a:spcBef>
                <a:buClrTx/>
                <a:buSzTx/>
                <a:buFontTx/>
                <a:buNone/>
              </a:pPr>
              <a:t>44</a:t>
            </a:fld>
            <a:endParaRPr lang="en-US" altLang="zh-CN" sz="1400">
              <a:latin typeface="宋体" panose="02010600030101010101" pitchFamily="2" charset="-122"/>
            </a:endParaRPr>
          </a:p>
        </p:txBody>
      </p:sp>
      <p:sp>
        <p:nvSpPr>
          <p:cNvPr id="87042" name="Rectangle 2"/>
          <p:cNvSpPr>
            <a:spLocks noGrp="1" noRot="1" noChangeArrowheads="1"/>
          </p:cNvSpPr>
          <p:nvPr>
            <p:ph type="title"/>
          </p:nvPr>
        </p:nvSpPr>
        <p:spPr/>
        <p:txBody>
          <a:bodyPr>
            <a:normAutofit/>
          </a:bodyPr>
          <a:lstStyle/>
          <a:p>
            <a:pPr>
              <a:defRPr/>
            </a:pPr>
            <a:r>
              <a:rPr lang="zh-CN" altLang="en-US" dirty="0" smtClean="0">
                <a:latin typeface="+mn-ea"/>
                <a:ea typeface="+mn-ea"/>
              </a:rPr>
              <a:t>反向</a:t>
            </a:r>
            <a:r>
              <a:rPr lang="zh-CN" altLang="en-US" dirty="0">
                <a:latin typeface="+mn-ea"/>
                <a:ea typeface="+mn-ea"/>
              </a:rPr>
              <a:t>平仓结束套利</a:t>
            </a:r>
            <a:r>
              <a:rPr lang="zh-CN" altLang="en-US" dirty="0" smtClean="0">
                <a:latin typeface="+mn-ea"/>
                <a:ea typeface="+mn-ea"/>
              </a:rPr>
              <a:t>交易</a:t>
            </a:r>
            <a:endParaRPr lang="zh-CN" altLang="zh-CN" dirty="0">
              <a:latin typeface="+mn-ea"/>
              <a:ea typeface="+mn-ea"/>
            </a:endParaRPr>
          </a:p>
        </p:txBody>
      </p:sp>
      <p:sp>
        <p:nvSpPr>
          <p:cNvPr id="87043" name="Rectangle 3"/>
          <p:cNvSpPr>
            <a:spLocks noGrp="1" noRot="1" noChangeArrowheads="1"/>
          </p:cNvSpPr>
          <p:nvPr>
            <p:ph type="body" idx="1"/>
          </p:nvPr>
        </p:nvSpPr>
        <p:spPr/>
        <p:txBody>
          <a:bodyPr/>
          <a:lstStyle/>
          <a:p>
            <a:pPr>
              <a:defRPr/>
            </a:pPr>
            <a:r>
              <a:rPr lang="zh-CN" altLang="en-US" dirty="0" smtClean="0">
                <a:latin typeface="+mn-ea"/>
              </a:rPr>
              <a:t>当日</a:t>
            </a:r>
            <a:r>
              <a:rPr lang="zh-CN" altLang="en-US" dirty="0">
                <a:latin typeface="+mn-ea"/>
              </a:rPr>
              <a:t>，分别在股票市场上以0</a:t>
            </a:r>
            <a:r>
              <a:rPr lang="zh-CN" altLang="en-US" dirty="0" smtClean="0">
                <a:latin typeface="+mn-ea"/>
              </a:rPr>
              <a:t>.7</a:t>
            </a:r>
            <a:r>
              <a:rPr lang="en-US" altLang="zh-CN" dirty="0" smtClean="0">
                <a:latin typeface="+mn-ea"/>
              </a:rPr>
              <a:t>32</a:t>
            </a:r>
            <a:r>
              <a:rPr lang="zh-CN" altLang="en-US" dirty="0" smtClean="0">
                <a:latin typeface="+mn-ea"/>
              </a:rPr>
              <a:t>元</a:t>
            </a:r>
            <a:r>
              <a:rPr lang="zh-CN" altLang="en-US" dirty="0">
                <a:latin typeface="+mn-ea"/>
              </a:rPr>
              <a:t>/份的市场价格卖出持有的嘉实300指数</a:t>
            </a:r>
            <a:r>
              <a:rPr lang="zh-CN" altLang="en-US" dirty="0" smtClean="0">
                <a:latin typeface="+mn-ea"/>
              </a:rPr>
              <a:t>基金</a:t>
            </a:r>
            <a:r>
              <a:rPr lang="en-US" altLang="zh-CN" dirty="0" smtClean="0">
                <a:latin typeface="+mn-ea"/>
              </a:rPr>
              <a:t>(</a:t>
            </a:r>
            <a:r>
              <a:rPr lang="zh-CN" altLang="en-US" dirty="0" smtClean="0">
                <a:latin typeface="+mn-ea"/>
              </a:rPr>
              <a:t>当天最高价</a:t>
            </a:r>
            <a:r>
              <a:rPr lang="en-US" altLang="zh-CN" dirty="0" smtClean="0">
                <a:latin typeface="+mn-ea"/>
              </a:rPr>
              <a:t>0.743</a:t>
            </a:r>
            <a:r>
              <a:rPr lang="zh-CN" altLang="en-US" dirty="0" smtClean="0">
                <a:latin typeface="+mn-ea"/>
              </a:rPr>
              <a:t>，最低价</a:t>
            </a:r>
            <a:r>
              <a:rPr lang="en-US" altLang="zh-CN" dirty="0" smtClean="0">
                <a:latin typeface="+mn-ea"/>
              </a:rPr>
              <a:t>0.728)</a:t>
            </a:r>
            <a:r>
              <a:rPr lang="zh-CN" altLang="en-US" dirty="0" smtClean="0">
                <a:latin typeface="+mn-ea"/>
              </a:rPr>
              <a:t>。</a:t>
            </a:r>
            <a:endParaRPr lang="zh-CN" altLang="en-US" dirty="0">
              <a:latin typeface="+mn-ea"/>
            </a:endParaRPr>
          </a:p>
          <a:p>
            <a:pPr>
              <a:defRPr/>
            </a:pPr>
            <a:r>
              <a:rPr lang="zh-CN" altLang="en-US" dirty="0">
                <a:latin typeface="+mn-ea"/>
              </a:rPr>
              <a:t>在期货市场上</a:t>
            </a:r>
            <a:r>
              <a:rPr lang="zh-CN" altLang="en-US" dirty="0" smtClean="0">
                <a:latin typeface="+mn-ea"/>
              </a:rPr>
              <a:t>以</a:t>
            </a:r>
            <a:r>
              <a:rPr lang="en-US" altLang="zh-CN" dirty="0">
                <a:latin typeface="+mn-ea"/>
              </a:rPr>
              <a:t>2865.2</a:t>
            </a:r>
            <a:r>
              <a:rPr lang="zh-CN" altLang="en-US" dirty="0" smtClean="0">
                <a:latin typeface="+mn-ea"/>
              </a:rPr>
              <a:t>点</a:t>
            </a:r>
            <a:r>
              <a:rPr lang="zh-CN" altLang="en-US" dirty="0">
                <a:latin typeface="+mn-ea"/>
              </a:rPr>
              <a:t>平仓2手IF1006期货合约。</a:t>
            </a:r>
          </a:p>
          <a:p>
            <a:pPr>
              <a:defRPr/>
            </a:pPr>
            <a:r>
              <a:rPr lang="zh-CN" altLang="en-US" dirty="0" smtClean="0">
                <a:latin typeface="+mn-ea"/>
              </a:rPr>
              <a:t>结束</a:t>
            </a:r>
            <a:r>
              <a:rPr lang="zh-CN" altLang="en-US" dirty="0">
                <a:latin typeface="+mn-ea"/>
              </a:rPr>
              <a:t>全部套利交易。</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D7CC78DB-39DD-49AF-BB87-45F43BDF9A2A}" type="slidenum">
              <a:rPr lang="zh-CN" altLang="en-US" sz="1400">
                <a:latin typeface="宋体" panose="02010600030101010101" pitchFamily="2" charset="-122"/>
              </a:rPr>
              <a:pPr algn="ctr">
                <a:spcBef>
                  <a:spcPct val="0"/>
                </a:spcBef>
                <a:buClrTx/>
                <a:buSzTx/>
                <a:buFontTx/>
                <a:buNone/>
              </a:pPr>
              <a:t>45</a:t>
            </a:fld>
            <a:endParaRPr lang="en-US" altLang="zh-CN" sz="1400">
              <a:latin typeface="宋体" panose="02010600030101010101" pitchFamily="2" charset="-122"/>
            </a:endParaRPr>
          </a:p>
        </p:txBody>
      </p:sp>
      <p:sp>
        <p:nvSpPr>
          <p:cNvPr id="88066" name="Rectangle 2"/>
          <p:cNvSpPr>
            <a:spLocks noGrp="1" noRot="1" noChangeArrowheads="1"/>
          </p:cNvSpPr>
          <p:nvPr>
            <p:ph type="title"/>
          </p:nvPr>
        </p:nvSpPr>
        <p:spPr/>
        <p:txBody>
          <a:bodyPr>
            <a:normAutofit/>
          </a:bodyPr>
          <a:lstStyle/>
          <a:p>
            <a:pPr>
              <a:defRPr/>
            </a:pPr>
            <a:r>
              <a:rPr lang="zh-CN" altLang="en-US" dirty="0">
                <a:latin typeface="+mn-ea"/>
                <a:ea typeface="+mn-ea"/>
              </a:rPr>
              <a:t>套利</a:t>
            </a:r>
            <a:r>
              <a:rPr lang="zh-CN" altLang="en-US" dirty="0" smtClean="0">
                <a:latin typeface="+mn-ea"/>
                <a:ea typeface="+mn-ea"/>
              </a:rPr>
              <a:t>盈亏</a:t>
            </a:r>
            <a:endParaRPr lang="zh-CN" altLang="zh-CN" dirty="0">
              <a:latin typeface="+mn-ea"/>
              <a:ea typeface="+mn-ea"/>
            </a:endParaRPr>
          </a:p>
        </p:txBody>
      </p:sp>
      <p:sp>
        <p:nvSpPr>
          <p:cNvPr id="88067" name="Rectangle 3"/>
          <p:cNvSpPr>
            <a:spLocks noGrp="1" noRot="1" noChangeArrowheads="1"/>
          </p:cNvSpPr>
          <p:nvPr>
            <p:ph type="body" idx="1"/>
          </p:nvPr>
        </p:nvSpPr>
        <p:spPr/>
        <p:txBody>
          <a:bodyPr>
            <a:normAutofit fontScale="92500" lnSpcReduction="20000"/>
          </a:bodyPr>
          <a:lstStyle/>
          <a:p>
            <a:pPr>
              <a:lnSpc>
                <a:spcPct val="90000"/>
              </a:lnSpc>
              <a:defRPr/>
            </a:pPr>
            <a:r>
              <a:rPr lang="zh-CN" altLang="en-US" dirty="0" smtClean="0">
                <a:latin typeface="+mn-ea"/>
              </a:rPr>
              <a:t>在</a:t>
            </a:r>
            <a:r>
              <a:rPr lang="zh-CN" altLang="en-US" dirty="0">
                <a:latin typeface="+mn-ea"/>
              </a:rPr>
              <a:t>股票市场上买卖基金</a:t>
            </a:r>
            <a:r>
              <a:rPr lang="zh-CN" altLang="en-US" dirty="0" smtClean="0">
                <a:latin typeface="+mn-ea"/>
              </a:rPr>
              <a:t>盈亏</a:t>
            </a:r>
          </a:p>
          <a:p>
            <a:pPr algn="ctr">
              <a:lnSpc>
                <a:spcPct val="90000"/>
              </a:lnSpc>
              <a:buNone/>
              <a:defRPr/>
            </a:pPr>
            <a:r>
              <a:rPr lang="zh-CN" altLang="en-US" dirty="0" smtClean="0">
                <a:latin typeface="+mn-ea"/>
              </a:rPr>
              <a:t>  (0.7</a:t>
            </a:r>
            <a:r>
              <a:rPr lang="en-US" altLang="zh-CN" dirty="0" smtClean="0">
                <a:latin typeface="+mn-ea"/>
              </a:rPr>
              <a:t>32</a:t>
            </a:r>
            <a:r>
              <a:rPr lang="zh-CN" altLang="en-US" dirty="0" smtClean="0">
                <a:latin typeface="+mn-ea"/>
              </a:rPr>
              <a:t>－0.7</a:t>
            </a:r>
            <a:r>
              <a:rPr lang="en-US" altLang="zh-CN" dirty="0" smtClean="0">
                <a:latin typeface="+mn-ea"/>
              </a:rPr>
              <a:t>34</a:t>
            </a:r>
            <a:r>
              <a:rPr lang="zh-CN" altLang="en-US" dirty="0" smtClean="0">
                <a:latin typeface="+mn-ea"/>
              </a:rPr>
              <a:t>)×</a:t>
            </a:r>
            <a:r>
              <a:rPr lang="en-US" altLang="zh-CN" dirty="0" smtClean="0">
                <a:latin typeface="+mn-ea"/>
              </a:rPr>
              <a:t>2316000</a:t>
            </a:r>
            <a:r>
              <a:rPr lang="zh-CN" altLang="en-US" dirty="0" smtClean="0">
                <a:latin typeface="+mn-ea"/>
              </a:rPr>
              <a:t>= </a:t>
            </a:r>
            <a:r>
              <a:rPr lang="en-US" altLang="zh-CN" dirty="0" smtClean="0">
                <a:latin typeface="+mn-ea"/>
              </a:rPr>
              <a:t>-4632</a:t>
            </a:r>
            <a:r>
              <a:rPr lang="zh-CN" altLang="en-US" dirty="0" smtClean="0">
                <a:latin typeface="+mn-ea"/>
              </a:rPr>
              <a:t>元</a:t>
            </a:r>
            <a:endParaRPr lang="en-US" altLang="zh-CN" dirty="0" smtClean="0">
              <a:latin typeface="+mn-ea"/>
            </a:endParaRPr>
          </a:p>
          <a:p>
            <a:pPr>
              <a:lnSpc>
                <a:spcPct val="90000"/>
              </a:lnSpc>
              <a:defRPr/>
            </a:pPr>
            <a:r>
              <a:rPr lang="zh-CN" altLang="en-US" dirty="0" smtClean="0">
                <a:latin typeface="+mn-ea"/>
              </a:rPr>
              <a:t>股票市场交易成本</a:t>
            </a:r>
            <a:endParaRPr lang="en-US" altLang="zh-CN" dirty="0" smtClean="0">
              <a:latin typeface="+mn-ea"/>
            </a:endParaRPr>
          </a:p>
          <a:p>
            <a:pPr marL="0" indent="0" algn="ctr">
              <a:lnSpc>
                <a:spcPct val="90000"/>
              </a:lnSpc>
              <a:buNone/>
              <a:defRPr/>
            </a:pPr>
            <a:r>
              <a:rPr lang="zh-CN" altLang="en-US" dirty="0">
                <a:latin typeface="+mn-ea"/>
              </a:rPr>
              <a:t>(0.7</a:t>
            </a:r>
            <a:r>
              <a:rPr lang="en-US" altLang="zh-CN" dirty="0">
                <a:latin typeface="+mn-ea"/>
              </a:rPr>
              <a:t>32</a:t>
            </a:r>
            <a:r>
              <a:rPr lang="zh-CN" altLang="en-US" dirty="0">
                <a:latin typeface="+mn-ea"/>
              </a:rPr>
              <a:t>＋0.7</a:t>
            </a:r>
            <a:r>
              <a:rPr lang="en-US" altLang="zh-CN" dirty="0">
                <a:latin typeface="+mn-ea"/>
              </a:rPr>
              <a:t>34</a:t>
            </a:r>
            <a:r>
              <a:rPr lang="zh-CN" altLang="en-US" dirty="0">
                <a:latin typeface="+mn-ea"/>
              </a:rPr>
              <a:t>)×</a:t>
            </a:r>
            <a:r>
              <a:rPr lang="en-US" altLang="zh-CN" dirty="0">
                <a:latin typeface="+mn-ea"/>
              </a:rPr>
              <a:t>2316000</a:t>
            </a:r>
            <a:r>
              <a:rPr lang="zh-CN" altLang="en-US" dirty="0">
                <a:latin typeface="+mn-ea"/>
              </a:rPr>
              <a:t>×</a:t>
            </a:r>
            <a:r>
              <a:rPr lang="en-US" altLang="zh-CN" dirty="0" smtClean="0">
                <a:latin typeface="+mn-ea"/>
              </a:rPr>
              <a:t>0.001＝3395.26</a:t>
            </a:r>
            <a:r>
              <a:rPr lang="zh-CN" altLang="en-US" dirty="0">
                <a:latin typeface="+mn-ea"/>
              </a:rPr>
              <a:t>元</a:t>
            </a:r>
            <a:endParaRPr lang="zh-CN" altLang="en-US" dirty="0" smtClean="0">
              <a:latin typeface="+mn-ea"/>
            </a:endParaRPr>
          </a:p>
          <a:p>
            <a:pPr>
              <a:lnSpc>
                <a:spcPct val="90000"/>
              </a:lnSpc>
              <a:defRPr/>
            </a:pPr>
            <a:r>
              <a:rPr lang="zh-CN" altLang="en-US" dirty="0" smtClean="0">
                <a:latin typeface="+mn-ea"/>
              </a:rPr>
              <a:t>在期货市场卖</a:t>
            </a:r>
            <a:r>
              <a:rPr lang="zh-CN" altLang="en-US" dirty="0">
                <a:latin typeface="+mn-ea"/>
              </a:rPr>
              <a:t>空IF1006期货合约盈亏</a:t>
            </a:r>
          </a:p>
          <a:p>
            <a:pPr algn="ctr">
              <a:lnSpc>
                <a:spcPct val="90000"/>
              </a:lnSpc>
              <a:buNone/>
              <a:defRPr/>
            </a:pPr>
            <a:r>
              <a:rPr lang="zh-CN" altLang="en-US" dirty="0" smtClean="0">
                <a:latin typeface="+mn-ea"/>
              </a:rPr>
              <a:t>(2</a:t>
            </a:r>
            <a:r>
              <a:rPr lang="en-US" altLang="zh-CN" dirty="0" smtClean="0">
                <a:latin typeface="+mn-ea"/>
              </a:rPr>
              <a:t>901.4</a:t>
            </a:r>
            <a:r>
              <a:rPr lang="zh-CN" altLang="en-US" dirty="0" smtClean="0">
                <a:latin typeface="+mn-ea"/>
              </a:rPr>
              <a:t>-28</a:t>
            </a:r>
            <a:r>
              <a:rPr lang="en-US" altLang="zh-CN" dirty="0" smtClean="0">
                <a:latin typeface="+mn-ea"/>
              </a:rPr>
              <a:t>65.2</a:t>
            </a:r>
            <a:r>
              <a:rPr lang="zh-CN" altLang="en-US" dirty="0" smtClean="0">
                <a:latin typeface="+mn-ea"/>
              </a:rPr>
              <a:t>)</a:t>
            </a:r>
            <a:r>
              <a:rPr lang="zh-CN" altLang="en-US" dirty="0">
                <a:latin typeface="+mn-ea"/>
              </a:rPr>
              <a:t>×300×2= </a:t>
            </a:r>
            <a:r>
              <a:rPr lang="en-US" altLang="zh-CN" dirty="0">
                <a:latin typeface="+mn-ea"/>
              </a:rPr>
              <a:t>21720</a:t>
            </a:r>
            <a:r>
              <a:rPr lang="zh-CN" altLang="en-US" dirty="0" smtClean="0">
                <a:latin typeface="+mn-ea"/>
              </a:rPr>
              <a:t>元</a:t>
            </a:r>
          </a:p>
          <a:p>
            <a:pPr>
              <a:lnSpc>
                <a:spcPct val="90000"/>
              </a:lnSpc>
              <a:defRPr/>
            </a:pPr>
            <a:r>
              <a:rPr lang="zh-CN" altLang="en-US" dirty="0" smtClean="0">
                <a:latin typeface="+mn-ea"/>
              </a:rPr>
              <a:t>期货市场交易成本：</a:t>
            </a:r>
            <a:endParaRPr lang="en-US" altLang="zh-CN" dirty="0">
              <a:latin typeface="+mn-ea"/>
            </a:endParaRPr>
          </a:p>
          <a:p>
            <a:pPr marL="0" indent="0" algn="ctr">
              <a:lnSpc>
                <a:spcPct val="90000"/>
              </a:lnSpc>
              <a:buNone/>
              <a:defRPr/>
            </a:pPr>
            <a:r>
              <a:rPr lang="zh-CN" altLang="en-US" dirty="0">
                <a:latin typeface="+mn-ea"/>
              </a:rPr>
              <a:t>(2</a:t>
            </a:r>
            <a:r>
              <a:rPr lang="en-US" altLang="zh-CN" dirty="0" smtClean="0">
                <a:latin typeface="+mn-ea"/>
              </a:rPr>
              <a:t>901.4</a:t>
            </a:r>
            <a:r>
              <a:rPr lang="zh-CN" altLang="en-US" dirty="0" smtClean="0">
                <a:latin typeface="+mn-ea"/>
              </a:rPr>
              <a:t>＋28</a:t>
            </a:r>
            <a:r>
              <a:rPr lang="en-US" altLang="zh-CN" dirty="0" smtClean="0">
                <a:latin typeface="+mn-ea"/>
              </a:rPr>
              <a:t>65</a:t>
            </a:r>
            <a:r>
              <a:rPr lang="en-US" altLang="zh-CN" dirty="0">
                <a:latin typeface="+mn-ea"/>
              </a:rPr>
              <a:t>.2</a:t>
            </a:r>
            <a:r>
              <a:rPr lang="zh-CN" altLang="en-US" dirty="0">
                <a:latin typeface="+mn-ea"/>
              </a:rPr>
              <a:t>)×300</a:t>
            </a:r>
            <a:r>
              <a:rPr lang="zh-CN" altLang="en-US" dirty="0" smtClean="0">
                <a:latin typeface="+mn-ea"/>
              </a:rPr>
              <a:t>×</a:t>
            </a:r>
            <a:r>
              <a:rPr lang="en-US" altLang="zh-CN" dirty="0" smtClean="0">
                <a:latin typeface="+mn-ea"/>
              </a:rPr>
              <a:t>2</a:t>
            </a:r>
            <a:r>
              <a:rPr lang="zh-CN" altLang="en-US" dirty="0" smtClean="0">
                <a:latin typeface="+mn-ea"/>
              </a:rPr>
              <a:t>×0</a:t>
            </a:r>
            <a:r>
              <a:rPr lang="zh-CN" altLang="en-US" dirty="0">
                <a:latin typeface="+mn-ea"/>
              </a:rPr>
              <a:t>.00</a:t>
            </a:r>
            <a:r>
              <a:rPr lang="en-US" altLang="zh-CN" smtClean="0">
                <a:latin typeface="+mn-ea"/>
              </a:rPr>
              <a:t>0035</a:t>
            </a:r>
            <a:r>
              <a:rPr lang="en-US" altLang="zh-CN" dirty="0">
                <a:latin typeface="+mn-ea"/>
              </a:rPr>
              <a:t>=</a:t>
            </a:r>
            <a:r>
              <a:rPr lang="en-US" altLang="zh-CN" smtClean="0">
                <a:latin typeface="+mn-ea"/>
              </a:rPr>
              <a:t>121.1</a:t>
            </a:r>
            <a:r>
              <a:rPr lang="zh-CN" altLang="en-US" dirty="0">
                <a:latin typeface="+mn-ea"/>
              </a:rPr>
              <a:t>元</a:t>
            </a:r>
            <a:endParaRPr lang="en-US" altLang="zh-CN" dirty="0">
              <a:latin typeface="+mn-ea"/>
            </a:endParaRPr>
          </a:p>
          <a:p>
            <a:pPr>
              <a:lnSpc>
                <a:spcPct val="90000"/>
              </a:lnSpc>
              <a:defRPr/>
            </a:pPr>
            <a:r>
              <a:rPr lang="zh-CN" altLang="en-US" dirty="0" smtClean="0">
                <a:latin typeface="+mn-ea"/>
              </a:rPr>
              <a:t>总利润：</a:t>
            </a:r>
            <a:endParaRPr lang="en-US" altLang="zh-CN" dirty="0" smtClean="0">
              <a:latin typeface="+mn-ea"/>
            </a:endParaRPr>
          </a:p>
          <a:p>
            <a:pPr marL="0" indent="0" algn="ctr">
              <a:lnSpc>
                <a:spcPct val="90000"/>
              </a:lnSpc>
              <a:buNone/>
              <a:defRPr/>
            </a:pPr>
            <a:r>
              <a:rPr lang="en-US" altLang="zh-CN" dirty="0" smtClean="0">
                <a:latin typeface="+mn-ea"/>
              </a:rPr>
              <a:t>-4632-3395.26</a:t>
            </a:r>
            <a:r>
              <a:rPr lang="zh-CN" altLang="en-US" dirty="0" smtClean="0">
                <a:latin typeface="+mn-ea"/>
              </a:rPr>
              <a:t>+</a:t>
            </a:r>
            <a:r>
              <a:rPr lang="en-US" altLang="zh-CN" dirty="0" smtClean="0">
                <a:latin typeface="+mn-ea"/>
              </a:rPr>
              <a:t>21720-121.1</a:t>
            </a:r>
            <a:r>
              <a:rPr lang="zh-CN" altLang="en-US" dirty="0" smtClean="0">
                <a:latin typeface="+mn-ea"/>
              </a:rPr>
              <a:t>=</a:t>
            </a:r>
            <a:r>
              <a:rPr lang="en-US" altLang="zh-CN" dirty="0" smtClean="0">
                <a:latin typeface="+mn-ea"/>
              </a:rPr>
              <a:t>13571.64</a:t>
            </a:r>
            <a:r>
              <a:rPr lang="zh-CN" altLang="en-US" dirty="0" smtClean="0">
                <a:latin typeface="+mn-ea"/>
              </a:rPr>
              <a:t>元。</a:t>
            </a:r>
            <a:endParaRPr lang="zh-CN" altLang="en-US" dirty="0">
              <a:latin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9D175CCC-A98D-47C2-92C8-79AA24EA06BB}" type="slidenum">
              <a:rPr lang="zh-CN" altLang="en-US" sz="1400">
                <a:latin typeface="宋体" panose="02010600030101010101" pitchFamily="2" charset="-122"/>
              </a:rPr>
              <a:pPr algn="ctr">
                <a:spcBef>
                  <a:spcPct val="0"/>
                </a:spcBef>
                <a:buClrTx/>
                <a:buSzTx/>
                <a:buFontTx/>
                <a:buNone/>
              </a:pPr>
              <a:t>46</a:t>
            </a:fld>
            <a:endParaRPr lang="en-US" altLang="zh-CN" sz="1400">
              <a:latin typeface="宋体" panose="02010600030101010101" pitchFamily="2" charset="-122"/>
            </a:endParaRPr>
          </a:p>
        </p:txBody>
      </p:sp>
      <p:sp>
        <p:nvSpPr>
          <p:cNvPr id="90114" name="Rectangle 2"/>
          <p:cNvSpPr>
            <a:spLocks noGrp="1" noRot="1" noChangeArrowheads="1"/>
          </p:cNvSpPr>
          <p:nvPr>
            <p:ph type="title"/>
          </p:nvPr>
        </p:nvSpPr>
        <p:spPr/>
        <p:txBody>
          <a:bodyPr/>
          <a:lstStyle/>
          <a:p>
            <a:pPr>
              <a:defRPr/>
            </a:pPr>
            <a:r>
              <a:rPr lang="zh-CN" altLang="en-US" dirty="0">
                <a:latin typeface="+mn-ea"/>
                <a:ea typeface="+mn-ea"/>
              </a:rPr>
              <a:t>风险分析</a:t>
            </a:r>
            <a:endParaRPr lang="zh-CN" altLang="zh-CN" dirty="0">
              <a:latin typeface="+mn-ea"/>
              <a:ea typeface="+mn-ea"/>
            </a:endParaRPr>
          </a:p>
        </p:txBody>
      </p:sp>
      <p:sp>
        <p:nvSpPr>
          <p:cNvPr id="90115" name="Rectangle 3"/>
          <p:cNvSpPr>
            <a:spLocks noGrp="1" noRot="1" noChangeArrowheads="1"/>
          </p:cNvSpPr>
          <p:nvPr>
            <p:ph type="body" idx="1"/>
          </p:nvPr>
        </p:nvSpPr>
        <p:spPr/>
        <p:txBody>
          <a:bodyPr/>
          <a:lstStyle/>
          <a:p>
            <a:pPr>
              <a:defRPr/>
            </a:pPr>
            <a:r>
              <a:rPr lang="zh-CN" altLang="en-US" dirty="0" smtClean="0">
                <a:latin typeface="+mn-ea"/>
              </a:rPr>
              <a:t>期</a:t>
            </a:r>
            <a:r>
              <a:rPr lang="zh-CN" altLang="en-US" dirty="0">
                <a:latin typeface="+mn-ea"/>
              </a:rPr>
              <a:t>现货价差不收敛带来的基差风险</a:t>
            </a:r>
          </a:p>
          <a:p>
            <a:pPr>
              <a:defRPr/>
            </a:pPr>
            <a:r>
              <a:rPr lang="zh-CN" altLang="en-US" dirty="0" smtClean="0">
                <a:latin typeface="+mn-ea"/>
              </a:rPr>
              <a:t>市场</a:t>
            </a:r>
            <a:r>
              <a:rPr lang="zh-CN" altLang="en-US" dirty="0">
                <a:latin typeface="+mn-ea"/>
              </a:rPr>
              <a:t>冲击成本带来的风险</a:t>
            </a:r>
          </a:p>
          <a:p>
            <a:pPr>
              <a:defRPr/>
            </a:pPr>
            <a:r>
              <a:rPr lang="zh-CN" altLang="en-US" dirty="0" smtClean="0">
                <a:latin typeface="+mn-ea"/>
              </a:rPr>
              <a:t>跟踪误差</a:t>
            </a:r>
            <a:r>
              <a:rPr lang="zh-CN" altLang="en-US" dirty="0">
                <a:latin typeface="+mn-ea"/>
              </a:rPr>
              <a:t>带来的风险</a:t>
            </a:r>
          </a:p>
          <a:p>
            <a:pPr>
              <a:defRPr/>
            </a:pPr>
            <a:r>
              <a:rPr lang="zh-CN" altLang="en-US" dirty="0" smtClean="0">
                <a:latin typeface="+mn-ea"/>
              </a:rPr>
              <a:t>流动性</a:t>
            </a:r>
            <a:r>
              <a:rPr lang="zh-CN" altLang="en-US" dirty="0">
                <a:latin typeface="+mn-ea"/>
              </a:rPr>
              <a:t>风险</a:t>
            </a:r>
          </a:p>
          <a:p>
            <a:pPr>
              <a:defRPr/>
            </a:pPr>
            <a:r>
              <a:rPr lang="zh-CN" altLang="en-US" dirty="0" smtClean="0">
                <a:latin typeface="+mn-ea"/>
              </a:rPr>
              <a:t>追加</a:t>
            </a:r>
            <a:r>
              <a:rPr lang="zh-CN" altLang="en-US" dirty="0">
                <a:latin typeface="+mn-ea"/>
              </a:rPr>
              <a:t>保证金和强行平仓的风险</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latin typeface="+mn-ea"/>
                <a:ea typeface="+mn-ea"/>
              </a:rPr>
              <a:t>（</a:t>
            </a:r>
            <a:r>
              <a:rPr lang="en-US" altLang="zh-CN" sz="3200" dirty="0" smtClean="0">
                <a:latin typeface="+mn-ea"/>
                <a:ea typeface="+mn-ea"/>
              </a:rPr>
              <a:t>4）</a:t>
            </a:r>
            <a:r>
              <a:rPr lang="zh-CN" altLang="en-US" sz="3200" dirty="0" smtClean="0">
                <a:latin typeface="+mn-ea"/>
                <a:ea typeface="+mn-ea"/>
              </a:rPr>
              <a:t>程序化交易</a:t>
            </a:r>
            <a:endParaRPr lang="zh-CN" altLang="en-US" sz="3200" dirty="0">
              <a:latin typeface="+mn-ea"/>
              <a:ea typeface="+mn-ea"/>
            </a:endParaRPr>
          </a:p>
        </p:txBody>
      </p:sp>
      <p:sp>
        <p:nvSpPr>
          <p:cNvPr id="3" name="内容占位符 2"/>
          <p:cNvSpPr>
            <a:spLocks noGrp="1"/>
          </p:cNvSpPr>
          <p:nvPr>
            <p:ph idx="1"/>
          </p:nvPr>
        </p:nvSpPr>
        <p:spPr/>
        <p:txBody>
          <a:bodyPr>
            <a:normAutofit fontScale="77500" lnSpcReduction="20000"/>
          </a:bodyPr>
          <a:lstStyle/>
          <a:p>
            <a:r>
              <a:rPr lang="zh-CN" altLang="en-US" dirty="0">
                <a:latin typeface="+mn-ea"/>
              </a:rPr>
              <a:t>詹姆斯</a:t>
            </a:r>
            <a:r>
              <a:rPr lang="en-US" altLang="zh-CN" dirty="0">
                <a:latin typeface="+mn-ea"/>
              </a:rPr>
              <a:t>·</a:t>
            </a:r>
            <a:r>
              <a:rPr lang="zh-CN" altLang="en-US" dirty="0" smtClean="0">
                <a:latin typeface="+mn-ea"/>
              </a:rPr>
              <a:t>西蒙斯，</a:t>
            </a:r>
            <a:r>
              <a:rPr lang="zh-CN" altLang="en-US" dirty="0">
                <a:latin typeface="+mn-ea"/>
              </a:rPr>
              <a:t>程序化交易</a:t>
            </a:r>
            <a:r>
              <a:rPr lang="zh-CN" altLang="en-US" dirty="0" smtClean="0">
                <a:latin typeface="+mn-ea"/>
              </a:rPr>
              <a:t>的</a:t>
            </a:r>
            <a:r>
              <a:rPr lang="zh-CN" altLang="en-US" dirty="0">
                <a:latin typeface="+mn-ea"/>
              </a:rPr>
              <a:t>传奇人物，其创办</a:t>
            </a:r>
            <a:r>
              <a:rPr lang="zh-CN" altLang="en-US" dirty="0" smtClean="0">
                <a:latin typeface="+mn-ea"/>
              </a:rPr>
              <a:t>的基金</a:t>
            </a:r>
            <a:r>
              <a:rPr lang="zh-CN" altLang="en-US" dirty="0">
                <a:latin typeface="+mn-ea"/>
              </a:rPr>
              <a:t>从</a:t>
            </a:r>
            <a:r>
              <a:rPr lang="en-US" altLang="zh-CN" dirty="0">
                <a:latin typeface="+mn-ea"/>
              </a:rPr>
              <a:t>1989</a:t>
            </a:r>
            <a:r>
              <a:rPr lang="zh-CN" altLang="en-US" dirty="0">
                <a:latin typeface="+mn-ea"/>
              </a:rPr>
              <a:t>到</a:t>
            </a:r>
            <a:r>
              <a:rPr lang="en-US" altLang="zh-CN" dirty="0">
                <a:latin typeface="+mn-ea"/>
              </a:rPr>
              <a:t>2006</a:t>
            </a:r>
            <a:r>
              <a:rPr lang="zh-CN" altLang="en-US" dirty="0">
                <a:latin typeface="+mn-ea"/>
              </a:rPr>
              <a:t>年的平均年收益率高达</a:t>
            </a:r>
            <a:r>
              <a:rPr lang="en-US" altLang="zh-CN" dirty="0">
                <a:latin typeface="+mn-ea"/>
              </a:rPr>
              <a:t>38.5%</a:t>
            </a:r>
            <a:r>
              <a:rPr lang="zh-CN" altLang="en-US" dirty="0">
                <a:latin typeface="+mn-ea"/>
              </a:rPr>
              <a:t>，净回报率超过股神巴菲特几乎一倍。</a:t>
            </a:r>
          </a:p>
          <a:p>
            <a:r>
              <a:rPr lang="zh-CN" altLang="en-US" dirty="0">
                <a:latin typeface="+mn-ea"/>
              </a:rPr>
              <a:t>以连续</a:t>
            </a:r>
            <a:r>
              <a:rPr lang="en-US" altLang="zh-CN" dirty="0">
                <a:latin typeface="+mn-ea"/>
              </a:rPr>
              <a:t>32</a:t>
            </a:r>
            <a:r>
              <a:rPr lang="zh-CN" altLang="en-US" dirty="0">
                <a:latin typeface="+mn-ea"/>
              </a:rPr>
              <a:t>年保持战胜市场的纪录，过去</a:t>
            </a:r>
            <a:r>
              <a:rPr lang="en-US" altLang="zh-CN" dirty="0">
                <a:latin typeface="+mn-ea"/>
              </a:rPr>
              <a:t>20</a:t>
            </a:r>
            <a:r>
              <a:rPr lang="zh-CN" altLang="en-US" dirty="0">
                <a:latin typeface="+mn-ea"/>
              </a:rPr>
              <a:t>年平均年回报达到</a:t>
            </a:r>
            <a:r>
              <a:rPr lang="en-US" altLang="zh-CN" dirty="0">
                <a:latin typeface="+mn-ea"/>
              </a:rPr>
              <a:t>20%</a:t>
            </a:r>
            <a:r>
              <a:rPr lang="zh-CN" altLang="en-US" dirty="0">
                <a:latin typeface="+mn-ea"/>
              </a:rPr>
              <a:t>），即使在</a:t>
            </a:r>
            <a:r>
              <a:rPr lang="en-US" altLang="zh-CN" dirty="0">
                <a:latin typeface="+mn-ea"/>
              </a:rPr>
              <a:t>2007</a:t>
            </a:r>
            <a:r>
              <a:rPr lang="zh-CN" altLang="en-US" dirty="0">
                <a:latin typeface="+mn-ea"/>
              </a:rPr>
              <a:t>年次债危机爆发当年，该基金回报都高达</a:t>
            </a:r>
            <a:r>
              <a:rPr lang="en-US" altLang="zh-CN" dirty="0">
                <a:latin typeface="+mn-ea"/>
              </a:rPr>
              <a:t>85%</a:t>
            </a:r>
            <a:r>
              <a:rPr lang="zh-CN" altLang="en-US" dirty="0">
                <a:latin typeface="+mn-ea"/>
              </a:rPr>
              <a:t>，西蒙斯也因此被誉为</a:t>
            </a:r>
            <a:r>
              <a:rPr lang="en-US" altLang="zh-CN" dirty="0">
                <a:latin typeface="+mn-ea"/>
              </a:rPr>
              <a:t>"</a:t>
            </a:r>
            <a:r>
              <a:rPr lang="zh-CN" altLang="en-US" dirty="0">
                <a:latin typeface="+mn-ea"/>
              </a:rPr>
              <a:t>最赚钱基金经理</a:t>
            </a:r>
            <a:r>
              <a:rPr lang="en-US" altLang="zh-CN" dirty="0">
                <a:latin typeface="+mn-ea"/>
              </a:rPr>
              <a:t>"</a:t>
            </a:r>
            <a:r>
              <a:rPr lang="zh-CN" altLang="en-US" dirty="0">
                <a:latin typeface="+mn-ea"/>
              </a:rPr>
              <a:t>，</a:t>
            </a:r>
            <a:r>
              <a:rPr lang="en-US" altLang="zh-CN" dirty="0">
                <a:latin typeface="+mn-ea"/>
              </a:rPr>
              <a:t>"</a:t>
            </a:r>
            <a:r>
              <a:rPr lang="zh-CN" altLang="en-US" dirty="0">
                <a:latin typeface="+mn-ea"/>
              </a:rPr>
              <a:t>最聪明亿万富翁</a:t>
            </a:r>
            <a:r>
              <a:rPr lang="en-US" altLang="zh-CN" dirty="0">
                <a:latin typeface="+mn-ea"/>
              </a:rPr>
              <a:t>"</a:t>
            </a:r>
            <a:r>
              <a:rPr lang="zh-CN" altLang="en-US" dirty="0">
                <a:latin typeface="+mn-ea"/>
              </a:rPr>
              <a:t>。</a:t>
            </a:r>
          </a:p>
          <a:p>
            <a:r>
              <a:rPr lang="zh-CN" altLang="en-US" dirty="0">
                <a:latin typeface="+mn-ea"/>
              </a:rPr>
              <a:t>与巴菲特的“价值投资”不同，西蒙斯依靠</a:t>
            </a:r>
            <a:r>
              <a:rPr lang="zh-CN" altLang="en-US" dirty="0">
                <a:solidFill>
                  <a:srgbClr val="FFFF00"/>
                </a:solidFill>
                <a:latin typeface="+mn-ea"/>
              </a:rPr>
              <a:t>数学模型和电脑管理</a:t>
            </a:r>
            <a:r>
              <a:rPr lang="zh-CN" altLang="en-US" dirty="0">
                <a:latin typeface="+mn-ea"/>
              </a:rPr>
              <a:t>自己旗下的巨额基金，被称为“模型先生”。西蒙斯的文艺复兴科技公司里坐满了数学和自然科学的博士。用数学模型捕捉市场机会，由自动程序做出交易决策，是这位超级投资者成功的秘诀</a:t>
            </a:r>
            <a:r>
              <a:rPr lang="zh-CN" altLang="en-US" dirty="0" smtClean="0">
                <a:latin typeface="+mn-ea"/>
              </a:rPr>
              <a:t>。</a:t>
            </a:r>
            <a:endParaRPr lang="en-US" altLang="zh-CN" dirty="0">
              <a:latin typeface="+mn-ea"/>
            </a:endParaRPr>
          </a:p>
        </p:txBody>
      </p:sp>
    </p:spTree>
    <p:extLst>
      <p:ext uri="{BB962C8B-B14F-4D97-AF65-F5344CB8AC3E}">
        <p14:creationId xmlns:p14="http://schemas.microsoft.com/office/powerpoint/2010/main" val="942156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327" y="836712"/>
            <a:ext cx="3808065" cy="5469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2296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股指期货跨期套利</a:t>
            </a:r>
            <a:endParaRPr lang="zh-CN" altLang="en-US" dirty="0">
              <a:latin typeface="+mn-ea"/>
              <a:ea typeface="+mn-ea"/>
            </a:endParaRPr>
          </a:p>
        </p:txBody>
      </p:sp>
      <p:sp>
        <p:nvSpPr>
          <p:cNvPr id="3" name="内容占位符 2"/>
          <p:cNvSpPr>
            <a:spLocks noGrp="1"/>
          </p:cNvSpPr>
          <p:nvPr>
            <p:ph idx="1"/>
          </p:nvPr>
        </p:nvSpPr>
        <p:spPr>
          <a:xfrm>
            <a:off x="457200" y="1484784"/>
            <a:ext cx="8229600" cy="4680520"/>
          </a:xfrm>
        </p:spPr>
        <p:txBody>
          <a:bodyPr/>
          <a:lstStyle/>
          <a:p>
            <a:r>
              <a:rPr lang="zh-CN" altLang="en-US" dirty="0">
                <a:latin typeface="+mn-ea"/>
              </a:rPr>
              <a:t>不同月份股指期货之间的套利</a:t>
            </a:r>
            <a:r>
              <a:rPr lang="en-US" altLang="zh-CN" dirty="0">
                <a:latin typeface="+mn-ea"/>
              </a:rPr>
              <a:t>,</a:t>
            </a:r>
            <a:r>
              <a:rPr lang="zh-CN" altLang="en-US" dirty="0">
                <a:latin typeface="+mn-ea"/>
              </a:rPr>
              <a:t>买卖同一市场同种商品不同到期月份的期货合约，利用不同到期月份合约的价差变动来获利的套利</a:t>
            </a:r>
            <a:r>
              <a:rPr lang="zh-CN" altLang="en-US" dirty="0" smtClean="0">
                <a:latin typeface="+mn-ea"/>
              </a:rPr>
              <a:t>模式。</a:t>
            </a:r>
            <a:endParaRPr lang="zh-CN" altLang="en-US" dirty="0">
              <a:latin typeface="+mn-ea"/>
            </a:endParaRPr>
          </a:p>
          <a:p>
            <a:r>
              <a:rPr lang="zh-CN" altLang="en-US" dirty="0">
                <a:latin typeface="+mn-ea"/>
              </a:rPr>
              <a:t>合约价格相关性高，价差出现稳定的统计</a:t>
            </a:r>
            <a:r>
              <a:rPr lang="zh-CN" altLang="en-US" dirty="0" smtClean="0">
                <a:latin typeface="+mn-ea"/>
              </a:rPr>
              <a:t>特征。</a:t>
            </a:r>
            <a:endParaRPr lang="zh-CN" altLang="en-US" dirty="0">
              <a:latin typeface="+mn-ea"/>
            </a:endParaRPr>
          </a:p>
          <a:p>
            <a:r>
              <a:rPr lang="zh-CN" altLang="en-US" dirty="0">
                <a:latin typeface="+mn-ea"/>
              </a:rPr>
              <a:t>收益稳定，低风险，更有吸引力的收益</a:t>
            </a:r>
            <a:r>
              <a:rPr lang="en-US" altLang="zh-CN" dirty="0">
                <a:latin typeface="+mn-ea"/>
              </a:rPr>
              <a:t>/</a:t>
            </a:r>
            <a:r>
              <a:rPr lang="zh-CN" altLang="en-US" dirty="0">
                <a:latin typeface="+mn-ea"/>
              </a:rPr>
              <a:t>风险</a:t>
            </a:r>
            <a:r>
              <a:rPr lang="zh-CN" altLang="en-US" dirty="0" smtClean="0">
                <a:latin typeface="+mn-ea"/>
              </a:rPr>
              <a:t>比。</a:t>
            </a:r>
            <a:endParaRPr lang="zh-CN" altLang="en-US" dirty="0">
              <a:latin typeface="+mn-ea"/>
            </a:endParaRPr>
          </a:p>
          <a:p>
            <a:r>
              <a:rPr lang="zh-CN" altLang="en-US" dirty="0">
                <a:latin typeface="+mn-ea"/>
              </a:rPr>
              <a:t>价差比价格更</a:t>
            </a:r>
            <a:r>
              <a:rPr lang="zh-CN" altLang="en-US" dirty="0" smtClean="0">
                <a:latin typeface="+mn-ea"/>
              </a:rPr>
              <a:t>稳定。</a:t>
            </a:r>
            <a:endParaRPr lang="zh-CN" altLang="en-US" dirty="0">
              <a:latin typeface="+mn-ea"/>
            </a:endParaRPr>
          </a:p>
          <a:p>
            <a:pPr marL="82296" indent="0">
              <a:buNone/>
            </a:pPr>
            <a:endParaRPr lang="zh-CN" altLang="en-US" dirty="0">
              <a:latin typeface="+mn-ea"/>
            </a:endParaRPr>
          </a:p>
        </p:txBody>
      </p:sp>
    </p:spTree>
    <p:extLst>
      <p:ext uri="{BB962C8B-B14F-4D97-AF65-F5344CB8AC3E}">
        <p14:creationId xmlns:p14="http://schemas.microsoft.com/office/powerpoint/2010/main" val="230402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endParaRPr lang="zh-CN" altLang="zh-CN" smtClean="0"/>
          </a:p>
        </p:txBody>
      </p:sp>
      <p:grpSp>
        <p:nvGrpSpPr>
          <p:cNvPr id="124931" name="Group 3"/>
          <p:cNvGrpSpPr>
            <a:grpSpLocks/>
          </p:cNvGrpSpPr>
          <p:nvPr/>
        </p:nvGrpSpPr>
        <p:grpSpPr bwMode="auto">
          <a:xfrm>
            <a:off x="683568" y="1700808"/>
            <a:ext cx="8208640" cy="4320480"/>
            <a:chOff x="-3" y="-3"/>
            <a:chExt cx="3539" cy="2048"/>
          </a:xfrm>
        </p:grpSpPr>
        <p:grpSp>
          <p:nvGrpSpPr>
            <p:cNvPr id="124932" name="Group 4"/>
            <p:cNvGrpSpPr>
              <a:grpSpLocks/>
            </p:cNvGrpSpPr>
            <p:nvPr/>
          </p:nvGrpSpPr>
          <p:grpSpPr bwMode="auto">
            <a:xfrm>
              <a:off x="0" y="0"/>
              <a:ext cx="3533" cy="2042"/>
              <a:chOff x="0" y="0"/>
              <a:chExt cx="3533" cy="2042"/>
            </a:xfrm>
          </p:grpSpPr>
          <p:grpSp>
            <p:nvGrpSpPr>
              <p:cNvPr id="124934" name="Group 5"/>
              <p:cNvGrpSpPr>
                <a:grpSpLocks/>
              </p:cNvGrpSpPr>
              <p:nvPr/>
            </p:nvGrpSpPr>
            <p:grpSpPr bwMode="auto">
              <a:xfrm>
                <a:off x="0" y="0"/>
                <a:ext cx="969" cy="546"/>
                <a:chOff x="0" y="0"/>
                <a:chExt cx="969" cy="546"/>
              </a:xfrm>
            </p:grpSpPr>
            <p:sp>
              <p:nvSpPr>
                <p:cNvPr id="124962" name="Rectangle 6"/>
                <p:cNvSpPr>
                  <a:spLocks noChangeArrowheads="1"/>
                </p:cNvSpPr>
                <p:nvPr/>
              </p:nvSpPr>
              <p:spPr bwMode="auto">
                <a:xfrm>
                  <a:off x="43" y="0"/>
                  <a:ext cx="883" cy="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交易时间</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4963" name="Rectangle 7"/>
                <p:cNvSpPr>
                  <a:spLocks noChangeArrowheads="1"/>
                </p:cNvSpPr>
                <p:nvPr/>
              </p:nvSpPr>
              <p:spPr bwMode="auto">
                <a:xfrm>
                  <a:off x="0" y="0"/>
                  <a:ext cx="96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4935" name="Group 8"/>
              <p:cNvGrpSpPr>
                <a:grpSpLocks/>
              </p:cNvGrpSpPr>
              <p:nvPr/>
            </p:nvGrpSpPr>
            <p:grpSpPr bwMode="auto">
              <a:xfrm>
                <a:off x="969" y="0"/>
                <a:ext cx="2564" cy="546"/>
                <a:chOff x="969" y="0"/>
                <a:chExt cx="2564" cy="546"/>
              </a:xfrm>
            </p:grpSpPr>
            <p:sp>
              <p:nvSpPr>
                <p:cNvPr id="124960" name="Rectangle 9"/>
                <p:cNvSpPr>
                  <a:spLocks noChangeArrowheads="1"/>
                </p:cNvSpPr>
                <p:nvPr/>
              </p:nvSpPr>
              <p:spPr bwMode="auto">
                <a:xfrm>
                  <a:off x="1012" y="0"/>
                  <a:ext cx="2478" cy="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dirty="0">
                      <a:solidFill>
                        <a:schemeClr val="tx1"/>
                      </a:solidFill>
                      <a:latin typeface="+mn-ea"/>
                      <a:cs typeface="Times New Roman" pitchFamily="18" charset="0"/>
                    </a:rPr>
                    <a:t>上午</a:t>
                  </a:r>
                  <a:r>
                    <a:rPr lang="en-US" altLang="zh-CN" sz="2000" dirty="0" smtClean="0">
                      <a:solidFill>
                        <a:schemeClr val="tx1"/>
                      </a:solidFill>
                      <a:latin typeface="+mn-ea"/>
                      <a:cs typeface="Times New Roman" pitchFamily="18" charset="0"/>
                    </a:rPr>
                    <a:t>9:30-11:30</a:t>
                  </a:r>
                  <a:r>
                    <a:rPr lang="zh-CN" altLang="en-US" sz="2000" dirty="0">
                      <a:solidFill>
                        <a:schemeClr val="tx1"/>
                      </a:solidFill>
                      <a:latin typeface="+mn-ea"/>
                      <a:cs typeface="Times New Roman" pitchFamily="18" charset="0"/>
                    </a:rPr>
                    <a:t>，下午</a:t>
                  </a:r>
                  <a:r>
                    <a:rPr lang="en-US" altLang="zh-CN" sz="2000" dirty="0" smtClean="0">
                      <a:solidFill>
                        <a:schemeClr val="tx1"/>
                      </a:solidFill>
                      <a:latin typeface="+mn-ea"/>
                      <a:cs typeface="Times New Roman" pitchFamily="18" charset="0"/>
                    </a:rPr>
                    <a:t>13:00-15:00</a:t>
                  </a:r>
                  <a:endParaRPr lang="en-US" altLang="zh-CN" sz="2000" dirty="0">
                    <a:solidFill>
                      <a:schemeClr val="tx1"/>
                    </a:solidFill>
                    <a:latin typeface="+mn-ea"/>
                    <a:cs typeface="Times New Roman" pitchFamily="18" charset="0"/>
                  </a:endParaRPr>
                </a:p>
              </p:txBody>
            </p:sp>
            <p:sp>
              <p:nvSpPr>
                <p:cNvPr id="124961" name="Rectangle 10"/>
                <p:cNvSpPr>
                  <a:spLocks noChangeArrowheads="1"/>
                </p:cNvSpPr>
                <p:nvPr/>
              </p:nvSpPr>
              <p:spPr bwMode="auto">
                <a:xfrm>
                  <a:off x="969" y="0"/>
                  <a:ext cx="256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4936" name="Group 11"/>
              <p:cNvGrpSpPr>
                <a:grpSpLocks/>
              </p:cNvGrpSpPr>
              <p:nvPr/>
            </p:nvGrpSpPr>
            <p:grpSpPr bwMode="auto">
              <a:xfrm>
                <a:off x="0" y="546"/>
                <a:ext cx="969" cy="374"/>
                <a:chOff x="0" y="546"/>
                <a:chExt cx="969" cy="374"/>
              </a:xfrm>
            </p:grpSpPr>
            <p:sp>
              <p:nvSpPr>
                <p:cNvPr id="124958" name="Rectangle 12"/>
                <p:cNvSpPr>
                  <a:spLocks noChangeArrowheads="1"/>
                </p:cNvSpPr>
                <p:nvPr/>
              </p:nvSpPr>
              <p:spPr bwMode="auto">
                <a:xfrm>
                  <a:off x="43" y="546"/>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最后交易日的交易时间</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4959" name="Rectangle 13"/>
                <p:cNvSpPr>
                  <a:spLocks noChangeArrowheads="1"/>
                </p:cNvSpPr>
                <p:nvPr/>
              </p:nvSpPr>
              <p:spPr bwMode="auto">
                <a:xfrm>
                  <a:off x="0" y="546"/>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4937" name="Group 14"/>
              <p:cNvGrpSpPr>
                <a:grpSpLocks/>
              </p:cNvGrpSpPr>
              <p:nvPr/>
            </p:nvGrpSpPr>
            <p:grpSpPr bwMode="auto">
              <a:xfrm>
                <a:off x="969" y="546"/>
                <a:ext cx="2564" cy="374"/>
                <a:chOff x="969" y="546"/>
                <a:chExt cx="2564" cy="374"/>
              </a:xfrm>
            </p:grpSpPr>
            <p:sp>
              <p:nvSpPr>
                <p:cNvPr id="124956" name="Rectangle 15"/>
                <p:cNvSpPr>
                  <a:spLocks noChangeArrowheads="1"/>
                </p:cNvSpPr>
                <p:nvPr/>
              </p:nvSpPr>
              <p:spPr bwMode="auto">
                <a:xfrm>
                  <a:off x="1012" y="546"/>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dirty="0">
                      <a:solidFill>
                        <a:schemeClr val="tx1"/>
                      </a:solidFill>
                      <a:latin typeface="+mn-ea"/>
                    </a:rPr>
                    <a:t>上午</a:t>
                  </a:r>
                  <a:r>
                    <a:rPr lang="en-US" altLang="zh-CN" sz="2000" dirty="0" smtClean="0">
                      <a:solidFill>
                        <a:schemeClr val="tx1"/>
                      </a:solidFill>
                      <a:latin typeface="+mn-ea"/>
                    </a:rPr>
                    <a:t>9:30-11:30</a:t>
                  </a:r>
                  <a:r>
                    <a:rPr lang="zh-CN" altLang="en-US" sz="2000" dirty="0">
                      <a:solidFill>
                        <a:schemeClr val="tx1"/>
                      </a:solidFill>
                      <a:latin typeface="+mn-ea"/>
                    </a:rPr>
                    <a:t>，下午</a:t>
                  </a:r>
                  <a:r>
                    <a:rPr lang="en-US" altLang="zh-CN" sz="2000" dirty="0">
                      <a:solidFill>
                        <a:schemeClr val="tx1"/>
                      </a:solidFill>
                      <a:latin typeface="+mn-ea"/>
                    </a:rPr>
                    <a:t>13:00-15:00</a:t>
                  </a:r>
                  <a:endParaRPr lang="en-US" altLang="zh-CN" sz="2000" dirty="0">
                    <a:solidFill>
                      <a:schemeClr val="tx1"/>
                    </a:solidFill>
                    <a:latin typeface="+mn-ea"/>
                    <a:cs typeface="Times New Roman" pitchFamily="18" charset="0"/>
                  </a:endParaRPr>
                </a:p>
                <a:p>
                  <a:pPr algn="just" eaLnBrk="0" hangingPunct="0">
                    <a:tabLst>
                      <a:tab pos="5200650" algn="r"/>
                    </a:tabLst>
                  </a:pPr>
                  <a:endParaRPr lang="en-US" altLang="zh-CN" sz="2000" dirty="0">
                    <a:solidFill>
                      <a:schemeClr val="tx1"/>
                    </a:solidFill>
                    <a:latin typeface="+mn-ea"/>
                  </a:endParaRPr>
                </a:p>
              </p:txBody>
            </p:sp>
            <p:sp>
              <p:nvSpPr>
                <p:cNvPr id="124957" name="Rectangle 16"/>
                <p:cNvSpPr>
                  <a:spLocks noChangeArrowheads="1"/>
                </p:cNvSpPr>
                <p:nvPr/>
              </p:nvSpPr>
              <p:spPr bwMode="auto">
                <a:xfrm>
                  <a:off x="969" y="546"/>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4938" name="Group 17"/>
              <p:cNvGrpSpPr>
                <a:grpSpLocks/>
              </p:cNvGrpSpPr>
              <p:nvPr/>
            </p:nvGrpSpPr>
            <p:grpSpPr bwMode="auto">
              <a:xfrm>
                <a:off x="0" y="920"/>
                <a:ext cx="969" cy="374"/>
                <a:chOff x="0" y="920"/>
                <a:chExt cx="969" cy="374"/>
              </a:xfrm>
            </p:grpSpPr>
            <p:sp>
              <p:nvSpPr>
                <p:cNvPr id="124954" name="Rectangle 18"/>
                <p:cNvSpPr>
                  <a:spLocks noChangeArrowheads="1"/>
                </p:cNvSpPr>
                <p:nvPr/>
              </p:nvSpPr>
              <p:spPr bwMode="auto">
                <a:xfrm>
                  <a:off x="43" y="920"/>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最后交易日</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4955" name="Rectangle 19"/>
                <p:cNvSpPr>
                  <a:spLocks noChangeArrowheads="1"/>
                </p:cNvSpPr>
                <p:nvPr/>
              </p:nvSpPr>
              <p:spPr bwMode="auto">
                <a:xfrm>
                  <a:off x="0" y="920"/>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4939" name="Group 20"/>
              <p:cNvGrpSpPr>
                <a:grpSpLocks/>
              </p:cNvGrpSpPr>
              <p:nvPr/>
            </p:nvGrpSpPr>
            <p:grpSpPr bwMode="auto">
              <a:xfrm>
                <a:off x="969" y="920"/>
                <a:ext cx="2564" cy="374"/>
                <a:chOff x="969" y="920"/>
                <a:chExt cx="2564" cy="374"/>
              </a:xfrm>
            </p:grpSpPr>
            <p:sp>
              <p:nvSpPr>
                <p:cNvPr id="124952" name="Rectangle 21"/>
                <p:cNvSpPr>
                  <a:spLocks noChangeArrowheads="1"/>
                </p:cNvSpPr>
                <p:nvPr/>
              </p:nvSpPr>
              <p:spPr bwMode="auto">
                <a:xfrm>
                  <a:off x="1012" y="920"/>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交割月份的第三个周五，遇国家法定假日顺延</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4953" name="Rectangle 22"/>
                <p:cNvSpPr>
                  <a:spLocks noChangeArrowheads="1"/>
                </p:cNvSpPr>
                <p:nvPr/>
              </p:nvSpPr>
              <p:spPr bwMode="auto">
                <a:xfrm>
                  <a:off x="969" y="920"/>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4940" name="Group 23"/>
              <p:cNvGrpSpPr>
                <a:grpSpLocks/>
              </p:cNvGrpSpPr>
              <p:nvPr/>
            </p:nvGrpSpPr>
            <p:grpSpPr bwMode="auto">
              <a:xfrm>
                <a:off x="0" y="1294"/>
                <a:ext cx="969" cy="374"/>
                <a:chOff x="0" y="1294"/>
                <a:chExt cx="969" cy="374"/>
              </a:xfrm>
            </p:grpSpPr>
            <p:sp>
              <p:nvSpPr>
                <p:cNvPr id="124950" name="Rectangle 24"/>
                <p:cNvSpPr>
                  <a:spLocks noChangeArrowheads="1"/>
                </p:cNvSpPr>
                <p:nvPr/>
              </p:nvSpPr>
              <p:spPr bwMode="auto">
                <a:xfrm>
                  <a:off x="43" y="1294"/>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合约结算价值</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4951" name="Rectangle 25"/>
                <p:cNvSpPr>
                  <a:spLocks noChangeArrowheads="1"/>
                </p:cNvSpPr>
                <p:nvPr/>
              </p:nvSpPr>
              <p:spPr bwMode="auto">
                <a:xfrm>
                  <a:off x="0" y="1294"/>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4941" name="Group 26"/>
              <p:cNvGrpSpPr>
                <a:grpSpLocks/>
              </p:cNvGrpSpPr>
              <p:nvPr/>
            </p:nvGrpSpPr>
            <p:grpSpPr bwMode="auto">
              <a:xfrm>
                <a:off x="969" y="1294"/>
                <a:ext cx="2564" cy="374"/>
                <a:chOff x="969" y="1294"/>
                <a:chExt cx="2564" cy="374"/>
              </a:xfrm>
            </p:grpSpPr>
            <p:sp>
              <p:nvSpPr>
                <p:cNvPr id="124948" name="Rectangle 27"/>
                <p:cNvSpPr>
                  <a:spLocks noChangeArrowheads="1"/>
                </p:cNvSpPr>
                <p:nvPr/>
              </p:nvSpPr>
              <p:spPr bwMode="auto">
                <a:xfrm>
                  <a:off x="1012" y="1294"/>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最后结算价</a:t>
                  </a:r>
                  <a:r>
                    <a:rPr lang="en-US" altLang="zh-CN" sz="2000">
                      <a:solidFill>
                        <a:schemeClr val="tx1"/>
                      </a:solidFill>
                      <a:latin typeface="+mn-ea"/>
                      <a:cs typeface="Times New Roman" pitchFamily="18" charset="0"/>
                    </a:rPr>
                    <a:t>×</a:t>
                  </a:r>
                  <a:r>
                    <a:rPr lang="zh-CN" altLang="en-US" sz="2000">
                      <a:solidFill>
                        <a:schemeClr val="tx1"/>
                      </a:solidFill>
                      <a:latin typeface="+mn-ea"/>
                      <a:cs typeface="Times New Roman" pitchFamily="18" charset="0"/>
                    </a:rPr>
                    <a:t>合约乘子</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4949" name="Rectangle 28"/>
                <p:cNvSpPr>
                  <a:spLocks noChangeArrowheads="1"/>
                </p:cNvSpPr>
                <p:nvPr/>
              </p:nvSpPr>
              <p:spPr bwMode="auto">
                <a:xfrm>
                  <a:off x="969" y="1294"/>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4942" name="Group 29"/>
              <p:cNvGrpSpPr>
                <a:grpSpLocks/>
              </p:cNvGrpSpPr>
              <p:nvPr/>
            </p:nvGrpSpPr>
            <p:grpSpPr bwMode="auto">
              <a:xfrm>
                <a:off x="0" y="1668"/>
                <a:ext cx="969" cy="374"/>
                <a:chOff x="0" y="1668"/>
                <a:chExt cx="969" cy="374"/>
              </a:xfrm>
            </p:grpSpPr>
            <p:sp>
              <p:nvSpPr>
                <p:cNvPr id="124946" name="Rectangle 30"/>
                <p:cNvSpPr>
                  <a:spLocks noChangeArrowheads="1"/>
                </p:cNvSpPr>
                <p:nvPr/>
              </p:nvSpPr>
              <p:spPr bwMode="auto">
                <a:xfrm>
                  <a:off x="43" y="1668"/>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最后结算日</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4947" name="Rectangle 31"/>
                <p:cNvSpPr>
                  <a:spLocks noChangeArrowheads="1"/>
                </p:cNvSpPr>
                <p:nvPr/>
              </p:nvSpPr>
              <p:spPr bwMode="auto">
                <a:xfrm>
                  <a:off x="0" y="1668"/>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4943" name="Group 32"/>
              <p:cNvGrpSpPr>
                <a:grpSpLocks/>
              </p:cNvGrpSpPr>
              <p:nvPr/>
            </p:nvGrpSpPr>
            <p:grpSpPr bwMode="auto">
              <a:xfrm>
                <a:off x="969" y="1668"/>
                <a:ext cx="2564" cy="374"/>
                <a:chOff x="969" y="1668"/>
                <a:chExt cx="2564" cy="374"/>
              </a:xfrm>
            </p:grpSpPr>
            <p:sp>
              <p:nvSpPr>
                <p:cNvPr id="124944" name="Rectangle 33"/>
                <p:cNvSpPr>
                  <a:spLocks noChangeArrowheads="1"/>
                </p:cNvSpPr>
                <p:nvPr/>
              </p:nvSpPr>
              <p:spPr bwMode="auto">
                <a:xfrm>
                  <a:off x="1012" y="1668"/>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同最后交易日</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4945" name="Rectangle 34"/>
                <p:cNvSpPr>
                  <a:spLocks noChangeArrowheads="1"/>
                </p:cNvSpPr>
                <p:nvPr/>
              </p:nvSpPr>
              <p:spPr bwMode="auto">
                <a:xfrm>
                  <a:off x="969" y="1668"/>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sp>
          <p:nvSpPr>
            <p:cNvPr id="124933" name="Rectangle 35"/>
            <p:cNvSpPr>
              <a:spLocks noChangeArrowheads="1"/>
            </p:cNvSpPr>
            <p:nvPr/>
          </p:nvSpPr>
          <p:spPr bwMode="auto">
            <a:xfrm>
              <a:off x="-3" y="-3"/>
              <a:ext cx="3539" cy="204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spTree>
    <p:extLst>
      <p:ext uri="{BB962C8B-B14F-4D97-AF65-F5344CB8AC3E}">
        <p14:creationId xmlns:p14="http://schemas.microsoft.com/office/powerpoint/2010/main" val="1852837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5"/>
          <p:cNvPicPr>
            <a:picLocks noChangeAspect="1" noChangeArrowheads="1"/>
          </p:cNvPicPr>
          <p:nvPr/>
        </p:nvPicPr>
        <p:blipFill>
          <a:blip r:embed="rId2" cstate="print"/>
          <a:srcRect/>
          <a:stretch>
            <a:fillRect/>
          </a:stretch>
        </p:blipFill>
        <p:spPr bwMode="auto">
          <a:xfrm>
            <a:off x="1835696" y="1844824"/>
            <a:ext cx="5256584" cy="3845698"/>
          </a:xfrm>
          <a:prstGeom prst="rect">
            <a:avLst/>
          </a:prstGeom>
          <a:noFill/>
          <a:ln w="9525">
            <a:noFill/>
            <a:miter lim="800000"/>
            <a:headEnd/>
            <a:tailEnd/>
          </a:ln>
        </p:spPr>
      </p:pic>
    </p:spTree>
    <p:extLst>
      <p:ext uri="{BB962C8B-B14F-4D97-AF65-F5344CB8AC3E}">
        <p14:creationId xmlns:p14="http://schemas.microsoft.com/office/powerpoint/2010/main" val="26153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dirty="0">
                <a:solidFill>
                  <a:schemeClr val="tx2"/>
                </a:solidFill>
                <a:effectLst>
                  <a:outerShdw blurRad="38100" dist="38100" dir="2700000" algn="tl">
                    <a:srgbClr val="C0C0C0"/>
                  </a:outerShdw>
                </a:effectLst>
                <a:latin typeface="+mn-ea"/>
                <a:ea typeface="+mn-ea"/>
              </a:rPr>
              <a:t>实盘案例（ </a:t>
            </a:r>
            <a:r>
              <a:rPr lang="en-US" altLang="zh-CN" sz="4400" b="1" dirty="0">
                <a:solidFill>
                  <a:schemeClr val="tx2"/>
                </a:solidFill>
                <a:effectLst>
                  <a:outerShdw blurRad="38100" dist="38100" dir="2700000" algn="tl">
                    <a:srgbClr val="C0C0C0"/>
                  </a:outerShdw>
                </a:effectLst>
                <a:latin typeface="+mn-ea"/>
                <a:ea typeface="+mn-ea"/>
              </a:rPr>
              <a:t>2011-10-17</a:t>
            </a:r>
            <a:r>
              <a:rPr lang="zh-CN" altLang="en-US" sz="4400" b="1" dirty="0" smtClean="0">
                <a:solidFill>
                  <a:schemeClr val="tx2"/>
                </a:solidFill>
                <a:effectLst>
                  <a:outerShdw blurRad="38100" dist="38100" dir="2700000" algn="tl">
                    <a:srgbClr val="C0C0C0"/>
                  </a:outerShdw>
                </a:effectLst>
                <a:latin typeface="+mn-ea"/>
                <a:ea typeface="+mn-ea"/>
              </a:rPr>
              <a:t>）</a:t>
            </a:r>
            <a:endParaRPr lang="zh-CN" altLang="en-US" dirty="0">
              <a:latin typeface="+mn-ea"/>
              <a:ea typeface="+mn-ea"/>
            </a:endParaRPr>
          </a:p>
        </p:txBody>
      </p:sp>
      <p:sp>
        <p:nvSpPr>
          <p:cNvPr id="3" name="内容占位符 2"/>
          <p:cNvSpPr>
            <a:spLocks noGrp="1"/>
          </p:cNvSpPr>
          <p:nvPr>
            <p:ph idx="1"/>
          </p:nvPr>
        </p:nvSpPr>
        <p:spPr>
          <a:xfrm>
            <a:off x="932346" y="1124744"/>
            <a:ext cx="7498080" cy="4800600"/>
          </a:xfrm>
        </p:spPr>
        <p:txBody>
          <a:bodyPr/>
          <a:lstStyle/>
          <a:p>
            <a:endParaRPr lang="zh-CN" altLang="en-US" dirty="0"/>
          </a:p>
        </p:txBody>
      </p:sp>
      <p:graphicFrame>
        <p:nvGraphicFramePr>
          <p:cNvPr id="20" name="Table 9"/>
          <p:cNvGraphicFramePr>
            <a:graphicFrameLocks noGrp="1"/>
          </p:cNvGraphicFramePr>
          <p:nvPr>
            <p:extLst/>
          </p:nvPr>
        </p:nvGraphicFramePr>
        <p:xfrm>
          <a:off x="108273" y="1355169"/>
          <a:ext cx="5472112" cy="4411669"/>
        </p:xfrm>
        <a:graphic>
          <a:graphicData uri="http://schemas.openxmlformats.org/drawingml/2006/table">
            <a:tbl>
              <a:tblPr/>
              <a:tblGrid>
                <a:gridCol w="912812"/>
                <a:gridCol w="703263"/>
                <a:gridCol w="711200"/>
                <a:gridCol w="904875"/>
                <a:gridCol w="969962"/>
                <a:gridCol w="1270000"/>
              </a:tblGrid>
              <a:tr h="3921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合约</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买卖</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开平</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成交价格</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成交手数</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成交时间</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　卖</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开仓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2667.6</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9:16:35</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买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开仓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2672.2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9:16:35</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　卖</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开仓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2667.4</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9:18:15</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买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开仓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2672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9:18:15</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　卖</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平仓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2673.4</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9:19:10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买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平仓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2668</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9:19:11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　卖</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平仓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2674</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9:21:23</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买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平仓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2668.6</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9:21:25</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买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开仓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2686.4</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9:57:37</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　卖</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开仓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2694.2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9:57:37</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　卖</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平仓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2681.6</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10:00:59</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IF1111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买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平仓</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2687.2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rPr>
                        <a:t>10:00:59</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21" name="Rectangle 10"/>
          <p:cNvSpPr/>
          <p:nvPr/>
        </p:nvSpPr>
        <p:spPr bwMode="auto">
          <a:xfrm>
            <a:off x="-36512" y="1738221"/>
            <a:ext cx="5760640" cy="672075"/>
          </a:xfrm>
          <a:prstGeom prst="rect">
            <a:avLst/>
          </a:prstGeom>
          <a:noFill/>
          <a:ln w="19050"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wrap="none" anchor="ctr"/>
          <a:lstStyle/>
          <a:p>
            <a:pPr algn="ctr">
              <a:defRPr/>
            </a:pPr>
            <a:endParaRPr lang="zh-CN" altLang="en-US" b="1">
              <a:latin typeface="+mn-ea"/>
            </a:endParaRPr>
          </a:p>
        </p:txBody>
      </p:sp>
      <p:sp>
        <p:nvSpPr>
          <p:cNvPr id="22" name="Rectangle 13"/>
          <p:cNvSpPr/>
          <p:nvPr/>
        </p:nvSpPr>
        <p:spPr bwMode="auto">
          <a:xfrm>
            <a:off x="-36512" y="3082370"/>
            <a:ext cx="5760640" cy="672075"/>
          </a:xfrm>
          <a:prstGeom prst="rect">
            <a:avLst/>
          </a:prstGeom>
          <a:noFill/>
          <a:ln w="19050"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wrap="none" anchor="ctr"/>
          <a:lstStyle/>
          <a:p>
            <a:pPr algn="ctr">
              <a:defRPr/>
            </a:pPr>
            <a:endParaRPr lang="zh-CN" altLang="en-US" b="1">
              <a:latin typeface="+mn-ea"/>
            </a:endParaRPr>
          </a:p>
        </p:txBody>
      </p:sp>
      <p:sp>
        <p:nvSpPr>
          <p:cNvPr id="23" name="Rectangle 14"/>
          <p:cNvSpPr/>
          <p:nvPr/>
        </p:nvSpPr>
        <p:spPr bwMode="auto">
          <a:xfrm>
            <a:off x="-36512" y="4426518"/>
            <a:ext cx="5760640" cy="672075"/>
          </a:xfrm>
          <a:prstGeom prst="rect">
            <a:avLst/>
          </a:prstGeom>
          <a:noFill/>
          <a:ln w="19050"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wrap="none" anchor="ctr"/>
          <a:lstStyle/>
          <a:p>
            <a:pPr algn="ctr">
              <a:defRPr/>
            </a:pPr>
            <a:endParaRPr lang="zh-CN" altLang="en-US" b="1">
              <a:latin typeface="+mn-ea"/>
            </a:endParaRPr>
          </a:p>
        </p:txBody>
      </p:sp>
      <p:sp>
        <p:nvSpPr>
          <p:cNvPr id="24" name="Rectangle 15"/>
          <p:cNvSpPr/>
          <p:nvPr/>
        </p:nvSpPr>
        <p:spPr bwMode="auto">
          <a:xfrm>
            <a:off x="-36512" y="5098594"/>
            <a:ext cx="5760640" cy="672075"/>
          </a:xfrm>
          <a:prstGeom prst="rect">
            <a:avLst/>
          </a:prstGeom>
          <a:noFill/>
          <a:ln w="19050"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wrap="none" anchor="ctr"/>
          <a:lstStyle/>
          <a:p>
            <a:pPr algn="ctr">
              <a:defRPr/>
            </a:pPr>
            <a:endParaRPr lang="zh-CN" altLang="en-US" b="1">
              <a:latin typeface="+mn-ea"/>
            </a:endParaRPr>
          </a:p>
        </p:txBody>
      </p:sp>
      <p:grpSp>
        <p:nvGrpSpPr>
          <p:cNvPr id="25" name="组合 24"/>
          <p:cNvGrpSpPr>
            <a:grpSpLocks/>
          </p:cNvGrpSpPr>
          <p:nvPr/>
        </p:nvGrpSpPr>
        <p:grpSpPr bwMode="auto">
          <a:xfrm>
            <a:off x="5783585" y="2082237"/>
            <a:ext cx="285750" cy="2357454"/>
            <a:chOff x="6143338" y="2572010"/>
            <a:chExt cx="360718" cy="2001978"/>
          </a:xfrm>
        </p:grpSpPr>
        <p:cxnSp>
          <p:nvCxnSpPr>
            <p:cNvPr id="26" name="Straight Arrow Connector 33"/>
            <p:cNvCxnSpPr/>
            <p:nvPr/>
          </p:nvCxnSpPr>
          <p:spPr bwMode="auto">
            <a:xfrm flipH="1">
              <a:off x="6211667" y="4573988"/>
              <a:ext cx="289218" cy="0"/>
            </a:xfrm>
            <a:prstGeom prst="straightConnector1">
              <a:avLst/>
            </a:prstGeom>
            <a:noFill/>
            <a:ln w="19050"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arrow"/>
            </a:ln>
            <a:effectLst/>
          </p:spPr>
        </p:cxnSp>
        <p:grpSp>
          <p:nvGrpSpPr>
            <p:cNvPr id="27" name="Group 34"/>
            <p:cNvGrpSpPr>
              <a:grpSpLocks/>
            </p:cNvGrpSpPr>
            <p:nvPr/>
          </p:nvGrpSpPr>
          <p:grpSpPr bwMode="auto">
            <a:xfrm>
              <a:off x="6143338" y="2572010"/>
              <a:ext cx="360718" cy="2000181"/>
              <a:chOff x="8356888" y="114229"/>
              <a:chExt cx="288031" cy="2001318"/>
            </a:xfrm>
          </p:grpSpPr>
          <p:cxnSp>
            <p:nvCxnSpPr>
              <p:cNvPr id="28" name="Straight Connector 17"/>
              <p:cNvCxnSpPr/>
              <p:nvPr/>
            </p:nvCxnSpPr>
            <p:spPr bwMode="auto">
              <a:xfrm>
                <a:off x="8413926" y="920010"/>
                <a:ext cx="216024" cy="0"/>
              </a:xfrm>
              <a:prstGeom prst="line">
                <a:avLst/>
              </a:prstGeom>
              <a:noFill/>
              <a:ln w="19050"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cxnSp>
          <p:cxnSp>
            <p:nvCxnSpPr>
              <p:cNvPr id="29" name="Straight Connector 18"/>
              <p:cNvCxnSpPr/>
              <p:nvPr/>
            </p:nvCxnSpPr>
            <p:spPr bwMode="auto">
              <a:xfrm rot="5400000">
                <a:off x="7642285" y="1114345"/>
                <a:ext cx="2001309" cy="1095"/>
              </a:xfrm>
              <a:prstGeom prst="line">
                <a:avLst/>
              </a:prstGeom>
              <a:noFill/>
              <a:ln w="19050"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cxnSp>
          <p:cxnSp>
            <p:nvCxnSpPr>
              <p:cNvPr id="30" name="Straight Arrow Connector 19"/>
              <p:cNvCxnSpPr/>
              <p:nvPr/>
            </p:nvCxnSpPr>
            <p:spPr bwMode="auto">
              <a:xfrm flipH="1">
                <a:off x="8356888" y="114229"/>
                <a:ext cx="288031" cy="0"/>
              </a:xfrm>
              <a:prstGeom prst="straightConnector1">
                <a:avLst/>
              </a:prstGeom>
              <a:noFill/>
              <a:ln w="19050"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arrow"/>
              </a:ln>
              <a:effectLst/>
            </p:spPr>
          </p:cxnSp>
        </p:grpSp>
      </p:grpSp>
      <p:sp>
        <p:nvSpPr>
          <p:cNvPr id="31" name="TextBox 20"/>
          <p:cNvSpPr txBox="1">
            <a:spLocks noChangeArrowheads="1"/>
          </p:cNvSpPr>
          <p:nvPr/>
        </p:nvSpPr>
        <p:spPr bwMode="auto">
          <a:xfrm>
            <a:off x="6150298" y="2296557"/>
            <a:ext cx="3050835" cy="830997"/>
          </a:xfrm>
          <a:prstGeom prst="rect">
            <a:avLst/>
          </a:prstGeom>
          <a:noFill/>
          <a:ln w="9525">
            <a:noFill/>
            <a:miter lim="800000"/>
            <a:headEnd/>
            <a:tailEnd/>
          </a:ln>
        </p:spPr>
        <p:txBody>
          <a:bodyPr wrap="none">
            <a:spAutoFit/>
          </a:bodyPr>
          <a:lstStyle/>
          <a:p>
            <a:r>
              <a:rPr lang="zh-CN" altLang="en-US" sz="1600">
                <a:latin typeface="+mn-ea"/>
              </a:rPr>
              <a:t>做多价差：</a:t>
            </a:r>
            <a:endParaRPr lang="en-US" altLang="zh-CN" sz="1600" dirty="0">
              <a:latin typeface="+mn-ea"/>
            </a:endParaRPr>
          </a:p>
          <a:p>
            <a:r>
              <a:rPr lang="zh-CN" altLang="en-US" sz="1600">
                <a:latin typeface="+mn-ea"/>
              </a:rPr>
              <a:t>开仓价差</a:t>
            </a:r>
            <a:r>
              <a:rPr lang="en-US" altLang="zh-CN" sz="1600" dirty="0">
                <a:latin typeface="+mn-ea"/>
              </a:rPr>
              <a:t>=2672.2-2667.6=4.6</a:t>
            </a:r>
          </a:p>
          <a:p>
            <a:r>
              <a:rPr lang="zh-CN" altLang="en-US" sz="1600">
                <a:latin typeface="+mn-ea"/>
              </a:rPr>
              <a:t>平仓价差</a:t>
            </a:r>
            <a:r>
              <a:rPr lang="en-US" altLang="zh-CN" sz="1600" dirty="0">
                <a:latin typeface="+mn-ea"/>
              </a:rPr>
              <a:t>=2673.4-2668=5.4</a:t>
            </a:r>
            <a:endParaRPr lang="zh-CN" altLang="en-US" sz="1600">
              <a:latin typeface="+mn-ea"/>
            </a:endParaRPr>
          </a:p>
        </p:txBody>
      </p:sp>
      <p:sp>
        <p:nvSpPr>
          <p:cNvPr id="32" name="TextBox 21"/>
          <p:cNvSpPr txBox="1">
            <a:spLocks noChangeArrowheads="1"/>
          </p:cNvSpPr>
          <p:nvPr/>
        </p:nvSpPr>
        <p:spPr bwMode="auto">
          <a:xfrm>
            <a:off x="5959798" y="4522232"/>
            <a:ext cx="3050835" cy="830997"/>
          </a:xfrm>
          <a:prstGeom prst="rect">
            <a:avLst/>
          </a:prstGeom>
          <a:noFill/>
          <a:ln w="9525">
            <a:noFill/>
            <a:miter lim="800000"/>
            <a:headEnd/>
            <a:tailEnd/>
          </a:ln>
        </p:spPr>
        <p:txBody>
          <a:bodyPr wrap="none">
            <a:spAutoFit/>
          </a:bodyPr>
          <a:lstStyle/>
          <a:p>
            <a:r>
              <a:rPr lang="zh-CN" altLang="en-US" sz="1600">
                <a:latin typeface="+mn-ea"/>
              </a:rPr>
              <a:t>做空价差：</a:t>
            </a:r>
            <a:endParaRPr lang="en-US" altLang="zh-CN" sz="1600" dirty="0">
              <a:latin typeface="+mn-ea"/>
            </a:endParaRPr>
          </a:p>
          <a:p>
            <a:r>
              <a:rPr lang="zh-CN" altLang="en-US" sz="1600">
                <a:latin typeface="+mn-ea"/>
              </a:rPr>
              <a:t>开仓价差</a:t>
            </a:r>
            <a:r>
              <a:rPr lang="en-US" altLang="zh-CN" sz="1600" dirty="0">
                <a:latin typeface="+mn-ea"/>
              </a:rPr>
              <a:t>=2694.2-2686.4=7.8</a:t>
            </a:r>
          </a:p>
          <a:p>
            <a:r>
              <a:rPr lang="zh-CN" altLang="en-US" sz="1600">
                <a:latin typeface="+mn-ea"/>
              </a:rPr>
              <a:t>平仓价差</a:t>
            </a:r>
            <a:r>
              <a:rPr lang="en-US" altLang="zh-CN" sz="1600" dirty="0">
                <a:latin typeface="+mn-ea"/>
              </a:rPr>
              <a:t>=2687.2-2681.6=5.6</a:t>
            </a:r>
            <a:endParaRPr lang="zh-CN" altLang="en-US" sz="1600">
              <a:latin typeface="+mn-ea"/>
            </a:endParaRPr>
          </a:p>
        </p:txBody>
      </p:sp>
    </p:spTree>
    <p:extLst>
      <p:ext uri="{BB962C8B-B14F-4D97-AF65-F5344CB8AC3E}">
        <p14:creationId xmlns:p14="http://schemas.microsoft.com/office/powerpoint/2010/main" val="2348047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468313" y="0"/>
            <a:ext cx="8229600" cy="847725"/>
          </a:xfrm>
        </p:spPr>
        <p:txBody>
          <a:bodyPr/>
          <a:lstStyle/>
          <a:p>
            <a:pPr eaLnBrk="1" hangingPunct="1">
              <a:defRPr/>
            </a:pPr>
            <a:r>
              <a:rPr lang="zh-CN" altLang="en-US" smtClean="0">
                <a:solidFill>
                  <a:schemeClr val="tx1"/>
                </a:solidFill>
              </a:rPr>
              <a:t>套期保值与统计套利</a:t>
            </a:r>
            <a:endParaRPr lang="en-US" altLang="zh-CN" smtClean="0">
              <a:solidFill>
                <a:schemeClr val="tx1"/>
              </a:solidFill>
            </a:endParaRPr>
          </a:p>
        </p:txBody>
      </p:sp>
      <p:sp>
        <p:nvSpPr>
          <p:cNvPr id="50179" name="Rectangle 3"/>
          <p:cNvSpPr>
            <a:spLocks noChangeArrowheads="1"/>
          </p:cNvSpPr>
          <p:nvPr/>
        </p:nvSpPr>
        <p:spPr bwMode="auto">
          <a:xfrm>
            <a:off x="0" y="330517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aphicFrame>
        <p:nvGraphicFramePr>
          <p:cNvPr id="50180" name="Object 4"/>
          <p:cNvGraphicFramePr>
            <a:graphicFrameLocks noChangeAspect="1"/>
          </p:cNvGraphicFramePr>
          <p:nvPr/>
        </p:nvGraphicFramePr>
        <p:xfrm>
          <a:off x="1187450" y="836613"/>
          <a:ext cx="6757988" cy="989012"/>
        </p:xfrm>
        <a:graphic>
          <a:graphicData uri="http://schemas.openxmlformats.org/presentationml/2006/ole">
            <mc:AlternateContent xmlns:mc="http://schemas.openxmlformats.org/markup-compatibility/2006">
              <mc:Choice xmlns:v="urn:schemas-microsoft-com:vml" Requires="v">
                <p:oleObj spid="_x0000_s54327" name="公式" r:id="rId3" imgW="1205977" imgH="253890" progId="Equation.3">
                  <p:embed/>
                </p:oleObj>
              </mc:Choice>
              <mc:Fallback>
                <p:oleObj name="公式" r:id="rId3" imgW="1205977"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836613"/>
                        <a:ext cx="6757988" cy="9890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5733" name="Rectangle 5"/>
          <p:cNvSpPr>
            <a:spLocks noChangeArrowheads="1"/>
          </p:cNvSpPr>
          <p:nvPr/>
        </p:nvSpPr>
        <p:spPr bwMode="auto">
          <a:xfrm>
            <a:off x="395288" y="2133600"/>
            <a:ext cx="849788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4000">
                <a:solidFill>
                  <a:schemeClr val="tx2"/>
                </a:solidFill>
                <a:effectLst>
                  <a:outerShdw blurRad="38100" dist="38100" dir="2700000" algn="tl">
                    <a:srgbClr val="000000"/>
                  </a:outerShdw>
                </a:effectLst>
                <a:latin typeface="Arial" charset="0"/>
                <a:ea typeface="隶书" pitchFamily="49" charset="-122"/>
              </a:defRPr>
            </a:lvl1pPr>
            <a:lvl2pPr>
              <a:defRPr sz="4000">
                <a:solidFill>
                  <a:schemeClr val="tx2"/>
                </a:solidFill>
                <a:effectLst>
                  <a:outerShdw blurRad="38100" dist="38100" dir="2700000" algn="tl">
                    <a:srgbClr val="000000"/>
                  </a:outerShdw>
                </a:effectLst>
                <a:latin typeface="Arial" charset="0"/>
                <a:ea typeface="隶书" pitchFamily="49" charset="-122"/>
              </a:defRPr>
            </a:lvl2pPr>
            <a:lvl3pPr>
              <a:defRPr sz="4000">
                <a:solidFill>
                  <a:schemeClr val="tx2"/>
                </a:solidFill>
                <a:effectLst>
                  <a:outerShdw blurRad="38100" dist="38100" dir="2700000" algn="tl">
                    <a:srgbClr val="000000"/>
                  </a:outerShdw>
                </a:effectLst>
                <a:latin typeface="Arial" charset="0"/>
                <a:ea typeface="隶书" pitchFamily="49" charset="-122"/>
              </a:defRPr>
            </a:lvl3pPr>
            <a:lvl4pPr>
              <a:defRPr sz="4000">
                <a:solidFill>
                  <a:schemeClr val="tx2"/>
                </a:solidFill>
                <a:effectLst>
                  <a:outerShdw blurRad="38100" dist="38100" dir="2700000" algn="tl">
                    <a:srgbClr val="000000"/>
                  </a:outerShdw>
                </a:effectLst>
                <a:latin typeface="Arial" charset="0"/>
                <a:ea typeface="隶书" pitchFamily="49" charset="-122"/>
              </a:defRPr>
            </a:lvl4pPr>
            <a:lvl5pPr>
              <a:defRPr sz="4000">
                <a:solidFill>
                  <a:schemeClr val="tx2"/>
                </a:solidFill>
                <a:effectLst>
                  <a:outerShdw blurRad="38100" dist="38100" dir="2700000" algn="tl">
                    <a:srgbClr val="000000"/>
                  </a:outerShdw>
                </a:effectLst>
                <a:latin typeface="Arial" charset="0"/>
                <a:ea typeface="隶书" pitchFamily="49" charset="-122"/>
              </a:defRPr>
            </a:lvl5pPr>
            <a:lvl6pPr marL="457200" algn="ctr"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6pPr>
            <a:lvl7pPr marL="914400" algn="ctr"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7pPr>
            <a:lvl8pPr marL="1371600" algn="ctr"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8pPr>
            <a:lvl9pPr marL="1828800" algn="ctr"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9pPr>
          </a:lstStyle>
          <a:p>
            <a:pPr eaLnBrk="1" hangingPunct="1">
              <a:defRPr/>
            </a:pPr>
            <a:r>
              <a:rPr lang="zh-CN" altLang="en-US" smtClean="0">
                <a:solidFill>
                  <a:schemeClr val="tx1"/>
                </a:solidFill>
              </a:rPr>
              <a:t>困难</a:t>
            </a:r>
            <a:r>
              <a:rPr lang="en-US" altLang="zh-CN" smtClean="0">
                <a:solidFill>
                  <a:schemeClr val="tx1"/>
                </a:solidFill>
              </a:rPr>
              <a:t>:</a:t>
            </a:r>
            <a:br>
              <a:rPr lang="en-US" altLang="zh-CN" smtClean="0">
                <a:solidFill>
                  <a:schemeClr val="tx1"/>
                </a:solidFill>
              </a:rPr>
            </a:br>
            <a:r>
              <a:rPr lang="en-US" altLang="zh-CN" smtClean="0">
                <a:solidFill>
                  <a:schemeClr val="tx1"/>
                </a:solidFill>
              </a:rPr>
              <a:t>1.</a:t>
            </a:r>
            <a:r>
              <a:rPr lang="zh-CN" altLang="en-US" smtClean="0">
                <a:solidFill>
                  <a:schemeClr val="tx1"/>
                </a:solidFill>
              </a:rPr>
              <a:t>历史与未来的可重复性</a:t>
            </a:r>
            <a:r>
              <a:rPr lang="en-US" altLang="zh-CN" smtClean="0">
                <a:solidFill>
                  <a:schemeClr val="tx1"/>
                </a:solidFill>
              </a:rPr>
              <a:t>?</a:t>
            </a:r>
            <a:br>
              <a:rPr lang="en-US" altLang="zh-CN" smtClean="0">
                <a:solidFill>
                  <a:schemeClr val="tx1"/>
                </a:solidFill>
              </a:rPr>
            </a:br>
            <a:r>
              <a:rPr lang="en-US" altLang="zh-CN" smtClean="0">
                <a:solidFill>
                  <a:schemeClr val="tx1"/>
                </a:solidFill>
              </a:rPr>
              <a:t>2.</a:t>
            </a:r>
            <a:r>
              <a:rPr lang="zh-CN" altLang="en-US" smtClean="0">
                <a:solidFill>
                  <a:schemeClr val="tx1"/>
                </a:solidFill>
              </a:rPr>
              <a:t>多少个股票与</a:t>
            </a:r>
            <a:r>
              <a:rPr lang="en-US" altLang="zh-CN" smtClean="0">
                <a:solidFill>
                  <a:schemeClr val="tx1"/>
                </a:solidFill>
              </a:rPr>
              <a:t>300</a:t>
            </a:r>
            <a:r>
              <a:rPr lang="zh-CN" altLang="en-US" smtClean="0">
                <a:solidFill>
                  <a:schemeClr val="tx1"/>
                </a:solidFill>
              </a:rPr>
              <a:t>指数很好拟合</a:t>
            </a:r>
            <a:r>
              <a:rPr lang="en-US" altLang="zh-CN" smtClean="0">
                <a:solidFill>
                  <a:schemeClr val="tx1"/>
                </a:solidFill>
              </a:rPr>
              <a:t>?</a:t>
            </a:r>
            <a:br>
              <a:rPr lang="en-US" altLang="zh-CN" smtClean="0">
                <a:solidFill>
                  <a:schemeClr val="tx1"/>
                </a:solidFill>
              </a:rPr>
            </a:br>
            <a:r>
              <a:rPr lang="en-US" altLang="zh-CN" smtClean="0">
                <a:solidFill>
                  <a:schemeClr val="tx1"/>
                </a:solidFill>
              </a:rPr>
              <a:t>3.</a:t>
            </a:r>
            <a:r>
              <a:rPr lang="zh-CN" altLang="en-US" smtClean="0">
                <a:solidFill>
                  <a:schemeClr val="tx1"/>
                </a:solidFill>
              </a:rPr>
              <a:t>结算价与最后的交易价差别大</a:t>
            </a:r>
            <a:r>
              <a:rPr lang="en-US" altLang="zh-CN" smtClean="0">
                <a:solidFill>
                  <a:schemeClr val="tx1"/>
                </a:solidFill>
              </a:rPr>
              <a:t>,</a:t>
            </a:r>
            <a:r>
              <a:rPr lang="zh-CN" altLang="en-US" smtClean="0">
                <a:solidFill>
                  <a:schemeClr val="tx1"/>
                </a:solidFill>
              </a:rPr>
              <a:t>如何均匀平仓</a:t>
            </a:r>
            <a:r>
              <a:rPr lang="en-US" altLang="zh-CN" smtClean="0">
                <a:solidFill>
                  <a:schemeClr val="tx1"/>
                </a:solidFill>
              </a:rPr>
              <a:t>?</a:t>
            </a:r>
            <a:br>
              <a:rPr lang="en-US" altLang="zh-CN" smtClean="0">
                <a:solidFill>
                  <a:schemeClr val="tx1"/>
                </a:solidFill>
              </a:rPr>
            </a:br>
            <a:r>
              <a:rPr lang="en-US" altLang="zh-CN" smtClean="0">
                <a:solidFill>
                  <a:schemeClr val="tx1"/>
                </a:solidFill>
              </a:rPr>
              <a:t>4.</a:t>
            </a:r>
            <a:r>
              <a:rPr lang="zh-CN" altLang="en-US" smtClean="0">
                <a:solidFill>
                  <a:schemeClr val="tx1"/>
                </a:solidFill>
              </a:rPr>
              <a:t>过程中的保证金补交</a:t>
            </a:r>
            <a:r>
              <a:rPr lang="en-US" altLang="zh-CN" smtClean="0">
                <a:solidFill>
                  <a:schemeClr val="tx1"/>
                </a:solidFill>
              </a:rPr>
              <a:t>,</a:t>
            </a:r>
            <a:r>
              <a:rPr lang="zh-CN" altLang="en-US" smtClean="0">
                <a:solidFill>
                  <a:schemeClr val="tx1"/>
                </a:solidFill>
              </a:rPr>
              <a:t>保证套保与套利成功</a:t>
            </a:r>
            <a:r>
              <a:rPr lang="en-US" altLang="zh-CN" smtClean="0">
                <a:solidFill>
                  <a:schemeClr val="tx1"/>
                </a:solidFill>
              </a:rPr>
              <a:t>?</a:t>
            </a:r>
            <a:br>
              <a:rPr lang="en-US" altLang="zh-CN" smtClean="0">
                <a:solidFill>
                  <a:schemeClr val="tx1"/>
                </a:solidFill>
              </a:rPr>
            </a:br>
            <a:r>
              <a:rPr lang="zh-CN" altLang="en-US" smtClean="0">
                <a:solidFill>
                  <a:schemeClr val="tx1"/>
                </a:solidFill>
              </a:rPr>
              <a:t>等等</a:t>
            </a:r>
          </a:p>
        </p:txBody>
      </p:sp>
    </p:spTree>
    <p:extLst>
      <p:ext uri="{BB962C8B-B14F-4D97-AF65-F5344CB8AC3E}">
        <p14:creationId xmlns:p14="http://schemas.microsoft.com/office/powerpoint/2010/main" val="2469449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395288" y="0"/>
            <a:ext cx="8229600" cy="414338"/>
          </a:xfrm>
        </p:spPr>
        <p:txBody>
          <a:bodyPr/>
          <a:lstStyle/>
          <a:p>
            <a:pPr eaLnBrk="1" hangingPunct="1">
              <a:defRPr/>
            </a:pPr>
            <a:r>
              <a:rPr lang="zh-CN" altLang="en-US" sz="3600" smtClean="0"/>
              <a:t>三重迷惑时间</a:t>
            </a:r>
          </a:p>
        </p:txBody>
      </p:sp>
      <p:sp>
        <p:nvSpPr>
          <p:cNvPr id="565251" name="Rectangle 3"/>
          <p:cNvSpPr>
            <a:spLocks noGrp="1" noChangeArrowheads="1"/>
          </p:cNvSpPr>
          <p:nvPr>
            <p:ph type="body" idx="1"/>
          </p:nvPr>
        </p:nvSpPr>
        <p:spPr>
          <a:xfrm>
            <a:off x="0" y="424994"/>
            <a:ext cx="9144000" cy="6119813"/>
          </a:xfrm>
        </p:spPr>
        <p:txBody>
          <a:bodyPr/>
          <a:lstStyle/>
          <a:p>
            <a:pPr eaLnBrk="1" hangingPunct="1">
              <a:lnSpc>
                <a:spcPct val="80000"/>
              </a:lnSpc>
              <a:defRPr/>
            </a:pPr>
            <a:r>
              <a:rPr lang="zh-CN" altLang="en-US" sz="2400" b="1" dirty="0" smtClean="0"/>
              <a:t>股票指数期货</a:t>
            </a:r>
            <a:r>
              <a:rPr lang="en-US" altLang="zh-CN" sz="2400" b="1" dirty="0" smtClean="0"/>
              <a:t>,</a:t>
            </a:r>
            <a:r>
              <a:rPr lang="zh-CN" altLang="en-US" sz="2400" b="1" dirty="0" smtClean="0"/>
              <a:t>股票期权和股票指数期货期权的交割日同步发生有关</a:t>
            </a:r>
            <a:r>
              <a:rPr lang="en-US" altLang="zh-CN" sz="2400" b="1" dirty="0" smtClean="0"/>
              <a:t>?</a:t>
            </a:r>
          </a:p>
          <a:p>
            <a:pPr eaLnBrk="1" hangingPunct="1">
              <a:lnSpc>
                <a:spcPct val="80000"/>
              </a:lnSpc>
              <a:buFont typeface="Wingdings" panose="05000000000000000000" pitchFamily="2" charset="2"/>
              <a:buNone/>
              <a:defRPr/>
            </a:pPr>
            <a:r>
              <a:rPr lang="zh-CN" altLang="en-US" sz="2400" b="1" dirty="0" smtClean="0"/>
              <a:t>     美国１９８７年的股灾就被认为是跟股指期货交易有关。１９８６年９月初，美国股市发生了一次两天的急剧下跌，道琼斯工业平均指数下跌１２０点。这是自１９２９年以来最大的下跌，给市场造成了很大的压力。随后的几周内，股指期货的价格一直低于理论价格，甚至可以对１２月份的期货合约建立大量的股票空头期货多头头寸来套利。</a:t>
            </a:r>
          </a:p>
          <a:p>
            <a:pPr eaLnBrk="1" hangingPunct="1">
              <a:lnSpc>
                <a:spcPct val="80000"/>
              </a:lnSpc>
              <a:defRPr/>
            </a:pPr>
            <a:r>
              <a:rPr lang="zh-CN" altLang="en-US" sz="2400" b="1" dirty="0" smtClean="0"/>
              <a:t>由于期货价格在整个季度一直被低估，套利者在交割日前没有提前平仓兑现利润的机会。于是，到１９８６年１２月１９日的三重迷惑时间当他们需要平仓时，最后一分钟突然涌出大约有８千５百万股股票（超过一天成交量的１／３）的买盘，导致股票价格飙升。</a:t>
            </a:r>
          </a:p>
          <a:p>
            <a:pPr eaLnBrk="1" hangingPunct="1">
              <a:lnSpc>
                <a:spcPct val="80000"/>
              </a:lnSpc>
              <a:defRPr/>
            </a:pPr>
            <a:r>
              <a:rPr lang="zh-CN" altLang="en-US" sz="2400" b="1" dirty="0" smtClean="0"/>
              <a:t>为了缓解到期日效应，交易所修改了股指期货交易的一些规则。比如，对即将到期的</a:t>
            </a:r>
            <a:r>
              <a:rPr lang="en-US" altLang="zh-CN" sz="2400" b="1" dirty="0" smtClean="0"/>
              <a:t>S&amp;P</a:t>
            </a:r>
            <a:r>
              <a:rPr lang="zh-CN" altLang="en-US" sz="2400" b="1" dirty="0" smtClean="0"/>
              <a:t>５００股指期货、</a:t>
            </a:r>
            <a:r>
              <a:rPr lang="en-US" altLang="zh-CN" sz="2400" b="1" dirty="0" smtClean="0"/>
              <a:t>S&amp;P</a:t>
            </a:r>
            <a:r>
              <a:rPr lang="zh-CN" altLang="en-US" sz="2400" b="1" dirty="0" smtClean="0"/>
              <a:t>１００股指期货合约都在周四下午停止交易而不是在周五，这些期货合约在周五的最后一次盯市时用的是市场开盘时的指数值。由于期货的最后价格是根据市场开盘价确定的，所以套利者必须使用开盘价指令（而不是收盘价指令），以确保现货与期货价格的收敛及锁定早先从期货定价错误中的赢利。</a:t>
            </a:r>
            <a:endParaRPr lang="en-US" altLang="zh-CN" sz="2400" b="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body" idx="1"/>
          </p:nvPr>
        </p:nvSpPr>
        <p:spPr>
          <a:xfrm>
            <a:off x="1619250" y="1628775"/>
            <a:ext cx="6130925" cy="2179638"/>
          </a:xfrm>
        </p:spPr>
        <p:txBody>
          <a:bodyPr/>
          <a:lstStyle/>
          <a:p>
            <a:pPr eaLnBrk="1" hangingPunct="1">
              <a:buFont typeface="Wingdings" panose="05000000000000000000" pitchFamily="2" charset="2"/>
              <a:buNone/>
              <a:defRPr/>
            </a:pPr>
            <a:r>
              <a:rPr lang="zh-CN" altLang="en-US" sz="8000" b="1" smtClean="0"/>
              <a:t>    谢    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endParaRPr lang="zh-CN" altLang="zh-CN" smtClean="0"/>
          </a:p>
        </p:txBody>
      </p:sp>
      <p:grpSp>
        <p:nvGrpSpPr>
          <p:cNvPr id="125955" name="Group 3"/>
          <p:cNvGrpSpPr>
            <a:grpSpLocks/>
          </p:cNvGrpSpPr>
          <p:nvPr/>
        </p:nvGrpSpPr>
        <p:grpSpPr bwMode="auto">
          <a:xfrm>
            <a:off x="683568" y="1916833"/>
            <a:ext cx="8064896" cy="4032448"/>
            <a:chOff x="-3" y="-3"/>
            <a:chExt cx="3539" cy="1674"/>
          </a:xfrm>
        </p:grpSpPr>
        <p:grpSp>
          <p:nvGrpSpPr>
            <p:cNvPr id="125956" name="Group 4"/>
            <p:cNvGrpSpPr>
              <a:grpSpLocks/>
            </p:cNvGrpSpPr>
            <p:nvPr/>
          </p:nvGrpSpPr>
          <p:grpSpPr bwMode="auto">
            <a:xfrm>
              <a:off x="0" y="0"/>
              <a:ext cx="3533" cy="1668"/>
              <a:chOff x="0" y="0"/>
              <a:chExt cx="3533" cy="1668"/>
            </a:xfrm>
          </p:grpSpPr>
          <p:grpSp>
            <p:nvGrpSpPr>
              <p:cNvPr id="125958" name="Group 5"/>
              <p:cNvGrpSpPr>
                <a:grpSpLocks/>
              </p:cNvGrpSpPr>
              <p:nvPr/>
            </p:nvGrpSpPr>
            <p:grpSpPr bwMode="auto">
              <a:xfrm>
                <a:off x="0" y="0"/>
                <a:ext cx="969" cy="460"/>
                <a:chOff x="0" y="0"/>
                <a:chExt cx="969" cy="460"/>
              </a:xfrm>
            </p:grpSpPr>
            <p:sp>
              <p:nvSpPr>
                <p:cNvPr id="125980" name="Rectangle 6"/>
                <p:cNvSpPr>
                  <a:spLocks noChangeArrowheads="1"/>
                </p:cNvSpPr>
                <p:nvPr/>
              </p:nvSpPr>
              <p:spPr bwMode="auto">
                <a:xfrm>
                  <a:off x="43" y="0"/>
                  <a:ext cx="883"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最后结算价</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5981" name="Rectangle 7"/>
                <p:cNvSpPr>
                  <a:spLocks noChangeArrowheads="1"/>
                </p:cNvSpPr>
                <p:nvPr/>
              </p:nvSpPr>
              <p:spPr bwMode="auto">
                <a:xfrm>
                  <a:off x="0" y="0"/>
                  <a:ext cx="9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5959" name="Group 8"/>
              <p:cNvGrpSpPr>
                <a:grpSpLocks/>
              </p:cNvGrpSpPr>
              <p:nvPr/>
            </p:nvGrpSpPr>
            <p:grpSpPr bwMode="auto">
              <a:xfrm>
                <a:off x="969" y="0"/>
                <a:ext cx="2564" cy="460"/>
                <a:chOff x="969" y="0"/>
                <a:chExt cx="2564" cy="460"/>
              </a:xfrm>
            </p:grpSpPr>
            <p:sp>
              <p:nvSpPr>
                <p:cNvPr id="125978" name="Rectangle 9"/>
                <p:cNvSpPr>
                  <a:spLocks noChangeArrowheads="1"/>
                </p:cNvSpPr>
                <p:nvPr/>
              </p:nvSpPr>
              <p:spPr bwMode="auto">
                <a:xfrm>
                  <a:off x="1012" y="0"/>
                  <a:ext cx="2478"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最后交易日标的指数最后</a:t>
                  </a:r>
                  <a:r>
                    <a:rPr lang="en-US" altLang="zh-CN" sz="2000">
                      <a:solidFill>
                        <a:schemeClr val="tx1"/>
                      </a:solidFill>
                      <a:latin typeface="+mn-ea"/>
                      <a:cs typeface="Times New Roman" pitchFamily="18" charset="0"/>
                    </a:rPr>
                    <a:t>2</a:t>
                  </a:r>
                  <a:r>
                    <a:rPr lang="zh-CN" altLang="en-US" sz="2000">
                      <a:solidFill>
                        <a:schemeClr val="tx1"/>
                      </a:solidFill>
                      <a:latin typeface="+mn-ea"/>
                      <a:cs typeface="Times New Roman" pitchFamily="18" charset="0"/>
                    </a:rPr>
                    <a:t>小时的算术平均价。计算结果保留至小数点后两位。</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5979" name="Rectangle 10"/>
                <p:cNvSpPr>
                  <a:spLocks noChangeArrowheads="1"/>
                </p:cNvSpPr>
                <p:nvPr/>
              </p:nvSpPr>
              <p:spPr bwMode="auto">
                <a:xfrm>
                  <a:off x="969" y="0"/>
                  <a:ext cx="256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5960" name="Group 11"/>
              <p:cNvGrpSpPr>
                <a:grpSpLocks/>
              </p:cNvGrpSpPr>
              <p:nvPr/>
            </p:nvGrpSpPr>
            <p:grpSpPr bwMode="auto">
              <a:xfrm>
                <a:off x="0" y="460"/>
                <a:ext cx="969" cy="374"/>
                <a:chOff x="0" y="460"/>
                <a:chExt cx="969" cy="374"/>
              </a:xfrm>
            </p:grpSpPr>
            <p:sp>
              <p:nvSpPr>
                <p:cNvPr id="125976" name="Rectangle 12"/>
                <p:cNvSpPr>
                  <a:spLocks noChangeArrowheads="1"/>
                </p:cNvSpPr>
                <p:nvPr/>
              </p:nvSpPr>
              <p:spPr bwMode="auto">
                <a:xfrm>
                  <a:off x="43" y="460"/>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结算方法</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5977" name="Rectangle 13"/>
                <p:cNvSpPr>
                  <a:spLocks noChangeArrowheads="1"/>
                </p:cNvSpPr>
                <p:nvPr/>
              </p:nvSpPr>
              <p:spPr bwMode="auto">
                <a:xfrm>
                  <a:off x="0" y="460"/>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5961" name="Group 14"/>
              <p:cNvGrpSpPr>
                <a:grpSpLocks/>
              </p:cNvGrpSpPr>
              <p:nvPr/>
            </p:nvGrpSpPr>
            <p:grpSpPr bwMode="auto">
              <a:xfrm>
                <a:off x="969" y="460"/>
                <a:ext cx="2564" cy="374"/>
                <a:chOff x="969" y="460"/>
                <a:chExt cx="2564" cy="374"/>
              </a:xfrm>
            </p:grpSpPr>
            <p:sp>
              <p:nvSpPr>
                <p:cNvPr id="125974" name="Rectangle 15"/>
                <p:cNvSpPr>
                  <a:spLocks noChangeArrowheads="1"/>
                </p:cNvSpPr>
                <p:nvPr/>
              </p:nvSpPr>
              <p:spPr bwMode="auto">
                <a:xfrm>
                  <a:off x="1012" y="460"/>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现金差价结算，差价指合约价格和最后结算价的差值</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5975" name="Rectangle 16"/>
                <p:cNvSpPr>
                  <a:spLocks noChangeArrowheads="1"/>
                </p:cNvSpPr>
                <p:nvPr/>
              </p:nvSpPr>
              <p:spPr bwMode="auto">
                <a:xfrm>
                  <a:off x="969" y="460"/>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5962" name="Group 17"/>
              <p:cNvGrpSpPr>
                <a:grpSpLocks/>
              </p:cNvGrpSpPr>
              <p:nvPr/>
            </p:nvGrpSpPr>
            <p:grpSpPr bwMode="auto">
              <a:xfrm>
                <a:off x="0" y="834"/>
                <a:ext cx="969" cy="460"/>
                <a:chOff x="0" y="834"/>
                <a:chExt cx="969" cy="460"/>
              </a:xfrm>
            </p:grpSpPr>
            <p:sp>
              <p:nvSpPr>
                <p:cNvPr id="125972" name="Rectangle 18"/>
                <p:cNvSpPr>
                  <a:spLocks noChangeArrowheads="1"/>
                </p:cNvSpPr>
                <p:nvPr/>
              </p:nvSpPr>
              <p:spPr bwMode="auto">
                <a:xfrm>
                  <a:off x="43" y="834"/>
                  <a:ext cx="883"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最大未平仓头寸限制</a:t>
                  </a: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5973" name="Rectangle 19"/>
                <p:cNvSpPr>
                  <a:spLocks noChangeArrowheads="1"/>
                </p:cNvSpPr>
                <p:nvPr/>
              </p:nvSpPr>
              <p:spPr bwMode="auto">
                <a:xfrm>
                  <a:off x="0" y="834"/>
                  <a:ext cx="9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5963" name="Group 20"/>
              <p:cNvGrpSpPr>
                <a:grpSpLocks/>
              </p:cNvGrpSpPr>
              <p:nvPr/>
            </p:nvGrpSpPr>
            <p:grpSpPr bwMode="auto">
              <a:xfrm>
                <a:off x="969" y="834"/>
                <a:ext cx="2564" cy="460"/>
                <a:chOff x="969" y="834"/>
                <a:chExt cx="2564" cy="460"/>
              </a:xfrm>
            </p:grpSpPr>
            <p:sp>
              <p:nvSpPr>
                <p:cNvPr id="125970" name="Rectangle 21"/>
                <p:cNvSpPr>
                  <a:spLocks noChangeArrowheads="1"/>
                </p:cNvSpPr>
                <p:nvPr/>
              </p:nvSpPr>
              <p:spPr bwMode="auto">
                <a:xfrm>
                  <a:off x="1012" y="834"/>
                  <a:ext cx="2478"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a:solidFill>
                        <a:schemeClr val="tx1"/>
                      </a:solidFill>
                      <a:latin typeface="+mn-ea"/>
                      <a:cs typeface="Times New Roman" pitchFamily="18" charset="0"/>
                    </a:rPr>
                    <a:t>同一品种单个合约月份单边持仓限额为</a:t>
                  </a:r>
                  <a:r>
                    <a:rPr lang="en-US" altLang="zh-CN" sz="2000">
                      <a:solidFill>
                        <a:schemeClr val="tx1"/>
                      </a:solidFill>
                      <a:latin typeface="+mn-ea"/>
                      <a:cs typeface="Times New Roman" pitchFamily="18" charset="0"/>
                    </a:rPr>
                    <a:t>100</a:t>
                  </a:r>
                  <a:r>
                    <a:rPr lang="zh-CN" altLang="en-US" sz="2000">
                      <a:solidFill>
                        <a:schemeClr val="tx1"/>
                      </a:solidFill>
                      <a:latin typeface="+mn-ea"/>
                      <a:cs typeface="Times New Roman" pitchFamily="18" charset="0"/>
                    </a:rPr>
                    <a:t>手；当某一月份合约市场总持仓量超过</a:t>
                  </a:r>
                  <a:r>
                    <a:rPr lang="en-US" altLang="zh-CN" sz="2000">
                      <a:solidFill>
                        <a:schemeClr val="tx1"/>
                      </a:solidFill>
                      <a:latin typeface="+mn-ea"/>
                      <a:cs typeface="Times New Roman" pitchFamily="18" charset="0"/>
                    </a:rPr>
                    <a:t>20</a:t>
                  </a:r>
                  <a:r>
                    <a:rPr lang="zh-CN" altLang="en-US" sz="2000">
                      <a:solidFill>
                        <a:schemeClr val="tx1"/>
                      </a:solidFill>
                      <a:latin typeface="+mn-ea"/>
                      <a:cs typeface="Times New Roman" pitchFamily="18" charset="0"/>
                    </a:rPr>
                    <a:t>万手</a:t>
                  </a:r>
                  <a:r>
                    <a:rPr lang="en-US" altLang="zh-CN" sz="2000">
                      <a:solidFill>
                        <a:schemeClr val="tx1"/>
                      </a:solidFill>
                      <a:latin typeface="+mn-ea"/>
                      <a:cs typeface="Times New Roman" pitchFamily="18" charset="0"/>
                    </a:rPr>
                    <a:t>(</a:t>
                  </a:r>
                  <a:r>
                    <a:rPr lang="zh-CN" altLang="en-US" sz="2000">
                      <a:solidFill>
                        <a:schemeClr val="tx1"/>
                      </a:solidFill>
                      <a:latin typeface="+mn-ea"/>
                      <a:cs typeface="Times New Roman" pitchFamily="18" charset="0"/>
                    </a:rPr>
                    <a:t>双边</a:t>
                  </a:r>
                  <a:r>
                    <a:rPr lang="en-US" altLang="zh-CN" sz="2000">
                      <a:solidFill>
                        <a:schemeClr val="tx1"/>
                      </a:solidFill>
                      <a:latin typeface="+mn-ea"/>
                      <a:cs typeface="Times New Roman" pitchFamily="18" charset="0"/>
                    </a:rPr>
                    <a:t>)</a:t>
                  </a:r>
                  <a:r>
                    <a:rPr lang="zh-CN" altLang="en-US" sz="2000">
                      <a:solidFill>
                        <a:schemeClr val="tx1"/>
                      </a:solidFill>
                      <a:latin typeface="+mn-ea"/>
                      <a:cs typeface="Times New Roman" pitchFamily="18" charset="0"/>
                    </a:rPr>
                    <a:t>时，结算会员该合约持仓总量不得超过总量的</a:t>
                  </a:r>
                  <a:r>
                    <a:rPr lang="en-US" altLang="zh-CN" sz="2000">
                      <a:solidFill>
                        <a:schemeClr val="tx1"/>
                      </a:solidFill>
                      <a:latin typeface="+mn-ea"/>
                      <a:cs typeface="Times New Roman" pitchFamily="18" charset="0"/>
                    </a:rPr>
                    <a:t>25%</a:t>
                  </a:r>
                  <a:r>
                    <a:rPr lang="zh-CN" altLang="en-US" sz="2000">
                      <a:solidFill>
                        <a:schemeClr val="tx1"/>
                      </a:solidFill>
                      <a:latin typeface="+mn-ea"/>
                      <a:cs typeface="Times New Roman" pitchFamily="18" charset="0"/>
                    </a:rPr>
                    <a:t>。</a:t>
                  </a:r>
                  <a:r>
                    <a:rPr lang="zh-CN" altLang="en-US" sz="2000">
                      <a:latin typeface="+mn-ea"/>
                      <a:cs typeface="Times New Roman" pitchFamily="18" charset="0"/>
                    </a:rPr>
                    <a:t> </a:t>
                  </a:r>
                  <a:endParaRPr lang="zh-CN" altLang="en-US" sz="2000">
                    <a:solidFill>
                      <a:schemeClr val="tx1"/>
                    </a:solidFill>
                    <a:latin typeface="+mn-ea"/>
                    <a:cs typeface="Times New Roman" pitchFamily="18" charset="0"/>
                  </a:endParaRPr>
                </a:p>
                <a:p>
                  <a:pPr algn="just" eaLnBrk="0" hangingPunct="0">
                    <a:tabLst>
                      <a:tab pos="5200650" algn="r"/>
                    </a:tabLst>
                  </a:pPr>
                  <a:endParaRPr lang="en-US" altLang="zh-CN" sz="2000">
                    <a:solidFill>
                      <a:schemeClr val="tx1"/>
                    </a:solidFill>
                    <a:latin typeface="+mn-ea"/>
                    <a:cs typeface="Times New Roman" pitchFamily="18" charset="0"/>
                  </a:endParaRPr>
                </a:p>
              </p:txBody>
            </p:sp>
            <p:sp>
              <p:nvSpPr>
                <p:cNvPr id="125971" name="Rectangle 22"/>
                <p:cNvSpPr>
                  <a:spLocks noChangeArrowheads="1"/>
                </p:cNvSpPr>
                <p:nvPr/>
              </p:nvSpPr>
              <p:spPr bwMode="auto">
                <a:xfrm>
                  <a:off x="969" y="834"/>
                  <a:ext cx="256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5964" name="Group 23"/>
              <p:cNvGrpSpPr>
                <a:grpSpLocks/>
              </p:cNvGrpSpPr>
              <p:nvPr/>
            </p:nvGrpSpPr>
            <p:grpSpPr bwMode="auto">
              <a:xfrm>
                <a:off x="0" y="1294"/>
                <a:ext cx="969" cy="374"/>
                <a:chOff x="0" y="1294"/>
                <a:chExt cx="969" cy="374"/>
              </a:xfrm>
            </p:grpSpPr>
            <p:sp>
              <p:nvSpPr>
                <p:cNvPr id="125968" name="Rectangle 24"/>
                <p:cNvSpPr>
                  <a:spLocks noChangeArrowheads="1"/>
                </p:cNvSpPr>
                <p:nvPr/>
              </p:nvSpPr>
              <p:spPr bwMode="auto">
                <a:xfrm>
                  <a:off x="43" y="1294"/>
                  <a:ext cx="88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r>
                    <a:rPr lang="zh-CN" altLang="en-US" sz="2000" dirty="0" smtClean="0">
                      <a:latin typeface="+mn-ea"/>
                      <a:cs typeface="Times New Roman" pitchFamily="18" charset="0"/>
                    </a:rPr>
                    <a:t>交易代码</a:t>
                  </a:r>
                  <a:endParaRPr lang="en-US" altLang="zh-CN" sz="2000" dirty="0">
                    <a:solidFill>
                      <a:schemeClr val="tx1"/>
                    </a:solidFill>
                    <a:latin typeface="+mn-ea"/>
                    <a:cs typeface="Times New Roman" pitchFamily="18" charset="0"/>
                  </a:endParaRPr>
                </a:p>
              </p:txBody>
            </p:sp>
            <p:sp>
              <p:nvSpPr>
                <p:cNvPr id="125969" name="Rectangle 25"/>
                <p:cNvSpPr>
                  <a:spLocks noChangeArrowheads="1"/>
                </p:cNvSpPr>
                <p:nvPr/>
              </p:nvSpPr>
              <p:spPr bwMode="auto">
                <a:xfrm>
                  <a:off x="0" y="1294"/>
                  <a:ext cx="96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nvGrpSpPr>
              <p:cNvPr id="125965" name="Group 26"/>
              <p:cNvGrpSpPr>
                <a:grpSpLocks/>
              </p:cNvGrpSpPr>
              <p:nvPr/>
            </p:nvGrpSpPr>
            <p:grpSpPr bwMode="auto">
              <a:xfrm>
                <a:off x="969" y="1294"/>
                <a:ext cx="2564" cy="374"/>
                <a:chOff x="969" y="1294"/>
                <a:chExt cx="2564" cy="374"/>
              </a:xfrm>
            </p:grpSpPr>
            <p:sp>
              <p:nvSpPr>
                <p:cNvPr id="125966" name="Rectangle 27"/>
                <p:cNvSpPr>
                  <a:spLocks noChangeArrowheads="1"/>
                </p:cNvSpPr>
                <p:nvPr/>
              </p:nvSpPr>
              <p:spPr bwMode="auto">
                <a:xfrm>
                  <a:off x="1012" y="1294"/>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tabLst>
                      <a:tab pos="5200650" algn="r"/>
                    </a:tabLst>
                  </a:pPr>
                  <a:endParaRPr lang="en-US" altLang="zh-CN" sz="2000" dirty="0">
                    <a:solidFill>
                      <a:schemeClr val="tx1"/>
                    </a:solidFill>
                    <a:latin typeface="+mn-ea"/>
                    <a:cs typeface="Times New Roman" pitchFamily="18" charset="0"/>
                  </a:endParaRPr>
                </a:p>
                <a:p>
                  <a:pPr algn="just">
                    <a:tabLst>
                      <a:tab pos="5200650" algn="r"/>
                    </a:tabLst>
                  </a:pPr>
                  <a:r>
                    <a:rPr lang="en-US" altLang="zh-CN" sz="2000" dirty="0" smtClean="0">
                      <a:latin typeface="+mn-ea"/>
                      <a:cs typeface="Times New Roman" pitchFamily="18" charset="0"/>
                    </a:rPr>
                    <a:t>IF</a:t>
                  </a:r>
                  <a:endParaRPr lang="en-US" altLang="zh-CN" sz="2000" dirty="0">
                    <a:solidFill>
                      <a:schemeClr val="tx1"/>
                    </a:solidFill>
                    <a:latin typeface="+mn-ea"/>
                    <a:cs typeface="Times New Roman" pitchFamily="18" charset="0"/>
                  </a:endParaRPr>
                </a:p>
                <a:p>
                  <a:pPr algn="just" eaLnBrk="0" hangingPunct="0">
                    <a:tabLst>
                      <a:tab pos="5200650" algn="r"/>
                    </a:tabLst>
                  </a:pPr>
                  <a:endParaRPr lang="en-US" altLang="zh-CN" sz="2000" dirty="0">
                    <a:solidFill>
                      <a:schemeClr val="tx1"/>
                    </a:solidFill>
                    <a:latin typeface="+mn-ea"/>
                    <a:cs typeface="Times New Roman" pitchFamily="18" charset="0"/>
                  </a:endParaRPr>
                </a:p>
              </p:txBody>
            </p:sp>
            <p:sp>
              <p:nvSpPr>
                <p:cNvPr id="125967" name="Rectangle 28"/>
                <p:cNvSpPr>
                  <a:spLocks noChangeArrowheads="1"/>
                </p:cNvSpPr>
                <p:nvPr/>
              </p:nvSpPr>
              <p:spPr bwMode="auto">
                <a:xfrm>
                  <a:off x="969" y="1294"/>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grpSp>
        <p:sp>
          <p:nvSpPr>
            <p:cNvPr id="125957" name="Rectangle 29"/>
            <p:cNvSpPr>
              <a:spLocks noChangeArrowheads="1"/>
            </p:cNvSpPr>
            <p:nvPr/>
          </p:nvSpPr>
          <p:spPr bwMode="auto">
            <a:xfrm>
              <a:off x="-3" y="-3"/>
              <a:ext cx="3539" cy="167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latin typeface="+mn-ea"/>
              </a:endParaRPr>
            </a:p>
          </p:txBody>
        </p:sp>
      </p:grpSp>
    </p:spTree>
    <p:extLst>
      <p:ext uri="{BB962C8B-B14F-4D97-AF65-F5344CB8AC3E}">
        <p14:creationId xmlns:p14="http://schemas.microsoft.com/office/powerpoint/2010/main" val="334484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eaLnBrk="1" hangingPunct="1">
              <a:defRPr/>
            </a:pPr>
            <a:r>
              <a:rPr lang="zh-CN" altLang="en-US" smtClean="0"/>
              <a:t>沪深</a:t>
            </a:r>
            <a:r>
              <a:rPr lang="en-US" altLang="zh-CN" smtClean="0"/>
              <a:t>300</a:t>
            </a:r>
            <a:r>
              <a:rPr lang="zh-CN" altLang="en-US" smtClean="0"/>
              <a:t>指数</a:t>
            </a:r>
          </a:p>
        </p:txBody>
      </p:sp>
      <p:sp>
        <p:nvSpPr>
          <p:cNvPr id="580611" name="Rectangle 3"/>
          <p:cNvSpPr>
            <a:spLocks noGrp="1" noChangeArrowheads="1"/>
          </p:cNvSpPr>
          <p:nvPr>
            <p:ph type="body" idx="1"/>
          </p:nvPr>
        </p:nvSpPr>
        <p:spPr/>
        <p:txBody>
          <a:bodyPr/>
          <a:lstStyle/>
          <a:p>
            <a:pPr eaLnBrk="1" hangingPunct="1">
              <a:defRPr/>
            </a:pPr>
            <a:r>
              <a:rPr lang="zh-CN" altLang="en-US" dirty="0" smtClean="0"/>
              <a:t>沪深</a:t>
            </a:r>
            <a:r>
              <a:rPr lang="en-US" altLang="zh-CN" dirty="0" smtClean="0"/>
              <a:t>300</a:t>
            </a:r>
            <a:r>
              <a:rPr lang="zh-CN" altLang="en-US" dirty="0" smtClean="0"/>
              <a:t>指数将样本空间股票最近一年的日均成交金额由高到低排序，删除排名后</a:t>
            </a:r>
            <a:r>
              <a:rPr lang="en-US" altLang="zh-CN" dirty="0" smtClean="0"/>
              <a:t>50%</a:t>
            </a:r>
            <a:r>
              <a:rPr lang="zh-CN" altLang="en-US" dirty="0" smtClean="0"/>
              <a:t>的股票，然后将剩余股票按照日均总市值由高到低进行排名，选取规模大、流动性好的</a:t>
            </a:r>
            <a:r>
              <a:rPr lang="en-US" altLang="zh-CN" dirty="0" smtClean="0"/>
              <a:t>300</a:t>
            </a:r>
            <a:r>
              <a:rPr lang="zh-CN" altLang="en-US" dirty="0" smtClean="0"/>
              <a:t>只股票作为样本股，一般每半年调整一次。成分股权重以“分级靠档法”来获得调整股本。指数采用派许加权综合价格指数公式进行计算。分级靠档法如表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1634" name="Group 2"/>
          <p:cNvGraphicFramePr>
            <a:graphicFrameLocks noGrp="1"/>
          </p:cNvGraphicFramePr>
          <p:nvPr>
            <p:ph idx="1"/>
          </p:nvPr>
        </p:nvGraphicFramePr>
        <p:xfrm>
          <a:off x="179388" y="1125538"/>
          <a:ext cx="8507412" cy="3671887"/>
        </p:xfrm>
        <a:graphic>
          <a:graphicData uri="http://schemas.openxmlformats.org/drawingml/2006/table">
            <a:tbl>
              <a:tblPr/>
              <a:tblGrid>
                <a:gridCol w="1004887"/>
                <a:gridCol w="833438"/>
                <a:gridCol w="833437"/>
                <a:gridCol w="833438"/>
                <a:gridCol w="833437"/>
                <a:gridCol w="833438"/>
                <a:gridCol w="835025"/>
                <a:gridCol w="833437"/>
                <a:gridCol w="833438"/>
                <a:gridCol w="833437"/>
              </a:tblGrid>
              <a:tr h="1979612">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自由流</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通比例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Calibri" pitchFamily="34" charset="0"/>
                          <a:ea typeface="宋体" pitchFamily="2" charset="-122"/>
                        </a:rPr>
                        <a:t>%</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&lt;=10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Calibri" pitchFamily="34" charset="0"/>
                          <a:ea typeface="宋体" pitchFamily="2" charset="-122"/>
                        </a:rPr>
                        <a:t>10,20]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Calibri" pitchFamily="34" charset="0"/>
                          <a:ea typeface="宋体" pitchFamily="2" charset="-122"/>
                        </a:rPr>
                        <a:t>20,30]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Calibri" pitchFamily="34" charset="0"/>
                          <a:ea typeface="宋体" pitchFamily="2" charset="-122"/>
                        </a:rPr>
                        <a:t>30,40]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Calibri" pitchFamily="34" charset="0"/>
                          <a:ea typeface="宋体" pitchFamily="2" charset="-122"/>
                        </a:rPr>
                        <a:t>40,50]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Calibri" pitchFamily="34" charset="0"/>
                          <a:ea typeface="宋体" pitchFamily="2" charset="-122"/>
                        </a:rPr>
                        <a:t>50,60]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Calibri" pitchFamily="34" charset="0"/>
                          <a:ea typeface="宋体" pitchFamily="2" charset="-122"/>
                        </a:rPr>
                        <a:t>60,70]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Calibri" pitchFamily="34" charset="0"/>
                          <a:ea typeface="宋体" pitchFamily="2" charset="-122"/>
                        </a:rPr>
                        <a:t>70,80]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&gt;80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r>
              <a:tr h="1692275">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加权比</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例（</a:t>
                      </a:r>
                      <a:r>
                        <a:rPr kumimoji="1" lang="en-US" altLang="zh-CN" sz="2000" b="1" i="0" u="none" strike="noStrike" cap="none" normalizeH="0" baseline="0" smtClean="0">
                          <a:ln>
                            <a:noFill/>
                          </a:ln>
                          <a:solidFill>
                            <a:schemeClr val="tx1"/>
                          </a:solidFill>
                          <a:effectLst/>
                          <a:latin typeface="Calibri" pitchFamily="34" charset="0"/>
                          <a:ea typeface="宋体" pitchFamily="2" charset="-122"/>
                        </a:rPr>
                        <a:t>%</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自由</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流通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比例</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20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30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40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50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60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70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80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Calibri" pitchFamily="34" charset="0"/>
                          <a:ea typeface="宋体" pitchFamily="2" charset="-122"/>
                        </a:rPr>
                        <a:t>100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r>
            </a:tbl>
          </a:graphicData>
        </a:graphic>
      </p:graphicFrame>
      <p:sp>
        <p:nvSpPr>
          <p:cNvPr id="8229" name="Rectangle 37"/>
          <p:cNvSpPr>
            <a:spLocks noChangeArrowheads="1"/>
          </p:cNvSpPr>
          <p:nvPr/>
        </p:nvSpPr>
        <p:spPr bwMode="auto">
          <a:xfrm>
            <a:off x="1803400" y="442913"/>
            <a:ext cx="54514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80000"/>
              <a:buFont typeface="Wingdings" panose="05000000000000000000" pitchFamily="2" charset="2"/>
              <a:buChar char="Ø"/>
              <a:tabLst>
                <a:tab pos="5272088"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72088"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72088"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72088"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72088"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72088"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72088"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72088"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72088"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latin typeface="Times New Roman" panose="02020603050405020304" pitchFamily="18" charset="0"/>
              </a:rPr>
              <a:t>股指期货成分股权重分级靠档法</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457200" y="277813"/>
            <a:ext cx="8229600" cy="198437"/>
          </a:xfrm>
        </p:spPr>
        <p:txBody>
          <a:bodyPr/>
          <a:lstStyle/>
          <a:p>
            <a:pPr eaLnBrk="1" hangingPunct="1">
              <a:defRPr/>
            </a:pPr>
            <a:endParaRPr lang="zh-CN" altLang="en-US" sz="3600" smtClean="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913"/>
            <a:ext cx="9144000" cy="666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5895</TotalTime>
  <Words>3182</Words>
  <Application>Microsoft Office PowerPoint</Application>
  <PresentationFormat>全屏显示(4:3)</PresentationFormat>
  <Paragraphs>384</Paragraphs>
  <Slides>54</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9" baseType="lpstr">
      <vt:lpstr>Gulim</vt:lpstr>
      <vt:lpstr>仿宋</vt:lpstr>
      <vt:lpstr>楷体_GB2312</vt:lpstr>
      <vt:lpstr>隶书</vt:lpstr>
      <vt:lpstr>宋体</vt:lpstr>
      <vt:lpstr>微软雅黑</vt:lpstr>
      <vt:lpstr>Arial</vt:lpstr>
      <vt:lpstr>Calibri</vt:lpstr>
      <vt:lpstr>Cambria Math</vt:lpstr>
      <vt:lpstr>Times New Roman</vt:lpstr>
      <vt:lpstr>Verdana</vt:lpstr>
      <vt:lpstr>Wingdings</vt:lpstr>
      <vt:lpstr>Ripple</vt:lpstr>
      <vt:lpstr>图表</vt:lpstr>
      <vt:lpstr>公式</vt:lpstr>
      <vt:lpstr>PowerPoint 演示文稿</vt:lpstr>
      <vt:lpstr>目录</vt:lpstr>
      <vt:lpstr>1. 股指期货</vt:lpstr>
      <vt:lpstr>沪深300股指期货的合约文本</vt:lpstr>
      <vt:lpstr>PowerPoint 演示文稿</vt:lpstr>
      <vt:lpstr>PowerPoint 演示文稿</vt:lpstr>
      <vt:lpstr>沪深300指数</vt:lpstr>
      <vt:lpstr>PowerPoint 演示文稿</vt:lpstr>
      <vt:lpstr>PowerPoint 演示文稿</vt:lpstr>
      <vt:lpstr>PowerPoint 演示文稿</vt:lpstr>
      <vt:lpstr>2010.4.16-11.05</vt:lpstr>
      <vt:lpstr>2012年10月12日</vt:lpstr>
      <vt:lpstr>12月8日收盘价3159.6,结算价3185.6</vt:lpstr>
      <vt:lpstr>当日结算价如何确定？</vt:lpstr>
      <vt:lpstr>PowerPoint 演示文稿</vt:lpstr>
      <vt:lpstr>其他中国概念股指期货</vt:lpstr>
      <vt:lpstr>PowerPoint 演示文稿</vt:lpstr>
      <vt:lpstr>PowerPoint 演示文稿</vt:lpstr>
      <vt:lpstr>PowerPoint 演示文稿</vt:lpstr>
      <vt:lpstr>2.股票期货的定价——现货持有定价</vt:lpstr>
      <vt:lpstr>股值期货的一般定价公式</vt:lpstr>
      <vt:lpstr>存在交易费用时的股指期货无套利价格区间 </vt:lpstr>
      <vt:lpstr>PowerPoint 演示文稿</vt:lpstr>
      <vt:lpstr>PowerPoint 演示文稿</vt:lpstr>
      <vt:lpstr>股值期货的交易策略</vt:lpstr>
      <vt:lpstr>（1）.国债加股指期货的资产配置</vt:lpstr>
      <vt:lpstr>PowerPoint 演示文稿</vt:lpstr>
      <vt:lpstr>（2）套期保值：如何调整股票组合的Beta值？</vt:lpstr>
      <vt:lpstr>（3）股指期货期现套利</vt:lpstr>
      <vt:lpstr>套利成本</vt:lpstr>
      <vt:lpstr>PowerPoint 演示文稿</vt:lpstr>
      <vt:lpstr>无套利区间</vt:lpstr>
      <vt:lpstr>PowerPoint 演示文稿</vt:lpstr>
      <vt:lpstr>捕捉套利机会</vt:lpstr>
      <vt:lpstr>正向套利</vt:lpstr>
      <vt:lpstr>PowerPoint 演示文稿</vt:lpstr>
      <vt:lpstr>资金管理</vt:lpstr>
      <vt:lpstr>套利方案</vt:lpstr>
      <vt:lpstr>期货端风险是否可控？</vt:lpstr>
      <vt:lpstr>头寸管理</vt:lpstr>
      <vt:lpstr>PowerPoint 演示文稿</vt:lpstr>
      <vt:lpstr>PowerPoint 演示文稿</vt:lpstr>
      <vt:lpstr>监视价差变动并待机平仓</vt:lpstr>
      <vt:lpstr>反向平仓结束套利交易</vt:lpstr>
      <vt:lpstr>套利盈亏</vt:lpstr>
      <vt:lpstr>风险分析</vt:lpstr>
      <vt:lpstr>（4）程序化交易</vt:lpstr>
      <vt:lpstr>PowerPoint 演示文稿</vt:lpstr>
      <vt:lpstr>股指期货跨期套利</vt:lpstr>
      <vt:lpstr>PowerPoint 演示文稿</vt:lpstr>
      <vt:lpstr>实盘案例（ 2011-10-17）</vt:lpstr>
      <vt:lpstr>套期保值与统计套利</vt:lpstr>
      <vt:lpstr>三重迷惑时间</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magicyoung</dc:creator>
  <cp:lastModifiedBy>magic</cp:lastModifiedBy>
  <cp:revision>322</cp:revision>
  <dcterms:created xsi:type="dcterms:W3CDTF">1601-01-01T00:00:00Z</dcterms:created>
  <dcterms:modified xsi:type="dcterms:W3CDTF">2018-04-15T13:00:10Z</dcterms:modified>
</cp:coreProperties>
</file>