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9"/>
  </p:notesMasterIdLst>
  <p:sldIdLst>
    <p:sldId id="257" r:id="rId2"/>
    <p:sldId id="710" r:id="rId3"/>
    <p:sldId id="513" r:id="rId4"/>
    <p:sldId id="534" r:id="rId5"/>
    <p:sldId id="535" r:id="rId6"/>
    <p:sldId id="702" r:id="rId7"/>
    <p:sldId id="741" r:id="rId8"/>
    <p:sldId id="514" r:id="rId9"/>
    <p:sldId id="536" r:id="rId10"/>
    <p:sldId id="711" r:id="rId11"/>
    <p:sldId id="712" r:id="rId12"/>
    <p:sldId id="713" r:id="rId13"/>
    <p:sldId id="714" r:id="rId14"/>
    <p:sldId id="715" r:id="rId15"/>
    <p:sldId id="717" r:id="rId16"/>
    <p:sldId id="718" r:id="rId17"/>
    <p:sldId id="719" r:id="rId18"/>
    <p:sldId id="720" r:id="rId19"/>
    <p:sldId id="721" r:id="rId20"/>
    <p:sldId id="544" r:id="rId21"/>
    <p:sldId id="545" r:id="rId22"/>
    <p:sldId id="541" r:id="rId23"/>
    <p:sldId id="542" r:id="rId24"/>
    <p:sldId id="517" r:id="rId25"/>
    <p:sldId id="551" r:id="rId26"/>
    <p:sldId id="546" r:id="rId27"/>
    <p:sldId id="547" r:id="rId28"/>
    <p:sldId id="548" r:id="rId29"/>
    <p:sldId id="552" r:id="rId30"/>
    <p:sldId id="549" r:id="rId31"/>
    <p:sldId id="550" r:id="rId32"/>
    <p:sldId id="697" r:id="rId33"/>
    <p:sldId id="739" r:id="rId34"/>
    <p:sldId id="698" r:id="rId35"/>
    <p:sldId id="740" r:id="rId36"/>
    <p:sldId id="699" r:id="rId37"/>
    <p:sldId id="700" r:id="rId38"/>
    <p:sldId id="701" r:id="rId39"/>
    <p:sldId id="518" r:id="rId40"/>
    <p:sldId id="484" r:id="rId41"/>
    <p:sldId id="619" r:id="rId42"/>
    <p:sldId id="723" r:id="rId43"/>
    <p:sldId id="724" r:id="rId44"/>
    <p:sldId id="725" r:id="rId45"/>
    <p:sldId id="708" r:id="rId46"/>
    <p:sldId id="722" r:id="rId47"/>
    <p:sldId id="726" r:id="rId48"/>
    <p:sldId id="727" r:id="rId49"/>
    <p:sldId id="731" r:id="rId50"/>
    <p:sldId id="732" r:id="rId51"/>
    <p:sldId id="733" r:id="rId52"/>
    <p:sldId id="734" r:id="rId53"/>
    <p:sldId id="735" r:id="rId54"/>
    <p:sldId id="736" r:id="rId55"/>
    <p:sldId id="737" r:id="rId56"/>
    <p:sldId id="738" r:id="rId57"/>
    <p:sldId id="618" r:id="rId58"/>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000000"/>
    <a:srgbClr val="FF0066"/>
    <a:srgbClr val="DDDDDD"/>
    <a:srgbClr val="0000CC"/>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00" autoAdjust="0"/>
    <p:restoredTop sz="86900" autoAdjust="0"/>
  </p:normalViewPr>
  <p:slideViewPr>
    <p:cSldViewPr>
      <p:cViewPr varScale="1">
        <p:scale>
          <a:sx n="101" d="100"/>
          <a:sy n="101" d="100"/>
        </p:scale>
        <p:origin x="6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lvl1pPr>
          </a:lstStyle>
          <a:p>
            <a:pPr>
              <a:defRPr/>
            </a:pPr>
            <a:endParaRPr lang="en-US" altLang="zh-CN"/>
          </a:p>
        </p:txBody>
      </p:sp>
      <p:sp>
        <p:nvSpPr>
          <p:cNvPr id="276483"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5"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486"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lvl1pPr>
          </a:lstStyle>
          <a:p>
            <a:pPr>
              <a:defRPr/>
            </a:pPr>
            <a:endParaRPr lang="en-US" altLang="zh-CN"/>
          </a:p>
        </p:txBody>
      </p:sp>
      <p:sp>
        <p:nvSpPr>
          <p:cNvPr id="276487"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vl1pPr>
          </a:lstStyle>
          <a:p>
            <a:pPr>
              <a:defRPr/>
            </a:pPr>
            <a:fld id="{AE375B1A-31AD-42F6-ADC8-8044C812F434}" type="slidenum">
              <a:rPr lang="zh-CN" altLang="en-US"/>
              <a:pPr>
                <a:defRPr/>
              </a:pPr>
              <a:t>‹#›</a:t>
            </a:fld>
            <a:endParaRPr lang="en-US" altLang="zh-CN"/>
          </a:p>
        </p:txBody>
      </p:sp>
    </p:spTree>
    <p:extLst>
      <p:ext uri="{BB962C8B-B14F-4D97-AF65-F5344CB8AC3E}">
        <p14:creationId xmlns:p14="http://schemas.microsoft.com/office/powerpoint/2010/main" val="276595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https://www.investopedia.com/ask/answers/050615/what-difference-between-notional-value-and-market-value.asp</a:t>
            </a:r>
            <a:endParaRPr lang="zh-CN" altLang="en-US" dirty="0"/>
          </a:p>
        </p:txBody>
      </p:sp>
      <p:sp>
        <p:nvSpPr>
          <p:cNvPr id="4" name="灯片编号占位符 3"/>
          <p:cNvSpPr>
            <a:spLocks noGrp="1"/>
          </p:cNvSpPr>
          <p:nvPr>
            <p:ph type="sldNum" sz="quarter" idx="10"/>
          </p:nvPr>
        </p:nvSpPr>
        <p:spPr/>
        <p:txBody>
          <a:bodyPr/>
          <a:lstStyle/>
          <a:p>
            <a:pPr>
              <a:defRPr/>
            </a:pPr>
            <a:fld id="{933846BE-0B4E-435A-824E-34DAFD50F649}" type="slidenum">
              <a:rPr lang="zh-CN" altLang="en-US" smtClean="0"/>
              <a:pPr>
                <a:defRPr/>
              </a:pPr>
              <a:t>7</a:t>
            </a:fld>
            <a:endParaRPr lang="en-US" altLang="zh-CN"/>
          </a:p>
        </p:txBody>
      </p:sp>
    </p:spTree>
    <p:extLst>
      <p:ext uri="{BB962C8B-B14F-4D97-AF65-F5344CB8AC3E}">
        <p14:creationId xmlns:p14="http://schemas.microsoft.com/office/powerpoint/2010/main" val="297487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2C4DD81C-6C16-4A54-A002-A7812C5AC111}" type="slidenum">
              <a:rPr lang="en-US" altLang="zh-CN" b="0" smtClean="0">
                <a:solidFill>
                  <a:schemeClr val="bg1"/>
                </a:solidFill>
                <a:ea typeface="楷体_GB2312" pitchFamily="1" charset="-122"/>
              </a:rPr>
              <a:pPr eaLnBrk="1" hangingPunct="1"/>
              <a:t>18</a:t>
            </a:fld>
            <a:endParaRPr lang="en-US" altLang="zh-CN" b="0" smtClean="0">
              <a:solidFill>
                <a:schemeClr val="bg1"/>
              </a:solidFill>
              <a:ea typeface="楷体_GB2312" pitchFamily="1" charset="-122"/>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30832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D6B1E8E2-001B-42BE-9C6B-9698B31CC71C}" type="slidenum">
              <a:rPr lang="en-US" altLang="zh-CN" b="0" smtClean="0">
                <a:solidFill>
                  <a:schemeClr val="bg1"/>
                </a:solidFill>
                <a:ea typeface="楷体_GB2312" pitchFamily="1" charset="-122"/>
              </a:rPr>
              <a:pPr eaLnBrk="1" hangingPunct="1"/>
              <a:t>19</a:t>
            </a:fld>
            <a:endParaRPr lang="en-US" altLang="zh-CN" b="0" smtClean="0">
              <a:solidFill>
                <a:schemeClr val="bg1"/>
              </a:solidFill>
              <a:ea typeface="楷体_GB2312" pitchFamily="1" charset="-122"/>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46253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期初和期末汇率相同，利率作为补偿平衡的手段</a:t>
            </a:r>
            <a:endParaRPr lang="zh-CN" altLang="en-US" dirty="0"/>
          </a:p>
        </p:txBody>
      </p:sp>
      <p:sp>
        <p:nvSpPr>
          <p:cNvPr id="4" name="灯片编号占位符 3"/>
          <p:cNvSpPr>
            <a:spLocks noGrp="1"/>
          </p:cNvSpPr>
          <p:nvPr>
            <p:ph type="sldNum" sz="quarter" idx="10"/>
          </p:nvPr>
        </p:nvSpPr>
        <p:spPr/>
        <p:txBody>
          <a:bodyPr/>
          <a:lstStyle/>
          <a:p>
            <a:fld id="{1A02134D-9B4F-4A8E-A8F8-30C7D98FBB32}" type="slidenum">
              <a:rPr lang="zh-CN" altLang="en-US" smtClean="0"/>
              <a:t>33</a:t>
            </a:fld>
            <a:endParaRPr lang="zh-CN" altLang="en-US"/>
          </a:p>
        </p:txBody>
      </p:sp>
    </p:spTree>
    <p:extLst>
      <p:ext uri="{BB962C8B-B14F-4D97-AF65-F5344CB8AC3E}">
        <p14:creationId xmlns:p14="http://schemas.microsoft.com/office/powerpoint/2010/main" val="123850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期初和期末的汇率不同</a:t>
            </a:r>
            <a:endParaRPr lang="zh-CN" altLang="en-US" dirty="0"/>
          </a:p>
        </p:txBody>
      </p:sp>
      <p:sp>
        <p:nvSpPr>
          <p:cNvPr id="4" name="灯片编号占位符 3"/>
          <p:cNvSpPr>
            <a:spLocks noGrp="1"/>
          </p:cNvSpPr>
          <p:nvPr>
            <p:ph type="sldNum" sz="quarter" idx="10"/>
          </p:nvPr>
        </p:nvSpPr>
        <p:spPr/>
        <p:txBody>
          <a:bodyPr/>
          <a:lstStyle/>
          <a:p>
            <a:fld id="{1A02134D-9B4F-4A8E-A8F8-30C7D98FBB32}" type="slidenum">
              <a:rPr lang="zh-CN" altLang="en-US" smtClean="0"/>
              <a:t>35</a:t>
            </a:fld>
            <a:endParaRPr lang="zh-CN" altLang="en-US"/>
          </a:p>
        </p:txBody>
      </p:sp>
    </p:spTree>
    <p:extLst>
      <p:ext uri="{BB962C8B-B14F-4D97-AF65-F5344CB8AC3E}">
        <p14:creationId xmlns:p14="http://schemas.microsoft.com/office/powerpoint/2010/main" val="3344210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p:spPr>
        <p:txBody>
          <a:bodyPr/>
          <a:lstStyle/>
          <a:p>
            <a:r>
              <a:rPr lang="zh-CN" altLang="en-US" smtClean="0"/>
              <a:t>结售汇是从银行的角度</a:t>
            </a:r>
          </a:p>
        </p:txBody>
      </p:sp>
      <p:sp>
        <p:nvSpPr>
          <p:cNvPr id="28676" name="灯片编号占位符 3"/>
          <p:cNvSpPr>
            <a:spLocks noGrp="1"/>
          </p:cNvSpPr>
          <p:nvPr>
            <p:ph type="sldNum" sz="quarter" idx="5"/>
          </p:nvPr>
        </p:nvSpPr>
        <p:spPr>
          <a:noFill/>
        </p:spPr>
        <p:txBody>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97073D83-075E-4153-A32D-57F38E4583AE}" type="slidenum">
              <a:rPr lang="zh-CN" altLang="en-US" sz="1200"/>
              <a:pPr algn="r"/>
              <a:t>36</a:t>
            </a:fld>
            <a:endParaRPr lang="en-US" altLang="zh-CN" sz="1200"/>
          </a:p>
        </p:txBody>
      </p:sp>
    </p:spTree>
    <p:extLst>
      <p:ext uri="{BB962C8B-B14F-4D97-AF65-F5344CB8AC3E}">
        <p14:creationId xmlns:p14="http://schemas.microsoft.com/office/powerpoint/2010/main" val="2075297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2AB1658D-3B3A-4354-A719-E4DDA73000ED}" type="slidenum">
              <a:rPr lang="zh-CN" altLang="en-US" sz="1200"/>
              <a:pPr algn="r"/>
              <a:t>41</a:t>
            </a:fld>
            <a:endParaRPr lang="en-US" altLang="zh-CN"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25834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5BC682C7-2D6A-4DE3-B431-77D6A1EE2969}" type="slidenum">
              <a:rPr lang="en-US" altLang="zh-CN" b="0" smtClean="0">
                <a:solidFill>
                  <a:schemeClr val="bg1"/>
                </a:solidFill>
                <a:ea typeface="楷体_GB2312" pitchFamily="1" charset="-122"/>
              </a:rPr>
              <a:pPr eaLnBrk="1" hangingPunct="1"/>
              <a:t>42</a:t>
            </a:fld>
            <a:endParaRPr lang="en-US" altLang="zh-CN" b="0" smtClean="0">
              <a:solidFill>
                <a:schemeClr val="bg1"/>
              </a:solidFill>
              <a:ea typeface="楷体_GB2312" pitchFamily="1" charset="-122"/>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04134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695ECB1D-BBE4-4FA6-87B1-A91DDCA0945F}" type="slidenum">
              <a:rPr lang="en-US" altLang="zh-CN" b="0" smtClean="0">
                <a:solidFill>
                  <a:schemeClr val="bg1"/>
                </a:solidFill>
                <a:ea typeface="楷体_GB2312" pitchFamily="1" charset="-122"/>
              </a:rPr>
              <a:pPr eaLnBrk="1" hangingPunct="1"/>
              <a:t>43</a:t>
            </a:fld>
            <a:endParaRPr lang="en-US" altLang="zh-CN" b="0" smtClean="0">
              <a:solidFill>
                <a:schemeClr val="bg1"/>
              </a:solidFill>
              <a:ea typeface="楷体_GB2312" pitchFamily="1" charset="-122"/>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43229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59F3BC9A-6D94-4783-8671-9BF1B625C31F}" type="slidenum">
              <a:rPr lang="en-US" altLang="zh-CN" b="0" smtClean="0">
                <a:solidFill>
                  <a:schemeClr val="bg1"/>
                </a:solidFill>
                <a:ea typeface="楷体_GB2312" pitchFamily="1" charset="-122"/>
              </a:rPr>
              <a:pPr eaLnBrk="1" hangingPunct="1"/>
              <a:t>44</a:t>
            </a:fld>
            <a:endParaRPr lang="en-US" altLang="zh-CN" b="0" smtClean="0">
              <a:solidFill>
                <a:schemeClr val="bg1"/>
              </a:solidFill>
              <a:ea typeface="楷体_GB2312" pitchFamily="1" charset="-122"/>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9882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E0192D2-E728-47A0-8B05-0345059DA759}" type="slidenum">
              <a:rPr lang="en-US" altLang="zh-CN">
                <a:solidFill>
                  <a:schemeClr val="bg1"/>
                </a:solidFill>
                <a:ea typeface="楷体_GB2312" pitchFamily="49" charset="-122"/>
              </a:rPr>
              <a:pPr>
                <a:spcBef>
                  <a:spcPct val="0"/>
                </a:spcBef>
              </a:pPr>
              <a:t>45</a:t>
            </a:fld>
            <a:endParaRPr lang="en-US" altLang="zh-CN">
              <a:solidFill>
                <a:schemeClr val="bg1"/>
              </a:solidFill>
              <a:ea typeface="楷体_GB2312" pitchFamily="49"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zh-CN" smtClean="0"/>
              <a:t>V2=V1/</a:t>
            </a:r>
            <a:r>
              <a:rPr lang="zh-CN" altLang="en-US" smtClean="0"/>
              <a:t>（</a:t>
            </a:r>
            <a:r>
              <a:rPr lang="en-US" altLang="zh-CN" smtClean="0"/>
              <a:t>1+f12</a:t>
            </a:r>
            <a:r>
              <a:rPr lang="zh-CN" altLang="en-US" smtClean="0"/>
              <a:t>）</a:t>
            </a:r>
            <a:r>
              <a:rPr lang="en-US" altLang="zh-CN" smtClean="0"/>
              <a:t>,f12=v1/v2-1</a:t>
            </a:r>
            <a:endParaRPr lang="zh-CN" altLang="zh-CN" smtClean="0"/>
          </a:p>
        </p:txBody>
      </p:sp>
    </p:spTree>
    <p:extLst>
      <p:ext uri="{BB962C8B-B14F-4D97-AF65-F5344CB8AC3E}">
        <p14:creationId xmlns:p14="http://schemas.microsoft.com/office/powerpoint/2010/main" val="425557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C4889F72-50E3-4CFF-87D1-1EBD9E367AB1}" type="slidenum">
              <a:rPr lang="en-US" altLang="zh-CN" b="0" smtClean="0">
                <a:solidFill>
                  <a:schemeClr val="bg1"/>
                </a:solidFill>
                <a:ea typeface="楷体_GB2312" pitchFamily="1" charset="-122"/>
              </a:rPr>
              <a:pPr eaLnBrk="1" hangingPunct="1"/>
              <a:t>10</a:t>
            </a:fld>
            <a:endParaRPr lang="en-US" altLang="zh-CN" b="0" smtClean="0">
              <a:solidFill>
                <a:schemeClr val="bg1"/>
              </a:solidFill>
              <a:ea typeface="楷体_GB2312" pitchFamily="1" charset="-122"/>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95326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E1E416D9-E973-4A2A-8D46-4366073BB7E9}" type="slidenum">
              <a:rPr lang="en-US" altLang="zh-CN" b="0" smtClean="0">
                <a:solidFill>
                  <a:schemeClr val="bg1"/>
                </a:solidFill>
                <a:ea typeface="楷体_GB2312" pitchFamily="1" charset="-122"/>
              </a:rPr>
              <a:pPr eaLnBrk="1" hangingPunct="1"/>
              <a:t>46</a:t>
            </a:fld>
            <a:endParaRPr lang="en-US" altLang="zh-CN" b="0" smtClean="0">
              <a:solidFill>
                <a:schemeClr val="bg1"/>
              </a:solidFill>
              <a:ea typeface="楷体_GB2312" pitchFamily="1" charset="-122"/>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29441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1A48E5D0-0926-40A6-88C6-A63C5703C4A9}" type="slidenum">
              <a:rPr lang="en-US" altLang="zh-CN" b="0" smtClean="0">
                <a:solidFill>
                  <a:schemeClr val="bg1"/>
                </a:solidFill>
                <a:ea typeface="楷体_GB2312" pitchFamily="1" charset="-122"/>
              </a:rPr>
              <a:pPr eaLnBrk="1" hangingPunct="1"/>
              <a:t>47</a:t>
            </a:fld>
            <a:endParaRPr lang="en-US" altLang="zh-CN" b="0" smtClean="0">
              <a:solidFill>
                <a:schemeClr val="bg1"/>
              </a:solidFill>
              <a:ea typeface="楷体_GB2312" pitchFamily="1" charset="-122"/>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549990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3F6A14C1-83A5-47DE-BFCF-BAD79A0C5092}" type="slidenum">
              <a:rPr lang="en-US" altLang="zh-CN" b="0" smtClean="0">
                <a:solidFill>
                  <a:schemeClr val="bg1"/>
                </a:solidFill>
                <a:ea typeface="楷体_GB2312" pitchFamily="1" charset="-122"/>
              </a:rPr>
              <a:pPr eaLnBrk="1" hangingPunct="1"/>
              <a:t>48</a:t>
            </a:fld>
            <a:endParaRPr lang="en-US" altLang="zh-CN" b="0" smtClean="0">
              <a:solidFill>
                <a:schemeClr val="bg1"/>
              </a:solidFill>
              <a:ea typeface="楷体_GB2312" pitchFamily="1" charset="-122"/>
            </a:endParaRPr>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43159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幻灯片图像占位符 1"/>
          <p:cNvSpPr>
            <a:spLocks noGrp="1" noRot="1" noChangeAspect="1" noTextEdit="1"/>
          </p:cNvSpPr>
          <p:nvPr>
            <p:ph type="sldImg"/>
          </p:nvPr>
        </p:nvSpPr>
        <p:spPr>
          <a:ln/>
        </p:spPr>
      </p:sp>
      <p:sp>
        <p:nvSpPr>
          <p:cNvPr id="360451" name="备注占位符 2"/>
          <p:cNvSpPr>
            <a:spLocks noGrp="1"/>
          </p:cNvSpPr>
          <p:nvPr>
            <p:ph type="body" idx="1"/>
          </p:nvPr>
        </p:nvSpPr>
        <p:spPr>
          <a:noFill/>
        </p:spPr>
        <p:txBody>
          <a:bodyPr/>
          <a:lstStyle/>
          <a:p>
            <a:r>
              <a:rPr lang="en-US" altLang="zh-CN" smtClean="0"/>
              <a:t>Contract month</a:t>
            </a:r>
            <a:r>
              <a:rPr lang="zh-CN" altLang="en-US" smtClean="0"/>
              <a:t>表示到期月份，分别是</a:t>
            </a:r>
            <a:r>
              <a:rPr lang="en-US" altLang="zh-CN" smtClean="0"/>
              <a:t>06</a:t>
            </a:r>
            <a:r>
              <a:rPr lang="zh-CN" altLang="en-US" smtClean="0"/>
              <a:t>年</a:t>
            </a:r>
            <a:r>
              <a:rPr lang="en-US" altLang="zh-CN" smtClean="0"/>
              <a:t>9</a:t>
            </a:r>
            <a:r>
              <a:rPr lang="zh-CN" altLang="en-US" smtClean="0"/>
              <a:t>月，</a:t>
            </a:r>
            <a:r>
              <a:rPr lang="en-US" altLang="zh-CN" smtClean="0"/>
              <a:t>06</a:t>
            </a:r>
            <a:r>
              <a:rPr lang="zh-CN" altLang="en-US" smtClean="0"/>
              <a:t>年</a:t>
            </a:r>
            <a:r>
              <a:rPr lang="en-US" altLang="zh-CN" smtClean="0"/>
              <a:t>12</a:t>
            </a:r>
            <a:r>
              <a:rPr lang="zh-CN" altLang="en-US" smtClean="0"/>
              <a:t>月，。。。</a:t>
            </a:r>
            <a:endParaRPr lang="en-US" altLang="zh-CN" smtClean="0"/>
          </a:p>
          <a:p>
            <a:r>
              <a:rPr lang="en-US" altLang="zh-CN" smtClean="0"/>
              <a:t>Terminal wealth </a:t>
            </a:r>
            <a:r>
              <a:rPr lang="zh-CN" altLang="en-US" smtClean="0"/>
              <a:t>表示在该时刻的财富数，</a:t>
            </a:r>
            <a:r>
              <a:rPr lang="en-US" altLang="zh-CN" smtClean="0"/>
              <a:t>1.01517=1</a:t>
            </a:r>
            <a:r>
              <a:rPr lang="zh-CN" altLang="en-US" smtClean="0"/>
              <a:t>*</a:t>
            </a:r>
            <a:r>
              <a:rPr lang="en-US" altLang="zh-CN" smtClean="0"/>
              <a:t>(1+0.06*91/360), 1.03185=1.01517*(1+0.065*91/360)</a:t>
            </a:r>
            <a:endParaRPr lang="zh-CN" altLang="en-US" smtClean="0"/>
          </a:p>
        </p:txBody>
      </p:sp>
      <p:sp>
        <p:nvSpPr>
          <p:cNvPr id="360452" name="灯片编号占位符 3"/>
          <p:cNvSpPr>
            <a:spLocks noGrp="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E9260D3E-9E1B-40B7-B006-B736DDF78BBA}" type="slidenum">
              <a:rPr lang="en-US" altLang="zh-CN" b="0" smtClean="0">
                <a:solidFill>
                  <a:schemeClr val="bg1"/>
                </a:solidFill>
                <a:ea typeface="楷体_GB2312" pitchFamily="1" charset="-122"/>
              </a:rPr>
              <a:pPr eaLnBrk="1" hangingPunct="1"/>
              <a:t>50</a:t>
            </a:fld>
            <a:endParaRPr lang="en-US" altLang="zh-CN" b="0" smtClean="0">
              <a:solidFill>
                <a:schemeClr val="bg1"/>
              </a:solidFill>
              <a:ea typeface="楷体_GB2312" pitchFamily="1" charset="-122"/>
            </a:endParaRPr>
          </a:p>
        </p:txBody>
      </p:sp>
    </p:spTree>
    <p:extLst>
      <p:ext uri="{BB962C8B-B14F-4D97-AF65-F5344CB8AC3E}">
        <p14:creationId xmlns:p14="http://schemas.microsoft.com/office/powerpoint/2010/main" val="2013210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幻灯片图像占位符 1"/>
          <p:cNvSpPr>
            <a:spLocks noGrp="1" noRot="1" noChangeAspect="1" noTextEdit="1"/>
          </p:cNvSpPr>
          <p:nvPr>
            <p:ph type="sldImg"/>
          </p:nvPr>
        </p:nvSpPr>
        <p:spPr>
          <a:ln/>
        </p:spPr>
      </p:sp>
      <p:sp>
        <p:nvSpPr>
          <p:cNvPr id="361475" name="备注占位符 2"/>
          <p:cNvSpPr>
            <a:spLocks noGrp="1"/>
          </p:cNvSpPr>
          <p:nvPr>
            <p:ph type="body" idx="1"/>
          </p:nvPr>
        </p:nvSpPr>
        <p:spPr>
          <a:noFill/>
        </p:spPr>
        <p:txBody>
          <a:bodyPr/>
          <a:lstStyle/>
          <a:p>
            <a:r>
              <a:rPr lang="zh-CN" altLang="en-US" smtClean="0"/>
              <a:t>严格讲，贴现利率应该是</a:t>
            </a:r>
            <a:r>
              <a:rPr lang="en-US" altLang="zh-CN" smtClean="0"/>
              <a:t>6.51%.</a:t>
            </a:r>
          </a:p>
        </p:txBody>
      </p:sp>
      <p:sp>
        <p:nvSpPr>
          <p:cNvPr id="361476" name="灯片编号占位符 3"/>
          <p:cNvSpPr>
            <a:spLocks noGrp="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EAFBA814-0C28-4A65-914A-0C94088ED027}" type="slidenum">
              <a:rPr lang="en-US" altLang="zh-CN" b="0" smtClean="0">
                <a:solidFill>
                  <a:schemeClr val="bg1"/>
                </a:solidFill>
                <a:ea typeface="楷体_GB2312" pitchFamily="1" charset="-122"/>
              </a:rPr>
              <a:pPr eaLnBrk="1" hangingPunct="1"/>
              <a:t>56</a:t>
            </a:fld>
            <a:endParaRPr lang="en-US" altLang="zh-CN" b="0" smtClean="0">
              <a:solidFill>
                <a:schemeClr val="bg1"/>
              </a:solidFill>
              <a:ea typeface="楷体_GB2312" pitchFamily="1" charset="-122"/>
            </a:endParaRPr>
          </a:p>
        </p:txBody>
      </p:sp>
    </p:spTree>
    <p:extLst>
      <p:ext uri="{BB962C8B-B14F-4D97-AF65-F5344CB8AC3E}">
        <p14:creationId xmlns:p14="http://schemas.microsoft.com/office/powerpoint/2010/main" val="2749145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D0C87913-D2E3-47C7-96EF-FBCBEBA6881A}" type="slidenum">
              <a:rPr lang="en-US" altLang="zh-CN" b="0" smtClean="0">
                <a:solidFill>
                  <a:schemeClr val="bg1"/>
                </a:solidFill>
                <a:ea typeface="楷体_GB2312" pitchFamily="1" charset="-122"/>
              </a:rPr>
              <a:pPr eaLnBrk="1" hangingPunct="1"/>
              <a:t>11</a:t>
            </a:fld>
            <a:endParaRPr lang="en-US" altLang="zh-CN" b="0" smtClean="0">
              <a:solidFill>
                <a:schemeClr val="bg1"/>
              </a:solidFill>
              <a:ea typeface="楷体_GB2312" pitchFamily="1" charset="-122"/>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2743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A7986F66-468A-4BD0-9755-BDC56677E5AA}" type="slidenum">
              <a:rPr lang="en-US" altLang="zh-CN" b="0" smtClean="0">
                <a:solidFill>
                  <a:schemeClr val="bg1"/>
                </a:solidFill>
                <a:ea typeface="楷体_GB2312" pitchFamily="1" charset="-122"/>
              </a:rPr>
              <a:pPr eaLnBrk="1" hangingPunct="1"/>
              <a:t>12</a:t>
            </a:fld>
            <a:endParaRPr lang="en-US" altLang="zh-CN" b="0" smtClean="0">
              <a:solidFill>
                <a:schemeClr val="bg1"/>
              </a:solidFill>
              <a:ea typeface="楷体_GB2312" pitchFamily="1" charset="-122"/>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080145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DA25425D-7AF4-41C5-B825-4DCD981D74C8}" type="slidenum">
              <a:rPr lang="en-US" altLang="zh-CN" b="0" smtClean="0">
                <a:solidFill>
                  <a:schemeClr val="bg1"/>
                </a:solidFill>
                <a:ea typeface="楷体_GB2312" pitchFamily="1" charset="-122"/>
              </a:rPr>
              <a:pPr eaLnBrk="1" hangingPunct="1"/>
              <a:t>13</a:t>
            </a:fld>
            <a:endParaRPr lang="en-US" altLang="zh-CN" b="0" smtClean="0">
              <a:solidFill>
                <a:schemeClr val="bg1"/>
              </a:solidFill>
              <a:ea typeface="楷体_GB2312" pitchFamily="1" charset="-122"/>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p:spPr>
        <p:txBody>
          <a:bodyPr/>
          <a:lstStyle/>
          <a:p>
            <a:pPr algn="just" eaLnBrk="1" hangingPunct="1"/>
            <a:r>
              <a:rPr lang="zh-CN" altLang="en-US" smtClean="0"/>
              <a:t>贸易不在于绝对优势，而在于比较优势</a:t>
            </a:r>
            <a:endParaRPr lang="zh-CN" altLang="zh-CN" smtClean="0"/>
          </a:p>
        </p:txBody>
      </p:sp>
    </p:spTree>
    <p:extLst>
      <p:ext uri="{BB962C8B-B14F-4D97-AF65-F5344CB8AC3E}">
        <p14:creationId xmlns:p14="http://schemas.microsoft.com/office/powerpoint/2010/main" val="65478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19A216CA-8194-4716-8683-C29CB1A5C416}" type="slidenum">
              <a:rPr lang="en-US" altLang="zh-CN" b="0" smtClean="0">
                <a:solidFill>
                  <a:schemeClr val="bg1"/>
                </a:solidFill>
                <a:ea typeface="楷体_GB2312" pitchFamily="1" charset="-122"/>
              </a:rPr>
              <a:pPr eaLnBrk="1" hangingPunct="1"/>
              <a:t>14</a:t>
            </a:fld>
            <a:endParaRPr lang="en-US" altLang="zh-CN" b="0" smtClean="0">
              <a:solidFill>
                <a:schemeClr val="bg1"/>
              </a:solidFill>
              <a:ea typeface="楷体_GB2312" pitchFamily="1" charset="-122"/>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02546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A0733392-18F5-4A6E-9940-531753986456}" type="slidenum">
              <a:rPr lang="en-US" altLang="zh-CN" b="0" smtClean="0">
                <a:solidFill>
                  <a:schemeClr val="bg1"/>
                </a:solidFill>
                <a:ea typeface="楷体_GB2312" pitchFamily="1" charset="-122"/>
              </a:rPr>
              <a:pPr eaLnBrk="1" hangingPunct="1"/>
              <a:t>15</a:t>
            </a:fld>
            <a:endParaRPr lang="en-US" altLang="zh-CN" b="0" smtClean="0">
              <a:solidFill>
                <a:schemeClr val="bg1"/>
              </a:solidFill>
              <a:ea typeface="楷体_GB2312" pitchFamily="1" charset="-122"/>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50247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0653D185-817D-43ED-A9BE-EBD34A8B0C62}" type="slidenum">
              <a:rPr lang="en-US" altLang="zh-CN" b="0" smtClean="0">
                <a:solidFill>
                  <a:schemeClr val="bg1"/>
                </a:solidFill>
                <a:ea typeface="楷体_GB2312" pitchFamily="1" charset="-122"/>
              </a:rPr>
              <a:pPr eaLnBrk="1" hangingPunct="1"/>
              <a:t>16</a:t>
            </a:fld>
            <a:endParaRPr lang="en-US" altLang="zh-CN" b="0" smtClean="0">
              <a:solidFill>
                <a:schemeClr val="bg1"/>
              </a:solidFill>
              <a:ea typeface="楷体_GB2312" pitchFamily="1" charset="-122"/>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68302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lvl1pPr defTabSz="889511" eaLnBrk="0" hangingPunct="0">
              <a:defRPr kumimoji="1" b="1">
                <a:solidFill>
                  <a:schemeClr val="tx2"/>
                </a:solidFill>
                <a:latin typeface="Times New Roman" pitchFamily="18" charset="0"/>
                <a:ea typeface="隶书" pitchFamily="49" charset="-122"/>
              </a:defRPr>
            </a:lvl1pPr>
            <a:lvl2pPr marL="685817" indent="-263776" defTabSz="889511" eaLnBrk="0" hangingPunct="0">
              <a:defRPr kumimoji="1" b="1">
                <a:solidFill>
                  <a:schemeClr val="tx2"/>
                </a:solidFill>
                <a:latin typeface="Times New Roman" pitchFamily="18" charset="0"/>
                <a:ea typeface="隶书" pitchFamily="49" charset="-122"/>
              </a:defRPr>
            </a:lvl2pPr>
            <a:lvl3pPr marL="1055103" indent="-211021" defTabSz="889511" eaLnBrk="0" hangingPunct="0">
              <a:defRPr kumimoji="1" b="1">
                <a:solidFill>
                  <a:schemeClr val="tx2"/>
                </a:solidFill>
                <a:latin typeface="Times New Roman" pitchFamily="18" charset="0"/>
                <a:ea typeface="隶书" pitchFamily="49" charset="-122"/>
              </a:defRPr>
            </a:lvl3pPr>
            <a:lvl4pPr marL="1477145" indent="-211021" defTabSz="889511" eaLnBrk="0" hangingPunct="0">
              <a:defRPr kumimoji="1" b="1">
                <a:solidFill>
                  <a:schemeClr val="tx2"/>
                </a:solidFill>
                <a:latin typeface="Times New Roman" pitchFamily="18" charset="0"/>
                <a:ea typeface="隶书" pitchFamily="49" charset="-122"/>
              </a:defRPr>
            </a:lvl4pPr>
            <a:lvl5pPr marL="1899186" indent="-211021" defTabSz="889511" eaLnBrk="0" hangingPunct="0">
              <a:defRPr kumimoji="1" b="1">
                <a:solidFill>
                  <a:schemeClr val="tx2"/>
                </a:solidFill>
                <a:latin typeface="Times New Roman" pitchFamily="18" charset="0"/>
                <a:ea typeface="隶书" pitchFamily="49" charset="-122"/>
              </a:defRPr>
            </a:lvl5pPr>
            <a:lvl6pPr marL="2321227"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743269"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165310"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587351" indent="-211021" algn="ctr" defTabSz="889511"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fld id="{2529E447-3777-410F-93DF-AFD64FF52267}" type="slidenum">
              <a:rPr lang="en-US" altLang="zh-CN" b="0" smtClean="0">
                <a:solidFill>
                  <a:schemeClr val="bg1"/>
                </a:solidFill>
                <a:ea typeface="楷体_GB2312" pitchFamily="1" charset="-122"/>
              </a:rPr>
              <a:pPr eaLnBrk="1" hangingPunct="1"/>
              <a:t>17</a:t>
            </a:fld>
            <a:endParaRPr lang="en-US" altLang="zh-CN" b="0" smtClean="0">
              <a:solidFill>
                <a:schemeClr val="bg1"/>
              </a:solidFill>
              <a:ea typeface="楷体_GB2312" pitchFamily="1" charset="-122"/>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21905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2"/>
          <p:cNvGrpSpPr>
            <a:grpSpLocks/>
          </p:cNvGrpSpPr>
          <p:nvPr/>
        </p:nvGrpSpPr>
        <p:grpSpPr bwMode="auto">
          <a:xfrm>
            <a:off x="3175" y="4267200"/>
            <a:ext cx="9140825" cy="2590800"/>
            <a:chOff x="2" y="2688"/>
            <a:chExt cx="5758" cy="1632"/>
          </a:xfrm>
        </p:grpSpPr>
        <p:sp>
          <p:nvSpPr>
            <p:cNvPr id="4" name="Freeform 3"/>
            <p:cNvSpPr>
              <a:spLocks/>
            </p:cNvSpPr>
            <p:nvPr/>
          </p:nvSpPr>
          <p:spPr bwMode="hidden">
            <a:xfrm>
              <a:off x="2" y="2688"/>
              <a:ext cx="5758" cy="1632"/>
            </a:xfrm>
            <a:custGeom>
              <a:avLst/>
              <a:gdLst>
                <a:gd name="T0" fmla="*/ 5921 w 5740"/>
                <a:gd name="T1" fmla="*/ 0 h 4316"/>
                <a:gd name="T2" fmla="*/ 0 w 5740"/>
                <a:gd name="T3" fmla="*/ 0 h 4316"/>
                <a:gd name="T4" fmla="*/ 0 w 5740"/>
                <a:gd name="T5" fmla="*/ 0 h 4316"/>
                <a:gd name="T6" fmla="*/ 5921 w 5740"/>
                <a:gd name="T7" fmla="*/ 0 h 4316"/>
                <a:gd name="T8" fmla="*/ 5921 w 5740"/>
                <a:gd name="T9" fmla="*/ 0 h 4316"/>
                <a:gd name="T10" fmla="*/ 5921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4"/>
            <p:cNvGrpSpPr>
              <a:grpSpLocks/>
            </p:cNvGrpSpPr>
            <p:nvPr userDrawn="1"/>
          </p:nvGrpSpPr>
          <p:grpSpPr bwMode="auto">
            <a:xfrm>
              <a:off x="3528" y="3715"/>
              <a:ext cx="792" cy="521"/>
              <a:chOff x="3527" y="3715"/>
              <a:chExt cx="792" cy="521"/>
            </a:xfrm>
          </p:grpSpPr>
          <p:sp>
            <p:nvSpPr>
              <p:cNvPr id="56"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7"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8"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9"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0"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1"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2"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3"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4"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5"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6"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6" name="Group 16"/>
            <p:cNvGrpSpPr>
              <a:grpSpLocks/>
            </p:cNvGrpSpPr>
            <p:nvPr userDrawn="1"/>
          </p:nvGrpSpPr>
          <p:grpSpPr bwMode="auto">
            <a:xfrm>
              <a:off x="1776" y="3631"/>
              <a:ext cx="1626" cy="683"/>
              <a:chOff x="1776" y="3631"/>
              <a:chExt cx="1626" cy="683"/>
            </a:xfrm>
          </p:grpSpPr>
          <p:sp>
            <p:nvSpPr>
              <p:cNvPr id="38"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9"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0"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1"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3"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4"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5"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6"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7"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8"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9"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3"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4"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Group 35"/>
            <p:cNvGrpSpPr>
              <a:grpSpLocks/>
            </p:cNvGrpSpPr>
            <p:nvPr userDrawn="1"/>
          </p:nvGrpSpPr>
          <p:grpSpPr bwMode="auto">
            <a:xfrm>
              <a:off x="4128" y="3360"/>
              <a:ext cx="1351" cy="821"/>
              <a:chOff x="4128" y="3360"/>
              <a:chExt cx="1351" cy="821"/>
            </a:xfrm>
          </p:grpSpPr>
          <p:sp>
            <p:nvSpPr>
              <p:cNvPr id="21"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2"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3"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4"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5"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6"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7"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8"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0"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1"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2"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3"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4"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5"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6"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7"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8" name="Group 53"/>
            <p:cNvGrpSpPr>
              <a:grpSpLocks/>
            </p:cNvGrpSpPr>
            <p:nvPr userDrawn="1"/>
          </p:nvGrpSpPr>
          <p:grpSpPr bwMode="auto">
            <a:xfrm>
              <a:off x="5280" y="3024"/>
              <a:ext cx="425" cy="258"/>
              <a:chOff x="5280" y="3024"/>
              <a:chExt cx="425" cy="258"/>
            </a:xfrm>
          </p:grpSpPr>
          <p:sp>
            <p:nvSpPr>
              <p:cNvPr id="9" name="Freeform 54"/>
              <p:cNvSpPr>
                <a:spLocks/>
              </p:cNvSpPr>
              <p:nvPr/>
            </p:nvSpPr>
            <p:spPr bwMode="hidden">
              <a:xfrm>
                <a:off x="5280" y="3186"/>
                <a:ext cx="383" cy="96"/>
              </a:xfrm>
              <a:custGeom>
                <a:avLst/>
                <a:gdLst>
                  <a:gd name="T0" fmla="*/ 21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9 w 382"/>
                  <a:gd name="T19" fmla="*/ 96 h 96"/>
                  <a:gd name="T20" fmla="*/ 273 w 382"/>
                  <a:gd name="T21" fmla="*/ 90 h 96"/>
                  <a:gd name="T22" fmla="*/ 321 w 382"/>
                  <a:gd name="T23" fmla="*/ 84 h 96"/>
                  <a:gd name="T24" fmla="*/ 362 w 382"/>
                  <a:gd name="T25" fmla="*/ 66 h 96"/>
                  <a:gd name="T26" fmla="*/ 392 w 382"/>
                  <a:gd name="T27" fmla="*/ 42 h 96"/>
                  <a:gd name="T28" fmla="*/ 386 w 382"/>
                  <a:gd name="T29" fmla="*/ 42 h 96"/>
                  <a:gd name="T30" fmla="*/ 356 w 382"/>
                  <a:gd name="T31" fmla="*/ 66 h 96"/>
                  <a:gd name="T32" fmla="*/ 315 w 382"/>
                  <a:gd name="T33" fmla="*/ 78 h 96"/>
                  <a:gd name="T34" fmla="*/ 273 w 382"/>
                  <a:gd name="T35" fmla="*/ 90 h 96"/>
                  <a:gd name="T36" fmla="*/ 219 w 382"/>
                  <a:gd name="T37" fmla="*/ 96 h 96"/>
                  <a:gd name="T38" fmla="*/ 21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9"/>
              <p:cNvSpPr>
                <a:spLocks/>
              </p:cNvSpPr>
              <p:nvPr/>
            </p:nvSpPr>
            <p:spPr bwMode="hidden">
              <a:xfrm>
                <a:off x="5489" y="3042"/>
                <a:ext cx="186" cy="210"/>
              </a:xfrm>
              <a:custGeom>
                <a:avLst/>
                <a:gdLst>
                  <a:gd name="T0" fmla="*/ 0 w 185"/>
                  <a:gd name="T1" fmla="*/ 6 h 210"/>
                  <a:gd name="T2" fmla="*/ 66 w 185"/>
                  <a:gd name="T3" fmla="*/ 12 h 210"/>
                  <a:gd name="T4" fmla="*/ 129 w 185"/>
                  <a:gd name="T5" fmla="*/ 36 h 210"/>
                  <a:gd name="T6" fmla="*/ 165 w 185"/>
                  <a:gd name="T7" fmla="*/ 72 h 210"/>
                  <a:gd name="T8" fmla="*/ 171 w 185"/>
                  <a:gd name="T9" fmla="*/ 90 h 210"/>
                  <a:gd name="T10" fmla="*/ 177 w 185"/>
                  <a:gd name="T11" fmla="*/ 114 h 210"/>
                  <a:gd name="T12" fmla="*/ 171 w 185"/>
                  <a:gd name="T13" fmla="*/ 138 h 210"/>
                  <a:gd name="T14" fmla="*/ 159 w 185"/>
                  <a:gd name="T15" fmla="*/ 162 h 210"/>
                  <a:gd name="T16" fmla="*/ 129 w 185"/>
                  <a:gd name="T17" fmla="*/ 180 h 210"/>
                  <a:gd name="T18" fmla="*/ 90 w 185"/>
                  <a:gd name="T19" fmla="*/ 198 h 210"/>
                  <a:gd name="T20" fmla="*/ 106 w 185"/>
                  <a:gd name="T21" fmla="*/ 210 h 210"/>
                  <a:gd name="T22" fmla="*/ 141 w 185"/>
                  <a:gd name="T23" fmla="*/ 192 h 210"/>
                  <a:gd name="T24" fmla="*/ 171 w 185"/>
                  <a:gd name="T25" fmla="*/ 168 h 210"/>
                  <a:gd name="T26" fmla="*/ 189 w 185"/>
                  <a:gd name="T27" fmla="*/ 144 h 210"/>
                  <a:gd name="T28" fmla="*/ 195 w 185"/>
                  <a:gd name="T29" fmla="*/ 114 h 210"/>
                  <a:gd name="T30" fmla="*/ 189 w 185"/>
                  <a:gd name="T31" fmla="*/ 90 h 210"/>
                  <a:gd name="T32" fmla="*/ 183 w 185"/>
                  <a:gd name="T33" fmla="*/ 66 h 210"/>
                  <a:gd name="T34" fmla="*/ 165 w 185"/>
                  <a:gd name="T35" fmla="*/ 48 h 210"/>
                  <a:gd name="T36" fmla="*/ 14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Group 61"/>
              <p:cNvGrpSpPr>
                <a:grpSpLocks/>
              </p:cNvGrpSpPr>
              <p:nvPr/>
            </p:nvGrpSpPr>
            <p:grpSpPr bwMode="auto">
              <a:xfrm>
                <a:off x="5381" y="3085"/>
                <a:ext cx="227" cy="132"/>
                <a:chOff x="5381" y="3085"/>
                <a:chExt cx="227" cy="132"/>
              </a:xfrm>
            </p:grpSpPr>
            <p:sp>
              <p:nvSpPr>
                <p:cNvPr id="17"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8"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9"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20"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pic>
        <p:nvPicPr>
          <p:cNvPr id="67" name="Picture 67"/>
          <p:cNvPicPr>
            <a:picLocks noChangeAspect="1" noChangeArrowheads="1"/>
          </p:cNvPicPr>
          <p:nvPr userDrawn="1"/>
        </p:nvPicPr>
        <p:blipFill>
          <a:blip r:embed="rId2">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2700338" y="5445125"/>
            <a:ext cx="41052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002" name="Rectangle 66"/>
          <p:cNvSpPr>
            <a:spLocks noGrp="1" noChangeArrowheads="1"/>
          </p:cNvSpPr>
          <p:nvPr>
            <p:ph type="ctrTitle" sz="quarter"/>
          </p:nvPr>
        </p:nvSpPr>
        <p:spPr>
          <a:xfrm>
            <a:off x="684213" y="1700213"/>
            <a:ext cx="7772400" cy="1736725"/>
          </a:xfrm>
        </p:spPr>
        <p:txBody>
          <a:bodyPr anchor="b"/>
          <a:lstStyle>
            <a:lvl1pPr>
              <a:defRPr sz="4800"/>
            </a:lvl1pPr>
          </a:lstStyle>
          <a:p>
            <a:pPr lvl="0"/>
            <a:r>
              <a:rPr lang="zh-CN" altLang="en-US" noProof="0" smtClean="0"/>
              <a:t>单击此处编辑母版标题样式</a:t>
            </a:r>
          </a:p>
        </p:txBody>
      </p:sp>
    </p:spTree>
    <p:extLst>
      <p:ext uri="{BB962C8B-B14F-4D97-AF65-F5344CB8AC3E}">
        <p14:creationId xmlns:p14="http://schemas.microsoft.com/office/powerpoint/2010/main" val="353403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236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98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48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09796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Tree>
    <p:extLst>
      <p:ext uri="{BB962C8B-B14F-4D97-AF65-F5344CB8AC3E}">
        <p14:creationId xmlns:p14="http://schemas.microsoft.com/office/powerpoint/2010/main" val="43589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609600"/>
            <a:ext cx="6172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828800"/>
            <a:ext cx="3695700"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828800"/>
            <a:ext cx="3695700" cy="2095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4076700"/>
            <a:ext cx="3695700" cy="2095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84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8213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3489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17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300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221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23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8622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7894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2914"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grpSp>
        <p:nvGrpSpPr>
          <p:cNvPr id="1027" name="Group 3"/>
          <p:cNvGrpSpPr>
            <a:grpSpLocks/>
          </p:cNvGrpSpPr>
          <p:nvPr/>
        </p:nvGrpSpPr>
        <p:grpSpPr bwMode="auto">
          <a:xfrm>
            <a:off x="3175" y="4267200"/>
            <a:ext cx="9140825" cy="2590800"/>
            <a:chOff x="2" y="2688"/>
            <a:chExt cx="5758" cy="1632"/>
          </a:xfrm>
        </p:grpSpPr>
        <p:sp>
          <p:nvSpPr>
            <p:cNvPr id="1032" name="Freeform 4"/>
            <p:cNvSpPr>
              <a:spLocks/>
            </p:cNvSpPr>
            <p:nvPr/>
          </p:nvSpPr>
          <p:spPr bwMode="hidden">
            <a:xfrm>
              <a:off x="2" y="2688"/>
              <a:ext cx="5758" cy="1632"/>
            </a:xfrm>
            <a:custGeom>
              <a:avLst/>
              <a:gdLst>
                <a:gd name="T0" fmla="*/ 5921 w 5740"/>
                <a:gd name="T1" fmla="*/ 0 h 4316"/>
                <a:gd name="T2" fmla="*/ 0 w 5740"/>
                <a:gd name="T3" fmla="*/ 0 h 4316"/>
                <a:gd name="T4" fmla="*/ 0 w 5740"/>
                <a:gd name="T5" fmla="*/ 0 h 4316"/>
                <a:gd name="T6" fmla="*/ 5921 w 5740"/>
                <a:gd name="T7" fmla="*/ 0 h 4316"/>
                <a:gd name="T8" fmla="*/ 5921 w 5740"/>
                <a:gd name="T9" fmla="*/ 0 h 4316"/>
                <a:gd name="T10" fmla="*/ 5921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8" y="3715"/>
              <a:ext cx="792" cy="521"/>
              <a:chOff x="3527" y="3715"/>
              <a:chExt cx="792" cy="521"/>
            </a:xfrm>
          </p:grpSpPr>
          <p:sp>
            <p:nvSpPr>
              <p:cNvPr id="42291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1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3"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4"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5"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6"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7"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4" name="Group 17"/>
            <p:cNvGrpSpPr>
              <a:grpSpLocks/>
            </p:cNvGrpSpPr>
            <p:nvPr userDrawn="1"/>
          </p:nvGrpSpPr>
          <p:grpSpPr bwMode="auto">
            <a:xfrm>
              <a:off x="1776" y="3631"/>
              <a:ext cx="1626" cy="683"/>
              <a:chOff x="1776" y="3631"/>
              <a:chExt cx="1626" cy="683"/>
            </a:xfrm>
          </p:grpSpPr>
          <p:sp>
            <p:nvSpPr>
              <p:cNvPr id="42293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8"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39"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0"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1"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78"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44"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5"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6"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83"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8" y="3360"/>
              <a:ext cx="1351" cy="821"/>
              <a:chOff x="4128" y="3360"/>
              <a:chExt cx="1351" cy="821"/>
            </a:xfrm>
          </p:grpSpPr>
          <p:sp>
            <p:nvSpPr>
              <p:cNvPr id="422949"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0"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1"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2"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3"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4"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5"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5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57"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8"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9"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6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6" name="Group 54"/>
            <p:cNvGrpSpPr>
              <a:grpSpLocks/>
            </p:cNvGrpSpPr>
            <p:nvPr userDrawn="1"/>
          </p:nvGrpSpPr>
          <p:grpSpPr bwMode="auto">
            <a:xfrm>
              <a:off x="5280" y="3024"/>
              <a:ext cx="425" cy="258"/>
              <a:chOff x="5280" y="3024"/>
              <a:chExt cx="425" cy="258"/>
            </a:xfrm>
          </p:grpSpPr>
          <p:sp>
            <p:nvSpPr>
              <p:cNvPr id="1037" name="Freeform 55"/>
              <p:cNvSpPr>
                <a:spLocks/>
              </p:cNvSpPr>
              <p:nvPr/>
            </p:nvSpPr>
            <p:spPr bwMode="hidden">
              <a:xfrm>
                <a:off x="5280" y="3186"/>
                <a:ext cx="383" cy="96"/>
              </a:xfrm>
              <a:custGeom>
                <a:avLst/>
                <a:gdLst>
                  <a:gd name="T0" fmla="*/ 21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9 w 382"/>
                  <a:gd name="T19" fmla="*/ 96 h 96"/>
                  <a:gd name="T20" fmla="*/ 273 w 382"/>
                  <a:gd name="T21" fmla="*/ 90 h 96"/>
                  <a:gd name="T22" fmla="*/ 321 w 382"/>
                  <a:gd name="T23" fmla="*/ 84 h 96"/>
                  <a:gd name="T24" fmla="*/ 362 w 382"/>
                  <a:gd name="T25" fmla="*/ 66 h 96"/>
                  <a:gd name="T26" fmla="*/ 392 w 382"/>
                  <a:gd name="T27" fmla="*/ 42 h 96"/>
                  <a:gd name="T28" fmla="*/ 386 w 382"/>
                  <a:gd name="T29" fmla="*/ 42 h 96"/>
                  <a:gd name="T30" fmla="*/ 356 w 382"/>
                  <a:gd name="T31" fmla="*/ 66 h 96"/>
                  <a:gd name="T32" fmla="*/ 315 w 382"/>
                  <a:gd name="T33" fmla="*/ 78 h 96"/>
                  <a:gd name="T34" fmla="*/ 273 w 382"/>
                  <a:gd name="T35" fmla="*/ 90 h 96"/>
                  <a:gd name="T36" fmla="*/ 219 w 382"/>
                  <a:gd name="T37" fmla="*/ 96 h 96"/>
                  <a:gd name="T38" fmla="*/ 21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60"/>
              <p:cNvSpPr>
                <a:spLocks/>
              </p:cNvSpPr>
              <p:nvPr/>
            </p:nvSpPr>
            <p:spPr bwMode="hidden">
              <a:xfrm>
                <a:off x="5489" y="3042"/>
                <a:ext cx="186" cy="210"/>
              </a:xfrm>
              <a:custGeom>
                <a:avLst/>
                <a:gdLst>
                  <a:gd name="T0" fmla="*/ 0 w 185"/>
                  <a:gd name="T1" fmla="*/ 6 h 210"/>
                  <a:gd name="T2" fmla="*/ 66 w 185"/>
                  <a:gd name="T3" fmla="*/ 12 h 210"/>
                  <a:gd name="T4" fmla="*/ 129 w 185"/>
                  <a:gd name="T5" fmla="*/ 36 h 210"/>
                  <a:gd name="T6" fmla="*/ 165 w 185"/>
                  <a:gd name="T7" fmla="*/ 72 h 210"/>
                  <a:gd name="T8" fmla="*/ 171 w 185"/>
                  <a:gd name="T9" fmla="*/ 90 h 210"/>
                  <a:gd name="T10" fmla="*/ 177 w 185"/>
                  <a:gd name="T11" fmla="*/ 114 h 210"/>
                  <a:gd name="T12" fmla="*/ 171 w 185"/>
                  <a:gd name="T13" fmla="*/ 138 h 210"/>
                  <a:gd name="T14" fmla="*/ 159 w 185"/>
                  <a:gd name="T15" fmla="*/ 162 h 210"/>
                  <a:gd name="T16" fmla="*/ 129 w 185"/>
                  <a:gd name="T17" fmla="*/ 180 h 210"/>
                  <a:gd name="T18" fmla="*/ 90 w 185"/>
                  <a:gd name="T19" fmla="*/ 198 h 210"/>
                  <a:gd name="T20" fmla="*/ 106 w 185"/>
                  <a:gd name="T21" fmla="*/ 210 h 210"/>
                  <a:gd name="T22" fmla="*/ 141 w 185"/>
                  <a:gd name="T23" fmla="*/ 192 h 210"/>
                  <a:gd name="T24" fmla="*/ 171 w 185"/>
                  <a:gd name="T25" fmla="*/ 168 h 210"/>
                  <a:gd name="T26" fmla="*/ 189 w 185"/>
                  <a:gd name="T27" fmla="*/ 144 h 210"/>
                  <a:gd name="T28" fmla="*/ 195 w 185"/>
                  <a:gd name="T29" fmla="*/ 114 h 210"/>
                  <a:gd name="T30" fmla="*/ 189 w 185"/>
                  <a:gd name="T31" fmla="*/ 90 h 210"/>
                  <a:gd name="T32" fmla="*/ 183 w 185"/>
                  <a:gd name="T33" fmla="*/ 66 h 210"/>
                  <a:gd name="T34" fmla="*/ 165 w 185"/>
                  <a:gd name="T35" fmla="*/ 48 h 210"/>
                  <a:gd name="T36" fmla="*/ 14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5381" y="3085"/>
                <a:ext cx="227" cy="132"/>
                <a:chOff x="5381" y="3085"/>
                <a:chExt cx="227" cy="132"/>
              </a:xfrm>
            </p:grpSpPr>
            <p:sp>
              <p:nvSpPr>
                <p:cNvPr id="104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sp>
        <p:nvSpPr>
          <p:cNvPr id="422979"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22980"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9"/>
          <p:cNvPicPr>
            <a:picLocks noChangeAspect="1" noChangeArrowheads="1"/>
          </p:cNvPicPr>
          <p:nvPr userDrawn="1"/>
        </p:nvPicPr>
        <p:blipFill>
          <a:blip r:embed="rId16">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4763" y="6203950"/>
            <a:ext cx="1903412"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0"/>
          <p:cNvSpPr>
            <a:spLocks noChangeArrowheads="1"/>
          </p:cNvSpPr>
          <p:nvPr userDrawn="1"/>
        </p:nvSpPr>
        <p:spPr bwMode="auto">
          <a:xfrm>
            <a:off x="1979613" y="6503988"/>
            <a:ext cx="71643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1" lang="zh-CN" altLang="en-US" sz="1200" b="1" smtClean="0">
                <a:solidFill>
                  <a:schemeClr val="bg1"/>
                </a:solidFill>
                <a:latin typeface="Verdana" panose="020B0604030504040204" pitchFamily="34" charset="0"/>
                <a:ea typeface="Gulim" panose="020B0600000101010101" pitchFamily="34" charset="-127"/>
              </a:rPr>
              <a:t>                     </a:t>
            </a:r>
            <a:r>
              <a:rPr kumimoji="1" lang="en-US" altLang="zh-CN" b="1" smtClean="0">
                <a:latin typeface="宋体" panose="02010600030101010101" pitchFamily="2" charset="-122"/>
              </a:rPr>
              <a:t>《</a:t>
            </a:r>
            <a:r>
              <a:rPr kumimoji="1" lang="zh-CN" altLang="en-US" b="1" smtClean="0">
                <a:latin typeface="宋体" panose="02010600030101010101" pitchFamily="2" charset="-122"/>
              </a:rPr>
              <a:t>金融工程</a:t>
            </a:r>
            <a:r>
              <a:rPr kumimoji="1" lang="en-US" altLang="zh-CN" b="1" smtClean="0">
                <a:latin typeface="宋体" panose="02010600030101010101" pitchFamily="2" charset="-122"/>
              </a:rPr>
              <a:t>》</a:t>
            </a:r>
            <a:r>
              <a:rPr kumimoji="1" lang="zh-CN" altLang="en-US" b="1" smtClean="0">
                <a:latin typeface="宋体" panose="02010600030101010101" pitchFamily="2" charset="-122"/>
              </a:rPr>
              <a:t>讲义，吴冲锋、吴文锋等</a:t>
            </a:r>
            <a:r>
              <a:rPr kumimoji="1" lang="en-US" altLang="zh-CN" b="1" smtClean="0">
                <a:latin typeface="Verdana" panose="020B0604030504040204" pitchFamily="34" charset="0"/>
                <a:ea typeface="Gulim" panose="020B0600000101010101" pitchFamily="34" charset="-127"/>
              </a:rPr>
              <a:t> ,2006               </a:t>
            </a:r>
            <a:fld id="{D7BBC36C-3D19-48E3-981E-05D76C224AC7}" type="slidenum">
              <a:rPr lang="en-US" altLang="zh-CN" b="1" smtClean="0">
                <a:latin typeface="Verdana" panose="020B0604030504040204" pitchFamily="34" charset="0"/>
                <a:ea typeface="Gulim" panose="020B0600000101010101" pitchFamily="34" charset="-127"/>
              </a:rPr>
              <a:pPr eaLnBrk="1" hangingPunct="1">
                <a:defRPr/>
              </a:pPr>
              <a:t>‹#›</a:t>
            </a:fld>
            <a:endParaRPr lang="en-US" altLang="zh-CN" b="1" smtClean="0">
              <a:latin typeface="Verdana" panose="020B0604030504040204" pitchFamily="34" charset="0"/>
              <a:ea typeface="Gulim" panose="020B0600000101010101" pitchFamily="34" charset="-127"/>
            </a:endParaRPr>
          </a:p>
          <a:p>
            <a:pPr eaLnBrk="1" hangingPunct="1">
              <a:defRPr/>
            </a:pPr>
            <a:endParaRPr lang="en-US" altLang="ko-KR" sz="1200" b="1" smtClean="0">
              <a:latin typeface="Verdana" panose="020B0604030504040204" pitchFamily="34" charset="0"/>
              <a:ea typeface="Gulim" panose="020B0600000101010101" pitchFamily="34" charset="-127"/>
            </a:endParaRPr>
          </a:p>
        </p:txBody>
      </p:sp>
    </p:spTree>
  </p:cSld>
  <p:clrMap bg1="dk2" tx1="lt1" bg2="dk1" tx2="lt2" accent1="accent1" accent2="accent2" accent3="accent3" accent4="accent4" accent5="accent5" accent6="accent6" hlink="hlink" folHlink="folHlink"/>
  <p:sldLayoutIdLst>
    <p:sldLayoutId id="2147483814"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5" r:id="rId14"/>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1628775"/>
            <a:ext cx="7772400" cy="3468688"/>
          </a:xfrm>
        </p:spPr>
        <p:txBody>
          <a:bodyPr/>
          <a:lstStyle/>
          <a:p>
            <a:pPr eaLnBrk="1" hangingPunct="1">
              <a:lnSpc>
                <a:spcPct val="120000"/>
              </a:lnSpc>
              <a:defRPr/>
            </a:pPr>
            <a:r>
              <a:rPr lang="zh-CN" altLang="en-US" sz="4400" dirty="0" smtClean="0"/>
              <a:t>金 融 工 程 学</a:t>
            </a:r>
            <a:r>
              <a:rPr lang="en-US" altLang="zh-CN" sz="4400" dirty="0" smtClean="0"/>
              <a:t/>
            </a:r>
            <a:br>
              <a:rPr lang="en-US" altLang="zh-CN" sz="4400" dirty="0" smtClean="0"/>
            </a:br>
            <a:r>
              <a:rPr lang="en-US" altLang="zh-CN" sz="4400" dirty="0" smtClean="0"/>
              <a:t/>
            </a:r>
            <a:br>
              <a:rPr lang="en-US" altLang="zh-CN" sz="4400" dirty="0" smtClean="0"/>
            </a:br>
            <a:r>
              <a:rPr lang="zh-CN" altLang="en-US" sz="4400" dirty="0" smtClean="0"/>
              <a:t>第</a:t>
            </a:r>
            <a:r>
              <a:rPr lang="en-US" altLang="zh-CN" sz="4400" dirty="0" smtClean="0"/>
              <a:t>9</a:t>
            </a:r>
            <a:r>
              <a:rPr lang="zh-CN" altLang="en-US" sz="4400" dirty="0" smtClean="0"/>
              <a:t>章</a:t>
            </a:r>
            <a:r>
              <a:rPr lang="zh-CN" altLang="zh-CN" sz="4400" b="1" dirty="0"/>
              <a:t>利率互换与货币互换</a:t>
            </a:r>
            <a:r>
              <a:rPr lang="zh-CN" altLang="en-US" sz="4400" dirty="0" smtClean="0"/>
              <a:t/>
            </a:r>
            <a:br>
              <a:rPr lang="zh-CN" altLang="en-US" sz="4400" dirty="0" smtClean="0"/>
            </a:br>
            <a:r>
              <a:rPr lang="zh-CN" altLang="en-US" sz="4400" dirty="0" smtClean="0"/>
              <a:t/>
            </a:r>
            <a:br>
              <a:rPr lang="zh-CN" altLang="en-US" sz="4400" dirty="0" smtClean="0"/>
            </a:br>
            <a:r>
              <a:rPr lang="zh-CN" altLang="en-US" sz="2800" b="1" dirty="0" smtClean="0"/>
              <a:t>开课单位：</a:t>
            </a:r>
            <a:r>
              <a:rPr lang="zh-CN" altLang="en-US" sz="2800" b="1" dirty="0" smtClean="0">
                <a:ea typeface="仿宋_GB2312" pitchFamily="49" charset="-122"/>
              </a:rPr>
              <a:t>金融工程课程组</a:t>
            </a:r>
            <a:r>
              <a:rPr lang="en-US" altLang="zh-CN" sz="3600" b="1" dirty="0" smtClean="0"/>
              <a:t/>
            </a:r>
            <a:br>
              <a:rPr lang="en-US" altLang="zh-CN" sz="3600" b="1" dirty="0" smtClean="0"/>
            </a:br>
            <a:r>
              <a:rPr lang="zh-CN" altLang="en-US" sz="3600" b="1" dirty="0" smtClean="0"/>
              <a:t>主讲：</a:t>
            </a:r>
            <a:r>
              <a:rPr lang="zh-CN" altLang="en-US" sz="3600" b="1" dirty="0" smtClean="0">
                <a:ea typeface="仿宋_GB2312" pitchFamily="49" charset="-122"/>
              </a:rPr>
              <a:t>吴冲锋教授等</a:t>
            </a:r>
            <a:r>
              <a:rPr lang="en-US" altLang="zh-CN" sz="3600" b="1" dirty="0" smtClean="0"/>
              <a:t> </a:t>
            </a:r>
            <a:endParaRPr lang="zh-CN" altLang="en-US" sz="36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409700" y="548680"/>
            <a:ext cx="5029200" cy="609600"/>
          </a:xfrm>
        </p:spPr>
        <p:txBody>
          <a:bodyPr>
            <a:noAutofit/>
          </a:bodyPr>
          <a:lstStyle/>
          <a:p>
            <a:pPr eaLnBrk="1" hangingPunct="1"/>
            <a:r>
              <a:rPr lang="zh-CN" altLang="en-US" sz="3600" dirty="0" smtClean="0">
                <a:latin typeface="+mj-ea"/>
              </a:rPr>
              <a:t>标准利率互换图示</a:t>
            </a:r>
          </a:p>
        </p:txBody>
      </p:sp>
      <p:sp>
        <p:nvSpPr>
          <p:cNvPr id="157699" name="Rectangle 3"/>
          <p:cNvSpPr>
            <a:spLocks noChangeArrowheads="1"/>
          </p:cNvSpPr>
          <p:nvPr/>
        </p:nvSpPr>
        <p:spPr bwMode="auto">
          <a:xfrm>
            <a:off x="3581400" y="2590800"/>
            <a:ext cx="18288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0" dirty="0">
                <a:solidFill>
                  <a:srgbClr val="FF0000"/>
                </a:solidFill>
                <a:latin typeface="+mn-ea"/>
              </a:rPr>
              <a:t>支付固定利息</a:t>
            </a:r>
          </a:p>
        </p:txBody>
      </p:sp>
      <p:sp>
        <p:nvSpPr>
          <p:cNvPr id="157700" name="Text Box 4"/>
          <p:cNvSpPr txBox="1">
            <a:spLocks noChangeArrowheads="1"/>
          </p:cNvSpPr>
          <p:nvPr/>
        </p:nvSpPr>
        <p:spPr bwMode="auto">
          <a:xfrm>
            <a:off x="1600200" y="3048000"/>
            <a:ext cx="16002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pPr>
            <a:r>
              <a:rPr lang="en-US" altLang="zh-CN" sz="3200" b="0">
                <a:latin typeface="+mn-ea"/>
                <a:ea typeface="+mn-ea"/>
              </a:rPr>
              <a:t>A</a:t>
            </a:r>
            <a:r>
              <a:rPr lang="zh-CN" altLang="en-US" sz="3200" b="0">
                <a:latin typeface="+mn-ea"/>
                <a:ea typeface="+mn-ea"/>
              </a:rPr>
              <a:t>公司</a:t>
            </a:r>
          </a:p>
        </p:txBody>
      </p:sp>
      <p:sp>
        <p:nvSpPr>
          <p:cNvPr id="157701" name="Text Box 5"/>
          <p:cNvSpPr txBox="1">
            <a:spLocks noChangeArrowheads="1"/>
          </p:cNvSpPr>
          <p:nvPr/>
        </p:nvSpPr>
        <p:spPr bwMode="auto">
          <a:xfrm>
            <a:off x="5715000" y="3048000"/>
            <a:ext cx="1447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pPr>
            <a:r>
              <a:rPr lang="en-US" altLang="zh-CN" sz="3200" b="0">
                <a:latin typeface="+mn-ea"/>
                <a:ea typeface="+mn-ea"/>
              </a:rPr>
              <a:t>B</a:t>
            </a:r>
            <a:r>
              <a:rPr lang="zh-CN" altLang="en-US" sz="3200" b="0">
                <a:latin typeface="+mn-ea"/>
                <a:ea typeface="+mn-ea"/>
              </a:rPr>
              <a:t>公司</a:t>
            </a:r>
          </a:p>
        </p:txBody>
      </p:sp>
      <p:sp>
        <p:nvSpPr>
          <p:cNvPr id="157702" name="Line 6"/>
          <p:cNvSpPr>
            <a:spLocks noChangeShapeType="1"/>
          </p:cNvSpPr>
          <p:nvPr/>
        </p:nvSpPr>
        <p:spPr bwMode="auto">
          <a:xfrm>
            <a:off x="3200400" y="3200400"/>
            <a:ext cx="2514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57703" name="Rectangle 7"/>
          <p:cNvSpPr>
            <a:spLocks noChangeArrowheads="1"/>
          </p:cNvSpPr>
          <p:nvPr/>
        </p:nvSpPr>
        <p:spPr bwMode="auto">
          <a:xfrm>
            <a:off x="3581400" y="3657600"/>
            <a:ext cx="1828800" cy="45720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0" dirty="0">
                <a:solidFill>
                  <a:schemeClr val="bg2">
                    <a:lumMod val="50000"/>
                  </a:schemeClr>
                </a:solidFill>
                <a:latin typeface="+mn-ea"/>
              </a:rPr>
              <a:t>支付浮动利息</a:t>
            </a:r>
          </a:p>
        </p:txBody>
      </p:sp>
      <p:sp>
        <p:nvSpPr>
          <p:cNvPr id="157704" name="Line 8"/>
          <p:cNvSpPr>
            <a:spLocks noChangeShapeType="1"/>
          </p:cNvSpPr>
          <p:nvPr/>
        </p:nvSpPr>
        <p:spPr bwMode="auto">
          <a:xfrm>
            <a:off x="3200400" y="3505200"/>
            <a:ext cx="2514600" cy="0"/>
          </a:xfrm>
          <a:prstGeom prst="line">
            <a:avLst/>
          </a:prstGeom>
          <a:noFill/>
          <a:ln w="25400">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57705" name="AutoShape 9"/>
          <p:cNvSpPr>
            <a:spLocks noChangeArrowheads="1"/>
          </p:cNvSpPr>
          <p:nvPr/>
        </p:nvSpPr>
        <p:spPr bwMode="auto">
          <a:xfrm>
            <a:off x="5257800" y="2057400"/>
            <a:ext cx="2193925" cy="762000"/>
          </a:xfrm>
          <a:prstGeom prst="wedgeEllipseCallout">
            <a:avLst>
              <a:gd name="adj1" fmla="val -43750"/>
              <a:gd name="adj2" fmla="val 70000"/>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b="0" dirty="0">
                <a:solidFill>
                  <a:srgbClr val="FF0000"/>
                </a:solidFill>
                <a:latin typeface="+mn-ea"/>
              </a:rPr>
              <a:t>事先确定好的</a:t>
            </a:r>
          </a:p>
        </p:txBody>
      </p:sp>
      <p:sp>
        <p:nvSpPr>
          <p:cNvPr id="157706" name="AutoShape 10"/>
          <p:cNvSpPr>
            <a:spLocks noChangeArrowheads="1"/>
          </p:cNvSpPr>
          <p:nvPr/>
        </p:nvSpPr>
        <p:spPr bwMode="auto">
          <a:xfrm>
            <a:off x="2362200" y="4648200"/>
            <a:ext cx="2641600" cy="762000"/>
          </a:xfrm>
          <a:prstGeom prst="wedgeEllipseCallout">
            <a:avLst>
              <a:gd name="adj1" fmla="val 17264"/>
              <a:gd name="adj2" fmla="val -116875"/>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b="0" dirty="0">
                <a:solidFill>
                  <a:schemeClr val="bg2">
                    <a:lumMod val="50000"/>
                  </a:schemeClr>
                </a:solidFill>
                <a:latin typeface="+mn-ea"/>
              </a:rPr>
              <a:t>按照一参照浮动利率确定</a:t>
            </a:r>
          </a:p>
        </p:txBody>
      </p:sp>
    </p:spTree>
    <p:extLst>
      <p:ext uri="{BB962C8B-B14F-4D97-AF65-F5344CB8AC3E}">
        <p14:creationId xmlns:p14="http://schemas.microsoft.com/office/powerpoint/2010/main" val="282195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b="1" dirty="0" smtClean="0"/>
              <a:t>支付固定利率的一方</a:t>
            </a:r>
          </a:p>
        </p:txBody>
      </p:sp>
      <p:sp>
        <p:nvSpPr>
          <p:cNvPr id="158723" name="Line 3"/>
          <p:cNvSpPr>
            <a:spLocks noChangeShapeType="1"/>
          </p:cNvSpPr>
          <p:nvPr/>
        </p:nvSpPr>
        <p:spPr bwMode="auto">
          <a:xfrm>
            <a:off x="1676400" y="3417888"/>
            <a:ext cx="5638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24" name="Line 4"/>
          <p:cNvSpPr>
            <a:spLocks noChangeShapeType="1"/>
          </p:cNvSpPr>
          <p:nvPr/>
        </p:nvSpPr>
        <p:spPr bwMode="auto">
          <a:xfrm>
            <a:off x="1681163" y="3113088"/>
            <a:ext cx="0" cy="315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25" name="Line 5"/>
          <p:cNvSpPr>
            <a:spLocks noChangeShapeType="1"/>
          </p:cNvSpPr>
          <p:nvPr/>
        </p:nvSpPr>
        <p:spPr bwMode="auto">
          <a:xfrm>
            <a:off x="1690688" y="3417888"/>
            <a:ext cx="0" cy="315912"/>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26" name="Line 6"/>
          <p:cNvSpPr>
            <a:spLocks noChangeShapeType="1"/>
          </p:cNvSpPr>
          <p:nvPr/>
        </p:nvSpPr>
        <p:spPr bwMode="auto">
          <a:xfrm>
            <a:off x="2505075" y="3124200"/>
            <a:ext cx="0" cy="3159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27" name="Line 7"/>
          <p:cNvSpPr>
            <a:spLocks noChangeShapeType="1"/>
          </p:cNvSpPr>
          <p:nvPr/>
        </p:nvSpPr>
        <p:spPr bwMode="auto">
          <a:xfrm>
            <a:off x="2514600" y="3429000"/>
            <a:ext cx="0" cy="315913"/>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28" name="Line 8"/>
          <p:cNvSpPr>
            <a:spLocks noChangeShapeType="1"/>
          </p:cNvSpPr>
          <p:nvPr/>
        </p:nvSpPr>
        <p:spPr bwMode="auto">
          <a:xfrm>
            <a:off x="3343275" y="3124200"/>
            <a:ext cx="0" cy="3159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29" name="Line 9"/>
          <p:cNvSpPr>
            <a:spLocks noChangeShapeType="1"/>
          </p:cNvSpPr>
          <p:nvPr/>
        </p:nvSpPr>
        <p:spPr bwMode="auto">
          <a:xfrm>
            <a:off x="3352800" y="3429000"/>
            <a:ext cx="0" cy="315913"/>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0" name="Line 10"/>
          <p:cNvSpPr>
            <a:spLocks noChangeShapeType="1"/>
          </p:cNvSpPr>
          <p:nvPr/>
        </p:nvSpPr>
        <p:spPr bwMode="auto">
          <a:xfrm>
            <a:off x="4181475" y="3124200"/>
            <a:ext cx="0" cy="3159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1" name="Line 11"/>
          <p:cNvSpPr>
            <a:spLocks noChangeShapeType="1"/>
          </p:cNvSpPr>
          <p:nvPr/>
        </p:nvSpPr>
        <p:spPr bwMode="auto">
          <a:xfrm>
            <a:off x="4191000" y="3429000"/>
            <a:ext cx="0" cy="315913"/>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2" name="Line 12"/>
          <p:cNvSpPr>
            <a:spLocks noChangeShapeType="1"/>
          </p:cNvSpPr>
          <p:nvPr/>
        </p:nvSpPr>
        <p:spPr bwMode="auto">
          <a:xfrm>
            <a:off x="5019675" y="3124200"/>
            <a:ext cx="0" cy="3159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3" name="Line 13"/>
          <p:cNvSpPr>
            <a:spLocks noChangeShapeType="1"/>
          </p:cNvSpPr>
          <p:nvPr/>
        </p:nvSpPr>
        <p:spPr bwMode="auto">
          <a:xfrm>
            <a:off x="5029200" y="3429000"/>
            <a:ext cx="0" cy="315913"/>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4" name="Line 14"/>
          <p:cNvSpPr>
            <a:spLocks noChangeShapeType="1"/>
          </p:cNvSpPr>
          <p:nvPr/>
        </p:nvSpPr>
        <p:spPr bwMode="auto">
          <a:xfrm>
            <a:off x="5857875" y="3124200"/>
            <a:ext cx="0" cy="3159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5" name="Line 15"/>
          <p:cNvSpPr>
            <a:spLocks noChangeShapeType="1"/>
          </p:cNvSpPr>
          <p:nvPr/>
        </p:nvSpPr>
        <p:spPr bwMode="auto">
          <a:xfrm>
            <a:off x="5867400" y="3429000"/>
            <a:ext cx="0" cy="315913"/>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6" name="Rectangle 16"/>
          <p:cNvSpPr>
            <a:spLocks noChangeArrowheads="1"/>
          </p:cNvSpPr>
          <p:nvPr/>
        </p:nvSpPr>
        <p:spPr bwMode="auto">
          <a:xfrm>
            <a:off x="3200400" y="2133600"/>
            <a:ext cx="182880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0" dirty="0">
                <a:solidFill>
                  <a:srgbClr val="FF0000"/>
                </a:solidFill>
              </a:rPr>
              <a:t>支付固定利息</a:t>
            </a:r>
          </a:p>
        </p:txBody>
      </p:sp>
      <p:sp>
        <p:nvSpPr>
          <p:cNvPr id="158737" name="Rectangle 17"/>
          <p:cNvSpPr>
            <a:spLocks noChangeArrowheads="1"/>
          </p:cNvSpPr>
          <p:nvPr/>
        </p:nvSpPr>
        <p:spPr bwMode="auto">
          <a:xfrm>
            <a:off x="3200400" y="4343400"/>
            <a:ext cx="1828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0"/>
              <a:t>获得浮动利息</a:t>
            </a:r>
          </a:p>
        </p:txBody>
      </p:sp>
      <p:sp>
        <p:nvSpPr>
          <p:cNvPr id="158738" name="Line 18"/>
          <p:cNvSpPr>
            <a:spLocks noChangeShapeType="1"/>
          </p:cNvSpPr>
          <p:nvPr/>
        </p:nvSpPr>
        <p:spPr bwMode="auto">
          <a:xfrm flipV="1">
            <a:off x="1676400" y="2590800"/>
            <a:ext cx="1600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39" name="Line 19"/>
          <p:cNvSpPr>
            <a:spLocks noChangeShapeType="1"/>
          </p:cNvSpPr>
          <p:nvPr/>
        </p:nvSpPr>
        <p:spPr bwMode="auto">
          <a:xfrm flipV="1">
            <a:off x="2514600" y="25908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0" name="Line 20"/>
          <p:cNvSpPr>
            <a:spLocks noChangeShapeType="1"/>
          </p:cNvSpPr>
          <p:nvPr/>
        </p:nvSpPr>
        <p:spPr bwMode="auto">
          <a:xfrm flipV="1">
            <a:off x="3352800" y="25908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1" name="Line 21"/>
          <p:cNvSpPr>
            <a:spLocks noChangeShapeType="1"/>
          </p:cNvSpPr>
          <p:nvPr/>
        </p:nvSpPr>
        <p:spPr bwMode="auto">
          <a:xfrm flipV="1">
            <a:off x="4157663" y="2590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2" name="Line 22"/>
          <p:cNvSpPr>
            <a:spLocks noChangeShapeType="1"/>
          </p:cNvSpPr>
          <p:nvPr/>
        </p:nvSpPr>
        <p:spPr bwMode="auto">
          <a:xfrm flipH="1" flipV="1">
            <a:off x="4495800" y="25908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3" name="Line 23"/>
          <p:cNvSpPr>
            <a:spLocks noChangeShapeType="1"/>
          </p:cNvSpPr>
          <p:nvPr/>
        </p:nvSpPr>
        <p:spPr bwMode="auto">
          <a:xfrm flipH="1" flipV="1">
            <a:off x="4953000" y="25908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4" name="Line 24"/>
          <p:cNvSpPr>
            <a:spLocks noChangeShapeType="1"/>
          </p:cNvSpPr>
          <p:nvPr/>
        </p:nvSpPr>
        <p:spPr bwMode="auto">
          <a:xfrm>
            <a:off x="1676400" y="3733800"/>
            <a:ext cx="160020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5" name="Line 25"/>
          <p:cNvSpPr>
            <a:spLocks noChangeShapeType="1"/>
          </p:cNvSpPr>
          <p:nvPr/>
        </p:nvSpPr>
        <p:spPr bwMode="auto">
          <a:xfrm>
            <a:off x="2514600" y="3733800"/>
            <a:ext cx="99060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6" name="Line 26"/>
          <p:cNvSpPr>
            <a:spLocks noChangeShapeType="1"/>
          </p:cNvSpPr>
          <p:nvPr/>
        </p:nvSpPr>
        <p:spPr bwMode="auto">
          <a:xfrm>
            <a:off x="3352800" y="3733800"/>
            <a:ext cx="45720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7" name="Line 27"/>
          <p:cNvSpPr>
            <a:spLocks noChangeShapeType="1"/>
          </p:cNvSpPr>
          <p:nvPr/>
        </p:nvSpPr>
        <p:spPr bwMode="auto">
          <a:xfrm>
            <a:off x="4157663" y="3733800"/>
            <a:ext cx="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8" name="Line 28"/>
          <p:cNvSpPr>
            <a:spLocks noChangeShapeType="1"/>
          </p:cNvSpPr>
          <p:nvPr/>
        </p:nvSpPr>
        <p:spPr bwMode="auto">
          <a:xfrm flipH="1">
            <a:off x="4495800" y="3733800"/>
            <a:ext cx="53340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49" name="Line 29"/>
          <p:cNvSpPr>
            <a:spLocks noChangeShapeType="1"/>
          </p:cNvSpPr>
          <p:nvPr/>
        </p:nvSpPr>
        <p:spPr bwMode="auto">
          <a:xfrm flipH="1">
            <a:off x="4953000" y="3733800"/>
            <a:ext cx="914400" cy="533400"/>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750" name="Rectangle 30"/>
          <p:cNvSpPr>
            <a:spLocks noChangeArrowheads="1"/>
          </p:cNvSpPr>
          <p:nvPr/>
        </p:nvSpPr>
        <p:spPr bwMode="auto">
          <a:xfrm>
            <a:off x="6546850" y="3581400"/>
            <a:ext cx="996950" cy="457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0" dirty="0">
                <a:solidFill>
                  <a:srgbClr val="FF0000"/>
                </a:solidFill>
              </a:rPr>
              <a:t>时间轴</a:t>
            </a:r>
          </a:p>
        </p:txBody>
      </p:sp>
    </p:spTree>
    <p:extLst>
      <p:ext uri="{BB962C8B-B14F-4D97-AF65-F5344CB8AC3E}">
        <p14:creationId xmlns:p14="http://schemas.microsoft.com/office/powerpoint/2010/main" val="96454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zh-CN" altLang="en-US" smtClean="0"/>
              <a:t>利率互换的原因</a:t>
            </a:r>
          </a:p>
        </p:txBody>
      </p:sp>
      <p:sp>
        <p:nvSpPr>
          <p:cNvPr id="160771" name="Rectangle 3"/>
          <p:cNvSpPr>
            <a:spLocks noGrp="1" noChangeArrowheads="1"/>
          </p:cNvSpPr>
          <p:nvPr>
            <p:ph type="body" idx="1"/>
          </p:nvPr>
        </p:nvSpPr>
        <p:spPr/>
        <p:txBody>
          <a:bodyPr/>
          <a:lstStyle/>
          <a:p>
            <a:pPr eaLnBrk="1" hangingPunct="1"/>
            <a:r>
              <a:rPr lang="zh-CN" altLang="en-US" dirty="0" smtClean="0">
                <a:latin typeface="宋体" pitchFamily="2" charset="-122"/>
              </a:rPr>
              <a:t>寻求</a:t>
            </a:r>
            <a:r>
              <a:rPr lang="zh-CN" altLang="en-US" dirty="0" smtClean="0">
                <a:solidFill>
                  <a:srgbClr val="FFFF00"/>
                </a:solidFill>
                <a:latin typeface="宋体" pitchFamily="2" charset="-122"/>
              </a:rPr>
              <a:t>比较优势</a:t>
            </a:r>
            <a:r>
              <a:rPr lang="zh-CN" altLang="en-US" dirty="0" smtClean="0">
                <a:latin typeface="宋体" pitchFamily="2" charset="-122"/>
              </a:rPr>
              <a:t>下的套利机会</a:t>
            </a:r>
            <a:r>
              <a:rPr lang="zh-CN" altLang="en-US" dirty="0" smtClean="0"/>
              <a:t> </a:t>
            </a:r>
          </a:p>
          <a:p>
            <a:pPr eaLnBrk="1" hangingPunct="1"/>
            <a:r>
              <a:rPr lang="zh-CN" altLang="en-US" dirty="0" smtClean="0">
                <a:latin typeface="宋体" pitchFamily="2" charset="-122"/>
              </a:rPr>
              <a:t>因为一方具有浮动利率的比较优势，需要将固定利率转换成浮动利率，</a:t>
            </a:r>
          </a:p>
          <a:p>
            <a:pPr eaLnBrk="1" hangingPunct="1"/>
            <a:r>
              <a:rPr lang="zh-CN" altLang="en-US" dirty="0" smtClean="0">
                <a:latin typeface="宋体" pitchFamily="2" charset="-122"/>
              </a:rPr>
              <a:t>另一方具有固定利率的比较优势，需要将浮动利率转换成固定利率</a:t>
            </a:r>
          </a:p>
          <a:p>
            <a:pPr eaLnBrk="1" hangingPunct="1"/>
            <a:r>
              <a:rPr lang="zh-CN" altLang="en-US" dirty="0" smtClean="0">
                <a:latin typeface="宋体" pitchFamily="2" charset="-122"/>
              </a:rPr>
              <a:t>因此双方进行利率互换，双方互利</a:t>
            </a:r>
            <a:r>
              <a:rPr lang="zh-CN" altLang="en-US" dirty="0" smtClean="0"/>
              <a:t> </a:t>
            </a:r>
          </a:p>
        </p:txBody>
      </p:sp>
    </p:spTree>
    <p:extLst>
      <p:ext uri="{BB962C8B-B14F-4D97-AF65-F5344CB8AC3E}">
        <p14:creationId xmlns:p14="http://schemas.microsoft.com/office/powerpoint/2010/main" val="2295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smtClean="0">
                <a:latin typeface="+mn-ea"/>
                <a:ea typeface="+mn-ea"/>
              </a:rPr>
              <a:t>案例：利率互换</a:t>
            </a:r>
          </a:p>
        </p:txBody>
      </p:sp>
      <p:sp>
        <p:nvSpPr>
          <p:cNvPr id="161795" name="Rectangle 3"/>
          <p:cNvSpPr>
            <a:spLocks noGrp="1" noChangeArrowheads="1"/>
          </p:cNvSpPr>
          <p:nvPr>
            <p:ph type="body" idx="1"/>
          </p:nvPr>
        </p:nvSpPr>
        <p:spPr/>
        <p:txBody>
          <a:bodyPr/>
          <a:lstStyle/>
          <a:p>
            <a:pPr eaLnBrk="1" hangingPunct="1"/>
            <a:r>
              <a:rPr lang="zh-CN" altLang="en-US" smtClean="0">
                <a:latin typeface="+mn-ea"/>
              </a:rPr>
              <a:t>每个公司的信用评级不同，融资成本也不同</a:t>
            </a:r>
          </a:p>
          <a:p>
            <a:pPr lvl="1" eaLnBrk="1" hangingPunct="1"/>
            <a:r>
              <a:rPr lang="zh-CN" altLang="en-US" smtClean="0">
                <a:latin typeface="+mn-ea"/>
              </a:rPr>
              <a:t>信用评级好的大型企业，融资成本较低</a:t>
            </a:r>
          </a:p>
          <a:p>
            <a:pPr lvl="1" eaLnBrk="1" hangingPunct="1"/>
            <a:r>
              <a:rPr lang="zh-CN" altLang="en-US" smtClean="0">
                <a:latin typeface="+mn-ea"/>
              </a:rPr>
              <a:t>信用评级欠佳的中小企业，融资成本就相对高一些 </a:t>
            </a:r>
          </a:p>
          <a:p>
            <a:pPr eaLnBrk="1" hangingPunct="1"/>
            <a:r>
              <a:rPr lang="zh-CN" altLang="en-US" smtClean="0">
                <a:latin typeface="+mn-ea"/>
              </a:rPr>
              <a:t>即使中小企业融资成本较高，它也可能在短期融资上具有比较优势 </a:t>
            </a:r>
          </a:p>
        </p:txBody>
      </p:sp>
    </p:spTree>
    <p:extLst>
      <p:ext uri="{BB962C8B-B14F-4D97-AF65-F5344CB8AC3E}">
        <p14:creationId xmlns:p14="http://schemas.microsoft.com/office/powerpoint/2010/main" val="119371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endParaRPr lang="zh-CN" altLang="zh-CN" dirty="0" smtClean="0">
              <a:effectLst/>
              <a:latin typeface="+mn-ea"/>
              <a:ea typeface="+mn-ea"/>
            </a:endParaRPr>
          </a:p>
        </p:txBody>
      </p:sp>
      <p:graphicFrame>
        <p:nvGraphicFramePr>
          <p:cNvPr id="953347" name="Group 3"/>
          <p:cNvGraphicFramePr>
            <a:graphicFrameLocks noGrp="1"/>
          </p:cNvGraphicFramePr>
          <p:nvPr>
            <p:extLst/>
          </p:nvPr>
        </p:nvGraphicFramePr>
        <p:xfrm>
          <a:off x="1259632" y="1772816"/>
          <a:ext cx="7543800" cy="4327525"/>
        </p:xfrm>
        <a:graphic>
          <a:graphicData uri="http://schemas.openxmlformats.org/drawingml/2006/table">
            <a:tbl>
              <a:tblPr/>
              <a:tblGrid>
                <a:gridCol w="1905000"/>
                <a:gridCol w="1524000"/>
                <a:gridCol w="1524000"/>
                <a:gridCol w="2590800"/>
              </a:tblGrid>
              <a:tr h="8126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smtClean="0">
                        <a:ln>
                          <a:noFill/>
                        </a:ln>
                        <a:solidFill>
                          <a:schemeClr val="tx1"/>
                        </a:solidFill>
                        <a:effectLst/>
                        <a:latin typeface="+mn-ea"/>
                        <a:ea typeface="+mn-ea"/>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mn-ea"/>
                          <a:ea typeface="+mn-ea"/>
                        </a:rPr>
                        <a:t>A</a:t>
                      </a:r>
                      <a:r>
                        <a:rPr kumimoji="1" lang="zh-CN" altLang="en-US" sz="2800" b="0" i="0" u="none" strike="noStrike" cap="none" normalizeH="0" baseline="0" smtClean="0">
                          <a:ln>
                            <a:noFill/>
                          </a:ln>
                          <a:solidFill>
                            <a:schemeClr val="tx1"/>
                          </a:solidFill>
                          <a:effectLst/>
                          <a:latin typeface="+mn-ea"/>
                          <a:ea typeface="+mn-ea"/>
                        </a:rPr>
                        <a:t>公司</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mn-ea"/>
                          <a:ea typeface="+mn-ea"/>
                        </a:rPr>
                        <a:t>B</a:t>
                      </a:r>
                      <a:r>
                        <a:rPr kumimoji="1" lang="zh-CN" altLang="en-US" sz="2800" b="0" i="0" u="none" strike="noStrike" cap="none" normalizeH="0" baseline="0" smtClean="0">
                          <a:ln>
                            <a:noFill/>
                          </a:ln>
                          <a:solidFill>
                            <a:schemeClr val="tx1"/>
                          </a:solidFill>
                          <a:effectLst/>
                          <a:latin typeface="+mn-ea"/>
                          <a:ea typeface="+mn-ea"/>
                        </a:rPr>
                        <a:t>公司</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mn-ea"/>
                          <a:ea typeface="+mn-ea"/>
                        </a:rPr>
                        <a:t>A</a:t>
                      </a:r>
                      <a:r>
                        <a:rPr kumimoji="1" lang="zh-CN" altLang="en-US" sz="2800" b="0" i="0" u="none" strike="noStrike" cap="none" normalizeH="0" baseline="0" smtClean="0">
                          <a:ln>
                            <a:noFill/>
                          </a:ln>
                          <a:solidFill>
                            <a:schemeClr val="tx1"/>
                          </a:solidFill>
                          <a:effectLst/>
                          <a:latin typeface="+mn-ea"/>
                          <a:ea typeface="+mn-ea"/>
                        </a:rPr>
                        <a:t>与</a:t>
                      </a:r>
                      <a:r>
                        <a:rPr kumimoji="1" lang="en-US" altLang="zh-CN" sz="2800" b="0" i="0" u="none" strike="noStrike" cap="none" normalizeH="0" baseline="0" smtClean="0">
                          <a:ln>
                            <a:noFill/>
                          </a:ln>
                          <a:solidFill>
                            <a:schemeClr val="tx1"/>
                          </a:solidFill>
                          <a:effectLst/>
                          <a:latin typeface="+mn-ea"/>
                          <a:ea typeface="+mn-ea"/>
                        </a:rPr>
                        <a:t>B</a:t>
                      </a:r>
                      <a:r>
                        <a:rPr kumimoji="1" lang="zh-CN" altLang="en-US" sz="2800" b="0" i="0" u="none" strike="noStrike" cap="none" normalizeH="0" baseline="0" smtClean="0">
                          <a:ln>
                            <a:noFill/>
                          </a:ln>
                          <a:solidFill>
                            <a:schemeClr val="tx1"/>
                          </a:solidFill>
                          <a:effectLst/>
                          <a:latin typeface="+mn-ea"/>
                          <a:ea typeface="+mn-ea"/>
                        </a:rPr>
                        <a:t>的利率差</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6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mn-ea"/>
                          <a:ea typeface="+mn-ea"/>
                        </a:rPr>
                        <a:t>信用评级</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mn-ea"/>
                          <a:ea typeface="+mn-ea"/>
                        </a:rPr>
                        <a:t>AAA</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mn-ea"/>
                          <a:ea typeface="+mn-ea"/>
                        </a:rPr>
                        <a:t>BBB</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mn-ea"/>
                        <a:ea typeface="+mn-ea"/>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mn-ea"/>
                          <a:ea typeface="+mn-ea"/>
                        </a:rPr>
                        <a:t>固定利率融资成本</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mn-ea"/>
                          <a:ea typeface="+mn-ea"/>
                        </a:rPr>
                        <a:t>7</a:t>
                      </a:r>
                      <a:r>
                        <a:rPr kumimoji="1" lang="zh-CN" altLang="en-US" sz="2800" b="0" i="0" u="none" strike="noStrike" cap="none" normalizeH="0" baseline="0" dirty="0" smtClean="0">
                          <a:ln>
                            <a:noFill/>
                          </a:ln>
                          <a:solidFill>
                            <a:schemeClr val="tx1"/>
                          </a:solidFill>
                          <a:effectLst/>
                          <a:latin typeface="+mn-ea"/>
                          <a:ea typeface="+mn-ea"/>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mn-ea"/>
                          <a:ea typeface="+mn-ea"/>
                        </a:rPr>
                        <a:t>8.5</a:t>
                      </a:r>
                      <a:r>
                        <a:rPr kumimoji="1" lang="zh-CN" altLang="en-US" sz="2800" b="0" i="0" u="none" strike="noStrike" cap="none" normalizeH="0" baseline="0" dirty="0" smtClean="0">
                          <a:ln>
                            <a:noFill/>
                          </a:ln>
                          <a:solidFill>
                            <a:schemeClr val="tx1"/>
                          </a:solidFill>
                          <a:effectLst/>
                          <a:latin typeface="+mn-ea"/>
                          <a:ea typeface="+mn-ea"/>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mn-ea"/>
                          <a:ea typeface="+mn-ea"/>
                        </a:rPr>
                        <a:t>-1.5</a:t>
                      </a:r>
                      <a:r>
                        <a:rPr kumimoji="1" lang="zh-CN" altLang="en-US" sz="2800" b="0" i="0" u="none" strike="noStrike" cap="none" normalizeH="0" baseline="0" dirty="0" smtClean="0">
                          <a:ln>
                            <a:noFill/>
                          </a:ln>
                          <a:solidFill>
                            <a:schemeClr val="tx1"/>
                          </a:solidFill>
                          <a:effectLst/>
                          <a:latin typeface="+mn-ea"/>
                          <a:ea typeface="+mn-ea"/>
                        </a:rPr>
                        <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mn-ea"/>
                          <a:ea typeface="+mn-ea"/>
                        </a:rPr>
                        <a:t>浮动利率融资成本</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mn-ea"/>
                          <a:ea typeface="+mn-ea"/>
                        </a:rPr>
                        <a:t>LIBOR</a:t>
                      </a:r>
                      <a:r>
                        <a:rPr kumimoji="1" lang="zh-CN" altLang="en-US" sz="2800" b="0" i="0" u="none" strike="noStrike" cap="none" normalizeH="0" baseline="0" dirty="0" smtClean="0">
                          <a:ln>
                            <a:noFill/>
                          </a:ln>
                          <a:solidFill>
                            <a:schemeClr val="tx1"/>
                          </a:solidFill>
                          <a:effectLst/>
                          <a:latin typeface="+mn-ea"/>
                          <a:ea typeface="+mn-ea"/>
                        </a:rPr>
                        <a:t>＋</a:t>
                      </a:r>
                      <a:r>
                        <a:rPr kumimoji="1" lang="en-US" altLang="zh-CN" sz="2800" b="0" i="0" u="none" strike="noStrike" cap="none" normalizeH="0" baseline="0" dirty="0" smtClean="0">
                          <a:ln>
                            <a:noFill/>
                          </a:ln>
                          <a:solidFill>
                            <a:schemeClr val="tx1"/>
                          </a:solidFill>
                          <a:effectLst/>
                          <a:latin typeface="+mn-ea"/>
                          <a:ea typeface="+mn-ea"/>
                        </a:rPr>
                        <a:t>0.4</a:t>
                      </a:r>
                      <a:r>
                        <a:rPr kumimoji="1" lang="zh-CN" altLang="en-US" sz="2800" b="0" i="0" u="none" strike="noStrike" cap="none" normalizeH="0" baseline="0" dirty="0" smtClean="0">
                          <a:ln>
                            <a:noFill/>
                          </a:ln>
                          <a:solidFill>
                            <a:schemeClr val="tx1"/>
                          </a:solidFill>
                          <a:effectLst/>
                          <a:latin typeface="+mn-ea"/>
                          <a:ea typeface="+mn-ea"/>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mn-ea"/>
                          <a:ea typeface="+mn-ea"/>
                        </a:rPr>
                        <a:t>LIBOR</a:t>
                      </a:r>
                      <a:r>
                        <a:rPr kumimoji="1" lang="zh-CN" altLang="en-US" sz="2800" b="0" i="0" u="none" strike="noStrike" cap="none" normalizeH="0" baseline="0" dirty="0" smtClean="0">
                          <a:ln>
                            <a:noFill/>
                          </a:ln>
                          <a:solidFill>
                            <a:schemeClr val="tx1"/>
                          </a:solidFill>
                          <a:effectLst/>
                          <a:latin typeface="+mn-ea"/>
                          <a:ea typeface="+mn-ea"/>
                        </a:rPr>
                        <a:t>＋</a:t>
                      </a:r>
                      <a:r>
                        <a:rPr kumimoji="1" lang="en-US" altLang="zh-CN" sz="2800" b="0" i="0" u="none" strike="noStrike" cap="none" normalizeH="0" baseline="0" dirty="0" smtClean="0">
                          <a:ln>
                            <a:noFill/>
                          </a:ln>
                          <a:solidFill>
                            <a:schemeClr val="tx1"/>
                          </a:solidFill>
                          <a:effectLst/>
                          <a:latin typeface="+mn-ea"/>
                          <a:ea typeface="+mn-ea"/>
                        </a:rPr>
                        <a:t>0.7</a:t>
                      </a:r>
                      <a:r>
                        <a:rPr kumimoji="1" lang="zh-CN" altLang="en-US" sz="2800" b="0" i="0" u="none" strike="noStrike" cap="none" normalizeH="0" baseline="0" dirty="0" smtClean="0">
                          <a:ln>
                            <a:noFill/>
                          </a:ln>
                          <a:solidFill>
                            <a:schemeClr val="tx1"/>
                          </a:solidFill>
                          <a:effectLst/>
                          <a:latin typeface="+mn-ea"/>
                          <a:ea typeface="+mn-ea"/>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mn-ea"/>
                          <a:ea typeface="+mn-ea"/>
                        </a:rPr>
                        <a:t>-0.3</a:t>
                      </a:r>
                      <a:r>
                        <a:rPr kumimoji="1" lang="zh-CN" altLang="en-US" sz="2800" b="0" i="0" u="none" strike="noStrike" cap="none" normalizeH="0" baseline="0" dirty="0" smtClean="0">
                          <a:ln>
                            <a:noFill/>
                          </a:ln>
                          <a:solidFill>
                            <a:schemeClr val="tx1"/>
                          </a:solidFill>
                          <a:effectLst/>
                          <a:latin typeface="+mn-ea"/>
                          <a:ea typeface="+mn-ea"/>
                        </a:rPr>
                        <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6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mn-ea"/>
                          <a:ea typeface="+mn-ea"/>
                        </a:rPr>
                        <a:t>比较优势</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mn-ea"/>
                          <a:ea typeface="+mn-ea"/>
                        </a:rPr>
                        <a:t>固定</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mn-ea"/>
                          <a:ea typeface="+mn-ea"/>
                        </a:rPr>
                        <a:t>浮动</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smtClean="0">
                        <a:ln>
                          <a:noFill/>
                        </a:ln>
                        <a:solidFill>
                          <a:schemeClr val="tx1"/>
                        </a:solidFill>
                        <a:effectLst/>
                        <a:latin typeface="+mn-ea"/>
                        <a:ea typeface="+mn-ea"/>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38885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endParaRPr lang="zh-CN" altLang="zh-CN" smtClean="0">
              <a:latin typeface="+mn-ea"/>
              <a:ea typeface="+mn-ea"/>
            </a:endParaRPr>
          </a:p>
        </p:txBody>
      </p:sp>
      <p:sp>
        <p:nvSpPr>
          <p:cNvPr id="164867" name="Rectangle 3"/>
          <p:cNvSpPr>
            <a:spLocks noGrp="1" noChangeArrowheads="1"/>
          </p:cNvSpPr>
          <p:nvPr>
            <p:ph type="body" idx="1"/>
          </p:nvPr>
        </p:nvSpPr>
        <p:spPr/>
        <p:txBody>
          <a:bodyPr/>
          <a:lstStyle/>
          <a:p>
            <a:pPr eaLnBrk="1" hangingPunct="1"/>
            <a:r>
              <a:rPr lang="zh-CN" altLang="en-US" smtClean="0">
                <a:latin typeface="+mn-ea"/>
              </a:rPr>
              <a:t>现在，</a:t>
            </a:r>
            <a:r>
              <a:rPr lang="en-US" altLang="zh-CN" smtClean="0">
                <a:latin typeface="+mn-ea"/>
              </a:rPr>
              <a:t>A</a:t>
            </a:r>
            <a:r>
              <a:rPr lang="zh-CN" altLang="en-US" smtClean="0">
                <a:latin typeface="+mn-ea"/>
              </a:rPr>
              <a:t>公司想获取浮动利率的贷款</a:t>
            </a:r>
          </a:p>
          <a:p>
            <a:pPr eaLnBrk="1" hangingPunct="1"/>
            <a:r>
              <a:rPr lang="en-US" altLang="zh-CN" smtClean="0">
                <a:latin typeface="+mn-ea"/>
              </a:rPr>
              <a:t>B</a:t>
            </a:r>
            <a:r>
              <a:rPr lang="zh-CN" altLang="en-US" smtClean="0">
                <a:latin typeface="+mn-ea"/>
              </a:rPr>
              <a:t>公司想得到固定利率的贷款</a:t>
            </a:r>
          </a:p>
          <a:p>
            <a:pPr eaLnBrk="1" hangingPunct="1"/>
            <a:r>
              <a:rPr lang="zh-CN" altLang="en-US" smtClean="0">
                <a:latin typeface="+mn-ea"/>
              </a:rPr>
              <a:t>都不是双方的比较优势</a:t>
            </a:r>
          </a:p>
        </p:txBody>
      </p:sp>
    </p:spTree>
    <p:extLst>
      <p:ext uri="{BB962C8B-B14F-4D97-AF65-F5344CB8AC3E}">
        <p14:creationId xmlns:p14="http://schemas.microsoft.com/office/powerpoint/2010/main" val="306171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endParaRPr lang="zh-CN" altLang="zh-CN" smtClean="0"/>
          </a:p>
        </p:txBody>
      </p:sp>
      <p:sp>
        <p:nvSpPr>
          <p:cNvPr id="165891" name="Text Box 3"/>
          <p:cNvSpPr txBox="1">
            <a:spLocks noChangeArrowheads="1"/>
          </p:cNvSpPr>
          <p:nvPr/>
        </p:nvSpPr>
        <p:spPr bwMode="auto">
          <a:xfrm>
            <a:off x="2030288" y="4325938"/>
            <a:ext cx="1447800" cy="77946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zh-CN" altLang="en-US" sz="2400" dirty="0">
                <a:solidFill>
                  <a:srgbClr val="FFFF00"/>
                </a:solidFill>
                <a:ea typeface="宋体" pitchFamily="2" charset="-122"/>
              </a:rPr>
              <a:t>固定利率投资者</a:t>
            </a:r>
          </a:p>
        </p:txBody>
      </p:sp>
      <p:sp>
        <p:nvSpPr>
          <p:cNvPr id="165892" name="Text Box 4"/>
          <p:cNvSpPr txBox="1">
            <a:spLocks noChangeArrowheads="1"/>
          </p:cNvSpPr>
          <p:nvPr/>
        </p:nvSpPr>
        <p:spPr bwMode="auto">
          <a:xfrm>
            <a:off x="2182688" y="2819400"/>
            <a:ext cx="1323975" cy="4572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defRPr kumimoji="0" sz="2400" b="1">
                <a:solidFill>
                  <a:srgbClr val="FF0000"/>
                </a:solidFill>
              </a:defRPr>
            </a:lvl1pPr>
            <a:lvl2pPr marL="742950" indent="-285750">
              <a:defRPr kumimoji="1" b="1">
                <a:solidFill>
                  <a:schemeClr val="tx2"/>
                </a:solidFill>
                <a:ea typeface="隶书" pitchFamily="49" charset="-122"/>
              </a:defRPr>
            </a:lvl2pPr>
            <a:lvl3pPr marL="1143000" indent="-228600">
              <a:defRPr kumimoji="1" b="1">
                <a:solidFill>
                  <a:schemeClr val="tx2"/>
                </a:solidFill>
                <a:ea typeface="隶书" pitchFamily="49" charset="-122"/>
              </a:defRPr>
            </a:lvl3pPr>
            <a:lvl4pPr marL="1600200" indent="-228600">
              <a:defRPr kumimoji="1" b="1">
                <a:solidFill>
                  <a:schemeClr val="tx2"/>
                </a:solidFill>
                <a:ea typeface="隶书" pitchFamily="49" charset="-122"/>
              </a:defRPr>
            </a:lvl4pPr>
            <a:lvl5pPr marL="2057400" indent="-228600">
              <a:defRPr kumimoji="1" b="1">
                <a:solidFill>
                  <a:schemeClr val="tx2"/>
                </a:solidFill>
                <a:ea typeface="隶书" pitchFamily="49" charset="-122"/>
              </a:defRPr>
            </a:lvl5pPr>
            <a:lvl6pPr marL="2514600" indent="-228600" algn="ctr" eaLnBrk="0" fontAlgn="base" hangingPunct="0">
              <a:spcBef>
                <a:spcPct val="0"/>
              </a:spcBef>
              <a:spcAft>
                <a:spcPct val="0"/>
              </a:spcAft>
              <a:defRPr kumimoji="1" b="1">
                <a:solidFill>
                  <a:schemeClr val="tx2"/>
                </a:solidFill>
                <a:ea typeface="隶书" pitchFamily="49" charset="-122"/>
              </a:defRPr>
            </a:lvl6pPr>
            <a:lvl7pPr marL="2971800" indent="-228600" algn="ctr" eaLnBrk="0" fontAlgn="base" hangingPunct="0">
              <a:spcBef>
                <a:spcPct val="0"/>
              </a:spcBef>
              <a:spcAft>
                <a:spcPct val="0"/>
              </a:spcAft>
              <a:defRPr kumimoji="1" b="1">
                <a:solidFill>
                  <a:schemeClr val="tx2"/>
                </a:solidFill>
                <a:ea typeface="隶书" pitchFamily="49" charset="-122"/>
              </a:defRPr>
            </a:lvl7pPr>
            <a:lvl8pPr marL="3429000" indent="-228600" algn="ctr" eaLnBrk="0" fontAlgn="base" hangingPunct="0">
              <a:spcBef>
                <a:spcPct val="0"/>
              </a:spcBef>
              <a:spcAft>
                <a:spcPct val="0"/>
              </a:spcAft>
              <a:defRPr kumimoji="1" b="1">
                <a:solidFill>
                  <a:schemeClr val="tx2"/>
                </a:solidFill>
                <a:ea typeface="隶书" pitchFamily="49" charset="-122"/>
              </a:defRPr>
            </a:lvl8pPr>
            <a:lvl9pPr marL="3886200" indent="-228600" algn="ctr" eaLnBrk="0" fontAlgn="base" hangingPunct="0">
              <a:spcBef>
                <a:spcPct val="0"/>
              </a:spcBef>
              <a:spcAft>
                <a:spcPct val="0"/>
              </a:spcAft>
              <a:defRPr kumimoji="1" b="1">
                <a:solidFill>
                  <a:schemeClr val="tx2"/>
                </a:solidFill>
                <a:ea typeface="隶书" pitchFamily="49" charset="-122"/>
              </a:defRPr>
            </a:lvl9pPr>
          </a:lstStyle>
          <a:p>
            <a:r>
              <a:rPr lang="en-US" altLang="zh-CN" dirty="0">
                <a:solidFill>
                  <a:srgbClr val="FFFF00"/>
                </a:solidFill>
              </a:rPr>
              <a:t>A</a:t>
            </a:r>
            <a:r>
              <a:rPr lang="zh-CN" altLang="en-US" dirty="0">
                <a:solidFill>
                  <a:srgbClr val="FFFF00"/>
                </a:solidFill>
              </a:rPr>
              <a:t>公司</a:t>
            </a:r>
          </a:p>
        </p:txBody>
      </p:sp>
      <p:sp>
        <p:nvSpPr>
          <p:cNvPr id="165893" name="Text Box 5"/>
          <p:cNvSpPr txBox="1">
            <a:spLocks noChangeArrowheads="1"/>
          </p:cNvSpPr>
          <p:nvPr/>
        </p:nvSpPr>
        <p:spPr bwMode="auto">
          <a:xfrm>
            <a:off x="5992688" y="4351338"/>
            <a:ext cx="1447800" cy="83026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defRPr kumimoji="0" sz="2400" b="1">
                <a:solidFill>
                  <a:srgbClr val="FF0000"/>
                </a:solidFill>
              </a:defRPr>
            </a:lvl1pPr>
            <a:lvl2pPr marL="742950" indent="-285750">
              <a:defRPr kumimoji="1" b="1">
                <a:solidFill>
                  <a:schemeClr val="tx2"/>
                </a:solidFill>
                <a:ea typeface="隶书" pitchFamily="49" charset="-122"/>
              </a:defRPr>
            </a:lvl2pPr>
            <a:lvl3pPr marL="1143000" indent="-228600">
              <a:defRPr kumimoji="1" b="1">
                <a:solidFill>
                  <a:schemeClr val="tx2"/>
                </a:solidFill>
                <a:ea typeface="隶书" pitchFamily="49" charset="-122"/>
              </a:defRPr>
            </a:lvl3pPr>
            <a:lvl4pPr marL="1600200" indent="-228600">
              <a:defRPr kumimoji="1" b="1">
                <a:solidFill>
                  <a:schemeClr val="tx2"/>
                </a:solidFill>
                <a:ea typeface="隶书" pitchFamily="49" charset="-122"/>
              </a:defRPr>
            </a:lvl4pPr>
            <a:lvl5pPr marL="2057400" indent="-228600">
              <a:defRPr kumimoji="1" b="1">
                <a:solidFill>
                  <a:schemeClr val="tx2"/>
                </a:solidFill>
                <a:ea typeface="隶书" pitchFamily="49" charset="-122"/>
              </a:defRPr>
            </a:lvl5pPr>
            <a:lvl6pPr marL="2514600" indent="-228600" algn="ctr" eaLnBrk="0" fontAlgn="base" hangingPunct="0">
              <a:spcBef>
                <a:spcPct val="0"/>
              </a:spcBef>
              <a:spcAft>
                <a:spcPct val="0"/>
              </a:spcAft>
              <a:defRPr kumimoji="1" b="1">
                <a:solidFill>
                  <a:schemeClr val="tx2"/>
                </a:solidFill>
                <a:ea typeface="隶书" pitchFamily="49" charset="-122"/>
              </a:defRPr>
            </a:lvl6pPr>
            <a:lvl7pPr marL="2971800" indent="-228600" algn="ctr" eaLnBrk="0" fontAlgn="base" hangingPunct="0">
              <a:spcBef>
                <a:spcPct val="0"/>
              </a:spcBef>
              <a:spcAft>
                <a:spcPct val="0"/>
              </a:spcAft>
              <a:defRPr kumimoji="1" b="1">
                <a:solidFill>
                  <a:schemeClr val="tx2"/>
                </a:solidFill>
                <a:ea typeface="隶书" pitchFamily="49" charset="-122"/>
              </a:defRPr>
            </a:lvl7pPr>
            <a:lvl8pPr marL="3429000" indent="-228600" algn="ctr" eaLnBrk="0" fontAlgn="base" hangingPunct="0">
              <a:spcBef>
                <a:spcPct val="0"/>
              </a:spcBef>
              <a:spcAft>
                <a:spcPct val="0"/>
              </a:spcAft>
              <a:defRPr kumimoji="1" b="1">
                <a:solidFill>
                  <a:schemeClr val="tx2"/>
                </a:solidFill>
                <a:ea typeface="隶书" pitchFamily="49" charset="-122"/>
              </a:defRPr>
            </a:lvl8pPr>
            <a:lvl9pPr marL="3886200" indent="-228600" algn="ctr" eaLnBrk="0" fontAlgn="base" hangingPunct="0">
              <a:spcBef>
                <a:spcPct val="0"/>
              </a:spcBef>
              <a:spcAft>
                <a:spcPct val="0"/>
              </a:spcAft>
              <a:defRPr kumimoji="1" b="1">
                <a:solidFill>
                  <a:schemeClr val="tx2"/>
                </a:solidFill>
                <a:ea typeface="隶书" pitchFamily="49" charset="-122"/>
              </a:defRPr>
            </a:lvl9pPr>
          </a:lstStyle>
          <a:p>
            <a:r>
              <a:rPr lang="zh-CN" altLang="en-US" dirty="0">
                <a:solidFill>
                  <a:srgbClr val="FFFF00"/>
                </a:solidFill>
              </a:rPr>
              <a:t>浮动利率投资者</a:t>
            </a:r>
          </a:p>
        </p:txBody>
      </p:sp>
      <p:sp>
        <p:nvSpPr>
          <p:cNvPr id="165894" name="Line 6"/>
          <p:cNvSpPr>
            <a:spLocks noChangeShapeType="1"/>
          </p:cNvSpPr>
          <p:nvPr/>
        </p:nvSpPr>
        <p:spPr bwMode="auto">
          <a:xfrm>
            <a:off x="3492376" y="2971800"/>
            <a:ext cx="25733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895" name="Line 7"/>
          <p:cNvSpPr>
            <a:spLocks noChangeShapeType="1"/>
          </p:cNvSpPr>
          <p:nvPr/>
        </p:nvSpPr>
        <p:spPr bwMode="auto">
          <a:xfrm flipH="1">
            <a:off x="3478088" y="3200400"/>
            <a:ext cx="25733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896" name="Line 8"/>
          <p:cNvSpPr>
            <a:spLocks noChangeShapeType="1"/>
          </p:cNvSpPr>
          <p:nvPr/>
        </p:nvSpPr>
        <p:spPr bwMode="auto">
          <a:xfrm>
            <a:off x="2868488" y="3352800"/>
            <a:ext cx="0" cy="9064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897" name="Line 9"/>
          <p:cNvSpPr>
            <a:spLocks noChangeShapeType="1"/>
          </p:cNvSpPr>
          <p:nvPr/>
        </p:nvSpPr>
        <p:spPr bwMode="auto">
          <a:xfrm>
            <a:off x="6830888" y="3429000"/>
            <a:ext cx="0" cy="835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898" name="Text Box 10"/>
          <p:cNvSpPr txBox="1">
            <a:spLocks noChangeArrowheads="1"/>
          </p:cNvSpPr>
          <p:nvPr/>
        </p:nvSpPr>
        <p:spPr bwMode="auto">
          <a:xfrm>
            <a:off x="3935288" y="24384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r>
              <a:rPr kumimoji="0" lang="en-US" altLang="zh-CN" sz="2000">
                <a:solidFill>
                  <a:schemeClr val="tx1"/>
                </a:solidFill>
                <a:ea typeface="宋体" pitchFamily="2" charset="-122"/>
              </a:rPr>
              <a:t>LIBOR-0.2%</a:t>
            </a:r>
          </a:p>
        </p:txBody>
      </p:sp>
      <p:sp>
        <p:nvSpPr>
          <p:cNvPr id="165899" name="Text Box 11"/>
          <p:cNvSpPr txBox="1">
            <a:spLocks noChangeArrowheads="1"/>
          </p:cNvSpPr>
          <p:nvPr/>
        </p:nvSpPr>
        <p:spPr bwMode="auto">
          <a:xfrm>
            <a:off x="4392488" y="3352800"/>
            <a:ext cx="7318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en-US" altLang="zh-CN" sz="2400" dirty="0">
                <a:solidFill>
                  <a:schemeClr val="tx1"/>
                </a:solidFill>
                <a:ea typeface="宋体" pitchFamily="2" charset="-122"/>
              </a:rPr>
              <a:t>7%</a:t>
            </a:r>
          </a:p>
        </p:txBody>
      </p:sp>
      <p:sp>
        <p:nvSpPr>
          <p:cNvPr id="165900" name="Text Box 12"/>
          <p:cNvSpPr txBox="1">
            <a:spLocks noChangeArrowheads="1"/>
          </p:cNvSpPr>
          <p:nvPr/>
        </p:nvSpPr>
        <p:spPr bwMode="auto">
          <a:xfrm>
            <a:off x="6907088" y="3657600"/>
            <a:ext cx="2057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r>
              <a:rPr kumimoji="0" lang="en-US" altLang="zh-CN" sz="2400">
                <a:solidFill>
                  <a:schemeClr val="tx1"/>
                </a:solidFill>
                <a:ea typeface="宋体" pitchFamily="2" charset="-122"/>
              </a:rPr>
              <a:t>LIBOR+0.7%</a:t>
            </a:r>
          </a:p>
        </p:txBody>
      </p:sp>
      <p:sp>
        <p:nvSpPr>
          <p:cNvPr id="165901" name="Text Box 13"/>
          <p:cNvSpPr txBox="1">
            <a:spLocks noChangeArrowheads="1"/>
          </p:cNvSpPr>
          <p:nvPr/>
        </p:nvSpPr>
        <p:spPr bwMode="auto">
          <a:xfrm>
            <a:off x="2944688" y="3581400"/>
            <a:ext cx="442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r>
              <a:rPr kumimoji="0" lang="en-US" altLang="zh-CN" sz="2000" dirty="0">
                <a:solidFill>
                  <a:schemeClr val="tx1"/>
                </a:solidFill>
                <a:ea typeface="宋体" pitchFamily="2" charset="-122"/>
              </a:rPr>
              <a:t>7%</a:t>
            </a:r>
          </a:p>
        </p:txBody>
      </p:sp>
      <p:sp>
        <p:nvSpPr>
          <p:cNvPr id="165902" name="Text Box 14"/>
          <p:cNvSpPr txBox="1">
            <a:spLocks noChangeArrowheads="1"/>
          </p:cNvSpPr>
          <p:nvPr/>
        </p:nvSpPr>
        <p:spPr bwMode="auto">
          <a:xfrm>
            <a:off x="6116513" y="2819400"/>
            <a:ext cx="1323975" cy="4572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en-US" altLang="zh-CN" sz="2400" dirty="0">
                <a:solidFill>
                  <a:srgbClr val="FFFF00"/>
                </a:solidFill>
                <a:ea typeface="宋体" pitchFamily="2" charset="-122"/>
              </a:rPr>
              <a:t>B</a:t>
            </a:r>
            <a:r>
              <a:rPr kumimoji="0" lang="zh-CN" altLang="en-US" sz="2400" dirty="0">
                <a:solidFill>
                  <a:srgbClr val="FFFF00"/>
                </a:solidFill>
                <a:ea typeface="宋体" pitchFamily="2" charset="-122"/>
              </a:rPr>
              <a:t>公司</a:t>
            </a:r>
          </a:p>
        </p:txBody>
      </p:sp>
    </p:spTree>
    <p:extLst>
      <p:ext uri="{BB962C8B-B14F-4D97-AF65-F5344CB8AC3E}">
        <p14:creationId xmlns:p14="http://schemas.microsoft.com/office/powerpoint/2010/main" val="69040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smtClean="0"/>
              <a:t>互换后的融资成本</a:t>
            </a:r>
          </a:p>
        </p:txBody>
      </p:sp>
      <p:graphicFrame>
        <p:nvGraphicFramePr>
          <p:cNvPr id="961539" name="Group 3"/>
          <p:cNvGraphicFramePr>
            <a:graphicFrameLocks noGrp="1"/>
          </p:cNvGraphicFramePr>
          <p:nvPr>
            <p:extLst/>
          </p:nvPr>
        </p:nvGraphicFramePr>
        <p:xfrm>
          <a:off x="1066800" y="1803400"/>
          <a:ext cx="6477000" cy="4222754"/>
        </p:xfrm>
        <a:graphic>
          <a:graphicData uri="http://schemas.openxmlformats.org/drawingml/2006/table">
            <a:tbl>
              <a:tblPr/>
              <a:tblGrid>
                <a:gridCol w="990600"/>
                <a:gridCol w="2286000"/>
                <a:gridCol w="1905000"/>
                <a:gridCol w="1295400"/>
              </a:tblGrid>
              <a:tr h="1040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mn-ea"/>
                          <a:ea typeface="+mn-ea"/>
                        </a:rPr>
                        <a:t>公司</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mn-ea"/>
                          <a:ea typeface="+mn-ea"/>
                        </a:rPr>
                        <a:t>互换前融资成本</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mn-ea"/>
                          <a:ea typeface="+mn-ea"/>
                        </a:rPr>
                        <a:t>互换后成本</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mn-ea"/>
                          <a:ea typeface="+mn-ea"/>
                        </a:rPr>
                        <a:t>降低的成本</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75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mn-ea"/>
                          <a:ea typeface="+mn-ea"/>
                        </a:rPr>
                        <a:t>A</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mn-ea"/>
                          <a:ea typeface="+mn-ea"/>
                        </a:rPr>
                        <a:t>浮动利率融资成本为：</a:t>
                      </a:r>
                      <a:r>
                        <a:rPr kumimoji="1" lang="en-US" altLang="zh-CN" sz="2400" b="0" i="0" u="none" strike="noStrike" cap="none" normalizeH="0" baseline="0" dirty="0" smtClean="0">
                          <a:ln>
                            <a:noFill/>
                          </a:ln>
                          <a:solidFill>
                            <a:schemeClr val="tx1"/>
                          </a:solidFill>
                          <a:effectLst/>
                          <a:latin typeface="+mn-ea"/>
                          <a:ea typeface="+mn-ea"/>
                        </a:rPr>
                        <a:t>LIBOR+ 0.4% </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7% +(LIBOR</a:t>
                      </a:r>
                      <a:r>
                        <a:rPr kumimoji="1" lang="zh-CN" altLang="en-US" sz="2400" b="0" i="0" u="none" strike="noStrike" cap="none" normalizeH="0" baseline="0" dirty="0" smtClean="0">
                          <a:ln>
                            <a:noFill/>
                          </a:ln>
                          <a:solidFill>
                            <a:schemeClr val="tx1"/>
                          </a:solidFill>
                          <a:effectLst/>
                          <a:latin typeface="+mn-ea"/>
                          <a:ea typeface="+mn-ea"/>
                        </a:rPr>
                        <a:t>－</a:t>
                      </a:r>
                      <a:r>
                        <a:rPr kumimoji="1" lang="en-US" altLang="zh-CN" sz="2400" b="0" i="0" u="none" strike="noStrike" cap="none" normalizeH="0" baseline="0" dirty="0" smtClean="0">
                          <a:ln>
                            <a:noFill/>
                          </a:ln>
                          <a:solidFill>
                            <a:schemeClr val="tx1"/>
                          </a:solidFill>
                          <a:effectLst/>
                          <a:latin typeface="+mn-ea"/>
                          <a:ea typeface="+mn-ea"/>
                        </a:rPr>
                        <a:t>0.2%)- 7%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 LIBOR - 0.2% </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mn-ea"/>
                          <a:ea typeface="+mn-ea"/>
                        </a:rPr>
                        <a:t>0.6% </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4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mn-ea"/>
                          <a:ea typeface="+mn-ea"/>
                        </a:rPr>
                        <a:t>B</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mn-ea"/>
                          <a:ea typeface="+mn-ea"/>
                        </a:rPr>
                        <a:t>固定利率融资成本为：</a:t>
                      </a:r>
                      <a:r>
                        <a:rPr kumimoji="1" lang="en-US" altLang="zh-CN" sz="2400" b="0" i="0" u="none" strike="noStrike" cap="none" normalizeH="0" baseline="0" smtClean="0">
                          <a:ln>
                            <a:noFill/>
                          </a:ln>
                          <a:solidFill>
                            <a:schemeClr val="tx1"/>
                          </a:solidFill>
                          <a:effectLst/>
                          <a:latin typeface="+mn-ea"/>
                          <a:ea typeface="+mn-ea"/>
                        </a:rPr>
                        <a:t>8.5</a:t>
                      </a:r>
                      <a:r>
                        <a:rPr kumimoji="1" lang="zh-CN" altLang="en-US" sz="2400" b="0" i="0" u="none" strike="noStrike" cap="none" normalizeH="0" baseline="0" smtClean="0">
                          <a:ln>
                            <a:noFill/>
                          </a:ln>
                          <a:solidFill>
                            <a:schemeClr val="tx1"/>
                          </a:solidFill>
                          <a:effectLst/>
                          <a:latin typeface="+mn-ea"/>
                          <a:ea typeface="+mn-ea"/>
                        </a:rPr>
                        <a:t>％ </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(LIBOR + 0.7%)+ 7% -(LIBOR - 0.2%) =7.9% </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ea"/>
                          <a:ea typeface="+mn-ea"/>
                        </a:rPr>
                        <a:t>0.6% </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1855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smtClean="0">
                <a:latin typeface="宋体" pitchFamily="2" charset="-122"/>
                <a:ea typeface="宋体" pitchFamily="2" charset="-122"/>
              </a:rPr>
              <a:t>利率互换中介的作用</a:t>
            </a:r>
            <a:r>
              <a:rPr lang="zh-CN" altLang="en-US" smtClean="0"/>
              <a:t> </a:t>
            </a:r>
          </a:p>
        </p:txBody>
      </p:sp>
      <p:sp>
        <p:nvSpPr>
          <p:cNvPr id="167939" name="Rectangle 3"/>
          <p:cNvSpPr>
            <a:spLocks noGrp="1" noChangeArrowheads="1"/>
          </p:cNvSpPr>
          <p:nvPr>
            <p:ph type="body" idx="1"/>
          </p:nvPr>
        </p:nvSpPr>
        <p:spPr/>
        <p:txBody>
          <a:bodyPr/>
          <a:lstStyle/>
          <a:p>
            <a:pPr eaLnBrk="1" hangingPunct="1"/>
            <a:r>
              <a:rPr lang="zh-CN" altLang="en-US" sz="2800" smtClean="0">
                <a:latin typeface="宋体" pitchFamily="2" charset="-122"/>
              </a:rPr>
              <a:t>实务中寻找互换对方须花费相当长的时间，且还要承担彼此不认识的信用风险</a:t>
            </a:r>
            <a:r>
              <a:rPr lang="zh-CN" altLang="en-US" sz="2800" smtClean="0"/>
              <a:t> </a:t>
            </a:r>
          </a:p>
          <a:p>
            <a:pPr eaLnBrk="1" hangingPunct="1"/>
            <a:r>
              <a:rPr lang="zh-CN" altLang="en-US" sz="2800" smtClean="0">
                <a:latin typeface="宋体" pitchFamily="2" charset="-122"/>
              </a:rPr>
              <a:t>金融机构由于自身业务往来的关系，接近利率互换的供需双方，容易找到潜在的互换者。</a:t>
            </a:r>
          </a:p>
          <a:p>
            <a:pPr eaLnBrk="1" hangingPunct="1"/>
            <a:r>
              <a:rPr lang="zh-CN" altLang="en-US" sz="2800" smtClean="0">
                <a:latin typeface="宋体" pitchFamily="2" charset="-122"/>
              </a:rPr>
              <a:t>金融机构本身也可凭其信用来降低交易双方的信用风险。</a:t>
            </a:r>
          </a:p>
          <a:p>
            <a:pPr eaLnBrk="1" hangingPunct="1"/>
            <a:r>
              <a:rPr lang="zh-CN" altLang="en-US" sz="2800" smtClean="0">
                <a:latin typeface="宋体" pitchFamily="2" charset="-122"/>
              </a:rPr>
              <a:t>中介者与互换双方分别签订利率互换协议，互换中介并不要额外的资金，而是仅仅从中赚取服务费用或差价。</a:t>
            </a:r>
            <a:r>
              <a:rPr lang="zh-CN" altLang="en-US" sz="2800" smtClean="0"/>
              <a:t> </a:t>
            </a:r>
          </a:p>
        </p:txBody>
      </p:sp>
    </p:spTree>
    <p:extLst>
      <p:ext uri="{BB962C8B-B14F-4D97-AF65-F5344CB8AC3E}">
        <p14:creationId xmlns:p14="http://schemas.microsoft.com/office/powerpoint/2010/main" val="328519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endParaRPr lang="zh-CN" altLang="zh-CN" sz="3200" smtClean="0">
              <a:latin typeface="+mn-ea"/>
              <a:ea typeface="+mn-ea"/>
            </a:endParaRPr>
          </a:p>
        </p:txBody>
      </p:sp>
      <p:sp>
        <p:nvSpPr>
          <p:cNvPr id="168963" name="Text Box 3"/>
          <p:cNvSpPr txBox="1">
            <a:spLocks noChangeArrowheads="1"/>
          </p:cNvSpPr>
          <p:nvPr/>
        </p:nvSpPr>
        <p:spPr bwMode="auto">
          <a:xfrm>
            <a:off x="2646809" y="4635500"/>
            <a:ext cx="1543050" cy="8509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zh-CN" altLang="en-US" sz="2400">
                <a:solidFill>
                  <a:schemeClr val="tx1"/>
                </a:solidFill>
                <a:latin typeface="+mn-ea"/>
                <a:ea typeface="+mn-ea"/>
              </a:rPr>
              <a:t>固定利率投资者</a:t>
            </a:r>
          </a:p>
        </p:txBody>
      </p:sp>
      <p:sp>
        <p:nvSpPr>
          <p:cNvPr id="168964" name="Text Box 4"/>
          <p:cNvSpPr txBox="1">
            <a:spLocks noChangeArrowheads="1"/>
          </p:cNvSpPr>
          <p:nvPr/>
        </p:nvSpPr>
        <p:spPr bwMode="auto">
          <a:xfrm>
            <a:off x="1645096" y="2270125"/>
            <a:ext cx="1254125" cy="8509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en-US" altLang="zh-CN" sz="2400" dirty="0">
                <a:solidFill>
                  <a:schemeClr val="tx1"/>
                </a:solidFill>
                <a:latin typeface="+mn-ea"/>
                <a:ea typeface="+mn-ea"/>
              </a:rPr>
              <a:t>A</a:t>
            </a:r>
            <a:r>
              <a:rPr kumimoji="0" lang="zh-CN" altLang="en-US" sz="2400" dirty="0">
                <a:solidFill>
                  <a:schemeClr val="tx1"/>
                </a:solidFill>
                <a:latin typeface="+mn-ea"/>
                <a:ea typeface="+mn-ea"/>
              </a:rPr>
              <a:t>公司</a:t>
            </a:r>
          </a:p>
        </p:txBody>
      </p:sp>
      <p:sp>
        <p:nvSpPr>
          <p:cNvPr id="168965" name="Text Box 5"/>
          <p:cNvSpPr txBox="1">
            <a:spLocks noChangeArrowheads="1"/>
          </p:cNvSpPr>
          <p:nvPr/>
        </p:nvSpPr>
        <p:spPr bwMode="auto">
          <a:xfrm>
            <a:off x="6286946" y="2270125"/>
            <a:ext cx="1252538" cy="8509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en-US" altLang="zh-CN" sz="2400">
                <a:solidFill>
                  <a:schemeClr val="tx1"/>
                </a:solidFill>
                <a:latin typeface="+mn-ea"/>
                <a:ea typeface="+mn-ea"/>
              </a:rPr>
              <a:t>B</a:t>
            </a:r>
            <a:r>
              <a:rPr kumimoji="0" lang="zh-CN" altLang="en-US" sz="2400">
                <a:solidFill>
                  <a:schemeClr val="tx1"/>
                </a:solidFill>
                <a:latin typeface="+mn-ea"/>
                <a:ea typeface="+mn-ea"/>
              </a:rPr>
              <a:t>公司</a:t>
            </a:r>
          </a:p>
        </p:txBody>
      </p:sp>
      <p:sp>
        <p:nvSpPr>
          <p:cNvPr id="168966" name="Text Box 6"/>
          <p:cNvSpPr txBox="1">
            <a:spLocks noChangeArrowheads="1"/>
          </p:cNvSpPr>
          <p:nvPr/>
        </p:nvSpPr>
        <p:spPr bwMode="auto">
          <a:xfrm>
            <a:off x="4961384" y="4635500"/>
            <a:ext cx="1541462" cy="8509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zh-CN" altLang="en-US" sz="2400">
                <a:solidFill>
                  <a:schemeClr val="tx1"/>
                </a:solidFill>
                <a:latin typeface="+mn-ea"/>
                <a:ea typeface="+mn-ea"/>
              </a:rPr>
              <a:t>浮动利率投资者</a:t>
            </a:r>
          </a:p>
        </p:txBody>
      </p:sp>
      <p:sp>
        <p:nvSpPr>
          <p:cNvPr id="168967" name="Line 7"/>
          <p:cNvSpPr>
            <a:spLocks noChangeShapeType="1"/>
          </p:cNvSpPr>
          <p:nvPr/>
        </p:nvSpPr>
        <p:spPr bwMode="auto">
          <a:xfrm>
            <a:off x="2900809" y="2547938"/>
            <a:ext cx="10144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68968" name="Line 8"/>
          <p:cNvSpPr>
            <a:spLocks noChangeShapeType="1"/>
          </p:cNvSpPr>
          <p:nvPr/>
        </p:nvSpPr>
        <p:spPr bwMode="auto">
          <a:xfrm flipH="1">
            <a:off x="2900809" y="2790825"/>
            <a:ext cx="10144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68969" name="Text Box 9"/>
          <p:cNvSpPr txBox="1">
            <a:spLocks noChangeArrowheads="1"/>
          </p:cNvSpPr>
          <p:nvPr/>
        </p:nvSpPr>
        <p:spPr bwMode="auto">
          <a:xfrm>
            <a:off x="2940496" y="2057400"/>
            <a:ext cx="9763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r>
              <a:rPr kumimoji="0" lang="en-US" altLang="zh-CN">
                <a:solidFill>
                  <a:schemeClr val="tx1"/>
                </a:solidFill>
                <a:latin typeface="+mn-ea"/>
                <a:ea typeface="+mn-ea"/>
              </a:rPr>
              <a:t>LIBOR</a:t>
            </a:r>
          </a:p>
        </p:txBody>
      </p:sp>
      <p:sp>
        <p:nvSpPr>
          <p:cNvPr id="168970" name="Text Box 10"/>
          <p:cNvSpPr txBox="1">
            <a:spLocks noChangeArrowheads="1"/>
          </p:cNvSpPr>
          <p:nvPr/>
        </p:nvSpPr>
        <p:spPr bwMode="auto">
          <a:xfrm>
            <a:off x="3030984" y="2854325"/>
            <a:ext cx="9890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en-US" altLang="zh-CN" sz="2400">
                <a:solidFill>
                  <a:schemeClr val="tx1"/>
                </a:solidFill>
                <a:latin typeface="+mn-ea"/>
                <a:ea typeface="+mn-ea"/>
              </a:rPr>
              <a:t>7%</a:t>
            </a:r>
          </a:p>
        </p:txBody>
      </p:sp>
      <p:sp>
        <p:nvSpPr>
          <p:cNvPr id="168971" name="Text Box 11"/>
          <p:cNvSpPr txBox="1">
            <a:spLocks noChangeArrowheads="1"/>
          </p:cNvSpPr>
          <p:nvPr/>
        </p:nvSpPr>
        <p:spPr bwMode="auto">
          <a:xfrm>
            <a:off x="6985446" y="3973513"/>
            <a:ext cx="20510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r>
              <a:rPr kumimoji="0" lang="en-US" altLang="zh-CN" sz="2400">
                <a:solidFill>
                  <a:schemeClr val="tx1"/>
                </a:solidFill>
                <a:latin typeface="+mn-ea"/>
                <a:ea typeface="+mn-ea"/>
              </a:rPr>
              <a:t>LIBOR+0.7%</a:t>
            </a:r>
          </a:p>
        </p:txBody>
      </p:sp>
      <p:sp>
        <p:nvSpPr>
          <p:cNvPr id="168972" name="Text Box 12"/>
          <p:cNvSpPr txBox="1">
            <a:spLocks noChangeArrowheads="1"/>
          </p:cNvSpPr>
          <p:nvPr/>
        </p:nvSpPr>
        <p:spPr bwMode="auto">
          <a:xfrm>
            <a:off x="2375346" y="3973513"/>
            <a:ext cx="7937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r>
              <a:rPr kumimoji="0" lang="en-US" altLang="zh-CN" sz="2400">
                <a:solidFill>
                  <a:schemeClr val="tx1"/>
                </a:solidFill>
                <a:latin typeface="+mn-ea"/>
                <a:ea typeface="+mn-ea"/>
              </a:rPr>
              <a:t>7%</a:t>
            </a:r>
          </a:p>
        </p:txBody>
      </p:sp>
      <p:sp>
        <p:nvSpPr>
          <p:cNvPr id="168973" name="Text Box 13"/>
          <p:cNvSpPr txBox="1">
            <a:spLocks noChangeArrowheads="1"/>
          </p:cNvSpPr>
          <p:nvPr/>
        </p:nvSpPr>
        <p:spPr bwMode="auto">
          <a:xfrm>
            <a:off x="3935859" y="2270125"/>
            <a:ext cx="1252537" cy="8509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zh-CN" altLang="en-US" sz="2400">
                <a:solidFill>
                  <a:schemeClr val="tx1"/>
                </a:solidFill>
                <a:latin typeface="+mn-ea"/>
                <a:ea typeface="+mn-ea"/>
              </a:rPr>
              <a:t>互换中介</a:t>
            </a:r>
          </a:p>
        </p:txBody>
      </p:sp>
      <p:sp>
        <p:nvSpPr>
          <p:cNvPr id="168974" name="Line 14"/>
          <p:cNvSpPr>
            <a:spLocks noChangeShapeType="1"/>
          </p:cNvSpPr>
          <p:nvPr/>
        </p:nvSpPr>
        <p:spPr bwMode="auto">
          <a:xfrm>
            <a:off x="5220146" y="2570163"/>
            <a:ext cx="1016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68975" name="Line 15"/>
          <p:cNvSpPr>
            <a:spLocks noChangeShapeType="1"/>
          </p:cNvSpPr>
          <p:nvPr/>
        </p:nvSpPr>
        <p:spPr bwMode="auto">
          <a:xfrm flipH="1">
            <a:off x="5218559" y="2813050"/>
            <a:ext cx="10144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68976" name="Text Box 16"/>
          <p:cNvSpPr txBox="1">
            <a:spLocks noChangeArrowheads="1"/>
          </p:cNvSpPr>
          <p:nvPr/>
        </p:nvSpPr>
        <p:spPr bwMode="auto">
          <a:xfrm>
            <a:off x="5261421" y="2079625"/>
            <a:ext cx="1465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just"/>
            <a:r>
              <a:rPr kumimoji="0" lang="en-US" altLang="zh-CN">
                <a:solidFill>
                  <a:schemeClr val="tx1"/>
                </a:solidFill>
                <a:latin typeface="+mn-ea"/>
                <a:ea typeface="+mn-ea"/>
              </a:rPr>
              <a:t>LIBOR-0.2%</a:t>
            </a:r>
          </a:p>
        </p:txBody>
      </p:sp>
      <p:sp>
        <p:nvSpPr>
          <p:cNvPr id="168977" name="Text Box 17"/>
          <p:cNvSpPr txBox="1">
            <a:spLocks noChangeArrowheads="1"/>
          </p:cNvSpPr>
          <p:nvPr/>
        </p:nvSpPr>
        <p:spPr bwMode="auto">
          <a:xfrm>
            <a:off x="5407471" y="2876550"/>
            <a:ext cx="9890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r>
              <a:rPr kumimoji="0" lang="en-US" altLang="zh-CN" sz="2400">
                <a:solidFill>
                  <a:schemeClr val="tx1"/>
                </a:solidFill>
                <a:latin typeface="+mn-ea"/>
                <a:ea typeface="+mn-ea"/>
              </a:rPr>
              <a:t>7.2%</a:t>
            </a:r>
          </a:p>
        </p:txBody>
      </p:sp>
      <p:sp>
        <p:nvSpPr>
          <p:cNvPr id="168978" name="Line 18"/>
          <p:cNvSpPr>
            <a:spLocks noChangeShapeType="1"/>
          </p:cNvSpPr>
          <p:nvPr/>
        </p:nvSpPr>
        <p:spPr bwMode="auto">
          <a:xfrm>
            <a:off x="2261046" y="3121025"/>
            <a:ext cx="0" cy="1987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68979" name="Line 19"/>
          <p:cNvSpPr>
            <a:spLocks noChangeShapeType="1"/>
          </p:cNvSpPr>
          <p:nvPr/>
        </p:nvSpPr>
        <p:spPr bwMode="auto">
          <a:xfrm>
            <a:off x="2261046" y="5108575"/>
            <a:ext cx="38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68980" name="Line 20"/>
          <p:cNvSpPr>
            <a:spLocks noChangeShapeType="1"/>
          </p:cNvSpPr>
          <p:nvPr/>
        </p:nvSpPr>
        <p:spPr bwMode="auto">
          <a:xfrm>
            <a:off x="6888609" y="3121025"/>
            <a:ext cx="0" cy="1987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68981" name="Line 21"/>
          <p:cNvSpPr>
            <a:spLocks noChangeShapeType="1"/>
          </p:cNvSpPr>
          <p:nvPr/>
        </p:nvSpPr>
        <p:spPr bwMode="auto">
          <a:xfrm flipH="1">
            <a:off x="6502846" y="5108575"/>
            <a:ext cx="38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Tree>
    <p:extLst>
      <p:ext uri="{BB962C8B-B14F-4D97-AF65-F5344CB8AC3E}">
        <p14:creationId xmlns:p14="http://schemas.microsoft.com/office/powerpoint/2010/main" val="358377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金融互换的概念</a:t>
            </a:r>
            <a:endParaRPr lang="en-US" altLang="zh-CN" dirty="0" smtClean="0"/>
          </a:p>
          <a:p>
            <a:r>
              <a:rPr lang="zh-CN" altLang="en-US" dirty="0" smtClean="0"/>
              <a:t>利率互换</a:t>
            </a:r>
            <a:endParaRPr lang="en-US" altLang="zh-CN" dirty="0" smtClean="0"/>
          </a:p>
          <a:p>
            <a:r>
              <a:rPr lang="zh-CN" altLang="en-US" dirty="0" smtClean="0"/>
              <a:t>货币互换</a:t>
            </a:r>
            <a:endParaRPr lang="en-US" altLang="zh-CN" dirty="0" smtClean="0"/>
          </a:p>
          <a:p>
            <a:r>
              <a:rPr lang="zh-CN" altLang="en-US" dirty="0" smtClean="0"/>
              <a:t>零</a:t>
            </a:r>
            <a:r>
              <a:rPr lang="zh-CN" altLang="en-US" dirty="0"/>
              <a:t>息票的互换定价</a:t>
            </a:r>
            <a:r>
              <a:rPr lang="zh-CN" altLang="en-US" dirty="0" smtClean="0"/>
              <a:t>法</a:t>
            </a:r>
            <a:endParaRPr lang="en-US" altLang="zh-CN" dirty="0" smtClean="0"/>
          </a:p>
          <a:p>
            <a:r>
              <a:rPr lang="zh-CN" altLang="en-US" dirty="0"/>
              <a:t>利用利率期货给互换定价和套期保值</a:t>
            </a:r>
          </a:p>
        </p:txBody>
      </p:sp>
    </p:spTree>
    <p:extLst>
      <p:ext uri="{BB962C8B-B14F-4D97-AF65-F5344CB8AC3E}">
        <p14:creationId xmlns:p14="http://schemas.microsoft.com/office/powerpoint/2010/main" val="66187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body" idx="1"/>
          </p:nvPr>
        </p:nvSpPr>
        <p:spPr>
          <a:xfrm>
            <a:off x="685800" y="838200"/>
            <a:ext cx="7391400" cy="5543128"/>
          </a:xfrm>
        </p:spPr>
        <p:txBody>
          <a:bodyPr/>
          <a:lstStyle/>
          <a:p>
            <a:pPr eaLnBrk="1" hangingPunct="1">
              <a:defRPr/>
            </a:pPr>
            <a:r>
              <a:rPr lang="zh-CN" altLang="en-US" sz="3600" b="1" dirty="0" smtClean="0"/>
              <a:t>利率互换相关项目：</a:t>
            </a:r>
          </a:p>
          <a:p>
            <a:pPr eaLnBrk="1" hangingPunct="1">
              <a:lnSpc>
                <a:spcPct val="150000"/>
              </a:lnSpc>
              <a:defRPr/>
            </a:pPr>
            <a:r>
              <a:rPr lang="zh-CN" altLang="en-US" b="1" dirty="0" smtClean="0">
                <a:solidFill>
                  <a:srgbClr val="FFFF00"/>
                </a:solidFill>
              </a:rPr>
              <a:t>每个互换阶段的期末</a:t>
            </a:r>
            <a:r>
              <a:rPr lang="zh-CN" altLang="en-US" b="1" dirty="0" smtClean="0"/>
              <a:t>由净债务人向净债权人支付两个利息金额的差额。</a:t>
            </a:r>
          </a:p>
          <a:p>
            <a:pPr eaLnBrk="1" hangingPunct="1">
              <a:lnSpc>
                <a:spcPct val="150000"/>
              </a:lnSpc>
              <a:defRPr/>
            </a:pPr>
            <a:r>
              <a:rPr lang="zh-CN" altLang="en-US" b="1" dirty="0" smtClean="0"/>
              <a:t>利息支付金额的计算：</a:t>
            </a:r>
            <a:endParaRPr lang="en-US" altLang="zh-CN" b="1" dirty="0" smtClean="0"/>
          </a:p>
          <a:p>
            <a:pPr eaLnBrk="1" hangingPunct="1">
              <a:lnSpc>
                <a:spcPct val="150000"/>
              </a:lnSpc>
              <a:defRPr/>
            </a:pPr>
            <a:endParaRPr lang="en-US" altLang="zh-CN" b="1" dirty="0" smtClean="0">
              <a:effectLst/>
            </a:endParaRPr>
          </a:p>
          <a:p>
            <a:pPr eaLnBrk="1" hangingPunct="1">
              <a:lnSpc>
                <a:spcPct val="150000"/>
              </a:lnSpc>
              <a:defRPr/>
            </a:pPr>
            <a:r>
              <a:rPr lang="zh-CN" altLang="en-US" b="1" dirty="0"/>
              <a:t>利率互换，</a:t>
            </a:r>
            <a:r>
              <a:rPr lang="zh-CN" altLang="en-US" b="1" dirty="0">
                <a:solidFill>
                  <a:srgbClr val="FFFF00"/>
                </a:solidFill>
              </a:rPr>
              <a:t>只交换利息差额，因此信用风险很小</a:t>
            </a:r>
            <a:r>
              <a:rPr lang="zh-CN" altLang="en-US" b="1" dirty="0"/>
              <a:t>。</a:t>
            </a:r>
          </a:p>
          <a:p>
            <a:pPr eaLnBrk="1" hangingPunct="1">
              <a:lnSpc>
                <a:spcPct val="150000"/>
              </a:lnSpc>
              <a:defRPr/>
            </a:pPr>
            <a:endParaRPr lang="zh-CN" altLang="en-US" b="1" dirty="0" smtClean="0"/>
          </a:p>
        </p:txBody>
      </p:sp>
      <p:graphicFrame>
        <p:nvGraphicFramePr>
          <p:cNvPr id="13315" name="Object 3"/>
          <p:cNvGraphicFramePr>
            <a:graphicFrameLocks noChangeAspect="1"/>
          </p:cNvGraphicFramePr>
          <p:nvPr>
            <p:extLst>
              <p:ext uri="{D42A27DB-BD31-4B8C-83A1-F6EECF244321}">
                <p14:modId xmlns:p14="http://schemas.microsoft.com/office/powerpoint/2010/main" val="3992530935"/>
              </p:ext>
            </p:extLst>
          </p:nvPr>
        </p:nvGraphicFramePr>
        <p:xfrm>
          <a:off x="2771800" y="3933056"/>
          <a:ext cx="2819400" cy="627063"/>
        </p:xfrm>
        <a:graphic>
          <a:graphicData uri="http://schemas.openxmlformats.org/presentationml/2006/ole">
            <mc:AlternateContent xmlns:mc="http://schemas.openxmlformats.org/markup-compatibility/2006">
              <mc:Choice xmlns:v="urn:schemas-microsoft-com:vml" Requires="v">
                <p:oleObj spid="_x0000_s13338" name="Equation" r:id="rId3" imgW="819043" imgH="104760" progId="Equation.DSMT4">
                  <p:embed/>
                </p:oleObj>
              </mc:Choice>
              <mc:Fallback>
                <p:oleObj name="Equation" r:id="rId3" imgW="819043" imgH="1047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933056"/>
                        <a:ext cx="2819400" cy="6270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body" idx="1"/>
          </p:nvPr>
        </p:nvSpPr>
        <p:spPr>
          <a:xfrm>
            <a:off x="2070100" y="1600200"/>
            <a:ext cx="5810250" cy="3017838"/>
          </a:xfrm>
        </p:spPr>
        <p:txBody>
          <a:bodyPr/>
          <a:lstStyle/>
          <a:p>
            <a:pPr eaLnBrk="1" hangingPunct="1">
              <a:spcBef>
                <a:spcPct val="60000"/>
              </a:spcBef>
              <a:buFont typeface="Wingdings" panose="05000000000000000000" pitchFamily="2" charset="2"/>
              <a:buNone/>
              <a:defRPr/>
            </a:pPr>
            <a:r>
              <a:rPr lang="zh-CN" altLang="en-US" sz="2800" b="1" smtClean="0"/>
              <a:t>为利息支付金额</a:t>
            </a:r>
          </a:p>
          <a:p>
            <a:pPr eaLnBrk="1" hangingPunct="1">
              <a:spcBef>
                <a:spcPct val="60000"/>
              </a:spcBef>
              <a:buFont typeface="Wingdings" panose="05000000000000000000" pitchFamily="2" charset="2"/>
              <a:buNone/>
              <a:defRPr/>
            </a:pPr>
            <a:r>
              <a:rPr lang="zh-CN" altLang="en-US" sz="2800" b="1" smtClean="0"/>
              <a:t>为名义本金额</a:t>
            </a:r>
          </a:p>
          <a:p>
            <a:pPr eaLnBrk="1" hangingPunct="1">
              <a:spcBef>
                <a:spcPct val="60000"/>
              </a:spcBef>
              <a:buFont typeface="Wingdings" panose="05000000000000000000" pitchFamily="2" charset="2"/>
              <a:buNone/>
              <a:defRPr/>
            </a:pPr>
            <a:r>
              <a:rPr lang="zh-CN" altLang="en-US" sz="2800" b="1" smtClean="0"/>
              <a:t>为本阶段的年利率（以小数表示）</a:t>
            </a:r>
          </a:p>
          <a:p>
            <a:pPr eaLnBrk="1" hangingPunct="1">
              <a:spcBef>
                <a:spcPct val="60000"/>
              </a:spcBef>
              <a:buFont typeface="Wingdings" panose="05000000000000000000" pitchFamily="2" charset="2"/>
              <a:buNone/>
              <a:defRPr/>
            </a:pPr>
            <a:r>
              <a:rPr lang="zh-CN" altLang="en-US" sz="2800" b="1" smtClean="0"/>
              <a:t>为日期计算项</a:t>
            </a:r>
          </a:p>
        </p:txBody>
      </p:sp>
      <p:graphicFrame>
        <p:nvGraphicFramePr>
          <p:cNvPr id="14339" name="Object 3"/>
          <p:cNvGraphicFramePr>
            <a:graphicFrameLocks noChangeAspect="1"/>
          </p:cNvGraphicFramePr>
          <p:nvPr/>
        </p:nvGraphicFramePr>
        <p:xfrm>
          <a:off x="971550" y="1700213"/>
          <a:ext cx="1157288" cy="2438400"/>
        </p:xfrm>
        <a:graphic>
          <a:graphicData uri="http://schemas.openxmlformats.org/presentationml/2006/ole">
            <mc:AlternateContent xmlns:mc="http://schemas.openxmlformats.org/markup-compatibility/2006">
              <mc:Choice xmlns:v="urn:schemas-microsoft-com:vml" Requires="v">
                <p:oleObj spid="_x0000_s14364" name="Equation" r:id="rId3" imgW="209623" imgH="771660" progId="Equation.DSMT4">
                  <p:embed/>
                </p:oleObj>
              </mc:Choice>
              <mc:Fallback>
                <p:oleObj name="Equation" r:id="rId3" imgW="209623" imgH="7716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00213"/>
                        <a:ext cx="1157288" cy="2438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4"/>
          <p:cNvSpPr txBox="1">
            <a:spLocks noChangeArrowheads="1"/>
          </p:cNvSpPr>
          <p:nvPr/>
        </p:nvSpPr>
        <p:spPr bwMode="auto">
          <a:xfrm>
            <a:off x="609600" y="91440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其中：</a:t>
            </a:r>
          </a:p>
        </p:txBody>
      </p:sp>
      <p:sp>
        <p:nvSpPr>
          <p:cNvPr id="14341" name="Text Box 5"/>
          <p:cNvSpPr txBox="1">
            <a:spLocks noChangeArrowheads="1"/>
          </p:cNvSpPr>
          <p:nvPr/>
        </p:nvSpPr>
        <p:spPr bwMode="auto">
          <a:xfrm>
            <a:off x="457200" y="4876800"/>
            <a:ext cx="8229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日期计算项：1）实际天数/365	2）实际天数/360</a:t>
            </a:r>
          </a:p>
          <a:p>
            <a:pPr eaLnBrk="1" hangingPunct="1">
              <a:spcBef>
                <a:spcPct val="50000"/>
              </a:spcBef>
              <a:buClrTx/>
              <a:buSzTx/>
              <a:buFontTx/>
              <a:buNone/>
            </a:pPr>
            <a:r>
              <a:rPr kumimoji="1" lang="zh-CN" altLang="en-US" sz="2400" b="1">
                <a:latin typeface="Times New Roman" panose="02020603050405020304" pitchFamily="18" charset="0"/>
              </a:rPr>
              <a:t>		3）30/360		4）实际天数/实际天数</a:t>
            </a:r>
            <a:r>
              <a:rPr kumimoji="1" lang="zh-CN" altLang="en-US" sz="2400">
                <a:latin typeface="Times New Roman" panose="02020603050405020304"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381000" y="457200"/>
            <a:ext cx="7772400" cy="615950"/>
          </a:xfrm>
        </p:spPr>
        <p:txBody>
          <a:bodyPr/>
          <a:lstStyle/>
          <a:p>
            <a:pPr eaLnBrk="1" hangingPunct="1">
              <a:defRPr/>
            </a:pPr>
            <a:r>
              <a:rPr lang="zh-CN" altLang="en-US" dirty="0" smtClean="0"/>
              <a:t>2、非标准的利率互换</a:t>
            </a:r>
          </a:p>
        </p:txBody>
      </p:sp>
      <p:sp>
        <p:nvSpPr>
          <p:cNvPr id="317443" name="Rectangle 3"/>
          <p:cNvSpPr>
            <a:spLocks noGrp="1" noChangeArrowheads="1"/>
          </p:cNvSpPr>
          <p:nvPr>
            <p:ph type="body" idx="1"/>
          </p:nvPr>
        </p:nvSpPr>
        <p:spPr>
          <a:xfrm>
            <a:off x="457200" y="1371600"/>
            <a:ext cx="8382000" cy="4724400"/>
          </a:xfrm>
        </p:spPr>
        <p:txBody>
          <a:bodyPr/>
          <a:lstStyle/>
          <a:p>
            <a:pPr eaLnBrk="1" hangingPunct="1">
              <a:lnSpc>
                <a:spcPct val="90000"/>
              </a:lnSpc>
              <a:buFont typeface="Wingdings" panose="05000000000000000000" pitchFamily="2" charset="2"/>
              <a:buNone/>
              <a:defRPr/>
            </a:pPr>
            <a:r>
              <a:rPr lang="zh-CN" altLang="en-US" b="1" dirty="0" smtClean="0"/>
              <a:t>1）名义本金额在互换协议期间内按照一定的模式发生变化：</a:t>
            </a:r>
          </a:p>
          <a:p>
            <a:pPr lvl="1" eaLnBrk="1" hangingPunct="1">
              <a:lnSpc>
                <a:spcPct val="90000"/>
              </a:lnSpc>
              <a:spcBef>
                <a:spcPct val="35000"/>
              </a:spcBef>
              <a:defRPr/>
            </a:pPr>
            <a:r>
              <a:rPr lang="zh-CN" altLang="en-US" b="1" dirty="0" smtClean="0"/>
              <a:t>递增或上升式互换——建筑融资</a:t>
            </a:r>
          </a:p>
          <a:p>
            <a:pPr lvl="1" eaLnBrk="1" hangingPunct="1">
              <a:lnSpc>
                <a:spcPct val="90000"/>
              </a:lnSpc>
              <a:spcBef>
                <a:spcPct val="35000"/>
              </a:spcBef>
              <a:defRPr/>
            </a:pPr>
            <a:r>
              <a:rPr lang="zh-CN" altLang="en-US" b="1" dirty="0" smtClean="0"/>
              <a:t>递减式互换——有偿债基金规定的债券发行</a:t>
            </a:r>
          </a:p>
          <a:p>
            <a:pPr lvl="1" eaLnBrk="1" hangingPunct="1">
              <a:lnSpc>
                <a:spcPct val="90000"/>
              </a:lnSpc>
              <a:spcBef>
                <a:spcPct val="35000"/>
              </a:spcBef>
              <a:defRPr/>
            </a:pPr>
            <a:r>
              <a:rPr lang="zh-CN" altLang="en-US" b="1" dirty="0" smtClean="0"/>
              <a:t>起伏式互换——项目融资</a:t>
            </a:r>
          </a:p>
          <a:p>
            <a:pPr eaLnBrk="1" hangingPunct="1">
              <a:lnSpc>
                <a:spcPct val="90000"/>
              </a:lnSpc>
              <a:spcBef>
                <a:spcPct val="35000"/>
              </a:spcBef>
              <a:buFont typeface="Wingdings" panose="05000000000000000000" pitchFamily="2" charset="2"/>
              <a:buNone/>
              <a:defRPr/>
            </a:pPr>
            <a:r>
              <a:rPr lang="zh-CN" altLang="en-US" b="1" dirty="0" smtClean="0"/>
              <a:t>2）基差互换：</a:t>
            </a:r>
          </a:p>
          <a:p>
            <a:pPr lvl="1" eaLnBrk="1" hangingPunct="1">
              <a:lnSpc>
                <a:spcPct val="90000"/>
              </a:lnSpc>
              <a:spcBef>
                <a:spcPct val="35000"/>
              </a:spcBef>
              <a:buFont typeface="Wingdings" panose="05000000000000000000" pitchFamily="2" charset="2"/>
              <a:buNone/>
              <a:defRPr/>
            </a:pPr>
            <a:r>
              <a:rPr lang="zh-CN" altLang="en-US" b="1" dirty="0" smtClean="0"/>
              <a:t>双方均支付浮动利息，但利率的确定基础不同（同业拆放与</a:t>
            </a:r>
            <a:r>
              <a:rPr lang="en-US" altLang="zh-CN" b="1" dirty="0" smtClean="0"/>
              <a:t>CD</a:t>
            </a:r>
            <a:r>
              <a:rPr lang="zh-CN" altLang="en-US" b="1" dirty="0" smtClean="0"/>
              <a:t>利率），变形——双方利率与同一市场利率相连，但期限不同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body" idx="1"/>
          </p:nvPr>
        </p:nvSpPr>
        <p:spPr>
          <a:xfrm>
            <a:off x="685800" y="838200"/>
            <a:ext cx="8001000" cy="5334000"/>
          </a:xfrm>
        </p:spPr>
        <p:txBody>
          <a:bodyPr/>
          <a:lstStyle/>
          <a:p>
            <a:pPr eaLnBrk="1" hangingPunct="1">
              <a:lnSpc>
                <a:spcPct val="125000"/>
              </a:lnSpc>
              <a:buFont typeface="Wingdings" panose="05000000000000000000" pitchFamily="2" charset="2"/>
              <a:buNone/>
              <a:defRPr/>
            </a:pPr>
            <a:r>
              <a:rPr lang="zh-CN" altLang="en-US" b="1" smtClean="0"/>
              <a:t>3）差额互换（</a:t>
            </a:r>
            <a:r>
              <a:rPr lang="en-US" altLang="zh-CN" b="1" smtClean="0"/>
              <a:t>Differential Swaps)：</a:t>
            </a:r>
            <a:r>
              <a:rPr lang="zh-CN" altLang="en-US" b="1" smtClean="0"/>
              <a:t>浮动为</a:t>
            </a:r>
            <a:r>
              <a:rPr lang="en-US" altLang="zh-CN" b="1" smtClean="0"/>
              <a:t>LIBOR＋50bp</a:t>
            </a:r>
            <a:r>
              <a:rPr lang="zh-CN" altLang="en-US" b="1" smtClean="0"/>
              <a:t>等</a:t>
            </a:r>
          </a:p>
          <a:p>
            <a:pPr eaLnBrk="1" hangingPunct="1">
              <a:lnSpc>
                <a:spcPct val="125000"/>
              </a:lnSpc>
              <a:buFont typeface="Wingdings" panose="05000000000000000000" pitchFamily="2" charset="2"/>
              <a:buNone/>
              <a:defRPr/>
            </a:pPr>
            <a:r>
              <a:rPr lang="zh-CN" altLang="en-US" b="1" smtClean="0"/>
              <a:t>     </a:t>
            </a:r>
            <a:r>
              <a:rPr lang="zh-CN" altLang="en-US" sz="2800" b="1" smtClean="0"/>
              <a:t>目的是使浮动利率现金流量完全相配</a:t>
            </a:r>
          </a:p>
          <a:p>
            <a:pPr eaLnBrk="1" hangingPunct="1">
              <a:lnSpc>
                <a:spcPct val="125000"/>
              </a:lnSpc>
              <a:buFont typeface="Wingdings" panose="05000000000000000000" pitchFamily="2" charset="2"/>
              <a:buNone/>
              <a:defRPr/>
            </a:pPr>
            <a:r>
              <a:rPr lang="zh-CN" altLang="en-US" b="1" smtClean="0"/>
              <a:t>4）远期开始互换：</a:t>
            </a:r>
          </a:p>
          <a:p>
            <a:pPr eaLnBrk="1" hangingPunct="1">
              <a:lnSpc>
                <a:spcPct val="125000"/>
              </a:lnSpc>
              <a:buFont typeface="Wingdings" panose="05000000000000000000" pitchFamily="2" charset="2"/>
              <a:buNone/>
              <a:defRPr/>
            </a:pPr>
            <a:r>
              <a:rPr lang="zh-CN" altLang="en-US" sz="2800" b="1" smtClean="0"/>
              <a:t>     生效日在交易日后几周乃至更长时间</a:t>
            </a:r>
          </a:p>
          <a:p>
            <a:pPr eaLnBrk="1" hangingPunct="1">
              <a:lnSpc>
                <a:spcPct val="125000"/>
              </a:lnSpc>
              <a:buFont typeface="Wingdings" panose="05000000000000000000" pitchFamily="2" charset="2"/>
              <a:buNone/>
              <a:defRPr/>
            </a:pPr>
            <a:r>
              <a:rPr lang="zh-CN" altLang="en-US" b="1" smtClean="0"/>
              <a:t>5）偏离市场互换：</a:t>
            </a:r>
          </a:p>
          <a:p>
            <a:pPr eaLnBrk="1" hangingPunct="1">
              <a:lnSpc>
                <a:spcPct val="125000"/>
              </a:lnSpc>
              <a:buFont typeface="Wingdings" panose="05000000000000000000" pitchFamily="2" charset="2"/>
              <a:buNone/>
              <a:defRPr/>
            </a:pPr>
            <a:r>
              <a:rPr lang="zh-CN" altLang="en-US" sz="2800" b="1" smtClean="0"/>
              <a:t>     固定利率与标准的市场利率不同，从而互换一方应向另一方做出相应补偿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277813"/>
            <a:ext cx="6535738" cy="1139825"/>
          </a:xfrm>
        </p:spPr>
        <p:txBody>
          <a:bodyPr/>
          <a:lstStyle/>
          <a:p>
            <a:pPr eaLnBrk="1" hangingPunct="1">
              <a:defRPr/>
            </a:pPr>
            <a:r>
              <a:rPr lang="zh-CN" altLang="en-US" smtClean="0"/>
              <a:t>（三）货币互换</a:t>
            </a:r>
            <a:br>
              <a:rPr lang="zh-CN" altLang="en-US" smtClean="0"/>
            </a:br>
            <a:endParaRPr lang="zh-CN" altLang="en-US" smtClean="0"/>
          </a:p>
        </p:txBody>
      </p:sp>
      <p:sp>
        <p:nvSpPr>
          <p:cNvPr id="272387" name="Rectangle 3"/>
          <p:cNvSpPr>
            <a:spLocks noGrp="1" noChangeArrowheads="1"/>
          </p:cNvSpPr>
          <p:nvPr>
            <p:ph type="body" idx="1"/>
          </p:nvPr>
        </p:nvSpPr>
        <p:spPr>
          <a:xfrm>
            <a:off x="685800" y="1143000"/>
            <a:ext cx="7772400" cy="4114800"/>
          </a:xfrm>
        </p:spPr>
        <p:txBody>
          <a:bodyPr/>
          <a:lstStyle/>
          <a:p>
            <a:pPr lvl="1" indent="615950" eaLnBrk="1" hangingPunct="1">
              <a:buFont typeface="Wingdings" panose="05000000000000000000" pitchFamily="2" charset="2"/>
              <a:buNone/>
              <a:defRPr/>
            </a:pPr>
            <a:endParaRPr lang="zh-CN" altLang="en-US" smtClean="0">
              <a:solidFill>
                <a:srgbClr val="080808"/>
              </a:solidFill>
              <a:effectLst>
                <a:outerShdw blurRad="38100" dist="38100" dir="2700000" algn="tl">
                  <a:srgbClr val="FFFFFF"/>
                </a:outerShdw>
              </a:effectLst>
            </a:endParaRPr>
          </a:p>
          <a:p>
            <a:pPr lvl="1" indent="615950" eaLnBrk="1" hangingPunct="1">
              <a:lnSpc>
                <a:spcPct val="170000"/>
              </a:lnSpc>
              <a:buFont typeface="Wingdings" panose="05000000000000000000" pitchFamily="2" charset="2"/>
              <a:buNone/>
              <a:defRPr/>
            </a:pPr>
            <a:r>
              <a:rPr lang="zh-CN" altLang="en-US" b="1" smtClean="0"/>
              <a:t>双方之间的一种协议</a:t>
            </a:r>
          </a:p>
          <a:p>
            <a:pPr lvl="1" indent="615950" eaLnBrk="1" hangingPunct="1">
              <a:lnSpc>
                <a:spcPct val="170000"/>
              </a:lnSpc>
              <a:buFont typeface="Wingdings" panose="05000000000000000000" pitchFamily="2" charset="2"/>
              <a:buNone/>
              <a:defRPr/>
            </a:pPr>
            <a:r>
              <a:rPr lang="zh-CN" altLang="en-US" b="1" smtClean="0"/>
              <a:t>目的是交换一定的现金流量</a:t>
            </a:r>
          </a:p>
          <a:p>
            <a:pPr lvl="1" indent="615950" eaLnBrk="1" hangingPunct="1">
              <a:lnSpc>
                <a:spcPct val="170000"/>
              </a:lnSpc>
              <a:buFont typeface="Wingdings" panose="05000000000000000000" pitchFamily="2" charset="2"/>
              <a:buNone/>
              <a:defRPr/>
            </a:pPr>
            <a:r>
              <a:rPr lang="zh-CN" altLang="en-US" b="1" smtClean="0"/>
              <a:t>现金流量以不同货币计价</a:t>
            </a:r>
          </a:p>
          <a:p>
            <a:pPr lvl="1" indent="615950" eaLnBrk="1" hangingPunct="1">
              <a:lnSpc>
                <a:spcPct val="170000"/>
              </a:lnSpc>
              <a:buFont typeface="Wingdings" panose="05000000000000000000" pitchFamily="2" charset="2"/>
              <a:buNone/>
              <a:defRPr/>
            </a:pPr>
            <a:r>
              <a:rPr lang="zh-CN" altLang="en-US" b="1" smtClean="0"/>
              <a:t>以相似或不同的方式计算</a:t>
            </a:r>
          </a:p>
          <a:p>
            <a:pPr lvl="1" indent="615950" eaLnBrk="1" hangingPunct="1">
              <a:lnSpc>
                <a:spcPct val="170000"/>
              </a:lnSpc>
              <a:buFont typeface="Wingdings" panose="05000000000000000000" pitchFamily="2" charset="2"/>
              <a:buNone/>
              <a:defRPr/>
            </a:pPr>
            <a:endParaRPr lang="zh-CN" altLang="en-US" b="1"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type="body" idx="1"/>
          </p:nvPr>
        </p:nvSpPr>
        <p:spPr>
          <a:xfrm>
            <a:off x="533400" y="765175"/>
            <a:ext cx="7772400" cy="4873625"/>
          </a:xfrm>
        </p:spPr>
        <p:txBody>
          <a:bodyPr/>
          <a:lstStyle/>
          <a:p>
            <a:pPr eaLnBrk="1" hangingPunct="1">
              <a:buFont typeface="Wingdings" panose="05000000000000000000" pitchFamily="2" charset="2"/>
              <a:buNone/>
              <a:defRPr/>
            </a:pPr>
            <a:r>
              <a:rPr lang="zh-CN" altLang="en-US" smtClean="0"/>
              <a:t>1、</a:t>
            </a:r>
            <a:r>
              <a:rPr lang="zh-CN" altLang="en-US" b="1" smtClean="0"/>
              <a:t>标准货币互换：</a:t>
            </a:r>
          </a:p>
          <a:p>
            <a:pPr lvl="1" eaLnBrk="1" hangingPunct="1">
              <a:buFont typeface="Wingdings" panose="05000000000000000000" pitchFamily="2" charset="2"/>
              <a:buChar char="§"/>
              <a:defRPr/>
            </a:pPr>
            <a:r>
              <a:rPr lang="zh-CN" altLang="en-US" b="1" smtClean="0"/>
              <a:t>互换双方所支付款项的币种不同</a:t>
            </a:r>
          </a:p>
          <a:p>
            <a:pPr lvl="1" eaLnBrk="1" hangingPunct="1">
              <a:buFont typeface="Wingdings" panose="05000000000000000000" pitchFamily="2" charset="2"/>
              <a:buChar char="§"/>
              <a:defRPr/>
            </a:pPr>
            <a:r>
              <a:rPr lang="zh-CN" altLang="en-US" b="1" smtClean="0"/>
              <a:t>在协议到期时始终会有本金额的交换</a:t>
            </a:r>
          </a:p>
          <a:p>
            <a:pPr lvl="1" eaLnBrk="1" hangingPunct="1">
              <a:buFont typeface="Wingdings" panose="05000000000000000000" pitchFamily="2" charset="2"/>
              <a:buChar char="§"/>
              <a:defRPr/>
            </a:pPr>
            <a:r>
              <a:rPr lang="zh-CN" altLang="en-US" b="1" smtClean="0"/>
              <a:t>在生效日也会有本金的交换</a:t>
            </a:r>
          </a:p>
          <a:p>
            <a:pPr lvl="1" eaLnBrk="1" hangingPunct="1">
              <a:buFont typeface="Wingdings" panose="05000000000000000000" pitchFamily="2" charset="2"/>
              <a:buChar char="§"/>
              <a:defRPr/>
            </a:pPr>
            <a:r>
              <a:rPr lang="zh-CN" altLang="en-US" b="1" smtClean="0"/>
              <a:t>互换双方的利息支付可以是：</a:t>
            </a:r>
          </a:p>
          <a:p>
            <a:pPr eaLnBrk="1" hangingPunct="1">
              <a:buFont typeface="Wingdings" panose="05000000000000000000" pitchFamily="2" charset="2"/>
              <a:buNone/>
              <a:defRPr/>
            </a:pPr>
            <a:r>
              <a:rPr lang="zh-CN" altLang="en-US" sz="2800" b="1" smtClean="0"/>
              <a:t>		——均为固定利率</a:t>
            </a:r>
          </a:p>
          <a:p>
            <a:pPr eaLnBrk="1" hangingPunct="1">
              <a:buFont typeface="Wingdings" panose="05000000000000000000" pitchFamily="2" charset="2"/>
              <a:buNone/>
              <a:defRPr/>
            </a:pPr>
            <a:r>
              <a:rPr lang="zh-CN" altLang="en-US" sz="2800" b="1" smtClean="0"/>
              <a:t>		——均为浮动利率</a:t>
            </a:r>
          </a:p>
          <a:p>
            <a:pPr eaLnBrk="1" hangingPunct="1">
              <a:buFont typeface="Wingdings" panose="05000000000000000000" pitchFamily="2" charset="2"/>
              <a:buNone/>
              <a:defRPr/>
            </a:pPr>
            <a:r>
              <a:rPr lang="zh-CN" altLang="en-US" sz="2800" b="1" smtClean="0"/>
              <a:t>		——一为固定一为浮动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762000" y="3124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美国母公司</a:t>
            </a:r>
          </a:p>
        </p:txBody>
      </p:sp>
      <p:sp>
        <p:nvSpPr>
          <p:cNvPr id="19459" name="Text Box 4"/>
          <p:cNvSpPr txBox="1">
            <a:spLocks noChangeArrowheads="1"/>
          </p:cNvSpPr>
          <p:nvPr/>
        </p:nvSpPr>
        <p:spPr bwMode="auto">
          <a:xfrm>
            <a:off x="762000" y="46482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英国母公司的美国子公司</a:t>
            </a:r>
          </a:p>
        </p:txBody>
      </p:sp>
      <p:sp>
        <p:nvSpPr>
          <p:cNvPr id="19460" name="Text Box 5"/>
          <p:cNvSpPr txBox="1">
            <a:spLocks noChangeArrowheads="1"/>
          </p:cNvSpPr>
          <p:nvPr/>
        </p:nvSpPr>
        <p:spPr bwMode="auto">
          <a:xfrm>
            <a:off x="5334000" y="4876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英国母公司</a:t>
            </a:r>
          </a:p>
        </p:txBody>
      </p:sp>
      <p:sp>
        <p:nvSpPr>
          <p:cNvPr id="19461" name="Text Box 6"/>
          <p:cNvSpPr txBox="1">
            <a:spLocks noChangeArrowheads="1"/>
          </p:cNvSpPr>
          <p:nvPr/>
        </p:nvSpPr>
        <p:spPr bwMode="auto">
          <a:xfrm>
            <a:off x="5334000" y="30480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美国母公司的英国子公司</a:t>
            </a:r>
          </a:p>
        </p:txBody>
      </p:sp>
      <p:sp>
        <p:nvSpPr>
          <p:cNvPr id="19462" name="Line 7"/>
          <p:cNvSpPr>
            <a:spLocks noChangeShapeType="1"/>
          </p:cNvSpPr>
          <p:nvPr/>
        </p:nvSpPr>
        <p:spPr bwMode="auto">
          <a:xfrm>
            <a:off x="2743200" y="3352800"/>
            <a:ext cx="24384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3" name="Line 8"/>
          <p:cNvSpPr>
            <a:spLocks noChangeShapeType="1"/>
          </p:cNvSpPr>
          <p:nvPr/>
        </p:nvSpPr>
        <p:spPr bwMode="auto">
          <a:xfrm flipH="1">
            <a:off x="2895600" y="5105400"/>
            <a:ext cx="22860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4" name="Line 9"/>
          <p:cNvSpPr>
            <a:spLocks noChangeShapeType="1"/>
          </p:cNvSpPr>
          <p:nvPr/>
        </p:nvSpPr>
        <p:spPr bwMode="auto">
          <a:xfrm>
            <a:off x="4038600" y="2819400"/>
            <a:ext cx="0" cy="32004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5" name="Text Box 10"/>
          <p:cNvSpPr txBox="1">
            <a:spLocks noChangeArrowheads="1"/>
          </p:cNvSpPr>
          <p:nvPr/>
        </p:nvSpPr>
        <p:spPr bwMode="auto">
          <a:xfrm>
            <a:off x="2743200" y="2819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贷款</a:t>
            </a:r>
          </a:p>
        </p:txBody>
      </p:sp>
      <p:sp>
        <p:nvSpPr>
          <p:cNvPr id="19466" name="Text Box 11"/>
          <p:cNvSpPr txBox="1">
            <a:spLocks noChangeArrowheads="1"/>
          </p:cNvSpPr>
          <p:nvPr/>
        </p:nvSpPr>
        <p:spPr bwMode="auto">
          <a:xfrm>
            <a:off x="4343400" y="4495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贷款</a:t>
            </a:r>
          </a:p>
        </p:txBody>
      </p:sp>
      <p:sp>
        <p:nvSpPr>
          <p:cNvPr id="19467" name="Text Box 12"/>
          <p:cNvSpPr txBox="1">
            <a:spLocks noChangeArrowheads="1"/>
          </p:cNvSpPr>
          <p:nvPr/>
        </p:nvSpPr>
        <p:spPr bwMode="auto">
          <a:xfrm>
            <a:off x="1295400" y="26670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美国</a:t>
            </a:r>
          </a:p>
        </p:txBody>
      </p:sp>
      <p:sp>
        <p:nvSpPr>
          <p:cNvPr id="19468" name="Text Box 13"/>
          <p:cNvSpPr txBox="1">
            <a:spLocks noChangeArrowheads="1"/>
          </p:cNvSpPr>
          <p:nvPr/>
        </p:nvSpPr>
        <p:spPr bwMode="auto">
          <a:xfrm>
            <a:off x="5791200" y="25908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英国</a:t>
            </a:r>
          </a:p>
        </p:txBody>
      </p:sp>
      <p:sp>
        <p:nvSpPr>
          <p:cNvPr id="19469" name="Text Box 14"/>
          <p:cNvSpPr txBox="1">
            <a:spLocks noChangeArrowheads="1"/>
          </p:cNvSpPr>
          <p:nvPr/>
        </p:nvSpPr>
        <p:spPr bwMode="auto">
          <a:xfrm>
            <a:off x="533400" y="457200"/>
            <a:ext cx="7315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r>
              <a:rPr kumimoji="1" lang="zh-CN" altLang="en-US" sz="2800" b="1">
                <a:latin typeface="Times New Roman" panose="02020603050405020304" pitchFamily="18" charset="0"/>
              </a:rPr>
              <a:t>货币互换的起源：外汇管制下的市场不完善</a:t>
            </a:r>
          </a:p>
          <a:p>
            <a:pPr eaLnBrk="1" hangingPunct="1">
              <a:spcBef>
                <a:spcPct val="50000"/>
              </a:spcBef>
              <a:buClrTx/>
              <a:buSzTx/>
              <a:buFontTx/>
              <a:buNone/>
            </a:pPr>
            <a:r>
              <a:rPr kumimoji="1" lang="zh-CN" altLang="en-US" sz="2400" b="1">
                <a:latin typeface="Times New Roman" panose="02020603050405020304" pitchFamily="18" charset="0"/>
              </a:rPr>
              <a:t>1）</a:t>
            </a:r>
            <a:r>
              <a:rPr kumimoji="1" lang="zh-CN" altLang="en-US" sz="2800" b="1">
                <a:latin typeface="Times New Roman" panose="02020603050405020304" pitchFamily="18" charset="0"/>
              </a:rPr>
              <a:t>母公司直接向子公司提供融资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body" idx="1"/>
          </p:nvPr>
        </p:nvSpPr>
        <p:spPr>
          <a:xfrm>
            <a:off x="457200" y="457200"/>
            <a:ext cx="7315200" cy="457200"/>
          </a:xfrm>
        </p:spPr>
        <p:txBody>
          <a:bodyPr/>
          <a:lstStyle/>
          <a:p>
            <a:pPr eaLnBrk="1" hangingPunct="1">
              <a:lnSpc>
                <a:spcPct val="90000"/>
              </a:lnSpc>
              <a:defRPr/>
            </a:pPr>
            <a:r>
              <a:rPr lang="zh-CN" altLang="en-US" sz="2800" b="1" smtClean="0"/>
              <a:t>2）平行或“背靠背”式贷款：</a:t>
            </a:r>
          </a:p>
        </p:txBody>
      </p:sp>
      <p:sp>
        <p:nvSpPr>
          <p:cNvPr id="20483" name="Text Box 3"/>
          <p:cNvSpPr txBox="1">
            <a:spLocks noChangeArrowheads="1"/>
          </p:cNvSpPr>
          <p:nvPr/>
        </p:nvSpPr>
        <p:spPr bwMode="auto">
          <a:xfrm>
            <a:off x="838200" y="4365625"/>
            <a:ext cx="72390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Tx/>
              <a:buSzTx/>
              <a:buFontTx/>
              <a:buNone/>
            </a:pPr>
            <a:r>
              <a:rPr kumimoji="1" lang="zh-CN" altLang="en-US" sz="2400" b="1">
                <a:latin typeface="Times New Roman" panose="02020603050405020304" pitchFamily="18" charset="0"/>
              </a:rPr>
              <a:t>平行和“背靠背”的区别：平行贷款在一方违约时，另一方不能解除合约，后者在违约时，另一方有权抵消应尽业务。</a:t>
            </a:r>
          </a:p>
        </p:txBody>
      </p:sp>
      <p:sp>
        <p:nvSpPr>
          <p:cNvPr id="20484" name="Line 5"/>
          <p:cNvSpPr>
            <a:spLocks noChangeShapeType="1"/>
          </p:cNvSpPr>
          <p:nvPr/>
        </p:nvSpPr>
        <p:spPr bwMode="auto">
          <a:xfrm>
            <a:off x="4151313" y="1066800"/>
            <a:ext cx="0" cy="3200400"/>
          </a:xfrm>
          <a:prstGeom prst="line">
            <a:avLst/>
          </a:prstGeom>
          <a:noFill/>
          <a:ln w="2857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 name="Text Box 6"/>
          <p:cNvSpPr txBox="1">
            <a:spLocks noChangeArrowheads="1"/>
          </p:cNvSpPr>
          <p:nvPr/>
        </p:nvSpPr>
        <p:spPr bwMode="auto">
          <a:xfrm>
            <a:off x="838200" y="1600200"/>
            <a:ext cx="1770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美国母公司</a:t>
            </a:r>
          </a:p>
        </p:txBody>
      </p:sp>
      <p:sp>
        <p:nvSpPr>
          <p:cNvPr id="20486" name="Text Box 7"/>
          <p:cNvSpPr txBox="1">
            <a:spLocks noChangeArrowheads="1"/>
          </p:cNvSpPr>
          <p:nvPr/>
        </p:nvSpPr>
        <p:spPr bwMode="auto">
          <a:xfrm>
            <a:off x="838200" y="3124200"/>
            <a:ext cx="223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英国母公司的美国子公司</a:t>
            </a:r>
          </a:p>
        </p:txBody>
      </p:sp>
      <p:sp>
        <p:nvSpPr>
          <p:cNvPr id="20487" name="Text Box 8"/>
          <p:cNvSpPr txBox="1">
            <a:spLocks noChangeArrowheads="1"/>
          </p:cNvSpPr>
          <p:nvPr/>
        </p:nvSpPr>
        <p:spPr bwMode="auto">
          <a:xfrm>
            <a:off x="5461000" y="3403600"/>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英国母公司</a:t>
            </a:r>
          </a:p>
        </p:txBody>
      </p:sp>
      <p:sp>
        <p:nvSpPr>
          <p:cNvPr id="20488" name="Text Box 9"/>
          <p:cNvSpPr txBox="1">
            <a:spLocks noChangeArrowheads="1"/>
          </p:cNvSpPr>
          <p:nvPr/>
        </p:nvSpPr>
        <p:spPr bwMode="auto">
          <a:xfrm>
            <a:off x="5461000" y="1524000"/>
            <a:ext cx="223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美国母公司的英国子公司</a:t>
            </a:r>
          </a:p>
        </p:txBody>
      </p:sp>
      <p:sp>
        <p:nvSpPr>
          <p:cNvPr id="20489" name="Text Box 11"/>
          <p:cNvSpPr txBox="1">
            <a:spLocks noChangeArrowheads="1"/>
          </p:cNvSpPr>
          <p:nvPr/>
        </p:nvSpPr>
        <p:spPr bwMode="auto">
          <a:xfrm>
            <a:off x="1993900" y="2286000"/>
            <a:ext cx="92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贷款</a:t>
            </a:r>
          </a:p>
        </p:txBody>
      </p:sp>
      <p:sp>
        <p:nvSpPr>
          <p:cNvPr id="20490" name="Text Box 12"/>
          <p:cNvSpPr txBox="1">
            <a:spLocks noChangeArrowheads="1"/>
          </p:cNvSpPr>
          <p:nvPr/>
        </p:nvSpPr>
        <p:spPr bwMode="auto">
          <a:xfrm>
            <a:off x="4922838" y="2514600"/>
            <a:ext cx="1076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贷款</a:t>
            </a:r>
          </a:p>
        </p:txBody>
      </p:sp>
      <p:sp>
        <p:nvSpPr>
          <p:cNvPr id="20491" name="Text Box 13"/>
          <p:cNvSpPr txBox="1">
            <a:spLocks noChangeArrowheads="1"/>
          </p:cNvSpPr>
          <p:nvPr/>
        </p:nvSpPr>
        <p:spPr bwMode="auto">
          <a:xfrm>
            <a:off x="1377950" y="1143000"/>
            <a:ext cx="925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美国</a:t>
            </a:r>
          </a:p>
        </p:txBody>
      </p:sp>
      <p:sp>
        <p:nvSpPr>
          <p:cNvPr id="20492" name="Text Box 14"/>
          <p:cNvSpPr txBox="1">
            <a:spLocks noChangeArrowheads="1"/>
          </p:cNvSpPr>
          <p:nvPr/>
        </p:nvSpPr>
        <p:spPr bwMode="auto">
          <a:xfrm>
            <a:off x="5926138" y="1066800"/>
            <a:ext cx="922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英国</a:t>
            </a:r>
          </a:p>
        </p:txBody>
      </p:sp>
      <p:sp>
        <p:nvSpPr>
          <p:cNvPr id="20493" name="Line 15"/>
          <p:cNvSpPr>
            <a:spLocks noChangeShapeType="1"/>
          </p:cNvSpPr>
          <p:nvPr/>
        </p:nvSpPr>
        <p:spPr bwMode="auto">
          <a:xfrm flipV="1">
            <a:off x="6300788" y="2362200"/>
            <a:ext cx="0" cy="995363"/>
          </a:xfrm>
          <a:prstGeom prst="line">
            <a:avLst/>
          </a:prstGeom>
          <a:noFill/>
          <a:ln w="28575" cap="sq">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4" name="Line 16"/>
          <p:cNvSpPr>
            <a:spLocks noChangeShapeType="1"/>
          </p:cNvSpPr>
          <p:nvPr/>
        </p:nvSpPr>
        <p:spPr bwMode="auto">
          <a:xfrm>
            <a:off x="1619250" y="2060575"/>
            <a:ext cx="0" cy="1008063"/>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685800" y="609600"/>
            <a:ext cx="7772400" cy="5791200"/>
          </a:xfrm>
        </p:spPr>
        <p:txBody>
          <a:bodyPr/>
          <a:lstStyle/>
          <a:p>
            <a:pPr eaLnBrk="1" hangingPunct="1">
              <a:lnSpc>
                <a:spcPct val="160000"/>
              </a:lnSpc>
              <a:defRPr/>
            </a:pPr>
            <a:r>
              <a:rPr lang="zh-CN" altLang="en-US" b="1" smtClean="0"/>
              <a:t>假设市场汇率为1英镑=2美元，英镑利率为8％而美元利率为5％。现在有一家英国子公司需要1亿英镑的资金，一家美国子公司则意图借入2亿美元资金，两者需要资金的期间均为五年。下表列出了双方在平行或“背靠背”式贷款中的现金流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228600"/>
            <a:ext cx="7772400" cy="1295400"/>
          </a:xfrm>
        </p:spPr>
        <p:txBody>
          <a:bodyPr/>
          <a:lstStyle/>
          <a:p>
            <a:pPr eaLnBrk="1" hangingPunct="1">
              <a:defRPr/>
            </a:pPr>
            <a:r>
              <a:rPr lang="zh-CN" altLang="en-US" sz="2800" b="1" smtClean="0"/>
              <a:t>表        平行或</a:t>
            </a:r>
            <a:r>
              <a:rPr lang="en-US" altLang="zh-CN" sz="2800" b="1" smtClean="0"/>
              <a:t> “</a:t>
            </a:r>
            <a:r>
              <a:rPr lang="zh-CN" altLang="en-US" sz="2800" b="1" smtClean="0"/>
              <a:t>背靠背”式贷款的现金流量</a:t>
            </a:r>
            <a:br>
              <a:rPr lang="zh-CN" altLang="en-US" sz="2800" b="1" smtClean="0"/>
            </a:br>
            <a:endParaRPr lang="zh-CN" altLang="en-US" sz="1600" b="1" smtClean="0"/>
          </a:p>
        </p:txBody>
      </p:sp>
      <p:graphicFrame>
        <p:nvGraphicFramePr>
          <p:cNvPr id="328783" name="Group 79"/>
          <p:cNvGraphicFramePr>
            <a:graphicFrameLocks noGrp="1"/>
          </p:cNvGraphicFramePr>
          <p:nvPr>
            <p:ph type="tbl" idx="1"/>
          </p:nvPr>
        </p:nvGraphicFramePr>
        <p:xfrm>
          <a:off x="152400" y="1447800"/>
          <a:ext cx="8839200" cy="4179890"/>
        </p:xfrm>
        <a:graphic>
          <a:graphicData uri="http://schemas.openxmlformats.org/drawingml/2006/table">
            <a:tbl>
              <a:tblPr/>
              <a:tblGrid>
                <a:gridCol w="762000"/>
                <a:gridCol w="1600200"/>
                <a:gridCol w="2514600"/>
                <a:gridCol w="1600200"/>
                <a:gridCol w="2362200"/>
              </a:tblGrid>
              <a:tr h="695007">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年度</a:t>
                      </a:r>
                    </a:p>
                  </a:txBody>
                  <a:tcPr marT="45724" marB="45724"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美国母公司</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（百万美元）</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英国母公司在美国的子公司（百万美元）</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英国母公司（百万美元）</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美国母公司在英国的子公司（百万美元）</a:t>
                      </a:r>
                    </a:p>
                  </a:txBody>
                  <a:tcPr marT="45724" marB="45724"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82666">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0</a:t>
                      </a:r>
                    </a:p>
                  </a:txBody>
                  <a:tcPr marT="45724" marB="45724"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-200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+200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+100</a:t>
                      </a:r>
                    </a:p>
                  </a:txBody>
                  <a:tcPr marT="45724" marB="45724"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79491">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a:t>
                      </a:r>
                    </a:p>
                  </a:txBody>
                  <a:tcPr marT="45724" marB="45724"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81078">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2</a:t>
                      </a:r>
                    </a:p>
                  </a:txBody>
                  <a:tcPr marT="45724" marB="45724"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79491">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3</a:t>
                      </a:r>
                    </a:p>
                  </a:txBody>
                  <a:tcPr marT="45724" marB="45724"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82666">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4</a:t>
                      </a:r>
                    </a:p>
                  </a:txBody>
                  <a:tcPr marT="45724" marB="45724"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-8</a:t>
                      </a:r>
                    </a:p>
                  </a:txBody>
                  <a:tcPr marT="45724" marB="45724"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579491">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5</a:t>
                      </a:r>
                    </a:p>
                  </a:txBody>
                  <a:tcPr marT="45724" marB="45724"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+210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-210</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+108</a:t>
                      </a:r>
                    </a:p>
                  </a:txBody>
                  <a:tcPr marT="45724" marB="45724"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         -108</a:t>
                      </a:r>
                    </a:p>
                  </a:txBody>
                  <a:tcPr marT="45724" marB="45724"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lnSpc>
                <a:spcPct val="140000"/>
              </a:lnSpc>
              <a:buFont typeface="Wingdings" panose="05000000000000000000" pitchFamily="2" charset="2"/>
              <a:buNone/>
              <a:defRPr/>
            </a:pPr>
            <a:r>
              <a:rPr lang="zh-CN" altLang="en-US" b="1" dirty="0"/>
              <a:t>（一）金融互换的概念</a:t>
            </a:r>
          </a:p>
        </p:txBody>
      </p:sp>
      <p:sp>
        <p:nvSpPr>
          <p:cNvPr id="268291" name="Rectangle 3"/>
          <p:cNvSpPr>
            <a:spLocks noGrp="1" noChangeArrowheads="1"/>
          </p:cNvSpPr>
          <p:nvPr>
            <p:ph type="body" idx="1"/>
          </p:nvPr>
        </p:nvSpPr>
        <p:spPr/>
        <p:txBody>
          <a:bodyPr/>
          <a:lstStyle/>
          <a:p>
            <a:pPr eaLnBrk="1" hangingPunct="1">
              <a:lnSpc>
                <a:spcPct val="140000"/>
              </a:lnSpc>
              <a:defRPr/>
            </a:pPr>
            <a:r>
              <a:rPr lang="zh-CN" altLang="en-US" b="1" dirty="0" smtClean="0"/>
              <a:t>金融互换是两个或两个以上的参与者之间，或直接、或通过中介机构签订协议，在约定的时间内交换一定的现金流的合约</a:t>
            </a:r>
          </a:p>
          <a:p>
            <a:pPr eaLnBrk="1" hangingPunct="1">
              <a:lnSpc>
                <a:spcPct val="140000"/>
              </a:lnSpc>
              <a:defRPr/>
            </a:pPr>
            <a:r>
              <a:rPr lang="zh-CN" altLang="en-US" b="1" dirty="0" smtClean="0"/>
              <a:t>根据支付内容的不同，金融互换有两种基本形式：利率互换、货币互换</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68313" y="549275"/>
            <a:ext cx="8229600" cy="543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3）简单货币互换：</a:t>
            </a:r>
          </a:p>
          <a:p>
            <a:pPr eaLnBrk="1" hangingPunct="1">
              <a:spcBef>
                <a:spcPct val="50000"/>
              </a:spcBef>
              <a:buClrTx/>
              <a:buSzTx/>
              <a:buFontTx/>
              <a:buNone/>
            </a:pPr>
            <a:endParaRPr kumimoji="1" lang="zh-CN" altLang="en-US" sz="2800" b="1">
              <a:latin typeface="Times New Roman" panose="02020603050405020304" pitchFamily="18" charset="0"/>
            </a:endParaRPr>
          </a:p>
          <a:p>
            <a:pPr eaLnBrk="1" hangingPunct="1">
              <a:lnSpc>
                <a:spcPct val="190000"/>
              </a:lnSpc>
              <a:spcBef>
                <a:spcPct val="50000"/>
              </a:spcBef>
              <a:buClrTx/>
              <a:buSzTx/>
              <a:buFontTx/>
              <a:buNone/>
            </a:pPr>
            <a:r>
              <a:rPr kumimoji="1" lang="zh-CN" altLang="en-US" sz="2800" b="1">
                <a:latin typeface="Times New Roman" panose="02020603050405020304" pitchFamily="18" charset="0"/>
              </a:rPr>
              <a:t>假设：市场汇率1英镑=2美元；英镑利率8%，美元利率5%，美国在英国子公司需要1亿英镑，英国在美国子公司需要2亿美元，需要资金的期间均为五年；则上述的平行或“背靠背”式贷款可由两次货币互换来替代：</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616075"/>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英国母公司的美国子公司</a:t>
            </a:r>
          </a:p>
        </p:txBody>
      </p:sp>
      <p:sp>
        <p:nvSpPr>
          <p:cNvPr id="24579" name="Text Box 3"/>
          <p:cNvSpPr txBox="1">
            <a:spLocks noChangeArrowheads="1"/>
          </p:cNvSpPr>
          <p:nvPr/>
        </p:nvSpPr>
        <p:spPr bwMode="auto">
          <a:xfrm>
            <a:off x="3581400" y="1571625"/>
            <a:ext cx="182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英镑-美元固定对固定利率跨币互换</a:t>
            </a:r>
          </a:p>
        </p:txBody>
      </p:sp>
      <p:sp>
        <p:nvSpPr>
          <p:cNvPr id="24580" name="Text Box 4"/>
          <p:cNvSpPr txBox="1">
            <a:spLocks noChangeArrowheads="1"/>
          </p:cNvSpPr>
          <p:nvPr/>
        </p:nvSpPr>
        <p:spPr bwMode="auto">
          <a:xfrm>
            <a:off x="6934200" y="155575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英国母公司</a:t>
            </a:r>
          </a:p>
        </p:txBody>
      </p:sp>
      <p:sp>
        <p:nvSpPr>
          <p:cNvPr id="24581" name="Text Box 5"/>
          <p:cNvSpPr txBox="1">
            <a:spLocks noChangeArrowheads="1"/>
          </p:cNvSpPr>
          <p:nvPr/>
        </p:nvSpPr>
        <p:spPr bwMode="auto">
          <a:xfrm>
            <a:off x="381000" y="3825875"/>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美国母公司</a:t>
            </a:r>
          </a:p>
        </p:txBody>
      </p:sp>
      <p:sp>
        <p:nvSpPr>
          <p:cNvPr id="24582" name="Text Box 6"/>
          <p:cNvSpPr txBox="1">
            <a:spLocks noChangeArrowheads="1"/>
          </p:cNvSpPr>
          <p:nvPr/>
        </p:nvSpPr>
        <p:spPr bwMode="auto">
          <a:xfrm>
            <a:off x="6705600" y="3902075"/>
            <a:ext cx="2043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美国母公司的英国子公司</a:t>
            </a:r>
          </a:p>
        </p:txBody>
      </p:sp>
      <p:sp>
        <p:nvSpPr>
          <p:cNvPr id="24583" name="Text Box 7"/>
          <p:cNvSpPr txBox="1">
            <a:spLocks noChangeArrowheads="1"/>
          </p:cNvSpPr>
          <p:nvPr/>
        </p:nvSpPr>
        <p:spPr bwMode="auto">
          <a:xfrm>
            <a:off x="3505200" y="3597275"/>
            <a:ext cx="182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a:latin typeface="Times New Roman" panose="02020603050405020304" pitchFamily="18" charset="0"/>
              </a:rPr>
              <a:t>英镑-美元固定对固定利率跨币互换</a:t>
            </a:r>
          </a:p>
        </p:txBody>
      </p:sp>
      <p:sp>
        <p:nvSpPr>
          <p:cNvPr id="24584" name="Line 8"/>
          <p:cNvSpPr>
            <a:spLocks noChangeShapeType="1"/>
          </p:cNvSpPr>
          <p:nvPr/>
        </p:nvSpPr>
        <p:spPr bwMode="auto">
          <a:xfrm flipH="1">
            <a:off x="2057400" y="1692275"/>
            <a:ext cx="13716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5" name="Line 9"/>
          <p:cNvSpPr>
            <a:spLocks noChangeShapeType="1"/>
          </p:cNvSpPr>
          <p:nvPr/>
        </p:nvSpPr>
        <p:spPr bwMode="auto">
          <a:xfrm>
            <a:off x="2133600" y="3749675"/>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6" name="Line 10"/>
          <p:cNvSpPr>
            <a:spLocks noChangeShapeType="1"/>
          </p:cNvSpPr>
          <p:nvPr/>
        </p:nvSpPr>
        <p:spPr bwMode="auto">
          <a:xfrm>
            <a:off x="5410200" y="3749675"/>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7" name="Line 11"/>
          <p:cNvSpPr>
            <a:spLocks noChangeShapeType="1"/>
          </p:cNvSpPr>
          <p:nvPr/>
        </p:nvSpPr>
        <p:spPr bwMode="auto">
          <a:xfrm>
            <a:off x="2057400" y="2225675"/>
            <a:ext cx="1447800" cy="0"/>
          </a:xfrm>
          <a:prstGeom prst="line">
            <a:avLst/>
          </a:prstGeom>
          <a:noFill/>
          <a:ln w="9525">
            <a:solidFill>
              <a:schemeClr val="tx1"/>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8" name="Line 12"/>
          <p:cNvSpPr>
            <a:spLocks noChangeShapeType="1"/>
          </p:cNvSpPr>
          <p:nvPr/>
        </p:nvSpPr>
        <p:spPr bwMode="auto">
          <a:xfrm>
            <a:off x="1905000" y="2682875"/>
            <a:ext cx="160020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9" name="Line 13"/>
          <p:cNvSpPr>
            <a:spLocks noChangeShapeType="1"/>
          </p:cNvSpPr>
          <p:nvPr/>
        </p:nvSpPr>
        <p:spPr bwMode="auto">
          <a:xfrm flipH="1">
            <a:off x="2133600" y="4206875"/>
            <a:ext cx="1295400" cy="0"/>
          </a:xfrm>
          <a:prstGeom prst="line">
            <a:avLst/>
          </a:prstGeom>
          <a:noFill/>
          <a:ln w="9525">
            <a:solidFill>
              <a:schemeClr val="tx1"/>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0" name="Line 14"/>
          <p:cNvSpPr>
            <a:spLocks noChangeShapeType="1"/>
          </p:cNvSpPr>
          <p:nvPr/>
        </p:nvSpPr>
        <p:spPr bwMode="auto">
          <a:xfrm flipH="1">
            <a:off x="2133600" y="4587875"/>
            <a:ext cx="12954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1" name="Line 15"/>
          <p:cNvSpPr>
            <a:spLocks noChangeShapeType="1"/>
          </p:cNvSpPr>
          <p:nvPr/>
        </p:nvSpPr>
        <p:spPr bwMode="auto">
          <a:xfrm flipH="1">
            <a:off x="5334000" y="4206875"/>
            <a:ext cx="1295400" cy="0"/>
          </a:xfrm>
          <a:prstGeom prst="line">
            <a:avLst/>
          </a:prstGeom>
          <a:noFill/>
          <a:ln w="9525">
            <a:solidFill>
              <a:schemeClr val="tx1"/>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2" name="Line 16"/>
          <p:cNvSpPr>
            <a:spLocks noChangeShapeType="1"/>
          </p:cNvSpPr>
          <p:nvPr/>
        </p:nvSpPr>
        <p:spPr bwMode="auto">
          <a:xfrm flipH="1">
            <a:off x="5364163" y="4664075"/>
            <a:ext cx="12954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3" name="Text Box 17"/>
          <p:cNvSpPr txBox="1">
            <a:spLocks noChangeArrowheads="1"/>
          </p:cNvSpPr>
          <p:nvPr/>
        </p:nvSpPr>
        <p:spPr bwMode="auto">
          <a:xfrm>
            <a:off x="2286000" y="1268413"/>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2亿美元</a:t>
            </a:r>
          </a:p>
        </p:txBody>
      </p:sp>
      <p:sp>
        <p:nvSpPr>
          <p:cNvPr id="24594" name="Text Box 18"/>
          <p:cNvSpPr txBox="1">
            <a:spLocks noChangeArrowheads="1"/>
          </p:cNvSpPr>
          <p:nvPr/>
        </p:nvSpPr>
        <p:spPr bwMode="auto">
          <a:xfrm>
            <a:off x="1981200" y="1844675"/>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1000万美元</a:t>
            </a:r>
          </a:p>
        </p:txBody>
      </p:sp>
      <p:sp>
        <p:nvSpPr>
          <p:cNvPr id="24595" name="Text Box 19"/>
          <p:cNvSpPr txBox="1">
            <a:spLocks noChangeArrowheads="1"/>
          </p:cNvSpPr>
          <p:nvPr/>
        </p:nvSpPr>
        <p:spPr bwMode="auto">
          <a:xfrm>
            <a:off x="2209800" y="2682875"/>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2亿美元</a:t>
            </a:r>
          </a:p>
        </p:txBody>
      </p:sp>
      <p:sp>
        <p:nvSpPr>
          <p:cNvPr id="24596" name="Line 20"/>
          <p:cNvSpPr>
            <a:spLocks noChangeShapeType="1"/>
          </p:cNvSpPr>
          <p:nvPr/>
        </p:nvSpPr>
        <p:spPr bwMode="auto">
          <a:xfrm flipH="1">
            <a:off x="5334000" y="1768475"/>
            <a:ext cx="13716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7" name="Line 21"/>
          <p:cNvSpPr>
            <a:spLocks noChangeShapeType="1"/>
          </p:cNvSpPr>
          <p:nvPr/>
        </p:nvSpPr>
        <p:spPr bwMode="auto">
          <a:xfrm>
            <a:off x="5410200" y="2225675"/>
            <a:ext cx="1371600" cy="0"/>
          </a:xfrm>
          <a:prstGeom prst="line">
            <a:avLst/>
          </a:prstGeom>
          <a:noFill/>
          <a:ln w="9525">
            <a:solidFill>
              <a:schemeClr val="tx1"/>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8" name="Line 22"/>
          <p:cNvSpPr>
            <a:spLocks noChangeShapeType="1"/>
          </p:cNvSpPr>
          <p:nvPr/>
        </p:nvSpPr>
        <p:spPr bwMode="auto">
          <a:xfrm>
            <a:off x="5486400" y="2682875"/>
            <a:ext cx="129540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9" name="Text Box 23"/>
          <p:cNvSpPr txBox="1">
            <a:spLocks noChangeArrowheads="1"/>
          </p:cNvSpPr>
          <p:nvPr/>
        </p:nvSpPr>
        <p:spPr bwMode="auto">
          <a:xfrm>
            <a:off x="5492750" y="1312863"/>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1亿英镑</a:t>
            </a:r>
          </a:p>
        </p:txBody>
      </p:sp>
      <p:sp>
        <p:nvSpPr>
          <p:cNvPr id="24600" name="Text Box 24"/>
          <p:cNvSpPr txBox="1">
            <a:spLocks noChangeArrowheads="1"/>
          </p:cNvSpPr>
          <p:nvPr/>
        </p:nvSpPr>
        <p:spPr bwMode="auto">
          <a:xfrm>
            <a:off x="5292725" y="1844675"/>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800万英镑</a:t>
            </a:r>
          </a:p>
        </p:txBody>
      </p:sp>
      <p:sp>
        <p:nvSpPr>
          <p:cNvPr id="24601" name="Text Box 25"/>
          <p:cNvSpPr txBox="1">
            <a:spLocks noChangeArrowheads="1"/>
          </p:cNvSpPr>
          <p:nvPr/>
        </p:nvSpPr>
        <p:spPr bwMode="auto">
          <a:xfrm>
            <a:off x="5486400" y="2687638"/>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1亿英镑</a:t>
            </a:r>
          </a:p>
        </p:txBody>
      </p:sp>
      <p:sp>
        <p:nvSpPr>
          <p:cNvPr id="24602" name="Text Box 26"/>
          <p:cNvSpPr txBox="1">
            <a:spLocks noChangeArrowheads="1"/>
          </p:cNvSpPr>
          <p:nvPr/>
        </p:nvSpPr>
        <p:spPr bwMode="auto">
          <a:xfrm>
            <a:off x="5486400" y="3429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1亿英镑</a:t>
            </a:r>
          </a:p>
        </p:txBody>
      </p:sp>
      <p:sp>
        <p:nvSpPr>
          <p:cNvPr id="24603" name="Text Box 27"/>
          <p:cNvSpPr txBox="1">
            <a:spLocks noChangeArrowheads="1"/>
          </p:cNvSpPr>
          <p:nvPr/>
        </p:nvSpPr>
        <p:spPr bwMode="auto">
          <a:xfrm>
            <a:off x="5410200" y="3886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800万英镑</a:t>
            </a:r>
          </a:p>
        </p:txBody>
      </p:sp>
      <p:sp>
        <p:nvSpPr>
          <p:cNvPr id="24604" name="Text Box 28"/>
          <p:cNvSpPr txBox="1">
            <a:spLocks noChangeArrowheads="1"/>
          </p:cNvSpPr>
          <p:nvPr/>
        </p:nvSpPr>
        <p:spPr bwMode="auto">
          <a:xfrm>
            <a:off x="5410200" y="4664075"/>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1亿英镑</a:t>
            </a:r>
          </a:p>
        </p:txBody>
      </p:sp>
      <p:sp>
        <p:nvSpPr>
          <p:cNvPr id="24605" name="Text Box 29"/>
          <p:cNvSpPr txBox="1">
            <a:spLocks noChangeArrowheads="1"/>
          </p:cNvSpPr>
          <p:nvPr/>
        </p:nvSpPr>
        <p:spPr bwMode="auto">
          <a:xfrm>
            <a:off x="2133600" y="3429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2亿美元</a:t>
            </a:r>
          </a:p>
        </p:txBody>
      </p:sp>
      <p:sp>
        <p:nvSpPr>
          <p:cNvPr id="24606" name="Text Box 30"/>
          <p:cNvSpPr txBox="1">
            <a:spLocks noChangeArrowheads="1"/>
          </p:cNvSpPr>
          <p:nvPr/>
        </p:nvSpPr>
        <p:spPr bwMode="auto">
          <a:xfrm>
            <a:off x="2057400" y="3886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1000万美元</a:t>
            </a:r>
          </a:p>
        </p:txBody>
      </p:sp>
      <p:sp>
        <p:nvSpPr>
          <p:cNvPr id="24607" name="Text Box 31"/>
          <p:cNvSpPr txBox="1">
            <a:spLocks noChangeArrowheads="1"/>
          </p:cNvSpPr>
          <p:nvPr/>
        </p:nvSpPr>
        <p:spPr bwMode="auto">
          <a:xfrm>
            <a:off x="2362200" y="4587875"/>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Times New Roman" panose="02020603050405020304" pitchFamily="18" charset="0"/>
              </a:rPr>
              <a:t>2亿美元</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pPr eaLnBrk="1" hangingPunct="1">
              <a:defRPr/>
            </a:pPr>
            <a:r>
              <a:rPr lang="zh-CN" altLang="en-US" sz="3600" b="1" smtClean="0"/>
              <a:t>人民币外汇货币掉期交易</a:t>
            </a:r>
            <a:br>
              <a:rPr lang="zh-CN" altLang="en-US" sz="3600" b="1" smtClean="0"/>
            </a:br>
            <a:r>
              <a:rPr lang="zh-CN" altLang="en-US" sz="3600" b="1" smtClean="0"/>
              <a:t>与人民币外汇掉期交易关系</a:t>
            </a:r>
            <a:r>
              <a:rPr lang="en-US" altLang="zh-CN" sz="3600" b="1" smtClean="0"/>
              <a:t>?</a:t>
            </a:r>
          </a:p>
        </p:txBody>
      </p:sp>
      <p:sp>
        <p:nvSpPr>
          <p:cNvPr id="567299" name="Rectangle 3"/>
          <p:cNvSpPr>
            <a:spLocks noGrp="1" noChangeArrowheads="1"/>
          </p:cNvSpPr>
          <p:nvPr>
            <p:ph type="body" idx="1"/>
          </p:nvPr>
        </p:nvSpPr>
        <p:spPr>
          <a:xfrm>
            <a:off x="179388" y="1557338"/>
            <a:ext cx="8507412" cy="4751387"/>
          </a:xfrm>
        </p:spPr>
        <p:txBody>
          <a:bodyPr/>
          <a:lstStyle/>
          <a:p>
            <a:pPr eaLnBrk="1" hangingPunct="1">
              <a:lnSpc>
                <a:spcPct val="90000"/>
              </a:lnSpc>
              <a:defRPr/>
            </a:pPr>
            <a:r>
              <a:rPr lang="zh-CN" altLang="en-US" sz="2800" smtClean="0"/>
              <a:t>    人民币外汇货币掉期交易，是指在约定期限内交换约定数量人民币与外币本金，同时定期交换两种货币利息的交易协议。 </a:t>
            </a:r>
            <a:br>
              <a:rPr lang="zh-CN" altLang="en-US" sz="2800" smtClean="0"/>
            </a:br>
            <a:r>
              <a:rPr lang="zh-CN" altLang="en-US" sz="2800" smtClean="0"/>
              <a:t>    根据人民银行发布的</a:t>
            </a:r>
            <a:r>
              <a:rPr lang="en-US" altLang="zh-CN" sz="2800" smtClean="0"/>
              <a:t>《</a:t>
            </a:r>
            <a:r>
              <a:rPr lang="zh-CN" altLang="en-US" sz="2800" smtClean="0"/>
              <a:t>中国人民银行关于在银行间外汇市场开办人民币外汇货币掉期业务有关问题的通知</a:t>
            </a:r>
            <a:r>
              <a:rPr lang="en-US" altLang="zh-CN" sz="2800" smtClean="0"/>
              <a:t>》</a:t>
            </a:r>
            <a:r>
              <a:rPr lang="zh-CN" altLang="en-US" sz="2800" smtClean="0"/>
              <a:t>，具备银行间远期外汇市场会员资格的境内机构可以开展该项业务。国家外管局对此实行备案制管理。此外，货币掉期中人民币的参考利率，应为经人民银行授权发布的具有基准性质的货币市场利率，或人民银行公布的存贷款基准利率；货币掉期中外币参考利率由交易双方协商约定。</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408" y="188913"/>
            <a:ext cx="6985000" cy="648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p:cNvSpPr/>
          <p:nvPr/>
        </p:nvSpPr>
        <p:spPr>
          <a:xfrm>
            <a:off x="4211960" y="5805264"/>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1760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body" idx="1"/>
          </p:nvPr>
        </p:nvSpPr>
        <p:spPr>
          <a:xfrm>
            <a:off x="457200" y="836613"/>
            <a:ext cx="8229600" cy="5400675"/>
          </a:xfrm>
        </p:spPr>
        <p:txBody>
          <a:bodyPr/>
          <a:lstStyle/>
          <a:p>
            <a:pPr eaLnBrk="1" hangingPunct="1">
              <a:defRPr/>
            </a:pPr>
            <a:r>
              <a:rPr lang="zh-CN" altLang="en-US" sz="2800" smtClean="0"/>
              <a:t>银行间人民币外汇掉期交易是指交易双方约定一前一后两个不同的交割日、方向相反的两次本外币交换，在前一次货币交换中，一方用外汇按照约定汇率从另一方换入人民币，在后一次货币交换中，该方再用人民币按照另一约定汇率从另一方换回币种相同的等额外汇；反之亦可。其中交割日在前的交易称为交易近端，交割日在后的交易称为交易远端。掉期交易买入和卖出均以外币为标的物，计算成交价格或掉期点数所参考的即期汇率为交易双方认可的交易当日银行间即期外汇市场的市场价格。  </a:t>
            </a:r>
            <a:br>
              <a:rPr lang="zh-CN" altLang="en-US" sz="2800" smtClean="0"/>
            </a:br>
            <a:endParaRPr lang="zh-CN" altLang="en-US" sz="28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endParaRPr lang="zh-CN" altLang="en-US" smtClean="0"/>
          </a:p>
        </p:txBody>
      </p:sp>
      <p:sp>
        <p:nvSpPr>
          <p:cNvPr id="150531" name="内容占位符 2"/>
          <p:cNvSpPr>
            <a:spLocks noGrp="1"/>
          </p:cNvSpPr>
          <p:nvPr>
            <p:ph idx="1"/>
          </p:nvPr>
        </p:nvSpPr>
        <p:spPr/>
        <p:txBody>
          <a:bodyPr/>
          <a:lstStyle/>
          <a:p>
            <a:endParaRPr lang="zh-CN" altLang="en-US" smtClean="0"/>
          </a:p>
        </p:txBody>
      </p:sp>
      <p:pic>
        <p:nvPicPr>
          <p:cNvPr id="150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772" y="620713"/>
            <a:ext cx="7632700" cy="573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5292080" y="5229200"/>
            <a:ext cx="30243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547664" y="5445224"/>
            <a:ext cx="57606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158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457200" y="277813"/>
            <a:ext cx="8229600" cy="558800"/>
          </a:xfrm>
        </p:spPr>
        <p:txBody>
          <a:bodyPr/>
          <a:lstStyle/>
          <a:p>
            <a:pPr eaLnBrk="1" hangingPunct="1">
              <a:defRPr/>
            </a:pPr>
            <a:r>
              <a:rPr lang="zh-CN" altLang="en-US" sz="3600" smtClean="0"/>
              <a:t>人民币外汇远期结汇</a:t>
            </a:r>
          </a:p>
        </p:txBody>
      </p:sp>
      <p:sp>
        <p:nvSpPr>
          <p:cNvPr id="569347" name="Rectangle 3"/>
          <p:cNvSpPr>
            <a:spLocks noGrp="1" noChangeArrowheads="1"/>
          </p:cNvSpPr>
          <p:nvPr>
            <p:ph type="body" idx="1"/>
          </p:nvPr>
        </p:nvSpPr>
        <p:spPr>
          <a:xfrm>
            <a:off x="250825" y="981075"/>
            <a:ext cx="8569325" cy="5472113"/>
          </a:xfrm>
        </p:spPr>
        <p:txBody>
          <a:bodyPr/>
          <a:lstStyle/>
          <a:p>
            <a:pPr eaLnBrk="1" hangingPunct="1">
              <a:lnSpc>
                <a:spcPct val="90000"/>
              </a:lnSpc>
              <a:defRPr/>
            </a:pPr>
            <a:r>
              <a:rPr lang="zh-CN" altLang="en-US" sz="2800" dirty="0" smtClean="0"/>
              <a:t>某企业今天预计在六个月后将收到出口货款</a:t>
            </a:r>
            <a:r>
              <a:rPr lang="en-US" altLang="zh-CN" sz="2800" dirty="0" smtClean="0"/>
              <a:t>100</a:t>
            </a:r>
            <a:r>
              <a:rPr lang="zh-CN" altLang="en-US" sz="2800" dirty="0" smtClean="0"/>
              <a:t>万美元，此时即期汇率为</a:t>
            </a:r>
            <a:r>
              <a:rPr lang="en-US" altLang="zh-CN" sz="2800" dirty="0" smtClean="0"/>
              <a:t>1USD=6.22CNY</a:t>
            </a:r>
            <a:r>
              <a:rPr lang="zh-CN" altLang="en-US" sz="2800" dirty="0" smtClean="0"/>
              <a:t>。若六个月后由于人民币升值，即期汇率变为</a:t>
            </a:r>
            <a:r>
              <a:rPr lang="en-US" altLang="zh-CN" sz="2800" dirty="0" smtClean="0"/>
              <a:t>1USD=6.18CNY</a:t>
            </a:r>
            <a:r>
              <a:rPr lang="zh-CN" altLang="en-US" sz="2800" dirty="0" smtClean="0"/>
              <a:t>，则该企业</a:t>
            </a:r>
            <a:r>
              <a:rPr lang="en-US" altLang="zh-CN" sz="2800" dirty="0" smtClean="0"/>
              <a:t>100</a:t>
            </a:r>
            <a:r>
              <a:rPr lang="zh-CN" altLang="en-US" sz="2800" dirty="0" smtClean="0"/>
              <a:t>万美元的出口收汇只能换回</a:t>
            </a:r>
            <a:r>
              <a:rPr lang="en-US" altLang="zh-CN" sz="2800" dirty="0" smtClean="0"/>
              <a:t>618</a:t>
            </a:r>
            <a:r>
              <a:rPr lang="zh-CN" altLang="en-US" sz="2800" dirty="0" smtClean="0"/>
              <a:t>万人民币。</a:t>
            </a:r>
            <a:br>
              <a:rPr lang="zh-CN" altLang="en-US" sz="2800" dirty="0" smtClean="0"/>
            </a:br>
            <a:r>
              <a:rPr lang="zh-CN" altLang="en-US" sz="2800" dirty="0" smtClean="0"/>
              <a:t>　　如果该企业在今天作远期结汇交易，且银行六个月远期结汇汇率为</a:t>
            </a:r>
            <a:r>
              <a:rPr lang="en-US" altLang="zh-CN" sz="2800" dirty="0" smtClean="0"/>
              <a:t>1USD=6.20CNY</a:t>
            </a:r>
            <a:r>
              <a:rPr lang="zh-CN" altLang="en-US" sz="2800" dirty="0" smtClean="0"/>
              <a:t>，则无论美元汇率怎样变化，该企业在六个月后都能够按照此汇率将</a:t>
            </a:r>
            <a:r>
              <a:rPr lang="en-US" altLang="zh-CN" sz="2800" dirty="0" smtClean="0"/>
              <a:t>100</a:t>
            </a:r>
            <a:r>
              <a:rPr lang="zh-CN" altLang="en-US" sz="2800" dirty="0" smtClean="0"/>
              <a:t>万美元的出口收汇兑换为</a:t>
            </a:r>
            <a:r>
              <a:rPr lang="en-US" altLang="zh-CN" sz="2800" dirty="0" smtClean="0"/>
              <a:t>620</a:t>
            </a:r>
            <a:r>
              <a:rPr lang="zh-CN" altLang="en-US" sz="2800" dirty="0" smtClean="0"/>
              <a:t>万人民币。</a:t>
            </a:r>
            <a:br>
              <a:rPr lang="zh-CN" altLang="en-US" sz="2800" dirty="0" smtClean="0"/>
            </a:br>
            <a:r>
              <a:rPr lang="zh-CN" altLang="en-US" sz="2800" dirty="0" smtClean="0"/>
              <a:t>　　由上可见，通过办理远期结售汇业务，客户可在涉及外汇资金的投资、融资以及国际结算等经营活动中锁定换汇成本，实现以规避风险为目的的资产保值。</a:t>
            </a:r>
            <a:br>
              <a:rPr lang="zh-CN" altLang="en-US" sz="2800" dirty="0" smtClean="0"/>
            </a:br>
            <a:endParaRPr lang="zh-CN" altLang="en-US"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457200" y="277813"/>
            <a:ext cx="8218488" cy="630237"/>
          </a:xfrm>
        </p:spPr>
        <p:txBody>
          <a:bodyPr/>
          <a:lstStyle/>
          <a:p>
            <a:pPr eaLnBrk="1" hangingPunct="1">
              <a:defRPr/>
            </a:pPr>
            <a:r>
              <a:rPr lang="zh-CN" altLang="en-US" sz="3600" smtClean="0"/>
              <a:t>人民币外汇掉期交易</a:t>
            </a:r>
          </a:p>
        </p:txBody>
      </p:sp>
      <p:sp>
        <p:nvSpPr>
          <p:cNvPr id="570371" name="Rectangle 3"/>
          <p:cNvSpPr>
            <a:spLocks noGrp="1" noChangeArrowheads="1"/>
          </p:cNvSpPr>
          <p:nvPr>
            <p:ph type="body" idx="1"/>
          </p:nvPr>
        </p:nvSpPr>
        <p:spPr>
          <a:xfrm>
            <a:off x="250825" y="1052513"/>
            <a:ext cx="8713788" cy="5472112"/>
          </a:xfrm>
        </p:spPr>
        <p:txBody>
          <a:bodyPr/>
          <a:lstStyle/>
          <a:p>
            <a:pPr eaLnBrk="1" hangingPunct="1">
              <a:lnSpc>
                <a:spcPct val="80000"/>
              </a:lnSpc>
              <a:defRPr/>
            </a:pPr>
            <a:r>
              <a:rPr lang="zh-CN" altLang="en-US" sz="2800" dirty="0" smtClean="0"/>
              <a:t>某企业预计将于明天收到出口货款</a:t>
            </a:r>
            <a:r>
              <a:rPr lang="en-US" altLang="zh-CN" sz="2800" dirty="0" smtClean="0"/>
              <a:t>100</a:t>
            </a:r>
            <a:r>
              <a:rPr lang="zh-CN" altLang="en-US" sz="2800" dirty="0" smtClean="0"/>
              <a:t>万美元，并计划将该笔外汇兑换为人民币用于国内支出，同时该企业预计将于六个月后支付进口原材料费用</a:t>
            </a:r>
            <a:r>
              <a:rPr lang="en-US" altLang="zh-CN" sz="2800" dirty="0" smtClean="0"/>
              <a:t>100</a:t>
            </a:r>
            <a:r>
              <a:rPr lang="zh-CN" altLang="en-US" sz="2800" dirty="0" smtClean="0"/>
              <a:t>万美元。若此时即期汇率为</a:t>
            </a:r>
            <a:r>
              <a:rPr lang="en-US" altLang="zh-CN" sz="2800" dirty="0" smtClean="0"/>
              <a:t>1USD=6.20CNY</a:t>
            </a:r>
            <a:r>
              <a:rPr lang="zh-CN" altLang="en-US" sz="2800" dirty="0" smtClean="0"/>
              <a:t>，六个月后即期汇率为</a:t>
            </a:r>
            <a:r>
              <a:rPr lang="en-US" altLang="zh-CN" sz="2800" dirty="0" smtClean="0"/>
              <a:t>1USD= 6.25CNY</a:t>
            </a:r>
            <a:r>
              <a:rPr lang="zh-CN" altLang="en-US" sz="2800" dirty="0" smtClean="0"/>
              <a:t>，则该企业第一笔外汇能够兑换</a:t>
            </a:r>
            <a:r>
              <a:rPr lang="en-US" altLang="zh-CN" sz="2800" dirty="0" smtClean="0"/>
              <a:t>620</a:t>
            </a:r>
            <a:r>
              <a:rPr lang="zh-CN" altLang="en-US" sz="2800" dirty="0" smtClean="0"/>
              <a:t>万人民币，而购买第二笔外汇则需</a:t>
            </a:r>
            <a:r>
              <a:rPr lang="en-US" altLang="zh-CN" sz="2800" dirty="0" smtClean="0"/>
              <a:t>625</a:t>
            </a:r>
            <a:r>
              <a:rPr lang="zh-CN" altLang="en-US" sz="2800" dirty="0" smtClean="0"/>
              <a:t>万人民币，半年内由于美元升值给该企业带来了</a:t>
            </a:r>
            <a:r>
              <a:rPr lang="en-US" altLang="zh-CN" sz="2800" dirty="0" smtClean="0"/>
              <a:t>5</a:t>
            </a:r>
            <a:r>
              <a:rPr lang="zh-CN" altLang="en-US" sz="2800" dirty="0" smtClean="0"/>
              <a:t>万人民币的损失。</a:t>
            </a:r>
            <a:br>
              <a:rPr lang="zh-CN" altLang="en-US" sz="2800" dirty="0" smtClean="0"/>
            </a:br>
            <a:r>
              <a:rPr lang="zh-CN" altLang="en-US" sz="2800" dirty="0" smtClean="0"/>
              <a:t>如果该企业在今天做美元兑人民币掉期交易，即在明日按照</a:t>
            </a:r>
            <a:r>
              <a:rPr lang="en-US" altLang="zh-CN" sz="2800" dirty="0" smtClean="0"/>
              <a:t>1USD= 6.20CNY</a:t>
            </a:r>
            <a:r>
              <a:rPr lang="zh-CN" altLang="en-US" sz="2800" dirty="0" smtClean="0"/>
              <a:t>的汇率将</a:t>
            </a:r>
            <a:r>
              <a:rPr lang="en-US" altLang="zh-CN" sz="2800" dirty="0" smtClean="0"/>
              <a:t>100</a:t>
            </a:r>
            <a:r>
              <a:rPr lang="zh-CN" altLang="en-US" sz="2800" dirty="0" smtClean="0"/>
              <a:t>万美元兑换为</a:t>
            </a:r>
            <a:r>
              <a:rPr lang="en-US" altLang="zh-CN" sz="2800" dirty="0" smtClean="0"/>
              <a:t>620</a:t>
            </a:r>
            <a:r>
              <a:rPr lang="zh-CN" altLang="en-US" sz="2800" dirty="0" smtClean="0"/>
              <a:t>万人民币，同时做六个月后买入美元卖出人民币远期交易，若六个月远期汇率为</a:t>
            </a:r>
            <a:r>
              <a:rPr lang="en-US" altLang="zh-CN" sz="2800" dirty="0" smtClean="0"/>
              <a:t>1USD=6.22CNY</a:t>
            </a:r>
            <a:r>
              <a:rPr lang="zh-CN" altLang="en-US" sz="2800" dirty="0" smtClean="0"/>
              <a:t>，则到期无论美元汇率怎样变化，该企业只需支付</a:t>
            </a:r>
            <a:r>
              <a:rPr lang="en-US" altLang="zh-CN" sz="2800" dirty="0" smtClean="0"/>
              <a:t>622</a:t>
            </a:r>
            <a:r>
              <a:rPr lang="zh-CN" altLang="en-US" sz="2800" dirty="0" smtClean="0"/>
              <a:t>万人民币购回</a:t>
            </a:r>
            <a:r>
              <a:rPr lang="en-US" altLang="zh-CN" sz="2800" dirty="0" smtClean="0"/>
              <a:t>100</a:t>
            </a:r>
            <a:r>
              <a:rPr lang="zh-CN" altLang="en-US" sz="2800" dirty="0" smtClean="0"/>
              <a:t>万美元，比不做掉期交易时少支出</a:t>
            </a:r>
            <a:r>
              <a:rPr lang="en-US" altLang="zh-CN" sz="2800" dirty="0" smtClean="0"/>
              <a:t>3</a:t>
            </a:r>
            <a:r>
              <a:rPr lang="zh-CN" altLang="en-US" sz="2800" dirty="0" smtClean="0"/>
              <a:t>万人民币。</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pPr eaLnBrk="1" hangingPunct="1">
              <a:defRPr/>
            </a:pPr>
            <a:endParaRPr lang="zh-CN" altLang="en-US" smtClean="0"/>
          </a:p>
        </p:txBody>
      </p:sp>
      <p:sp>
        <p:nvSpPr>
          <p:cNvPr id="571395" name="Rectangle 3"/>
          <p:cNvSpPr>
            <a:spLocks noGrp="1" noChangeArrowheads="1"/>
          </p:cNvSpPr>
          <p:nvPr>
            <p:ph type="body" idx="1"/>
          </p:nvPr>
        </p:nvSpPr>
        <p:spPr/>
        <p:txBody>
          <a:bodyPr/>
          <a:lstStyle/>
          <a:p>
            <a:pPr eaLnBrk="1" hangingPunct="1">
              <a:defRPr/>
            </a:pPr>
            <a:r>
              <a:rPr lang="zh-CN" altLang="en-US" smtClean="0"/>
              <a:t>人民币外汇货币掉期交易和人民币外汇掉期相比，两者都是人民币与外币的互换，区别在于前者主要是两种货币利息的互换，交易中的汇率是固定的；而后者在两次货币交换的汇率是不同的。</a:t>
            </a:r>
          </a:p>
          <a:p>
            <a:pPr eaLnBrk="1" hangingPunct="1">
              <a:defRPr/>
            </a:pPr>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381000" y="404813"/>
            <a:ext cx="8229600" cy="5761037"/>
          </a:xfrm>
        </p:spPr>
        <p:txBody>
          <a:bodyPr/>
          <a:lstStyle/>
          <a:p>
            <a:pPr algn="ctr" eaLnBrk="1" hangingPunct="1">
              <a:lnSpc>
                <a:spcPct val="110000"/>
              </a:lnSpc>
              <a:buFont typeface="Wingdings" panose="05000000000000000000" pitchFamily="2" charset="2"/>
              <a:buNone/>
              <a:defRPr/>
            </a:pPr>
            <a:r>
              <a:rPr lang="zh-CN" altLang="en-US" sz="4000" dirty="0" smtClean="0">
                <a:solidFill>
                  <a:schemeClr val="tx2"/>
                </a:solidFill>
                <a:ea typeface="隶书" pitchFamily="49" charset="-122"/>
              </a:rPr>
              <a:t>货币互换与利率互换的区别</a:t>
            </a:r>
          </a:p>
          <a:p>
            <a:pPr eaLnBrk="1" hangingPunct="1">
              <a:lnSpc>
                <a:spcPct val="110000"/>
              </a:lnSpc>
              <a:buFont typeface="Wingdings" panose="05000000000000000000" pitchFamily="2" charset="2"/>
              <a:buNone/>
              <a:defRPr/>
            </a:pPr>
            <a:endParaRPr lang="zh-CN" altLang="en-US" sz="4000" dirty="0" smtClean="0">
              <a:solidFill>
                <a:schemeClr val="tx2"/>
              </a:solidFill>
              <a:ea typeface="隶书" pitchFamily="49" charset="-122"/>
            </a:endParaRPr>
          </a:p>
          <a:p>
            <a:pPr marL="1235075" lvl="1" indent="-777875" eaLnBrk="1" hangingPunct="1">
              <a:lnSpc>
                <a:spcPct val="110000"/>
              </a:lnSpc>
              <a:buFont typeface="Wingdings" panose="05000000000000000000" pitchFamily="2" charset="2"/>
              <a:buNone/>
              <a:defRPr/>
            </a:pPr>
            <a:r>
              <a:rPr lang="zh-CN" altLang="en-US" b="1" dirty="0" smtClean="0"/>
              <a:t>（1）货币互换涉及不同币种间的交换，利率互换一般只涉及一种货币；</a:t>
            </a:r>
          </a:p>
          <a:p>
            <a:pPr marL="1235075" lvl="1" indent="-777875" eaLnBrk="1" hangingPunct="1">
              <a:lnSpc>
                <a:spcPct val="110000"/>
              </a:lnSpc>
              <a:buFont typeface="Wingdings" panose="05000000000000000000" pitchFamily="2" charset="2"/>
              <a:buNone/>
              <a:defRPr/>
            </a:pPr>
            <a:r>
              <a:rPr lang="zh-CN" altLang="en-US" b="1" dirty="0" smtClean="0"/>
              <a:t>（2）货币互换一般要交换本金，利率互换不交换本金；</a:t>
            </a:r>
          </a:p>
          <a:p>
            <a:pPr marL="1235075" lvl="1" indent="-777875" eaLnBrk="1" hangingPunct="1">
              <a:lnSpc>
                <a:spcPct val="110000"/>
              </a:lnSpc>
              <a:buFont typeface="Wingdings" panose="05000000000000000000" pitchFamily="2" charset="2"/>
              <a:buNone/>
              <a:defRPr/>
            </a:pPr>
            <a:r>
              <a:rPr lang="zh-CN" altLang="en-US" b="1" dirty="0" smtClean="0"/>
              <a:t>（3）利率互换一般采用差额结算，货币互换却很少采用差额结算；</a:t>
            </a:r>
          </a:p>
          <a:p>
            <a:pPr marL="1235075" lvl="1" indent="-777875" eaLnBrk="1" hangingPunct="1">
              <a:lnSpc>
                <a:spcPct val="110000"/>
              </a:lnSpc>
              <a:buFont typeface="Wingdings" panose="05000000000000000000" pitchFamily="2" charset="2"/>
              <a:buNone/>
              <a:defRPr/>
            </a:pPr>
            <a:r>
              <a:rPr lang="zh-CN" altLang="en-US" b="1" dirty="0" smtClean="0"/>
              <a:t>（4）货币互换可以根据两种固定利率来安排利息交换，利率互换则不行。</a:t>
            </a:r>
          </a:p>
          <a:p>
            <a:pPr eaLnBrk="1" hangingPunct="1">
              <a:lnSpc>
                <a:spcPct val="110000"/>
              </a:lnSpc>
              <a:buFont typeface="Wingdings" panose="05000000000000000000" pitchFamily="2" charset="2"/>
              <a:buNone/>
              <a:defRPr/>
            </a:pPr>
            <a:endParaRPr lang="zh-CN" altLang="en-US"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457200" y="765175"/>
            <a:ext cx="7848600" cy="685800"/>
          </a:xfrm>
        </p:spPr>
        <p:txBody>
          <a:bodyPr/>
          <a:lstStyle/>
          <a:p>
            <a:pPr eaLnBrk="1" hangingPunct="1">
              <a:defRPr/>
            </a:pPr>
            <a:r>
              <a:rPr lang="zh-CN" altLang="en-US" dirty="0" smtClean="0"/>
              <a:t>互换交易早期的</a:t>
            </a:r>
            <a:r>
              <a:rPr lang="zh-CN" altLang="en-US" dirty="0"/>
              <a:t>经纪</a:t>
            </a:r>
            <a:r>
              <a:rPr lang="zh-CN" altLang="en-US" dirty="0" smtClean="0"/>
              <a:t>人市场</a:t>
            </a:r>
          </a:p>
        </p:txBody>
      </p:sp>
      <p:sp>
        <p:nvSpPr>
          <p:cNvPr id="6147" name="Text Box 3"/>
          <p:cNvSpPr txBox="1">
            <a:spLocks noChangeArrowheads="1"/>
          </p:cNvSpPr>
          <p:nvPr/>
        </p:nvSpPr>
        <p:spPr bwMode="auto">
          <a:xfrm>
            <a:off x="6638925" y="2133600"/>
            <a:ext cx="1462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a:latin typeface="Times New Roman" panose="02020603050405020304" pitchFamily="18" charset="0"/>
              </a:rPr>
              <a:t>B</a:t>
            </a:r>
            <a:r>
              <a:rPr kumimoji="1" lang="zh-CN" altLang="en-US" sz="3600">
                <a:latin typeface="Times New Roman" panose="02020603050405020304" pitchFamily="18" charset="0"/>
              </a:rPr>
              <a:t>公司</a:t>
            </a:r>
          </a:p>
        </p:txBody>
      </p:sp>
      <p:sp>
        <p:nvSpPr>
          <p:cNvPr id="6148" name="Text Box 5"/>
          <p:cNvSpPr txBox="1">
            <a:spLocks noChangeArrowheads="1"/>
          </p:cNvSpPr>
          <p:nvPr/>
        </p:nvSpPr>
        <p:spPr bwMode="auto">
          <a:xfrm>
            <a:off x="971550" y="2133600"/>
            <a:ext cx="1462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a:latin typeface="Times New Roman" panose="02020603050405020304" pitchFamily="18" charset="0"/>
              </a:rPr>
              <a:t>A</a:t>
            </a:r>
            <a:r>
              <a:rPr kumimoji="1" lang="zh-CN" altLang="en-US" sz="3600">
                <a:latin typeface="Times New Roman" panose="02020603050405020304" pitchFamily="18" charset="0"/>
              </a:rPr>
              <a:t>公司</a:t>
            </a:r>
          </a:p>
        </p:txBody>
      </p:sp>
      <p:sp>
        <p:nvSpPr>
          <p:cNvPr id="6149" name="Text Box 6"/>
          <p:cNvSpPr txBox="1">
            <a:spLocks noChangeArrowheads="1"/>
          </p:cNvSpPr>
          <p:nvPr/>
        </p:nvSpPr>
        <p:spPr bwMode="auto">
          <a:xfrm>
            <a:off x="4052888" y="2133600"/>
            <a:ext cx="9509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latin typeface="Times New Roman" panose="02020603050405020304" pitchFamily="18" charset="0"/>
              </a:rPr>
              <a:t>互换</a:t>
            </a:r>
          </a:p>
        </p:txBody>
      </p:sp>
      <p:sp>
        <p:nvSpPr>
          <p:cNvPr id="6150" name="Text Box 7"/>
          <p:cNvSpPr txBox="1">
            <a:spLocks noChangeArrowheads="1"/>
          </p:cNvSpPr>
          <p:nvPr/>
        </p:nvSpPr>
        <p:spPr bwMode="auto">
          <a:xfrm>
            <a:off x="4140200" y="4221163"/>
            <a:ext cx="10144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latin typeface="Times New Roman" panose="02020603050405020304" pitchFamily="18" charset="0"/>
              </a:rPr>
              <a:t>银行</a:t>
            </a:r>
          </a:p>
        </p:txBody>
      </p:sp>
      <p:sp>
        <p:nvSpPr>
          <p:cNvPr id="6151" name="Line 8"/>
          <p:cNvSpPr>
            <a:spLocks noChangeShapeType="1"/>
          </p:cNvSpPr>
          <p:nvPr/>
        </p:nvSpPr>
        <p:spPr bwMode="auto">
          <a:xfrm>
            <a:off x="2439988" y="2613025"/>
            <a:ext cx="16129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2" name="Line 9"/>
          <p:cNvSpPr>
            <a:spLocks noChangeShapeType="1"/>
          </p:cNvSpPr>
          <p:nvPr/>
        </p:nvSpPr>
        <p:spPr bwMode="auto">
          <a:xfrm flipH="1">
            <a:off x="2359025" y="2281238"/>
            <a:ext cx="1693863"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3" name="Line 10"/>
          <p:cNvSpPr>
            <a:spLocks noChangeShapeType="1"/>
          </p:cNvSpPr>
          <p:nvPr/>
        </p:nvSpPr>
        <p:spPr bwMode="auto">
          <a:xfrm flipH="1">
            <a:off x="4940300" y="2281238"/>
            <a:ext cx="1693863"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4" name="Line 11"/>
          <p:cNvSpPr>
            <a:spLocks noChangeShapeType="1"/>
          </p:cNvSpPr>
          <p:nvPr/>
        </p:nvSpPr>
        <p:spPr bwMode="auto">
          <a:xfrm flipH="1">
            <a:off x="5021263" y="2833688"/>
            <a:ext cx="1855787" cy="165735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5" name="Line 13"/>
          <p:cNvSpPr>
            <a:spLocks noChangeShapeType="1"/>
          </p:cNvSpPr>
          <p:nvPr/>
        </p:nvSpPr>
        <p:spPr bwMode="auto">
          <a:xfrm flipH="1" flipV="1">
            <a:off x="1979613" y="2781300"/>
            <a:ext cx="2154237" cy="1709738"/>
          </a:xfrm>
          <a:prstGeom prst="line">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6" name="Rectangle 14"/>
          <p:cNvSpPr>
            <a:spLocks noChangeArrowheads="1"/>
          </p:cNvSpPr>
          <p:nvPr/>
        </p:nvSpPr>
        <p:spPr bwMode="auto">
          <a:xfrm>
            <a:off x="1835150" y="3500438"/>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latin typeface="Times New Roman" panose="02020603050405020304" pitchFamily="18" charset="0"/>
              </a:rPr>
              <a:t>服务费</a:t>
            </a:r>
          </a:p>
        </p:txBody>
      </p:sp>
      <p:sp>
        <p:nvSpPr>
          <p:cNvPr id="6157" name="Rectangle 15"/>
          <p:cNvSpPr>
            <a:spLocks noChangeArrowheads="1"/>
          </p:cNvSpPr>
          <p:nvPr/>
        </p:nvSpPr>
        <p:spPr bwMode="auto">
          <a:xfrm>
            <a:off x="5984875" y="3500438"/>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latin typeface="Times New Roman" panose="02020603050405020304" pitchFamily="18" charset="0"/>
              </a:rPr>
              <a:t>服务费</a:t>
            </a:r>
          </a:p>
        </p:txBody>
      </p:sp>
      <p:sp>
        <p:nvSpPr>
          <p:cNvPr id="6158" name="Line 16"/>
          <p:cNvSpPr>
            <a:spLocks noChangeShapeType="1"/>
          </p:cNvSpPr>
          <p:nvPr/>
        </p:nvSpPr>
        <p:spPr bwMode="auto">
          <a:xfrm>
            <a:off x="5003800" y="2636838"/>
            <a:ext cx="1655763"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11188" y="476250"/>
            <a:ext cx="7772400" cy="539750"/>
          </a:xfrm>
        </p:spPr>
        <p:txBody>
          <a:bodyPr/>
          <a:lstStyle/>
          <a:p>
            <a:pPr eaLnBrk="1" hangingPunct="1">
              <a:defRPr/>
            </a:pPr>
            <a:r>
              <a:rPr lang="zh-CN" altLang="en-US" dirty="0">
                <a:ea typeface="隶书" pitchFamily="49" charset="-122"/>
              </a:rPr>
              <a:t>（四）</a:t>
            </a:r>
            <a:r>
              <a:rPr lang="zh-CN" altLang="en-US" dirty="0" smtClean="0"/>
              <a:t>零息票的互换定价法</a:t>
            </a:r>
          </a:p>
        </p:txBody>
      </p:sp>
      <p:sp>
        <p:nvSpPr>
          <p:cNvPr id="238595" name="Rectangle 3"/>
          <p:cNvSpPr>
            <a:spLocks noGrp="1" noChangeArrowheads="1"/>
          </p:cNvSpPr>
          <p:nvPr>
            <p:ph type="body" idx="1"/>
          </p:nvPr>
        </p:nvSpPr>
        <p:spPr>
          <a:xfrm>
            <a:off x="629569" y="1484784"/>
            <a:ext cx="7772400" cy="4680520"/>
          </a:xfrm>
        </p:spPr>
        <p:txBody>
          <a:bodyPr/>
          <a:lstStyle/>
          <a:p>
            <a:pPr eaLnBrk="1" hangingPunct="1">
              <a:defRPr/>
            </a:pPr>
            <a:r>
              <a:rPr lang="zh-CN" altLang="en-US" b="1" dirty="0" smtClean="0"/>
              <a:t>每种主要货币均存在一系列零息票利率；</a:t>
            </a:r>
          </a:p>
          <a:p>
            <a:pPr eaLnBrk="1" hangingPunct="1">
              <a:lnSpc>
                <a:spcPct val="110000"/>
              </a:lnSpc>
              <a:defRPr/>
            </a:pPr>
            <a:r>
              <a:rPr lang="zh-CN" altLang="en-US" b="1" dirty="0" smtClean="0"/>
              <a:t>这些零息票利率可用于对任何未来现金流量进行估值；</a:t>
            </a:r>
          </a:p>
          <a:p>
            <a:pPr eaLnBrk="1" hangingPunct="1">
              <a:lnSpc>
                <a:spcPct val="110000"/>
              </a:lnSpc>
              <a:defRPr/>
            </a:pPr>
            <a:r>
              <a:rPr lang="zh-CN" altLang="en-US" b="1" dirty="0" smtClean="0"/>
              <a:t>一切互换，不论多么复杂，都只不过是一系列的现金流量</a:t>
            </a:r>
          </a:p>
          <a:p>
            <a:pPr eaLnBrk="1" hangingPunct="1">
              <a:lnSpc>
                <a:spcPct val="110000"/>
              </a:lnSpc>
              <a:defRPr/>
            </a:pPr>
            <a:r>
              <a:rPr lang="zh-CN" altLang="en-US" b="1" dirty="0" smtClean="0"/>
              <a:t>要对互换进行估值和定价，使用零息票利率计算每笔现金流量的现值，再将其加总。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zh-CN" altLang="en-US" smtClean="0"/>
              <a:t>标准利率互换的定价</a:t>
            </a:r>
          </a:p>
        </p:txBody>
      </p:sp>
      <p:sp>
        <p:nvSpPr>
          <p:cNvPr id="434179" name="Rectangle 3"/>
          <p:cNvSpPr>
            <a:spLocks noGrp="1" noChangeArrowheads="1"/>
          </p:cNvSpPr>
          <p:nvPr>
            <p:ph type="body" idx="1"/>
          </p:nvPr>
        </p:nvSpPr>
        <p:spPr/>
        <p:txBody>
          <a:bodyPr/>
          <a:lstStyle/>
          <a:p>
            <a:pPr eaLnBrk="1" hangingPunct="1">
              <a:defRPr/>
            </a:pPr>
            <a:r>
              <a:rPr lang="zh-CN" altLang="en-US" b="1" smtClean="0"/>
              <a:t>规定浮动利率为</a:t>
            </a:r>
            <a:r>
              <a:rPr lang="en-US" altLang="zh-CN" b="1" smtClean="0"/>
              <a:t>LIBOR</a:t>
            </a:r>
          </a:p>
          <a:p>
            <a:pPr eaLnBrk="1" hangingPunct="1">
              <a:defRPr/>
            </a:pPr>
            <a:r>
              <a:rPr lang="zh-CN" altLang="en-US" b="1" smtClean="0"/>
              <a:t>如何计算固定利率？</a:t>
            </a:r>
          </a:p>
        </p:txBody>
      </p:sp>
      <p:sp>
        <p:nvSpPr>
          <p:cNvPr id="434180" name="Rectangle 4"/>
          <p:cNvSpPr>
            <a:spLocks noChangeArrowheads="1"/>
          </p:cNvSpPr>
          <p:nvPr/>
        </p:nvSpPr>
        <p:spPr bwMode="auto">
          <a:xfrm>
            <a:off x="762000" y="3657600"/>
            <a:ext cx="754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r>
              <a:rPr kumimoji="1" lang="zh-CN" altLang="en-US" b="1">
                <a:solidFill>
                  <a:schemeClr val="tx2"/>
                </a:solidFill>
                <a:latin typeface="Times New Roman" panose="02020603050405020304" pitchFamily="18" charset="0"/>
              </a:rPr>
              <a:t>基本原则：</a:t>
            </a:r>
          </a:p>
          <a:p>
            <a:pPr lvl="1" eaLnBrk="1" hangingPunct="1">
              <a:buClrTx/>
              <a:buSzTx/>
              <a:buFontTx/>
              <a:buChar char="–"/>
            </a:pPr>
            <a:r>
              <a:rPr kumimoji="1" lang="zh-CN" altLang="en-US" b="1">
                <a:latin typeface="Times New Roman" panose="02020603050405020304" pitchFamily="18" charset="0"/>
              </a:rPr>
              <a:t>固定利率支付方的现金流现值等于浮动利率支付方的现金流现值</a:t>
            </a:r>
          </a:p>
          <a:p>
            <a:pPr lvl="1" eaLnBrk="1" hangingPunct="1">
              <a:buClrTx/>
              <a:buSzTx/>
              <a:buFontTx/>
              <a:buChar char="–"/>
            </a:pPr>
            <a:endParaRPr kumimoji="1" lang="zh-CN" altLang="en-US"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4180"/>
                                        </p:tgtEl>
                                        <p:attrNameLst>
                                          <p:attrName>style.visibility</p:attrName>
                                        </p:attrNameLst>
                                      </p:cBhvr>
                                      <p:to>
                                        <p:strVal val="visible"/>
                                      </p:to>
                                    </p:set>
                                    <p:anim calcmode="lin" valueType="num">
                                      <p:cBhvr additive="base">
                                        <p:cTn id="7" dur="500" fill="hold"/>
                                        <p:tgtEl>
                                          <p:spTgt spid="434180"/>
                                        </p:tgtEl>
                                        <p:attrNameLst>
                                          <p:attrName>ppt_x</p:attrName>
                                        </p:attrNameLst>
                                      </p:cBhvr>
                                      <p:tavLst>
                                        <p:tav tm="0">
                                          <p:val>
                                            <p:strVal val="0-#ppt_w/2"/>
                                          </p:val>
                                        </p:tav>
                                        <p:tav tm="100000">
                                          <p:val>
                                            <p:strVal val="#ppt_x"/>
                                          </p:val>
                                        </p:tav>
                                      </p:tavLst>
                                    </p:anim>
                                    <p:anim calcmode="lin" valueType="num">
                                      <p:cBhvr additive="base">
                                        <p:cTn id="8" dur="500" fill="hold"/>
                                        <p:tgtEl>
                                          <p:spTgt spid="434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mtClean="0">
                <a:latin typeface="+mn-ea"/>
                <a:ea typeface="+mn-ea"/>
              </a:rPr>
              <a:t>固定利率支付方的现金流现值</a:t>
            </a:r>
          </a:p>
        </p:txBody>
      </p:sp>
      <p:sp>
        <p:nvSpPr>
          <p:cNvPr id="178179" name="Line 3"/>
          <p:cNvSpPr>
            <a:spLocks noChangeShapeType="1"/>
          </p:cNvSpPr>
          <p:nvPr/>
        </p:nvSpPr>
        <p:spPr bwMode="auto">
          <a:xfrm>
            <a:off x="1447800" y="3276600"/>
            <a:ext cx="5867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0" name="Line 4"/>
          <p:cNvSpPr>
            <a:spLocks noChangeShapeType="1"/>
          </p:cNvSpPr>
          <p:nvPr/>
        </p:nvSpPr>
        <p:spPr bwMode="auto">
          <a:xfrm flipV="1">
            <a:off x="14478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1" name="Line 5"/>
          <p:cNvSpPr>
            <a:spLocks noChangeShapeType="1"/>
          </p:cNvSpPr>
          <p:nvPr/>
        </p:nvSpPr>
        <p:spPr bwMode="auto">
          <a:xfrm flipV="1">
            <a:off x="49530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2" name="Line 6"/>
          <p:cNvSpPr>
            <a:spLocks noChangeShapeType="1"/>
          </p:cNvSpPr>
          <p:nvPr/>
        </p:nvSpPr>
        <p:spPr bwMode="auto">
          <a:xfrm flipV="1">
            <a:off x="21336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3" name="Line 7"/>
          <p:cNvSpPr>
            <a:spLocks noChangeShapeType="1"/>
          </p:cNvSpPr>
          <p:nvPr/>
        </p:nvSpPr>
        <p:spPr bwMode="auto">
          <a:xfrm flipV="1">
            <a:off x="28956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4" name="Line 8"/>
          <p:cNvSpPr>
            <a:spLocks noChangeShapeType="1"/>
          </p:cNvSpPr>
          <p:nvPr/>
        </p:nvSpPr>
        <p:spPr bwMode="auto">
          <a:xfrm flipV="1">
            <a:off x="35814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5" name="Line 9"/>
          <p:cNvSpPr>
            <a:spLocks noChangeShapeType="1"/>
          </p:cNvSpPr>
          <p:nvPr/>
        </p:nvSpPr>
        <p:spPr bwMode="auto">
          <a:xfrm flipV="1">
            <a:off x="42672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6" name="Line 10"/>
          <p:cNvSpPr>
            <a:spLocks noChangeShapeType="1"/>
          </p:cNvSpPr>
          <p:nvPr/>
        </p:nvSpPr>
        <p:spPr bwMode="auto">
          <a:xfrm flipV="1">
            <a:off x="65532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8187" name="Rectangle 11"/>
          <p:cNvSpPr>
            <a:spLocks noChangeArrowheads="1"/>
          </p:cNvSpPr>
          <p:nvPr/>
        </p:nvSpPr>
        <p:spPr bwMode="auto">
          <a:xfrm>
            <a:off x="990600" y="3408363"/>
            <a:ext cx="762000" cy="55403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2000" b="0">
                <a:solidFill>
                  <a:srgbClr val="FF0000"/>
                </a:solidFill>
                <a:latin typeface="+mn-ea"/>
              </a:rPr>
              <a:t>0</a:t>
            </a:r>
            <a:r>
              <a:rPr lang="zh-CN" altLang="en-US" sz="2000" b="0">
                <a:solidFill>
                  <a:srgbClr val="FF0000"/>
                </a:solidFill>
                <a:latin typeface="+mn-ea"/>
              </a:rPr>
              <a:t>时刻</a:t>
            </a:r>
          </a:p>
        </p:txBody>
      </p:sp>
      <p:sp>
        <p:nvSpPr>
          <p:cNvPr id="178188" name="Rectangle 12"/>
          <p:cNvSpPr>
            <a:spLocks noChangeArrowheads="1"/>
          </p:cNvSpPr>
          <p:nvPr/>
        </p:nvSpPr>
        <p:spPr bwMode="auto">
          <a:xfrm>
            <a:off x="20288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1</a:t>
            </a:r>
          </a:p>
        </p:txBody>
      </p:sp>
      <p:sp>
        <p:nvSpPr>
          <p:cNvPr id="178189" name="Rectangle 13"/>
          <p:cNvSpPr>
            <a:spLocks noChangeArrowheads="1"/>
          </p:cNvSpPr>
          <p:nvPr/>
        </p:nvSpPr>
        <p:spPr bwMode="auto">
          <a:xfrm>
            <a:off x="27654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2</a:t>
            </a:r>
          </a:p>
        </p:txBody>
      </p:sp>
      <p:sp>
        <p:nvSpPr>
          <p:cNvPr id="178190" name="Rectangle 14"/>
          <p:cNvSpPr>
            <a:spLocks noChangeArrowheads="1"/>
          </p:cNvSpPr>
          <p:nvPr/>
        </p:nvSpPr>
        <p:spPr bwMode="auto">
          <a:xfrm>
            <a:off x="34512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3</a:t>
            </a:r>
          </a:p>
        </p:txBody>
      </p:sp>
      <p:sp>
        <p:nvSpPr>
          <p:cNvPr id="178191" name="Rectangle 15"/>
          <p:cNvSpPr>
            <a:spLocks noChangeArrowheads="1"/>
          </p:cNvSpPr>
          <p:nvPr/>
        </p:nvSpPr>
        <p:spPr bwMode="auto">
          <a:xfrm>
            <a:off x="64230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n</a:t>
            </a:r>
          </a:p>
        </p:txBody>
      </p:sp>
      <p:sp>
        <p:nvSpPr>
          <p:cNvPr id="178192" name="Rectangle 16"/>
          <p:cNvSpPr>
            <a:spLocks noChangeArrowheads="1"/>
          </p:cNvSpPr>
          <p:nvPr/>
        </p:nvSpPr>
        <p:spPr bwMode="auto">
          <a:xfrm>
            <a:off x="533400" y="1676400"/>
            <a:ext cx="1905000" cy="554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0">
                <a:latin typeface="+mn-ea"/>
              </a:rPr>
              <a:t>固定利率支付方</a:t>
            </a:r>
          </a:p>
        </p:txBody>
      </p:sp>
      <p:sp>
        <p:nvSpPr>
          <p:cNvPr id="178193" name="Rectangle 17"/>
          <p:cNvSpPr>
            <a:spLocks noChangeArrowheads="1"/>
          </p:cNvSpPr>
          <p:nvPr/>
        </p:nvSpPr>
        <p:spPr bwMode="auto">
          <a:xfrm>
            <a:off x="2057400"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i</a:t>
            </a:r>
            <a:endParaRPr lang="en-US" altLang="zh-CN" sz="2000" b="0" baseline="-25000">
              <a:latin typeface="+mn-ea"/>
            </a:endParaRPr>
          </a:p>
        </p:txBody>
      </p:sp>
      <p:sp>
        <p:nvSpPr>
          <p:cNvPr id="178194" name="Rectangle 18"/>
          <p:cNvSpPr>
            <a:spLocks noChangeArrowheads="1"/>
          </p:cNvSpPr>
          <p:nvPr/>
        </p:nvSpPr>
        <p:spPr bwMode="auto">
          <a:xfrm>
            <a:off x="2819400"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i</a:t>
            </a:r>
            <a:endParaRPr lang="en-US" altLang="zh-CN" sz="2000" b="0" baseline="-25000">
              <a:latin typeface="+mn-ea"/>
            </a:endParaRPr>
          </a:p>
        </p:txBody>
      </p:sp>
      <p:sp>
        <p:nvSpPr>
          <p:cNvPr id="178195" name="Rectangle 19"/>
          <p:cNvSpPr>
            <a:spLocks noChangeArrowheads="1"/>
          </p:cNvSpPr>
          <p:nvPr/>
        </p:nvSpPr>
        <p:spPr bwMode="auto">
          <a:xfrm>
            <a:off x="3527425"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i</a:t>
            </a:r>
            <a:endParaRPr lang="en-US" altLang="zh-CN" sz="2000" b="0" baseline="-25000">
              <a:latin typeface="+mn-ea"/>
            </a:endParaRPr>
          </a:p>
        </p:txBody>
      </p:sp>
      <p:sp>
        <p:nvSpPr>
          <p:cNvPr id="178196" name="Rectangle 20"/>
          <p:cNvSpPr>
            <a:spLocks noChangeArrowheads="1"/>
          </p:cNvSpPr>
          <p:nvPr/>
        </p:nvSpPr>
        <p:spPr bwMode="auto">
          <a:xfrm>
            <a:off x="4191000"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i</a:t>
            </a:r>
            <a:endParaRPr lang="en-US" altLang="zh-CN" sz="2000" b="0" baseline="-25000">
              <a:latin typeface="+mn-ea"/>
            </a:endParaRPr>
          </a:p>
        </p:txBody>
      </p:sp>
      <p:sp>
        <p:nvSpPr>
          <p:cNvPr id="178197" name="Rectangle 21"/>
          <p:cNvSpPr>
            <a:spLocks noChangeArrowheads="1"/>
          </p:cNvSpPr>
          <p:nvPr/>
        </p:nvSpPr>
        <p:spPr bwMode="auto">
          <a:xfrm>
            <a:off x="4899025"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i</a:t>
            </a:r>
            <a:endParaRPr lang="en-US" altLang="zh-CN" sz="2000" b="0" baseline="-25000">
              <a:latin typeface="+mn-ea"/>
            </a:endParaRPr>
          </a:p>
        </p:txBody>
      </p:sp>
      <p:sp>
        <p:nvSpPr>
          <p:cNvPr id="178198" name="Rectangle 22"/>
          <p:cNvSpPr>
            <a:spLocks noChangeArrowheads="1"/>
          </p:cNvSpPr>
          <p:nvPr/>
        </p:nvSpPr>
        <p:spPr bwMode="auto">
          <a:xfrm>
            <a:off x="6423025"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i</a:t>
            </a:r>
            <a:endParaRPr lang="en-US" altLang="zh-CN" sz="2000" b="0" baseline="-25000">
              <a:latin typeface="+mn-ea"/>
            </a:endParaRPr>
          </a:p>
        </p:txBody>
      </p:sp>
      <mc:AlternateContent xmlns:mc="http://schemas.openxmlformats.org/markup-compatibility/2006" xmlns:a14="http://schemas.microsoft.com/office/drawing/2010/main">
        <mc:Choice Requires="a14">
          <p:sp>
            <p:nvSpPr>
              <p:cNvPr id="178199" name="Text Box 23"/>
              <p:cNvSpPr txBox="1">
                <a:spLocks noChangeArrowheads="1"/>
              </p:cNvSpPr>
              <p:nvPr/>
            </p:nvSpPr>
            <p:spPr bwMode="auto">
              <a:xfrm>
                <a:off x="1475656" y="4343400"/>
                <a:ext cx="6372944" cy="58714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pPr>
                <a:r>
                  <a:rPr lang="zh-CN" altLang="en-US" sz="3200" b="0" dirty="0">
                    <a:solidFill>
                      <a:schemeClr val="tx1"/>
                    </a:solidFill>
                    <a:latin typeface="+mn-ea"/>
                    <a:ea typeface="+mn-ea"/>
                  </a:rPr>
                  <a:t>现金流的现值：</a:t>
                </a:r>
                <a14:m>
                  <m:oMath xmlns:m="http://schemas.openxmlformats.org/officeDocument/2006/math">
                    <m:nary>
                      <m:naryPr>
                        <m:chr m:val="∑"/>
                        <m:limLoc m:val="undOvr"/>
                        <m:grow m:val="on"/>
                        <m:ctrlPr>
                          <a:rPr lang="zh-CN" altLang="en-US" sz="3200" b="0" i="1" smtClean="0">
                            <a:solidFill>
                              <a:schemeClr val="tx1"/>
                            </a:solidFill>
                            <a:latin typeface="Cambria Math" panose="02040503050406030204" pitchFamily="18" charset="0"/>
                          </a:rPr>
                        </m:ctrlPr>
                      </m:naryPr>
                      <m:sub>
                        <m:r>
                          <a:rPr lang="zh-CN" altLang="en-US" sz="3200" b="0" i="1">
                            <a:solidFill>
                              <a:schemeClr val="tx1"/>
                            </a:solidFill>
                            <a:latin typeface="Cambria Math"/>
                          </a:rPr>
                          <m:t>𝑘</m:t>
                        </m:r>
                        <m:r>
                          <a:rPr lang="zh-CN" altLang="en-US" sz="3200" b="0">
                            <a:solidFill>
                              <a:schemeClr val="tx1"/>
                            </a:solidFill>
                            <a:latin typeface="Cambria Math"/>
                          </a:rPr>
                          <m:t>=1</m:t>
                        </m:r>
                      </m:sub>
                      <m:sup>
                        <m:r>
                          <a:rPr lang="zh-CN" altLang="en-US" sz="3200" b="0" i="1">
                            <a:solidFill>
                              <a:schemeClr val="tx1"/>
                            </a:solidFill>
                            <a:latin typeface="Cambria Math"/>
                          </a:rPr>
                          <m:t>𝑛</m:t>
                        </m:r>
                      </m:sup>
                      <m:e>
                        <m:r>
                          <a:rPr lang="zh-CN" altLang="en-US" sz="3200" b="0" i="1">
                            <a:solidFill>
                              <a:schemeClr val="tx1"/>
                            </a:solidFill>
                            <a:latin typeface="Cambria Math"/>
                          </a:rPr>
                          <m:t>𝑖</m:t>
                        </m:r>
                        <m:r>
                          <a:rPr lang="zh-CN" altLang="en-US" sz="3200" b="0">
                            <a:solidFill>
                              <a:schemeClr val="tx1"/>
                            </a:solidFill>
                            <a:latin typeface="Cambria Math"/>
                          </a:rPr>
                          <m:t>∗</m:t>
                        </m:r>
                        <m:sSub>
                          <m:sSubPr>
                            <m:ctrlPr>
                              <a:rPr lang="zh-CN" altLang="en-US" sz="3200" b="0" i="1">
                                <a:solidFill>
                                  <a:schemeClr val="tx1"/>
                                </a:solidFill>
                                <a:latin typeface="Cambria Math" panose="02040503050406030204" pitchFamily="18" charset="0"/>
                              </a:rPr>
                            </m:ctrlPr>
                          </m:sSubPr>
                          <m:e>
                            <m:r>
                              <a:rPr lang="zh-CN" altLang="en-US" sz="3200" b="0" i="1">
                                <a:solidFill>
                                  <a:schemeClr val="tx1"/>
                                </a:solidFill>
                                <a:latin typeface="Cambria Math"/>
                              </a:rPr>
                              <m:t>𝑣</m:t>
                            </m:r>
                          </m:e>
                          <m:sub>
                            <m:r>
                              <a:rPr lang="zh-CN" altLang="en-US" sz="3200" b="0" i="1">
                                <a:solidFill>
                                  <a:schemeClr val="tx1"/>
                                </a:solidFill>
                                <a:latin typeface="Cambria Math"/>
                              </a:rPr>
                              <m:t>𝑘</m:t>
                            </m:r>
                          </m:sub>
                        </m:sSub>
                      </m:e>
                    </m:nary>
                  </m:oMath>
                </a14:m>
                <a:endParaRPr lang="zh-CN" altLang="en-US" sz="3200" b="0" dirty="0">
                  <a:solidFill>
                    <a:schemeClr val="tx1"/>
                  </a:solidFill>
                  <a:latin typeface="+mn-ea"/>
                  <a:ea typeface="+mn-ea"/>
                </a:endParaRPr>
              </a:p>
            </p:txBody>
          </p:sp>
        </mc:Choice>
        <mc:Fallback xmlns="">
          <p:sp>
            <p:nvSpPr>
              <p:cNvPr id="178199" name="Text Box 23"/>
              <p:cNvSpPr txBox="1">
                <a:spLocks noRot="1" noChangeAspect="1" noMove="1" noResize="1" noEditPoints="1" noAdjustHandles="1" noChangeArrowheads="1" noChangeShapeType="1" noTextEdit="1"/>
              </p:cNvSpPr>
              <p:nvPr/>
            </p:nvSpPr>
            <p:spPr bwMode="auto">
              <a:xfrm>
                <a:off x="1475656" y="4343400"/>
                <a:ext cx="6372944" cy="587148"/>
              </a:xfrm>
              <a:prstGeom prst="rect">
                <a:avLst/>
              </a:prstGeom>
              <a:blipFill rotWithShape="0">
                <a:blip r:embed="rId3"/>
                <a:stretch>
                  <a:fillRect l="-2390" t="-17708" b="-28125"/>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201" name="Rectangle 25"/>
              <p:cNvSpPr>
                <a:spLocks noChangeArrowheads="1"/>
              </p:cNvSpPr>
              <p:nvPr/>
            </p:nvSpPr>
            <p:spPr bwMode="auto">
              <a:xfrm>
                <a:off x="1172580" y="5373216"/>
                <a:ext cx="7560840" cy="52322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r>
                  <a:rPr lang="zh-CN" altLang="en-US" sz="2800" b="0" dirty="0">
                    <a:solidFill>
                      <a:schemeClr val="tx1"/>
                    </a:solidFill>
                    <a:latin typeface="+mn-ea"/>
                  </a:rPr>
                  <a:t>其中</a:t>
                </a:r>
                <a14:m>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a:rPr>
                          <m:t>𝑣</m:t>
                        </m:r>
                      </m:e>
                      <m:sub>
                        <m:r>
                          <a:rPr lang="zh-CN" altLang="en-US" sz="2800" i="1">
                            <a:latin typeface="Cambria Math"/>
                          </a:rPr>
                          <m:t>𝑘</m:t>
                        </m:r>
                      </m:sub>
                    </m:sSub>
                  </m:oMath>
                </a14:m>
                <a:r>
                  <a:rPr lang="zh-CN" altLang="en-US" sz="2800" b="0" dirty="0">
                    <a:solidFill>
                      <a:schemeClr val="tx1"/>
                    </a:solidFill>
                    <a:latin typeface="+mn-ea"/>
                  </a:rPr>
                  <a:t>为贴现因子，即在</a:t>
                </a:r>
                <a:r>
                  <a:rPr lang="zh-CN" altLang="en-US" sz="2800" b="0" dirty="0">
                    <a:latin typeface="+mn-ea"/>
                  </a:rPr>
                  <a:t>第</a:t>
                </a:r>
                <a:r>
                  <a:rPr lang="en-US" altLang="zh-CN" sz="2800" b="0" dirty="0" err="1">
                    <a:latin typeface="+mn-ea"/>
                  </a:rPr>
                  <a:t>t</a:t>
                </a:r>
                <a:r>
                  <a:rPr lang="en-US" altLang="zh-CN" sz="2800" b="0" baseline="-25000" dirty="0" err="1">
                    <a:latin typeface="+mn-ea"/>
                  </a:rPr>
                  <a:t>k</a:t>
                </a:r>
                <a:r>
                  <a:rPr lang="zh-CN" altLang="en-US" sz="2800" b="0" dirty="0">
                    <a:latin typeface="+mn-ea"/>
                  </a:rPr>
                  <a:t>时刻</a:t>
                </a:r>
                <a:r>
                  <a:rPr lang="en-US" altLang="zh-CN" sz="2800" b="0" dirty="0">
                    <a:latin typeface="+mn-ea"/>
                  </a:rPr>
                  <a:t>1</a:t>
                </a:r>
                <a:r>
                  <a:rPr lang="zh-CN" altLang="en-US" sz="2800" b="0" dirty="0">
                    <a:latin typeface="+mn-ea"/>
                  </a:rPr>
                  <a:t>元钱的现值</a:t>
                </a:r>
              </a:p>
            </p:txBody>
          </p:sp>
        </mc:Choice>
        <mc:Fallback xmlns="">
          <p:sp>
            <p:nvSpPr>
              <p:cNvPr id="178201" name="Rectangle 25"/>
              <p:cNvSpPr>
                <a:spLocks noRot="1" noChangeAspect="1" noMove="1" noResize="1" noEditPoints="1" noAdjustHandles="1" noChangeArrowheads="1" noChangeShapeType="1" noTextEdit="1"/>
              </p:cNvSpPr>
              <p:nvPr/>
            </p:nvSpPr>
            <p:spPr bwMode="auto">
              <a:xfrm>
                <a:off x="1172580" y="5373216"/>
                <a:ext cx="7560840" cy="523220"/>
              </a:xfrm>
              <a:prstGeom prst="rect">
                <a:avLst/>
              </a:prstGeom>
              <a:blipFill rotWithShape="0">
                <a:blip r:embed="rId4"/>
                <a:stretch>
                  <a:fillRect l="-1612" t="-13953" b="-2907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831114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zh-CN" altLang="en-US" smtClean="0">
                <a:latin typeface="+mn-ea"/>
                <a:ea typeface="+mn-ea"/>
              </a:rPr>
              <a:t>浮动利率支付方的现金流现值</a:t>
            </a:r>
          </a:p>
        </p:txBody>
      </p:sp>
      <p:sp>
        <p:nvSpPr>
          <p:cNvPr id="179203" name="Line 3"/>
          <p:cNvSpPr>
            <a:spLocks noChangeShapeType="1"/>
          </p:cNvSpPr>
          <p:nvPr/>
        </p:nvSpPr>
        <p:spPr bwMode="auto">
          <a:xfrm>
            <a:off x="1447800" y="3276600"/>
            <a:ext cx="5867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0000"/>
              </a:solidFill>
              <a:latin typeface="+mn-ea"/>
            </a:endParaRPr>
          </a:p>
        </p:txBody>
      </p:sp>
      <p:sp>
        <p:nvSpPr>
          <p:cNvPr id="179204" name="Line 4"/>
          <p:cNvSpPr>
            <a:spLocks noChangeShapeType="1"/>
          </p:cNvSpPr>
          <p:nvPr/>
        </p:nvSpPr>
        <p:spPr bwMode="auto">
          <a:xfrm flipV="1">
            <a:off x="14478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9205" name="Line 5"/>
          <p:cNvSpPr>
            <a:spLocks noChangeShapeType="1"/>
          </p:cNvSpPr>
          <p:nvPr/>
        </p:nvSpPr>
        <p:spPr bwMode="auto">
          <a:xfrm flipV="1">
            <a:off x="49530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9206" name="Line 6"/>
          <p:cNvSpPr>
            <a:spLocks noChangeShapeType="1"/>
          </p:cNvSpPr>
          <p:nvPr/>
        </p:nvSpPr>
        <p:spPr bwMode="auto">
          <a:xfrm flipV="1">
            <a:off x="21336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9207" name="Line 7"/>
          <p:cNvSpPr>
            <a:spLocks noChangeShapeType="1"/>
          </p:cNvSpPr>
          <p:nvPr/>
        </p:nvSpPr>
        <p:spPr bwMode="auto">
          <a:xfrm flipV="1">
            <a:off x="28956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9208" name="Line 8"/>
          <p:cNvSpPr>
            <a:spLocks noChangeShapeType="1"/>
          </p:cNvSpPr>
          <p:nvPr/>
        </p:nvSpPr>
        <p:spPr bwMode="auto">
          <a:xfrm flipV="1">
            <a:off x="35814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9209" name="Line 9"/>
          <p:cNvSpPr>
            <a:spLocks noChangeShapeType="1"/>
          </p:cNvSpPr>
          <p:nvPr/>
        </p:nvSpPr>
        <p:spPr bwMode="auto">
          <a:xfrm flipV="1">
            <a:off x="42672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9210" name="Line 10"/>
          <p:cNvSpPr>
            <a:spLocks noChangeShapeType="1"/>
          </p:cNvSpPr>
          <p:nvPr/>
        </p:nvSpPr>
        <p:spPr bwMode="auto">
          <a:xfrm flipV="1">
            <a:off x="6553200" y="30480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ea"/>
            </a:endParaRPr>
          </a:p>
        </p:txBody>
      </p:sp>
      <p:sp>
        <p:nvSpPr>
          <p:cNvPr id="179211" name="Rectangle 11"/>
          <p:cNvSpPr>
            <a:spLocks noChangeArrowheads="1"/>
          </p:cNvSpPr>
          <p:nvPr/>
        </p:nvSpPr>
        <p:spPr bwMode="auto">
          <a:xfrm>
            <a:off x="990600" y="3408363"/>
            <a:ext cx="762000" cy="55403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2000" b="0" dirty="0">
                <a:solidFill>
                  <a:srgbClr val="FF0000"/>
                </a:solidFill>
                <a:latin typeface="+mn-ea"/>
              </a:rPr>
              <a:t>0</a:t>
            </a:r>
            <a:r>
              <a:rPr lang="zh-CN" altLang="en-US" sz="2000" b="0" dirty="0">
                <a:solidFill>
                  <a:srgbClr val="FF0000"/>
                </a:solidFill>
                <a:latin typeface="+mn-ea"/>
              </a:rPr>
              <a:t>时刻</a:t>
            </a:r>
          </a:p>
        </p:txBody>
      </p:sp>
      <p:sp>
        <p:nvSpPr>
          <p:cNvPr id="179212" name="Rectangle 12"/>
          <p:cNvSpPr>
            <a:spLocks noChangeArrowheads="1"/>
          </p:cNvSpPr>
          <p:nvPr/>
        </p:nvSpPr>
        <p:spPr bwMode="auto">
          <a:xfrm>
            <a:off x="20288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1</a:t>
            </a:r>
          </a:p>
        </p:txBody>
      </p:sp>
      <p:sp>
        <p:nvSpPr>
          <p:cNvPr id="179213" name="Rectangle 13"/>
          <p:cNvSpPr>
            <a:spLocks noChangeArrowheads="1"/>
          </p:cNvSpPr>
          <p:nvPr/>
        </p:nvSpPr>
        <p:spPr bwMode="auto">
          <a:xfrm>
            <a:off x="27654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2</a:t>
            </a:r>
          </a:p>
        </p:txBody>
      </p:sp>
      <p:sp>
        <p:nvSpPr>
          <p:cNvPr id="179214" name="Rectangle 14"/>
          <p:cNvSpPr>
            <a:spLocks noChangeArrowheads="1"/>
          </p:cNvSpPr>
          <p:nvPr/>
        </p:nvSpPr>
        <p:spPr bwMode="auto">
          <a:xfrm>
            <a:off x="34512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3</a:t>
            </a:r>
          </a:p>
        </p:txBody>
      </p:sp>
      <p:sp>
        <p:nvSpPr>
          <p:cNvPr id="179215" name="Rectangle 15"/>
          <p:cNvSpPr>
            <a:spLocks noChangeArrowheads="1"/>
          </p:cNvSpPr>
          <p:nvPr/>
        </p:nvSpPr>
        <p:spPr bwMode="auto">
          <a:xfrm>
            <a:off x="6423025" y="3429000"/>
            <a:ext cx="282575" cy="3349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solidFill>
                  <a:srgbClr val="FF0000"/>
                </a:solidFill>
                <a:latin typeface="+mn-ea"/>
              </a:rPr>
              <a:t>t</a:t>
            </a:r>
            <a:r>
              <a:rPr lang="en-US" altLang="zh-CN" sz="2000" b="0" baseline="-25000">
                <a:solidFill>
                  <a:srgbClr val="FF0000"/>
                </a:solidFill>
                <a:latin typeface="+mn-ea"/>
              </a:rPr>
              <a:t>n</a:t>
            </a:r>
          </a:p>
        </p:txBody>
      </p:sp>
      <p:sp>
        <p:nvSpPr>
          <p:cNvPr id="179216" name="Rectangle 16"/>
          <p:cNvSpPr>
            <a:spLocks noChangeArrowheads="1"/>
          </p:cNvSpPr>
          <p:nvPr/>
        </p:nvSpPr>
        <p:spPr bwMode="auto">
          <a:xfrm>
            <a:off x="533400" y="1676400"/>
            <a:ext cx="1905000" cy="554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0">
                <a:latin typeface="+mn-ea"/>
              </a:rPr>
              <a:t>浮动利率支付方</a:t>
            </a:r>
          </a:p>
        </p:txBody>
      </p:sp>
      <p:sp>
        <p:nvSpPr>
          <p:cNvPr id="179217" name="Rectangle 17"/>
          <p:cNvSpPr>
            <a:spLocks noChangeArrowheads="1"/>
          </p:cNvSpPr>
          <p:nvPr/>
        </p:nvSpPr>
        <p:spPr bwMode="auto">
          <a:xfrm>
            <a:off x="2057400"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f</a:t>
            </a:r>
            <a:r>
              <a:rPr lang="en-US" altLang="zh-CN" sz="2000" b="0" baseline="-25000">
                <a:latin typeface="+mn-ea"/>
              </a:rPr>
              <a:t>1</a:t>
            </a:r>
          </a:p>
        </p:txBody>
      </p:sp>
      <p:sp>
        <p:nvSpPr>
          <p:cNvPr id="179218" name="Rectangle 18"/>
          <p:cNvSpPr>
            <a:spLocks noChangeArrowheads="1"/>
          </p:cNvSpPr>
          <p:nvPr/>
        </p:nvSpPr>
        <p:spPr bwMode="auto">
          <a:xfrm>
            <a:off x="2819400"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f</a:t>
            </a:r>
            <a:r>
              <a:rPr lang="en-US" altLang="zh-CN" sz="2000" b="0" baseline="-25000">
                <a:latin typeface="+mn-ea"/>
              </a:rPr>
              <a:t>2</a:t>
            </a:r>
          </a:p>
        </p:txBody>
      </p:sp>
      <p:sp>
        <p:nvSpPr>
          <p:cNvPr id="179219" name="Rectangle 19"/>
          <p:cNvSpPr>
            <a:spLocks noChangeArrowheads="1"/>
          </p:cNvSpPr>
          <p:nvPr/>
        </p:nvSpPr>
        <p:spPr bwMode="auto">
          <a:xfrm>
            <a:off x="3527425" y="2514600"/>
            <a:ext cx="2825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f</a:t>
            </a:r>
            <a:r>
              <a:rPr lang="en-US" altLang="zh-CN" sz="2000" b="0" baseline="-25000">
                <a:latin typeface="+mn-ea"/>
              </a:rPr>
              <a:t>3</a:t>
            </a:r>
          </a:p>
        </p:txBody>
      </p:sp>
      <p:sp>
        <p:nvSpPr>
          <p:cNvPr id="179220" name="Rectangle 20"/>
          <p:cNvSpPr>
            <a:spLocks noChangeArrowheads="1"/>
          </p:cNvSpPr>
          <p:nvPr/>
        </p:nvSpPr>
        <p:spPr bwMode="auto">
          <a:xfrm>
            <a:off x="6423025" y="2514600"/>
            <a:ext cx="434975" cy="334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r>
              <a:rPr lang="en-US" altLang="zh-CN" sz="2000" b="0">
                <a:latin typeface="+mn-ea"/>
              </a:rPr>
              <a:t>f</a:t>
            </a:r>
            <a:r>
              <a:rPr lang="en-US" altLang="zh-CN" sz="2000" b="0" baseline="-25000">
                <a:latin typeface="+mn-ea"/>
              </a:rPr>
              <a:t>n</a:t>
            </a:r>
          </a:p>
        </p:txBody>
      </p:sp>
      <mc:AlternateContent xmlns:mc="http://schemas.openxmlformats.org/markup-compatibility/2006" xmlns:a14="http://schemas.microsoft.com/office/drawing/2010/main">
        <mc:Choice Requires="a14">
          <p:sp>
            <p:nvSpPr>
              <p:cNvPr id="179221" name="Text Box 21"/>
              <p:cNvSpPr txBox="1">
                <a:spLocks noChangeArrowheads="1"/>
              </p:cNvSpPr>
              <p:nvPr/>
            </p:nvSpPr>
            <p:spPr bwMode="auto">
              <a:xfrm>
                <a:off x="1619672" y="4343400"/>
                <a:ext cx="6192688" cy="1052596"/>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eaLnBrk="1" hangingPunct="1">
                  <a:spcBef>
                    <a:spcPct val="50000"/>
                  </a:spcBef>
                </a:pPr>
                <a:r>
                  <a:rPr lang="zh-CN" altLang="en-US" sz="3200" b="0" dirty="0" smtClean="0">
                    <a:solidFill>
                      <a:schemeClr val="tx1"/>
                    </a:solidFill>
                    <a:latin typeface="+mn-ea"/>
                    <a:ea typeface="+mn-ea"/>
                  </a:rPr>
                  <a:t>现金流的现值：</a:t>
                </a:r>
                <a14:m>
                  <m:oMath xmlns:m="http://schemas.openxmlformats.org/officeDocument/2006/math">
                    <m:nary>
                      <m:naryPr>
                        <m:chr m:val="∑"/>
                        <m:limLoc m:val="undOvr"/>
                        <m:grow m:val="on"/>
                        <m:ctrlPr>
                          <a:rPr lang="zh-CN" altLang="en-US" sz="3200" i="1">
                            <a:solidFill>
                              <a:schemeClr val="tx1"/>
                            </a:solidFill>
                            <a:latin typeface="Cambria Math" panose="02040503050406030204" pitchFamily="18" charset="0"/>
                            <a:ea typeface="+mn-ea"/>
                          </a:rPr>
                        </m:ctrlPr>
                      </m:naryPr>
                      <m:sub>
                        <m:r>
                          <a:rPr lang="zh-CN" altLang="en-US" sz="3200" i="1">
                            <a:solidFill>
                              <a:schemeClr val="tx1"/>
                            </a:solidFill>
                            <a:latin typeface="Cambria Math"/>
                            <a:ea typeface="+mn-ea"/>
                          </a:rPr>
                          <m:t>𝑘</m:t>
                        </m:r>
                        <m:r>
                          <a:rPr lang="zh-CN" altLang="en-US" sz="3200">
                            <a:solidFill>
                              <a:schemeClr val="tx1"/>
                            </a:solidFill>
                            <a:latin typeface="Cambria Math"/>
                            <a:ea typeface="+mn-ea"/>
                          </a:rPr>
                          <m:t>=1</m:t>
                        </m:r>
                      </m:sub>
                      <m:sup>
                        <m:r>
                          <a:rPr lang="zh-CN" altLang="en-US" sz="3200" i="1">
                            <a:solidFill>
                              <a:schemeClr val="tx1"/>
                            </a:solidFill>
                            <a:latin typeface="Cambria Math"/>
                            <a:ea typeface="+mn-ea"/>
                          </a:rPr>
                          <m:t>𝑛</m:t>
                        </m:r>
                      </m:sup>
                      <m:e>
                        <m:sSub>
                          <m:sSubPr>
                            <m:ctrlPr>
                              <a:rPr lang="zh-CN" altLang="en-US" sz="3200" i="1">
                                <a:solidFill>
                                  <a:schemeClr val="tx1"/>
                                </a:solidFill>
                                <a:latin typeface="Cambria Math" panose="02040503050406030204" pitchFamily="18" charset="0"/>
                                <a:ea typeface="+mn-ea"/>
                              </a:rPr>
                            </m:ctrlPr>
                          </m:sSubPr>
                          <m:e>
                            <m:r>
                              <a:rPr lang="zh-CN" altLang="en-US" sz="3200" i="1">
                                <a:solidFill>
                                  <a:schemeClr val="tx1"/>
                                </a:solidFill>
                                <a:latin typeface="Cambria Math"/>
                                <a:ea typeface="+mn-ea"/>
                              </a:rPr>
                              <m:t>𝑓</m:t>
                            </m:r>
                          </m:e>
                          <m:sub>
                            <m:r>
                              <a:rPr lang="zh-CN" altLang="en-US" sz="3200" i="1">
                                <a:solidFill>
                                  <a:schemeClr val="tx1"/>
                                </a:solidFill>
                                <a:latin typeface="Cambria Math"/>
                                <a:ea typeface="+mn-ea"/>
                              </a:rPr>
                              <m:t>𝑘</m:t>
                            </m:r>
                          </m:sub>
                        </m:sSub>
                        <m:r>
                          <a:rPr lang="zh-CN" altLang="en-US" sz="3200">
                            <a:solidFill>
                              <a:schemeClr val="tx1"/>
                            </a:solidFill>
                            <a:latin typeface="Cambria Math"/>
                            <a:ea typeface="+mn-ea"/>
                          </a:rPr>
                          <m:t>∗</m:t>
                        </m:r>
                        <m:sSub>
                          <m:sSubPr>
                            <m:ctrlPr>
                              <a:rPr lang="zh-CN" altLang="en-US" sz="3200" i="1">
                                <a:solidFill>
                                  <a:schemeClr val="tx1"/>
                                </a:solidFill>
                                <a:latin typeface="Cambria Math" panose="02040503050406030204" pitchFamily="18" charset="0"/>
                                <a:ea typeface="+mn-ea"/>
                              </a:rPr>
                            </m:ctrlPr>
                          </m:sSubPr>
                          <m:e>
                            <m:r>
                              <a:rPr lang="zh-CN" altLang="en-US" sz="3200" i="1">
                                <a:solidFill>
                                  <a:schemeClr val="tx1"/>
                                </a:solidFill>
                                <a:latin typeface="Cambria Math"/>
                                <a:ea typeface="+mn-ea"/>
                              </a:rPr>
                              <m:t>𝑣</m:t>
                            </m:r>
                          </m:e>
                          <m:sub>
                            <m:r>
                              <a:rPr lang="zh-CN" altLang="en-US" sz="3200" i="1">
                                <a:solidFill>
                                  <a:schemeClr val="tx1"/>
                                </a:solidFill>
                                <a:latin typeface="Cambria Math"/>
                                <a:ea typeface="+mn-ea"/>
                              </a:rPr>
                              <m:t>𝑘</m:t>
                            </m:r>
                          </m:sub>
                        </m:sSub>
                      </m:e>
                    </m:nary>
                  </m:oMath>
                </a14:m>
                <a:endParaRPr lang="zh-CN" altLang="en-US" sz="3200" b="0" dirty="0">
                  <a:solidFill>
                    <a:schemeClr val="tx1"/>
                  </a:solidFill>
                  <a:latin typeface="+mn-ea"/>
                  <a:ea typeface="+mn-ea"/>
                </a:endParaRPr>
              </a:p>
            </p:txBody>
          </p:sp>
        </mc:Choice>
        <mc:Fallback xmlns="">
          <p:sp>
            <p:nvSpPr>
              <p:cNvPr id="179221" name="Text Box 21"/>
              <p:cNvSpPr txBox="1">
                <a:spLocks noRot="1" noChangeAspect="1" noMove="1" noResize="1" noEditPoints="1" noAdjustHandles="1" noChangeArrowheads="1" noChangeShapeType="1" noTextEdit="1"/>
              </p:cNvSpPr>
              <p:nvPr/>
            </p:nvSpPr>
            <p:spPr bwMode="auto">
              <a:xfrm>
                <a:off x="1619672" y="4343400"/>
                <a:ext cx="6192688" cy="1052596"/>
              </a:xfrm>
              <a:prstGeom prst="rect">
                <a:avLst/>
              </a:prstGeom>
              <a:blipFill rotWithShape="0">
                <a:blip r:embed="rId3"/>
                <a:stretch>
                  <a:fillRect l="-2559" t="-9884"/>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223" name="Rectangle 23"/>
              <p:cNvSpPr>
                <a:spLocks noChangeArrowheads="1"/>
              </p:cNvSpPr>
              <p:nvPr/>
            </p:nvSpPr>
            <p:spPr bwMode="auto">
              <a:xfrm>
                <a:off x="1304524" y="5589239"/>
                <a:ext cx="7415556" cy="58477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a:spAutoFit/>
              </a:bodyPr>
              <a:lstStyle/>
              <a:p>
                <a:r>
                  <a:rPr lang="zh-CN" altLang="en-US" sz="3200" b="0" dirty="0" smtClean="0">
                    <a:solidFill>
                      <a:schemeClr val="tx1"/>
                    </a:solidFill>
                    <a:latin typeface="+mn-ea"/>
                  </a:rPr>
                  <a:t>其中</a:t>
                </a:r>
                <a14:m>
                  <m:oMath xmlns:m="http://schemas.openxmlformats.org/officeDocument/2006/math">
                    <m:sSub>
                      <m:sSubPr>
                        <m:ctrlPr>
                          <a:rPr lang="zh-CN" altLang="en-US" sz="3200" i="1">
                            <a:latin typeface="Cambria Math" panose="02040503050406030204" pitchFamily="18" charset="0"/>
                          </a:rPr>
                        </m:ctrlPr>
                      </m:sSubPr>
                      <m:e>
                        <m:r>
                          <a:rPr lang="zh-CN" altLang="en-US" sz="3200" i="1">
                            <a:latin typeface="Cambria Math"/>
                          </a:rPr>
                          <m:t>𝑓</m:t>
                        </m:r>
                      </m:e>
                      <m:sub>
                        <m:r>
                          <a:rPr lang="zh-CN" altLang="en-US" sz="3200" i="1">
                            <a:latin typeface="Cambria Math"/>
                          </a:rPr>
                          <m:t>𝑘</m:t>
                        </m:r>
                      </m:sub>
                    </m:sSub>
                  </m:oMath>
                </a14:m>
                <a:r>
                  <a:rPr lang="zh-CN" altLang="en-US" sz="3200" b="0" dirty="0">
                    <a:solidFill>
                      <a:schemeClr val="tx1"/>
                    </a:solidFill>
                    <a:latin typeface="+mn-ea"/>
                  </a:rPr>
                  <a:t>为</a:t>
                </a:r>
                <a:r>
                  <a:rPr lang="zh-CN" altLang="en-US" sz="3200" b="0" dirty="0" smtClean="0">
                    <a:solidFill>
                      <a:schemeClr val="tx1"/>
                    </a:solidFill>
                    <a:latin typeface="+mn-ea"/>
                  </a:rPr>
                  <a:t>远期获得的</a:t>
                </a:r>
                <a14:m>
                  <m:oMath xmlns:m="http://schemas.openxmlformats.org/officeDocument/2006/math">
                    <m:sSub>
                      <m:sSubPr>
                        <m:ctrlPr>
                          <a:rPr lang="zh-CN" altLang="en-US" sz="3200" i="1" smtClean="0">
                            <a:solidFill>
                              <a:srgbClr val="FFFF00"/>
                            </a:solidFill>
                            <a:latin typeface="Cambria Math" panose="02040503050406030204" pitchFamily="18" charset="0"/>
                          </a:rPr>
                        </m:ctrlPr>
                      </m:sSubPr>
                      <m:e>
                        <m:r>
                          <a:rPr lang="zh-CN" altLang="en-US" sz="3200" i="1">
                            <a:solidFill>
                              <a:srgbClr val="FFFF00"/>
                            </a:solidFill>
                            <a:latin typeface="Cambria Math"/>
                          </a:rPr>
                          <m:t>𝑡</m:t>
                        </m:r>
                      </m:e>
                      <m:sub>
                        <m:r>
                          <a:rPr lang="zh-CN" altLang="en-US" sz="3200" i="1">
                            <a:solidFill>
                              <a:srgbClr val="FFFF00"/>
                            </a:solidFill>
                            <a:latin typeface="Cambria Math"/>
                          </a:rPr>
                          <m:t>𝑘</m:t>
                        </m:r>
                        <m:r>
                          <a:rPr lang="zh-CN" altLang="en-US" sz="3200">
                            <a:solidFill>
                              <a:srgbClr val="FFFF00"/>
                            </a:solidFill>
                            <a:latin typeface="Cambria Math"/>
                          </a:rPr>
                          <m:t>−1</m:t>
                        </m:r>
                      </m:sub>
                    </m:sSub>
                    <m:r>
                      <a:rPr lang="zh-CN" altLang="en-US" sz="3200" b="0" i="1" smtClean="0">
                        <a:solidFill>
                          <a:srgbClr val="FFFF00"/>
                        </a:solidFill>
                        <a:latin typeface="Cambria Math"/>
                      </a:rPr>
                      <m:t>与</m:t>
                    </m:r>
                    <m:sSub>
                      <m:sSubPr>
                        <m:ctrlPr>
                          <a:rPr lang="zh-CN" altLang="en-US" sz="3200" i="1">
                            <a:solidFill>
                              <a:srgbClr val="FFFF00"/>
                            </a:solidFill>
                            <a:latin typeface="Cambria Math" panose="02040503050406030204" pitchFamily="18" charset="0"/>
                          </a:rPr>
                        </m:ctrlPr>
                      </m:sSubPr>
                      <m:e>
                        <m:r>
                          <a:rPr lang="zh-CN" altLang="en-US" sz="3200" i="1">
                            <a:solidFill>
                              <a:srgbClr val="FFFF00"/>
                            </a:solidFill>
                            <a:latin typeface="Cambria Math"/>
                          </a:rPr>
                          <m:t>𝑡</m:t>
                        </m:r>
                      </m:e>
                      <m:sub>
                        <m:r>
                          <a:rPr lang="zh-CN" altLang="en-US" sz="3200" i="1">
                            <a:solidFill>
                              <a:srgbClr val="FFFF00"/>
                            </a:solidFill>
                            <a:latin typeface="Cambria Math"/>
                          </a:rPr>
                          <m:t>𝑘</m:t>
                        </m:r>
                      </m:sub>
                    </m:sSub>
                    <m:r>
                      <a:rPr lang="zh-CN" altLang="en-US" sz="3200" i="1">
                        <a:solidFill>
                          <a:srgbClr val="FFFF00"/>
                        </a:solidFill>
                        <a:latin typeface="Cambria Math"/>
                      </a:rPr>
                      <m:t>之间</m:t>
                    </m:r>
                    <m:r>
                      <a:rPr lang="zh-CN" altLang="en-US" sz="3200" b="0" i="1" smtClean="0">
                        <a:solidFill>
                          <a:srgbClr val="FFFF00"/>
                        </a:solidFill>
                        <a:latin typeface="Cambria Math"/>
                      </a:rPr>
                      <m:t>的</m:t>
                    </m:r>
                  </m:oMath>
                </a14:m>
                <a:r>
                  <a:rPr lang="zh-CN" altLang="en-US" sz="3200" b="0" dirty="0" smtClean="0">
                    <a:solidFill>
                      <a:srgbClr val="FFFF00"/>
                    </a:solidFill>
                    <a:latin typeface="+mn-ea"/>
                  </a:rPr>
                  <a:t>利</a:t>
                </a:r>
                <a:r>
                  <a:rPr lang="zh-CN" altLang="en-US" sz="3200" dirty="0" smtClean="0">
                    <a:solidFill>
                      <a:srgbClr val="FFFF00"/>
                    </a:solidFill>
                    <a:latin typeface="+mn-ea"/>
                  </a:rPr>
                  <a:t>息</a:t>
                </a:r>
                <a:endParaRPr lang="en-US" altLang="zh-CN" sz="3200" i="1" dirty="0">
                  <a:solidFill>
                    <a:srgbClr val="FF0000"/>
                  </a:solidFill>
                  <a:latin typeface="+mn-ea"/>
                </a:endParaRPr>
              </a:p>
            </p:txBody>
          </p:sp>
        </mc:Choice>
        <mc:Fallback xmlns="">
          <p:sp>
            <p:nvSpPr>
              <p:cNvPr id="179223" name="Rectangle 23"/>
              <p:cNvSpPr>
                <a:spLocks noRot="1" noChangeAspect="1" noMove="1" noResize="1" noEditPoints="1" noAdjustHandles="1" noChangeArrowheads="1" noChangeShapeType="1" noTextEdit="1"/>
              </p:cNvSpPr>
              <p:nvPr/>
            </p:nvSpPr>
            <p:spPr bwMode="auto">
              <a:xfrm>
                <a:off x="1304524" y="5589239"/>
                <a:ext cx="7415556" cy="584775"/>
              </a:xfrm>
              <a:prstGeom prst="rect">
                <a:avLst/>
              </a:prstGeom>
              <a:blipFill rotWithShape="0">
                <a:blip r:embed="rId4"/>
                <a:stretch>
                  <a:fillRect l="-2138" t="-16667" r="-1398" b="-30208"/>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06906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endParaRPr lang="zh-CN" altLang="zh-CN" b="1" smtClean="0"/>
          </a:p>
        </p:txBody>
      </p:sp>
      <mc:AlternateContent xmlns:mc="http://schemas.openxmlformats.org/markup-compatibility/2006" xmlns:a14="http://schemas.microsoft.com/office/drawing/2010/main">
        <mc:Choice Requires="a14">
          <p:sp>
            <p:nvSpPr>
              <p:cNvPr id="180227" name="Rectangle 3"/>
              <p:cNvSpPr>
                <a:spLocks noGrp="1" noChangeArrowheads="1"/>
              </p:cNvSpPr>
              <p:nvPr>
                <p:ph type="body" idx="1"/>
              </p:nvPr>
            </p:nvSpPr>
            <p:spPr/>
            <p:txBody>
              <a:bodyPr/>
              <a:lstStyle/>
              <a:p>
                <a:pPr eaLnBrk="1" hangingPunct="1"/>
                <a:r>
                  <a:rPr lang="zh-CN" altLang="en-US" dirty="0" smtClean="0"/>
                  <a:t>互换利率等于远期利率的加权平均值。</a:t>
                </a:r>
                <a:endParaRPr lang="en-US" altLang="zh-CN" dirty="0" smtClean="0"/>
              </a:p>
              <a:p>
                <a:pPr eaLnBrk="1" hangingPunct="1"/>
                <a:endParaRPr lang="en-US" altLang="zh-CN" dirty="0"/>
              </a:p>
              <a:p>
                <a:pPr marL="82296" indent="0">
                  <a:buNone/>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a:latin typeface="Cambria Math" panose="02040503050406030204" pitchFamily="18" charset="0"/>
                            </a:rPr>
                          </m:ctrlPr>
                        </m:naryPr>
                        <m:sub>
                          <m:r>
                            <a:rPr lang="zh-CN" altLang="en-US" b="0" i="1">
                              <a:latin typeface="Cambria Math"/>
                            </a:rPr>
                            <m:t>𝑘</m:t>
                          </m:r>
                          <m:r>
                            <a:rPr lang="zh-CN" altLang="en-US" b="0">
                              <a:latin typeface="Cambria Math"/>
                            </a:rPr>
                            <m:t>=</m:t>
                          </m:r>
                          <m:r>
                            <a:rPr lang="zh-CN" altLang="en-US" b="0" i="1">
                              <a:latin typeface="Cambria Math"/>
                            </a:rPr>
                            <m:t>1</m:t>
                          </m:r>
                        </m:sub>
                        <m:sup>
                          <m:r>
                            <a:rPr lang="zh-CN" altLang="en-US" b="0" i="1">
                              <a:latin typeface="Cambria Math"/>
                            </a:rPr>
                            <m:t>𝑛</m:t>
                          </m:r>
                        </m:sup>
                        <m:e>
                          <m:r>
                            <a:rPr lang="zh-CN" altLang="en-US" b="0" i="1">
                              <a:latin typeface="Cambria Math"/>
                            </a:rPr>
                            <m:t>𝑖</m:t>
                          </m:r>
                          <m:r>
                            <a:rPr lang="zh-CN" altLang="en-US" b="0">
                              <a:latin typeface="Cambria Math"/>
                            </a:rPr>
                            <m:t>∗</m:t>
                          </m:r>
                          <m:sSub>
                            <m:sSubPr>
                              <m:ctrlPr>
                                <a:rPr lang="zh-CN" altLang="en-US" i="1">
                                  <a:latin typeface="Cambria Math" panose="02040503050406030204" pitchFamily="18" charset="0"/>
                                </a:rPr>
                              </m:ctrlPr>
                            </m:sSubPr>
                            <m:e>
                              <m:r>
                                <a:rPr lang="zh-CN" altLang="en-US" b="0" i="1">
                                  <a:latin typeface="Cambria Math"/>
                                </a:rPr>
                                <m:t>𝑣</m:t>
                              </m:r>
                            </m:e>
                            <m:sub>
                              <m:r>
                                <a:rPr lang="zh-CN" altLang="en-US" b="0" i="1">
                                  <a:latin typeface="Cambria Math"/>
                                </a:rPr>
                                <m:t>𝑘</m:t>
                              </m:r>
                            </m:sub>
                          </m:sSub>
                        </m:e>
                      </m:nary>
                      <m:r>
                        <a:rPr lang="zh-CN" altLang="en-US" b="0">
                          <a:latin typeface="Cambria Math"/>
                        </a:rPr>
                        <m:t>=</m:t>
                      </m:r>
                      <m:nary>
                        <m:naryPr>
                          <m:chr m:val="∑"/>
                          <m:limLoc m:val="undOvr"/>
                          <m:grow m:val="on"/>
                          <m:ctrlPr>
                            <a:rPr lang="zh-CN" altLang="en-US" i="1">
                              <a:latin typeface="Cambria Math" panose="02040503050406030204" pitchFamily="18" charset="0"/>
                            </a:rPr>
                          </m:ctrlPr>
                        </m:naryPr>
                        <m:sub>
                          <m:r>
                            <a:rPr lang="zh-CN" altLang="en-US" b="0" i="1">
                              <a:latin typeface="Cambria Math"/>
                            </a:rPr>
                            <m:t>𝑘</m:t>
                          </m:r>
                          <m:r>
                            <a:rPr lang="zh-CN" altLang="en-US" b="0">
                              <a:latin typeface="Cambria Math"/>
                            </a:rPr>
                            <m:t>=</m:t>
                          </m:r>
                          <m:r>
                            <a:rPr lang="zh-CN" altLang="en-US" b="0" i="1">
                              <a:latin typeface="Cambria Math"/>
                            </a:rPr>
                            <m:t>1</m:t>
                          </m:r>
                        </m:sub>
                        <m:sup>
                          <m:r>
                            <a:rPr lang="zh-CN" altLang="en-US" b="0" i="1">
                              <a:latin typeface="Cambria Math"/>
                            </a:rPr>
                            <m:t>𝑛</m:t>
                          </m:r>
                        </m:sup>
                        <m:e>
                          <m:sSub>
                            <m:sSubPr>
                              <m:ctrlPr>
                                <a:rPr lang="zh-CN" altLang="en-US" i="1">
                                  <a:latin typeface="Cambria Math" panose="02040503050406030204" pitchFamily="18" charset="0"/>
                                </a:rPr>
                              </m:ctrlPr>
                            </m:sSubPr>
                            <m:e>
                              <m:r>
                                <a:rPr lang="zh-CN" altLang="en-US" b="0" i="1">
                                  <a:latin typeface="Cambria Math"/>
                                </a:rPr>
                                <m:t>𝑓</m:t>
                              </m:r>
                            </m:e>
                            <m:sub>
                              <m:r>
                                <a:rPr lang="zh-CN" altLang="en-US" b="0" i="1">
                                  <a:latin typeface="Cambria Math"/>
                                </a:rPr>
                                <m:t>𝑘</m:t>
                              </m:r>
                            </m:sub>
                          </m:sSub>
                          <m:r>
                            <a:rPr lang="zh-CN" altLang="en-US" b="0">
                              <a:latin typeface="Cambria Math"/>
                            </a:rPr>
                            <m:t>∗</m:t>
                          </m:r>
                          <m:sSub>
                            <m:sSubPr>
                              <m:ctrlPr>
                                <a:rPr lang="zh-CN" altLang="en-US" i="1">
                                  <a:latin typeface="Cambria Math" panose="02040503050406030204" pitchFamily="18" charset="0"/>
                                </a:rPr>
                              </m:ctrlPr>
                            </m:sSubPr>
                            <m:e>
                              <m:r>
                                <a:rPr lang="zh-CN" altLang="en-US" b="0" i="1">
                                  <a:latin typeface="Cambria Math"/>
                                </a:rPr>
                                <m:t>𝑣</m:t>
                              </m:r>
                            </m:e>
                            <m:sub>
                              <m:r>
                                <a:rPr lang="zh-CN" altLang="en-US" b="0" i="1">
                                  <a:latin typeface="Cambria Math"/>
                                </a:rPr>
                                <m:t>𝑘</m:t>
                              </m:r>
                            </m:sub>
                          </m:sSub>
                        </m:e>
                      </m:nary>
                    </m:oMath>
                  </m:oMathPara>
                </a14:m>
                <a:endParaRPr lang="en-US" altLang="zh-CN" dirty="0" smtClean="0"/>
              </a:p>
              <a:p>
                <a:pPr marL="82296" indent="0">
                  <a:buNone/>
                </a:pPr>
                <a:endParaRPr lang="en-US" altLang="zh-CN" dirty="0"/>
              </a:p>
              <a:p>
                <a:pPr marL="82296" indent="0">
                  <a:buNone/>
                </a:pPr>
                <a14:m>
                  <m:oMathPara xmlns:m="http://schemas.openxmlformats.org/officeDocument/2006/math">
                    <m:oMathParaPr>
                      <m:jc m:val="centerGroup"/>
                    </m:oMathParaPr>
                    <m:oMath xmlns:m="http://schemas.openxmlformats.org/officeDocument/2006/math">
                      <m:r>
                        <a:rPr lang="zh-CN" altLang="en-US" b="0" i="1">
                          <a:latin typeface="Cambria Math"/>
                        </a:rPr>
                        <m:t>𝑖</m:t>
                      </m:r>
                      <m:r>
                        <a:rPr lang="zh-CN" altLang="en-US" b="0">
                          <a:latin typeface="Cambria Math"/>
                        </a:rPr>
                        <m:t>=</m:t>
                      </m:r>
                      <m:f>
                        <m:fPr>
                          <m:type m:val="lin"/>
                          <m:ctrlPr>
                            <a:rPr lang="zh-CN" altLang="en-US" i="1">
                              <a:latin typeface="Cambria Math" panose="02040503050406030204" pitchFamily="18" charset="0"/>
                            </a:rPr>
                          </m:ctrlPr>
                        </m:fPr>
                        <m:num>
                          <m:nary>
                            <m:naryPr>
                              <m:chr m:val="∑"/>
                              <m:limLoc m:val="undOvr"/>
                              <m:grow m:val="on"/>
                              <m:ctrlPr>
                                <a:rPr lang="zh-CN" altLang="en-US" i="1">
                                  <a:latin typeface="Cambria Math" panose="02040503050406030204" pitchFamily="18" charset="0"/>
                                </a:rPr>
                              </m:ctrlPr>
                            </m:naryPr>
                            <m:sub>
                              <m:r>
                                <a:rPr lang="zh-CN" altLang="en-US" b="0" i="1">
                                  <a:latin typeface="Cambria Math"/>
                                </a:rPr>
                                <m:t>𝑘</m:t>
                              </m:r>
                              <m:r>
                                <a:rPr lang="zh-CN" altLang="en-US" b="0">
                                  <a:latin typeface="Cambria Math"/>
                                </a:rPr>
                                <m:t>=</m:t>
                              </m:r>
                              <m:r>
                                <a:rPr lang="zh-CN" altLang="en-US" b="0" i="1">
                                  <a:latin typeface="Cambria Math"/>
                                </a:rPr>
                                <m:t>1</m:t>
                              </m:r>
                            </m:sub>
                            <m:sup>
                              <m:r>
                                <a:rPr lang="zh-CN" altLang="en-US" b="0" i="1">
                                  <a:latin typeface="Cambria Math"/>
                                </a:rPr>
                                <m:t>𝑛</m:t>
                              </m:r>
                            </m:sup>
                            <m:e>
                              <m:sSub>
                                <m:sSubPr>
                                  <m:ctrlPr>
                                    <a:rPr lang="zh-CN" altLang="en-US" i="1">
                                      <a:latin typeface="Cambria Math" panose="02040503050406030204" pitchFamily="18" charset="0"/>
                                    </a:rPr>
                                  </m:ctrlPr>
                                </m:sSubPr>
                                <m:e>
                                  <m:r>
                                    <a:rPr lang="zh-CN" altLang="en-US" b="0" i="1">
                                      <a:latin typeface="Cambria Math"/>
                                    </a:rPr>
                                    <m:t>𝑓</m:t>
                                  </m:r>
                                </m:e>
                                <m:sub>
                                  <m:r>
                                    <a:rPr lang="zh-CN" altLang="en-US" b="0" i="1">
                                      <a:latin typeface="Cambria Math"/>
                                    </a:rPr>
                                    <m:t>𝑘</m:t>
                                  </m:r>
                                </m:sub>
                              </m:sSub>
                              <m:r>
                                <a:rPr lang="zh-CN" altLang="en-US" b="0">
                                  <a:latin typeface="Cambria Math"/>
                                </a:rPr>
                                <m:t>∗</m:t>
                              </m:r>
                              <m:sSub>
                                <m:sSubPr>
                                  <m:ctrlPr>
                                    <a:rPr lang="zh-CN" altLang="en-US" i="1">
                                      <a:latin typeface="Cambria Math" panose="02040503050406030204" pitchFamily="18" charset="0"/>
                                    </a:rPr>
                                  </m:ctrlPr>
                                </m:sSubPr>
                                <m:e>
                                  <m:r>
                                    <a:rPr lang="zh-CN" altLang="en-US" b="0" i="1">
                                      <a:latin typeface="Cambria Math"/>
                                    </a:rPr>
                                    <m:t>𝑣</m:t>
                                  </m:r>
                                </m:e>
                                <m:sub>
                                  <m:r>
                                    <a:rPr lang="zh-CN" altLang="en-US" b="0" i="1">
                                      <a:latin typeface="Cambria Math"/>
                                    </a:rPr>
                                    <m:t>𝑘</m:t>
                                  </m:r>
                                </m:sub>
                              </m:sSub>
                            </m:e>
                          </m:nary>
                        </m:num>
                        <m:den>
                          <m:nary>
                            <m:naryPr>
                              <m:chr m:val="∑"/>
                              <m:limLoc m:val="undOvr"/>
                              <m:grow m:val="on"/>
                              <m:ctrlPr>
                                <a:rPr lang="zh-CN" altLang="en-US" i="1">
                                  <a:latin typeface="Cambria Math" panose="02040503050406030204" pitchFamily="18" charset="0"/>
                                </a:rPr>
                              </m:ctrlPr>
                            </m:naryPr>
                            <m:sub>
                              <m:r>
                                <a:rPr lang="zh-CN" altLang="en-US" b="0" i="1">
                                  <a:latin typeface="Cambria Math"/>
                                </a:rPr>
                                <m:t>𝑘</m:t>
                              </m:r>
                              <m:r>
                                <a:rPr lang="zh-CN" altLang="en-US" b="0">
                                  <a:latin typeface="Cambria Math"/>
                                </a:rPr>
                                <m:t>=</m:t>
                              </m:r>
                              <m:r>
                                <a:rPr lang="zh-CN" altLang="en-US" b="0" i="1">
                                  <a:latin typeface="Cambria Math"/>
                                </a:rPr>
                                <m:t>1</m:t>
                              </m:r>
                            </m:sub>
                            <m:sup>
                              <m:r>
                                <a:rPr lang="zh-CN" altLang="en-US" b="0" i="1">
                                  <a:latin typeface="Cambria Math"/>
                                </a:rPr>
                                <m:t>𝑛</m:t>
                              </m:r>
                            </m:sup>
                            <m:e>
                              <m:sSub>
                                <m:sSubPr>
                                  <m:ctrlPr>
                                    <a:rPr lang="zh-CN" altLang="en-US" i="1">
                                      <a:latin typeface="Cambria Math" panose="02040503050406030204" pitchFamily="18" charset="0"/>
                                    </a:rPr>
                                  </m:ctrlPr>
                                </m:sSubPr>
                                <m:e>
                                  <m:r>
                                    <a:rPr lang="zh-CN" altLang="en-US" b="0" i="1">
                                      <a:latin typeface="Cambria Math"/>
                                    </a:rPr>
                                    <m:t>𝑣</m:t>
                                  </m:r>
                                </m:e>
                                <m:sub>
                                  <m:r>
                                    <a:rPr lang="zh-CN" altLang="en-US" b="0" i="1">
                                      <a:latin typeface="Cambria Math"/>
                                    </a:rPr>
                                    <m:t>𝑘</m:t>
                                  </m:r>
                                </m:sub>
                              </m:sSub>
                            </m:e>
                          </m:nary>
                        </m:den>
                      </m:f>
                    </m:oMath>
                  </m:oMathPara>
                </a14:m>
                <a:endParaRPr lang="zh-CN" altLang="en-US" dirty="0" smtClean="0"/>
              </a:p>
            </p:txBody>
          </p:sp>
        </mc:Choice>
        <mc:Fallback xmlns="">
          <p:sp>
            <p:nvSpPr>
              <p:cNvPr id="180227"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185" t="-2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318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latin typeface="+mn-ea"/>
                <a:ea typeface="+mn-ea"/>
              </a:rPr>
              <a:t>远期利率与贴现因子的换算</a:t>
            </a:r>
          </a:p>
        </p:txBody>
      </p:sp>
      <p:sp>
        <p:nvSpPr>
          <p:cNvPr id="183299" name="Rectangle 3"/>
          <p:cNvSpPr>
            <a:spLocks noGrp="1" noChangeArrowheads="1"/>
          </p:cNvSpPr>
          <p:nvPr>
            <p:ph type="body" idx="1"/>
          </p:nvPr>
        </p:nvSpPr>
        <p:spPr/>
        <p:txBody>
          <a:bodyPr/>
          <a:lstStyle/>
          <a:p>
            <a:pPr eaLnBrk="1" hangingPunct="1">
              <a:defRPr/>
            </a:pPr>
            <a:r>
              <a:rPr lang="zh-CN" altLang="en-US" dirty="0" smtClean="0">
                <a:latin typeface="+mn-ea"/>
              </a:rPr>
              <a:t>已知</a:t>
            </a:r>
            <a:r>
              <a:rPr lang="en-US" altLang="zh-CN" dirty="0" smtClean="0">
                <a:latin typeface="+mn-ea"/>
              </a:rPr>
              <a:t>t</a:t>
            </a:r>
            <a:r>
              <a:rPr lang="en-US" altLang="zh-CN" baseline="-25000" dirty="0" smtClean="0">
                <a:latin typeface="+mn-ea"/>
              </a:rPr>
              <a:t>1</a:t>
            </a:r>
            <a:r>
              <a:rPr lang="zh-CN" altLang="en-US" dirty="0" smtClean="0">
                <a:latin typeface="+mn-ea"/>
              </a:rPr>
              <a:t>期限的贴现因子为</a:t>
            </a:r>
            <a:r>
              <a:rPr lang="en-US" altLang="zh-CN" dirty="0" smtClean="0">
                <a:latin typeface="+mn-ea"/>
              </a:rPr>
              <a:t>v</a:t>
            </a:r>
            <a:r>
              <a:rPr lang="en-US" altLang="zh-CN" baseline="-25000" dirty="0" smtClean="0">
                <a:latin typeface="+mn-ea"/>
              </a:rPr>
              <a:t>1</a:t>
            </a:r>
          </a:p>
          <a:p>
            <a:pPr eaLnBrk="1" hangingPunct="1">
              <a:defRPr/>
            </a:pPr>
            <a:r>
              <a:rPr lang="en-US" altLang="zh-CN" dirty="0" smtClean="0">
                <a:latin typeface="+mn-ea"/>
              </a:rPr>
              <a:t>t</a:t>
            </a:r>
            <a:r>
              <a:rPr lang="en-US" altLang="zh-CN" baseline="-25000" dirty="0" smtClean="0">
                <a:latin typeface="+mn-ea"/>
              </a:rPr>
              <a:t>2</a:t>
            </a:r>
            <a:r>
              <a:rPr lang="zh-CN" altLang="en-US" dirty="0" smtClean="0">
                <a:latin typeface="+mn-ea"/>
              </a:rPr>
              <a:t>期限的贴现因子为</a:t>
            </a:r>
            <a:r>
              <a:rPr lang="en-US" altLang="zh-CN" dirty="0" smtClean="0">
                <a:latin typeface="+mn-ea"/>
              </a:rPr>
              <a:t>v</a:t>
            </a:r>
            <a:r>
              <a:rPr lang="en-US" altLang="zh-CN" baseline="-25000" dirty="0" smtClean="0">
                <a:latin typeface="+mn-ea"/>
              </a:rPr>
              <a:t>2</a:t>
            </a:r>
          </a:p>
          <a:p>
            <a:pPr eaLnBrk="1" hangingPunct="1">
              <a:defRPr/>
            </a:pPr>
            <a:r>
              <a:rPr lang="zh-CN" altLang="en-US" dirty="0" smtClean="0">
                <a:latin typeface="+mn-ea"/>
              </a:rPr>
              <a:t>问：远期利率</a:t>
            </a:r>
            <a:r>
              <a:rPr lang="en-US" altLang="zh-CN" dirty="0" smtClean="0">
                <a:latin typeface="+mn-ea"/>
              </a:rPr>
              <a:t>f(t</a:t>
            </a:r>
            <a:r>
              <a:rPr lang="en-US" altLang="zh-CN" baseline="-25000" dirty="0" smtClean="0">
                <a:latin typeface="+mn-ea"/>
              </a:rPr>
              <a:t>1</a:t>
            </a:r>
            <a:r>
              <a:rPr lang="en-US" altLang="zh-CN" dirty="0" smtClean="0">
                <a:latin typeface="+mn-ea"/>
              </a:rPr>
              <a:t>×t</a:t>
            </a:r>
            <a:r>
              <a:rPr lang="en-US" altLang="zh-CN" baseline="-25000" dirty="0" smtClean="0">
                <a:latin typeface="+mn-ea"/>
              </a:rPr>
              <a:t>2</a:t>
            </a:r>
            <a:r>
              <a:rPr lang="en-US" altLang="zh-CN" dirty="0" smtClean="0">
                <a:latin typeface="+mn-ea"/>
              </a:rPr>
              <a:t>)</a:t>
            </a:r>
            <a:r>
              <a:rPr lang="zh-CN" altLang="en-US" dirty="0" smtClean="0">
                <a:latin typeface="+mn-ea"/>
              </a:rPr>
              <a:t>为多少呢？</a:t>
            </a:r>
          </a:p>
        </p:txBody>
      </p:sp>
      <p:sp>
        <p:nvSpPr>
          <p:cNvPr id="183300" name="Line 4"/>
          <p:cNvSpPr>
            <a:spLocks noChangeShapeType="1"/>
          </p:cNvSpPr>
          <p:nvPr/>
        </p:nvSpPr>
        <p:spPr bwMode="auto">
          <a:xfrm>
            <a:off x="2339975" y="4654550"/>
            <a:ext cx="4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latin typeface="+mn-ea"/>
            </a:endParaRPr>
          </a:p>
        </p:txBody>
      </p:sp>
      <p:sp>
        <p:nvSpPr>
          <p:cNvPr id="183301" name="Line 5"/>
          <p:cNvSpPr>
            <a:spLocks noChangeShapeType="1"/>
          </p:cNvSpPr>
          <p:nvPr/>
        </p:nvSpPr>
        <p:spPr bwMode="auto">
          <a:xfrm>
            <a:off x="4356100" y="451008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latin typeface="+mn-ea"/>
            </a:endParaRPr>
          </a:p>
        </p:txBody>
      </p:sp>
      <p:sp>
        <p:nvSpPr>
          <p:cNvPr id="183302" name="Line 6"/>
          <p:cNvSpPr>
            <a:spLocks noChangeShapeType="1"/>
          </p:cNvSpPr>
          <p:nvPr/>
        </p:nvSpPr>
        <p:spPr bwMode="auto">
          <a:xfrm>
            <a:off x="6445250" y="451008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latin typeface="+mn-ea"/>
            </a:endParaRPr>
          </a:p>
        </p:txBody>
      </p:sp>
      <p:sp>
        <p:nvSpPr>
          <p:cNvPr id="183303" name="Line 7"/>
          <p:cNvSpPr>
            <a:spLocks noChangeShapeType="1"/>
          </p:cNvSpPr>
          <p:nvPr/>
        </p:nvSpPr>
        <p:spPr bwMode="auto">
          <a:xfrm>
            <a:off x="2339975" y="451008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latin typeface="+mn-ea"/>
            </a:endParaRPr>
          </a:p>
        </p:txBody>
      </p:sp>
      <p:sp>
        <p:nvSpPr>
          <p:cNvPr id="183304" name="Line 8"/>
          <p:cNvSpPr>
            <a:spLocks noChangeShapeType="1"/>
          </p:cNvSpPr>
          <p:nvPr/>
        </p:nvSpPr>
        <p:spPr bwMode="auto">
          <a:xfrm flipH="1">
            <a:off x="2339975" y="4222750"/>
            <a:ext cx="4032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latin typeface="+mn-ea"/>
            </a:endParaRPr>
          </a:p>
        </p:txBody>
      </p:sp>
      <p:sp>
        <p:nvSpPr>
          <p:cNvPr id="183305" name="Line 9"/>
          <p:cNvSpPr>
            <a:spLocks noChangeShapeType="1"/>
          </p:cNvSpPr>
          <p:nvPr/>
        </p:nvSpPr>
        <p:spPr bwMode="auto">
          <a:xfrm flipH="1">
            <a:off x="4427538" y="5086350"/>
            <a:ext cx="2017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latin typeface="+mn-ea"/>
            </a:endParaRPr>
          </a:p>
        </p:txBody>
      </p:sp>
      <p:sp>
        <p:nvSpPr>
          <p:cNvPr id="183306" name="Line 10"/>
          <p:cNvSpPr>
            <a:spLocks noChangeShapeType="1"/>
          </p:cNvSpPr>
          <p:nvPr/>
        </p:nvSpPr>
        <p:spPr bwMode="auto">
          <a:xfrm flipH="1">
            <a:off x="2411413" y="5086350"/>
            <a:ext cx="1873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latin typeface="+mn-ea"/>
            </a:endParaRPr>
          </a:p>
        </p:txBody>
      </p:sp>
      <p:sp>
        <p:nvSpPr>
          <p:cNvPr id="183307" name="Text Box 11"/>
          <p:cNvSpPr txBox="1">
            <a:spLocks noChangeArrowheads="1"/>
          </p:cNvSpPr>
          <p:nvPr/>
        </p:nvSpPr>
        <p:spPr bwMode="auto">
          <a:xfrm>
            <a:off x="6300788" y="4149725"/>
            <a:ext cx="863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b="1">
                <a:solidFill>
                  <a:schemeClr val="tx2"/>
                </a:solidFill>
                <a:latin typeface="Times New Roman" pitchFamily="18" charset="0"/>
                <a:ea typeface="隶书" pitchFamily="49" charset="-122"/>
              </a:defRPr>
            </a:lvl1pPr>
            <a:lvl2pPr marL="742950" indent="-285750" eaLnBrk="0" hangingPunct="0">
              <a:defRPr kumimoji="1" b="1">
                <a:solidFill>
                  <a:schemeClr val="tx2"/>
                </a:solidFill>
                <a:latin typeface="Times New Roman" pitchFamily="18" charset="0"/>
                <a:ea typeface="隶书" pitchFamily="49" charset="-122"/>
              </a:defRPr>
            </a:lvl2pPr>
            <a:lvl3pPr marL="1143000" indent="-228600" eaLnBrk="0" hangingPunct="0">
              <a:defRPr kumimoji="1" b="1">
                <a:solidFill>
                  <a:schemeClr val="tx2"/>
                </a:solidFill>
                <a:latin typeface="Times New Roman" pitchFamily="18" charset="0"/>
                <a:ea typeface="隶书" pitchFamily="49" charset="-122"/>
              </a:defRPr>
            </a:lvl3pPr>
            <a:lvl4pPr marL="1600200" indent="-228600" eaLnBrk="0" hangingPunct="0">
              <a:defRPr kumimoji="1" b="1">
                <a:solidFill>
                  <a:schemeClr val="tx2"/>
                </a:solidFill>
                <a:latin typeface="Times New Roman" pitchFamily="18" charset="0"/>
                <a:ea typeface="隶书" pitchFamily="49" charset="-122"/>
              </a:defRPr>
            </a:lvl4pPr>
            <a:lvl5pPr marL="2057400" indent="-228600" eaLnBrk="0" hangingPunct="0">
              <a:defRPr kumimoji="1" b="1">
                <a:solidFill>
                  <a:schemeClr val="tx2"/>
                </a:solidFill>
                <a:latin typeface="Times New Roman" pitchFamily="18" charset="0"/>
                <a:ea typeface="隶书" pitchFamily="49" charset="-122"/>
              </a:defRPr>
            </a:lvl5pPr>
            <a:lvl6pPr marL="25146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6pPr>
            <a:lvl7pPr marL="29718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7pPr>
            <a:lvl8pPr marL="34290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8pPr>
            <a:lvl9pPr marL="3886200" indent="-228600" algn="ctr" eaLnBrk="0" fontAlgn="base" hangingPunct="0">
              <a:spcBef>
                <a:spcPct val="0"/>
              </a:spcBef>
              <a:spcAft>
                <a:spcPct val="0"/>
              </a:spcAft>
              <a:defRPr kumimoji="1" b="1">
                <a:solidFill>
                  <a:schemeClr val="tx2"/>
                </a:solidFill>
                <a:latin typeface="Times New Roman" pitchFamily="18" charset="0"/>
                <a:ea typeface="隶书" pitchFamily="49" charset="-122"/>
              </a:defRPr>
            </a:lvl9pPr>
          </a:lstStyle>
          <a:p>
            <a:pPr algn="ctr" eaLnBrk="1" hangingPunct="1">
              <a:spcBef>
                <a:spcPct val="50000"/>
              </a:spcBef>
              <a:defRPr/>
            </a:pPr>
            <a:r>
              <a:rPr lang="en-US" altLang="zh-CN" b="0" dirty="0">
                <a:solidFill>
                  <a:schemeClr val="tx1"/>
                </a:solidFill>
                <a:latin typeface="+mn-ea"/>
                <a:ea typeface="+mn-ea"/>
              </a:rPr>
              <a:t>1</a:t>
            </a:r>
            <a:r>
              <a:rPr lang="zh-CN" altLang="en-US" b="0" dirty="0">
                <a:solidFill>
                  <a:schemeClr val="tx1"/>
                </a:solidFill>
                <a:latin typeface="+mn-ea"/>
                <a:ea typeface="+mn-ea"/>
              </a:rPr>
              <a:t>元</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endParaRPr lang="zh-CN" altLang="zh-CN" smtClean="0"/>
          </a:p>
        </p:txBody>
      </p:sp>
      <mc:AlternateContent xmlns:mc="http://schemas.openxmlformats.org/markup-compatibility/2006" xmlns:a14="http://schemas.microsoft.com/office/drawing/2010/main">
        <mc:Choice Requires="a14">
          <p:sp>
            <p:nvSpPr>
              <p:cNvPr id="184323" name="Rectangle 3"/>
              <p:cNvSpPr>
                <a:spLocks noGrp="1" noChangeArrowheads="1"/>
              </p:cNvSpPr>
              <p:nvPr>
                <p:ph type="body" idx="1"/>
              </p:nvPr>
            </p:nvSpPr>
            <p:spPr/>
            <p:txBody>
              <a:bodyPr/>
              <a:lstStyle/>
              <a:p>
                <a:pPr eaLnBrk="1" hangingPunct="1"/>
                <a:r>
                  <a:rPr lang="zh-CN" altLang="en-US" dirty="0" smtClean="0">
                    <a:latin typeface="+mn-ea"/>
                  </a:rPr>
                  <a:t>考虑直接从贴现因子计算互换利率</a:t>
                </a:r>
              </a:p>
              <a:p>
                <a:pPr lvl="1"/>
                <a14:m>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a:rPr>
                          <m:t>𝑡</m:t>
                        </m:r>
                      </m:e>
                      <m:sub>
                        <m:r>
                          <a:rPr lang="zh-CN" altLang="en-US" i="1">
                            <a:solidFill>
                              <a:schemeClr val="tx1"/>
                            </a:solidFill>
                            <a:latin typeface="Cambria Math"/>
                          </a:rPr>
                          <m:t>𝑘</m:t>
                        </m:r>
                        <m:r>
                          <a:rPr lang="zh-CN" altLang="en-US">
                            <a:solidFill>
                              <a:schemeClr val="tx1"/>
                            </a:solidFill>
                            <a:latin typeface="Cambria Math"/>
                          </a:rPr>
                          <m:t>−1</m:t>
                        </m:r>
                      </m:sub>
                    </m:sSub>
                    <m:r>
                      <a:rPr lang="zh-CN" altLang="en-US" i="1">
                        <a:solidFill>
                          <a:schemeClr val="tx1"/>
                        </a:solidFill>
                        <a:latin typeface="Cambria Math"/>
                      </a:rPr>
                      <m:t>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a:rPr>
                          <m:t>𝑡</m:t>
                        </m:r>
                      </m:e>
                      <m:sub>
                        <m:r>
                          <a:rPr lang="zh-CN" altLang="en-US" i="1">
                            <a:solidFill>
                              <a:schemeClr val="tx1"/>
                            </a:solidFill>
                            <a:latin typeface="Cambria Math"/>
                          </a:rPr>
                          <m:t>𝑘</m:t>
                        </m:r>
                      </m:sub>
                    </m:sSub>
                  </m:oMath>
                </a14:m>
                <a:r>
                  <a:rPr lang="zh-CN" altLang="en-US" dirty="0" smtClean="0">
                    <a:latin typeface="+mn-ea"/>
                  </a:rPr>
                  <a:t>之间</a:t>
                </a:r>
                <a:r>
                  <a:rPr lang="zh-CN" altLang="en-US" dirty="0">
                    <a:latin typeface="+mn-ea"/>
                  </a:rPr>
                  <a:t>获得</a:t>
                </a:r>
                <a:r>
                  <a:rPr lang="zh-CN" altLang="en-US" dirty="0" smtClean="0">
                    <a:latin typeface="+mn-ea"/>
                  </a:rPr>
                  <a:t>的</a:t>
                </a:r>
                <a:r>
                  <a:rPr lang="zh-CN" altLang="en-US" dirty="0" smtClean="0">
                    <a:solidFill>
                      <a:srgbClr val="FFFF00"/>
                    </a:solidFill>
                    <a:latin typeface="+mn-ea"/>
                  </a:rPr>
                  <a:t>利息</a:t>
                </a:r>
                <a:r>
                  <a:rPr lang="zh-CN" altLang="en-US" dirty="0" smtClean="0">
                    <a:latin typeface="+mn-ea"/>
                  </a:rPr>
                  <a:t>是</a:t>
                </a:r>
                <a:endParaRPr lang="zh-CN" altLang="en-US" dirty="0" smtClean="0">
                  <a:solidFill>
                    <a:srgbClr val="FF0000"/>
                  </a:solidFill>
                  <a:latin typeface="+mn-ea"/>
                </a:endParaRPr>
              </a:p>
              <a:p>
                <a:pPr marL="402336" lvl="1" indent="0">
                  <a:buNone/>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𝑓</m:t>
                          </m:r>
                        </m:e>
                        <m:sub>
                          <m:r>
                            <a:rPr lang="zh-CN" altLang="en-US" i="1">
                              <a:latin typeface="Cambria Math"/>
                            </a:rPr>
                            <m:t>𝑘</m:t>
                          </m:r>
                        </m:sub>
                      </m:sSub>
                      <m:r>
                        <a:rPr lang="zh-CN" altLang="en-US">
                          <a:latin typeface="Cambria Math"/>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a:rPr>
                                <m:t>𝑣</m:t>
                              </m:r>
                            </m:e>
                            <m:sub>
                              <m:r>
                                <a:rPr lang="zh-CN" altLang="en-US" i="1">
                                  <a:latin typeface="Cambria Math"/>
                                </a:rPr>
                                <m:t>𝑘</m:t>
                              </m:r>
                              <m:r>
                                <a:rPr lang="zh-CN" altLang="en-US">
                                  <a:latin typeface="Cambria Math"/>
                                </a:rPr>
                                <m:t>−1</m:t>
                              </m:r>
                            </m:sub>
                          </m:sSub>
                        </m:num>
                        <m:den>
                          <m:sSub>
                            <m:sSubPr>
                              <m:ctrlPr>
                                <a:rPr lang="zh-CN" altLang="en-US" i="1">
                                  <a:latin typeface="Cambria Math" panose="02040503050406030204" pitchFamily="18" charset="0"/>
                                </a:rPr>
                              </m:ctrlPr>
                            </m:sSubPr>
                            <m:e>
                              <m:r>
                                <a:rPr lang="zh-CN" altLang="en-US" i="1">
                                  <a:latin typeface="Cambria Math"/>
                                </a:rPr>
                                <m:t>𝑣</m:t>
                              </m:r>
                            </m:e>
                            <m:sub>
                              <m:r>
                                <a:rPr lang="zh-CN" altLang="en-US" i="1">
                                  <a:latin typeface="Cambria Math"/>
                                </a:rPr>
                                <m:t>𝑘</m:t>
                              </m:r>
                            </m:sub>
                          </m:sSub>
                        </m:den>
                      </m:f>
                      <m:r>
                        <a:rPr lang="zh-CN" altLang="en-US">
                          <a:latin typeface="Cambria Math"/>
                        </a:rPr>
                        <m:t>−1</m:t>
                      </m:r>
                    </m:oMath>
                  </m:oMathPara>
                </a14:m>
                <a:endParaRPr lang="zh-CN" altLang="en-US" dirty="0" smtClean="0">
                  <a:latin typeface="+mn-ea"/>
                </a:endParaRPr>
              </a:p>
              <a:p>
                <a:pPr lvl="1" eaLnBrk="1" hangingPunct="1"/>
                <a:r>
                  <a:rPr lang="zh-CN" altLang="en-US" dirty="0" smtClean="0">
                    <a:latin typeface="+mn-ea"/>
                  </a:rPr>
                  <a:t>得到：</a:t>
                </a:r>
                <a:endParaRPr lang="en-US" altLang="zh-CN" dirty="0" smtClean="0">
                  <a:latin typeface="+mn-ea"/>
                </a:endParaRPr>
              </a:p>
              <a:p>
                <a:pPr marL="402336" lvl="1"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a:latin typeface="Cambria Math" panose="02040503050406030204" pitchFamily="18" charset="0"/>
                            </a:rPr>
                          </m:ctrlPr>
                        </m:mPr>
                        <m:mr>
                          <m:e>
                            <m:r>
                              <a:rPr lang="zh-CN" altLang="en-US">
                                <a:latin typeface="Cambria Math"/>
                              </a:rPr>
                              <m:t>1∗</m:t>
                            </m:r>
                            <m:sSub>
                              <m:sSubPr>
                                <m:ctrlPr>
                                  <a:rPr lang="zh-CN" altLang="en-US" i="1">
                                    <a:latin typeface="Cambria Math" panose="02040503050406030204" pitchFamily="18" charset="0"/>
                                  </a:rPr>
                                </m:ctrlPr>
                              </m:sSubPr>
                              <m:e>
                                <m:r>
                                  <a:rPr lang="zh-CN" altLang="en-US" i="1">
                                    <a:latin typeface="Cambria Math"/>
                                  </a:rPr>
                                  <m:t>𝑣</m:t>
                                </m:r>
                              </m:e>
                              <m:sub>
                                <m:r>
                                  <a:rPr lang="zh-CN" altLang="en-US" i="1">
                                    <a:latin typeface="Cambria Math"/>
                                  </a:rPr>
                                  <m:t>𝑛</m:t>
                                </m:r>
                              </m:sub>
                            </m:sSub>
                            <m:r>
                              <a:rPr lang="zh-CN" altLang="en-US">
                                <a:latin typeface="Cambria Math"/>
                              </a:rPr>
                              <m:t>+</m:t>
                            </m:r>
                            <m:nary>
                              <m:naryPr>
                                <m:chr m:val="∑"/>
                                <m:limLoc m:val="undOvr"/>
                                <m:grow m:val="on"/>
                                <m:ctrlPr>
                                  <a:rPr lang="zh-CN" altLang="en-US" i="1">
                                    <a:latin typeface="Cambria Math" panose="02040503050406030204" pitchFamily="18" charset="0"/>
                                  </a:rPr>
                                </m:ctrlPr>
                              </m:naryPr>
                              <m:sub>
                                <m:r>
                                  <a:rPr lang="zh-CN" altLang="en-US" i="1">
                                    <a:latin typeface="Cambria Math"/>
                                  </a:rPr>
                                  <m:t>𝑘</m:t>
                                </m:r>
                                <m:r>
                                  <a:rPr lang="zh-CN" altLang="en-US">
                                    <a:latin typeface="Cambria Math"/>
                                  </a:rPr>
                                  <m:t>=1</m:t>
                                </m:r>
                              </m:sub>
                              <m:sup>
                                <m:r>
                                  <a:rPr lang="zh-CN" altLang="en-US" i="1">
                                    <a:latin typeface="Cambria Math"/>
                                  </a:rPr>
                                  <m:t>𝑛</m:t>
                                </m:r>
                              </m:sup>
                              <m:e>
                                <m:r>
                                  <a:rPr lang="zh-CN" altLang="en-US" i="1">
                                    <a:latin typeface="Cambria Math"/>
                                  </a:rPr>
                                  <m:t>𝑖</m:t>
                                </m:r>
                                <m:r>
                                  <a:rPr lang="zh-CN" altLang="en-US">
                                    <a:latin typeface="Cambria Math"/>
                                  </a:rPr>
                                  <m:t>∗</m:t>
                                </m:r>
                                <m:sSub>
                                  <m:sSubPr>
                                    <m:ctrlPr>
                                      <a:rPr lang="zh-CN" altLang="en-US" i="1">
                                        <a:latin typeface="Cambria Math" panose="02040503050406030204" pitchFamily="18" charset="0"/>
                                      </a:rPr>
                                    </m:ctrlPr>
                                  </m:sSubPr>
                                  <m:e>
                                    <m:r>
                                      <a:rPr lang="zh-CN" altLang="en-US" i="1">
                                        <a:latin typeface="Cambria Math"/>
                                      </a:rPr>
                                      <m:t>𝑣</m:t>
                                    </m:r>
                                  </m:e>
                                  <m:sub>
                                    <m:r>
                                      <a:rPr lang="zh-CN" altLang="en-US" i="1">
                                        <a:latin typeface="Cambria Math"/>
                                      </a:rPr>
                                      <m:t>𝑘</m:t>
                                    </m:r>
                                  </m:sub>
                                </m:sSub>
                              </m:e>
                            </m:nary>
                            <m:r>
                              <a:rPr lang="zh-CN" altLang="en-US">
                                <a:latin typeface="Cambria Math"/>
                              </a:rPr>
                              <m:t>=1</m:t>
                            </m:r>
                          </m:e>
                        </m:mr>
                        <m:mr>
                          <m:e>
                            <m:r>
                              <a:rPr lang="zh-CN" altLang="en-US" i="1">
                                <a:latin typeface="Cambria Math"/>
                              </a:rPr>
                              <m:t>𝑖</m:t>
                            </m:r>
                            <m:r>
                              <a:rPr lang="zh-CN" altLang="en-US">
                                <a:latin typeface="Cambria Math"/>
                              </a:rPr>
                              <m:t>=</m:t>
                            </m:r>
                            <m:f>
                              <m:fPr>
                                <m:ctrlPr>
                                  <a:rPr lang="zh-CN" altLang="en-US" i="1">
                                    <a:latin typeface="Cambria Math" panose="02040503050406030204" pitchFamily="18" charset="0"/>
                                  </a:rPr>
                                </m:ctrlPr>
                              </m:fPr>
                              <m:num>
                                <m:r>
                                  <a:rPr lang="zh-CN" altLang="en-US">
                                    <a:latin typeface="Cambria Math"/>
                                  </a:rPr>
                                  <m:t>1−</m:t>
                                </m:r>
                                <m:sSub>
                                  <m:sSubPr>
                                    <m:ctrlPr>
                                      <a:rPr lang="zh-CN" altLang="en-US" i="1">
                                        <a:latin typeface="Cambria Math" panose="02040503050406030204" pitchFamily="18" charset="0"/>
                                      </a:rPr>
                                    </m:ctrlPr>
                                  </m:sSubPr>
                                  <m:e>
                                    <m:r>
                                      <a:rPr lang="zh-CN" altLang="en-US" i="1">
                                        <a:latin typeface="Cambria Math"/>
                                      </a:rPr>
                                      <m:t>𝑣</m:t>
                                    </m:r>
                                  </m:e>
                                  <m:sub>
                                    <m:r>
                                      <a:rPr lang="zh-CN" altLang="en-US" i="1">
                                        <a:latin typeface="Cambria Math"/>
                                      </a:rPr>
                                      <m:t>𝑛</m:t>
                                    </m:r>
                                  </m:sub>
                                </m:sSub>
                              </m:num>
                              <m:den>
                                <m:nary>
                                  <m:naryPr>
                                    <m:chr m:val="∑"/>
                                    <m:limLoc m:val="undOvr"/>
                                    <m:grow m:val="on"/>
                                    <m:ctrlPr>
                                      <a:rPr lang="zh-CN" altLang="en-US" i="1">
                                        <a:latin typeface="Cambria Math" panose="02040503050406030204" pitchFamily="18" charset="0"/>
                                      </a:rPr>
                                    </m:ctrlPr>
                                  </m:naryPr>
                                  <m:sub>
                                    <m:r>
                                      <a:rPr lang="zh-CN" altLang="en-US" i="1">
                                        <a:latin typeface="Cambria Math"/>
                                      </a:rPr>
                                      <m:t>𝑘</m:t>
                                    </m:r>
                                    <m:r>
                                      <a:rPr lang="zh-CN" altLang="en-US">
                                        <a:latin typeface="Cambria Math"/>
                                      </a:rPr>
                                      <m:t>=1</m:t>
                                    </m:r>
                                  </m:sub>
                                  <m:sup>
                                    <m:r>
                                      <a:rPr lang="zh-CN" altLang="en-US" i="1">
                                        <a:latin typeface="Cambria Math"/>
                                      </a:rPr>
                                      <m:t>𝑛</m:t>
                                    </m:r>
                                  </m:sup>
                                  <m:e>
                                    <m:sSub>
                                      <m:sSubPr>
                                        <m:ctrlPr>
                                          <a:rPr lang="zh-CN" altLang="en-US" i="1">
                                            <a:latin typeface="Cambria Math" panose="02040503050406030204" pitchFamily="18" charset="0"/>
                                          </a:rPr>
                                        </m:ctrlPr>
                                      </m:sSubPr>
                                      <m:e>
                                        <m:r>
                                          <a:rPr lang="zh-CN" altLang="en-US" i="1">
                                            <a:latin typeface="Cambria Math"/>
                                          </a:rPr>
                                          <m:t>𝑣</m:t>
                                        </m:r>
                                      </m:e>
                                      <m:sub>
                                        <m:r>
                                          <a:rPr lang="zh-CN" altLang="en-US" i="1">
                                            <a:latin typeface="Cambria Math"/>
                                          </a:rPr>
                                          <m:t>𝑘</m:t>
                                        </m:r>
                                      </m:sub>
                                    </m:sSub>
                                  </m:e>
                                </m:nary>
                              </m:den>
                            </m:f>
                          </m:e>
                        </m:mr>
                      </m:m>
                    </m:oMath>
                  </m:oMathPara>
                </a14:m>
                <a:endParaRPr lang="zh-CN" altLang="en-US" dirty="0" smtClean="0">
                  <a:latin typeface="+mn-ea"/>
                </a:endParaRPr>
              </a:p>
              <a:p>
                <a:pPr lvl="1" eaLnBrk="1" hangingPunct="1">
                  <a:buFontTx/>
                  <a:buNone/>
                </a:pPr>
                <a:endParaRPr lang="zh-CN" altLang="en-US" dirty="0" smtClean="0">
                  <a:latin typeface="+mn-ea"/>
                </a:endParaRPr>
              </a:p>
              <a:p>
                <a:pPr eaLnBrk="1" hangingPunct="1"/>
                <a:endParaRPr lang="en-US" altLang="zh-CN" dirty="0" smtClean="0">
                  <a:latin typeface="+mn-ea"/>
                </a:endParaRPr>
              </a:p>
            </p:txBody>
          </p:sp>
        </mc:Choice>
        <mc:Fallback xmlns="">
          <p:sp>
            <p:nvSpPr>
              <p:cNvPr id="184323"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185" t="-2022" b="-1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7289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259632" y="620688"/>
            <a:ext cx="6172200" cy="609600"/>
          </a:xfrm>
        </p:spPr>
        <p:txBody>
          <a:bodyPr>
            <a:normAutofit fontScale="90000"/>
          </a:bodyPr>
          <a:lstStyle/>
          <a:p>
            <a:pPr eaLnBrk="1" hangingPunct="1"/>
            <a:r>
              <a:rPr lang="zh-CN" altLang="en-US" dirty="0" smtClean="0"/>
              <a:t>利率互换定价的总结</a:t>
            </a:r>
          </a:p>
        </p:txBody>
      </p:sp>
      <mc:AlternateContent xmlns:mc="http://schemas.openxmlformats.org/markup-compatibility/2006" xmlns:a14="http://schemas.microsoft.com/office/drawing/2010/main">
        <mc:Choice Requires="a14">
          <p:sp>
            <p:nvSpPr>
              <p:cNvPr id="189443" name="Rectangle 3"/>
              <p:cNvSpPr>
                <a:spLocks noGrp="1" noChangeArrowheads="1"/>
              </p:cNvSpPr>
              <p:nvPr>
                <p:ph type="body" sz="half" idx="1"/>
              </p:nvPr>
            </p:nvSpPr>
            <p:spPr>
              <a:xfrm>
                <a:off x="1187624" y="1828800"/>
                <a:ext cx="7416824" cy="4343400"/>
              </a:xfrm>
            </p:spPr>
            <p:txBody>
              <a:bodyPr/>
              <a:lstStyle/>
              <a:p>
                <a:pPr eaLnBrk="1" hangingPunct="1"/>
                <a:r>
                  <a:rPr lang="zh-CN" altLang="en-US" sz="2800" dirty="0" smtClean="0"/>
                  <a:t>期初互换定价的原则：</a:t>
                </a:r>
                <a:endParaRPr lang="en-US" altLang="zh-CN" sz="2800" dirty="0" smtClean="0"/>
              </a:p>
              <a:p>
                <a:pPr marL="82296" indent="0" eaLnBrk="1" hangingPunct="1">
                  <a:buNone/>
                </a:pPr>
                <a:r>
                  <a:rPr lang="en-US" altLang="zh-CN" sz="2800" dirty="0">
                    <a:solidFill>
                      <a:srgbClr val="FF0000"/>
                    </a:solidFill>
                  </a:rPr>
                  <a:t> </a:t>
                </a:r>
                <a:r>
                  <a:rPr lang="en-US" altLang="zh-CN" sz="2800" dirty="0" smtClean="0">
                    <a:solidFill>
                      <a:srgbClr val="FF0000"/>
                    </a:solidFill>
                  </a:rPr>
                  <a:t>      </a:t>
                </a:r>
                <a:r>
                  <a:rPr lang="zh-CN" altLang="en-US" sz="2800" dirty="0" smtClean="0">
                    <a:solidFill>
                      <a:srgbClr val="FFFF00"/>
                    </a:solidFill>
                  </a:rPr>
                  <a:t>满足固定与浮动的现值相等</a:t>
                </a:r>
              </a:p>
              <a:p>
                <a:pPr eaLnBrk="1" hangingPunct="1"/>
                <a:r>
                  <a:rPr lang="zh-CN" altLang="en-US" sz="2800" dirty="0" smtClean="0"/>
                  <a:t>基本公式：</a:t>
                </a:r>
                <a:endParaRPr lang="en-US" altLang="zh-CN" sz="2800" dirty="0" smtClean="0"/>
              </a:p>
              <a:p>
                <a:pPr marL="402336" lvl="1" indent="0">
                  <a:buNone/>
                </a:pPr>
                <a14:m>
                  <m:oMathPara xmlns:m="http://schemas.openxmlformats.org/officeDocument/2006/math">
                    <m:oMathParaPr>
                      <m:jc m:val="centerGroup"/>
                    </m:oMathParaPr>
                    <m:oMath xmlns:m="http://schemas.openxmlformats.org/officeDocument/2006/math">
                      <m:nary>
                        <m:naryPr>
                          <m:chr m:val="∑"/>
                          <m:limLoc m:val="undOvr"/>
                          <m:grow m:val="on"/>
                          <m:ctrlPr>
                            <a:rPr lang="zh-CN" altLang="en-US" sz="2400" i="1">
                              <a:latin typeface="Cambria Math" panose="02040503050406030204" pitchFamily="18" charset="0"/>
                            </a:rPr>
                          </m:ctrlPr>
                        </m:naryPr>
                        <m:sub>
                          <m:r>
                            <a:rPr lang="zh-CN" altLang="en-US" sz="2400" b="0" i="1">
                              <a:latin typeface="Cambria Math"/>
                            </a:rPr>
                            <m:t>𝑘</m:t>
                          </m:r>
                          <m:r>
                            <a:rPr lang="zh-CN" altLang="en-US" sz="2400" b="0">
                              <a:latin typeface="Cambria Math"/>
                            </a:rPr>
                            <m:t>=</m:t>
                          </m:r>
                          <m:r>
                            <a:rPr lang="zh-CN" altLang="en-US" sz="2400" b="0" i="1">
                              <a:latin typeface="Cambria Math"/>
                            </a:rPr>
                            <m:t>1</m:t>
                          </m:r>
                        </m:sub>
                        <m:sup>
                          <m:r>
                            <a:rPr lang="zh-CN" altLang="en-US" sz="2400" b="0" i="1">
                              <a:latin typeface="Cambria Math"/>
                            </a:rPr>
                            <m:t>𝑛</m:t>
                          </m:r>
                        </m:sup>
                        <m:e>
                          <m:r>
                            <a:rPr lang="zh-CN" altLang="en-US" sz="2400" b="0" i="1">
                              <a:latin typeface="Cambria Math"/>
                            </a:rPr>
                            <m:t>𝑖</m:t>
                          </m:r>
                          <m:r>
                            <a:rPr lang="zh-CN" altLang="en-US" sz="2400" b="0">
                              <a:latin typeface="Cambria Math"/>
                            </a:rPr>
                            <m:t>∗</m:t>
                          </m:r>
                          <m:sSub>
                            <m:sSubPr>
                              <m:ctrlPr>
                                <a:rPr lang="zh-CN" altLang="en-US" sz="2400" i="1">
                                  <a:latin typeface="Cambria Math" panose="02040503050406030204" pitchFamily="18" charset="0"/>
                                </a:rPr>
                              </m:ctrlPr>
                            </m:sSubPr>
                            <m:e>
                              <m:r>
                                <a:rPr lang="zh-CN" altLang="en-US" sz="2400" b="0" i="1">
                                  <a:latin typeface="Cambria Math"/>
                                </a:rPr>
                                <m:t>𝑣</m:t>
                              </m:r>
                            </m:e>
                            <m:sub>
                              <m:r>
                                <a:rPr lang="zh-CN" altLang="en-US" sz="2400" b="0" i="1">
                                  <a:latin typeface="Cambria Math"/>
                                </a:rPr>
                                <m:t>𝑘</m:t>
                              </m:r>
                            </m:sub>
                          </m:sSub>
                        </m:e>
                      </m:nary>
                      <m:r>
                        <a:rPr lang="zh-CN" altLang="en-US" sz="2400" b="0">
                          <a:latin typeface="Cambria Math"/>
                        </a:rPr>
                        <m:t>=</m:t>
                      </m:r>
                      <m:nary>
                        <m:naryPr>
                          <m:chr m:val="∑"/>
                          <m:limLoc m:val="undOvr"/>
                          <m:grow m:val="on"/>
                          <m:ctrlPr>
                            <a:rPr lang="zh-CN" altLang="en-US" sz="2400" i="1">
                              <a:latin typeface="Cambria Math" panose="02040503050406030204" pitchFamily="18" charset="0"/>
                            </a:rPr>
                          </m:ctrlPr>
                        </m:naryPr>
                        <m:sub>
                          <m:r>
                            <a:rPr lang="zh-CN" altLang="en-US" sz="2400" b="0" i="1">
                              <a:latin typeface="Cambria Math"/>
                            </a:rPr>
                            <m:t>𝑘</m:t>
                          </m:r>
                          <m:r>
                            <a:rPr lang="zh-CN" altLang="en-US" sz="2400" b="0">
                              <a:latin typeface="Cambria Math"/>
                            </a:rPr>
                            <m:t>=</m:t>
                          </m:r>
                          <m:r>
                            <a:rPr lang="zh-CN" altLang="en-US" sz="2400" b="0" i="1">
                              <a:latin typeface="Cambria Math"/>
                            </a:rPr>
                            <m:t>1</m:t>
                          </m:r>
                        </m:sub>
                        <m:sup>
                          <m:r>
                            <a:rPr lang="zh-CN" altLang="en-US" sz="2400" b="0" i="1">
                              <a:latin typeface="Cambria Math"/>
                            </a:rPr>
                            <m:t>𝑛</m:t>
                          </m:r>
                        </m:sup>
                        <m:e>
                          <m:sSub>
                            <m:sSubPr>
                              <m:ctrlPr>
                                <a:rPr lang="zh-CN" altLang="en-US" sz="2400" i="1">
                                  <a:latin typeface="Cambria Math" panose="02040503050406030204" pitchFamily="18" charset="0"/>
                                </a:rPr>
                              </m:ctrlPr>
                            </m:sSubPr>
                            <m:e>
                              <m:r>
                                <a:rPr lang="zh-CN" altLang="en-US" sz="2400" b="0" i="1">
                                  <a:latin typeface="Cambria Math"/>
                                </a:rPr>
                                <m:t>𝑓</m:t>
                              </m:r>
                            </m:e>
                            <m:sub>
                              <m:r>
                                <a:rPr lang="zh-CN" altLang="en-US" sz="2400" b="0" i="1">
                                  <a:latin typeface="Cambria Math"/>
                                </a:rPr>
                                <m:t>𝑘</m:t>
                              </m:r>
                              <m:r>
                                <a:rPr lang="zh-CN" altLang="en-US" sz="2400" b="0">
                                  <a:latin typeface="Cambria Math"/>
                                </a:rPr>
                                <m:t>−</m:t>
                              </m:r>
                              <m:r>
                                <a:rPr lang="zh-CN" altLang="en-US" sz="2400" b="0" i="1">
                                  <a:latin typeface="Cambria Math"/>
                                </a:rPr>
                                <m:t>1</m:t>
                              </m:r>
                            </m:sub>
                          </m:sSub>
                          <m:r>
                            <a:rPr lang="zh-CN" altLang="en-US" sz="2400" b="0">
                              <a:latin typeface="Cambria Math"/>
                            </a:rPr>
                            <m:t>∗</m:t>
                          </m:r>
                          <m:sSub>
                            <m:sSubPr>
                              <m:ctrlPr>
                                <a:rPr lang="zh-CN" altLang="en-US" sz="2400" i="1">
                                  <a:latin typeface="Cambria Math" panose="02040503050406030204" pitchFamily="18" charset="0"/>
                                </a:rPr>
                              </m:ctrlPr>
                            </m:sSubPr>
                            <m:e>
                              <m:r>
                                <a:rPr lang="zh-CN" altLang="en-US" sz="2400" b="0" i="1">
                                  <a:latin typeface="Cambria Math"/>
                                </a:rPr>
                                <m:t>𝑣</m:t>
                              </m:r>
                            </m:e>
                            <m:sub>
                              <m:r>
                                <a:rPr lang="zh-CN" altLang="en-US" sz="2400" b="0" i="1">
                                  <a:latin typeface="Cambria Math"/>
                                </a:rPr>
                                <m:t>𝑘</m:t>
                              </m:r>
                            </m:sub>
                          </m:sSub>
                        </m:e>
                      </m:nary>
                    </m:oMath>
                  </m:oMathPara>
                </a14:m>
                <a:endParaRPr lang="en-US" altLang="zh-CN" sz="2400" dirty="0" smtClean="0"/>
              </a:p>
              <a:p>
                <a:pPr marL="402336" lvl="1" indent="0">
                  <a:buNone/>
                </a:pPr>
                <a14:m>
                  <m:oMathPara xmlns:m="http://schemas.openxmlformats.org/officeDocument/2006/math">
                    <m:oMathParaPr>
                      <m:jc m:val="centerGroup"/>
                    </m:oMathParaPr>
                    <m:oMath xmlns:m="http://schemas.openxmlformats.org/officeDocument/2006/math">
                      <m:r>
                        <a:rPr lang="zh-CN" altLang="en-US" sz="2400" b="0" i="1">
                          <a:latin typeface="Cambria Math"/>
                        </a:rPr>
                        <m:t>1</m:t>
                      </m:r>
                      <m:r>
                        <a:rPr lang="zh-CN" altLang="en-US" sz="2400" b="0">
                          <a:latin typeface="Cambria Math"/>
                        </a:rPr>
                        <m:t>∗</m:t>
                      </m:r>
                      <m:sSub>
                        <m:sSubPr>
                          <m:ctrlPr>
                            <a:rPr lang="zh-CN" altLang="en-US" sz="2400" i="1">
                              <a:latin typeface="Cambria Math" panose="02040503050406030204" pitchFamily="18" charset="0"/>
                            </a:rPr>
                          </m:ctrlPr>
                        </m:sSubPr>
                        <m:e>
                          <m:r>
                            <a:rPr lang="zh-CN" altLang="en-US" sz="2400" b="0" i="1">
                              <a:latin typeface="Cambria Math"/>
                            </a:rPr>
                            <m:t>𝑣</m:t>
                          </m:r>
                        </m:e>
                        <m:sub>
                          <m:r>
                            <a:rPr lang="zh-CN" altLang="en-US" sz="2400" b="0" i="1">
                              <a:latin typeface="Cambria Math"/>
                            </a:rPr>
                            <m:t>𝑛</m:t>
                          </m:r>
                        </m:sub>
                      </m:sSub>
                      <m:r>
                        <a:rPr lang="zh-CN" altLang="en-US" sz="2400" b="0">
                          <a:latin typeface="Cambria Math"/>
                        </a:rPr>
                        <m:t>+</m:t>
                      </m:r>
                      <m:nary>
                        <m:naryPr>
                          <m:chr m:val="∑"/>
                          <m:limLoc m:val="undOvr"/>
                          <m:grow m:val="on"/>
                          <m:ctrlPr>
                            <a:rPr lang="zh-CN" altLang="en-US" sz="2400" i="1">
                              <a:latin typeface="Cambria Math" panose="02040503050406030204" pitchFamily="18" charset="0"/>
                            </a:rPr>
                          </m:ctrlPr>
                        </m:naryPr>
                        <m:sub>
                          <m:r>
                            <a:rPr lang="zh-CN" altLang="en-US" sz="2400" b="0" i="1">
                              <a:latin typeface="Cambria Math"/>
                            </a:rPr>
                            <m:t>𝑘</m:t>
                          </m:r>
                          <m:r>
                            <a:rPr lang="zh-CN" altLang="en-US" sz="2400" b="0">
                              <a:latin typeface="Cambria Math"/>
                            </a:rPr>
                            <m:t>=</m:t>
                          </m:r>
                          <m:r>
                            <a:rPr lang="zh-CN" altLang="en-US" sz="2400" b="0" i="1">
                              <a:latin typeface="Cambria Math"/>
                            </a:rPr>
                            <m:t>1</m:t>
                          </m:r>
                        </m:sub>
                        <m:sup>
                          <m:r>
                            <a:rPr lang="zh-CN" altLang="en-US" sz="2400" b="0" i="1">
                              <a:latin typeface="Cambria Math"/>
                            </a:rPr>
                            <m:t>𝑛</m:t>
                          </m:r>
                        </m:sup>
                        <m:e>
                          <m:r>
                            <a:rPr lang="zh-CN" altLang="en-US" sz="2400" b="0" i="1">
                              <a:latin typeface="Cambria Math"/>
                            </a:rPr>
                            <m:t>𝑖</m:t>
                          </m:r>
                          <m:r>
                            <a:rPr lang="zh-CN" altLang="en-US" sz="2400" b="0">
                              <a:latin typeface="Cambria Math"/>
                            </a:rPr>
                            <m:t>∗</m:t>
                          </m:r>
                          <m:sSub>
                            <m:sSubPr>
                              <m:ctrlPr>
                                <a:rPr lang="zh-CN" altLang="en-US" sz="2400" i="1">
                                  <a:latin typeface="Cambria Math" panose="02040503050406030204" pitchFamily="18" charset="0"/>
                                </a:rPr>
                              </m:ctrlPr>
                            </m:sSubPr>
                            <m:e>
                              <m:r>
                                <a:rPr lang="zh-CN" altLang="en-US" sz="2400" b="0" i="1">
                                  <a:latin typeface="Cambria Math"/>
                                </a:rPr>
                                <m:t>𝑣</m:t>
                              </m:r>
                            </m:e>
                            <m:sub>
                              <m:r>
                                <a:rPr lang="zh-CN" altLang="en-US" sz="2400" b="0" i="1">
                                  <a:latin typeface="Cambria Math"/>
                                </a:rPr>
                                <m:t>𝑘</m:t>
                              </m:r>
                            </m:sub>
                          </m:sSub>
                        </m:e>
                      </m:nary>
                      <m:r>
                        <a:rPr lang="zh-CN" altLang="en-US" sz="2400" b="0">
                          <a:latin typeface="Cambria Math"/>
                        </a:rPr>
                        <m:t>=</m:t>
                      </m:r>
                      <m:r>
                        <a:rPr lang="zh-CN" altLang="en-US" sz="2400" b="0" i="1">
                          <a:latin typeface="Cambria Math"/>
                        </a:rPr>
                        <m:t>1</m:t>
                      </m:r>
                    </m:oMath>
                  </m:oMathPara>
                </a14:m>
                <a:endParaRPr lang="zh-CN" altLang="en-US" sz="2400" dirty="0" smtClean="0"/>
              </a:p>
              <a:p>
                <a:pPr eaLnBrk="1" hangingPunct="1"/>
                <a:endParaRPr lang="zh-CN" altLang="en-US" sz="2800" dirty="0" smtClean="0"/>
              </a:p>
              <a:p>
                <a:pPr eaLnBrk="1" hangingPunct="1"/>
                <a:endParaRPr lang="zh-CN" altLang="en-US" sz="2800" dirty="0" smtClean="0"/>
              </a:p>
              <a:p>
                <a:pPr eaLnBrk="1" hangingPunct="1"/>
                <a:endParaRPr lang="en-US" altLang="zh-CN" sz="2800" dirty="0" smtClean="0"/>
              </a:p>
            </p:txBody>
          </p:sp>
        </mc:Choice>
        <mc:Fallback xmlns="">
          <p:sp>
            <p:nvSpPr>
              <p:cNvPr id="189443" name="Rectangle 3"/>
              <p:cNvSpPr>
                <a:spLocks noGrp="1" noRot="1" noChangeAspect="1" noMove="1" noResize="1" noEditPoints="1" noAdjustHandles="1" noChangeArrowheads="1" noChangeShapeType="1" noTextEdit="1"/>
              </p:cNvSpPr>
              <p:nvPr>
                <p:ph type="body" sz="half" idx="1"/>
              </p:nvPr>
            </p:nvSpPr>
            <p:spPr>
              <a:xfrm>
                <a:off x="1187624" y="1828800"/>
                <a:ext cx="7416824" cy="4343400"/>
              </a:xfrm>
              <a:blipFill rotWithShape="0">
                <a:blip r:embed="rId3"/>
                <a:stretch>
                  <a:fillRect l="-1069" t="-1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75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endParaRPr lang="zh-CN" altLang="zh-CN" smtClean="0"/>
          </a:p>
        </p:txBody>
      </p:sp>
      <p:sp>
        <p:nvSpPr>
          <p:cNvPr id="190467" name="Oval 3"/>
          <p:cNvSpPr>
            <a:spLocks noChangeArrowheads="1"/>
          </p:cNvSpPr>
          <p:nvPr/>
        </p:nvSpPr>
        <p:spPr bwMode="auto">
          <a:xfrm>
            <a:off x="3352800" y="3429000"/>
            <a:ext cx="21336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3200" b="0" dirty="0"/>
              <a:t>贴现因子</a:t>
            </a:r>
          </a:p>
        </p:txBody>
      </p:sp>
      <p:sp>
        <p:nvSpPr>
          <p:cNvPr id="190468" name="Rectangle 4"/>
          <p:cNvSpPr>
            <a:spLocks noChangeArrowheads="1"/>
          </p:cNvSpPr>
          <p:nvPr/>
        </p:nvSpPr>
        <p:spPr bwMode="auto">
          <a:xfrm>
            <a:off x="3276600" y="1752600"/>
            <a:ext cx="2286000" cy="762000"/>
          </a:xfrm>
          <a:prstGeom prst="rect">
            <a:avLst/>
          </a:prstGeom>
          <a:noFill/>
          <a:ln w="9525">
            <a:solidFill>
              <a:schemeClr val="tx1"/>
            </a:solidFill>
            <a:miter lim="800000"/>
            <a:headEnd/>
            <a:tailEnd/>
          </a:ln>
          <a:effectLst/>
          <a:extLst/>
        </p:spPr>
        <p:txBody>
          <a:bodyPr wrap="none" anchor="ctr"/>
          <a:lstStyle/>
          <a:p>
            <a:r>
              <a:rPr lang="zh-CN" altLang="en-US" sz="3200" b="0" dirty="0"/>
              <a:t>互换利率</a:t>
            </a:r>
          </a:p>
        </p:txBody>
      </p:sp>
      <p:sp>
        <p:nvSpPr>
          <p:cNvPr id="190469" name="Rectangle 5"/>
          <p:cNvSpPr>
            <a:spLocks noChangeArrowheads="1"/>
          </p:cNvSpPr>
          <p:nvPr/>
        </p:nvSpPr>
        <p:spPr bwMode="auto">
          <a:xfrm>
            <a:off x="304800" y="3657600"/>
            <a:ext cx="2286000" cy="762000"/>
          </a:xfrm>
          <a:prstGeom prst="rect">
            <a:avLst/>
          </a:prstGeom>
          <a:noFill/>
          <a:ln w="9525">
            <a:solidFill>
              <a:schemeClr val="tx1"/>
            </a:solidFill>
            <a:miter lim="800000"/>
            <a:headEnd/>
            <a:tailEnd/>
          </a:ln>
          <a:effectLst/>
          <a:extLst/>
        </p:spPr>
        <p:txBody>
          <a:bodyPr wrap="none" anchor="ctr"/>
          <a:lstStyle/>
          <a:p>
            <a:r>
              <a:rPr lang="zh-CN" altLang="en-US" sz="3200" b="0" dirty="0">
                <a:solidFill>
                  <a:srgbClr val="FFFFFF"/>
                </a:solidFill>
              </a:rPr>
              <a:t>零息票利率</a:t>
            </a:r>
          </a:p>
        </p:txBody>
      </p:sp>
      <p:sp>
        <p:nvSpPr>
          <p:cNvPr id="190470" name="Rectangle 6"/>
          <p:cNvSpPr>
            <a:spLocks noChangeArrowheads="1"/>
          </p:cNvSpPr>
          <p:nvPr/>
        </p:nvSpPr>
        <p:spPr bwMode="auto">
          <a:xfrm>
            <a:off x="6324600" y="3581400"/>
            <a:ext cx="2286000" cy="762000"/>
          </a:xfrm>
          <a:prstGeom prst="rect">
            <a:avLst/>
          </a:prstGeom>
          <a:noFill/>
          <a:ln w="9525">
            <a:solidFill>
              <a:schemeClr val="tx1"/>
            </a:solidFill>
            <a:miter lim="800000"/>
            <a:headEnd/>
            <a:tailEnd/>
          </a:ln>
          <a:effectLst/>
          <a:extLst/>
        </p:spPr>
        <p:txBody>
          <a:bodyPr wrap="none" anchor="ctr"/>
          <a:lstStyle/>
          <a:p>
            <a:r>
              <a:rPr lang="zh-CN" altLang="en-US" sz="3200" b="0" dirty="0"/>
              <a:t>远期利率</a:t>
            </a:r>
          </a:p>
        </p:txBody>
      </p:sp>
      <p:sp>
        <p:nvSpPr>
          <p:cNvPr id="190471" name="Line 7"/>
          <p:cNvSpPr>
            <a:spLocks noChangeShapeType="1"/>
          </p:cNvSpPr>
          <p:nvPr/>
        </p:nvSpPr>
        <p:spPr bwMode="auto">
          <a:xfrm>
            <a:off x="4191000" y="2514600"/>
            <a:ext cx="0" cy="914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472" name="Line 8"/>
          <p:cNvSpPr>
            <a:spLocks noChangeShapeType="1"/>
          </p:cNvSpPr>
          <p:nvPr/>
        </p:nvSpPr>
        <p:spPr bwMode="auto">
          <a:xfrm>
            <a:off x="4572000" y="2514600"/>
            <a:ext cx="0" cy="914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473" name="Line 9"/>
          <p:cNvSpPr>
            <a:spLocks noChangeShapeType="1"/>
          </p:cNvSpPr>
          <p:nvPr/>
        </p:nvSpPr>
        <p:spPr bwMode="auto">
          <a:xfrm rot="-5400000" flipH="1" flipV="1">
            <a:off x="2971800" y="3581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474" name="Line 10"/>
          <p:cNvSpPr>
            <a:spLocks noChangeShapeType="1"/>
          </p:cNvSpPr>
          <p:nvPr/>
        </p:nvSpPr>
        <p:spPr bwMode="auto">
          <a:xfrm rot="-5400000" flipH="1" flipV="1">
            <a:off x="2971800" y="3810000"/>
            <a:ext cx="0" cy="762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475" name="Line 11"/>
          <p:cNvSpPr>
            <a:spLocks noChangeShapeType="1"/>
          </p:cNvSpPr>
          <p:nvPr/>
        </p:nvSpPr>
        <p:spPr bwMode="auto">
          <a:xfrm rot="-5400000" flipH="1" flipV="1">
            <a:off x="5867400" y="3581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476" name="Line 12"/>
          <p:cNvSpPr>
            <a:spLocks noChangeShapeType="1"/>
          </p:cNvSpPr>
          <p:nvPr/>
        </p:nvSpPr>
        <p:spPr bwMode="auto">
          <a:xfrm rot="-5400000" flipH="1" flipV="1">
            <a:off x="5867400" y="3810000"/>
            <a:ext cx="0" cy="762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834860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z="3200" smtClean="0">
                <a:latin typeface="+mn-ea"/>
                <a:ea typeface="+mn-ea"/>
              </a:rPr>
              <a:t>利率互换的风险</a:t>
            </a:r>
          </a:p>
        </p:txBody>
      </p:sp>
      <p:sp>
        <p:nvSpPr>
          <p:cNvPr id="1142787" name="Rectangle 3"/>
          <p:cNvSpPr>
            <a:spLocks noGrp="1" noChangeArrowheads="1"/>
          </p:cNvSpPr>
          <p:nvPr>
            <p:ph type="body" idx="1"/>
          </p:nvPr>
        </p:nvSpPr>
        <p:spPr/>
        <p:txBody>
          <a:bodyPr/>
          <a:lstStyle/>
          <a:p>
            <a:pPr eaLnBrk="1" hangingPunct="1"/>
            <a:r>
              <a:rPr lang="zh-CN" altLang="en-US" smtClean="0">
                <a:latin typeface="+mn-ea"/>
              </a:rPr>
              <a:t>固定利率支付方：</a:t>
            </a:r>
          </a:p>
          <a:p>
            <a:pPr lvl="1" eaLnBrk="1" hangingPunct="1"/>
            <a:r>
              <a:rPr lang="zh-CN" altLang="en-US" smtClean="0">
                <a:latin typeface="+mn-ea"/>
              </a:rPr>
              <a:t>利率下跌的风险</a:t>
            </a:r>
          </a:p>
          <a:p>
            <a:pPr eaLnBrk="1" hangingPunct="1"/>
            <a:r>
              <a:rPr lang="zh-CN" altLang="en-US" smtClean="0">
                <a:latin typeface="+mn-ea"/>
              </a:rPr>
              <a:t>浮动利率支付方：</a:t>
            </a:r>
          </a:p>
          <a:p>
            <a:pPr lvl="1" eaLnBrk="1" hangingPunct="1"/>
            <a:r>
              <a:rPr lang="zh-CN" altLang="en-US" smtClean="0">
                <a:latin typeface="+mn-ea"/>
              </a:rPr>
              <a:t>利率上涨的风险</a:t>
            </a:r>
          </a:p>
        </p:txBody>
      </p:sp>
    </p:spTree>
    <p:extLst>
      <p:ext uri="{BB962C8B-B14F-4D97-AF65-F5344CB8AC3E}">
        <p14:creationId xmlns:p14="http://schemas.microsoft.com/office/powerpoint/2010/main" val="2068839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2787">
                                            <p:txEl>
                                              <p:pRg st="0" end="0"/>
                                            </p:txEl>
                                          </p:spTgt>
                                        </p:tgtEl>
                                        <p:attrNameLst>
                                          <p:attrName>style.visibility</p:attrName>
                                        </p:attrNameLst>
                                      </p:cBhvr>
                                      <p:to>
                                        <p:strVal val="visible"/>
                                      </p:to>
                                    </p:set>
                                    <p:anim calcmode="lin" valueType="num">
                                      <p:cBhvr additive="base">
                                        <p:cTn id="7" dur="500" fill="hold"/>
                                        <p:tgtEl>
                                          <p:spTgt spid="1142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2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42787">
                                            <p:txEl>
                                              <p:pRg st="1" end="1"/>
                                            </p:txEl>
                                          </p:spTgt>
                                        </p:tgtEl>
                                        <p:attrNameLst>
                                          <p:attrName>style.visibility</p:attrName>
                                        </p:attrNameLst>
                                      </p:cBhvr>
                                      <p:to>
                                        <p:strVal val="visible"/>
                                      </p:to>
                                    </p:set>
                                    <p:anim calcmode="lin" valueType="num">
                                      <p:cBhvr additive="base">
                                        <p:cTn id="11" dur="500" fill="hold"/>
                                        <p:tgtEl>
                                          <p:spTgt spid="1142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42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42787">
                                            <p:txEl>
                                              <p:pRg st="2" end="2"/>
                                            </p:txEl>
                                          </p:spTgt>
                                        </p:tgtEl>
                                        <p:attrNameLst>
                                          <p:attrName>style.visibility</p:attrName>
                                        </p:attrNameLst>
                                      </p:cBhvr>
                                      <p:to>
                                        <p:strVal val="visible"/>
                                      </p:to>
                                    </p:set>
                                    <p:anim calcmode="lin" valueType="num">
                                      <p:cBhvr additive="base">
                                        <p:cTn id="15" dur="500" fill="hold"/>
                                        <p:tgtEl>
                                          <p:spTgt spid="1142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427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42787">
                                            <p:txEl>
                                              <p:pRg st="3" end="3"/>
                                            </p:txEl>
                                          </p:spTgt>
                                        </p:tgtEl>
                                        <p:attrNameLst>
                                          <p:attrName>style.visibility</p:attrName>
                                        </p:attrNameLst>
                                      </p:cBhvr>
                                      <p:to>
                                        <p:strVal val="visible"/>
                                      </p:to>
                                    </p:set>
                                    <p:anim calcmode="lin" valueType="num">
                                      <p:cBhvr additive="base">
                                        <p:cTn id="19" dur="500" fill="hold"/>
                                        <p:tgtEl>
                                          <p:spTgt spid="1142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27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7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381000" y="533400"/>
            <a:ext cx="7772400" cy="844550"/>
          </a:xfrm>
        </p:spPr>
        <p:txBody>
          <a:bodyPr/>
          <a:lstStyle/>
          <a:p>
            <a:pPr eaLnBrk="1" hangingPunct="1">
              <a:defRPr/>
            </a:pPr>
            <a:r>
              <a:rPr lang="zh-CN" altLang="en-US" smtClean="0"/>
              <a:t>银行提供的互换中介</a:t>
            </a:r>
          </a:p>
        </p:txBody>
      </p:sp>
      <p:sp>
        <p:nvSpPr>
          <p:cNvPr id="7171" name="Text Box 4"/>
          <p:cNvSpPr txBox="1">
            <a:spLocks noChangeArrowheads="1"/>
          </p:cNvSpPr>
          <p:nvPr/>
        </p:nvSpPr>
        <p:spPr bwMode="auto">
          <a:xfrm>
            <a:off x="900113" y="2209800"/>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a:latin typeface="Times New Roman" panose="02020603050405020304" pitchFamily="18" charset="0"/>
              </a:rPr>
              <a:t>A</a:t>
            </a:r>
            <a:r>
              <a:rPr kumimoji="1" lang="zh-CN" altLang="en-US" sz="3600">
                <a:latin typeface="Times New Roman" panose="02020603050405020304" pitchFamily="18" charset="0"/>
              </a:rPr>
              <a:t>公司</a:t>
            </a:r>
          </a:p>
        </p:txBody>
      </p:sp>
      <p:sp>
        <p:nvSpPr>
          <p:cNvPr id="7172" name="Text Box 5"/>
          <p:cNvSpPr txBox="1">
            <a:spLocks noChangeArrowheads="1"/>
          </p:cNvSpPr>
          <p:nvPr/>
        </p:nvSpPr>
        <p:spPr bwMode="auto">
          <a:xfrm>
            <a:off x="4008438" y="2209800"/>
            <a:ext cx="1211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3600">
                <a:latin typeface="Times New Roman" panose="02020603050405020304" pitchFamily="18" charset="0"/>
              </a:rPr>
              <a:t>银行</a:t>
            </a:r>
          </a:p>
        </p:txBody>
      </p:sp>
      <p:sp>
        <p:nvSpPr>
          <p:cNvPr id="7173" name="Text Box 6"/>
          <p:cNvSpPr txBox="1">
            <a:spLocks noChangeArrowheads="1"/>
          </p:cNvSpPr>
          <p:nvPr/>
        </p:nvSpPr>
        <p:spPr bwMode="auto">
          <a:xfrm>
            <a:off x="6858000" y="2209800"/>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a:latin typeface="Times New Roman" panose="02020603050405020304" pitchFamily="18" charset="0"/>
              </a:rPr>
              <a:t>B</a:t>
            </a:r>
            <a:r>
              <a:rPr kumimoji="1" lang="zh-CN" altLang="en-US" sz="3600">
                <a:latin typeface="Times New Roman" panose="02020603050405020304" pitchFamily="18" charset="0"/>
              </a:rPr>
              <a:t>公司</a:t>
            </a:r>
          </a:p>
        </p:txBody>
      </p:sp>
      <p:sp>
        <p:nvSpPr>
          <p:cNvPr id="7174" name="Line 8"/>
          <p:cNvSpPr>
            <a:spLocks noChangeShapeType="1"/>
          </p:cNvSpPr>
          <p:nvPr/>
        </p:nvSpPr>
        <p:spPr bwMode="auto">
          <a:xfrm flipH="1">
            <a:off x="5292725" y="2276475"/>
            <a:ext cx="12573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5" name="Line 9"/>
          <p:cNvSpPr>
            <a:spLocks noChangeShapeType="1"/>
          </p:cNvSpPr>
          <p:nvPr/>
        </p:nvSpPr>
        <p:spPr bwMode="auto">
          <a:xfrm>
            <a:off x="2484438" y="2781300"/>
            <a:ext cx="1341437"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6" name="Line 10"/>
          <p:cNvSpPr>
            <a:spLocks noChangeShapeType="1"/>
          </p:cNvSpPr>
          <p:nvPr/>
        </p:nvSpPr>
        <p:spPr bwMode="auto">
          <a:xfrm>
            <a:off x="5292725" y="2781300"/>
            <a:ext cx="1341438"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7" name="Text Box 11"/>
          <p:cNvSpPr txBox="1">
            <a:spLocks noChangeArrowheads="1"/>
          </p:cNvSpPr>
          <p:nvPr/>
        </p:nvSpPr>
        <p:spPr bwMode="auto">
          <a:xfrm>
            <a:off x="968375" y="3573463"/>
            <a:ext cx="7491413"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50000"/>
              </a:spcBef>
              <a:buClrTx/>
              <a:buSzTx/>
              <a:buFontTx/>
              <a:buNone/>
            </a:pPr>
            <a:r>
              <a:rPr kumimoji="1" lang="zh-CN" altLang="en-US" sz="2800" b="1">
                <a:latin typeface="Times New Roman" panose="02020603050405020304" pitchFamily="18" charset="0"/>
              </a:rPr>
              <a:t>银行成为互换的交易方，承担汇率和交易风险，提高了互换的流动性，促使了互换业务在80年代中后期的爆炸式增长。</a:t>
            </a:r>
          </a:p>
        </p:txBody>
      </p:sp>
      <p:sp>
        <p:nvSpPr>
          <p:cNvPr id="7178" name="Line 12"/>
          <p:cNvSpPr>
            <a:spLocks noChangeShapeType="1"/>
          </p:cNvSpPr>
          <p:nvPr/>
        </p:nvSpPr>
        <p:spPr bwMode="auto">
          <a:xfrm flipH="1">
            <a:off x="2411413" y="2276475"/>
            <a:ext cx="1368425"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67544" y="548680"/>
            <a:ext cx="7936161" cy="720080"/>
          </a:xfrm>
        </p:spPr>
        <p:txBody>
          <a:bodyPr/>
          <a:lstStyle/>
          <a:p>
            <a:pPr eaLnBrk="1" hangingPunct="1"/>
            <a:r>
              <a:rPr lang="zh-CN" altLang="en-US" sz="3200" dirty="0" smtClean="0">
                <a:ea typeface="隶书" pitchFamily="49" charset="-122"/>
              </a:rPr>
              <a:t>（五）</a:t>
            </a:r>
            <a:r>
              <a:rPr lang="zh-CN" altLang="en-US" sz="3200" dirty="0" smtClean="0"/>
              <a:t>利用利率期货给互换定价和套期保值</a:t>
            </a:r>
          </a:p>
        </p:txBody>
      </p:sp>
      <p:sp>
        <p:nvSpPr>
          <p:cNvPr id="195587" name="Rectangle 3"/>
          <p:cNvSpPr>
            <a:spLocks noGrp="1" noChangeArrowheads="1"/>
          </p:cNvSpPr>
          <p:nvPr>
            <p:ph type="body" idx="1"/>
          </p:nvPr>
        </p:nvSpPr>
        <p:spPr>
          <a:xfrm>
            <a:off x="762000" y="1628775"/>
            <a:ext cx="7543800" cy="4543425"/>
          </a:xfrm>
        </p:spPr>
        <p:txBody>
          <a:bodyPr/>
          <a:lstStyle/>
          <a:p>
            <a:pPr eaLnBrk="1" hangingPunct="1"/>
            <a:r>
              <a:rPr lang="en-US" altLang="zh-CN" sz="2800" dirty="0" smtClean="0">
                <a:latin typeface="+mn-ea"/>
              </a:rPr>
              <a:t>On September 16, 2006, you are given the following Eurodollar futures prices. </a:t>
            </a:r>
            <a:endParaRPr lang="en-US" altLang="zh-CN" dirty="0" smtClean="0">
              <a:latin typeface="+mn-ea"/>
            </a:endParaRPr>
          </a:p>
        </p:txBody>
      </p:sp>
      <p:graphicFrame>
        <p:nvGraphicFramePr>
          <p:cNvPr id="1098041" name="Group 313"/>
          <p:cNvGraphicFramePr>
            <a:graphicFrameLocks noGrp="1"/>
          </p:cNvGraphicFramePr>
          <p:nvPr/>
        </p:nvGraphicFramePr>
        <p:xfrm>
          <a:off x="1403350" y="3068638"/>
          <a:ext cx="6048375" cy="2987674"/>
        </p:xfrm>
        <a:graphic>
          <a:graphicData uri="http://schemas.openxmlformats.org/drawingml/2006/table">
            <a:tbl>
              <a:tblPr/>
              <a:tblGrid>
                <a:gridCol w="1171575"/>
                <a:gridCol w="788988"/>
                <a:gridCol w="973137"/>
                <a:gridCol w="1038225"/>
                <a:gridCol w="1038225"/>
                <a:gridCol w="1038225"/>
              </a:tblGrid>
              <a:tr h="1006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Contract month</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Futures price</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Implied futures rate</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Days in contract period</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Terminal wealth</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Zero-coupon prices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Sep ‘06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rPr>
                        <a:t>94.00</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rPr>
                        <a:t>6.00</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rPr>
                        <a:t>91</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rPr>
                        <a:t>1.00000</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1.00000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Dec ‘06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93.50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6.50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91</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1.01517</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0.98506</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Mar ‘07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93.00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7.00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91</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rPr>
                        <a:t>1.03185</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0.96913</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Jun ‘07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92.50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7.50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91</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1.05010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0.95229</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Sep ‘07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92.00</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n.a.</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n.a.</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1.07001</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smtClean="0">
                          <a:ln>
                            <a:noFill/>
                          </a:ln>
                          <a:solidFill>
                            <a:schemeClr val="tx1"/>
                          </a:solidFill>
                          <a:effectLst/>
                          <a:latin typeface="Times New Roman" pitchFamily="18" charset="0"/>
                          <a:ea typeface="宋体" pitchFamily="2" charset="-122"/>
                        </a:rPr>
                        <a:t>0.93457</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56858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endParaRPr lang="zh-CN" altLang="zh-CN" sz="3200" smtClean="0">
              <a:latin typeface="+mn-ea"/>
              <a:ea typeface="+mn-ea"/>
            </a:endParaRPr>
          </a:p>
        </p:txBody>
      </p:sp>
      <p:sp>
        <p:nvSpPr>
          <p:cNvPr id="196611" name="Rectangle 3"/>
          <p:cNvSpPr>
            <a:spLocks noGrp="1" noChangeArrowheads="1"/>
          </p:cNvSpPr>
          <p:nvPr>
            <p:ph type="body" idx="1"/>
          </p:nvPr>
        </p:nvSpPr>
        <p:spPr/>
        <p:txBody>
          <a:bodyPr/>
          <a:lstStyle/>
          <a:p>
            <a:pPr eaLnBrk="1" hangingPunct="1"/>
            <a:r>
              <a:rPr lang="zh-CN" altLang="en-US" smtClean="0">
                <a:latin typeface="+mn-ea"/>
              </a:rPr>
              <a:t>问题</a:t>
            </a:r>
            <a:r>
              <a:rPr lang="en-US" altLang="zh-CN" smtClean="0">
                <a:latin typeface="+mn-ea"/>
              </a:rPr>
              <a:t>1</a:t>
            </a:r>
            <a:r>
              <a:rPr lang="zh-CN" altLang="en-US" smtClean="0">
                <a:latin typeface="+mn-ea"/>
              </a:rPr>
              <a:t>：</a:t>
            </a:r>
          </a:p>
          <a:p>
            <a:pPr lvl="1" eaLnBrk="1" hangingPunct="1"/>
            <a:r>
              <a:rPr lang="zh-CN" altLang="en-US" smtClean="0">
                <a:latin typeface="+mn-ea"/>
              </a:rPr>
              <a:t>根据上述信息，确定</a:t>
            </a:r>
            <a:r>
              <a:rPr lang="en-US" altLang="zh-CN" smtClean="0">
                <a:latin typeface="+mn-ea"/>
              </a:rPr>
              <a:t>2006</a:t>
            </a:r>
            <a:r>
              <a:rPr lang="zh-CN" altLang="en-US" smtClean="0">
                <a:latin typeface="+mn-ea"/>
              </a:rPr>
              <a:t>年</a:t>
            </a:r>
            <a:r>
              <a:rPr lang="en-US" altLang="zh-CN" smtClean="0">
                <a:latin typeface="+mn-ea"/>
              </a:rPr>
              <a:t>9</a:t>
            </a:r>
            <a:r>
              <a:rPr lang="zh-CN" altLang="en-US" smtClean="0">
                <a:latin typeface="+mn-ea"/>
              </a:rPr>
              <a:t>月开始的</a:t>
            </a:r>
            <a:r>
              <a:rPr lang="en-US" altLang="zh-CN" smtClean="0">
                <a:latin typeface="+mn-ea"/>
              </a:rPr>
              <a:t>1</a:t>
            </a:r>
            <a:r>
              <a:rPr lang="zh-CN" altLang="en-US" smtClean="0">
                <a:latin typeface="+mn-ea"/>
              </a:rPr>
              <a:t>年期，季度付息的固定</a:t>
            </a:r>
            <a:r>
              <a:rPr lang="en-US" altLang="zh-CN" smtClean="0">
                <a:latin typeface="+mn-ea"/>
              </a:rPr>
              <a:t>/</a:t>
            </a:r>
            <a:r>
              <a:rPr lang="zh-CN" altLang="en-US" smtClean="0">
                <a:latin typeface="+mn-ea"/>
              </a:rPr>
              <a:t>浮动利率互换协议的固定利率为多少？</a:t>
            </a:r>
          </a:p>
          <a:p>
            <a:pPr eaLnBrk="1" hangingPunct="1"/>
            <a:r>
              <a:rPr lang="zh-CN" altLang="en-US" smtClean="0">
                <a:latin typeface="+mn-ea"/>
              </a:rPr>
              <a:t>问题２：</a:t>
            </a:r>
          </a:p>
          <a:p>
            <a:pPr lvl="1" eaLnBrk="1" hangingPunct="1"/>
            <a:r>
              <a:rPr lang="zh-CN" altLang="en-US" smtClean="0">
                <a:latin typeface="+mn-ea"/>
              </a:rPr>
              <a:t>作为获取固定利率、支付浮动利率的一方，名义本金为 </a:t>
            </a:r>
            <a:r>
              <a:rPr lang="en-US" altLang="zh-CN" smtClean="0">
                <a:latin typeface="+mn-ea"/>
              </a:rPr>
              <a:t>$100 million</a:t>
            </a:r>
            <a:r>
              <a:rPr lang="zh-CN" altLang="en-US" smtClean="0">
                <a:latin typeface="+mn-ea"/>
              </a:rPr>
              <a:t>，如何采用欧洲美元利率期货进行套期保值？</a:t>
            </a:r>
          </a:p>
        </p:txBody>
      </p:sp>
    </p:spTree>
    <p:extLst>
      <p:ext uri="{BB962C8B-B14F-4D97-AF65-F5344CB8AC3E}">
        <p14:creationId xmlns:p14="http://schemas.microsoft.com/office/powerpoint/2010/main" val="33755511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endParaRPr lang="zh-CN" altLang="zh-CN" sz="3200" smtClean="0">
              <a:latin typeface="+mn-ea"/>
              <a:ea typeface="+mn-ea"/>
            </a:endParaRPr>
          </a:p>
        </p:txBody>
      </p:sp>
      <p:sp>
        <p:nvSpPr>
          <p:cNvPr id="197635" name="Rectangle 3"/>
          <p:cNvSpPr>
            <a:spLocks noGrp="1" noChangeArrowheads="1"/>
          </p:cNvSpPr>
          <p:nvPr>
            <p:ph type="body" idx="1"/>
          </p:nvPr>
        </p:nvSpPr>
        <p:spPr/>
        <p:txBody>
          <a:bodyPr/>
          <a:lstStyle/>
          <a:p>
            <a:pPr eaLnBrk="1" hangingPunct="1"/>
            <a:r>
              <a:rPr lang="zh-CN" altLang="en-US" dirty="0" smtClean="0">
                <a:latin typeface="+mn-ea"/>
              </a:rPr>
              <a:t>解答１：</a:t>
            </a:r>
          </a:p>
          <a:p>
            <a:pPr eaLnBrk="1" hangingPunct="1">
              <a:buFontTx/>
              <a:buNone/>
            </a:pPr>
            <a:r>
              <a:rPr lang="zh-CN" altLang="en-US" dirty="0" smtClean="0">
                <a:latin typeface="+mn-ea"/>
              </a:rPr>
              <a:t>	</a:t>
            </a:r>
            <a:r>
              <a:rPr lang="en-US" altLang="zh-CN" dirty="0" smtClean="0">
                <a:latin typeface="+mn-ea"/>
              </a:rPr>
              <a:t>(C/4) [ 0.98506 + 0.96913 + 0.95229 + 0.93457 ] + 1 × 0.93457  =  1</a:t>
            </a:r>
          </a:p>
          <a:p>
            <a:pPr eaLnBrk="1" hangingPunct="1">
              <a:buFontTx/>
              <a:buNone/>
            </a:pPr>
            <a:r>
              <a:rPr lang="zh-CN" altLang="en-US" dirty="0" smtClean="0">
                <a:latin typeface="+mn-ea"/>
              </a:rPr>
              <a:t>　</a:t>
            </a:r>
            <a:r>
              <a:rPr lang="en-US" altLang="zh-CN" dirty="0" smtClean="0">
                <a:latin typeface="+mn-ea"/>
              </a:rPr>
              <a:t>C = 6.81%</a:t>
            </a:r>
          </a:p>
        </p:txBody>
      </p:sp>
    </p:spTree>
    <p:extLst>
      <p:ext uri="{BB962C8B-B14F-4D97-AF65-F5344CB8AC3E}">
        <p14:creationId xmlns:p14="http://schemas.microsoft.com/office/powerpoint/2010/main" val="1654357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endParaRPr lang="zh-CN" altLang="zh-CN" smtClean="0">
              <a:latin typeface="+mn-ea"/>
              <a:ea typeface="+mn-ea"/>
            </a:endParaRPr>
          </a:p>
        </p:txBody>
      </p:sp>
      <p:sp>
        <p:nvSpPr>
          <p:cNvPr id="198659" name="Rectangle 3"/>
          <p:cNvSpPr>
            <a:spLocks noGrp="1" noChangeArrowheads="1"/>
          </p:cNvSpPr>
          <p:nvPr>
            <p:ph type="body" idx="1"/>
          </p:nvPr>
        </p:nvSpPr>
        <p:spPr/>
        <p:txBody>
          <a:bodyPr/>
          <a:lstStyle/>
          <a:p>
            <a:pPr eaLnBrk="1" hangingPunct="1"/>
            <a:r>
              <a:rPr lang="zh-CN" altLang="en-US" dirty="0" smtClean="0">
                <a:latin typeface="+mn-ea"/>
              </a:rPr>
              <a:t>解答</a:t>
            </a:r>
            <a:r>
              <a:rPr lang="en-US" altLang="zh-CN" dirty="0" smtClean="0">
                <a:latin typeface="+mn-ea"/>
              </a:rPr>
              <a:t>2</a:t>
            </a:r>
            <a:r>
              <a:rPr lang="zh-CN" altLang="en-US" dirty="0" smtClean="0">
                <a:latin typeface="+mn-ea"/>
              </a:rPr>
              <a:t>：</a:t>
            </a:r>
          </a:p>
          <a:p>
            <a:pPr lvl="1" eaLnBrk="1" hangingPunct="1"/>
            <a:r>
              <a:rPr lang="zh-CN" altLang="en-US" dirty="0" smtClean="0">
                <a:latin typeface="+mn-ea"/>
              </a:rPr>
              <a:t>作为支付浮动，获取固定利率的互换方来说，当</a:t>
            </a:r>
            <a:r>
              <a:rPr lang="zh-CN" altLang="en-US" dirty="0" smtClean="0">
                <a:solidFill>
                  <a:srgbClr val="FFFF00"/>
                </a:solidFill>
                <a:latin typeface="+mn-ea"/>
              </a:rPr>
              <a:t>利率上升</a:t>
            </a:r>
            <a:r>
              <a:rPr lang="zh-CN" altLang="en-US" dirty="0" smtClean="0">
                <a:latin typeface="+mn-ea"/>
              </a:rPr>
              <a:t>时候，要遭遇损失</a:t>
            </a:r>
          </a:p>
          <a:p>
            <a:pPr lvl="1" eaLnBrk="1" hangingPunct="1"/>
            <a:r>
              <a:rPr lang="zh-CN" altLang="en-US" dirty="0" smtClean="0">
                <a:latin typeface="+mn-ea"/>
              </a:rPr>
              <a:t>所以，可通过</a:t>
            </a:r>
            <a:r>
              <a:rPr lang="zh-CN" altLang="en-US" dirty="0" smtClean="0">
                <a:solidFill>
                  <a:srgbClr val="FFFF00"/>
                </a:solidFill>
                <a:latin typeface="+mn-ea"/>
              </a:rPr>
              <a:t>出售</a:t>
            </a:r>
            <a:r>
              <a:rPr lang="en-US" altLang="zh-CN" dirty="0" err="1" smtClean="0">
                <a:latin typeface="+mn-ea"/>
              </a:rPr>
              <a:t>Eurodallar</a:t>
            </a:r>
            <a:r>
              <a:rPr lang="zh-CN" altLang="en-US" dirty="0" smtClean="0">
                <a:latin typeface="+mn-ea"/>
              </a:rPr>
              <a:t>利率期货进行套期保值</a:t>
            </a:r>
          </a:p>
          <a:p>
            <a:pPr lvl="1" eaLnBrk="1" hangingPunct="1"/>
            <a:r>
              <a:rPr lang="zh-CN" altLang="en-US" dirty="0" smtClean="0">
                <a:latin typeface="+mn-ea"/>
              </a:rPr>
              <a:t>由于互换一共有四个的支付时间点，</a:t>
            </a:r>
            <a:r>
              <a:rPr lang="en-US" altLang="zh-CN" dirty="0" smtClean="0">
                <a:latin typeface="+mn-ea"/>
              </a:rPr>
              <a:t>Dec 2006, Mar 2007, Jun 2007, Sep 2007</a:t>
            </a:r>
            <a:r>
              <a:rPr lang="zh-CN" altLang="en-US" dirty="0" smtClean="0">
                <a:latin typeface="+mn-ea"/>
              </a:rPr>
              <a:t>。因此需要分别考虑各个时间点的情况</a:t>
            </a:r>
          </a:p>
        </p:txBody>
      </p:sp>
    </p:spTree>
    <p:extLst>
      <p:ext uri="{BB962C8B-B14F-4D97-AF65-F5344CB8AC3E}">
        <p14:creationId xmlns:p14="http://schemas.microsoft.com/office/powerpoint/2010/main" val="1087646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endParaRPr lang="zh-CN" altLang="zh-CN" sz="3200" smtClean="0">
              <a:latin typeface="+mn-ea"/>
              <a:ea typeface="+mn-ea"/>
            </a:endParaRPr>
          </a:p>
        </p:txBody>
      </p:sp>
      <p:sp>
        <p:nvSpPr>
          <p:cNvPr id="199683" name="Rectangle 3"/>
          <p:cNvSpPr>
            <a:spLocks noGrp="1" noChangeArrowheads="1"/>
          </p:cNvSpPr>
          <p:nvPr>
            <p:ph type="body" idx="1"/>
          </p:nvPr>
        </p:nvSpPr>
        <p:spPr/>
        <p:txBody>
          <a:bodyPr/>
          <a:lstStyle/>
          <a:p>
            <a:pPr eaLnBrk="1" hangingPunct="1"/>
            <a:r>
              <a:rPr lang="zh-CN" altLang="en-US" dirty="0" smtClean="0">
                <a:latin typeface="+mn-ea"/>
              </a:rPr>
              <a:t>第一个时间点：</a:t>
            </a:r>
            <a:r>
              <a:rPr lang="en-US" altLang="zh-CN" dirty="0" smtClean="0">
                <a:latin typeface="+mn-ea"/>
              </a:rPr>
              <a:t>Dec 2006</a:t>
            </a:r>
          </a:p>
          <a:p>
            <a:pPr lvl="1" eaLnBrk="1" hangingPunct="1"/>
            <a:r>
              <a:rPr lang="zh-CN" altLang="en-US" dirty="0" smtClean="0">
                <a:latin typeface="+mn-ea"/>
              </a:rPr>
              <a:t>这个点支付的利率实际在</a:t>
            </a:r>
            <a:r>
              <a:rPr lang="en-US" altLang="zh-CN" dirty="0" smtClean="0">
                <a:latin typeface="+mn-ea"/>
              </a:rPr>
              <a:t>Sep 2006</a:t>
            </a:r>
            <a:r>
              <a:rPr lang="zh-CN" altLang="en-US" dirty="0" smtClean="0">
                <a:latin typeface="+mn-ea"/>
              </a:rPr>
              <a:t>就确定了，所以不会变化，不用套期</a:t>
            </a:r>
          </a:p>
          <a:p>
            <a:pPr eaLnBrk="1" hangingPunct="1"/>
            <a:r>
              <a:rPr lang="zh-CN" altLang="en-US" dirty="0" smtClean="0">
                <a:latin typeface="+mn-ea"/>
              </a:rPr>
              <a:t>第二个时间点：</a:t>
            </a:r>
            <a:r>
              <a:rPr lang="en-US" altLang="zh-CN" dirty="0" smtClean="0">
                <a:latin typeface="+mn-ea"/>
              </a:rPr>
              <a:t>Mar 2007</a:t>
            </a:r>
          </a:p>
          <a:p>
            <a:pPr lvl="1" eaLnBrk="1" hangingPunct="1"/>
            <a:r>
              <a:rPr lang="zh-CN" altLang="en-US" dirty="0" smtClean="0">
                <a:latin typeface="+mn-ea"/>
              </a:rPr>
              <a:t>支付利率是在</a:t>
            </a:r>
            <a:r>
              <a:rPr lang="en-US" altLang="zh-CN" dirty="0" smtClean="0">
                <a:latin typeface="+mn-ea"/>
              </a:rPr>
              <a:t>Dec 2006</a:t>
            </a:r>
            <a:r>
              <a:rPr lang="zh-CN" altLang="en-US" dirty="0" smtClean="0">
                <a:latin typeface="+mn-ea"/>
              </a:rPr>
              <a:t>时候确定，因此可以出售</a:t>
            </a:r>
            <a:r>
              <a:rPr lang="en-US" altLang="zh-CN" dirty="0" smtClean="0">
                <a:latin typeface="+mn-ea"/>
              </a:rPr>
              <a:t>Dec 2006</a:t>
            </a:r>
            <a:r>
              <a:rPr lang="zh-CN" altLang="en-US" dirty="0" smtClean="0">
                <a:latin typeface="+mn-ea"/>
              </a:rPr>
              <a:t>到期的</a:t>
            </a:r>
            <a:r>
              <a:rPr lang="en-US" altLang="zh-CN" dirty="0" smtClean="0">
                <a:latin typeface="+mn-ea"/>
              </a:rPr>
              <a:t>Eurodollar</a:t>
            </a:r>
            <a:r>
              <a:rPr lang="zh-CN" altLang="en-US" dirty="0" smtClean="0">
                <a:latin typeface="+mn-ea"/>
              </a:rPr>
              <a:t>期货，关键是卖多少张合约？</a:t>
            </a:r>
          </a:p>
          <a:p>
            <a:pPr lvl="1" eaLnBrk="1" hangingPunct="1"/>
            <a:r>
              <a:rPr lang="zh-CN" altLang="en-US" dirty="0" smtClean="0">
                <a:latin typeface="+mn-ea"/>
              </a:rPr>
              <a:t>比较互换和</a:t>
            </a:r>
            <a:r>
              <a:rPr lang="en-US" altLang="zh-CN" dirty="0" smtClean="0">
                <a:latin typeface="+mn-ea"/>
              </a:rPr>
              <a:t>Dec 2006</a:t>
            </a:r>
            <a:r>
              <a:rPr lang="zh-CN" altLang="en-US" dirty="0" smtClean="0">
                <a:latin typeface="+mn-ea"/>
              </a:rPr>
              <a:t>期货的情况：</a:t>
            </a:r>
          </a:p>
        </p:txBody>
      </p:sp>
    </p:spTree>
    <p:extLst>
      <p:ext uri="{BB962C8B-B14F-4D97-AF65-F5344CB8AC3E}">
        <p14:creationId xmlns:p14="http://schemas.microsoft.com/office/powerpoint/2010/main" val="5629279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endParaRPr lang="zh-CN" altLang="zh-CN" sz="3200" smtClean="0">
              <a:latin typeface="+mn-ea"/>
              <a:ea typeface="+mn-ea"/>
            </a:endParaRPr>
          </a:p>
        </p:txBody>
      </p:sp>
      <p:sp>
        <p:nvSpPr>
          <p:cNvPr id="200707" name="Rectangle 3"/>
          <p:cNvSpPr>
            <a:spLocks noGrp="1" noChangeArrowheads="1"/>
          </p:cNvSpPr>
          <p:nvPr>
            <p:ph type="body" idx="1"/>
          </p:nvPr>
        </p:nvSpPr>
        <p:spPr/>
        <p:txBody>
          <a:bodyPr/>
          <a:lstStyle/>
          <a:p>
            <a:pPr eaLnBrk="1" hangingPunct="1"/>
            <a:r>
              <a:rPr lang="zh-CN" altLang="en-US" dirty="0" smtClean="0">
                <a:latin typeface="+mn-ea"/>
              </a:rPr>
              <a:t>面值：</a:t>
            </a:r>
          </a:p>
          <a:p>
            <a:pPr lvl="1" eaLnBrk="1" hangingPunct="1"/>
            <a:r>
              <a:rPr lang="zh-CN" altLang="en-US" dirty="0" smtClean="0">
                <a:latin typeface="+mn-ea"/>
              </a:rPr>
              <a:t>互换面值是</a:t>
            </a:r>
            <a:r>
              <a:rPr lang="en-US" altLang="zh-CN" dirty="0" smtClean="0">
                <a:latin typeface="+mn-ea"/>
              </a:rPr>
              <a:t>$100 Million</a:t>
            </a:r>
            <a:r>
              <a:rPr lang="zh-CN" altLang="en-US" dirty="0" smtClean="0">
                <a:latin typeface="+mn-ea"/>
              </a:rPr>
              <a:t>，</a:t>
            </a:r>
            <a:r>
              <a:rPr lang="en-US" altLang="zh-CN" dirty="0" smtClean="0">
                <a:latin typeface="+mn-ea"/>
              </a:rPr>
              <a:t>1</a:t>
            </a:r>
            <a:r>
              <a:rPr lang="zh-CN" altLang="en-US" dirty="0" smtClean="0">
                <a:latin typeface="+mn-ea"/>
              </a:rPr>
              <a:t>张</a:t>
            </a:r>
            <a:r>
              <a:rPr lang="en-US" altLang="zh-CN" dirty="0" smtClean="0">
                <a:latin typeface="+mn-ea"/>
              </a:rPr>
              <a:t>Eurodollar</a:t>
            </a:r>
            <a:r>
              <a:rPr lang="zh-CN" altLang="en-US" dirty="0" smtClean="0">
                <a:latin typeface="+mn-ea"/>
              </a:rPr>
              <a:t>期货的面值 </a:t>
            </a:r>
            <a:r>
              <a:rPr lang="en-US" altLang="zh-CN" dirty="0" smtClean="0">
                <a:latin typeface="+mn-ea"/>
              </a:rPr>
              <a:t>$1 million</a:t>
            </a:r>
          </a:p>
          <a:p>
            <a:pPr eaLnBrk="1" hangingPunct="1"/>
            <a:r>
              <a:rPr lang="zh-CN" altLang="en-US" dirty="0" smtClean="0">
                <a:latin typeface="+mn-ea"/>
              </a:rPr>
              <a:t>标的资产：两者都是三个月期美元利率</a:t>
            </a:r>
          </a:p>
          <a:p>
            <a:pPr eaLnBrk="1" hangingPunct="1"/>
            <a:r>
              <a:rPr lang="zh-CN" altLang="en-US" dirty="0" smtClean="0">
                <a:latin typeface="+mn-ea"/>
              </a:rPr>
              <a:t>支付日期：</a:t>
            </a:r>
          </a:p>
          <a:p>
            <a:pPr lvl="1" eaLnBrk="1" hangingPunct="1"/>
            <a:r>
              <a:rPr lang="en-US" altLang="zh-CN" dirty="0" smtClean="0">
                <a:latin typeface="+mn-ea"/>
              </a:rPr>
              <a:t>Eurodollar</a:t>
            </a:r>
            <a:r>
              <a:rPr lang="zh-CN" altLang="en-US" dirty="0" smtClean="0">
                <a:latin typeface="+mn-ea"/>
              </a:rPr>
              <a:t>期货在</a:t>
            </a:r>
            <a:r>
              <a:rPr lang="en-US" altLang="zh-CN" dirty="0" smtClean="0">
                <a:latin typeface="+mn-ea"/>
              </a:rPr>
              <a:t>Dec 2006</a:t>
            </a:r>
            <a:r>
              <a:rPr lang="zh-CN" altLang="en-US" dirty="0" smtClean="0">
                <a:latin typeface="+mn-ea"/>
              </a:rPr>
              <a:t>（到期日支付），而互换则在</a:t>
            </a:r>
            <a:r>
              <a:rPr lang="en-US" altLang="zh-CN" dirty="0" smtClean="0">
                <a:latin typeface="+mn-ea"/>
              </a:rPr>
              <a:t>Mar 2007</a:t>
            </a:r>
            <a:r>
              <a:rPr lang="zh-CN" altLang="en-US" dirty="0" smtClean="0">
                <a:latin typeface="+mn-ea"/>
              </a:rPr>
              <a:t>支付。即两者</a:t>
            </a:r>
            <a:r>
              <a:rPr lang="zh-CN" altLang="en-US" dirty="0" smtClean="0">
                <a:solidFill>
                  <a:srgbClr val="FFFF00"/>
                </a:solidFill>
                <a:latin typeface="+mn-ea"/>
              </a:rPr>
              <a:t>存在时间差！</a:t>
            </a:r>
          </a:p>
        </p:txBody>
      </p:sp>
    </p:spTree>
    <p:extLst>
      <p:ext uri="{BB962C8B-B14F-4D97-AF65-F5344CB8AC3E}">
        <p14:creationId xmlns:p14="http://schemas.microsoft.com/office/powerpoint/2010/main" val="383140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endParaRPr lang="zh-CN" altLang="zh-CN" sz="3200" dirty="0" smtClean="0">
              <a:latin typeface="+mn-ea"/>
              <a:ea typeface="+mn-ea"/>
            </a:endParaRPr>
          </a:p>
        </p:txBody>
      </p:sp>
      <p:sp>
        <p:nvSpPr>
          <p:cNvPr id="201731" name="Rectangle 3"/>
          <p:cNvSpPr>
            <a:spLocks noGrp="1" noChangeArrowheads="1"/>
          </p:cNvSpPr>
          <p:nvPr>
            <p:ph type="body" idx="1"/>
          </p:nvPr>
        </p:nvSpPr>
        <p:spPr/>
        <p:txBody>
          <a:bodyPr/>
          <a:lstStyle/>
          <a:p>
            <a:pPr eaLnBrk="1" hangingPunct="1"/>
            <a:r>
              <a:rPr lang="zh-CN" altLang="en-US" dirty="0" smtClean="0">
                <a:latin typeface="+mn-ea"/>
              </a:rPr>
              <a:t>需要调整到</a:t>
            </a:r>
            <a:r>
              <a:rPr lang="zh-CN" altLang="en-US" dirty="0" smtClean="0">
                <a:solidFill>
                  <a:srgbClr val="FFFF00"/>
                </a:solidFill>
                <a:latin typeface="+mn-ea"/>
              </a:rPr>
              <a:t>相同的时间</a:t>
            </a:r>
            <a:endParaRPr lang="en-US" altLang="zh-CN" dirty="0" smtClean="0">
              <a:solidFill>
                <a:srgbClr val="FFFF00"/>
              </a:solidFill>
              <a:latin typeface="+mn-ea"/>
            </a:endParaRPr>
          </a:p>
          <a:p>
            <a:pPr eaLnBrk="1" hangingPunct="1">
              <a:defRPr/>
            </a:pPr>
            <a:r>
              <a:rPr lang="zh-CN" altLang="en-US" dirty="0">
                <a:latin typeface="+mn-ea"/>
              </a:rPr>
              <a:t>合约张数为：</a:t>
            </a:r>
          </a:p>
          <a:p>
            <a:pPr lvl="1" algn="ctr" eaLnBrk="1" hangingPunct="1">
              <a:buFontTx/>
              <a:buNone/>
              <a:defRPr/>
            </a:pPr>
            <a:r>
              <a:rPr lang="en-US" altLang="zh-CN" dirty="0" smtClean="0">
                <a:latin typeface="+mn-ea"/>
              </a:rPr>
              <a:t>100</a:t>
            </a:r>
            <a:r>
              <a:rPr lang="en-US" altLang="zh-CN" dirty="0">
                <a:latin typeface="+mn-ea"/>
              </a:rPr>
              <a:t>/(1+6.5%/4</a:t>
            </a:r>
            <a:r>
              <a:rPr lang="en-US" altLang="zh-CN" dirty="0" smtClean="0">
                <a:latin typeface="+mn-ea"/>
              </a:rPr>
              <a:t>)/1=98.4</a:t>
            </a:r>
            <a:r>
              <a:rPr lang="zh-CN" altLang="en-US" dirty="0">
                <a:latin typeface="+mn-ea"/>
              </a:rPr>
              <a:t>张</a:t>
            </a:r>
          </a:p>
          <a:p>
            <a:pPr eaLnBrk="1" hangingPunct="1">
              <a:defRPr/>
            </a:pPr>
            <a:r>
              <a:rPr lang="zh-CN" altLang="en-US" dirty="0">
                <a:latin typeface="+mn-ea"/>
              </a:rPr>
              <a:t>同样，可得卖空</a:t>
            </a:r>
            <a:r>
              <a:rPr lang="en-US" altLang="zh-CN" dirty="0">
                <a:latin typeface="+mn-ea"/>
              </a:rPr>
              <a:t>Mar 2007, Jun 2007</a:t>
            </a:r>
            <a:r>
              <a:rPr lang="zh-CN" altLang="en-US" dirty="0">
                <a:latin typeface="+mn-ea"/>
              </a:rPr>
              <a:t>的张数分别为：</a:t>
            </a:r>
          </a:p>
          <a:p>
            <a:pPr lvl="1" eaLnBrk="1" hangingPunct="1">
              <a:buFontTx/>
              <a:buNone/>
              <a:defRPr/>
            </a:pPr>
            <a:r>
              <a:rPr lang="zh-CN" altLang="en-US" dirty="0">
                <a:latin typeface="+mn-ea"/>
              </a:rPr>
              <a:t>         </a:t>
            </a:r>
            <a:r>
              <a:rPr lang="en-US" altLang="zh-CN" dirty="0">
                <a:latin typeface="+mn-ea"/>
              </a:rPr>
              <a:t>98.28</a:t>
            </a:r>
            <a:r>
              <a:rPr lang="zh-CN" altLang="en-US" dirty="0">
                <a:latin typeface="+mn-ea"/>
              </a:rPr>
              <a:t>，</a:t>
            </a:r>
            <a:r>
              <a:rPr lang="en-US" altLang="zh-CN" dirty="0">
                <a:latin typeface="+mn-ea"/>
              </a:rPr>
              <a:t>98.16</a:t>
            </a:r>
          </a:p>
          <a:p>
            <a:pPr marL="609600" indent="-609600" eaLnBrk="1" hangingPunct="1"/>
            <a:endParaRPr lang="en-US" altLang="zh-CN" dirty="0" smtClean="0">
              <a:latin typeface="+mn-ea"/>
            </a:endParaRPr>
          </a:p>
        </p:txBody>
      </p:sp>
    </p:spTree>
    <p:extLst>
      <p:ext uri="{BB962C8B-B14F-4D97-AF65-F5344CB8AC3E}">
        <p14:creationId xmlns:p14="http://schemas.microsoft.com/office/powerpoint/2010/main" val="3908805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body" idx="1"/>
          </p:nvPr>
        </p:nvSpPr>
        <p:spPr>
          <a:xfrm>
            <a:off x="1619250" y="1628775"/>
            <a:ext cx="6130925" cy="2179638"/>
          </a:xfrm>
        </p:spPr>
        <p:txBody>
          <a:bodyPr/>
          <a:lstStyle/>
          <a:p>
            <a:pPr eaLnBrk="1" hangingPunct="1">
              <a:buFont typeface="Wingdings" panose="05000000000000000000" pitchFamily="2" charset="2"/>
              <a:buNone/>
              <a:defRPr/>
            </a:pPr>
            <a:r>
              <a:rPr lang="zh-CN" altLang="en-US" sz="8000" b="1" smtClean="0"/>
              <a:t>    谢    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3" name="内容占位符 2"/>
          <p:cNvSpPr>
            <a:spLocks noGrp="1"/>
          </p:cNvSpPr>
          <p:nvPr>
            <p:ph idx="1"/>
          </p:nvPr>
        </p:nvSpPr>
        <p:spPr/>
        <p:txBody>
          <a:bodyPr/>
          <a:lstStyle/>
          <a:p>
            <a:pPr>
              <a:defRPr/>
            </a:pPr>
            <a:endParaRPr lang="zh-CN" altLang="en-US"/>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4038"/>
            <a:ext cx="913447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44463" y="2205038"/>
            <a:ext cx="8964612"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144463" y="2924175"/>
            <a:ext cx="8964612" cy="217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5225"/>
            <a:ext cx="2133600" cy="476250"/>
          </a:xfrm>
          <a:prstGeom prst="rect">
            <a:avLst/>
          </a:prstGeom>
        </p:spPr>
        <p:txBody>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eaLnBrk="0" fontAlgn="t"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eaLnBrk="0" fontAlgn="t"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eaLnBrk="0" fontAlgn="t"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eaLnBrk="0" fontAlgn="t"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eaLnBrk="1" hangingPunct="1">
              <a:defRPr/>
            </a:pPr>
            <a:fld id="{7FD7E9A8-2DEB-4044-9750-AAA7905AD450}" type="slidenum">
              <a:rPr lang="zh-CN" altLang="en-US" sz="1400" smtClean="0">
                <a:latin typeface="Arial" panose="020B0604020202020204" pitchFamily="34" charset="0"/>
              </a:rPr>
              <a:pPr eaLnBrk="1" hangingPunct="1">
                <a:defRPr/>
              </a:pPr>
              <a:t>7</a:t>
            </a:fld>
            <a:endParaRPr lang="en-US" altLang="zh-CN" sz="1400" smtClean="0">
              <a:latin typeface="Arial" panose="020B0604020202020204" pitchFamily="34" charset="0"/>
            </a:endParaRPr>
          </a:p>
        </p:txBody>
      </p:sp>
      <p:sp>
        <p:nvSpPr>
          <p:cNvPr id="673795" name="Rectangle 3"/>
          <p:cNvSpPr>
            <a:spLocks noGrp="1" noChangeArrowheads="1"/>
          </p:cNvSpPr>
          <p:nvPr>
            <p:ph type="title"/>
          </p:nvPr>
        </p:nvSpPr>
        <p:spPr>
          <a:xfrm>
            <a:off x="323850" y="115888"/>
            <a:ext cx="8435975" cy="649287"/>
          </a:xfrm>
        </p:spPr>
        <p:txBody>
          <a:bodyPr/>
          <a:lstStyle/>
          <a:p>
            <a:pPr eaLnBrk="1" hangingPunct="1">
              <a:defRPr/>
            </a:pPr>
            <a:endParaRPr lang="en-US" altLang="zh-CN" b="1" dirty="0" smtClean="0"/>
          </a:p>
        </p:txBody>
      </p:sp>
      <p:sp>
        <p:nvSpPr>
          <p:cNvPr id="2" name="内容占位符 1"/>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95250" y="0"/>
            <a:ext cx="8953500" cy="6915150"/>
          </a:xfrm>
          <a:prstGeom prst="rect">
            <a:avLst/>
          </a:prstGeom>
          <a:ln w="19050">
            <a:noFill/>
          </a:ln>
        </p:spPr>
      </p:pic>
      <p:sp>
        <p:nvSpPr>
          <p:cNvPr id="3" name="矩形 2"/>
          <p:cNvSpPr/>
          <p:nvPr/>
        </p:nvSpPr>
        <p:spPr bwMode="auto">
          <a:xfrm>
            <a:off x="251520" y="2204864"/>
            <a:ext cx="8568952" cy="216024"/>
          </a:xfrm>
          <a:prstGeom prst="rect">
            <a:avLst/>
          </a:prstGeom>
          <a:no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矩形 4"/>
          <p:cNvSpPr/>
          <p:nvPr/>
        </p:nvSpPr>
        <p:spPr bwMode="auto">
          <a:xfrm>
            <a:off x="323850" y="4437112"/>
            <a:ext cx="8496622" cy="216024"/>
          </a:xfrm>
          <a:prstGeom prst="rect">
            <a:avLst/>
          </a:prstGeom>
          <a:no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721319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1026"/>
          <p:cNvSpPr>
            <a:spLocks noGrp="1" noChangeArrowheads="1"/>
          </p:cNvSpPr>
          <p:nvPr>
            <p:ph type="title"/>
          </p:nvPr>
        </p:nvSpPr>
        <p:spPr>
          <a:xfrm>
            <a:off x="457200" y="277813"/>
            <a:ext cx="6858000" cy="1139825"/>
          </a:xfrm>
        </p:spPr>
        <p:txBody>
          <a:bodyPr/>
          <a:lstStyle/>
          <a:p>
            <a:pPr eaLnBrk="1" hangingPunct="1">
              <a:defRPr/>
            </a:pPr>
            <a:r>
              <a:rPr lang="zh-CN" altLang="en-US" smtClean="0"/>
              <a:t>（二）利率互换</a:t>
            </a:r>
            <a:br>
              <a:rPr lang="zh-CN" altLang="en-US" smtClean="0"/>
            </a:br>
            <a:endParaRPr lang="zh-CN" altLang="en-US" smtClean="0"/>
          </a:p>
        </p:txBody>
      </p:sp>
      <p:sp>
        <p:nvSpPr>
          <p:cNvPr id="269315" name="Rectangle 1027"/>
          <p:cNvSpPr>
            <a:spLocks noGrp="1" noChangeArrowheads="1"/>
          </p:cNvSpPr>
          <p:nvPr>
            <p:ph type="body" idx="1"/>
          </p:nvPr>
        </p:nvSpPr>
        <p:spPr>
          <a:xfrm>
            <a:off x="395288" y="1447800"/>
            <a:ext cx="8280400" cy="4648200"/>
          </a:xfrm>
        </p:spPr>
        <p:txBody>
          <a:bodyPr/>
          <a:lstStyle/>
          <a:p>
            <a:pPr lvl="1" indent="596900" eaLnBrk="1" hangingPunct="1">
              <a:lnSpc>
                <a:spcPct val="120000"/>
              </a:lnSpc>
              <a:buFont typeface="Wingdings" panose="05000000000000000000" pitchFamily="2" charset="2"/>
              <a:buNone/>
              <a:defRPr/>
            </a:pPr>
            <a:r>
              <a:rPr lang="zh-CN" altLang="en-US" b="1" smtClean="0"/>
              <a:t>利率互换是只交换利息的金融互换，即协议的当事人之间就共同的名义本金额，各自依据不同的利率计算指标，计算并交换一组利息流量。即：</a:t>
            </a:r>
          </a:p>
          <a:p>
            <a:pPr lvl="1" indent="596900" eaLnBrk="1" hangingPunct="1">
              <a:lnSpc>
                <a:spcPct val="120000"/>
              </a:lnSpc>
              <a:buFont typeface="Wingdings" panose="05000000000000000000" pitchFamily="2" charset="2"/>
              <a:buNone/>
              <a:defRPr/>
            </a:pPr>
            <a:r>
              <a:rPr lang="zh-CN" altLang="en-US" b="1" smtClean="0"/>
              <a:t>双方之间的一种协议</a:t>
            </a:r>
          </a:p>
          <a:p>
            <a:pPr lvl="1" indent="596900" eaLnBrk="1" hangingPunct="1">
              <a:lnSpc>
                <a:spcPct val="120000"/>
              </a:lnSpc>
              <a:buFont typeface="Wingdings" panose="05000000000000000000" pitchFamily="2" charset="2"/>
              <a:buNone/>
              <a:defRPr/>
            </a:pPr>
            <a:r>
              <a:rPr lang="zh-CN" altLang="en-US" b="1" smtClean="0"/>
              <a:t>目的是交换一定的现金流量</a:t>
            </a:r>
          </a:p>
          <a:p>
            <a:pPr lvl="1" indent="596900" eaLnBrk="1" hangingPunct="1">
              <a:lnSpc>
                <a:spcPct val="120000"/>
              </a:lnSpc>
              <a:buFont typeface="Wingdings" panose="05000000000000000000" pitchFamily="2" charset="2"/>
              <a:buNone/>
              <a:defRPr/>
            </a:pPr>
            <a:r>
              <a:rPr lang="zh-CN" altLang="en-US" b="1" smtClean="0"/>
              <a:t>现金流量以同一种货币计价</a:t>
            </a:r>
          </a:p>
          <a:p>
            <a:pPr lvl="1" indent="596900" eaLnBrk="1" hangingPunct="1">
              <a:lnSpc>
                <a:spcPct val="120000"/>
              </a:lnSpc>
              <a:buFont typeface="Wingdings" panose="05000000000000000000" pitchFamily="2" charset="2"/>
              <a:buNone/>
              <a:defRPr/>
            </a:pPr>
            <a:r>
              <a:rPr lang="zh-CN" altLang="en-US" b="1" smtClean="0"/>
              <a:t>但以不同的方式计算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1027"/>
          <p:cNvSpPr>
            <a:spLocks noGrp="1" noChangeArrowheads="1"/>
          </p:cNvSpPr>
          <p:nvPr>
            <p:ph type="body" idx="1"/>
          </p:nvPr>
        </p:nvSpPr>
        <p:spPr>
          <a:xfrm>
            <a:off x="685800" y="838200"/>
            <a:ext cx="8001000" cy="5334000"/>
          </a:xfrm>
        </p:spPr>
        <p:txBody>
          <a:bodyPr/>
          <a:lstStyle/>
          <a:p>
            <a:pPr eaLnBrk="1" hangingPunct="1">
              <a:lnSpc>
                <a:spcPct val="90000"/>
              </a:lnSpc>
              <a:buFont typeface="Wingdings" panose="05000000000000000000" pitchFamily="2" charset="2"/>
              <a:buNone/>
              <a:defRPr/>
            </a:pPr>
            <a:r>
              <a:rPr lang="zh-CN" altLang="en-US" b="1" smtClean="0"/>
              <a:t>1、标准利率互换：</a:t>
            </a:r>
          </a:p>
          <a:p>
            <a:pPr eaLnBrk="1" hangingPunct="1">
              <a:lnSpc>
                <a:spcPct val="90000"/>
              </a:lnSpc>
              <a:buFont typeface="Wingdings" panose="05000000000000000000" pitchFamily="2" charset="2"/>
              <a:buNone/>
              <a:defRPr/>
            </a:pPr>
            <a:r>
              <a:rPr lang="zh-CN" altLang="en-US" sz="2800" b="1" smtClean="0"/>
              <a:t>    双方之间的一种协议</a:t>
            </a:r>
          </a:p>
          <a:p>
            <a:pPr eaLnBrk="1" hangingPunct="1">
              <a:lnSpc>
                <a:spcPct val="90000"/>
              </a:lnSpc>
              <a:buFont typeface="Wingdings" panose="05000000000000000000" pitchFamily="2" charset="2"/>
              <a:buNone/>
              <a:defRPr/>
            </a:pPr>
            <a:r>
              <a:rPr lang="zh-CN" altLang="en-US" sz="2800" b="1" smtClean="0"/>
              <a:t>   协议双方同意按以下情况向对方定期支付利息：</a:t>
            </a:r>
          </a:p>
          <a:p>
            <a:pPr eaLnBrk="1" hangingPunct="1">
              <a:lnSpc>
                <a:spcPct val="90000"/>
              </a:lnSpc>
              <a:buFont typeface="Wingdings" panose="05000000000000000000" pitchFamily="2" charset="2"/>
              <a:buNone/>
              <a:defRPr/>
            </a:pPr>
            <a:r>
              <a:rPr lang="zh-CN" altLang="en-US" sz="2800" b="1" smtClean="0"/>
              <a:t>支付在事先确定的一系列未来日期进行</a:t>
            </a:r>
          </a:p>
          <a:p>
            <a:pPr eaLnBrk="1" hangingPunct="1">
              <a:lnSpc>
                <a:spcPct val="90000"/>
              </a:lnSpc>
              <a:buFont typeface="Wingdings" panose="05000000000000000000" pitchFamily="2" charset="2"/>
              <a:buNone/>
              <a:defRPr/>
            </a:pPr>
            <a:r>
              <a:rPr lang="zh-CN" altLang="en-US" sz="2800" b="1" smtClean="0"/>
              <a:t>利息按某一名义本金额计算</a:t>
            </a:r>
          </a:p>
          <a:p>
            <a:pPr eaLnBrk="1" hangingPunct="1">
              <a:lnSpc>
                <a:spcPct val="90000"/>
              </a:lnSpc>
              <a:buFont typeface="Wingdings" panose="05000000000000000000" pitchFamily="2" charset="2"/>
              <a:buNone/>
              <a:defRPr/>
            </a:pPr>
            <a:r>
              <a:rPr lang="zh-CN" altLang="en-US" sz="2800" b="1" smtClean="0"/>
              <a:t>双方所付款项为同一货币</a:t>
            </a:r>
          </a:p>
          <a:p>
            <a:pPr eaLnBrk="1" hangingPunct="1">
              <a:lnSpc>
                <a:spcPct val="90000"/>
              </a:lnSpc>
              <a:buFont typeface="Wingdings" panose="05000000000000000000" pitchFamily="2" charset="2"/>
              <a:buNone/>
              <a:defRPr/>
            </a:pPr>
            <a:r>
              <a:rPr lang="zh-CN" altLang="en-US" sz="2800" b="1" smtClean="0"/>
              <a:t>    协议一方为“固定利息支付方”——固定利息在互换开始时确定</a:t>
            </a:r>
          </a:p>
          <a:p>
            <a:pPr eaLnBrk="1" hangingPunct="1">
              <a:lnSpc>
                <a:spcPct val="90000"/>
              </a:lnSpc>
              <a:buFont typeface="Wingdings" panose="05000000000000000000" pitchFamily="2" charset="2"/>
              <a:buNone/>
              <a:defRPr/>
            </a:pPr>
            <a:r>
              <a:rPr lang="zh-CN" altLang="en-US" sz="2800" b="1" smtClean="0"/>
              <a:t>    另一方为“浮动利息支付方”——浮动利率在互换协议期间参照某一特定市场利率加以确定</a:t>
            </a:r>
          </a:p>
          <a:p>
            <a:pPr eaLnBrk="1" hangingPunct="1">
              <a:lnSpc>
                <a:spcPct val="90000"/>
              </a:lnSpc>
              <a:buFont typeface="Wingdings" panose="05000000000000000000" pitchFamily="2" charset="2"/>
              <a:buNone/>
              <a:defRPr/>
            </a:pPr>
            <a:r>
              <a:rPr lang="zh-CN" altLang="en-US" sz="2800" b="1" smtClean="0"/>
              <a:t>没有本金的交换，只有利息交换</a:t>
            </a:r>
          </a:p>
        </p:txBody>
      </p:sp>
    </p:spTree>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4641</TotalTime>
  <Words>2911</Words>
  <Application>Microsoft Office PowerPoint</Application>
  <PresentationFormat>全屏显示(4:3)</PresentationFormat>
  <Paragraphs>417</Paragraphs>
  <Slides>57</Slides>
  <Notes>24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9" baseType="lpstr">
      <vt:lpstr>Gulim</vt:lpstr>
      <vt:lpstr>仿宋_GB2312</vt:lpstr>
      <vt:lpstr>楷体_GB2312</vt:lpstr>
      <vt:lpstr>隶书</vt:lpstr>
      <vt:lpstr>宋体</vt:lpstr>
      <vt:lpstr>Arial</vt:lpstr>
      <vt:lpstr>Cambria Math</vt:lpstr>
      <vt:lpstr>Times New Roman</vt:lpstr>
      <vt:lpstr>Verdana</vt:lpstr>
      <vt:lpstr>Wingdings</vt:lpstr>
      <vt:lpstr>Ripple</vt:lpstr>
      <vt:lpstr>Equation</vt:lpstr>
      <vt:lpstr>金 融 工 程 学  第9章利率互换与货币互换  开课单位：金融工程课程组 主讲：吴冲锋教授等 </vt:lpstr>
      <vt:lpstr>目录</vt:lpstr>
      <vt:lpstr>（一）金融互换的概念</vt:lpstr>
      <vt:lpstr>互换交易早期的经纪人市场</vt:lpstr>
      <vt:lpstr>银行提供的互换中介</vt:lpstr>
      <vt:lpstr>PowerPoint 演示文稿</vt:lpstr>
      <vt:lpstr>PowerPoint 演示文稿</vt:lpstr>
      <vt:lpstr>（二）利率互换 </vt:lpstr>
      <vt:lpstr>PowerPoint 演示文稿</vt:lpstr>
      <vt:lpstr>标准利率互换图示</vt:lpstr>
      <vt:lpstr>支付固定利率的一方</vt:lpstr>
      <vt:lpstr>利率互换的原因</vt:lpstr>
      <vt:lpstr>案例：利率互换</vt:lpstr>
      <vt:lpstr>PowerPoint 演示文稿</vt:lpstr>
      <vt:lpstr>PowerPoint 演示文稿</vt:lpstr>
      <vt:lpstr>PowerPoint 演示文稿</vt:lpstr>
      <vt:lpstr>互换后的融资成本</vt:lpstr>
      <vt:lpstr>利率互换中介的作用 </vt:lpstr>
      <vt:lpstr>PowerPoint 演示文稿</vt:lpstr>
      <vt:lpstr>PowerPoint 演示文稿</vt:lpstr>
      <vt:lpstr>PowerPoint 演示文稿</vt:lpstr>
      <vt:lpstr>2、非标准的利率互换</vt:lpstr>
      <vt:lpstr>PowerPoint 演示文稿</vt:lpstr>
      <vt:lpstr>（三）货币互换 </vt:lpstr>
      <vt:lpstr>PowerPoint 演示文稿</vt:lpstr>
      <vt:lpstr>PowerPoint 演示文稿</vt:lpstr>
      <vt:lpstr>PowerPoint 演示文稿</vt:lpstr>
      <vt:lpstr>PowerPoint 演示文稿</vt:lpstr>
      <vt:lpstr>表        平行或 “背靠背”式贷款的现金流量 </vt:lpstr>
      <vt:lpstr>PowerPoint 演示文稿</vt:lpstr>
      <vt:lpstr>PowerPoint 演示文稿</vt:lpstr>
      <vt:lpstr>人民币外汇货币掉期交易 与人民币外汇掉期交易关系?</vt:lpstr>
      <vt:lpstr>PowerPoint 演示文稿</vt:lpstr>
      <vt:lpstr>PowerPoint 演示文稿</vt:lpstr>
      <vt:lpstr>PowerPoint 演示文稿</vt:lpstr>
      <vt:lpstr>人民币外汇远期结汇</vt:lpstr>
      <vt:lpstr>人民币外汇掉期交易</vt:lpstr>
      <vt:lpstr>PowerPoint 演示文稿</vt:lpstr>
      <vt:lpstr>PowerPoint 演示文稿</vt:lpstr>
      <vt:lpstr>（四）零息票的互换定价法</vt:lpstr>
      <vt:lpstr>标准利率互换的定价</vt:lpstr>
      <vt:lpstr>固定利率支付方的现金流现值</vt:lpstr>
      <vt:lpstr>浮动利率支付方的现金流现值</vt:lpstr>
      <vt:lpstr>PowerPoint 演示文稿</vt:lpstr>
      <vt:lpstr>远期利率与贴现因子的换算</vt:lpstr>
      <vt:lpstr>PowerPoint 演示文稿</vt:lpstr>
      <vt:lpstr>利率互换定价的总结</vt:lpstr>
      <vt:lpstr>PowerPoint 演示文稿</vt:lpstr>
      <vt:lpstr>利率互换的风险</vt:lpstr>
      <vt:lpstr>（五）利用利率期货给互换定价和套期保值</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magicyoung</dc:creator>
  <cp:lastModifiedBy>magic</cp:lastModifiedBy>
  <cp:revision>285</cp:revision>
  <dcterms:created xsi:type="dcterms:W3CDTF">1601-01-01T00:00:00Z</dcterms:created>
  <dcterms:modified xsi:type="dcterms:W3CDTF">2018-05-06T23:45:40Z</dcterms:modified>
</cp:coreProperties>
</file>