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7" r:id="rId7"/>
    <p:sldId id="261" r:id="rId8"/>
    <p:sldId id="268" r:id="rId9"/>
    <p:sldId id="262" r:id="rId10"/>
    <p:sldId id="263" r:id="rId11"/>
    <p:sldId id="265" r:id="rId12"/>
    <p:sldId id="269"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3460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03743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678601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58642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file/d/1JsYhlcBSrf8f0G5taOYzf1eAoar3HHQ-/view?usp=sharing"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287667"/>
            <a:ext cx="5943600" cy="833199"/>
          </a:xfrm>
          <a:prstGeom prst="rect">
            <a:avLst/>
          </a:prstGeom>
          <a:noFill/>
          <a:ln/>
        </p:spPr>
        <p:txBody>
          <a:bodyPr wrap="none" rtlCol="0" anchor="t"/>
          <a:lstStyle/>
          <a:p>
            <a:pPr marL="0" indent="0">
              <a:lnSpc>
                <a:spcPts val="6561"/>
              </a:lnSpc>
              <a:buNone/>
            </a:pPr>
            <a:r>
              <a:rPr lang="en-US" sz="5249" b="1" dirty="0">
                <a:solidFill>
                  <a:srgbClr val="60A9FF"/>
                </a:solidFill>
                <a:latin typeface="Barlow" pitchFamily="34" charset="0"/>
                <a:ea typeface="Barlow" pitchFamily="34" charset="-122"/>
                <a:cs typeface="Barlow" pitchFamily="34" charset="-120"/>
              </a:rPr>
              <a:t>IMDB Movie Analysis</a:t>
            </a:r>
            <a:endParaRPr lang="en-US" sz="5249" dirty="0"/>
          </a:p>
        </p:txBody>
      </p:sp>
      <p:sp>
        <p:nvSpPr>
          <p:cNvPr id="6" name="Text 3"/>
          <p:cNvSpPr/>
          <p:nvPr/>
        </p:nvSpPr>
        <p:spPr>
          <a:xfrm>
            <a:off x="833199" y="3454122"/>
            <a:ext cx="7477601" cy="2487811"/>
          </a:xfrm>
          <a:prstGeom prst="rect">
            <a:avLst/>
          </a:prstGeom>
          <a:noFill/>
          <a:ln/>
        </p:spPr>
        <p:txBody>
          <a:bodyPr wrap="square" rtlCol="0" anchor="t"/>
          <a:lstStyle/>
          <a:p>
            <a:pPr marL="0" indent="0">
              <a:lnSpc>
                <a:spcPts val="2799"/>
              </a:lnSpc>
              <a:buNone/>
            </a:pPr>
            <a:endParaRPr lang="en-US" sz="1750" dirty="0"/>
          </a:p>
        </p:txBody>
      </p:sp>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5" name="Text 2"/>
          <p:cNvSpPr/>
          <p:nvPr/>
        </p:nvSpPr>
        <p:spPr>
          <a:xfrm>
            <a:off x="564258" y="174476"/>
            <a:ext cx="5128260"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Data Analytics Tasks</a:t>
            </a:r>
            <a:endParaRPr lang="en-US" sz="4374" dirty="0"/>
          </a:p>
        </p:txBody>
      </p:sp>
      <p:sp>
        <p:nvSpPr>
          <p:cNvPr id="7" name="Text 3"/>
          <p:cNvSpPr/>
          <p:nvPr/>
        </p:nvSpPr>
        <p:spPr>
          <a:xfrm>
            <a:off x="822210" y="1029814"/>
            <a:ext cx="7144345" cy="355402"/>
          </a:xfrm>
          <a:prstGeom prst="rect">
            <a:avLst/>
          </a:prstGeom>
          <a:noFill/>
          <a:ln/>
        </p:spPr>
        <p:txBody>
          <a:bodyPr wrap="none" rtlCol="0" anchor="t"/>
          <a:lstStyle/>
          <a:p>
            <a:pPr marL="0" indent="0">
              <a:lnSpc>
                <a:spcPts val="2799"/>
              </a:lnSpc>
              <a:buNone/>
            </a:pPr>
            <a:r>
              <a:rPr lang="en-US" sz="2187" b="1" dirty="0">
                <a:solidFill>
                  <a:srgbClr val="60A9FF"/>
                </a:solidFill>
                <a:latin typeface="Barlow" pitchFamily="34" charset="0"/>
                <a:ea typeface="Barlow" pitchFamily="34" charset="-122"/>
              </a:rPr>
              <a:t>Budget</a:t>
            </a:r>
            <a:r>
              <a:rPr lang="en-US" sz="1750" dirty="0">
                <a:solidFill>
                  <a:srgbClr val="EEEFF5"/>
                </a:solidFill>
                <a:latin typeface="Montserrat" pitchFamily="34" charset="0"/>
                <a:ea typeface="Montserrat" pitchFamily="34" charset="-122"/>
                <a:cs typeface="Montserrat" pitchFamily="34" charset="-120"/>
              </a:rPr>
              <a:t> </a:t>
            </a:r>
            <a:r>
              <a:rPr lang="en-US" sz="2187" b="1" dirty="0">
                <a:solidFill>
                  <a:srgbClr val="60A9FF"/>
                </a:solidFill>
                <a:latin typeface="Barlow" pitchFamily="34" charset="0"/>
                <a:ea typeface="Barlow" pitchFamily="34" charset="-122"/>
              </a:rPr>
              <a:t>Analysis</a:t>
            </a:r>
          </a:p>
        </p:txBody>
      </p:sp>
      <p:pic>
        <p:nvPicPr>
          <p:cNvPr id="1026" name="Picture 2" descr="Image result for avatar">
            <a:extLst>
              <a:ext uri="{FF2B5EF4-FFF2-40B4-BE49-F238E27FC236}">
                <a16:creationId xmlns:a16="http://schemas.microsoft.com/office/drawing/2014/main" id="{EBCD5006-A491-419E-8D55-B931A6B332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3096" y="0"/>
            <a:ext cx="4647304" cy="82296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AAE98210-8576-43A2-AEDA-2ED1F53FB8F8}"/>
              </a:ext>
            </a:extLst>
          </p:cNvPr>
          <p:cNvPicPr/>
          <p:nvPr/>
        </p:nvPicPr>
        <p:blipFill>
          <a:blip r:embed="rId4"/>
          <a:stretch>
            <a:fillRect/>
          </a:stretch>
        </p:blipFill>
        <p:spPr>
          <a:xfrm>
            <a:off x="325344" y="1762011"/>
            <a:ext cx="9332408" cy="3616811"/>
          </a:xfrm>
          <a:prstGeom prst="rect">
            <a:avLst/>
          </a:prstGeom>
        </p:spPr>
      </p:pic>
      <p:sp>
        <p:nvSpPr>
          <p:cNvPr id="8" name="Text 4">
            <a:extLst>
              <a:ext uri="{FF2B5EF4-FFF2-40B4-BE49-F238E27FC236}">
                <a16:creationId xmlns:a16="http://schemas.microsoft.com/office/drawing/2014/main" id="{988FDE6C-BEF6-42EA-BA0F-7BD5D3DB3777}"/>
              </a:ext>
            </a:extLst>
          </p:cNvPr>
          <p:cNvSpPr/>
          <p:nvPr/>
        </p:nvSpPr>
        <p:spPr>
          <a:xfrm>
            <a:off x="602388" y="999274"/>
            <a:ext cx="114300" cy="416481"/>
          </a:xfrm>
          <a:prstGeom prst="rect">
            <a:avLst/>
          </a:prstGeom>
          <a:noFill/>
          <a:ln/>
        </p:spPr>
        <p:txBody>
          <a:bodyPr wrap="none" rtlCol="0" anchor="t"/>
          <a:lstStyle/>
          <a:p>
            <a:pPr marL="0" indent="0" algn="ctr">
              <a:lnSpc>
                <a:spcPts val="3281"/>
              </a:lnSpc>
              <a:buNone/>
            </a:pPr>
            <a:r>
              <a:rPr lang="en-US" sz="2624" b="1" dirty="0">
                <a:solidFill>
                  <a:srgbClr val="60A9FF"/>
                </a:solidFill>
                <a:latin typeface="Barlow" pitchFamily="34" charset="0"/>
                <a:ea typeface="Barlow" pitchFamily="34" charset="-122"/>
              </a:rPr>
              <a:t>5</a:t>
            </a:r>
            <a:endParaRPr lang="en-US" sz="2624"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2552938"/>
            <a:ext cx="4443889"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Result</a:t>
            </a:r>
            <a:endParaRPr lang="en-US" sz="4374" dirty="0"/>
          </a:p>
        </p:txBody>
      </p:sp>
      <p:sp>
        <p:nvSpPr>
          <p:cNvPr id="5" name="Text 3"/>
          <p:cNvSpPr/>
          <p:nvPr/>
        </p:nvSpPr>
        <p:spPr>
          <a:xfrm>
            <a:off x="1982391" y="3832503"/>
            <a:ext cx="10665619" cy="710803"/>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Describe the insights gained and their potential impact on decision-making for movie stakeholders.</a:t>
            </a:r>
            <a:endParaRPr lang="en-US" sz="1750" dirty="0"/>
          </a:p>
        </p:txBody>
      </p:sp>
      <p:sp>
        <p:nvSpPr>
          <p:cNvPr id="6" name="Shape 4"/>
          <p:cNvSpPr/>
          <p:nvPr/>
        </p:nvSpPr>
        <p:spPr>
          <a:xfrm>
            <a:off x="1760220" y="4684157"/>
            <a:ext cx="11109960" cy="992505"/>
          </a:xfrm>
          <a:prstGeom prst="rect">
            <a:avLst/>
          </a:prstGeom>
          <a:solidFill>
            <a:srgbClr val="60A9FF">
              <a:alpha val="5000"/>
            </a:srgbClr>
          </a:solidFill>
          <a:ln/>
        </p:spPr>
      </p:sp>
      <p:sp>
        <p:nvSpPr>
          <p:cNvPr id="7" name="Text 5"/>
          <p:cNvSpPr/>
          <p:nvPr/>
        </p:nvSpPr>
        <p:spPr>
          <a:xfrm>
            <a:off x="1982391" y="4825008"/>
            <a:ext cx="10665619" cy="710803"/>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Explain how the project contributes to understanding the factors influencing movie success on IMDb.</a:t>
            </a:r>
            <a:endParaRPr lang="en-US" sz="1750" dirty="0"/>
          </a:p>
        </p:txBody>
      </p:sp>
      <p:pic>
        <p:nvPicPr>
          <p:cNvPr id="8"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txBody>
          <a:bodyPr/>
          <a:lstStyle/>
          <a:p>
            <a:r>
              <a:rPr lang="en-US" dirty="0"/>
              <a:t> </a:t>
            </a:r>
            <a:endParaRPr lang="en-IN" dirty="0"/>
          </a:p>
        </p:txBody>
      </p:sp>
      <p:sp>
        <p:nvSpPr>
          <p:cNvPr id="4" name="Text 2"/>
          <p:cNvSpPr/>
          <p:nvPr/>
        </p:nvSpPr>
        <p:spPr>
          <a:xfrm>
            <a:off x="1459006" y="585192"/>
            <a:ext cx="4443889" cy="694373"/>
          </a:xfrm>
          <a:prstGeom prst="rect">
            <a:avLst/>
          </a:prstGeom>
          <a:noFill/>
          <a:ln/>
        </p:spPr>
        <p:txBody>
          <a:bodyPr wrap="none" rtlCol="0" anchor="t"/>
          <a:lstStyle/>
          <a:p>
            <a:pPr marL="6350" indent="-6350">
              <a:lnSpc>
                <a:spcPct val="107000"/>
              </a:lnSpc>
              <a:spcAft>
                <a:spcPts val="875"/>
              </a:spcAft>
            </a:pPr>
            <a:r>
              <a:rPr lang="en-IN" sz="4374" b="1" dirty="0">
                <a:solidFill>
                  <a:srgbClr val="60A9FF"/>
                </a:solidFill>
                <a:latin typeface="Barlow" pitchFamily="34" charset="0"/>
                <a:ea typeface="Barlow" pitchFamily="34" charset="-122"/>
              </a:rPr>
              <a:t>Drive</a:t>
            </a:r>
            <a:r>
              <a:rPr lang="en-IN" sz="1800" b="1" kern="0" dirty="0">
                <a:solidFill>
                  <a:srgbClr val="000000"/>
                </a:solidFill>
                <a:effectLst/>
                <a:latin typeface="Times New Roman" panose="02020603050405020304" pitchFamily="18" charset="0"/>
                <a:ea typeface="Times New Roman" panose="02020603050405020304" pitchFamily="18" charset="0"/>
              </a:rPr>
              <a:t> </a:t>
            </a:r>
            <a:r>
              <a:rPr lang="en-IN" sz="4374" b="1" dirty="0">
                <a:solidFill>
                  <a:srgbClr val="60A9FF"/>
                </a:solidFill>
                <a:latin typeface="Barlow" pitchFamily="34" charset="0"/>
                <a:ea typeface="Barlow" pitchFamily="34" charset="-122"/>
              </a:rPr>
              <a:t>Link</a:t>
            </a:r>
            <a:r>
              <a:rPr lang="en-IN" sz="1800" b="1" kern="0" dirty="0">
                <a:solidFill>
                  <a:srgbClr val="000000"/>
                </a:solidFill>
                <a:effectLst/>
                <a:latin typeface="Times New Roman" panose="02020603050405020304" pitchFamily="18" charset="0"/>
                <a:ea typeface="Times New Roman" panose="02020603050405020304" pitchFamily="18" charset="0"/>
              </a:rPr>
              <a:t> </a:t>
            </a:r>
          </a:p>
        </p:txBody>
      </p:sp>
      <p:sp>
        <p:nvSpPr>
          <p:cNvPr id="5" name="Text 3"/>
          <p:cNvSpPr/>
          <p:nvPr/>
        </p:nvSpPr>
        <p:spPr>
          <a:xfrm>
            <a:off x="1982391" y="3832503"/>
            <a:ext cx="10665619" cy="710803"/>
          </a:xfrm>
          <a:prstGeom prst="rect">
            <a:avLst/>
          </a:prstGeom>
          <a:noFill/>
          <a:ln/>
        </p:spPr>
        <p:txBody>
          <a:bodyPr wrap="square" rtlCol="0" anchor="t"/>
          <a:lstStyle/>
          <a:p>
            <a:pPr marL="6350" marR="41275" indent="-6350" algn="l">
              <a:lnSpc>
                <a:spcPct val="107000"/>
              </a:lnSpc>
              <a:spcAft>
                <a:spcPts val="25"/>
              </a:spcAft>
              <a:tabLst>
                <a:tab pos="779780" algn="ctr"/>
                <a:tab pos="5424805" algn="r"/>
              </a:tabLst>
            </a:pPr>
            <a:r>
              <a:rPr lang="en-IN" sz="1750" dirty="0">
                <a:solidFill>
                  <a:srgbClr val="EEEFF5"/>
                </a:solidFill>
                <a:latin typeface="Montserrat" pitchFamily="34" charset="0"/>
                <a:ea typeface="Montserrat" pitchFamily="34" charset="-122"/>
              </a:rPr>
              <a:t>Excel</a:t>
            </a:r>
            <a:r>
              <a:rPr lang="en-IN" sz="1600" dirty="0">
                <a:solidFill>
                  <a:srgbClr val="000000"/>
                </a:solidFill>
                <a:effectLst/>
                <a:latin typeface="Times New Roman" panose="02020603050405020304" pitchFamily="18" charset="0"/>
                <a:ea typeface="Times New Roman" panose="02020603050405020304" pitchFamily="18" charset="0"/>
              </a:rPr>
              <a:t> 	</a:t>
            </a:r>
            <a:r>
              <a:rPr lang="en-IN" sz="1750" dirty="0">
                <a:solidFill>
                  <a:srgbClr val="EEEFF5"/>
                </a:solidFill>
                <a:latin typeface="Montserrat" pitchFamily="34" charset="0"/>
                <a:ea typeface="Montserrat" pitchFamily="34" charset="-122"/>
              </a:rPr>
              <a:t>link</a:t>
            </a:r>
            <a:r>
              <a:rPr lang="en-IN" sz="1600" dirty="0">
                <a:solidFill>
                  <a:srgbClr val="000000"/>
                </a:solidFill>
                <a:effectLst/>
                <a:latin typeface="Times New Roman" panose="02020603050405020304" pitchFamily="18" charset="0"/>
                <a:ea typeface="Times New Roman" panose="02020603050405020304" pitchFamily="18" charset="0"/>
              </a:rPr>
              <a:t>:</a:t>
            </a:r>
            <a:endParaRPr lang="en-US" sz="4000" dirty="0"/>
          </a:p>
        </p:txBody>
      </p:sp>
      <p:sp>
        <p:nvSpPr>
          <p:cNvPr id="6" name="Shape 4"/>
          <p:cNvSpPr/>
          <p:nvPr/>
        </p:nvSpPr>
        <p:spPr>
          <a:xfrm>
            <a:off x="1760220" y="4684157"/>
            <a:ext cx="11109960" cy="992505"/>
          </a:xfrm>
          <a:prstGeom prst="rect">
            <a:avLst/>
          </a:prstGeom>
          <a:solidFill>
            <a:srgbClr val="60A9FF">
              <a:alpha val="5000"/>
            </a:srgbClr>
          </a:solidFill>
          <a:ln/>
        </p:spPr>
        <p:txBody>
          <a:bodyPr/>
          <a:lstStyle/>
          <a:p>
            <a:r>
              <a:rPr lang="en-US" dirty="0">
                <a:solidFill>
                  <a:schemeClr val="bg1"/>
                </a:solidFill>
              </a:rPr>
              <a:t> </a:t>
            </a:r>
            <a:r>
              <a:rPr lang="en-US" dirty="0">
                <a:solidFill>
                  <a:schemeClr val="bg1"/>
                </a:solidFill>
                <a:hlinkClick r:id="rId3">
                  <a:extLst>
                    <a:ext uri="{A12FA001-AC4F-418D-AE19-62706E023703}">
                      <ahyp:hlinkClr xmlns:ahyp="http://schemas.microsoft.com/office/drawing/2018/hyperlinkcolor" val="tx"/>
                    </a:ext>
                  </a:extLst>
                </a:hlinkClick>
              </a:rPr>
              <a:t>https://drive.google.com/file/d/1JsYhlcBSrf8f0G5taOYzf1eAoar3HHQ-/view?usp=sharing</a:t>
            </a:r>
            <a:r>
              <a:rPr lang="en-US" dirty="0">
                <a:solidFill>
                  <a:schemeClr val="bg1"/>
                </a:solidFill>
              </a:rPr>
              <a:t> </a:t>
            </a:r>
            <a:endParaRPr lang="en-IN" dirty="0">
              <a:solidFill>
                <a:schemeClr val="bg1"/>
              </a:solidFill>
            </a:endParaRPr>
          </a:p>
        </p:txBody>
      </p:sp>
      <p:sp>
        <p:nvSpPr>
          <p:cNvPr id="7" name="Text 5"/>
          <p:cNvSpPr/>
          <p:nvPr/>
        </p:nvSpPr>
        <p:spPr>
          <a:xfrm>
            <a:off x="1982391" y="4825008"/>
            <a:ext cx="10665619" cy="710803"/>
          </a:xfrm>
          <a:prstGeom prst="rect">
            <a:avLst/>
          </a:prstGeom>
          <a:noFill/>
          <a:ln/>
        </p:spPr>
        <p:txBody>
          <a:bodyPr wrap="square" rtlCol="0" anchor="t"/>
          <a:lstStyle/>
          <a:p>
            <a:pPr marL="6350" marR="41275" indent="-6350" algn="l">
              <a:lnSpc>
                <a:spcPct val="107000"/>
              </a:lnSpc>
              <a:spcAft>
                <a:spcPts val="25"/>
              </a:spcAft>
              <a:tabLst>
                <a:tab pos="779780" algn="ctr"/>
                <a:tab pos="5424805" algn="r"/>
              </a:tabLst>
            </a:pPr>
            <a:endParaRPr lang="en-IN" sz="1600" dirty="0">
              <a:solidFill>
                <a:srgbClr val="000000"/>
              </a:solidFill>
              <a:effectLst/>
              <a:latin typeface="Times New Roman" panose="02020603050405020304" pitchFamily="18" charset="0"/>
              <a:ea typeface="Times New Roman" panose="02020603050405020304" pitchFamily="18" charset="0"/>
            </a:endParaRPr>
          </a:p>
        </p:txBody>
      </p:sp>
      <p:pic>
        <p:nvPicPr>
          <p:cNvPr id="8" name="Image 0"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3750196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1760220" y="4114800"/>
            <a:ext cx="4792980"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Project Description</a:t>
            </a:r>
            <a:endParaRPr lang="en-US" sz="4374" dirty="0"/>
          </a:p>
        </p:txBody>
      </p:sp>
      <p:sp>
        <p:nvSpPr>
          <p:cNvPr id="6" name="Text 3"/>
          <p:cNvSpPr/>
          <p:nvPr/>
        </p:nvSpPr>
        <p:spPr>
          <a:xfrm>
            <a:off x="1760220" y="5306497"/>
            <a:ext cx="11109960" cy="1421606"/>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The project aimed to investigate the factors influencing the success of movies on IMDb, focusing on determining what attributes correlate with higher IMDb ratings. By analyzing IMDb movie data, the objective was to provide insights to aid movie producers, directors, and investors in making informed decisions for future projects.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82C32">
              <a:alpha val="80000"/>
            </a:srgbClr>
          </a:solidFill>
          <a:ln/>
        </p:spPr>
      </p:sp>
      <p:sp>
        <p:nvSpPr>
          <p:cNvPr id="6" name="Text 3"/>
          <p:cNvSpPr/>
          <p:nvPr/>
        </p:nvSpPr>
        <p:spPr>
          <a:xfrm>
            <a:off x="1760220" y="1103114"/>
            <a:ext cx="4443889"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Approach</a:t>
            </a:r>
            <a:endParaRPr lang="en-US" sz="4374" dirty="0"/>
          </a:p>
        </p:txBody>
      </p:sp>
      <p:sp>
        <p:nvSpPr>
          <p:cNvPr id="7" name="Shape 4"/>
          <p:cNvSpPr/>
          <p:nvPr/>
        </p:nvSpPr>
        <p:spPr>
          <a:xfrm>
            <a:off x="2043589" y="2130743"/>
            <a:ext cx="99893" cy="4995624"/>
          </a:xfrm>
          <a:prstGeom prst="roundRect">
            <a:avLst>
              <a:gd name="adj" fmla="val 133462"/>
            </a:avLst>
          </a:prstGeom>
          <a:solidFill>
            <a:srgbClr val="282C32"/>
          </a:solidFill>
          <a:ln/>
        </p:spPr>
      </p:sp>
      <p:sp>
        <p:nvSpPr>
          <p:cNvPr id="8" name="Shape 5"/>
          <p:cNvSpPr/>
          <p:nvPr/>
        </p:nvSpPr>
        <p:spPr>
          <a:xfrm>
            <a:off x="2343448" y="2504301"/>
            <a:ext cx="777597" cy="99893"/>
          </a:xfrm>
          <a:prstGeom prst="roundRect">
            <a:avLst>
              <a:gd name="adj" fmla="val 133462"/>
            </a:avLst>
          </a:prstGeom>
          <a:solidFill>
            <a:srgbClr val="282C32"/>
          </a:solidFill>
          <a:ln/>
        </p:spPr>
      </p:sp>
      <p:sp>
        <p:nvSpPr>
          <p:cNvPr id="9" name="Shape 6"/>
          <p:cNvSpPr/>
          <p:nvPr/>
        </p:nvSpPr>
        <p:spPr>
          <a:xfrm>
            <a:off x="1843504" y="2304336"/>
            <a:ext cx="499943" cy="499943"/>
          </a:xfrm>
          <a:prstGeom prst="roundRect">
            <a:avLst>
              <a:gd name="adj" fmla="val 26667"/>
            </a:avLst>
          </a:prstGeom>
          <a:solidFill>
            <a:srgbClr val="282C32"/>
          </a:solidFill>
          <a:ln/>
        </p:spPr>
      </p:sp>
      <p:sp>
        <p:nvSpPr>
          <p:cNvPr id="10" name="Text 7"/>
          <p:cNvSpPr/>
          <p:nvPr/>
        </p:nvSpPr>
        <p:spPr>
          <a:xfrm>
            <a:off x="2036266" y="2346008"/>
            <a:ext cx="114300" cy="416481"/>
          </a:xfrm>
          <a:prstGeom prst="rect">
            <a:avLst/>
          </a:prstGeom>
          <a:noFill/>
          <a:ln/>
        </p:spPr>
        <p:txBody>
          <a:bodyPr wrap="none" rtlCol="0" anchor="t"/>
          <a:lstStyle/>
          <a:p>
            <a:pPr marL="0" indent="0" algn="ctr">
              <a:lnSpc>
                <a:spcPts val="3281"/>
              </a:lnSpc>
              <a:buNone/>
            </a:pPr>
            <a:r>
              <a:rPr lang="en-US" sz="2624" b="1" dirty="0">
                <a:solidFill>
                  <a:srgbClr val="60A9FF"/>
                </a:solidFill>
                <a:latin typeface="Barlow" pitchFamily="34" charset="0"/>
                <a:ea typeface="Barlow" pitchFamily="34" charset="-122"/>
                <a:cs typeface="Barlow" pitchFamily="34" charset="-120"/>
              </a:rPr>
              <a:t>1</a:t>
            </a:r>
            <a:endParaRPr lang="en-US" sz="2624" dirty="0"/>
          </a:p>
        </p:txBody>
      </p:sp>
      <p:sp>
        <p:nvSpPr>
          <p:cNvPr id="11" name="Text 8"/>
          <p:cNvSpPr/>
          <p:nvPr/>
        </p:nvSpPr>
        <p:spPr>
          <a:xfrm>
            <a:off x="3315533" y="2352913"/>
            <a:ext cx="2221944" cy="347186"/>
          </a:xfrm>
          <a:prstGeom prst="rect">
            <a:avLst/>
          </a:prstGeom>
          <a:noFill/>
          <a:ln/>
        </p:spPr>
        <p:txBody>
          <a:bodyPr wrap="none" rtlCol="0" anchor="t"/>
          <a:lstStyle/>
          <a:p>
            <a:pPr marL="0" indent="0" algn="l">
              <a:lnSpc>
                <a:spcPts val="2734"/>
              </a:lnSpc>
              <a:buNone/>
            </a:pPr>
            <a:r>
              <a:rPr lang="en-US" sz="2187" b="1" dirty="0">
                <a:solidFill>
                  <a:srgbClr val="60A9FF"/>
                </a:solidFill>
                <a:latin typeface="Barlow" pitchFamily="34" charset="0"/>
                <a:ea typeface="Barlow" pitchFamily="34" charset="-122"/>
                <a:cs typeface="Barlow" pitchFamily="34" charset="-120"/>
              </a:rPr>
              <a:t>Data Collection</a:t>
            </a:r>
            <a:endParaRPr lang="en-US" sz="2187" dirty="0"/>
          </a:p>
        </p:txBody>
      </p:sp>
      <p:sp>
        <p:nvSpPr>
          <p:cNvPr id="12" name="Text 9"/>
          <p:cNvSpPr/>
          <p:nvPr/>
        </p:nvSpPr>
        <p:spPr>
          <a:xfrm>
            <a:off x="3315533" y="2833330"/>
            <a:ext cx="9554647" cy="355402"/>
          </a:xfrm>
          <a:prstGeom prst="rect">
            <a:avLst/>
          </a:prstGeom>
          <a:noFill/>
          <a:ln/>
        </p:spPr>
        <p:txBody>
          <a:bodyPr wrap="none" rtlCol="0" anchor="t"/>
          <a:lstStyle/>
          <a:p>
            <a:pPr marL="0" indent="0" algn="l">
              <a:lnSpc>
                <a:spcPts val="2799"/>
              </a:lnSpc>
              <a:buNone/>
            </a:pPr>
            <a:r>
              <a:rPr lang="en-US" sz="1750" dirty="0">
                <a:solidFill>
                  <a:srgbClr val="EEEFF5"/>
                </a:solidFill>
                <a:latin typeface="Montserrat" pitchFamily="34" charset="0"/>
                <a:ea typeface="Montserrat" pitchFamily="34" charset="-122"/>
                <a:cs typeface="Montserrat" pitchFamily="34" charset="-120"/>
              </a:rPr>
              <a:t>Describe how the IMDb movie dataset was obtained and its characteristics.</a:t>
            </a:r>
            <a:endParaRPr lang="en-US" sz="1750" dirty="0"/>
          </a:p>
        </p:txBody>
      </p:sp>
      <p:sp>
        <p:nvSpPr>
          <p:cNvPr id="13" name="Shape 10"/>
          <p:cNvSpPr/>
          <p:nvPr/>
        </p:nvSpPr>
        <p:spPr>
          <a:xfrm>
            <a:off x="2343448" y="4006632"/>
            <a:ext cx="777597" cy="99893"/>
          </a:xfrm>
          <a:prstGeom prst="roundRect">
            <a:avLst>
              <a:gd name="adj" fmla="val 133462"/>
            </a:avLst>
          </a:prstGeom>
          <a:solidFill>
            <a:srgbClr val="282C32"/>
          </a:solidFill>
          <a:ln/>
        </p:spPr>
      </p:sp>
      <p:sp>
        <p:nvSpPr>
          <p:cNvPr id="14" name="Shape 11"/>
          <p:cNvSpPr/>
          <p:nvPr/>
        </p:nvSpPr>
        <p:spPr>
          <a:xfrm>
            <a:off x="1843504" y="3806666"/>
            <a:ext cx="499943" cy="499943"/>
          </a:xfrm>
          <a:prstGeom prst="roundRect">
            <a:avLst>
              <a:gd name="adj" fmla="val 26667"/>
            </a:avLst>
          </a:prstGeom>
          <a:solidFill>
            <a:srgbClr val="282C32"/>
          </a:solidFill>
          <a:ln/>
        </p:spPr>
      </p:sp>
      <p:sp>
        <p:nvSpPr>
          <p:cNvPr id="15" name="Text 12"/>
          <p:cNvSpPr/>
          <p:nvPr/>
        </p:nvSpPr>
        <p:spPr>
          <a:xfrm>
            <a:off x="2001976" y="3848338"/>
            <a:ext cx="182880" cy="416481"/>
          </a:xfrm>
          <a:prstGeom prst="rect">
            <a:avLst/>
          </a:prstGeom>
          <a:noFill/>
          <a:ln/>
        </p:spPr>
        <p:txBody>
          <a:bodyPr wrap="none" rtlCol="0" anchor="t"/>
          <a:lstStyle/>
          <a:p>
            <a:pPr marL="0" indent="0" algn="ctr">
              <a:lnSpc>
                <a:spcPts val="3281"/>
              </a:lnSpc>
              <a:buNone/>
            </a:pPr>
            <a:r>
              <a:rPr lang="en-US" sz="2624" b="1" dirty="0">
                <a:solidFill>
                  <a:srgbClr val="60A9FF"/>
                </a:solidFill>
                <a:latin typeface="Barlow" pitchFamily="34" charset="0"/>
                <a:ea typeface="Barlow" pitchFamily="34" charset="-122"/>
                <a:cs typeface="Barlow" pitchFamily="34" charset="-120"/>
              </a:rPr>
              <a:t>2</a:t>
            </a:r>
            <a:endParaRPr lang="en-US" sz="2624" dirty="0"/>
          </a:p>
        </p:txBody>
      </p:sp>
      <p:sp>
        <p:nvSpPr>
          <p:cNvPr id="16" name="Text 13"/>
          <p:cNvSpPr/>
          <p:nvPr/>
        </p:nvSpPr>
        <p:spPr>
          <a:xfrm>
            <a:off x="3315533" y="3855244"/>
            <a:ext cx="2221944" cy="347186"/>
          </a:xfrm>
          <a:prstGeom prst="rect">
            <a:avLst/>
          </a:prstGeom>
          <a:noFill/>
          <a:ln/>
        </p:spPr>
        <p:txBody>
          <a:bodyPr wrap="none" rtlCol="0" anchor="t"/>
          <a:lstStyle/>
          <a:p>
            <a:pPr marL="0" indent="0" algn="l">
              <a:lnSpc>
                <a:spcPts val="2734"/>
              </a:lnSpc>
              <a:buNone/>
            </a:pPr>
            <a:r>
              <a:rPr lang="en-US" sz="2187" b="1" dirty="0">
                <a:solidFill>
                  <a:srgbClr val="60A9FF"/>
                </a:solidFill>
                <a:latin typeface="Barlow" pitchFamily="34" charset="0"/>
                <a:ea typeface="Barlow" pitchFamily="34" charset="-122"/>
                <a:cs typeface="Barlow" pitchFamily="34" charset="-120"/>
              </a:rPr>
              <a:t>Data Cleaning</a:t>
            </a:r>
            <a:endParaRPr lang="en-US" sz="2187" dirty="0"/>
          </a:p>
        </p:txBody>
      </p:sp>
      <p:sp>
        <p:nvSpPr>
          <p:cNvPr id="17" name="Text 14"/>
          <p:cNvSpPr/>
          <p:nvPr/>
        </p:nvSpPr>
        <p:spPr>
          <a:xfrm>
            <a:off x="3315533" y="4335661"/>
            <a:ext cx="9554647" cy="710803"/>
          </a:xfrm>
          <a:prstGeom prst="rect">
            <a:avLst/>
          </a:prstGeom>
          <a:noFill/>
          <a:ln/>
        </p:spPr>
        <p:txBody>
          <a:bodyPr wrap="square" rtlCol="0" anchor="t"/>
          <a:lstStyle/>
          <a:p>
            <a:pPr marL="0" indent="0" algn="l">
              <a:lnSpc>
                <a:spcPts val="2799"/>
              </a:lnSpc>
              <a:buNone/>
            </a:pPr>
            <a:r>
              <a:rPr lang="en-US" sz="1750" dirty="0">
                <a:solidFill>
                  <a:srgbClr val="EEEFF5"/>
                </a:solidFill>
                <a:latin typeface="Montserrat" pitchFamily="34" charset="0"/>
                <a:ea typeface="Montserrat" pitchFamily="34" charset="-122"/>
                <a:cs typeface="Montserrat" pitchFamily="34" charset="-120"/>
              </a:rPr>
              <a:t>Detail the steps taken for data preprocessing, including handling missing values, duplicates, data type conversion, and feature engineering.</a:t>
            </a:r>
            <a:endParaRPr lang="en-US" sz="1750" dirty="0"/>
          </a:p>
        </p:txBody>
      </p:sp>
      <p:sp>
        <p:nvSpPr>
          <p:cNvPr id="18" name="Shape 15"/>
          <p:cNvSpPr/>
          <p:nvPr/>
        </p:nvSpPr>
        <p:spPr>
          <a:xfrm>
            <a:off x="2343448" y="5864364"/>
            <a:ext cx="777597" cy="99893"/>
          </a:xfrm>
          <a:prstGeom prst="roundRect">
            <a:avLst>
              <a:gd name="adj" fmla="val 133462"/>
            </a:avLst>
          </a:prstGeom>
          <a:solidFill>
            <a:srgbClr val="282C32"/>
          </a:solidFill>
          <a:ln/>
        </p:spPr>
      </p:sp>
      <p:sp>
        <p:nvSpPr>
          <p:cNvPr id="19" name="Shape 16"/>
          <p:cNvSpPr/>
          <p:nvPr/>
        </p:nvSpPr>
        <p:spPr>
          <a:xfrm>
            <a:off x="1843504" y="5664398"/>
            <a:ext cx="499943" cy="499943"/>
          </a:xfrm>
          <a:prstGeom prst="roundRect">
            <a:avLst>
              <a:gd name="adj" fmla="val 26667"/>
            </a:avLst>
          </a:prstGeom>
          <a:solidFill>
            <a:srgbClr val="282C32"/>
          </a:solidFill>
          <a:ln/>
        </p:spPr>
      </p:sp>
      <p:sp>
        <p:nvSpPr>
          <p:cNvPr id="20" name="Text 17"/>
          <p:cNvSpPr/>
          <p:nvPr/>
        </p:nvSpPr>
        <p:spPr>
          <a:xfrm>
            <a:off x="2001976" y="5706070"/>
            <a:ext cx="182880" cy="416481"/>
          </a:xfrm>
          <a:prstGeom prst="rect">
            <a:avLst/>
          </a:prstGeom>
          <a:noFill/>
          <a:ln/>
        </p:spPr>
        <p:txBody>
          <a:bodyPr wrap="none" rtlCol="0" anchor="t"/>
          <a:lstStyle/>
          <a:p>
            <a:pPr marL="0" indent="0" algn="ctr">
              <a:lnSpc>
                <a:spcPts val="3281"/>
              </a:lnSpc>
              <a:buNone/>
            </a:pPr>
            <a:r>
              <a:rPr lang="en-US" sz="2624" b="1" dirty="0">
                <a:solidFill>
                  <a:srgbClr val="60A9FF"/>
                </a:solidFill>
                <a:latin typeface="Barlow" pitchFamily="34" charset="0"/>
                <a:ea typeface="Barlow" pitchFamily="34" charset="-122"/>
                <a:cs typeface="Barlow" pitchFamily="34" charset="-120"/>
              </a:rPr>
              <a:t>3</a:t>
            </a:r>
            <a:endParaRPr lang="en-US" sz="2624" dirty="0"/>
          </a:p>
        </p:txBody>
      </p:sp>
      <p:sp>
        <p:nvSpPr>
          <p:cNvPr id="21" name="Text 18"/>
          <p:cNvSpPr/>
          <p:nvPr/>
        </p:nvSpPr>
        <p:spPr>
          <a:xfrm>
            <a:off x="3315533" y="5712976"/>
            <a:ext cx="3116580" cy="347186"/>
          </a:xfrm>
          <a:prstGeom prst="rect">
            <a:avLst/>
          </a:prstGeom>
          <a:noFill/>
          <a:ln/>
        </p:spPr>
        <p:txBody>
          <a:bodyPr wrap="none" rtlCol="0" anchor="t"/>
          <a:lstStyle/>
          <a:p>
            <a:pPr marL="0" indent="0" algn="l">
              <a:lnSpc>
                <a:spcPts val="2734"/>
              </a:lnSpc>
              <a:buNone/>
            </a:pPr>
            <a:r>
              <a:rPr lang="en-US" sz="2187" b="1" dirty="0">
                <a:solidFill>
                  <a:srgbClr val="60A9FF"/>
                </a:solidFill>
                <a:latin typeface="Barlow" pitchFamily="34" charset="0"/>
                <a:ea typeface="Barlow" pitchFamily="34" charset="-122"/>
                <a:cs typeface="Barlow" pitchFamily="34" charset="-120"/>
              </a:rPr>
              <a:t>Data Analysis Techniques</a:t>
            </a:r>
            <a:endParaRPr lang="en-US" sz="2187" dirty="0"/>
          </a:p>
        </p:txBody>
      </p:sp>
      <p:sp>
        <p:nvSpPr>
          <p:cNvPr id="22" name="Text 19"/>
          <p:cNvSpPr/>
          <p:nvPr/>
        </p:nvSpPr>
        <p:spPr>
          <a:xfrm>
            <a:off x="3315533" y="6193393"/>
            <a:ext cx="9554647" cy="710803"/>
          </a:xfrm>
          <a:prstGeom prst="rect">
            <a:avLst/>
          </a:prstGeom>
          <a:noFill/>
          <a:ln/>
        </p:spPr>
        <p:txBody>
          <a:bodyPr wrap="square" rtlCol="0" anchor="t"/>
          <a:lstStyle/>
          <a:p>
            <a:pPr marL="0" indent="0" algn="l">
              <a:lnSpc>
                <a:spcPts val="2799"/>
              </a:lnSpc>
              <a:buNone/>
            </a:pPr>
            <a:r>
              <a:rPr lang="en-US" sz="1750" dirty="0">
                <a:solidFill>
                  <a:srgbClr val="EEEFF5"/>
                </a:solidFill>
                <a:latin typeface="Montserrat" pitchFamily="34" charset="0"/>
                <a:ea typeface="Montserrat" pitchFamily="34" charset="-122"/>
                <a:cs typeface="Montserrat" pitchFamily="34" charset="-120"/>
              </a:rPr>
              <a:t>Explain the methods used to explore relationships between variables (correlation analysis, statistical modeling, etc.).</a:t>
            </a:r>
            <a:endParaRPr lang="en-US" sz="1750" dirty="0"/>
          </a:p>
        </p:txBody>
      </p:sp>
      <p:pic>
        <p:nvPicPr>
          <p:cNvPr id="23"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254611" y="721339"/>
            <a:ext cx="5128260"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Data Analytics Tasks</a:t>
            </a:r>
            <a:endParaRPr lang="en-US" sz="4374" dirty="0"/>
          </a:p>
        </p:txBody>
      </p:sp>
      <p:sp>
        <p:nvSpPr>
          <p:cNvPr id="5" name="Text 3"/>
          <p:cNvSpPr/>
          <p:nvPr/>
        </p:nvSpPr>
        <p:spPr>
          <a:xfrm>
            <a:off x="1394460" y="2114554"/>
            <a:ext cx="2567940"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Movie Genre Analysis</a:t>
            </a:r>
            <a:endParaRPr lang="en-US" sz="2187" dirty="0"/>
          </a:p>
        </p:txBody>
      </p:sp>
      <p:sp>
        <p:nvSpPr>
          <p:cNvPr id="6" name="Text 4"/>
          <p:cNvSpPr/>
          <p:nvPr/>
        </p:nvSpPr>
        <p:spPr>
          <a:xfrm>
            <a:off x="1760220" y="2831425"/>
            <a:ext cx="5283994" cy="710803"/>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Analyze the distribution of movie genres and their impact on the IMDB score.</a:t>
            </a:r>
            <a:endParaRPr lang="en-US" sz="1750" dirty="0"/>
          </a:p>
        </p:txBody>
      </p:sp>
      <p:sp>
        <p:nvSpPr>
          <p:cNvPr id="7" name="Text 5"/>
          <p:cNvSpPr/>
          <p:nvPr/>
        </p:nvSpPr>
        <p:spPr>
          <a:xfrm>
            <a:off x="1483462" y="3738320"/>
            <a:ext cx="4053840"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Top 10 Common Genres of Movies</a:t>
            </a:r>
            <a:endParaRPr lang="en-US" sz="2187" dirty="0"/>
          </a:p>
        </p:txBody>
      </p:sp>
      <p:pic>
        <p:nvPicPr>
          <p:cNvPr id="9"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12" name="Picture 11">
            <a:extLst>
              <a:ext uri="{FF2B5EF4-FFF2-40B4-BE49-F238E27FC236}">
                <a16:creationId xmlns:a16="http://schemas.microsoft.com/office/drawing/2014/main" id="{2B0E1ADD-833F-495A-81ED-730F8886076A}"/>
              </a:ext>
            </a:extLst>
          </p:cNvPr>
          <p:cNvPicPr>
            <a:picLocks noChangeAspect="1"/>
          </p:cNvPicPr>
          <p:nvPr/>
        </p:nvPicPr>
        <p:blipFill rotWithShape="1">
          <a:blip r:embed="rId5"/>
          <a:srcRect r="45905" b="59291"/>
          <a:stretch/>
        </p:blipFill>
        <p:spPr>
          <a:xfrm>
            <a:off x="1641914" y="4874425"/>
            <a:ext cx="6426322" cy="2715095"/>
          </a:xfrm>
          <a:prstGeom prst="rect">
            <a:avLst/>
          </a:prstGeom>
        </p:spPr>
      </p:pic>
      <p:sp>
        <p:nvSpPr>
          <p:cNvPr id="14" name="Text 4">
            <a:extLst>
              <a:ext uri="{FF2B5EF4-FFF2-40B4-BE49-F238E27FC236}">
                <a16:creationId xmlns:a16="http://schemas.microsoft.com/office/drawing/2014/main" id="{75EB7062-17CD-4F21-88EA-AE8CBF3AF8CB}"/>
              </a:ext>
            </a:extLst>
          </p:cNvPr>
          <p:cNvSpPr/>
          <p:nvPr/>
        </p:nvSpPr>
        <p:spPr>
          <a:xfrm>
            <a:off x="1027355" y="2045259"/>
            <a:ext cx="114300" cy="416481"/>
          </a:xfrm>
          <a:prstGeom prst="rect">
            <a:avLst/>
          </a:prstGeom>
          <a:noFill/>
          <a:ln/>
        </p:spPr>
        <p:txBody>
          <a:bodyPr wrap="none" rtlCol="0" anchor="t"/>
          <a:lstStyle/>
          <a:p>
            <a:pPr marL="0" indent="0" algn="ctr">
              <a:lnSpc>
                <a:spcPts val="3281"/>
              </a:lnSpc>
              <a:buNone/>
            </a:pPr>
            <a:r>
              <a:rPr lang="en-US" sz="2624" b="1" dirty="0">
                <a:solidFill>
                  <a:srgbClr val="60A9FF"/>
                </a:solidFill>
                <a:latin typeface="Barlow" pitchFamily="34" charset="0"/>
                <a:ea typeface="Barlow" pitchFamily="34" charset="-122"/>
              </a:rPr>
              <a:t>1</a:t>
            </a:r>
          </a:p>
          <a:p>
            <a:pPr marL="0" indent="0" algn="ctr">
              <a:lnSpc>
                <a:spcPts val="3281"/>
              </a:lnSpc>
              <a:buNone/>
            </a:pPr>
            <a:endParaRPr lang="en-US" sz="2624" dirty="0"/>
          </a:p>
        </p:txBody>
      </p:sp>
      <p:pic>
        <p:nvPicPr>
          <p:cNvPr id="3074" name="Picture 2" descr="Image result for comedy romance drama all language in one frame">
            <a:extLst>
              <a:ext uri="{FF2B5EF4-FFF2-40B4-BE49-F238E27FC236}">
                <a16:creationId xmlns:a16="http://schemas.microsoft.com/office/drawing/2014/main" id="{D1FD18D6-E9ED-4ECA-BDA8-7EEFE289A6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02140" y="0"/>
            <a:ext cx="5128260"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5" name="Text 2"/>
          <p:cNvSpPr/>
          <p:nvPr/>
        </p:nvSpPr>
        <p:spPr>
          <a:xfrm>
            <a:off x="478197" y="86320"/>
            <a:ext cx="5128260"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Data Analytics Tasks</a:t>
            </a:r>
            <a:endParaRPr lang="en-US" sz="4374" dirty="0"/>
          </a:p>
        </p:txBody>
      </p:sp>
      <p:sp>
        <p:nvSpPr>
          <p:cNvPr id="6" name="Shape 3"/>
          <p:cNvSpPr/>
          <p:nvPr/>
        </p:nvSpPr>
        <p:spPr>
          <a:xfrm>
            <a:off x="4490799" y="4081582"/>
            <a:ext cx="499943" cy="499943"/>
          </a:xfrm>
          <a:prstGeom prst="roundRect">
            <a:avLst>
              <a:gd name="adj" fmla="val 26667"/>
            </a:avLst>
          </a:prstGeom>
          <a:solidFill>
            <a:srgbClr val="282C32"/>
          </a:solidFill>
          <a:ln/>
        </p:spPr>
      </p:sp>
      <p:sp>
        <p:nvSpPr>
          <p:cNvPr id="7" name="Text 4"/>
          <p:cNvSpPr/>
          <p:nvPr/>
        </p:nvSpPr>
        <p:spPr>
          <a:xfrm>
            <a:off x="984020" y="990403"/>
            <a:ext cx="114300" cy="416481"/>
          </a:xfrm>
          <a:prstGeom prst="rect">
            <a:avLst/>
          </a:prstGeom>
          <a:noFill/>
          <a:ln/>
        </p:spPr>
        <p:txBody>
          <a:bodyPr wrap="none" rtlCol="0" anchor="t"/>
          <a:lstStyle/>
          <a:p>
            <a:pPr marL="0" indent="0" algn="ctr">
              <a:lnSpc>
                <a:spcPts val="3281"/>
              </a:lnSpc>
              <a:buNone/>
            </a:pPr>
            <a:r>
              <a:rPr lang="en-US" sz="2624" b="1" dirty="0">
                <a:solidFill>
                  <a:srgbClr val="60A9FF"/>
                </a:solidFill>
                <a:latin typeface="Barlow" pitchFamily="34" charset="0"/>
                <a:ea typeface="Barlow" pitchFamily="34" charset="-122"/>
              </a:rPr>
              <a:t>2</a:t>
            </a:r>
            <a:endParaRPr lang="en-US" sz="2624" dirty="0"/>
          </a:p>
        </p:txBody>
      </p:sp>
      <p:sp>
        <p:nvSpPr>
          <p:cNvPr id="8" name="Text 5"/>
          <p:cNvSpPr/>
          <p:nvPr/>
        </p:nvSpPr>
        <p:spPr>
          <a:xfrm>
            <a:off x="1221826" y="1059698"/>
            <a:ext cx="2895600"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Movie Duration Analysis</a:t>
            </a:r>
            <a:endParaRPr lang="en-US" sz="2187" dirty="0"/>
          </a:p>
        </p:txBody>
      </p:sp>
      <p:sp>
        <p:nvSpPr>
          <p:cNvPr id="9" name="Text 6"/>
          <p:cNvSpPr/>
          <p:nvPr/>
        </p:nvSpPr>
        <p:spPr>
          <a:xfrm>
            <a:off x="2243802" y="1685889"/>
            <a:ext cx="8584287" cy="710803"/>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Analyze the distribution of movie durations and its impact on the IMDB score.</a:t>
            </a:r>
            <a:endParaRPr lang="en-US" sz="1750" dirty="0"/>
          </a:p>
        </p:txBody>
      </p:sp>
      <p:grpSp>
        <p:nvGrpSpPr>
          <p:cNvPr id="23" name="Group 22">
            <a:extLst>
              <a:ext uri="{FF2B5EF4-FFF2-40B4-BE49-F238E27FC236}">
                <a16:creationId xmlns:a16="http://schemas.microsoft.com/office/drawing/2014/main" id="{4AE73F8E-D781-47E2-A779-2869CBA065B7}"/>
              </a:ext>
            </a:extLst>
          </p:cNvPr>
          <p:cNvGrpSpPr/>
          <p:nvPr/>
        </p:nvGrpSpPr>
        <p:grpSpPr>
          <a:xfrm>
            <a:off x="2500256" y="2466582"/>
            <a:ext cx="7816327" cy="4201085"/>
            <a:chOff x="0" y="0"/>
            <a:chExt cx="4640893" cy="2815710"/>
          </a:xfrm>
        </p:grpSpPr>
        <p:sp>
          <p:nvSpPr>
            <p:cNvPr id="24" name="Rectangle 23">
              <a:extLst>
                <a:ext uri="{FF2B5EF4-FFF2-40B4-BE49-F238E27FC236}">
                  <a16:creationId xmlns:a16="http://schemas.microsoft.com/office/drawing/2014/main" id="{EFBEE831-D450-4738-86D2-CB33A043A91A}"/>
                </a:ext>
              </a:extLst>
            </p:cNvPr>
            <p:cNvSpPr/>
            <p:nvPr/>
          </p:nvSpPr>
          <p:spPr>
            <a:xfrm>
              <a:off x="4593352" y="2642400"/>
              <a:ext cx="47541" cy="173310"/>
            </a:xfrm>
            <a:prstGeom prst="rect">
              <a:avLst/>
            </a:prstGeom>
            <a:ln>
              <a:noFill/>
            </a:ln>
          </p:spPr>
          <p:txBody>
            <a:bodyPr vert="horz" lIns="0" tIns="0" rIns="0" bIns="0" rtlCol="0">
              <a:noAutofit/>
            </a:bodyPr>
            <a:lstStyle/>
            <a:p>
              <a:pPr marL="6350" marR="41275" indent="-6350" algn="l">
                <a:lnSpc>
                  <a:spcPct val="107000"/>
                </a:lnSpc>
                <a:spcAft>
                  <a:spcPts val="800"/>
                </a:spcAft>
              </a:pPr>
              <a:r>
                <a:rPr lang="en-IN" sz="1150">
                  <a:solidFill>
                    <a:srgbClr val="000000"/>
                  </a:solidFill>
                  <a:effectLst/>
                  <a:latin typeface="Times New Roman" panose="02020603050405020304" pitchFamily="18" charset="0"/>
                  <a:ea typeface="Times New Roman" panose="02020603050405020304" pitchFamily="18" charset="0"/>
                </a:rPr>
                <a:t> </a:t>
              </a:r>
            </a:p>
          </p:txBody>
        </p:sp>
        <p:pic>
          <p:nvPicPr>
            <p:cNvPr id="25" name="Picture 24">
              <a:extLst>
                <a:ext uri="{FF2B5EF4-FFF2-40B4-BE49-F238E27FC236}">
                  <a16:creationId xmlns:a16="http://schemas.microsoft.com/office/drawing/2014/main" id="{5F4C1608-C4F1-4AD4-A76E-1A67E6C3B0C6}"/>
                </a:ext>
              </a:extLst>
            </p:cNvPr>
            <p:cNvPicPr/>
            <p:nvPr/>
          </p:nvPicPr>
          <p:blipFill>
            <a:blip r:embed="rId3"/>
            <a:stretch>
              <a:fillRect/>
            </a:stretch>
          </p:blipFill>
          <p:spPr>
            <a:xfrm>
              <a:off x="0" y="0"/>
              <a:ext cx="4594861" cy="2738628"/>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5" name="Text 2"/>
          <p:cNvSpPr/>
          <p:nvPr/>
        </p:nvSpPr>
        <p:spPr>
          <a:xfrm>
            <a:off x="478197" y="86320"/>
            <a:ext cx="5128260"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Data Analytics Tasks</a:t>
            </a:r>
            <a:endParaRPr lang="en-US" sz="4374" dirty="0"/>
          </a:p>
        </p:txBody>
      </p:sp>
      <p:sp>
        <p:nvSpPr>
          <p:cNvPr id="6" name="Shape 3"/>
          <p:cNvSpPr/>
          <p:nvPr/>
        </p:nvSpPr>
        <p:spPr>
          <a:xfrm>
            <a:off x="4490799" y="4081582"/>
            <a:ext cx="499943" cy="499943"/>
          </a:xfrm>
          <a:prstGeom prst="roundRect">
            <a:avLst>
              <a:gd name="adj" fmla="val 26667"/>
            </a:avLst>
          </a:prstGeom>
          <a:solidFill>
            <a:srgbClr val="282C32"/>
          </a:solidFill>
          <a:ln/>
        </p:spPr>
      </p:sp>
      <p:sp>
        <p:nvSpPr>
          <p:cNvPr id="7" name="Text 4"/>
          <p:cNvSpPr/>
          <p:nvPr/>
        </p:nvSpPr>
        <p:spPr>
          <a:xfrm>
            <a:off x="1066064" y="1025050"/>
            <a:ext cx="114300" cy="416481"/>
          </a:xfrm>
          <a:prstGeom prst="rect">
            <a:avLst/>
          </a:prstGeom>
          <a:noFill/>
          <a:ln/>
        </p:spPr>
        <p:txBody>
          <a:bodyPr wrap="none" rtlCol="0" anchor="t"/>
          <a:lstStyle/>
          <a:p>
            <a:pPr marL="0" indent="0" algn="ctr">
              <a:lnSpc>
                <a:spcPts val="3281"/>
              </a:lnSpc>
              <a:buNone/>
            </a:pPr>
            <a:r>
              <a:rPr lang="en-US" sz="2624" dirty="0">
                <a:solidFill>
                  <a:srgbClr val="00B0F0"/>
                </a:solidFill>
              </a:rPr>
              <a:t>3</a:t>
            </a:r>
          </a:p>
        </p:txBody>
      </p:sp>
      <p:sp>
        <p:nvSpPr>
          <p:cNvPr id="8" name="Text 5"/>
          <p:cNvSpPr/>
          <p:nvPr/>
        </p:nvSpPr>
        <p:spPr>
          <a:xfrm>
            <a:off x="1221826" y="1059698"/>
            <a:ext cx="2895600"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Movie Duration Analysis</a:t>
            </a:r>
            <a:endParaRPr lang="en-US" sz="2187" dirty="0"/>
          </a:p>
        </p:txBody>
      </p:sp>
      <p:sp>
        <p:nvSpPr>
          <p:cNvPr id="9" name="Text 6"/>
          <p:cNvSpPr/>
          <p:nvPr/>
        </p:nvSpPr>
        <p:spPr>
          <a:xfrm>
            <a:off x="2243802" y="1685889"/>
            <a:ext cx="8584287" cy="710803"/>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Analyze the distribution of movie durations and its impact on the IMDB score.</a:t>
            </a:r>
            <a:endParaRPr lang="en-US" sz="1750" dirty="0"/>
          </a:p>
        </p:txBody>
      </p:sp>
      <p:grpSp>
        <p:nvGrpSpPr>
          <p:cNvPr id="23" name="Group 22">
            <a:extLst>
              <a:ext uri="{FF2B5EF4-FFF2-40B4-BE49-F238E27FC236}">
                <a16:creationId xmlns:a16="http://schemas.microsoft.com/office/drawing/2014/main" id="{4AE73F8E-D781-47E2-A779-2869CBA065B7}"/>
              </a:ext>
            </a:extLst>
          </p:cNvPr>
          <p:cNvGrpSpPr/>
          <p:nvPr/>
        </p:nvGrpSpPr>
        <p:grpSpPr>
          <a:xfrm>
            <a:off x="1599004" y="2466582"/>
            <a:ext cx="14203980" cy="4525889"/>
            <a:chOff x="-3171116" y="2642400"/>
            <a:chExt cx="7812009" cy="3012783"/>
          </a:xfrm>
        </p:grpSpPr>
        <p:sp>
          <p:nvSpPr>
            <p:cNvPr id="24" name="Rectangle 23">
              <a:extLst>
                <a:ext uri="{FF2B5EF4-FFF2-40B4-BE49-F238E27FC236}">
                  <a16:creationId xmlns:a16="http://schemas.microsoft.com/office/drawing/2014/main" id="{EFBEE831-D450-4738-86D2-CB33A043A91A}"/>
                </a:ext>
              </a:extLst>
            </p:cNvPr>
            <p:cNvSpPr/>
            <p:nvPr/>
          </p:nvSpPr>
          <p:spPr>
            <a:xfrm>
              <a:off x="4593352" y="2642400"/>
              <a:ext cx="47541" cy="173310"/>
            </a:xfrm>
            <a:prstGeom prst="rect">
              <a:avLst/>
            </a:prstGeom>
            <a:ln>
              <a:noFill/>
            </a:ln>
          </p:spPr>
          <p:txBody>
            <a:bodyPr vert="horz" lIns="0" tIns="0" rIns="0" bIns="0" rtlCol="0">
              <a:noAutofit/>
            </a:bodyPr>
            <a:lstStyle/>
            <a:p>
              <a:pPr marL="6350" marR="41275" indent="-6350" algn="l">
                <a:lnSpc>
                  <a:spcPct val="107000"/>
                </a:lnSpc>
                <a:spcAft>
                  <a:spcPts val="800"/>
                </a:spcAft>
              </a:pPr>
              <a:r>
                <a:rPr lang="en-IN" sz="1150">
                  <a:solidFill>
                    <a:srgbClr val="000000"/>
                  </a:solidFill>
                  <a:effectLst/>
                  <a:latin typeface="Times New Roman" panose="02020603050405020304" pitchFamily="18" charset="0"/>
                  <a:ea typeface="Times New Roman" panose="02020603050405020304" pitchFamily="18" charset="0"/>
                </a:rPr>
                <a:t> </a:t>
              </a:r>
            </a:p>
          </p:txBody>
        </p:sp>
        <p:pic>
          <p:nvPicPr>
            <p:cNvPr id="26" name="Picture 25">
              <a:extLst>
                <a:ext uri="{FF2B5EF4-FFF2-40B4-BE49-F238E27FC236}">
                  <a16:creationId xmlns:a16="http://schemas.microsoft.com/office/drawing/2014/main" id="{AD4CA309-C216-4769-B71B-89241D70E419}"/>
                </a:ext>
              </a:extLst>
            </p:cNvPr>
            <p:cNvPicPr/>
            <p:nvPr/>
          </p:nvPicPr>
          <p:blipFill>
            <a:blip r:embed="rId3"/>
            <a:stretch>
              <a:fillRect/>
            </a:stretch>
          </p:blipFill>
          <p:spPr>
            <a:xfrm>
              <a:off x="-3171116" y="2689479"/>
              <a:ext cx="5090161" cy="2965704"/>
            </a:xfrm>
            <a:prstGeom prst="rect">
              <a:avLst/>
            </a:prstGeom>
          </p:spPr>
        </p:pic>
      </p:grpSp>
    </p:spTree>
    <p:extLst>
      <p:ext uri="{BB962C8B-B14F-4D97-AF65-F5344CB8AC3E}">
        <p14:creationId xmlns:p14="http://schemas.microsoft.com/office/powerpoint/2010/main" val="1047018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2960846"/>
            <a:ext cx="5128260"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Data Analytics Tasks</a:t>
            </a:r>
            <a:endParaRPr lang="en-US" sz="4374" dirty="0"/>
          </a:p>
        </p:txBody>
      </p:sp>
      <p:sp>
        <p:nvSpPr>
          <p:cNvPr id="6" name="Shape 3"/>
          <p:cNvSpPr/>
          <p:nvPr/>
        </p:nvSpPr>
        <p:spPr>
          <a:xfrm>
            <a:off x="833199" y="3988475"/>
            <a:ext cx="9306401" cy="1280160"/>
          </a:xfrm>
          <a:prstGeom prst="roundRect">
            <a:avLst>
              <a:gd name="adj" fmla="val 10414"/>
            </a:avLst>
          </a:prstGeom>
          <a:solidFill>
            <a:srgbClr val="282C32"/>
          </a:solidFill>
          <a:ln/>
        </p:spPr>
      </p:sp>
      <p:sp>
        <p:nvSpPr>
          <p:cNvPr id="7" name="Text 4"/>
          <p:cNvSpPr/>
          <p:nvPr/>
        </p:nvSpPr>
        <p:spPr>
          <a:xfrm>
            <a:off x="1055370" y="4210645"/>
            <a:ext cx="2286000"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Language Analysis</a:t>
            </a:r>
            <a:endParaRPr lang="en-US" sz="2187" dirty="0"/>
          </a:p>
        </p:txBody>
      </p:sp>
      <p:sp>
        <p:nvSpPr>
          <p:cNvPr id="8" name="Text 5"/>
          <p:cNvSpPr/>
          <p:nvPr/>
        </p:nvSpPr>
        <p:spPr>
          <a:xfrm>
            <a:off x="1055370" y="4691063"/>
            <a:ext cx="8862060" cy="355402"/>
          </a:xfrm>
          <a:prstGeom prst="rect">
            <a:avLst/>
          </a:prstGeom>
          <a:noFill/>
          <a:ln/>
        </p:spPr>
        <p:txBody>
          <a:bodyPr wrap="non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Situation: Examine the distribution of movies based on their language.</a:t>
            </a:r>
            <a:endParaRPr lang="en-US" sz="1750" dirty="0"/>
          </a:p>
        </p:txBody>
      </p:sp>
      <p:pic>
        <p:nvPicPr>
          <p:cNvPr id="10" name="Picture 9">
            <a:extLst>
              <a:ext uri="{FF2B5EF4-FFF2-40B4-BE49-F238E27FC236}">
                <a16:creationId xmlns:a16="http://schemas.microsoft.com/office/drawing/2014/main" id="{E8D540D5-77D8-43F3-9907-7387CF3D73AF}"/>
              </a:ext>
            </a:extLst>
          </p:cNvPr>
          <p:cNvPicPr/>
          <p:nvPr/>
        </p:nvPicPr>
        <p:blipFill>
          <a:blip r:embed="rId4"/>
          <a:stretch>
            <a:fillRect/>
          </a:stretch>
        </p:blipFill>
        <p:spPr>
          <a:xfrm>
            <a:off x="10972800" y="0"/>
            <a:ext cx="3657599" cy="8229599"/>
          </a:xfrm>
          <a:prstGeom prst="rect">
            <a:avLst/>
          </a:prstGeom>
        </p:spPr>
      </p:pic>
      <p:sp>
        <p:nvSpPr>
          <p:cNvPr id="11" name="Text 4">
            <a:extLst>
              <a:ext uri="{FF2B5EF4-FFF2-40B4-BE49-F238E27FC236}">
                <a16:creationId xmlns:a16="http://schemas.microsoft.com/office/drawing/2014/main" id="{2C1E6A0B-793A-4594-81BB-C866B8760A67}"/>
              </a:ext>
            </a:extLst>
          </p:cNvPr>
          <p:cNvSpPr/>
          <p:nvPr/>
        </p:nvSpPr>
        <p:spPr>
          <a:xfrm>
            <a:off x="887135" y="4175997"/>
            <a:ext cx="114300" cy="416481"/>
          </a:xfrm>
          <a:prstGeom prst="rect">
            <a:avLst/>
          </a:prstGeom>
          <a:noFill/>
          <a:ln/>
        </p:spPr>
        <p:txBody>
          <a:bodyPr wrap="none" rtlCol="0" anchor="t"/>
          <a:lstStyle/>
          <a:p>
            <a:pPr marL="0" indent="0" algn="ctr">
              <a:lnSpc>
                <a:spcPts val="3281"/>
              </a:lnSpc>
              <a:buNone/>
            </a:pPr>
            <a:r>
              <a:rPr lang="en-US" sz="2624" b="1" dirty="0">
                <a:solidFill>
                  <a:srgbClr val="60A9FF"/>
                </a:solidFill>
                <a:latin typeface="Barlow" pitchFamily="34" charset="0"/>
                <a:ea typeface="Barlow" pitchFamily="34" charset="-122"/>
              </a:rPr>
              <a:t>4</a:t>
            </a:r>
            <a:endParaRPr lang="en-US" sz="262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2960846"/>
            <a:ext cx="5128260"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Data Analytics Tasks</a:t>
            </a:r>
            <a:endParaRPr lang="en-US" sz="4374" dirty="0"/>
          </a:p>
        </p:txBody>
      </p:sp>
      <p:sp>
        <p:nvSpPr>
          <p:cNvPr id="6" name="Shape 3"/>
          <p:cNvSpPr/>
          <p:nvPr/>
        </p:nvSpPr>
        <p:spPr>
          <a:xfrm>
            <a:off x="833199" y="3988475"/>
            <a:ext cx="9306401" cy="1280160"/>
          </a:xfrm>
          <a:prstGeom prst="roundRect">
            <a:avLst>
              <a:gd name="adj" fmla="val 10414"/>
            </a:avLst>
          </a:prstGeom>
          <a:solidFill>
            <a:srgbClr val="282C32"/>
          </a:solidFill>
          <a:ln/>
        </p:spPr>
      </p:sp>
      <p:sp>
        <p:nvSpPr>
          <p:cNvPr id="7" name="Text 4"/>
          <p:cNvSpPr/>
          <p:nvPr/>
        </p:nvSpPr>
        <p:spPr>
          <a:xfrm>
            <a:off x="1055370" y="4210645"/>
            <a:ext cx="2286000"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Language Analysis</a:t>
            </a:r>
            <a:endParaRPr lang="en-US" sz="2187" dirty="0"/>
          </a:p>
        </p:txBody>
      </p:sp>
      <p:sp>
        <p:nvSpPr>
          <p:cNvPr id="8" name="Text 5"/>
          <p:cNvSpPr/>
          <p:nvPr/>
        </p:nvSpPr>
        <p:spPr>
          <a:xfrm>
            <a:off x="1055370" y="4691063"/>
            <a:ext cx="8862060" cy="355402"/>
          </a:xfrm>
          <a:prstGeom prst="rect">
            <a:avLst/>
          </a:prstGeom>
          <a:noFill/>
          <a:ln/>
        </p:spPr>
        <p:txBody>
          <a:bodyPr wrap="non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Situation: Examine the distribution of movies based on their language.</a:t>
            </a:r>
            <a:endParaRPr lang="en-US" sz="1750" dirty="0"/>
          </a:p>
        </p:txBody>
      </p:sp>
      <p:pic>
        <p:nvPicPr>
          <p:cNvPr id="11" name="Picture 10">
            <a:extLst>
              <a:ext uri="{FF2B5EF4-FFF2-40B4-BE49-F238E27FC236}">
                <a16:creationId xmlns:a16="http://schemas.microsoft.com/office/drawing/2014/main" id="{00DFA23D-932E-498A-9B5F-0E4373723FCE}"/>
              </a:ext>
            </a:extLst>
          </p:cNvPr>
          <p:cNvPicPr/>
          <p:nvPr/>
        </p:nvPicPr>
        <p:blipFill>
          <a:blip r:embed="rId4"/>
          <a:stretch>
            <a:fillRect/>
          </a:stretch>
        </p:blipFill>
        <p:spPr>
          <a:xfrm>
            <a:off x="8777883" y="0"/>
            <a:ext cx="5852517" cy="8229600"/>
          </a:xfrm>
          <a:prstGeom prst="rect">
            <a:avLst/>
          </a:prstGeom>
        </p:spPr>
      </p:pic>
    </p:spTree>
    <p:extLst>
      <p:ext uri="{BB962C8B-B14F-4D97-AF65-F5344CB8AC3E}">
        <p14:creationId xmlns:p14="http://schemas.microsoft.com/office/powerpoint/2010/main" val="47451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523552" y="736972"/>
            <a:ext cx="5128260"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Data Analytics Tasks</a:t>
            </a:r>
            <a:endParaRPr lang="en-US" sz="4374" dirty="0"/>
          </a:p>
        </p:txBody>
      </p:sp>
      <p:sp>
        <p:nvSpPr>
          <p:cNvPr id="6" name="Text 3"/>
          <p:cNvSpPr/>
          <p:nvPr/>
        </p:nvSpPr>
        <p:spPr>
          <a:xfrm>
            <a:off x="2079210" y="1624839"/>
            <a:ext cx="2221944" cy="347186"/>
          </a:xfrm>
          <a:prstGeom prst="rect">
            <a:avLst/>
          </a:prstGeom>
          <a:noFill/>
          <a:ln/>
        </p:spPr>
        <p:txBody>
          <a:bodyPr wrap="none" rtlCol="0" anchor="t"/>
          <a:lstStyle/>
          <a:p>
            <a:pPr marL="0" indent="0" algn="l">
              <a:lnSpc>
                <a:spcPts val="2734"/>
              </a:lnSpc>
              <a:buNone/>
            </a:pPr>
            <a:r>
              <a:rPr lang="en-US" sz="2187" b="1" dirty="0">
                <a:solidFill>
                  <a:srgbClr val="60A9FF"/>
                </a:solidFill>
                <a:latin typeface="Barlow" pitchFamily="34" charset="0"/>
                <a:ea typeface="Barlow" pitchFamily="34" charset="-122"/>
                <a:cs typeface="Barlow" pitchFamily="34" charset="-120"/>
              </a:rPr>
              <a:t>Director Analysis</a:t>
            </a:r>
            <a:endParaRPr lang="en-US" sz="2187" dirty="0"/>
          </a:p>
        </p:txBody>
      </p:sp>
      <p:sp>
        <p:nvSpPr>
          <p:cNvPr id="7" name="Text 4"/>
          <p:cNvSpPr/>
          <p:nvPr/>
        </p:nvSpPr>
        <p:spPr>
          <a:xfrm>
            <a:off x="2079210" y="2151519"/>
            <a:ext cx="10665619" cy="355402"/>
          </a:xfrm>
          <a:prstGeom prst="rect">
            <a:avLst/>
          </a:prstGeom>
          <a:noFill/>
          <a:ln/>
        </p:spPr>
        <p:txBody>
          <a:bodyPr wrap="none" rtlCol="0" anchor="t"/>
          <a:lstStyle/>
          <a:p>
            <a:pPr marL="0" indent="0" algn="l">
              <a:lnSpc>
                <a:spcPts val="2799"/>
              </a:lnSpc>
              <a:buNone/>
            </a:pPr>
            <a:r>
              <a:rPr lang="en-US" sz="1750" dirty="0">
                <a:solidFill>
                  <a:srgbClr val="EEEFF5"/>
                </a:solidFill>
                <a:latin typeface="Montserrat" pitchFamily="34" charset="0"/>
                <a:ea typeface="Montserrat" pitchFamily="34" charset="-122"/>
                <a:cs typeface="Montserrat" pitchFamily="34" charset="-120"/>
              </a:rPr>
              <a:t>Influence of directors on movie ratings.</a:t>
            </a:r>
            <a:endParaRPr lang="en-US" sz="1750" dirty="0"/>
          </a:p>
        </p:txBody>
      </p:sp>
      <p:pic>
        <p:nvPicPr>
          <p:cNvPr id="9" name="Picture 8">
            <a:extLst>
              <a:ext uri="{FF2B5EF4-FFF2-40B4-BE49-F238E27FC236}">
                <a16:creationId xmlns:a16="http://schemas.microsoft.com/office/drawing/2014/main" id="{BA22614F-E876-4A26-8674-A7A61729B5FD}"/>
              </a:ext>
            </a:extLst>
          </p:cNvPr>
          <p:cNvPicPr/>
          <p:nvPr/>
        </p:nvPicPr>
        <p:blipFill>
          <a:blip r:embed="rId3"/>
          <a:stretch>
            <a:fillRect/>
          </a:stretch>
        </p:blipFill>
        <p:spPr>
          <a:xfrm>
            <a:off x="1792941" y="4175352"/>
            <a:ext cx="5311140" cy="2767330"/>
          </a:xfrm>
          <a:prstGeom prst="rect">
            <a:avLst/>
          </a:prstGeom>
        </p:spPr>
      </p:pic>
      <p:pic>
        <p:nvPicPr>
          <p:cNvPr id="10" name="Picture 9">
            <a:extLst>
              <a:ext uri="{FF2B5EF4-FFF2-40B4-BE49-F238E27FC236}">
                <a16:creationId xmlns:a16="http://schemas.microsoft.com/office/drawing/2014/main" id="{49AF6749-511A-48B7-AA38-DE1D5EC1C077}"/>
              </a:ext>
            </a:extLst>
          </p:cNvPr>
          <p:cNvPicPr/>
          <p:nvPr/>
        </p:nvPicPr>
        <p:blipFill>
          <a:blip r:embed="rId4"/>
          <a:stretch>
            <a:fillRect/>
          </a:stretch>
        </p:blipFill>
        <p:spPr>
          <a:xfrm>
            <a:off x="2535814" y="2811746"/>
            <a:ext cx="2574068" cy="771118"/>
          </a:xfrm>
          <a:prstGeom prst="rect">
            <a:avLst/>
          </a:prstGeom>
        </p:spPr>
      </p:pic>
      <p:pic>
        <p:nvPicPr>
          <p:cNvPr id="2050" name="Picture 2" descr="Image result for akira kurosawa">
            <a:extLst>
              <a:ext uri="{FF2B5EF4-FFF2-40B4-BE49-F238E27FC236}">
                <a16:creationId xmlns:a16="http://schemas.microsoft.com/office/drawing/2014/main" id="{85004EA5-502C-4654-A83A-F75E7C17D4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5821" y="379"/>
            <a:ext cx="5034579" cy="4114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Director Symbol">
            <a:extLst>
              <a:ext uri="{FF2B5EF4-FFF2-40B4-BE49-F238E27FC236}">
                <a16:creationId xmlns:a16="http://schemas.microsoft.com/office/drawing/2014/main" id="{2305C5C3-279C-4D7F-ADE0-BF88FD7DF7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95821" y="4114421"/>
            <a:ext cx="5034579" cy="4114799"/>
          </a:xfrm>
          <a:prstGeom prst="rect">
            <a:avLst/>
          </a:prstGeom>
          <a:noFill/>
          <a:extLst>
            <a:ext uri="{909E8E84-426E-40DD-AFC4-6F175D3DCCD1}">
              <a14:hiddenFill xmlns:a14="http://schemas.microsoft.com/office/drawing/2010/main">
                <a:solidFill>
                  <a:srgbClr val="FFFFFF"/>
                </a:solidFill>
              </a14:hiddenFill>
            </a:ext>
          </a:extLst>
        </p:spPr>
      </p:pic>
      <p:sp>
        <p:nvSpPr>
          <p:cNvPr id="13" name="Text 4">
            <a:extLst>
              <a:ext uri="{FF2B5EF4-FFF2-40B4-BE49-F238E27FC236}">
                <a16:creationId xmlns:a16="http://schemas.microsoft.com/office/drawing/2014/main" id="{BEE05D2F-FEBB-4E6F-8597-EB1F2ED4FE24}"/>
              </a:ext>
            </a:extLst>
          </p:cNvPr>
          <p:cNvSpPr/>
          <p:nvPr/>
        </p:nvSpPr>
        <p:spPr>
          <a:xfrm>
            <a:off x="1792941" y="1590191"/>
            <a:ext cx="114300" cy="416481"/>
          </a:xfrm>
          <a:prstGeom prst="rect">
            <a:avLst/>
          </a:prstGeom>
          <a:noFill/>
          <a:ln/>
        </p:spPr>
        <p:txBody>
          <a:bodyPr wrap="none" rtlCol="0" anchor="t"/>
          <a:lstStyle/>
          <a:p>
            <a:pPr marL="0" indent="0" algn="ctr">
              <a:lnSpc>
                <a:spcPts val="3281"/>
              </a:lnSpc>
              <a:buNone/>
            </a:pPr>
            <a:r>
              <a:rPr lang="en-US" sz="2624" b="1" dirty="0">
                <a:solidFill>
                  <a:srgbClr val="60A9FF"/>
                </a:solidFill>
                <a:latin typeface="Barlow" pitchFamily="34" charset="0"/>
                <a:ea typeface="Barlow" pitchFamily="34" charset="-122"/>
              </a:rPr>
              <a:t>5</a:t>
            </a:r>
            <a:endParaRPr lang="en-US" sz="262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318</Words>
  <Application>Microsoft Office PowerPoint</Application>
  <PresentationFormat>Custom</PresentationFormat>
  <Paragraphs>61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Barlow</vt:lpstr>
      <vt:lpstr>Calibri</vt:lpstr>
      <vt:lpstr>Montserrat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samarjith M N</cp:lastModifiedBy>
  <cp:revision>3</cp:revision>
  <dcterms:created xsi:type="dcterms:W3CDTF">2023-12-25T09:18:52Z</dcterms:created>
  <dcterms:modified xsi:type="dcterms:W3CDTF">2023-12-25T09:59:41Z</dcterms:modified>
</cp:coreProperties>
</file>