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9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9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78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09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2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73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7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0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5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2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3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8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1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0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4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3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82DA-60D0-4F79-904A-3F34CB567EB3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F94DD-AF36-4B3B-B251-58DBCC96DC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86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958" y="1384663"/>
            <a:ext cx="10646229" cy="3497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IN" sz="3600" b="1" kern="0" dirty="0" smtClean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🚲 Bike </a:t>
            </a:r>
            <a:r>
              <a:rPr lang="en-IN" sz="3600" b="1" kern="0" dirty="0" err="1" smtClean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Dekho</a:t>
            </a:r>
            <a:r>
              <a:rPr lang="en-IN" sz="3600" b="1" kern="0" dirty="0" smtClean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– Bike Sales Analysis Excel/Power BI Project</a:t>
            </a:r>
            <a:endParaRPr lang="en-IN" sz="3600" b="1" kern="0" dirty="0" smtClean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Project Overview:</a:t>
            </a:r>
            <a:endParaRPr lang="en-IN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Bike </a:t>
            </a:r>
            <a:r>
              <a:rPr lang="en-IN" b="1" dirty="0" err="1">
                <a:latin typeface="Arial" panose="020B0604020202020204" pitchFamily="34" charset="0"/>
                <a:ea typeface="Arial" panose="020B0604020202020204" pitchFamily="34" charset="0"/>
              </a:rPr>
              <a:t>Dekho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 – Bike Sales Analysis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is a hands-on data analysis project that explores sales trends in the biking industry using Microsoft </a:t>
            </a:r>
            <a:r>
              <a:rPr lang="en-IN" dirty="0" smtClean="0">
                <a:latin typeface="Arial" panose="020B0604020202020204" pitchFamily="34" charset="0"/>
                <a:ea typeface="Arial" panose="020B0604020202020204" pitchFamily="34" charset="0"/>
              </a:rPr>
              <a:t>Excel / Power BI. 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This project demonstrates how Excel can be effectively utilized for </a:t>
            </a: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data cleaning, transformation, analysis, and visualization</a:t>
            </a:r>
            <a:r>
              <a:rPr lang="en-IN" dirty="0">
                <a:latin typeface="Arial" panose="020B0604020202020204" pitchFamily="34" charset="0"/>
                <a:ea typeface="Arial" panose="020B0604020202020204" pitchFamily="34" charset="0"/>
              </a:rPr>
              <a:t> to drive meaningful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106814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337" y="143691"/>
            <a:ext cx="534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  <a:endParaRPr lang="en-IN" sz="40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9" t="21915" r="25584" b="24495"/>
          <a:stretch/>
        </p:blipFill>
        <p:spPr>
          <a:xfrm>
            <a:off x="1603492" y="851577"/>
            <a:ext cx="9003547" cy="52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38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9976" y="0"/>
            <a:ext cx="9522823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Conclusion – </a:t>
            </a:r>
            <a:r>
              <a:rPr lang="en-US" sz="3200" b="1" dirty="0" err="1">
                <a:solidFill>
                  <a:srgbClr val="FF0000"/>
                </a:solidFill>
              </a:rPr>
              <a:t>BikeDekho</a:t>
            </a:r>
            <a:r>
              <a:rPr lang="en-US" sz="3200" b="1" dirty="0">
                <a:solidFill>
                  <a:srgbClr val="FF0000"/>
                </a:solidFill>
              </a:rPr>
              <a:t> Sales Dashboard</a:t>
            </a:r>
          </a:p>
          <a:p>
            <a:r>
              <a:rPr lang="en-US" dirty="0"/>
              <a:t>The </a:t>
            </a:r>
            <a:r>
              <a:rPr lang="en-US" dirty="0" err="1"/>
              <a:t>BikeDekho</a:t>
            </a:r>
            <a:r>
              <a:rPr lang="en-US" dirty="0"/>
              <a:t> Sales Dashboard provides valuable insights into customer demographics, income distribution, and buying behavior. Based on the visual analysis, we can draw the following key conclusions: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🚹 Gender and Car Ownership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Male customers own more cars (787) compared to female customers (688), indicating a higher engagement or purchasing power among male customers.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📈 Income by Marital Status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Married individuals contribute </a:t>
            </a:r>
            <a:r>
              <a:rPr lang="en-US" b="1" dirty="0"/>
              <a:t>56%</a:t>
            </a:r>
            <a:r>
              <a:rPr lang="en-US" dirty="0"/>
              <a:t> of total income, while singles contribute </a:t>
            </a:r>
            <a:r>
              <a:rPr lang="en-US" b="1" dirty="0"/>
              <a:t>44%</a:t>
            </a:r>
            <a:r>
              <a:rPr lang="en-US" dirty="0"/>
              <a:t>, showing a slightly higher financial strength or stability among married users.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🏠 Home Ownership by Age and Region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Most home-owning customers are older and primarily from </a:t>
            </a:r>
            <a:r>
              <a:rPr lang="en-US" b="1" dirty="0"/>
              <a:t>North America</a:t>
            </a:r>
            <a:r>
              <a:rPr lang="en-US" dirty="0"/>
              <a:t>, suggesting a mature and financially stable user base in that region.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🌍 Regional Income Distribution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b="1" dirty="0"/>
              <a:t>North America</a:t>
            </a:r>
            <a:r>
              <a:rPr lang="en-US" dirty="0"/>
              <a:t> dominates income contribution with </a:t>
            </a:r>
            <a:r>
              <a:rPr lang="en-US" b="1" dirty="0"/>
              <a:t>₹32M</a:t>
            </a:r>
            <a:r>
              <a:rPr lang="en-US" dirty="0"/>
              <a:t>, while </a:t>
            </a:r>
            <a:r>
              <a:rPr lang="en-US" b="1" dirty="0"/>
              <a:t>Europe</a:t>
            </a:r>
            <a:r>
              <a:rPr lang="en-US" dirty="0"/>
              <a:t> and </a:t>
            </a:r>
            <a:r>
              <a:rPr lang="en-US" b="1" dirty="0"/>
              <a:t>Pacific</a:t>
            </a:r>
            <a:r>
              <a:rPr lang="en-US" dirty="0"/>
              <a:t> contribute equally at </a:t>
            </a:r>
            <a:r>
              <a:rPr lang="en-US" b="1" dirty="0"/>
              <a:t>₹13M</a:t>
            </a:r>
            <a:r>
              <a:rPr lang="en-US" dirty="0"/>
              <a:t>, highlighting North America as the top-performing market.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📊 Income by Occupation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b="1" dirty="0"/>
              <a:t>Professional</a:t>
            </a:r>
            <a:r>
              <a:rPr lang="en-US" dirty="0"/>
              <a:t> (37%) and </a:t>
            </a:r>
            <a:r>
              <a:rPr lang="en-US" b="1" dirty="0"/>
              <a:t>Management</a:t>
            </a:r>
            <a:r>
              <a:rPr lang="en-US" dirty="0"/>
              <a:t> (26%) roles lead in income, indicating that high-income customers generally work in white-collar or executive roles.</a:t>
            </a:r>
          </a:p>
          <a:p>
            <a:pPr lvl="1"/>
            <a:r>
              <a:rPr lang="en-US" b="1" dirty="0"/>
              <a:t>Manual</a:t>
            </a:r>
            <a:r>
              <a:rPr lang="en-US" dirty="0"/>
              <a:t> and </a:t>
            </a:r>
            <a:r>
              <a:rPr lang="en-US" b="1" dirty="0"/>
              <a:t>Clerical</a:t>
            </a:r>
            <a:r>
              <a:rPr lang="en-US" dirty="0"/>
              <a:t> roles contribute the least, which aligns with expected lower income brackets.</a:t>
            </a:r>
          </a:p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👨 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Children by Gender and Education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Education levels are quite balanced across genders, but slightly more males fall under higher education categories (like Bachelors), which may correlate with higher ownership of vehicles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0" b="11328"/>
          <a:stretch/>
        </p:blipFill>
        <p:spPr>
          <a:xfrm>
            <a:off x="1227909" y="1079190"/>
            <a:ext cx="9771017" cy="47468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80560" y="104502"/>
            <a:ext cx="280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Raw Data</a:t>
            </a:r>
            <a:endParaRPr lang="en-IN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8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8" r="20260" b="8325"/>
          <a:stretch/>
        </p:blipFill>
        <p:spPr>
          <a:xfrm>
            <a:off x="1293224" y="992778"/>
            <a:ext cx="9405256" cy="510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3646" y="117565"/>
            <a:ext cx="5447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Clean </a:t>
            </a:r>
            <a:r>
              <a:rPr lang="en-US" sz="3600" b="1" dirty="0" err="1" smtClean="0">
                <a:solidFill>
                  <a:srgbClr val="FF0000"/>
                </a:solidFill>
              </a:rPr>
              <a:t>DataSet</a:t>
            </a:r>
            <a:r>
              <a:rPr lang="en-US" sz="3600" b="1" dirty="0" smtClean="0">
                <a:solidFill>
                  <a:srgbClr val="FF0000"/>
                </a:solidFill>
              </a:rPr>
              <a:t>:- Bike </a:t>
            </a:r>
            <a:r>
              <a:rPr lang="en-US" sz="3600" b="1" dirty="0" err="1" smtClean="0">
                <a:solidFill>
                  <a:srgbClr val="FF0000"/>
                </a:solidFill>
              </a:rPr>
              <a:t>Dekho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43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8514" y="574766"/>
            <a:ext cx="6270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of Clean </a:t>
            </a:r>
            <a:r>
              <a:rPr lang="en-US" sz="3600" b="1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sz="36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36914" y="1606730"/>
            <a:ext cx="96534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Firstly, we saw the dataset format and changed columns accordingly to the data type format.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that, we sort the ID column in ascending order.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we check whether the null value is there or not in the dataset, and also do the same for the duplicate values.</a:t>
            </a:r>
          </a:p>
          <a:p>
            <a:pPr marL="342900" indent="-342900">
              <a:buAutoNum type="arabicPeriod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 we saw a distance column in the data, which is in the form of miles. So, we made two new columns.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a.)First, the column is for the midpoint of the miles.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b.)Second, the column is for converting the miles into kilometers.</a:t>
            </a:r>
          </a:p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The last change in the column of income where $ is present, we change it into a 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number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format because when we make a chart, it does not take a sign of currency.    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2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5451" y="182880"/>
            <a:ext cx="6453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Insights:-</a:t>
            </a:r>
            <a:r>
              <a:rPr lang="en-IN" sz="3600" b="1" smtClean="0">
                <a:solidFill>
                  <a:srgbClr val="FF0000"/>
                </a:solidFill>
              </a:rPr>
              <a:t>Stacked Column Chart</a:t>
            </a:r>
            <a:endParaRPr lang="en-IN" sz="36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33926" r="49481" b="30501"/>
          <a:stretch/>
        </p:blipFill>
        <p:spPr>
          <a:xfrm>
            <a:off x="2449286" y="829211"/>
            <a:ext cx="7400108" cy="3233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80606" y="4480560"/>
            <a:ext cx="9509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>
                <a:solidFill>
                  <a:schemeClr val="bg1"/>
                </a:solidFill>
              </a:rPr>
              <a:t>Purpose</a:t>
            </a:r>
            <a:r>
              <a:rPr lang="en-US" sz="1600" smtClean="0">
                <a:solidFill>
                  <a:schemeClr val="bg1"/>
                </a:solidFill>
              </a:rPr>
              <a:t>: </a:t>
            </a:r>
            <a:r>
              <a:rPr lang="en-US" sz="1600" smtClean="0"/>
              <a:t>To compare the number of children by education level between males and females.</a:t>
            </a:r>
            <a:br>
              <a:rPr lang="en-US" sz="1600" smtClean="0"/>
            </a:br>
            <a:r>
              <a:rPr lang="en-US" sz="1600" b="1" dirty="0" smtClean="0">
                <a:solidFill>
                  <a:schemeClr val="bg1"/>
                </a:solidFill>
              </a:rPr>
              <a:t>Details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b="1" dirty="0" smtClean="0">
                <a:solidFill>
                  <a:schemeClr val="bg1"/>
                </a:solidFill>
              </a:rPr>
              <a:t>X-axis: </a:t>
            </a:r>
            <a:r>
              <a:rPr lang="en-US" sz="1600" dirty="0" smtClean="0"/>
              <a:t>Gender (Male, Female)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Y-axis: </a:t>
            </a:r>
            <a:r>
              <a:rPr lang="en-US" sz="1600" dirty="0" smtClean="0"/>
              <a:t>Sum of Children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Legend: </a:t>
            </a:r>
            <a:r>
              <a:rPr lang="en-US" sz="1600" dirty="0" smtClean="0"/>
              <a:t>Education Levels (Bachelors, Graduate Degree, High School, Partial College, Partial High School)</a:t>
            </a:r>
          </a:p>
          <a:p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Insight: </a:t>
            </a:r>
            <a:r>
              <a:rPr lang="en-US" sz="1600" dirty="0" smtClean="0"/>
              <a:t>Males have a slightly higher count in most education categories, especially in Bachelor’s and Partial High School education levels.</a:t>
            </a: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08377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t="34850" r="41299" b="28883"/>
          <a:stretch/>
        </p:blipFill>
        <p:spPr>
          <a:xfrm>
            <a:off x="3331030" y="744583"/>
            <a:ext cx="6035040" cy="33702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5610" y="0"/>
            <a:ext cx="4415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Chart</a:t>
            </a:r>
            <a:endParaRPr lang="en-IN" sz="3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623" y="4493623"/>
            <a:ext cx="8373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Purpose</a:t>
            </a:r>
            <a:r>
              <a:rPr lang="en-US" smtClean="0"/>
              <a:t>: To show the income distribution based on marital status.</a:t>
            </a:r>
            <a:br>
              <a:rPr lang="en-US" smtClean="0"/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Details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 smtClean="0"/>
              <a:t>Slices represent marital status (Married vs. Single)</a:t>
            </a:r>
          </a:p>
          <a:p>
            <a:r>
              <a:rPr lang="en-US" dirty="0" smtClean="0"/>
              <a:t>Insight: Married individuals contribute 56% of the total income, while singles contribute 44%, indicating higher income from married respondents.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24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1" t="31847" r="44156" b="29577"/>
          <a:stretch/>
        </p:blipFill>
        <p:spPr>
          <a:xfrm>
            <a:off x="2272937" y="584775"/>
            <a:ext cx="7650532" cy="3621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90257" y="0"/>
            <a:ext cx="448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Donut Chart</a:t>
            </a:r>
            <a:endParaRPr lang="en-IN" sz="32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303" y="4454434"/>
            <a:ext cx="8360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Purpose</a:t>
            </a:r>
            <a:r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smtClean="0"/>
              <a:t>To show which occupations contribute the most to total income.</a:t>
            </a:r>
            <a:br>
              <a:rPr lang="en-US" smtClean="0"/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Details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Slices: </a:t>
            </a:r>
            <a:r>
              <a:rPr lang="en-US" dirty="0" smtClean="0"/>
              <a:t>Occupation types (Professional, Management, Skilled Manual, Clerical, Manual)</a:t>
            </a:r>
          </a:p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Insight:</a:t>
            </a:r>
          </a:p>
          <a:p>
            <a:pPr lvl="1"/>
            <a:r>
              <a:rPr lang="en-US" dirty="0" smtClean="0"/>
              <a:t>Professionals and Management together contribute over 62% of income.</a:t>
            </a:r>
          </a:p>
          <a:p>
            <a:pPr lvl="1"/>
            <a:r>
              <a:rPr lang="en-US" dirty="0" smtClean="0"/>
              <a:t>Manual labor contributes the least (~4%).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4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 t="33002" r="45844" b="32118"/>
          <a:stretch/>
        </p:blipFill>
        <p:spPr>
          <a:xfrm>
            <a:off x="2090057" y="796835"/>
            <a:ext cx="8307977" cy="31350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0034" y="104503"/>
            <a:ext cx="465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Stacked Area Chart</a:t>
            </a:r>
            <a:endParaRPr lang="en-IN" sz="3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0057" y="4140926"/>
            <a:ext cx="83079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Purpose</a:t>
            </a:r>
            <a:r>
              <a:rPr lang="en-US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smtClean="0"/>
              <a:t>To analyze the relationship between homeownership, age, and geographic region.</a:t>
            </a:r>
            <a:br>
              <a:rPr lang="en-US" smtClean="0"/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Details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 smtClean="0"/>
              <a:t>X-axis: Home Ownership (Yes/No)</a:t>
            </a:r>
          </a:p>
          <a:p>
            <a:r>
              <a:rPr lang="en-US" dirty="0" smtClean="0"/>
              <a:t>Y-axis: Sum of Age</a:t>
            </a:r>
          </a:p>
          <a:p>
            <a:r>
              <a:rPr lang="en-US" dirty="0" smtClean="0"/>
              <a:t>Legend: Region (Europe, North America, Pacific)</a:t>
            </a:r>
          </a:p>
          <a:p>
            <a:r>
              <a:rPr lang="en-US" dirty="0" smtClean="0"/>
              <a:t>Insight: Majority of older individuals with homes are from North America, followed by Europe. Non-homeowners are fewer in number across all regions.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6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8" t="35319" r="45194" b="31749"/>
          <a:stretch/>
        </p:blipFill>
        <p:spPr>
          <a:xfrm>
            <a:off x="2560319" y="750834"/>
            <a:ext cx="6975565" cy="33378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86199" y="104503"/>
            <a:ext cx="432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Stacked Bar Chart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2091908" y="4314313"/>
            <a:ext cx="8084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Purpose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n-US" dirty="0" smtClean="0"/>
              <a:t>To compare regional income contributions.</a:t>
            </a:r>
            <a:br>
              <a:rPr lang="en-US" dirty="0" smtClean="0"/>
            </a:b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Details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dirty="0" smtClean="0"/>
              <a:t>Y-axis: Region (North America, Europe, Pacific)</a:t>
            </a:r>
          </a:p>
          <a:p>
            <a:r>
              <a:rPr lang="en-US" dirty="0" smtClean="0"/>
              <a:t>X-axis: Sum of Income</a:t>
            </a:r>
          </a:p>
          <a:p>
            <a:r>
              <a:rPr lang="en-US" dirty="0" smtClean="0"/>
              <a:t>Insight:</a:t>
            </a:r>
          </a:p>
          <a:p>
            <a:pPr lvl="1"/>
            <a:r>
              <a:rPr lang="en-US" dirty="0" smtClean="0"/>
              <a:t>North America contributes the most to total income (32M).</a:t>
            </a:r>
          </a:p>
          <a:p>
            <a:pPr lvl="1"/>
            <a:r>
              <a:rPr lang="en-US" dirty="0" smtClean="0"/>
              <a:t>Europe and Pacific contribute equally (13M each).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04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98</TotalTime>
  <Words>555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abcd</dc:creator>
  <cp:lastModifiedBy>abcd</cp:lastModifiedBy>
  <cp:revision>11</cp:revision>
  <dcterms:created xsi:type="dcterms:W3CDTF">2025-07-20T06:00:39Z</dcterms:created>
  <dcterms:modified xsi:type="dcterms:W3CDTF">2025-07-20T09:31:21Z</dcterms:modified>
</cp:coreProperties>
</file>