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0CD11-15DC-DB37-0F26-786B8ECEE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5B2E690-17C1-2BBD-ECB8-0FAC14D5C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064E7AA-B6D0-077C-43F8-080F96AC8FF1}"/>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1B52A5C8-C35F-6381-47AA-CD27EC67E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F1F69E-9FC4-0AC1-CE5A-26D69C9FE41F}"/>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142891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308EF-992E-D03F-09B2-8A1838DBBC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4161177-E086-D6D7-0A06-07013DB1F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2061CBB-FE52-213A-037B-E3A5ABA7DE77}"/>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671C82A1-217C-CE10-F709-0DB8B4D25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CD1527-6E19-A7E9-871B-A5D2C74FB596}"/>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134739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12543A5-9F58-D2F3-37B6-5F4AE3D55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73F3A1F-7754-DB3A-2548-539358F87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C22B90-CF27-C116-CB6D-5727DEE92422}"/>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F4B14C61-008C-4F37-5983-22E091CA0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FB29FC-DF46-7357-683C-40F8BCE5248F}"/>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29207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8BB00-073B-7A45-0924-AAF628941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93C763-449B-62ED-25E3-4A203961E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184FB6-535F-C933-E0A8-750A5CA63C30}"/>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8BE195A6-0FCF-826B-B94D-14D9FF4A3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C57072-2452-6C3C-8DA2-71E327D5472D}"/>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297392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9169C8-CCF8-EC54-7945-1D0A067AB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FE51DF-A400-9CCF-D241-97E83FB4F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759A6F9-4817-A50D-8022-415473E4C57C}"/>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778642C2-CF28-D1C6-E4E5-7FA2D3767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FF10B7-4EBB-2B31-4BFD-049F997AE228}"/>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102075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EC75E-4679-2E4F-2021-1CCF447ECB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B30A6B-3757-E27F-7867-ACABA44DB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A0C8D0-1C44-1FFB-35A5-8326D8A97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F8AA575-2E27-B490-50A5-BACCBFE2C97B}"/>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6" name="Footer Placeholder 5">
            <a:extLst>
              <a:ext uri="{FF2B5EF4-FFF2-40B4-BE49-F238E27FC236}">
                <a16:creationId xmlns:a16="http://schemas.microsoft.com/office/drawing/2014/main" xmlns="" id="{B7387FE0-4F55-783F-7F0A-89809C0BDB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33F8EC-09FC-A8BB-64FD-E429E774585D}"/>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404530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A4170-4A98-5CE6-A73A-10915D7A43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A5187C-ABE3-27ED-FCB5-6C058B847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37990C4-8D81-7885-0867-73AC653F9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716B263-4FC3-7560-6E2A-292BD6EDB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C89040-AB7A-B97C-487D-29718304E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756BBC1-041B-888F-5B60-800ECC25A2C4}"/>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8" name="Footer Placeholder 7">
            <a:extLst>
              <a:ext uri="{FF2B5EF4-FFF2-40B4-BE49-F238E27FC236}">
                <a16:creationId xmlns:a16="http://schemas.microsoft.com/office/drawing/2014/main" xmlns="" id="{A82BC8CC-E2C9-753D-6597-7B30D86F28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9E32151-3228-6E7C-A892-1EEA90747DCD}"/>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377391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D6F86-F950-FB55-13E9-5DB0C8EF5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D52E904-C638-0857-6323-1374EA0D153D}"/>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4" name="Footer Placeholder 3">
            <a:extLst>
              <a:ext uri="{FF2B5EF4-FFF2-40B4-BE49-F238E27FC236}">
                <a16:creationId xmlns:a16="http://schemas.microsoft.com/office/drawing/2014/main" xmlns="" id="{0275BD44-34B6-1517-C872-752A7A8E02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F1018AA-7B44-0663-B575-2E4E7DBD0C57}"/>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393009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F487591-C42E-ADB5-E2A9-D831B2700B87}"/>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3" name="Footer Placeholder 2">
            <a:extLst>
              <a:ext uri="{FF2B5EF4-FFF2-40B4-BE49-F238E27FC236}">
                <a16:creationId xmlns:a16="http://schemas.microsoft.com/office/drawing/2014/main" xmlns="" id="{05F9C6F9-4CAA-670A-6144-09ACD3D0EB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B8F4112-0A34-4D7D-679D-81449F2D7B7A}"/>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177163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2DB33-7E28-F577-FD44-9E4DFFF4D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F09C73-7DF7-E541-99B7-32F8614BB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1ECB9DC-BF48-5233-C491-DC1215E2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EEE270-EEC8-1FE1-42D3-85CD44EFA781}"/>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6" name="Footer Placeholder 5">
            <a:extLst>
              <a:ext uri="{FF2B5EF4-FFF2-40B4-BE49-F238E27FC236}">
                <a16:creationId xmlns:a16="http://schemas.microsoft.com/office/drawing/2014/main" xmlns="" id="{7E89FE0F-9DF8-E0F9-0D33-3C9E60780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2F44A5B-E027-6D37-6758-5992AB2E764C}"/>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105511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71E0F-61D5-B760-D799-A3697D765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AA49A41-B3C2-8613-649D-29C8CF0A3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8566AEE-0F2C-D235-9232-735DC3D9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3404B9-4A19-18E2-A228-B8795CF15813}"/>
              </a:ext>
            </a:extLst>
          </p:cNvPr>
          <p:cNvSpPr>
            <a:spLocks noGrp="1"/>
          </p:cNvSpPr>
          <p:nvPr>
            <p:ph type="dt" sz="half" idx="10"/>
          </p:nvPr>
        </p:nvSpPr>
        <p:spPr/>
        <p:txBody>
          <a:bodyPr/>
          <a:lstStyle/>
          <a:p>
            <a:fld id="{111EB766-89E7-471F-8C6F-6A48198CC3DD}" type="datetimeFigureOut">
              <a:rPr lang="en-IN" smtClean="0"/>
              <a:pPr/>
              <a:t>21-02-2024</a:t>
            </a:fld>
            <a:endParaRPr lang="en-IN"/>
          </a:p>
        </p:txBody>
      </p:sp>
      <p:sp>
        <p:nvSpPr>
          <p:cNvPr id="6" name="Footer Placeholder 5">
            <a:extLst>
              <a:ext uri="{FF2B5EF4-FFF2-40B4-BE49-F238E27FC236}">
                <a16:creationId xmlns:a16="http://schemas.microsoft.com/office/drawing/2014/main" xmlns="" id="{43B39B8B-15A7-277D-A2AF-EA69C1E15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F18083-D09A-33DE-FF4F-EEEA352CC6CA}"/>
              </a:ext>
            </a:extLst>
          </p:cNvPr>
          <p:cNvSpPr>
            <a:spLocks noGrp="1"/>
          </p:cNvSpPr>
          <p:nvPr>
            <p:ph type="sldNum" sz="quarter" idx="12"/>
          </p:nvPr>
        </p:nvSpPr>
        <p:spPr/>
        <p:txBody>
          <a:body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285612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41B0B7-E61A-2548-B89A-02957BC89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049A1F-0E9F-7587-F53A-EFDB8E348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A37C17-DA42-8936-EF25-9C4F2E226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EB766-89E7-471F-8C6F-6A48198CC3DD}" type="datetimeFigureOut">
              <a:rPr lang="en-IN" smtClean="0"/>
              <a:pPr/>
              <a:t>21-02-2024</a:t>
            </a:fld>
            <a:endParaRPr lang="en-IN"/>
          </a:p>
        </p:txBody>
      </p:sp>
      <p:sp>
        <p:nvSpPr>
          <p:cNvPr id="5" name="Footer Placeholder 4">
            <a:extLst>
              <a:ext uri="{FF2B5EF4-FFF2-40B4-BE49-F238E27FC236}">
                <a16:creationId xmlns:a16="http://schemas.microsoft.com/office/drawing/2014/main" xmlns="" id="{B787BF39-28CD-F756-AC9B-743225BBC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027EA23-D923-E603-1FE9-D6E92A81E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E69B9-8612-4049-A08F-D96E77C00C49}" type="slidenum">
              <a:rPr lang="en-IN" smtClean="0"/>
              <a:pPr/>
              <a:t>‹#›</a:t>
            </a:fld>
            <a:endParaRPr lang="en-IN"/>
          </a:p>
        </p:txBody>
      </p:sp>
    </p:spTree>
    <p:extLst>
      <p:ext uri="{BB962C8B-B14F-4D97-AF65-F5344CB8AC3E}">
        <p14:creationId xmlns:p14="http://schemas.microsoft.com/office/powerpoint/2010/main" xmlns="" val="340522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A5FA78-4BA7-60E2-6627-0E7191D5A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430192C-50E9-B48B-D13E-92FE40DE9114}"/>
              </a:ext>
            </a:extLst>
          </p:cNvPr>
          <p:cNvSpPr>
            <a:spLocks noGrp="1"/>
          </p:cNvSpPr>
          <p:nvPr>
            <p:ph type="ctrTitle"/>
          </p:nvPr>
        </p:nvSpPr>
        <p:spPr>
          <a:xfrm>
            <a:off x="1524000" y="319931"/>
            <a:ext cx="9144000" cy="1042338"/>
          </a:xfrm>
        </p:spPr>
        <p:txBody>
          <a:bodyPr>
            <a:noAutofit/>
          </a:bodyPr>
          <a:lstStyle/>
          <a:p>
            <a:r>
              <a:rPr lang="en-US" sz="3600" b="1" dirty="0">
                <a:latin typeface="+mn-lt"/>
              </a:rPr>
              <a:t>International Institute of Information Technology Bangalore</a:t>
            </a:r>
            <a:endParaRPr lang="en-IN" sz="3600" b="1" dirty="0">
              <a:latin typeface="+mn-lt"/>
            </a:endParaRPr>
          </a:p>
        </p:txBody>
      </p:sp>
      <p:sp>
        <p:nvSpPr>
          <p:cNvPr id="3" name="Subtitle 2">
            <a:extLst>
              <a:ext uri="{FF2B5EF4-FFF2-40B4-BE49-F238E27FC236}">
                <a16:creationId xmlns:a16="http://schemas.microsoft.com/office/drawing/2014/main" xmlns="" id="{5BBE1909-9E1D-2A1F-7AC4-E81C6C3106CB}"/>
              </a:ext>
            </a:extLst>
          </p:cNvPr>
          <p:cNvSpPr>
            <a:spLocks noGrp="1"/>
          </p:cNvSpPr>
          <p:nvPr>
            <p:ph type="subTitle" idx="1"/>
          </p:nvPr>
        </p:nvSpPr>
        <p:spPr>
          <a:xfrm>
            <a:off x="1524000" y="1978090"/>
            <a:ext cx="9144000" cy="1110343"/>
          </a:xfrm>
        </p:spPr>
        <p:txBody>
          <a:bodyPr/>
          <a:lstStyle/>
          <a:p>
            <a:r>
              <a:rPr lang="en-US" dirty="0"/>
              <a:t>Building a Movie Recommendation System using Neighborhood based approach/ </a:t>
            </a:r>
            <a:r>
              <a:rPr lang="en-IN" dirty="0"/>
              <a:t>Reduced SVD &amp; K-means clustering approach and compare and contrast both the approaches.</a:t>
            </a:r>
          </a:p>
        </p:txBody>
      </p:sp>
      <p:pic>
        <p:nvPicPr>
          <p:cNvPr id="1026" name="Picture 2" descr="International Institute of Information Technology, Bangalore - Wikipedia">
            <a:extLst>
              <a:ext uri="{FF2B5EF4-FFF2-40B4-BE49-F238E27FC236}">
                <a16:creationId xmlns:a16="http://schemas.microsoft.com/office/drawing/2014/main" xmlns="" id="{88D2E6A1-160C-45C7-24D7-C638F16A450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54994" y="5645215"/>
            <a:ext cx="1482012" cy="121278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ubtitle 2">
            <a:extLst>
              <a:ext uri="{FF2B5EF4-FFF2-40B4-BE49-F238E27FC236}">
                <a16:creationId xmlns:a16="http://schemas.microsoft.com/office/drawing/2014/main" xmlns="" id="{308C9DAB-64F6-ACC0-8997-4E7063CBB217}"/>
              </a:ext>
            </a:extLst>
          </p:cNvPr>
          <p:cNvSpPr txBox="1">
            <a:spLocks/>
          </p:cNvSpPr>
          <p:nvPr/>
        </p:nvSpPr>
        <p:spPr>
          <a:xfrm>
            <a:off x="1524000" y="3769568"/>
            <a:ext cx="9144000" cy="1614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u="sng" dirty="0"/>
              <a:t>Submitted by:</a:t>
            </a:r>
          </a:p>
          <a:p>
            <a:r>
              <a:rPr lang="en-US" sz="1800" b="1" dirty="0" err="1"/>
              <a:t>Subhankhi</a:t>
            </a:r>
            <a:r>
              <a:rPr lang="en-US" sz="1800" b="1" dirty="0"/>
              <a:t> </a:t>
            </a:r>
            <a:r>
              <a:rPr lang="en-US" sz="1800" b="1" dirty="0" err="1"/>
              <a:t>Maiti</a:t>
            </a:r>
            <a:r>
              <a:rPr lang="en-US" sz="1800" b="1" dirty="0"/>
              <a:t> (MT2023113)</a:t>
            </a:r>
          </a:p>
          <a:p>
            <a:r>
              <a:rPr lang="en-US" sz="1800" b="1" dirty="0" err="1"/>
              <a:t>Samarpita</a:t>
            </a:r>
            <a:r>
              <a:rPr lang="en-US" sz="1800" b="1" dirty="0"/>
              <a:t> Bhaumik (MT2023053)</a:t>
            </a:r>
          </a:p>
          <a:p>
            <a:r>
              <a:rPr lang="en-US" sz="1800" b="1" dirty="0"/>
              <a:t>Sunnidhya Roy (MT2023079)</a:t>
            </a:r>
            <a:endParaRPr lang="en-IN" sz="1800" b="1" dirty="0"/>
          </a:p>
        </p:txBody>
      </p:sp>
    </p:spTree>
    <p:extLst>
      <p:ext uri="{BB962C8B-B14F-4D97-AF65-F5344CB8AC3E}">
        <p14:creationId xmlns:p14="http://schemas.microsoft.com/office/powerpoint/2010/main" xmlns="" val="181503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2239AC7-885E-C43B-A3B8-F89B65438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3B5570A-19FA-3FC0-6B45-1B79D0388C48}"/>
              </a:ext>
            </a:extLst>
          </p:cNvPr>
          <p:cNvSpPr>
            <a:spLocks noGrp="1"/>
          </p:cNvSpPr>
          <p:nvPr>
            <p:ph type="title"/>
          </p:nvPr>
        </p:nvSpPr>
        <p:spPr>
          <a:xfrm>
            <a:off x="838200" y="19892"/>
            <a:ext cx="10515600" cy="1325563"/>
          </a:xfrm>
        </p:spPr>
        <p:txBody>
          <a:bodyPr>
            <a:normAutofit/>
          </a:bodyPr>
          <a:lstStyle/>
          <a:p>
            <a:pPr algn="ctr"/>
            <a:r>
              <a:rPr lang="en-US" sz="3600" b="1" u="sng" dirty="0"/>
              <a:t>Algorithm to implement </a:t>
            </a:r>
            <a:r>
              <a:rPr lang="en-IN" sz="3600" b="1" u="sng" dirty="0"/>
              <a:t>Reduced SVD &amp; K-means clustering approach</a:t>
            </a:r>
            <a:r>
              <a:rPr lang="en-US" sz="3600" b="1" u="sng" dirty="0"/>
              <a:t>(User vs Movie)</a:t>
            </a:r>
            <a:endParaRPr lang="en-IN" sz="3600" b="1" u="sng" dirty="0"/>
          </a:p>
        </p:txBody>
      </p:sp>
      <p:sp>
        <p:nvSpPr>
          <p:cNvPr id="3" name="Content Placeholder 2">
            <a:extLst>
              <a:ext uri="{FF2B5EF4-FFF2-40B4-BE49-F238E27FC236}">
                <a16:creationId xmlns:a16="http://schemas.microsoft.com/office/drawing/2014/main" xmlns="" id="{CA33BA02-302A-4C15-BE98-040F8C8FA403}"/>
              </a:ext>
            </a:extLst>
          </p:cNvPr>
          <p:cNvSpPr>
            <a:spLocks noGrp="1"/>
          </p:cNvSpPr>
          <p:nvPr>
            <p:ph idx="1"/>
          </p:nvPr>
        </p:nvSpPr>
        <p:spPr>
          <a:xfrm>
            <a:off x="838200" y="1240972"/>
            <a:ext cx="10515600" cy="5439746"/>
          </a:xfrm>
        </p:spPr>
        <p:txBody>
          <a:bodyPr>
            <a:normAutofit fontScale="92500"/>
          </a:bodyPr>
          <a:lstStyle/>
          <a:p>
            <a:r>
              <a:rPr lang="en-US" sz="1800" dirty="0"/>
              <a:t>Import the dataset and perform the required EDAs to analyze the data.</a:t>
            </a:r>
          </a:p>
          <a:p>
            <a:r>
              <a:rPr lang="en-US" sz="1800" dirty="0"/>
              <a:t>We then take ‘n’ movie names, ratings and timestamp as input from the user and add a new row with the new </a:t>
            </a:r>
            <a:r>
              <a:rPr lang="en-US" sz="1800" dirty="0" err="1"/>
              <a:t>userid</a:t>
            </a:r>
            <a:r>
              <a:rPr lang="en-US" sz="1800" dirty="0"/>
              <a:t> into the </a:t>
            </a:r>
            <a:r>
              <a:rPr lang="en-US" sz="1800" dirty="0" err="1"/>
              <a:t>dataframe</a:t>
            </a:r>
            <a:r>
              <a:rPr lang="en-US" sz="1800" dirty="0"/>
              <a:t> ‘</a:t>
            </a:r>
            <a:r>
              <a:rPr lang="en-US" sz="1800" dirty="0" err="1"/>
              <a:t>df_ratings</a:t>
            </a:r>
            <a:r>
              <a:rPr lang="en-US" sz="1800" dirty="0"/>
              <a:t>’.</a:t>
            </a:r>
          </a:p>
          <a:p>
            <a:r>
              <a:rPr lang="en-US" sz="1800" dirty="0"/>
              <a:t>We then form the ‘</a:t>
            </a:r>
            <a:r>
              <a:rPr lang="en-US" sz="1800" dirty="0" err="1"/>
              <a:t>UserID</a:t>
            </a:r>
            <a:r>
              <a:rPr lang="en-US" sz="1800" dirty="0"/>
              <a:t>’ vs ‘</a:t>
            </a:r>
            <a:r>
              <a:rPr lang="en-US" sz="1800" dirty="0" err="1"/>
              <a:t>MovieID</a:t>
            </a:r>
            <a:r>
              <a:rPr lang="en-US" sz="1800" dirty="0"/>
              <a:t>’ </a:t>
            </a:r>
            <a:r>
              <a:rPr lang="en-US" sz="1800" dirty="0" err="1"/>
              <a:t>dataframe</a:t>
            </a:r>
            <a:r>
              <a:rPr lang="en-US" sz="1800" dirty="0"/>
              <a:t>(‘rating’) with cell values as ‘Ratings’ of the movies. This </a:t>
            </a:r>
            <a:r>
              <a:rPr lang="en-US" sz="1800" dirty="0" err="1"/>
              <a:t>dataframe</a:t>
            </a:r>
            <a:r>
              <a:rPr lang="en-US" sz="1800" dirty="0"/>
              <a:t> will be used for all the required computations we will be performing for recommendations.</a:t>
            </a:r>
          </a:p>
          <a:p>
            <a:r>
              <a:rPr lang="en-US" sz="1800" dirty="0"/>
              <a:t>After that we apply SVD on the ‘ratings’ </a:t>
            </a:r>
            <a:r>
              <a:rPr lang="en-US" sz="1800" dirty="0" err="1"/>
              <a:t>dataframe</a:t>
            </a:r>
            <a:r>
              <a:rPr lang="en-US" sz="1800" dirty="0"/>
              <a:t> where each rating is obtained as a weighted dot product between corresponding user vector and item vector with singular values as the weight. Sigma's with very small weight might be noise. So we just remove them</a:t>
            </a:r>
            <a:r>
              <a:rPr lang="en-US" sz="1800" dirty="0" smtClean="0"/>
              <a:t>. We have computed the </a:t>
            </a:r>
            <a:r>
              <a:rPr lang="en-US" sz="1800" dirty="0" err="1" smtClean="0"/>
              <a:t>eigen</a:t>
            </a:r>
            <a:r>
              <a:rPr lang="en-US" sz="1800" dirty="0" smtClean="0"/>
              <a:t> values and right </a:t>
            </a:r>
            <a:r>
              <a:rPr lang="en-US" sz="1800" dirty="0" err="1" smtClean="0"/>
              <a:t>eigen</a:t>
            </a:r>
            <a:r>
              <a:rPr lang="en-US" sz="1800" dirty="0" smtClean="0"/>
              <a:t> vectors using </a:t>
            </a:r>
            <a:r>
              <a:rPr lang="en-US" sz="1800" b="1" dirty="0" smtClean="0"/>
              <a:t>Power Iteration method </a:t>
            </a:r>
            <a:r>
              <a:rPr lang="en-US" sz="1800" dirty="0" smtClean="0"/>
              <a:t>with iterations=300</a:t>
            </a:r>
            <a:r>
              <a:rPr lang="en-US" sz="1800" dirty="0" smtClean="0"/>
              <a:t>. </a:t>
            </a:r>
            <a:r>
              <a:rPr lang="en-US" sz="1800" b="1" dirty="0" smtClean="0"/>
              <a:t>We observed that if we increase the iterations from 200 to 300 the recommendations significantly improved. Because of limitation in compute power we could not take high iteration value &gt; 1000 which would have significantly improved the recommendations </a:t>
            </a:r>
            <a:r>
              <a:rPr lang="en-US" sz="1800" b="1" dirty="0" smtClean="0"/>
              <a:t>further.</a:t>
            </a:r>
            <a:endParaRPr lang="en-US" sz="1800" dirty="0"/>
          </a:p>
          <a:p>
            <a:r>
              <a:rPr lang="en-US" sz="1800" dirty="0"/>
              <a:t>We have then used </a:t>
            </a:r>
            <a:r>
              <a:rPr lang="en-US" sz="1800" dirty="0" err="1"/>
              <a:t>kmeans</a:t>
            </a:r>
            <a:r>
              <a:rPr lang="en-US" sz="1800" dirty="0"/>
              <a:t> approach to cluster the users and then find the cluster to which that user belongs and then we applied 2 approaches for recommending movies:</a:t>
            </a:r>
          </a:p>
          <a:p>
            <a:pPr lvl="1"/>
            <a:r>
              <a:rPr lang="en-US" sz="1800" dirty="0"/>
              <a:t>First Approach: Compute normalized distances between the given user and all other users in that cluster. Using the distances get movie recommendations from the top 30 users in that cluster</a:t>
            </a:r>
            <a:r>
              <a:rPr lang="en-US" sz="1400" dirty="0"/>
              <a:t>. </a:t>
            </a:r>
          </a:p>
          <a:p>
            <a:pPr lvl="1"/>
            <a:r>
              <a:rPr lang="en-US" sz="1800" dirty="0"/>
              <a:t>Using Pearson’s Coefficient we compute the similarity between the given user and all the other users in that cluster.  We then take top 20 users with the highest correlation value. Using the ‘</a:t>
            </a:r>
            <a:r>
              <a:rPr lang="en-US" sz="1800" dirty="0" err="1"/>
              <a:t>movie_rating</a:t>
            </a:r>
            <a:r>
              <a:rPr lang="en-US" sz="1800" dirty="0"/>
              <a:t>’ vector of those 20 users we compute the movie score using the formula:</a:t>
            </a:r>
            <a:br>
              <a:rPr lang="en-US" sz="1800" dirty="0"/>
            </a:br>
            <a:r>
              <a:rPr lang="en-US" sz="1800" b="1" dirty="0"/>
              <a:t>Summation(</a:t>
            </a:r>
            <a:r>
              <a:rPr lang="en-US" sz="1800" b="1" dirty="0" err="1"/>
              <a:t>user_similarity_value</a:t>
            </a:r>
            <a:r>
              <a:rPr lang="en-US" sz="1800" b="1" dirty="0"/>
              <a:t> * rating given by the user)/total number of similar users. </a:t>
            </a:r>
            <a:r>
              <a:rPr lang="en-US" sz="1800" dirty="0"/>
              <a:t>We then recommend top 20 movies based on the movie score.</a:t>
            </a:r>
          </a:p>
        </p:txBody>
      </p:sp>
    </p:spTree>
    <p:extLst>
      <p:ext uri="{BB962C8B-B14F-4D97-AF65-F5344CB8AC3E}">
        <p14:creationId xmlns:p14="http://schemas.microsoft.com/office/powerpoint/2010/main" xmlns="" val="336125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ECC145-4E2E-CBF0-923A-379197001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339D0AB-8E1E-7CB5-FDEA-84CB86EBCAFB}"/>
              </a:ext>
            </a:extLst>
          </p:cNvPr>
          <p:cNvSpPr>
            <a:spLocks noGrp="1"/>
          </p:cNvSpPr>
          <p:nvPr>
            <p:ph type="ctrTitle"/>
          </p:nvPr>
        </p:nvSpPr>
        <p:spPr>
          <a:xfrm>
            <a:off x="1524000" y="124173"/>
            <a:ext cx="9144000" cy="594469"/>
          </a:xfrm>
        </p:spPr>
        <p:txBody>
          <a:bodyPr>
            <a:noAutofit/>
          </a:bodyPr>
          <a:lstStyle/>
          <a:p>
            <a:r>
              <a:rPr lang="en-US" sz="3600" b="1" u="sng" dirty="0"/>
              <a:t>Input</a:t>
            </a:r>
            <a:endParaRPr lang="en-IN" sz="3600" b="1" u="sng" dirty="0"/>
          </a:p>
        </p:txBody>
      </p:sp>
      <p:sp>
        <p:nvSpPr>
          <p:cNvPr id="16" name="TextBox 15">
            <a:extLst>
              <a:ext uri="{FF2B5EF4-FFF2-40B4-BE49-F238E27FC236}">
                <a16:creationId xmlns:a16="http://schemas.microsoft.com/office/drawing/2014/main" xmlns="" id="{A93FE6F8-176B-22A4-57FF-09E77B87A600}"/>
              </a:ext>
            </a:extLst>
          </p:cNvPr>
          <p:cNvSpPr txBox="1"/>
          <p:nvPr/>
        </p:nvSpPr>
        <p:spPr>
          <a:xfrm>
            <a:off x="3909421" y="3604250"/>
            <a:ext cx="4721289" cy="276999"/>
          </a:xfrm>
          <a:prstGeom prst="rect">
            <a:avLst/>
          </a:prstGeom>
          <a:noFill/>
        </p:spPr>
        <p:txBody>
          <a:bodyPr wrap="square" rtlCol="0">
            <a:spAutoFit/>
          </a:bodyPr>
          <a:lstStyle/>
          <a:p>
            <a:pPr algn="ctr"/>
            <a:r>
              <a:rPr lang="en-US" sz="1200" b="1" dirty="0"/>
              <a:t>‘</a:t>
            </a:r>
            <a:r>
              <a:rPr lang="en-US" sz="1200" b="1" dirty="0" err="1"/>
              <a:t>all_user_predicted_ratings</a:t>
            </a:r>
            <a:r>
              <a:rPr lang="en-US" sz="1200" b="1" dirty="0"/>
              <a:t>’ </a:t>
            </a:r>
            <a:r>
              <a:rPr lang="en-US" sz="1200" b="1" dirty="0" err="1"/>
              <a:t>dataframe</a:t>
            </a:r>
            <a:r>
              <a:rPr lang="en-US" sz="1200" b="1" dirty="0"/>
              <a:t> after applying SVD</a:t>
            </a:r>
            <a:endParaRPr lang="en-IN" sz="1200" dirty="0"/>
          </a:p>
        </p:txBody>
      </p:sp>
      <p:sp>
        <p:nvSpPr>
          <p:cNvPr id="17" name="TextBox 16">
            <a:extLst>
              <a:ext uri="{FF2B5EF4-FFF2-40B4-BE49-F238E27FC236}">
                <a16:creationId xmlns:a16="http://schemas.microsoft.com/office/drawing/2014/main" xmlns="" id="{8EF41D50-D32E-ADB3-0B26-64AB74D97673}"/>
              </a:ext>
            </a:extLst>
          </p:cNvPr>
          <p:cNvSpPr txBox="1"/>
          <p:nvPr/>
        </p:nvSpPr>
        <p:spPr>
          <a:xfrm>
            <a:off x="995560" y="6058244"/>
            <a:ext cx="4721289" cy="276999"/>
          </a:xfrm>
          <a:prstGeom prst="rect">
            <a:avLst/>
          </a:prstGeom>
          <a:noFill/>
        </p:spPr>
        <p:txBody>
          <a:bodyPr wrap="square" rtlCol="0">
            <a:spAutoFit/>
          </a:bodyPr>
          <a:lstStyle/>
          <a:p>
            <a:pPr algn="ctr"/>
            <a:r>
              <a:rPr lang="en-US" sz="1200" b="1" dirty="0"/>
              <a:t>Input as movie name, rating and timestamp for the new user</a:t>
            </a:r>
            <a:endParaRPr lang="en-IN" sz="1200" dirty="0"/>
          </a:p>
        </p:txBody>
      </p:sp>
      <p:sp>
        <p:nvSpPr>
          <p:cNvPr id="18" name="TextBox 17">
            <a:extLst>
              <a:ext uri="{FF2B5EF4-FFF2-40B4-BE49-F238E27FC236}">
                <a16:creationId xmlns:a16="http://schemas.microsoft.com/office/drawing/2014/main" xmlns="" id="{D78A6D11-3FD3-2F66-56E7-6DFADD1D4C20}"/>
              </a:ext>
            </a:extLst>
          </p:cNvPr>
          <p:cNvSpPr txBox="1"/>
          <p:nvPr/>
        </p:nvSpPr>
        <p:spPr>
          <a:xfrm>
            <a:off x="7757698" y="5840242"/>
            <a:ext cx="2291372" cy="461665"/>
          </a:xfrm>
          <a:prstGeom prst="rect">
            <a:avLst/>
          </a:prstGeom>
          <a:noFill/>
        </p:spPr>
        <p:txBody>
          <a:bodyPr wrap="square" rtlCol="0">
            <a:spAutoFit/>
          </a:bodyPr>
          <a:lstStyle/>
          <a:p>
            <a:pPr algn="ctr"/>
            <a:r>
              <a:rPr lang="en-US" sz="1200" b="1" dirty="0"/>
              <a:t>Top 10 users similar to user with </a:t>
            </a:r>
            <a:r>
              <a:rPr lang="en-US" sz="1200" b="1" dirty="0" err="1"/>
              <a:t>userid</a:t>
            </a:r>
            <a:r>
              <a:rPr lang="en-US" sz="1200" b="1" dirty="0"/>
              <a:t> 6041</a:t>
            </a:r>
            <a:endParaRPr lang="en-IN" sz="1200" dirty="0"/>
          </a:p>
        </p:txBody>
      </p:sp>
      <p:pic>
        <p:nvPicPr>
          <p:cNvPr id="1026" name="Picture 2"/>
          <p:cNvPicPr>
            <a:picLocks noChangeAspect="1" noChangeArrowheads="1"/>
          </p:cNvPicPr>
          <p:nvPr/>
        </p:nvPicPr>
        <p:blipFill>
          <a:blip r:embed="rId2" cstate="print"/>
          <a:srcRect/>
          <a:stretch>
            <a:fillRect/>
          </a:stretch>
        </p:blipFill>
        <p:spPr bwMode="auto">
          <a:xfrm>
            <a:off x="1772527" y="701157"/>
            <a:ext cx="8677760" cy="29370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16430" y="3876579"/>
            <a:ext cx="5254149" cy="219764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543703" y="3976979"/>
            <a:ext cx="2428674" cy="1649380"/>
          </a:xfrm>
          <a:prstGeom prst="rect">
            <a:avLst/>
          </a:prstGeom>
          <a:noFill/>
          <a:ln w="9525">
            <a:noFill/>
            <a:miter lim="800000"/>
            <a:headEnd/>
            <a:tailEnd/>
          </a:ln>
        </p:spPr>
      </p:pic>
    </p:spTree>
    <p:extLst>
      <p:ext uri="{BB962C8B-B14F-4D97-AF65-F5344CB8AC3E}">
        <p14:creationId xmlns:p14="http://schemas.microsoft.com/office/powerpoint/2010/main" xmlns="" val="10141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B9D1A79-5CFE-3890-C9E4-9FC1CBFA6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57FEA36-819E-1ECF-269B-96F21613B816}"/>
              </a:ext>
            </a:extLst>
          </p:cNvPr>
          <p:cNvSpPr>
            <a:spLocks noGrp="1"/>
          </p:cNvSpPr>
          <p:nvPr>
            <p:ph type="ctrTitle"/>
          </p:nvPr>
        </p:nvSpPr>
        <p:spPr>
          <a:xfrm>
            <a:off x="1524000" y="124173"/>
            <a:ext cx="9144000" cy="594469"/>
          </a:xfrm>
        </p:spPr>
        <p:txBody>
          <a:bodyPr>
            <a:noAutofit/>
          </a:bodyPr>
          <a:lstStyle/>
          <a:p>
            <a:r>
              <a:rPr lang="en-US" sz="3600" b="1" u="sng" dirty="0"/>
              <a:t>Output</a:t>
            </a:r>
            <a:endParaRPr lang="en-IN" sz="3600" b="1" u="sng" dirty="0"/>
          </a:p>
        </p:txBody>
      </p:sp>
      <p:sp>
        <p:nvSpPr>
          <p:cNvPr id="17" name="TextBox 16">
            <a:extLst>
              <a:ext uri="{FF2B5EF4-FFF2-40B4-BE49-F238E27FC236}">
                <a16:creationId xmlns:a16="http://schemas.microsoft.com/office/drawing/2014/main" xmlns="" id="{25641DE2-C652-3B9A-98D3-71FB87072F01}"/>
              </a:ext>
            </a:extLst>
          </p:cNvPr>
          <p:cNvSpPr txBox="1"/>
          <p:nvPr/>
        </p:nvSpPr>
        <p:spPr>
          <a:xfrm>
            <a:off x="6958239" y="4843284"/>
            <a:ext cx="3859763" cy="1569660"/>
          </a:xfrm>
          <a:prstGeom prst="rect">
            <a:avLst/>
          </a:prstGeom>
          <a:noFill/>
        </p:spPr>
        <p:txBody>
          <a:bodyPr wrap="square" rtlCol="0">
            <a:spAutoFit/>
          </a:bodyPr>
          <a:lstStyle/>
          <a:p>
            <a:pPr algn="ctr"/>
            <a:r>
              <a:rPr lang="en-US" sz="1200" b="1" dirty="0"/>
              <a:t>Pearson’s Correlation Based Approach</a:t>
            </a:r>
          </a:p>
          <a:p>
            <a:pPr algn="ctr"/>
            <a:r>
              <a:rPr lang="en-US" sz="1200" dirty="0"/>
              <a:t>These are the top 20 movie recommendations based on what the user has already watched. We can see a good overlap between the input movie genres and the recommended movie genres. Also movie suggested are very much similar to the input movies and even belong to the same Series. We also get some novel recommendations as well.</a:t>
            </a:r>
            <a:endParaRPr lang="en-IN" sz="1200" dirty="0"/>
          </a:p>
        </p:txBody>
      </p:sp>
      <p:sp>
        <p:nvSpPr>
          <p:cNvPr id="8" name="TextBox 7">
            <a:extLst>
              <a:ext uri="{FF2B5EF4-FFF2-40B4-BE49-F238E27FC236}">
                <a16:creationId xmlns:a16="http://schemas.microsoft.com/office/drawing/2014/main" xmlns="" id="{DAAD33F8-0E99-3252-168F-9E3944292A5C}"/>
              </a:ext>
            </a:extLst>
          </p:cNvPr>
          <p:cNvSpPr txBox="1"/>
          <p:nvPr/>
        </p:nvSpPr>
        <p:spPr>
          <a:xfrm>
            <a:off x="1373999" y="4094315"/>
            <a:ext cx="3859763" cy="1384995"/>
          </a:xfrm>
          <a:prstGeom prst="rect">
            <a:avLst/>
          </a:prstGeom>
          <a:noFill/>
        </p:spPr>
        <p:txBody>
          <a:bodyPr wrap="square" rtlCol="0">
            <a:spAutoFit/>
          </a:bodyPr>
          <a:lstStyle/>
          <a:p>
            <a:pPr algn="ctr"/>
            <a:r>
              <a:rPr lang="en-US" sz="1200" b="1" dirty="0"/>
              <a:t>Cluster Distance Based Approach</a:t>
            </a:r>
          </a:p>
          <a:p>
            <a:pPr algn="ctr"/>
            <a:r>
              <a:rPr lang="en-US" sz="1200" dirty="0"/>
              <a:t>These are the top 30 movie recommendations based on what the user has already watched. We can see a good overlap between the input movie genres and the recommended movie genres. Also movie suggested are very much similar to the input movies and even belong to the same Series.</a:t>
            </a:r>
            <a:endParaRPr lang="en-IN" sz="1200" dirty="0"/>
          </a:p>
        </p:txBody>
      </p:sp>
      <p:pic>
        <p:nvPicPr>
          <p:cNvPr id="2050" name="Picture 2"/>
          <p:cNvPicPr>
            <a:picLocks noChangeAspect="1" noChangeArrowheads="1"/>
          </p:cNvPicPr>
          <p:nvPr/>
        </p:nvPicPr>
        <p:blipFill>
          <a:blip r:embed="rId2" cstate="print"/>
          <a:srcRect/>
          <a:stretch>
            <a:fillRect/>
          </a:stretch>
        </p:blipFill>
        <p:spPr bwMode="auto">
          <a:xfrm>
            <a:off x="273214" y="833827"/>
            <a:ext cx="5933832" cy="316900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786659" y="894281"/>
            <a:ext cx="4251455" cy="3812989"/>
          </a:xfrm>
          <a:prstGeom prst="rect">
            <a:avLst/>
          </a:prstGeom>
          <a:noFill/>
          <a:ln w="9525">
            <a:noFill/>
            <a:miter lim="800000"/>
            <a:headEnd/>
            <a:tailEnd/>
          </a:ln>
        </p:spPr>
      </p:pic>
    </p:spTree>
    <p:extLst>
      <p:ext uri="{BB962C8B-B14F-4D97-AF65-F5344CB8AC3E}">
        <p14:creationId xmlns:p14="http://schemas.microsoft.com/office/powerpoint/2010/main" xmlns="" val="324071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BF4262-7055-9463-7E2B-15A329284B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653D5E5-8EF2-9D44-004F-24958E77C354}"/>
              </a:ext>
            </a:extLst>
          </p:cNvPr>
          <p:cNvSpPr>
            <a:spLocks noGrp="1"/>
          </p:cNvSpPr>
          <p:nvPr>
            <p:ph type="title"/>
          </p:nvPr>
        </p:nvSpPr>
        <p:spPr/>
        <p:txBody>
          <a:bodyPr>
            <a:normAutofit/>
          </a:bodyPr>
          <a:lstStyle/>
          <a:p>
            <a:pPr algn="ctr"/>
            <a:r>
              <a:rPr lang="en-US" sz="3600" b="1" u="sng" dirty="0"/>
              <a:t>Algorithm to implement </a:t>
            </a:r>
            <a:r>
              <a:rPr lang="en-IN" sz="3600" b="1" u="sng" dirty="0"/>
              <a:t>Reduced SVD &amp; K-means clustering approach</a:t>
            </a:r>
            <a:r>
              <a:rPr lang="en-US" sz="3600" b="1" u="sng" dirty="0"/>
              <a:t>(User vs Genre)</a:t>
            </a:r>
            <a:endParaRPr lang="en-IN" sz="3600" b="1" u="sng" dirty="0"/>
          </a:p>
        </p:txBody>
      </p:sp>
      <p:sp>
        <p:nvSpPr>
          <p:cNvPr id="3" name="Content Placeholder 2">
            <a:extLst>
              <a:ext uri="{FF2B5EF4-FFF2-40B4-BE49-F238E27FC236}">
                <a16:creationId xmlns:a16="http://schemas.microsoft.com/office/drawing/2014/main" xmlns="" id="{A6F6B392-012D-EFBF-119D-4519AFA23143}"/>
              </a:ext>
            </a:extLst>
          </p:cNvPr>
          <p:cNvSpPr>
            <a:spLocks noGrp="1"/>
          </p:cNvSpPr>
          <p:nvPr>
            <p:ph idx="1"/>
          </p:nvPr>
        </p:nvSpPr>
        <p:spPr>
          <a:xfrm>
            <a:off x="838200" y="1595535"/>
            <a:ext cx="10515600" cy="5057191"/>
          </a:xfrm>
        </p:spPr>
        <p:txBody>
          <a:bodyPr>
            <a:normAutofit fontScale="85000" lnSpcReduction="20000"/>
          </a:bodyPr>
          <a:lstStyle/>
          <a:p>
            <a:r>
              <a:rPr lang="en-US" sz="1800" dirty="0"/>
              <a:t>Import the dataset and perform the required EDAs to analyze the data.</a:t>
            </a:r>
          </a:p>
          <a:p>
            <a:r>
              <a:rPr lang="en-US" sz="1800" dirty="0"/>
              <a:t>We then take ‘n’ movie names and ratings as input from the user and add a new row with the new </a:t>
            </a:r>
            <a:r>
              <a:rPr lang="en-US" sz="1800" dirty="0" err="1"/>
              <a:t>userid</a:t>
            </a:r>
            <a:r>
              <a:rPr lang="en-US" sz="1800" dirty="0"/>
              <a:t> into the </a:t>
            </a:r>
            <a:r>
              <a:rPr lang="en-US" sz="1800" dirty="0" err="1"/>
              <a:t>dataframes</a:t>
            </a:r>
            <a:r>
              <a:rPr lang="en-US" sz="1800" dirty="0"/>
              <a:t> ‘</a:t>
            </a:r>
            <a:r>
              <a:rPr lang="en-US" sz="1800" dirty="0" err="1"/>
              <a:t>df_users</a:t>
            </a:r>
            <a:r>
              <a:rPr lang="en-US" sz="1800" dirty="0"/>
              <a:t>’(user info) and ‘</a:t>
            </a:r>
            <a:r>
              <a:rPr lang="en-US" sz="1800" dirty="0" err="1"/>
              <a:t>df_ratings</a:t>
            </a:r>
            <a:r>
              <a:rPr lang="en-US" sz="1800" dirty="0"/>
              <a:t>’(movie and ratings).</a:t>
            </a:r>
          </a:p>
          <a:p>
            <a:r>
              <a:rPr lang="en-US" sz="1800" dirty="0"/>
              <a:t>We then form the ‘</a:t>
            </a:r>
            <a:r>
              <a:rPr lang="en-US" sz="1800" dirty="0" err="1"/>
              <a:t>UserID</a:t>
            </a:r>
            <a:r>
              <a:rPr lang="en-US" sz="1800" dirty="0"/>
              <a:t>’ vs ‘Genre’ </a:t>
            </a:r>
            <a:r>
              <a:rPr lang="en-US" sz="1800" dirty="0" err="1"/>
              <a:t>dataframe</a:t>
            </a:r>
            <a:r>
              <a:rPr lang="en-US" sz="1800" dirty="0"/>
              <a:t> with cell values as mode of the ‘Ratings’ given by that </a:t>
            </a:r>
            <a:r>
              <a:rPr lang="en-US" sz="1800" dirty="0" err="1"/>
              <a:t>userid</a:t>
            </a:r>
            <a:r>
              <a:rPr lang="en-US" sz="1800" dirty="0"/>
              <a:t> to the particular genre. This </a:t>
            </a:r>
            <a:r>
              <a:rPr lang="en-US" sz="1800" dirty="0" err="1"/>
              <a:t>dataframe</a:t>
            </a:r>
            <a:r>
              <a:rPr lang="en-US" sz="1800" dirty="0"/>
              <a:t> will be used for all the required computations we will be performing for recommendations.</a:t>
            </a:r>
          </a:p>
          <a:p>
            <a:r>
              <a:rPr lang="en-US" sz="1800" dirty="0"/>
              <a:t>After that we apply SVD on the ‘</a:t>
            </a:r>
            <a:r>
              <a:rPr lang="en-US" sz="1800" dirty="0" err="1"/>
              <a:t>result_df</a:t>
            </a:r>
            <a:r>
              <a:rPr lang="en-US" sz="1800" dirty="0"/>
              <a:t>’ </a:t>
            </a:r>
            <a:r>
              <a:rPr lang="en-US" sz="1800" dirty="0" err="1"/>
              <a:t>dataframe</a:t>
            </a:r>
            <a:r>
              <a:rPr lang="en-US" sz="1800" dirty="0"/>
              <a:t> where each rating is obtained as a weighted dot product between corresponding user vector and item vector with singular values as the weight. Sigma's with very small weight might be noise. So we just remove </a:t>
            </a:r>
            <a:r>
              <a:rPr lang="en-US" sz="1800" dirty="0" smtClean="0"/>
              <a:t>them.</a:t>
            </a:r>
          </a:p>
          <a:p>
            <a:r>
              <a:rPr lang="en-US" sz="1800" dirty="0" smtClean="0"/>
              <a:t>We have computed the </a:t>
            </a:r>
            <a:r>
              <a:rPr lang="en-US" sz="1800" dirty="0" err="1" smtClean="0"/>
              <a:t>eigen</a:t>
            </a:r>
            <a:r>
              <a:rPr lang="en-US" sz="1800" dirty="0" smtClean="0"/>
              <a:t> values and right </a:t>
            </a:r>
            <a:r>
              <a:rPr lang="en-US" sz="1800" dirty="0" err="1" smtClean="0"/>
              <a:t>eigen</a:t>
            </a:r>
            <a:r>
              <a:rPr lang="en-US" sz="1800" dirty="0" smtClean="0"/>
              <a:t> vectors using </a:t>
            </a:r>
            <a:r>
              <a:rPr lang="en-US" sz="1800" b="1" dirty="0" smtClean="0"/>
              <a:t>Power Iteration method </a:t>
            </a:r>
            <a:r>
              <a:rPr lang="en-US" sz="1800" dirty="0" smtClean="0"/>
              <a:t>with iterations=300. After </a:t>
            </a:r>
            <a:r>
              <a:rPr lang="en-US" sz="1800" dirty="0"/>
              <a:t>applying SVD transform we get ‘</a:t>
            </a:r>
            <a:r>
              <a:rPr lang="en-US" sz="1800" dirty="0" err="1"/>
              <a:t>svd_data_df</a:t>
            </a:r>
            <a:r>
              <a:rPr lang="en-US" sz="1800" dirty="0" smtClean="0"/>
              <a:t>’. </a:t>
            </a:r>
            <a:r>
              <a:rPr lang="en-US" sz="1800" b="1" dirty="0" smtClean="0"/>
              <a:t>We observed that if we increase the iterations from 200 to 300 the recommendations significantly improved. </a:t>
            </a:r>
            <a:r>
              <a:rPr lang="en-US" sz="1800" b="1" dirty="0" smtClean="0"/>
              <a:t>Because of limitation in compute power we could not take high iteration value &gt; 1000 which would have significantly improved the recommendations further.</a:t>
            </a:r>
            <a:endParaRPr lang="en-US" sz="1800" b="1" dirty="0"/>
          </a:p>
          <a:p>
            <a:r>
              <a:rPr lang="en-US" sz="1800" dirty="0" smtClean="0"/>
              <a:t>I </a:t>
            </a:r>
            <a:r>
              <a:rPr lang="en-US" sz="1800" dirty="0"/>
              <a:t>am sampling 80% train data from ‘</a:t>
            </a:r>
            <a:r>
              <a:rPr lang="en-US" sz="1800" dirty="0" err="1"/>
              <a:t>svd_data_df</a:t>
            </a:r>
            <a:r>
              <a:rPr lang="en-US" sz="1800" dirty="0"/>
              <a:t>’(experimentally found out that this gave better recommendations).</a:t>
            </a:r>
          </a:p>
          <a:p>
            <a:r>
              <a:rPr lang="en-US" sz="1800" dirty="0"/>
              <a:t>We have then used </a:t>
            </a:r>
            <a:r>
              <a:rPr lang="en-US" sz="1800" dirty="0" err="1"/>
              <a:t>kmeans</a:t>
            </a:r>
            <a:r>
              <a:rPr lang="en-US" sz="1800" dirty="0"/>
              <a:t> approach to cluster the users and then find the cluster to which that user belongs.</a:t>
            </a:r>
          </a:p>
          <a:p>
            <a:r>
              <a:rPr lang="en-US" sz="1800" dirty="0"/>
              <a:t>We are marking the cluster to which the new user belongs.</a:t>
            </a:r>
          </a:p>
          <a:p>
            <a:r>
              <a:rPr lang="en-US" sz="1800" dirty="0"/>
              <a:t>Using Pearson’s Coefficient we compute the similarity between the new user and all the users in that cluster. The correlation coefficient will act as a weight for calculating the ratings given by the new user to that particular genre as a weighted mean. We now have all the ratings of the genres predicted by the new user.</a:t>
            </a:r>
          </a:p>
          <a:p>
            <a:r>
              <a:rPr lang="en-US" sz="1800" dirty="0"/>
              <a:t>For calculating the movies rating we will take the average of the genres rating of that movie. For movies with same ratings we will give priority to that movie which has higher value of the sum of its genres ratings.</a:t>
            </a:r>
          </a:p>
          <a:p>
            <a:r>
              <a:rPr lang="en-US" sz="1800" dirty="0"/>
              <a:t>Sort the movies according to their ratings and that priority.</a:t>
            </a:r>
          </a:p>
          <a:p>
            <a:r>
              <a:rPr lang="en-US" sz="1800" dirty="0"/>
              <a:t>Take top 20 movies as recommendation.</a:t>
            </a:r>
          </a:p>
        </p:txBody>
      </p:sp>
    </p:spTree>
    <p:extLst>
      <p:ext uri="{BB962C8B-B14F-4D97-AF65-F5344CB8AC3E}">
        <p14:creationId xmlns:p14="http://schemas.microsoft.com/office/powerpoint/2010/main" xmlns="" val="209640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46F16E-2F31-DA86-7EA3-08978B9D2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00905E0-C280-C7D4-96E7-F18227022382}"/>
              </a:ext>
            </a:extLst>
          </p:cNvPr>
          <p:cNvSpPr>
            <a:spLocks noGrp="1"/>
          </p:cNvSpPr>
          <p:nvPr>
            <p:ph type="ctrTitle"/>
          </p:nvPr>
        </p:nvSpPr>
        <p:spPr>
          <a:xfrm>
            <a:off x="1524000" y="124173"/>
            <a:ext cx="9144000" cy="594469"/>
          </a:xfrm>
        </p:spPr>
        <p:txBody>
          <a:bodyPr>
            <a:noAutofit/>
          </a:bodyPr>
          <a:lstStyle/>
          <a:p>
            <a:r>
              <a:rPr lang="en-US" sz="3600" b="1" u="sng" dirty="0"/>
              <a:t>Input</a:t>
            </a:r>
            <a:endParaRPr lang="en-IN" sz="3600" b="1" u="sng" dirty="0"/>
          </a:p>
        </p:txBody>
      </p:sp>
      <p:sp>
        <p:nvSpPr>
          <p:cNvPr id="16" name="TextBox 15">
            <a:extLst>
              <a:ext uri="{FF2B5EF4-FFF2-40B4-BE49-F238E27FC236}">
                <a16:creationId xmlns:a16="http://schemas.microsoft.com/office/drawing/2014/main" xmlns="" id="{6837A9E1-5E1C-A647-8A1D-01F739BF0730}"/>
              </a:ext>
            </a:extLst>
          </p:cNvPr>
          <p:cNvSpPr txBox="1"/>
          <p:nvPr/>
        </p:nvSpPr>
        <p:spPr>
          <a:xfrm>
            <a:off x="3735355" y="2276293"/>
            <a:ext cx="4721289" cy="276999"/>
          </a:xfrm>
          <a:prstGeom prst="rect">
            <a:avLst/>
          </a:prstGeom>
          <a:noFill/>
        </p:spPr>
        <p:txBody>
          <a:bodyPr wrap="square" rtlCol="0">
            <a:spAutoFit/>
          </a:bodyPr>
          <a:lstStyle/>
          <a:p>
            <a:pPr algn="ctr"/>
            <a:r>
              <a:rPr lang="en-US" sz="1200" b="1" dirty="0"/>
              <a:t>‘</a:t>
            </a:r>
            <a:r>
              <a:rPr lang="en-US" sz="1200" b="1" dirty="0" err="1"/>
              <a:t>result_df</a:t>
            </a:r>
            <a:r>
              <a:rPr lang="en-US" sz="1200" b="1" dirty="0"/>
              <a:t>’ </a:t>
            </a:r>
            <a:r>
              <a:rPr lang="en-US" sz="1200" b="1" dirty="0" err="1"/>
              <a:t>dataframe</a:t>
            </a:r>
            <a:r>
              <a:rPr lang="en-US" sz="1200" b="1" dirty="0"/>
              <a:t> after applying mode</a:t>
            </a:r>
            <a:endParaRPr lang="en-IN" sz="1200" dirty="0"/>
          </a:p>
        </p:txBody>
      </p:sp>
      <p:sp>
        <p:nvSpPr>
          <p:cNvPr id="17" name="TextBox 16">
            <a:extLst>
              <a:ext uri="{FF2B5EF4-FFF2-40B4-BE49-F238E27FC236}">
                <a16:creationId xmlns:a16="http://schemas.microsoft.com/office/drawing/2014/main" xmlns="" id="{75B185C4-2383-2B03-3E32-CA00303C06C2}"/>
              </a:ext>
            </a:extLst>
          </p:cNvPr>
          <p:cNvSpPr txBox="1"/>
          <p:nvPr/>
        </p:nvSpPr>
        <p:spPr>
          <a:xfrm>
            <a:off x="3794027" y="6002428"/>
            <a:ext cx="4721289" cy="276999"/>
          </a:xfrm>
          <a:prstGeom prst="rect">
            <a:avLst/>
          </a:prstGeom>
          <a:noFill/>
        </p:spPr>
        <p:txBody>
          <a:bodyPr wrap="square" rtlCol="0">
            <a:spAutoFit/>
          </a:bodyPr>
          <a:lstStyle/>
          <a:p>
            <a:pPr algn="ctr"/>
            <a:r>
              <a:rPr lang="en-US" sz="1200" b="1" dirty="0"/>
              <a:t>Input as movie name and rating for the new user</a:t>
            </a:r>
            <a:endParaRPr lang="en-IN" sz="1200" dirty="0"/>
          </a:p>
        </p:txBody>
      </p:sp>
      <p:sp>
        <p:nvSpPr>
          <p:cNvPr id="9" name="TextBox 8">
            <a:extLst>
              <a:ext uri="{FF2B5EF4-FFF2-40B4-BE49-F238E27FC236}">
                <a16:creationId xmlns:a16="http://schemas.microsoft.com/office/drawing/2014/main" xmlns="" id="{787C3D65-D7CC-D2AC-106C-46EECCBAEEBB}"/>
              </a:ext>
            </a:extLst>
          </p:cNvPr>
          <p:cNvSpPr txBox="1"/>
          <p:nvPr/>
        </p:nvSpPr>
        <p:spPr>
          <a:xfrm>
            <a:off x="3735355" y="4398066"/>
            <a:ext cx="4721289" cy="276999"/>
          </a:xfrm>
          <a:prstGeom prst="rect">
            <a:avLst/>
          </a:prstGeom>
          <a:noFill/>
        </p:spPr>
        <p:txBody>
          <a:bodyPr wrap="square" rtlCol="0">
            <a:spAutoFit/>
          </a:bodyPr>
          <a:lstStyle/>
          <a:p>
            <a:pPr algn="ctr"/>
            <a:r>
              <a:rPr lang="en-US" sz="1200" b="1" dirty="0"/>
              <a:t>‘</a:t>
            </a:r>
            <a:r>
              <a:rPr lang="en-US" sz="1200" b="1" dirty="0" err="1"/>
              <a:t>svd_data_df</a:t>
            </a:r>
            <a:r>
              <a:rPr lang="en-US" sz="1200" b="1" dirty="0"/>
              <a:t>’ </a:t>
            </a:r>
            <a:r>
              <a:rPr lang="en-US" sz="1200" b="1" dirty="0" err="1"/>
              <a:t>dataframe</a:t>
            </a:r>
            <a:r>
              <a:rPr lang="en-US" sz="1200" b="1" dirty="0"/>
              <a:t> after applying SVD</a:t>
            </a:r>
            <a:endParaRPr lang="en-IN" sz="1200" dirty="0"/>
          </a:p>
        </p:txBody>
      </p:sp>
      <p:pic>
        <p:nvPicPr>
          <p:cNvPr id="3074" name="Picture 2"/>
          <p:cNvPicPr>
            <a:picLocks noChangeAspect="1" noChangeArrowheads="1"/>
          </p:cNvPicPr>
          <p:nvPr/>
        </p:nvPicPr>
        <p:blipFill>
          <a:blip r:embed="rId2" cstate="print"/>
          <a:srcRect/>
          <a:stretch>
            <a:fillRect/>
          </a:stretch>
        </p:blipFill>
        <p:spPr bwMode="auto">
          <a:xfrm>
            <a:off x="1081476" y="2658545"/>
            <a:ext cx="9965968" cy="159787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546161" y="632248"/>
            <a:ext cx="9165383" cy="162564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4711117" y="4962817"/>
            <a:ext cx="2828925" cy="1019175"/>
          </a:xfrm>
          <a:prstGeom prst="rect">
            <a:avLst/>
          </a:prstGeom>
          <a:noFill/>
          <a:ln w="9525">
            <a:noFill/>
            <a:miter lim="800000"/>
            <a:headEnd/>
            <a:tailEnd/>
          </a:ln>
          <a:effectLst/>
        </p:spPr>
      </p:pic>
    </p:spTree>
    <p:extLst>
      <p:ext uri="{BB962C8B-B14F-4D97-AF65-F5344CB8AC3E}">
        <p14:creationId xmlns:p14="http://schemas.microsoft.com/office/powerpoint/2010/main" xmlns="" val="355665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52904B-4761-7BD2-1565-5414A62C9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B39CD94-992E-8B7F-BF38-1D6AA67EFD24}"/>
              </a:ext>
            </a:extLst>
          </p:cNvPr>
          <p:cNvSpPr>
            <a:spLocks noGrp="1"/>
          </p:cNvSpPr>
          <p:nvPr>
            <p:ph type="ctrTitle"/>
          </p:nvPr>
        </p:nvSpPr>
        <p:spPr>
          <a:xfrm>
            <a:off x="1524000" y="124173"/>
            <a:ext cx="9144000" cy="594469"/>
          </a:xfrm>
        </p:spPr>
        <p:txBody>
          <a:bodyPr>
            <a:noAutofit/>
          </a:bodyPr>
          <a:lstStyle/>
          <a:p>
            <a:r>
              <a:rPr lang="en-US" sz="3600" b="1" u="sng" dirty="0"/>
              <a:t>Output</a:t>
            </a:r>
            <a:endParaRPr lang="en-IN" sz="3600" b="1" u="sng" dirty="0"/>
          </a:p>
        </p:txBody>
      </p:sp>
      <p:sp>
        <p:nvSpPr>
          <p:cNvPr id="17" name="TextBox 16">
            <a:extLst>
              <a:ext uri="{FF2B5EF4-FFF2-40B4-BE49-F238E27FC236}">
                <a16:creationId xmlns:a16="http://schemas.microsoft.com/office/drawing/2014/main" xmlns="" id="{6FFCBD5F-795D-B2DD-804B-91593C55F3F3}"/>
              </a:ext>
            </a:extLst>
          </p:cNvPr>
          <p:cNvSpPr txBox="1"/>
          <p:nvPr/>
        </p:nvSpPr>
        <p:spPr>
          <a:xfrm>
            <a:off x="4166118" y="4498051"/>
            <a:ext cx="3859763" cy="830997"/>
          </a:xfrm>
          <a:prstGeom prst="rect">
            <a:avLst/>
          </a:prstGeom>
          <a:noFill/>
        </p:spPr>
        <p:txBody>
          <a:bodyPr wrap="square" rtlCol="0">
            <a:spAutoFit/>
          </a:bodyPr>
          <a:lstStyle/>
          <a:p>
            <a:pPr algn="ctr"/>
            <a:r>
              <a:rPr lang="en-US" sz="1200" b="1" dirty="0"/>
              <a:t>Pearson’s Correlation Based Approach</a:t>
            </a:r>
          </a:p>
          <a:p>
            <a:pPr algn="ctr"/>
            <a:r>
              <a:rPr lang="en-US" sz="1200" dirty="0"/>
              <a:t>These are the top 20 movie recommendations based on what the user has already watched. We got some novel recommendations from this approach.</a:t>
            </a:r>
            <a:endParaRPr lang="en-IN" sz="1200" dirty="0"/>
          </a:p>
        </p:txBody>
      </p:sp>
      <p:pic>
        <p:nvPicPr>
          <p:cNvPr id="4098" name="Picture 2"/>
          <p:cNvPicPr>
            <a:picLocks noChangeAspect="1" noChangeArrowheads="1"/>
          </p:cNvPicPr>
          <p:nvPr/>
        </p:nvPicPr>
        <p:blipFill>
          <a:blip r:embed="rId2" cstate="print"/>
          <a:srcRect/>
          <a:stretch>
            <a:fillRect/>
          </a:stretch>
        </p:blipFill>
        <p:spPr bwMode="auto">
          <a:xfrm>
            <a:off x="915857" y="826732"/>
            <a:ext cx="10679112" cy="3562350"/>
          </a:xfrm>
          <a:prstGeom prst="rect">
            <a:avLst/>
          </a:prstGeom>
          <a:noFill/>
          <a:ln w="9525">
            <a:noFill/>
            <a:miter lim="800000"/>
            <a:headEnd/>
            <a:tailEnd/>
          </a:ln>
          <a:effectLst/>
        </p:spPr>
      </p:pic>
    </p:spTree>
    <p:extLst>
      <p:ext uri="{BB962C8B-B14F-4D97-AF65-F5344CB8AC3E}">
        <p14:creationId xmlns:p14="http://schemas.microsoft.com/office/powerpoint/2010/main" xmlns="" val="139995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2E1784-F7D2-A859-7C43-B187EFDFC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E7AF88E-4D02-5048-04D0-691089924DD4}"/>
              </a:ext>
            </a:extLst>
          </p:cNvPr>
          <p:cNvSpPr>
            <a:spLocks noGrp="1"/>
          </p:cNvSpPr>
          <p:nvPr>
            <p:ph type="ctrTitle"/>
          </p:nvPr>
        </p:nvSpPr>
        <p:spPr>
          <a:xfrm>
            <a:off x="1524000" y="124173"/>
            <a:ext cx="9144000" cy="594469"/>
          </a:xfrm>
        </p:spPr>
        <p:txBody>
          <a:bodyPr>
            <a:noAutofit/>
          </a:bodyPr>
          <a:lstStyle/>
          <a:p>
            <a:r>
              <a:rPr lang="en-US" sz="3600" b="1" u="sng" dirty="0"/>
              <a:t>Compare and Contrast the approaches</a:t>
            </a:r>
            <a:endParaRPr lang="en-IN" sz="3600" b="1" u="sng" dirty="0"/>
          </a:p>
        </p:txBody>
      </p:sp>
      <p:sp>
        <p:nvSpPr>
          <p:cNvPr id="17" name="TextBox 16">
            <a:extLst>
              <a:ext uri="{FF2B5EF4-FFF2-40B4-BE49-F238E27FC236}">
                <a16:creationId xmlns:a16="http://schemas.microsoft.com/office/drawing/2014/main" xmlns="" id="{750575C7-F06F-CC29-DEE8-55A23CF4BD8E}"/>
              </a:ext>
            </a:extLst>
          </p:cNvPr>
          <p:cNvSpPr txBox="1"/>
          <p:nvPr/>
        </p:nvSpPr>
        <p:spPr>
          <a:xfrm>
            <a:off x="6697528" y="3488190"/>
            <a:ext cx="3859763" cy="276999"/>
          </a:xfrm>
          <a:prstGeom prst="rect">
            <a:avLst/>
          </a:prstGeom>
          <a:noFill/>
        </p:spPr>
        <p:txBody>
          <a:bodyPr wrap="square" rtlCol="0">
            <a:spAutoFit/>
          </a:bodyPr>
          <a:lstStyle/>
          <a:p>
            <a:pPr algn="ctr"/>
            <a:r>
              <a:rPr lang="en-US" sz="1200" b="1" dirty="0"/>
              <a:t>Pearson’s Correlation Based Approach(User vs Movie)</a:t>
            </a:r>
          </a:p>
        </p:txBody>
      </p:sp>
      <p:sp>
        <p:nvSpPr>
          <p:cNvPr id="8" name="TextBox 7">
            <a:extLst>
              <a:ext uri="{FF2B5EF4-FFF2-40B4-BE49-F238E27FC236}">
                <a16:creationId xmlns:a16="http://schemas.microsoft.com/office/drawing/2014/main" xmlns="" id="{DC1CC4D2-0FE4-5A26-9350-00818ED17071}"/>
              </a:ext>
            </a:extLst>
          </p:cNvPr>
          <p:cNvSpPr txBox="1"/>
          <p:nvPr/>
        </p:nvSpPr>
        <p:spPr>
          <a:xfrm>
            <a:off x="1103947" y="3349691"/>
            <a:ext cx="3859763" cy="276999"/>
          </a:xfrm>
          <a:prstGeom prst="rect">
            <a:avLst/>
          </a:prstGeom>
          <a:noFill/>
        </p:spPr>
        <p:txBody>
          <a:bodyPr wrap="square" rtlCol="0">
            <a:spAutoFit/>
          </a:bodyPr>
          <a:lstStyle/>
          <a:p>
            <a:pPr algn="ctr"/>
            <a:r>
              <a:rPr lang="en-US" sz="1200" b="1" dirty="0"/>
              <a:t>Cluster Distance Based Approach</a:t>
            </a:r>
          </a:p>
        </p:txBody>
      </p:sp>
      <p:sp>
        <p:nvSpPr>
          <p:cNvPr id="3" name="TextBox 2">
            <a:extLst>
              <a:ext uri="{FF2B5EF4-FFF2-40B4-BE49-F238E27FC236}">
                <a16:creationId xmlns:a16="http://schemas.microsoft.com/office/drawing/2014/main" xmlns="" id="{F3067B5C-F425-05A2-9E6A-18CF598CD1D2}"/>
              </a:ext>
            </a:extLst>
          </p:cNvPr>
          <p:cNvSpPr txBox="1"/>
          <p:nvPr/>
        </p:nvSpPr>
        <p:spPr>
          <a:xfrm>
            <a:off x="1759122" y="5611678"/>
            <a:ext cx="2906183" cy="461665"/>
          </a:xfrm>
          <a:prstGeom prst="rect">
            <a:avLst/>
          </a:prstGeom>
          <a:noFill/>
        </p:spPr>
        <p:txBody>
          <a:bodyPr wrap="square" rtlCol="0">
            <a:spAutoFit/>
          </a:bodyPr>
          <a:lstStyle/>
          <a:p>
            <a:pPr algn="ctr"/>
            <a:r>
              <a:rPr lang="en-US" sz="1200" b="1" dirty="0"/>
              <a:t>Pearson’s Correlation Based Approach(User vs Genre)</a:t>
            </a:r>
          </a:p>
        </p:txBody>
      </p:sp>
      <p:pic>
        <p:nvPicPr>
          <p:cNvPr id="6" name="Picture 5">
            <a:extLst>
              <a:ext uri="{FF2B5EF4-FFF2-40B4-BE49-F238E27FC236}">
                <a16:creationId xmlns:a16="http://schemas.microsoft.com/office/drawing/2014/main" xmlns="" id="{5AA95497-D9EF-5883-8981-53350EEA11DA}"/>
              </a:ext>
            </a:extLst>
          </p:cNvPr>
          <p:cNvPicPr>
            <a:picLocks noChangeAspect="1"/>
          </p:cNvPicPr>
          <p:nvPr/>
        </p:nvPicPr>
        <p:blipFill>
          <a:blip r:embed="rId2" cstate="print"/>
          <a:stretch>
            <a:fillRect/>
          </a:stretch>
        </p:blipFill>
        <p:spPr>
          <a:xfrm>
            <a:off x="6917968" y="3765189"/>
            <a:ext cx="2608587" cy="2885255"/>
          </a:xfrm>
          <a:prstGeom prst="rect">
            <a:avLst/>
          </a:prstGeom>
        </p:spPr>
      </p:pic>
      <p:sp>
        <p:nvSpPr>
          <p:cNvPr id="9" name="TextBox 8">
            <a:extLst>
              <a:ext uri="{FF2B5EF4-FFF2-40B4-BE49-F238E27FC236}">
                <a16:creationId xmlns:a16="http://schemas.microsoft.com/office/drawing/2014/main" xmlns="" id="{51F6AA82-51FE-822A-3F42-8ED8B5CC32B0}"/>
              </a:ext>
            </a:extLst>
          </p:cNvPr>
          <p:cNvSpPr txBox="1"/>
          <p:nvPr/>
        </p:nvSpPr>
        <p:spPr>
          <a:xfrm>
            <a:off x="9388151" y="4885504"/>
            <a:ext cx="1929882" cy="461665"/>
          </a:xfrm>
          <a:prstGeom prst="rect">
            <a:avLst/>
          </a:prstGeom>
          <a:noFill/>
        </p:spPr>
        <p:txBody>
          <a:bodyPr wrap="square" rtlCol="0">
            <a:spAutoFit/>
          </a:bodyPr>
          <a:lstStyle/>
          <a:p>
            <a:pPr algn="ctr"/>
            <a:r>
              <a:rPr lang="en-US" sz="1200" b="1" dirty="0"/>
              <a:t>Neighborhood Based Approach(User Based)</a:t>
            </a:r>
          </a:p>
        </p:txBody>
      </p:sp>
      <p:pic>
        <p:nvPicPr>
          <p:cNvPr id="11" name="Picture 2"/>
          <p:cNvPicPr>
            <a:picLocks noChangeAspect="1" noChangeArrowheads="1"/>
          </p:cNvPicPr>
          <p:nvPr/>
        </p:nvPicPr>
        <p:blipFill>
          <a:blip r:embed="rId3" cstate="print"/>
          <a:srcRect/>
          <a:stretch>
            <a:fillRect/>
          </a:stretch>
        </p:blipFill>
        <p:spPr bwMode="auto">
          <a:xfrm>
            <a:off x="449326" y="3579263"/>
            <a:ext cx="6147416" cy="2050662"/>
          </a:xfrm>
          <a:prstGeom prst="rect">
            <a:avLst/>
          </a:prstGeom>
          <a:noFill/>
          <a:ln w="9525">
            <a:noFill/>
            <a:miter lim="800000"/>
            <a:headEnd/>
            <a:tailEnd/>
          </a:ln>
          <a:effectLst/>
        </p:spPr>
      </p:pic>
      <p:pic>
        <p:nvPicPr>
          <p:cNvPr id="13" name="Picture 2"/>
          <p:cNvPicPr>
            <a:picLocks noChangeAspect="1" noChangeArrowheads="1"/>
          </p:cNvPicPr>
          <p:nvPr/>
        </p:nvPicPr>
        <p:blipFill>
          <a:blip r:embed="rId4" cstate="print"/>
          <a:srcRect/>
          <a:stretch>
            <a:fillRect/>
          </a:stretch>
        </p:blipFill>
        <p:spPr bwMode="auto">
          <a:xfrm>
            <a:off x="973009" y="936463"/>
            <a:ext cx="4466737" cy="2385493"/>
          </a:xfrm>
          <a:prstGeom prst="rect">
            <a:avLst/>
          </a:prstGeom>
          <a:noFill/>
          <a:ln w="9525">
            <a:noFill/>
            <a:miter lim="800000"/>
            <a:headEnd/>
            <a:tailEnd/>
          </a:ln>
        </p:spPr>
      </p:pic>
      <p:pic>
        <p:nvPicPr>
          <p:cNvPr id="14" name="Picture 3"/>
          <p:cNvPicPr>
            <a:picLocks noChangeAspect="1" noChangeArrowheads="1"/>
          </p:cNvPicPr>
          <p:nvPr/>
        </p:nvPicPr>
        <p:blipFill>
          <a:blip r:embed="rId5" cstate="print"/>
          <a:srcRect/>
          <a:stretch>
            <a:fillRect/>
          </a:stretch>
        </p:blipFill>
        <p:spPr bwMode="auto">
          <a:xfrm>
            <a:off x="7243860" y="1006248"/>
            <a:ext cx="2739895" cy="2457321"/>
          </a:xfrm>
          <a:prstGeom prst="rect">
            <a:avLst/>
          </a:prstGeom>
          <a:noFill/>
          <a:ln w="9525">
            <a:noFill/>
            <a:miter lim="800000"/>
            <a:headEnd/>
            <a:tailEnd/>
          </a:ln>
        </p:spPr>
      </p:pic>
    </p:spTree>
    <p:extLst>
      <p:ext uri="{BB962C8B-B14F-4D97-AF65-F5344CB8AC3E}">
        <p14:creationId xmlns:p14="http://schemas.microsoft.com/office/powerpoint/2010/main" xmlns="" val="373168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8C4814C-27C7-B4A1-38A4-C9E94EA15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A8E3D8E-68BA-2DF9-960B-466F4F62F665}"/>
              </a:ext>
            </a:extLst>
          </p:cNvPr>
          <p:cNvSpPr>
            <a:spLocks noGrp="1"/>
          </p:cNvSpPr>
          <p:nvPr>
            <p:ph type="ctrTitle"/>
          </p:nvPr>
        </p:nvSpPr>
        <p:spPr>
          <a:xfrm>
            <a:off x="1524000" y="124173"/>
            <a:ext cx="9144000" cy="594469"/>
          </a:xfrm>
        </p:spPr>
        <p:txBody>
          <a:bodyPr>
            <a:noAutofit/>
          </a:bodyPr>
          <a:lstStyle/>
          <a:p>
            <a:r>
              <a:rPr lang="en-US" sz="3600" b="1" u="sng" dirty="0"/>
              <a:t>Compare and Contrast the approaches</a:t>
            </a:r>
            <a:endParaRPr lang="en-IN" sz="3600" b="1" u="sng" dirty="0"/>
          </a:p>
        </p:txBody>
      </p:sp>
      <p:sp>
        <p:nvSpPr>
          <p:cNvPr id="10" name="TextBox 9">
            <a:extLst>
              <a:ext uri="{FF2B5EF4-FFF2-40B4-BE49-F238E27FC236}">
                <a16:creationId xmlns:a16="http://schemas.microsoft.com/office/drawing/2014/main" xmlns="" id="{37C5CE19-C2E5-057C-339A-D4A6F582C57A}"/>
              </a:ext>
            </a:extLst>
          </p:cNvPr>
          <p:cNvSpPr txBox="1"/>
          <p:nvPr/>
        </p:nvSpPr>
        <p:spPr>
          <a:xfrm>
            <a:off x="1184988" y="989045"/>
            <a:ext cx="10450285" cy="4801314"/>
          </a:xfrm>
          <a:prstGeom prst="rect">
            <a:avLst/>
          </a:prstGeom>
          <a:noFill/>
        </p:spPr>
        <p:txBody>
          <a:bodyPr wrap="square" rtlCol="0">
            <a:spAutoFit/>
          </a:bodyPr>
          <a:lstStyle/>
          <a:p>
            <a:pPr>
              <a:buFont typeface="Arial" pitchFamily="34" charset="0"/>
              <a:buChar char="•"/>
            </a:pPr>
            <a:r>
              <a:rPr lang="en-US" dirty="0"/>
              <a:t>From the various recommendations using different approaches we can easily identify that </a:t>
            </a:r>
            <a:r>
              <a:rPr lang="en-US" dirty="0" err="1"/>
              <a:t>Neigborhood</a:t>
            </a:r>
            <a:r>
              <a:rPr lang="en-US" dirty="0"/>
              <a:t> based approach gives greater weightage to the genres of the movies the user has already watched and recommends movie accordingly</a:t>
            </a:r>
            <a:r>
              <a:rPr lang="en-US" dirty="0" smtClean="0"/>
              <a:t>.</a:t>
            </a:r>
          </a:p>
          <a:p>
            <a:endParaRPr lang="en-US" dirty="0"/>
          </a:p>
          <a:p>
            <a:pPr>
              <a:buFont typeface="Arial" pitchFamily="34" charset="0"/>
              <a:buChar char="•"/>
            </a:pPr>
            <a:r>
              <a:rPr lang="en-US" dirty="0"/>
              <a:t>Using the </a:t>
            </a:r>
            <a:r>
              <a:rPr lang="en-IN" dirty="0"/>
              <a:t>Reduced SVD &amp; K-means clustering approach where we consider User vs Genre / User vs Movie we can see that the recommendations given are much more novel meaning that movies are being recommended not only from the genres the user has watched but also from different genres because </a:t>
            </a:r>
            <a:r>
              <a:rPr lang="en-US" sz="1800" dirty="0"/>
              <a:t>each rating is obtained as a weighted dot product between corresponding user vector and item vector with singular values as the weight. Sigma's with very small weight might be noise. So we just remove them. Thus we got better recommendations in terms of similar movies as well novel ones</a:t>
            </a:r>
            <a:r>
              <a:rPr lang="en-US" sz="1800" dirty="0" smtClean="0"/>
              <a:t>.</a:t>
            </a:r>
          </a:p>
          <a:p>
            <a:pPr>
              <a:buFont typeface="Arial" pitchFamily="34" charset="0"/>
              <a:buChar char="•"/>
            </a:pPr>
            <a:endParaRPr lang="en-IN" dirty="0" smtClean="0"/>
          </a:p>
          <a:p>
            <a:pPr>
              <a:buFont typeface="Arial" pitchFamily="34" charset="0"/>
              <a:buChar char="•"/>
            </a:pPr>
            <a:r>
              <a:rPr lang="en-IN" sz="1800" b="1" dirty="0" smtClean="0"/>
              <a:t>Online Recommendation</a:t>
            </a:r>
            <a:r>
              <a:rPr lang="en-IN" sz="1800" dirty="0" smtClean="0"/>
              <a:t>: We can implement this solution as an online solution where initially we will take the user and their movies and given them initial recommendations using the </a:t>
            </a:r>
            <a:r>
              <a:rPr lang="en-IN" sz="1800" dirty="0" err="1" smtClean="0"/>
              <a:t>Neighborhood</a:t>
            </a:r>
            <a:r>
              <a:rPr lang="en-IN" sz="1800" dirty="0" smtClean="0"/>
              <a:t> based approach which is very fast, while </a:t>
            </a:r>
            <a:r>
              <a:rPr lang="en-IN" sz="1800" dirty="0" err="1" smtClean="0"/>
              <a:t>parallelly</a:t>
            </a:r>
            <a:r>
              <a:rPr lang="en-IN" sz="1800" dirty="0" smtClean="0"/>
              <a:t> giving that user’s data as input to ou</a:t>
            </a:r>
            <a:r>
              <a:rPr lang="en-IN" dirty="0" smtClean="0"/>
              <a:t>r Reduced SVD and </a:t>
            </a:r>
            <a:r>
              <a:rPr lang="en-IN" dirty="0" err="1" smtClean="0"/>
              <a:t>Kmeans</a:t>
            </a:r>
            <a:r>
              <a:rPr lang="en-IN" dirty="0" smtClean="0"/>
              <a:t> approaches and then provide a recommendation using an ensemble method (offline computation) of all the approaches we have proposed in the project.</a:t>
            </a:r>
            <a:endParaRPr lang="en-US" sz="1800" dirty="0"/>
          </a:p>
          <a:p>
            <a:endParaRPr lang="en-IN" dirty="0"/>
          </a:p>
        </p:txBody>
      </p:sp>
    </p:spTree>
    <p:extLst>
      <p:ext uri="{BB962C8B-B14F-4D97-AF65-F5344CB8AC3E}">
        <p14:creationId xmlns:p14="http://schemas.microsoft.com/office/powerpoint/2010/main" xmlns="" val="392676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EA7E838-54D7-803F-DFB9-7950DAA7D684}"/>
              </a:ext>
            </a:extLst>
          </p:cNvPr>
          <p:cNvSpPr txBox="1"/>
          <p:nvPr/>
        </p:nvSpPr>
        <p:spPr>
          <a:xfrm>
            <a:off x="4481804" y="3321697"/>
            <a:ext cx="3228392" cy="646331"/>
          </a:xfrm>
          <a:prstGeom prst="rect">
            <a:avLst/>
          </a:prstGeom>
          <a:noFill/>
        </p:spPr>
        <p:txBody>
          <a:bodyPr wrap="square" rtlCol="0">
            <a:spAutoFit/>
          </a:bodyPr>
          <a:lstStyle/>
          <a:p>
            <a:pPr algn="ctr"/>
            <a:r>
              <a:rPr lang="en-US" sz="3600" b="1" dirty="0"/>
              <a:t>Thank You!!</a:t>
            </a:r>
            <a:endParaRPr lang="en-IN" sz="3600" b="1" dirty="0"/>
          </a:p>
        </p:txBody>
      </p:sp>
    </p:spTree>
    <p:extLst>
      <p:ext uri="{BB962C8B-B14F-4D97-AF65-F5344CB8AC3E}">
        <p14:creationId xmlns:p14="http://schemas.microsoft.com/office/powerpoint/2010/main" xmlns="" val="129191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1B86C-D7F2-A6BF-BA2E-4418A2AFDBD9}"/>
              </a:ext>
            </a:extLst>
          </p:cNvPr>
          <p:cNvSpPr>
            <a:spLocks noGrp="1"/>
          </p:cNvSpPr>
          <p:nvPr>
            <p:ph type="ctrTitle"/>
          </p:nvPr>
        </p:nvSpPr>
        <p:spPr>
          <a:xfrm>
            <a:off x="1524000" y="124173"/>
            <a:ext cx="9144000" cy="594469"/>
          </a:xfrm>
        </p:spPr>
        <p:txBody>
          <a:bodyPr>
            <a:noAutofit/>
          </a:bodyPr>
          <a:lstStyle/>
          <a:p>
            <a:r>
              <a:rPr lang="en-US" sz="3600" b="1" u="sng" dirty="0"/>
              <a:t>1M </a:t>
            </a:r>
            <a:r>
              <a:rPr lang="en-US" sz="3600" b="1" u="sng" dirty="0" err="1"/>
              <a:t>MovieLens</a:t>
            </a:r>
            <a:r>
              <a:rPr lang="en-US" sz="3600" b="1" u="sng" dirty="0"/>
              <a:t> Dataset</a:t>
            </a:r>
            <a:endParaRPr lang="en-IN" sz="3600" b="1" u="sng" dirty="0"/>
          </a:p>
        </p:txBody>
      </p:sp>
      <p:pic>
        <p:nvPicPr>
          <p:cNvPr id="10" name="Picture 9">
            <a:extLst>
              <a:ext uri="{FF2B5EF4-FFF2-40B4-BE49-F238E27FC236}">
                <a16:creationId xmlns:a16="http://schemas.microsoft.com/office/drawing/2014/main" xmlns="" id="{A85A965F-D6DB-194B-0BAF-BCE825BBB972}"/>
              </a:ext>
            </a:extLst>
          </p:cNvPr>
          <p:cNvPicPr>
            <a:picLocks noChangeAspect="1"/>
          </p:cNvPicPr>
          <p:nvPr/>
        </p:nvPicPr>
        <p:blipFill>
          <a:blip r:embed="rId2" cstate="print"/>
          <a:stretch>
            <a:fillRect/>
          </a:stretch>
        </p:blipFill>
        <p:spPr>
          <a:xfrm>
            <a:off x="1516627" y="914400"/>
            <a:ext cx="3219729" cy="2489482"/>
          </a:xfrm>
          <a:prstGeom prst="rect">
            <a:avLst/>
          </a:prstGeom>
        </p:spPr>
      </p:pic>
      <p:pic>
        <p:nvPicPr>
          <p:cNvPr id="12" name="Picture 11">
            <a:extLst>
              <a:ext uri="{FF2B5EF4-FFF2-40B4-BE49-F238E27FC236}">
                <a16:creationId xmlns:a16="http://schemas.microsoft.com/office/drawing/2014/main" xmlns="" id="{526E2F00-CFDA-6AAD-D271-60BC28870C35}"/>
              </a:ext>
            </a:extLst>
          </p:cNvPr>
          <p:cNvPicPr>
            <a:picLocks noChangeAspect="1"/>
          </p:cNvPicPr>
          <p:nvPr/>
        </p:nvPicPr>
        <p:blipFill>
          <a:blip r:embed="rId3" cstate="print"/>
          <a:stretch>
            <a:fillRect/>
          </a:stretch>
        </p:blipFill>
        <p:spPr>
          <a:xfrm>
            <a:off x="7349751" y="914401"/>
            <a:ext cx="2583171" cy="2489481"/>
          </a:xfrm>
          <a:prstGeom prst="rect">
            <a:avLst/>
          </a:prstGeom>
        </p:spPr>
      </p:pic>
      <p:pic>
        <p:nvPicPr>
          <p:cNvPr id="14" name="Picture 13">
            <a:extLst>
              <a:ext uri="{FF2B5EF4-FFF2-40B4-BE49-F238E27FC236}">
                <a16:creationId xmlns:a16="http://schemas.microsoft.com/office/drawing/2014/main" xmlns="" id="{A8011565-65D9-9402-AFD7-567FCADF7D89}"/>
              </a:ext>
            </a:extLst>
          </p:cNvPr>
          <p:cNvPicPr>
            <a:picLocks noChangeAspect="1"/>
          </p:cNvPicPr>
          <p:nvPr/>
        </p:nvPicPr>
        <p:blipFill>
          <a:blip r:embed="rId4" cstate="print"/>
          <a:stretch>
            <a:fillRect/>
          </a:stretch>
        </p:blipFill>
        <p:spPr>
          <a:xfrm>
            <a:off x="1754772" y="3632189"/>
            <a:ext cx="2743438" cy="2804403"/>
          </a:xfrm>
          <a:prstGeom prst="rect">
            <a:avLst/>
          </a:prstGeom>
        </p:spPr>
      </p:pic>
      <p:pic>
        <p:nvPicPr>
          <p:cNvPr id="16" name="Picture 15">
            <a:extLst>
              <a:ext uri="{FF2B5EF4-FFF2-40B4-BE49-F238E27FC236}">
                <a16:creationId xmlns:a16="http://schemas.microsoft.com/office/drawing/2014/main" xmlns="" id="{04B19DE9-1946-2351-A175-B99BC367EC52}"/>
              </a:ext>
            </a:extLst>
          </p:cNvPr>
          <p:cNvPicPr>
            <a:picLocks noChangeAspect="1"/>
          </p:cNvPicPr>
          <p:nvPr/>
        </p:nvPicPr>
        <p:blipFill>
          <a:blip r:embed="rId5" cstate="print"/>
          <a:stretch>
            <a:fillRect/>
          </a:stretch>
        </p:blipFill>
        <p:spPr>
          <a:xfrm>
            <a:off x="6297983" y="3599716"/>
            <a:ext cx="4686706" cy="2834886"/>
          </a:xfrm>
          <a:prstGeom prst="rect">
            <a:avLst/>
          </a:prstGeom>
        </p:spPr>
      </p:pic>
      <p:sp>
        <p:nvSpPr>
          <p:cNvPr id="20" name="TextBox 19">
            <a:extLst>
              <a:ext uri="{FF2B5EF4-FFF2-40B4-BE49-F238E27FC236}">
                <a16:creationId xmlns:a16="http://schemas.microsoft.com/office/drawing/2014/main" xmlns="" id="{9A4B76D1-0A42-2123-3C6C-8ABD52BCF122}"/>
              </a:ext>
            </a:extLst>
          </p:cNvPr>
          <p:cNvSpPr txBox="1"/>
          <p:nvPr/>
        </p:nvSpPr>
        <p:spPr>
          <a:xfrm>
            <a:off x="9486946" y="1974513"/>
            <a:ext cx="922176" cy="276999"/>
          </a:xfrm>
          <a:prstGeom prst="rect">
            <a:avLst/>
          </a:prstGeom>
          <a:noFill/>
        </p:spPr>
        <p:txBody>
          <a:bodyPr wrap="square" rtlCol="0">
            <a:spAutoFit/>
          </a:bodyPr>
          <a:lstStyle/>
          <a:p>
            <a:r>
              <a:rPr lang="en-US" sz="1200" b="1" dirty="0"/>
              <a:t>Ratings</a:t>
            </a:r>
          </a:p>
        </p:txBody>
      </p:sp>
      <p:sp>
        <p:nvSpPr>
          <p:cNvPr id="21" name="TextBox 20">
            <a:extLst>
              <a:ext uri="{FF2B5EF4-FFF2-40B4-BE49-F238E27FC236}">
                <a16:creationId xmlns:a16="http://schemas.microsoft.com/office/drawing/2014/main" xmlns="" id="{7C62E9A2-B582-E062-C689-46F130F08D67}"/>
              </a:ext>
            </a:extLst>
          </p:cNvPr>
          <p:cNvSpPr txBox="1"/>
          <p:nvPr/>
        </p:nvSpPr>
        <p:spPr>
          <a:xfrm>
            <a:off x="8099180" y="6353437"/>
            <a:ext cx="1833742" cy="276999"/>
          </a:xfrm>
          <a:prstGeom prst="rect">
            <a:avLst/>
          </a:prstGeom>
          <a:noFill/>
        </p:spPr>
        <p:txBody>
          <a:bodyPr wrap="square" rtlCol="0">
            <a:spAutoFit/>
          </a:bodyPr>
          <a:lstStyle/>
          <a:p>
            <a:r>
              <a:rPr lang="en-US" sz="1200" b="1" dirty="0"/>
              <a:t>Entire Movie Data</a:t>
            </a:r>
          </a:p>
        </p:txBody>
      </p:sp>
      <p:sp>
        <p:nvSpPr>
          <p:cNvPr id="22" name="TextBox 21">
            <a:extLst>
              <a:ext uri="{FF2B5EF4-FFF2-40B4-BE49-F238E27FC236}">
                <a16:creationId xmlns:a16="http://schemas.microsoft.com/office/drawing/2014/main" xmlns="" id="{BAAD3069-FF1C-9B0B-8C63-54F16F47EC3E}"/>
              </a:ext>
            </a:extLst>
          </p:cNvPr>
          <p:cNvSpPr txBox="1"/>
          <p:nvPr/>
        </p:nvSpPr>
        <p:spPr>
          <a:xfrm>
            <a:off x="4180938" y="4895890"/>
            <a:ext cx="922176" cy="276999"/>
          </a:xfrm>
          <a:prstGeom prst="rect">
            <a:avLst/>
          </a:prstGeom>
          <a:noFill/>
        </p:spPr>
        <p:txBody>
          <a:bodyPr wrap="square" rtlCol="0">
            <a:spAutoFit/>
          </a:bodyPr>
          <a:lstStyle/>
          <a:p>
            <a:r>
              <a:rPr lang="en-US" sz="1200" b="1" dirty="0"/>
              <a:t>Users</a:t>
            </a:r>
          </a:p>
        </p:txBody>
      </p:sp>
      <p:sp>
        <p:nvSpPr>
          <p:cNvPr id="23" name="TextBox 22">
            <a:extLst>
              <a:ext uri="{FF2B5EF4-FFF2-40B4-BE49-F238E27FC236}">
                <a16:creationId xmlns:a16="http://schemas.microsoft.com/office/drawing/2014/main" xmlns="" id="{FD32B25F-502E-33CD-350D-0987EBC872D9}"/>
              </a:ext>
            </a:extLst>
          </p:cNvPr>
          <p:cNvSpPr txBox="1"/>
          <p:nvPr/>
        </p:nvSpPr>
        <p:spPr>
          <a:xfrm>
            <a:off x="4513368" y="1974512"/>
            <a:ext cx="922176" cy="276999"/>
          </a:xfrm>
          <a:prstGeom prst="rect">
            <a:avLst/>
          </a:prstGeom>
          <a:noFill/>
        </p:spPr>
        <p:txBody>
          <a:bodyPr wrap="square" rtlCol="0">
            <a:spAutoFit/>
          </a:bodyPr>
          <a:lstStyle/>
          <a:p>
            <a:r>
              <a:rPr lang="en-US" sz="1200" b="1" dirty="0"/>
              <a:t>Movies</a:t>
            </a:r>
          </a:p>
        </p:txBody>
      </p:sp>
    </p:spTree>
    <p:extLst>
      <p:ext uri="{BB962C8B-B14F-4D97-AF65-F5344CB8AC3E}">
        <p14:creationId xmlns:p14="http://schemas.microsoft.com/office/powerpoint/2010/main" xmlns="" val="183800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C24B45A-C1E7-6F42-0280-7F894EF5D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3FA40A9-1984-19D4-AB56-908B44949087}"/>
              </a:ext>
            </a:extLst>
          </p:cNvPr>
          <p:cNvSpPr>
            <a:spLocks noGrp="1"/>
          </p:cNvSpPr>
          <p:nvPr>
            <p:ph type="ctrTitle"/>
          </p:nvPr>
        </p:nvSpPr>
        <p:spPr>
          <a:xfrm>
            <a:off x="1524000" y="124173"/>
            <a:ext cx="9144000" cy="594469"/>
          </a:xfrm>
        </p:spPr>
        <p:txBody>
          <a:bodyPr>
            <a:noAutofit/>
          </a:bodyPr>
          <a:lstStyle/>
          <a:p>
            <a:r>
              <a:rPr lang="en-US" sz="3600" b="1" u="sng" dirty="0"/>
              <a:t>Performing EDA to understand the data</a:t>
            </a:r>
            <a:endParaRPr lang="en-IN" sz="3600" b="1" u="sng" dirty="0"/>
          </a:p>
        </p:txBody>
      </p:sp>
      <p:pic>
        <p:nvPicPr>
          <p:cNvPr id="4" name="Picture 3">
            <a:extLst>
              <a:ext uri="{FF2B5EF4-FFF2-40B4-BE49-F238E27FC236}">
                <a16:creationId xmlns:a16="http://schemas.microsoft.com/office/drawing/2014/main" xmlns="" id="{835EDC78-8847-DAD7-FA96-F12956EF8D29}"/>
              </a:ext>
            </a:extLst>
          </p:cNvPr>
          <p:cNvPicPr>
            <a:picLocks noChangeAspect="1"/>
          </p:cNvPicPr>
          <p:nvPr/>
        </p:nvPicPr>
        <p:blipFill>
          <a:blip r:embed="rId2" cstate="print"/>
          <a:stretch>
            <a:fillRect/>
          </a:stretch>
        </p:blipFill>
        <p:spPr>
          <a:xfrm>
            <a:off x="658194" y="1654438"/>
            <a:ext cx="5329762" cy="2301742"/>
          </a:xfrm>
          <a:prstGeom prst="rect">
            <a:avLst/>
          </a:prstGeom>
          <a:ln>
            <a:solidFill>
              <a:schemeClr val="tx2"/>
            </a:solidFill>
          </a:ln>
        </p:spPr>
      </p:pic>
      <p:sp>
        <p:nvSpPr>
          <p:cNvPr id="5" name="TextBox 4">
            <a:extLst>
              <a:ext uri="{FF2B5EF4-FFF2-40B4-BE49-F238E27FC236}">
                <a16:creationId xmlns:a16="http://schemas.microsoft.com/office/drawing/2014/main" xmlns="" id="{8E07A87F-08FC-DB60-45FB-7F4F8EA6A179}"/>
              </a:ext>
            </a:extLst>
          </p:cNvPr>
          <p:cNvSpPr txBox="1"/>
          <p:nvPr/>
        </p:nvSpPr>
        <p:spPr>
          <a:xfrm>
            <a:off x="1478724" y="4183033"/>
            <a:ext cx="3732245" cy="276999"/>
          </a:xfrm>
          <a:prstGeom prst="rect">
            <a:avLst/>
          </a:prstGeom>
          <a:noFill/>
        </p:spPr>
        <p:txBody>
          <a:bodyPr wrap="square" rtlCol="0">
            <a:spAutoFit/>
          </a:bodyPr>
          <a:lstStyle/>
          <a:p>
            <a:r>
              <a:rPr lang="en-US" sz="1200" b="1" dirty="0"/>
              <a:t>American Beauty is the most rated movie by the users.</a:t>
            </a:r>
            <a:endParaRPr lang="en-IN" sz="1200" b="1" dirty="0"/>
          </a:p>
        </p:txBody>
      </p:sp>
      <p:pic>
        <p:nvPicPr>
          <p:cNvPr id="9" name="Picture 8">
            <a:extLst>
              <a:ext uri="{FF2B5EF4-FFF2-40B4-BE49-F238E27FC236}">
                <a16:creationId xmlns:a16="http://schemas.microsoft.com/office/drawing/2014/main" xmlns="" id="{B95D4E36-EE63-F6C3-0C4B-9144C40CB32B}"/>
              </a:ext>
            </a:extLst>
          </p:cNvPr>
          <p:cNvPicPr>
            <a:picLocks noChangeAspect="1"/>
          </p:cNvPicPr>
          <p:nvPr/>
        </p:nvPicPr>
        <p:blipFill>
          <a:blip r:embed="rId3" cstate="print"/>
          <a:stretch>
            <a:fillRect/>
          </a:stretch>
        </p:blipFill>
        <p:spPr>
          <a:xfrm>
            <a:off x="6523626" y="1551801"/>
            <a:ext cx="4772482" cy="2908231"/>
          </a:xfrm>
          <a:prstGeom prst="rect">
            <a:avLst/>
          </a:prstGeom>
        </p:spPr>
      </p:pic>
      <p:sp>
        <p:nvSpPr>
          <p:cNvPr id="3" name="TextBox 2">
            <a:extLst>
              <a:ext uri="{FF2B5EF4-FFF2-40B4-BE49-F238E27FC236}">
                <a16:creationId xmlns:a16="http://schemas.microsoft.com/office/drawing/2014/main" xmlns="" id="{34A49259-0DEE-F1C2-6492-72A1C2FE9C64}"/>
              </a:ext>
            </a:extLst>
          </p:cNvPr>
          <p:cNvSpPr txBox="1"/>
          <p:nvPr/>
        </p:nvSpPr>
        <p:spPr>
          <a:xfrm>
            <a:off x="7043744" y="4321532"/>
            <a:ext cx="3732245" cy="461665"/>
          </a:xfrm>
          <a:prstGeom prst="rect">
            <a:avLst/>
          </a:prstGeom>
          <a:noFill/>
        </p:spPr>
        <p:txBody>
          <a:bodyPr wrap="square" rtlCol="0">
            <a:spAutoFit/>
          </a:bodyPr>
          <a:lstStyle/>
          <a:p>
            <a:pPr algn="ctr"/>
            <a:r>
              <a:rPr lang="en-US" sz="1200" b="1" dirty="0" err="1"/>
              <a:t>Dataframe</a:t>
            </a:r>
            <a:r>
              <a:rPr lang="en-US" sz="1200" b="1" dirty="0"/>
              <a:t> containing average movie rating and number of ratings for that movie.</a:t>
            </a:r>
            <a:endParaRPr lang="en-IN" sz="1200" b="1" dirty="0"/>
          </a:p>
        </p:txBody>
      </p:sp>
    </p:spTree>
    <p:extLst>
      <p:ext uri="{BB962C8B-B14F-4D97-AF65-F5344CB8AC3E}">
        <p14:creationId xmlns:p14="http://schemas.microsoft.com/office/powerpoint/2010/main" xmlns="" val="227688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DF832CA-04AE-5F34-9034-EB64FA8D0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E717E62-8997-D866-7A59-086E974D09E2}"/>
              </a:ext>
            </a:extLst>
          </p:cNvPr>
          <p:cNvSpPr>
            <a:spLocks noGrp="1"/>
          </p:cNvSpPr>
          <p:nvPr>
            <p:ph type="ctrTitle"/>
          </p:nvPr>
        </p:nvSpPr>
        <p:spPr>
          <a:xfrm>
            <a:off x="1524000" y="124173"/>
            <a:ext cx="9144000" cy="594469"/>
          </a:xfrm>
        </p:spPr>
        <p:txBody>
          <a:bodyPr>
            <a:noAutofit/>
          </a:bodyPr>
          <a:lstStyle/>
          <a:p>
            <a:r>
              <a:rPr lang="en-US" sz="3600" b="1" u="sng" dirty="0"/>
              <a:t>EDA continued…..</a:t>
            </a:r>
            <a:endParaRPr lang="en-IN" sz="3600" b="1" u="sng" dirty="0"/>
          </a:p>
        </p:txBody>
      </p:sp>
      <p:pic>
        <p:nvPicPr>
          <p:cNvPr id="24" name="Picture 23">
            <a:extLst>
              <a:ext uri="{FF2B5EF4-FFF2-40B4-BE49-F238E27FC236}">
                <a16:creationId xmlns:a16="http://schemas.microsoft.com/office/drawing/2014/main" xmlns="" id="{CC87940B-4EA1-23AA-AAE6-C08F0E4F7F85}"/>
              </a:ext>
            </a:extLst>
          </p:cNvPr>
          <p:cNvPicPr>
            <a:picLocks noChangeAspect="1"/>
          </p:cNvPicPr>
          <p:nvPr/>
        </p:nvPicPr>
        <p:blipFill>
          <a:blip r:embed="rId2" cstate="print"/>
          <a:stretch>
            <a:fillRect/>
          </a:stretch>
        </p:blipFill>
        <p:spPr>
          <a:xfrm>
            <a:off x="6254653" y="1231516"/>
            <a:ext cx="5335542" cy="3032573"/>
          </a:xfrm>
          <a:prstGeom prst="rect">
            <a:avLst/>
          </a:prstGeom>
        </p:spPr>
      </p:pic>
      <p:sp>
        <p:nvSpPr>
          <p:cNvPr id="25" name="TextBox 24">
            <a:extLst>
              <a:ext uri="{FF2B5EF4-FFF2-40B4-BE49-F238E27FC236}">
                <a16:creationId xmlns:a16="http://schemas.microsoft.com/office/drawing/2014/main" xmlns="" id="{F3AF65E7-08C5-021A-E329-C5EB37071410}"/>
              </a:ext>
            </a:extLst>
          </p:cNvPr>
          <p:cNvSpPr txBox="1"/>
          <p:nvPr/>
        </p:nvSpPr>
        <p:spPr>
          <a:xfrm>
            <a:off x="6561779" y="4450393"/>
            <a:ext cx="4721289" cy="646331"/>
          </a:xfrm>
          <a:prstGeom prst="rect">
            <a:avLst/>
          </a:prstGeom>
          <a:noFill/>
        </p:spPr>
        <p:txBody>
          <a:bodyPr wrap="square" rtlCol="0">
            <a:spAutoFit/>
          </a:bodyPr>
          <a:lstStyle/>
          <a:p>
            <a:pPr algn="ctr"/>
            <a:r>
              <a:rPr lang="en-US" sz="1200" b="1" dirty="0"/>
              <a:t>Distribution of the Ratings given by the User.</a:t>
            </a:r>
          </a:p>
          <a:p>
            <a:pPr algn="ctr"/>
            <a:r>
              <a:rPr lang="en-US" sz="1200" dirty="0"/>
              <a:t>We can observe that the data almost follows a Normal Distribution (except few outliers).</a:t>
            </a:r>
            <a:endParaRPr lang="en-IN" sz="1200" dirty="0"/>
          </a:p>
        </p:txBody>
      </p:sp>
      <p:pic>
        <p:nvPicPr>
          <p:cNvPr id="27" name="Picture 26">
            <a:extLst>
              <a:ext uri="{FF2B5EF4-FFF2-40B4-BE49-F238E27FC236}">
                <a16:creationId xmlns:a16="http://schemas.microsoft.com/office/drawing/2014/main" xmlns="" id="{A5ED7605-0BF3-793E-A326-AFD16F82BDDC}"/>
              </a:ext>
            </a:extLst>
          </p:cNvPr>
          <p:cNvPicPr>
            <a:picLocks noChangeAspect="1"/>
          </p:cNvPicPr>
          <p:nvPr/>
        </p:nvPicPr>
        <p:blipFill>
          <a:blip r:embed="rId3" cstate="print"/>
          <a:stretch>
            <a:fillRect/>
          </a:stretch>
        </p:blipFill>
        <p:spPr>
          <a:xfrm>
            <a:off x="168507" y="1231516"/>
            <a:ext cx="6045795" cy="3220312"/>
          </a:xfrm>
          <a:prstGeom prst="rect">
            <a:avLst/>
          </a:prstGeom>
        </p:spPr>
      </p:pic>
      <p:sp>
        <p:nvSpPr>
          <p:cNvPr id="28" name="TextBox 27">
            <a:extLst>
              <a:ext uri="{FF2B5EF4-FFF2-40B4-BE49-F238E27FC236}">
                <a16:creationId xmlns:a16="http://schemas.microsoft.com/office/drawing/2014/main" xmlns="" id="{A89B2D75-B829-11F7-31B7-3FCDE005AFEB}"/>
              </a:ext>
            </a:extLst>
          </p:cNvPr>
          <p:cNvSpPr txBox="1"/>
          <p:nvPr/>
        </p:nvSpPr>
        <p:spPr>
          <a:xfrm>
            <a:off x="1524000" y="4450393"/>
            <a:ext cx="3732245" cy="461665"/>
          </a:xfrm>
          <a:prstGeom prst="rect">
            <a:avLst/>
          </a:prstGeom>
          <a:noFill/>
        </p:spPr>
        <p:txBody>
          <a:bodyPr wrap="square" rtlCol="0">
            <a:spAutoFit/>
          </a:bodyPr>
          <a:lstStyle/>
          <a:p>
            <a:pPr algn="ctr"/>
            <a:r>
              <a:rPr lang="en-US" sz="1200" b="1" dirty="0"/>
              <a:t>Distribution of the number of ratings for all the movies given by the users.</a:t>
            </a:r>
            <a:endParaRPr lang="en-IN" sz="1200" b="1" dirty="0"/>
          </a:p>
        </p:txBody>
      </p:sp>
    </p:spTree>
    <p:extLst>
      <p:ext uri="{BB962C8B-B14F-4D97-AF65-F5344CB8AC3E}">
        <p14:creationId xmlns:p14="http://schemas.microsoft.com/office/powerpoint/2010/main" xmlns="" val="22501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FD6C6C-63E1-7E07-BEE8-954428314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8A0BC79-737F-D31D-A75B-E693F89D3BA7}"/>
              </a:ext>
            </a:extLst>
          </p:cNvPr>
          <p:cNvSpPr>
            <a:spLocks noGrp="1"/>
          </p:cNvSpPr>
          <p:nvPr>
            <p:ph type="ctrTitle"/>
          </p:nvPr>
        </p:nvSpPr>
        <p:spPr>
          <a:xfrm>
            <a:off x="1524000" y="124173"/>
            <a:ext cx="9144000" cy="594469"/>
          </a:xfrm>
        </p:spPr>
        <p:txBody>
          <a:bodyPr>
            <a:noAutofit/>
          </a:bodyPr>
          <a:lstStyle/>
          <a:p>
            <a:r>
              <a:rPr lang="en-US" sz="3600" b="1" u="sng" dirty="0"/>
              <a:t>EDA continued…..</a:t>
            </a:r>
            <a:endParaRPr lang="en-IN" sz="3600" b="1" u="sng" dirty="0"/>
          </a:p>
        </p:txBody>
      </p:sp>
      <p:pic>
        <p:nvPicPr>
          <p:cNvPr id="4" name="Picture 3">
            <a:extLst>
              <a:ext uri="{FF2B5EF4-FFF2-40B4-BE49-F238E27FC236}">
                <a16:creationId xmlns:a16="http://schemas.microsoft.com/office/drawing/2014/main" xmlns="" id="{90722F08-A10A-B7D4-515A-D3D98E82184D}"/>
              </a:ext>
            </a:extLst>
          </p:cNvPr>
          <p:cNvPicPr>
            <a:picLocks noChangeAspect="1"/>
          </p:cNvPicPr>
          <p:nvPr/>
        </p:nvPicPr>
        <p:blipFill>
          <a:blip r:embed="rId2" cstate="print"/>
          <a:stretch>
            <a:fillRect/>
          </a:stretch>
        </p:blipFill>
        <p:spPr>
          <a:xfrm>
            <a:off x="1742554" y="1175532"/>
            <a:ext cx="3985605" cy="3856054"/>
          </a:xfrm>
          <a:prstGeom prst="rect">
            <a:avLst/>
          </a:prstGeom>
        </p:spPr>
      </p:pic>
      <p:sp>
        <p:nvSpPr>
          <p:cNvPr id="5" name="TextBox 4">
            <a:extLst>
              <a:ext uri="{FF2B5EF4-FFF2-40B4-BE49-F238E27FC236}">
                <a16:creationId xmlns:a16="http://schemas.microsoft.com/office/drawing/2014/main" xmlns="" id="{24BDDC5A-8411-C24C-163E-65CD03F110CD}"/>
              </a:ext>
            </a:extLst>
          </p:cNvPr>
          <p:cNvSpPr txBox="1"/>
          <p:nvPr/>
        </p:nvSpPr>
        <p:spPr>
          <a:xfrm>
            <a:off x="1374711" y="5106955"/>
            <a:ext cx="4721289" cy="646331"/>
          </a:xfrm>
          <a:prstGeom prst="rect">
            <a:avLst/>
          </a:prstGeom>
          <a:noFill/>
        </p:spPr>
        <p:txBody>
          <a:bodyPr wrap="square" rtlCol="0">
            <a:spAutoFit/>
          </a:bodyPr>
          <a:lstStyle/>
          <a:p>
            <a:pPr algn="ctr"/>
            <a:r>
              <a:rPr lang="en-US" sz="1200" b="1" dirty="0"/>
              <a:t>Joint plot between Ratings and Number of Ratings.</a:t>
            </a:r>
          </a:p>
          <a:p>
            <a:pPr algn="ctr"/>
            <a:r>
              <a:rPr lang="en-US" sz="1200" dirty="0"/>
              <a:t>We can observe from the data that most of the ratings are concentrated around the range 3 to 4.5</a:t>
            </a:r>
            <a:endParaRPr lang="en-IN" sz="1200" dirty="0"/>
          </a:p>
        </p:txBody>
      </p:sp>
      <p:pic>
        <p:nvPicPr>
          <p:cNvPr id="7" name="Picture 6">
            <a:extLst>
              <a:ext uri="{FF2B5EF4-FFF2-40B4-BE49-F238E27FC236}">
                <a16:creationId xmlns:a16="http://schemas.microsoft.com/office/drawing/2014/main" xmlns="" id="{85A3AF57-48E8-E08E-7A9C-65CB4DE6E678}"/>
              </a:ext>
            </a:extLst>
          </p:cNvPr>
          <p:cNvPicPr>
            <a:picLocks noChangeAspect="1"/>
          </p:cNvPicPr>
          <p:nvPr/>
        </p:nvPicPr>
        <p:blipFill>
          <a:blip r:embed="rId3" cstate="print"/>
          <a:stretch>
            <a:fillRect/>
          </a:stretch>
        </p:blipFill>
        <p:spPr>
          <a:xfrm>
            <a:off x="6239907" y="1713837"/>
            <a:ext cx="5007797" cy="3184734"/>
          </a:xfrm>
          <a:prstGeom prst="rect">
            <a:avLst/>
          </a:prstGeom>
        </p:spPr>
      </p:pic>
      <p:sp>
        <p:nvSpPr>
          <p:cNvPr id="8" name="TextBox 7">
            <a:extLst>
              <a:ext uri="{FF2B5EF4-FFF2-40B4-BE49-F238E27FC236}">
                <a16:creationId xmlns:a16="http://schemas.microsoft.com/office/drawing/2014/main" xmlns="" id="{E908AE7D-0348-0440-E3BB-415DCF0C1273}"/>
              </a:ext>
            </a:extLst>
          </p:cNvPr>
          <p:cNvSpPr txBox="1"/>
          <p:nvPr/>
        </p:nvSpPr>
        <p:spPr>
          <a:xfrm>
            <a:off x="6463843" y="5031586"/>
            <a:ext cx="4721289" cy="646331"/>
          </a:xfrm>
          <a:prstGeom prst="rect">
            <a:avLst/>
          </a:prstGeom>
          <a:noFill/>
        </p:spPr>
        <p:txBody>
          <a:bodyPr wrap="square" rtlCol="0">
            <a:spAutoFit/>
          </a:bodyPr>
          <a:lstStyle/>
          <a:p>
            <a:pPr algn="ctr"/>
            <a:r>
              <a:rPr lang="en-US" sz="1200" b="1" dirty="0"/>
              <a:t>Movies vs Frequency of Non-zero Ratings scatter plot.</a:t>
            </a:r>
          </a:p>
          <a:p>
            <a:pPr algn="ctr"/>
            <a:r>
              <a:rPr lang="en-US" sz="1200" dirty="0"/>
              <a:t>We can observe from the data that most of the movies have count of non-zero ratings concentrated within ~800.</a:t>
            </a:r>
            <a:endParaRPr lang="en-IN" sz="1200" dirty="0"/>
          </a:p>
        </p:txBody>
      </p:sp>
    </p:spTree>
    <p:extLst>
      <p:ext uri="{BB962C8B-B14F-4D97-AF65-F5344CB8AC3E}">
        <p14:creationId xmlns:p14="http://schemas.microsoft.com/office/powerpoint/2010/main" xmlns="" val="27332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8E877E-7AEE-AC1E-F1B4-08002802D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C9D267F-14F1-12D0-5E99-D2FEE3C2F1EF}"/>
              </a:ext>
            </a:extLst>
          </p:cNvPr>
          <p:cNvSpPr>
            <a:spLocks noGrp="1"/>
          </p:cNvSpPr>
          <p:nvPr>
            <p:ph type="ctrTitle"/>
          </p:nvPr>
        </p:nvSpPr>
        <p:spPr>
          <a:xfrm>
            <a:off x="1524000" y="124173"/>
            <a:ext cx="9144000" cy="594469"/>
          </a:xfrm>
        </p:spPr>
        <p:txBody>
          <a:bodyPr>
            <a:noAutofit/>
          </a:bodyPr>
          <a:lstStyle/>
          <a:p>
            <a:r>
              <a:rPr lang="en-US" sz="3600" b="1" u="sng" dirty="0"/>
              <a:t>EDA continued…..</a:t>
            </a:r>
            <a:endParaRPr lang="en-IN" sz="3600" b="1" u="sng" dirty="0"/>
          </a:p>
        </p:txBody>
      </p:sp>
      <p:sp>
        <p:nvSpPr>
          <p:cNvPr id="19" name="TextBox 18">
            <a:extLst>
              <a:ext uri="{FF2B5EF4-FFF2-40B4-BE49-F238E27FC236}">
                <a16:creationId xmlns:a16="http://schemas.microsoft.com/office/drawing/2014/main" xmlns="" id="{35C6DE03-4288-735E-0E3E-9693F58D020E}"/>
              </a:ext>
            </a:extLst>
          </p:cNvPr>
          <p:cNvSpPr txBox="1"/>
          <p:nvPr/>
        </p:nvSpPr>
        <p:spPr>
          <a:xfrm>
            <a:off x="1301671" y="5108919"/>
            <a:ext cx="4721289" cy="276999"/>
          </a:xfrm>
          <a:prstGeom prst="rect">
            <a:avLst/>
          </a:prstGeom>
          <a:noFill/>
        </p:spPr>
        <p:txBody>
          <a:bodyPr wrap="square" rtlCol="0">
            <a:spAutoFit/>
          </a:bodyPr>
          <a:lstStyle/>
          <a:p>
            <a:pPr algn="ctr"/>
            <a:r>
              <a:rPr lang="en-US" sz="1200" b="1" dirty="0"/>
              <a:t>Genre vs Number of Ratings&gt;3 Histogram plot.</a:t>
            </a:r>
            <a:endParaRPr lang="en-IN" sz="1200" dirty="0"/>
          </a:p>
        </p:txBody>
      </p:sp>
      <p:sp>
        <p:nvSpPr>
          <p:cNvPr id="5" name="TextBox 4">
            <a:extLst>
              <a:ext uri="{FF2B5EF4-FFF2-40B4-BE49-F238E27FC236}">
                <a16:creationId xmlns:a16="http://schemas.microsoft.com/office/drawing/2014/main" xmlns="" id="{4BE489D5-8C10-41B6-2A0F-3371A0943AD5}"/>
              </a:ext>
            </a:extLst>
          </p:cNvPr>
          <p:cNvSpPr txBox="1"/>
          <p:nvPr/>
        </p:nvSpPr>
        <p:spPr>
          <a:xfrm>
            <a:off x="6721150" y="4637905"/>
            <a:ext cx="4721289" cy="1200329"/>
          </a:xfrm>
          <a:prstGeom prst="rect">
            <a:avLst/>
          </a:prstGeom>
          <a:noFill/>
        </p:spPr>
        <p:txBody>
          <a:bodyPr wrap="square" rtlCol="0">
            <a:spAutoFit/>
          </a:bodyPr>
          <a:lstStyle/>
          <a:p>
            <a:pPr algn="ctr"/>
            <a:r>
              <a:rPr lang="en-US" sz="1200" b="1" dirty="0"/>
              <a:t>Genre vs Count of Users who have watched that genre.</a:t>
            </a:r>
          </a:p>
          <a:p>
            <a:pPr algn="ctr"/>
            <a:endParaRPr lang="en-US" sz="1200" b="1" dirty="0"/>
          </a:p>
          <a:p>
            <a:pPr algn="ctr"/>
            <a:r>
              <a:rPr lang="en-US" sz="1200" dirty="0"/>
              <a:t>We can observe from the data that Thriller, Romance, Adventure, Sci-Fi, War, Crime, Action are the most watched genres. This can impact the recommendation as most users would have watched these genres and so </a:t>
            </a:r>
          </a:p>
          <a:p>
            <a:pPr algn="ctr"/>
            <a:r>
              <a:rPr lang="en-US" sz="1200" b="1" dirty="0"/>
              <a:t>Recommendations can be a bit biased ( may not be as well)</a:t>
            </a:r>
            <a:r>
              <a:rPr lang="en-US" sz="1200" dirty="0"/>
              <a:t>. </a:t>
            </a:r>
            <a:endParaRPr lang="en-IN" sz="1200" dirty="0"/>
          </a:p>
        </p:txBody>
      </p:sp>
      <p:pic>
        <p:nvPicPr>
          <p:cNvPr id="6" name="Picture 5">
            <a:extLst>
              <a:ext uri="{FF2B5EF4-FFF2-40B4-BE49-F238E27FC236}">
                <a16:creationId xmlns:a16="http://schemas.microsoft.com/office/drawing/2014/main" xmlns="" id="{6E36126A-7D12-610A-40C6-C6B5AEF143DA}"/>
              </a:ext>
            </a:extLst>
          </p:cNvPr>
          <p:cNvPicPr>
            <a:picLocks noChangeAspect="1"/>
          </p:cNvPicPr>
          <p:nvPr/>
        </p:nvPicPr>
        <p:blipFill>
          <a:blip r:embed="rId2" cstate="print"/>
          <a:stretch>
            <a:fillRect/>
          </a:stretch>
        </p:blipFill>
        <p:spPr>
          <a:xfrm>
            <a:off x="1301671" y="1189656"/>
            <a:ext cx="4653617" cy="3771415"/>
          </a:xfrm>
          <a:prstGeom prst="rect">
            <a:avLst/>
          </a:prstGeom>
        </p:spPr>
      </p:pic>
      <p:pic>
        <p:nvPicPr>
          <p:cNvPr id="8" name="Picture 7">
            <a:extLst>
              <a:ext uri="{FF2B5EF4-FFF2-40B4-BE49-F238E27FC236}">
                <a16:creationId xmlns:a16="http://schemas.microsoft.com/office/drawing/2014/main" xmlns="" id="{DF475F19-CF7D-4D68-AADB-E4E8CCA121BB}"/>
              </a:ext>
            </a:extLst>
          </p:cNvPr>
          <p:cNvPicPr>
            <a:picLocks noChangeAspect="1"/>
          </p:cNvPicPr>
          <p:nvPr/>
        </p:nvPicPr>
        <p:blipFill>
          <a:blip r:embed="rId3" cstate="print"/>
          <a:stretch>
            <a:fillRect/>
          </a:stretch>
        </p:blipFill>
        <p:spPr>
          <a:xfrm>
            <a:off x="6445047" y="1638868"/>
            <a:ext cx="5273497" cy="2872989"/>
          </a:xfrm>
          <a:prstGeom prst="rect">
            <a:avLst/>
          </a:prstGeom>
        </p:spPr>
      </p:pic>
    </p:spTree>
    <p:extLst>
      <p:ext uri="{BB962C8B-B14F-4D97-AF65-F5344CB8AC3E}">
        <p14:creationId xmlns:p14="http://schemas.microsoft.com/office/powerpoint/2010/main" xmlns="" val="220081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7FB60-8135-E846-D83D-B819C60E59F5}"/>
              </a:ext>
            </a:extLst>
          </p:cNvPr>
          <p:cNvSpPr>
            <a:spLocks noGrp="1"/>
          </p:cNvSpPr>
          <p:nvPr>
            <p:ph type="title"/>
          </p:nvPr>
        </p:nvSpPr>
        <p:spPr/>
        <p:txBody>
          <a:bodyPr>
            <a:normAutofit/>
          </a:bodyPr>
          <a:lstStyle/>
          <a:p>
            <a:pPr algn="ctr"/>
            <a:r>
              <a:rPr lang="en-US" sz="3600" b="1" u="sng" dirty="0"/>
              <a:t>Algorithm to implement </a:t>
            </a:r>
            <a:r>
              <a:rPr lang="en-US" sz="3600" b="1" u="sng" dirty="0" err="1"/>
              <a:t>Neigborhood</a:t>
            </a:r>
            <a:r>
              <a:rPr lang="en-US" sz="3600" b="1" u="sng" dirty="0"/>
              <a:t> based Approach(User Based)</a:t>
            </a:r>
            <a:endParaRPr lang="en-IN" sz="3600" b="1" u="sng" dirty="0"/>
          </a:p>
        </p:txBody>
      </p:sp>
      <p:sp>
        <p:nvSpPr>
          <p:cNvPr id="3" name="Content Placeholder 2">
            <a:extLst>
              <a:ext uri="{FF2B5EF4-FFF2-40B4-BE49-F238E27FC236}">
                <a16:creationId xmlns:a16="http://schemas.microsoft.com/office/drawing/2014/main" xmlns="" id="{8B52F81A-9681-EA49-4EC9-FEBB544E942A}"/>
              </a:ext>
            </a:extLst>
          </p:cNvPr>
          <p:cNvSpPr>
            <a:spLocks noGrp="1"/>
          </p:cNvSpPr>
          <p:nvPr>
            <p:ph idx="1"/>
          </p:nvPr>
        </p:nvSpPr>
        <p:spPr>
          <a:xfrm>
            <a:off x="838200" y="1791478"/>
            <a:ext cx="10515600" cy="4701397"/>
          </a:xfrm>
        </p:spPr>
        <p:txBody>
          <a:bodyPr>
            <a:normAutofit/>
          </a:bodyPr>
          <a:lstStyle/>
          <a:p>
            <a:r>
              <a:rPr lang="en-US" sz="1800" dirty="0"/>
              <a:t>Import the dataset and perform the required EDAs to analyze the data.</a:t>
            </a:r>
          </a:p>
          <a:p>
            <a:r>
              <a:rPr lang="en-US" sz="1800" dirty="0"/>
              <a:t>We then form the ‘</a:t>
            </a:r>
            <a:r>
              <a:rPr lang="en-US" sz="1800" dirty="0" err="1"/>
              <a:t>UserID</a:t>
            </a:r>
            <a:r>
              <a:rPr lang="en-US" sz="1800" dirty="0"/>
              <a:t>’ vs ‘Title’ </a:t>
            </a:r>
            <a:r>
              <a:rPr lang="en-US" sz="1800" dirty="0" err="1"/>
              <a:t>dataframe</a:t>
            </a:r>
            <a:r>
              <a:rPr lang="en-US" sz="1800" dirty="0"/>
              <a:t>(‘</a:t>
            </a:r>
            <a:r>
              <a:rPr lang="en-US" sz="1800" dirty="0" err="1"/>
              <a:t>user_movie_matrix</a:t>
            </a:r>
            <a:r>
              <a:rPr lang="en-US" sz="1800" dirty="0"/>
              <a:t>’) with cell values as ‘Ratings’ of the movies. This </a:t>
            </a:r>
            <a:r>
              <a:rPr lang="en-US" sz="1800" dirty="0" err="1"/>
              <a:t>dataframe</a:t>
            </a:r>
            <a:r>
              <a:rPr lang="en-US" sz="1800" dirty="0"/>
              <a:t> will be used for all the required computations we will be performing for recommendations.</a:t>
            </a:r>
          </a:p>
          <a:p>
            <a:r>
              <a:rPr lang="en-US" sz="1800" dirty="0"/>
              <a:t>We then take ‘n’ movie names and ratings as input from the user and add a new row with the new </a:t>
            </a:r>
            <a:r>
              <a:rPr lang="en-US" sz="1800" dirty="0" err="1"/>
              <a:t>userid</a:t>
            </a:r>
            <a:r>
              <a:rPr lang="en-US" sz="1800" dirty="0"/>
              <a:t> into the </a:t>
            </a:r>
            <a:r>
              <a:rPr lang="en-US" sz="1800" dirty="0" err="1"/>
              <a:t>dataframe</a:t>
            </a:r>
            <a:r>
              <a:rPr lang="en-US" sz="1800" dirty="0"/>
              <a:t> ‘</a:t>
            </a:r>
            <a:r>
              <a:rPr lang="en-US" sz="1800" dirty="0" err="1"/>
              <a:t>user_movie_matrix</a:t>
            </a:r>
            <a:r>
              <a:rPr lang="en-US" sz="1800" dirty="0"/>
              <a:t>’.</a:t>
            </a:r>
          </a:p>
          <a:p>
            <a:r>
              <a:rPr lang="en-US" sz="1800" dirty="0"/>
              <a:t>After that we normalize the ‘</a:t>
            </a:r>
            <a:r>
              <a:rPr lang="en-US" sz="1800" dirty="0" err="1"/>
              <a:t>user_movie_matrix</a:t>
            </a:r>
            <a:r>
              <a:rPr lang="en-US" sz="1800" dirty="0"/>
              <a:t>’ </a:t>
            </a:r>
            <a:r>
              <a:rPr lang="en-US" sz="1800" dirty="0" err="1"/>
              <a:t>dataframe</a:t>
            </a:r>
            <a:r>
              <a:rPr lang="en-US" sz="1800" dirty="0"/>
              <a:t> row-wise to remove the bias of all the user.</a:t>
            </a:r>
          </a:p>
          <a:p>
            <a:r>
              <a:rPr lang="en-US" sz="1800" dirty="0"/>
              <a:t>Using Pearson’s Coefficient we compute the similarity between the new user and all the users in the ‘</a:t>
            </a:r>
            <a:r>
              <a:rPr lang="en-US" sz="1800" dirty="0" err="1"/>
              <a:t>user_movie_matrix</a:t>
            </a:r>
            <a:r>
              <a:rPr lang="en-US" sz="1800" dirty="0"/>
              <a:t>’ </a:t>
            </a:r>
            <a:r>
              <a:rPr lang="en-US" sz="1800" dirty="0" err="1"/>
              <a:t>dataframe</a:t>
            </a:r>
            <a:r>
              <a:rPr lang="en-US" sz="1800" dirty="0"/>
              <a:t>. ( We have used both Pearson’s Coefficient and Cosine Similarity and observed Pearson’s correlation is giving better output).</a:t>
            </a:r>
          </a:p>
          <a:p>
            <a:r>
              <a:rPr lang="en-US" sz="1800" dirty="0"/>
              <a:t>We then take top 10 users with the highest correlation value.</a:t>
            </a:r>
          </a:p>
          <a:p>
            <a:r>
              <a:rPr lang="en-US" sz="1800" dirty="0"/>
              <a:t>Using the ‘</a:t>
            </a:r>
            <a:r>
              <a:rPr lang="en-US" sz="1800" dirty="0" err="1"/>
              <a:t>movie_rating</a:t>
            </a:r>
            <a:r>
              <a:rPr lang="en-US" sz="1800" dirty="0"/>
              <a:t>’ vector of those 10 users we compute the movie score using the formula:</a:t>
            </a:r>
            <a:br>
              <a:rPr lang="en-US" sz="1800" dirty="0"/>
            </a:br>
            <a:r>
              <a:rPr lang="en-US" sz="1800" b="1" dirty="0"/>
              <a:t>Summation(</a:t>
            </a:r>
            <a:r>
              <a:rPr lang="en-US" sz="1800" b="1" dirty="0" err="1"/>
              <a:t>user_similarity_value</a:t>
            </a:r>
            <a:r>
              <a:rPr lang="en-US" sz="1800" b="1" dirty="0"/>
              <a:t> * rating given by the user)/total number of similar users.</a:t>
            </a:r>
          </a:p>
          <a:p>
            <a:r>
              <a:rPr lang="en-US" sz="1800" dirty="0"/>
              <a:t>We then recommend top 20 movies based on the movie score.</a:t>
            </a:r>
          </a:p>
        </p:txBody>
      </p:sp>
    </p:spTree>
    <p:extLst>
      <p:ext uri="{BB962C8B-B14F-4D97-AF65-F5344CB8AC3E}">
        <p14:creationId xmlns:p14="http://schemas.microsoft.com/office/powerpoint/2010/main" xmlns="" val="87359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023EDE-5536-CDCF-A019-2EF5D59F1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44D7B8-D728-B463-081A-6AB479C9D75A}"/>
              </a:ext>
            </a:extLst>
          </p:cNvPr>
          <p:cNvSpPr>
            <a:spLocks noGrp="1"/>
          </p:cNvSpPr>
          <p:nvPr>
            <p:ph type="ctrTitle"/>
          </p:nvPr>
        </p:nvSpPr>
        <p:spPr>
          <a:xfrm>
            <a:off x="1524000" y="124173"/>
            <a:ext cx="9144000" cy="594469"/>
          </a:xfrm>
        </p:spPr>
        <p:txBody>
          <a:bodyPr>
            <a:noAutofit/>
          </a:bodyPr>
          <a:lstStyle/>
          <a:p>
            <a:r>
              <a:rPr lang="en-US" sz="3600" b="1" u="sng" dirty="0"/>
              <a:t>Input</a:t>
            </a:r>
            <a:endParaRPr lang="en-IN" sz="3600" b="1" u="sng" dirty="0"/>
          </a:p>
        </p:txBody>
      </p:sp>
      <p:pic>
        <p:nvPicPr>
          <p:cNvPr id="4" name="Picture 3">
            <a:extLst>
              <a:ext uri="{FF2B5EF4-FFF2-40B4-BE49-F238E27FC236}">
                <a16:creationId xmlns:a16="http://schemas.microsoft.com/office/drawing/2014/main" xmlns="" id="{51778BF0-20FF-46F9-7F41-636DD160F4B6}"/>
              </a:ext>
            </a:extLst>
          </p:cNvPr>
          <p:cNvPicPr>
            <a:picLocks noChangeAspect="1"/>
          </p:cNvPicPr>
          <p:nvPr/>
        </p:nvPicPr>
        <p:blipFill>
          <a:blip r:embed="rId2" cstate="print"/>
          <a:stretch>
            <a:fillRect/>
          </a:stretch>
        </p:blipFill>
        <p:spPr>
          <a:xfrm>
            <a:off x="6189201" y="768066"/>
            <a:ext cx="5791410" cy="2371607"/>
          </a:xfrm>
          <a:prstGeom prst="rect">
            <a:avLst/>
          </a:prstGeom>
        </p:spPr>
      </p:pic>
      <p:pic>
        <p:nvPicPr>
          <p:cNvPr id="9" name="Picture 8">
            <a:extLst>
              <a:ext uri="{FF2B5EF4-FFF2-40B4-BE49-F238E27FC236}">
                <a16:creationId xmlns:a16="http://schemas.microsoft.com/office/drawing/2014/main" xmlns="" id="{255D5A3E-2035-92E3-AA38-AE39FC46BF66}"/>
              </a:ext>
            </a:extLst>
          </p:cNvPr>
          <p:cNvPicPr>
            <a:picLocks noChangeAspect="1"/>
          </p:cNvPicPr>
          <p:nvPr/>
        </p:nvPicPr>
        <p:blipFill>
          <a:blip r:embed="rId3" cstate="print"/>
          <a:stretch>
            <a:fillRect/>
          </a:stretch>
        </p:blipFill>
        <p:spPr>
          <a:xfrm>
            <a:off x="304590" y="858416"/>
            <a:ext cx="5791410" cy="2645307"/>
          </a:xfrm>
          <a:prstGeom prst="rect">
            <a:avLst/>
          </a:prstGeom>
        </p:spPr>
      </p:pic>
      <p:pic>
        <p:nvPicPr>
          <p:cNvPr id="11" name="Picture 10">
            <a:extLst>
              <a:ext uri="{FF2B5EF4-FFF2-40B4-BE49-F238E27FC236}">
                <a16:creationId xmlns:a16="http://schemas.microsoft.com/office/drawing/2014/main" xmlns="" id="{90130050-1F00-0E81-79C1-A836EE0AB9BD}"/>
              </a:ext>
            </a:extLst>
          </p:cNvPr>
          <p:cNvPicPr>
            <a:picLocks noChangeAspect="1"/>
          </p:cNvPicPr>
          <p:nvPr/>
        </p:nvPicPr>
        <p:blipFill>
          <a:blip r:embed="rId4" cstate="print"/>
          <a:stretch>
            <a:fillRect/>
          </a:stretch>
        </p:blipFill>
        <p:spPr>
          <a:xfrm>
            <a:off x="231957" y="3830294"/>
            <a:ext cx="5957244" cy="2458537"/>
          </a:xfrm>
          <a:prstGeom prst="rect">
            <a:avLst/>
          </a:prstGeom>
        </p:spPr>
      </p:pic>
      <p:pic>
        <p:nvPicPr>
          <p:cNvPr id="13" name="Picture 12">
            <a:extLst>
              <a:ext uri="{FF2B5EF4-FFF2-40B4-BE49-F238E27FC236}">
                <a16:creationId xmlns:a16="http://schemas.microsoft.com/office/drawing/2014/main" xmlns="" id="{D6FA2463-C46E-AC0D-FD1C-6E186CE665A0}"/>
              </a:ext>
            </a:extLst>
          </p:cNvPr>
          <p:cNvPicPr>
            <a:picLocks noChangeAspect="1"/>
          </p:cNvPicPr>
          <p:nvPr/>
        </p:nvPicPr>
        <p:blipFill>
          <a:blip r:embed="rId5" cstate="print"/>
          <a:stretch>
            <a:fillRect/>
          </a:stretch>
        </p:blipFill>
        <p:spPr>
          <a:xfrm>
            <a:off x="7641774" y="3938240"/>
            <a:ext cx="1760373" cy="1295512"/>
          </a:xfrm>
          <a:prstGeom prst="rect">
            <a:avLst/>
          </a:prstGeom>
        </p:spPr>
      </p:pic>
      <p:sp>
        <p:nvSpPr>
          <p:cNvPr id="15" name="TextBox 14">
            <a:extLst>
              <a:ext uri="{FF2B5EF4-FFF2-40B4-BE49-F238E27FC236}">
                <a16:creationId xmlns:a16="http://schemas.microsoft.com/office/drawing/2014/main" xmlns="" id="{430F7041-D67D-F0F7-96F8-D83C14F6281D}"/>
              </a:ext>
            </a:extLst>
          </p:cNvPr>
          <p:cNvSpPr txBox="1"/>
          <p:nvPr/>
        </p:nvSpPr>
        <p:spPr>
          <a:xfrm>
            <a:off x="849934" y="3503723"/>
            <a:ext cx="4721289" cy="276999"/>
          </a:xfrm>
          <a:prstGeom prst="rect">
            <a:avLst/>
          </a:prstGeom>
          <a:noFill/>
        </p:spPr>
        <p:txBody>
          <a:bodyPr wrap="square" rtlCol="0">
            <a:spAutoFit/>
          </a:bodyPr>
          <a:lstStyle/>
          <a:p>
            <a:pPr algn="ctr"/>
            <a:r>
              <a:rPr lang="en-US" sz="1200" b="1" dirty="0"/>
              <a:t>Addition of new user 6041 to ‘</a:t>
            </a:r>
            <a:r>
              <a:rPr lang="en-US" sz="1200" b="1" dirty="0" err="1"/>
              <a:t>user_movie_matrix</a:t>
            </a:r>
            <a:r>
              <a:rPr lang="en-US" sz="1200" b="1" dirty="0"/>
              <a:t>’</a:t>
            </a:r>
            <a:endParaRPr lang="en-IN" sz="1200" dirty="0"/>
          </a:p>
        </p:txBody>
      </p:sp>
      <p:sp>
        <p:nvSpPr>
          <p:cNvPr id="16" name="TextBox 15">
            <a:extLst>
              <a:ext uri="{FF2B5EF4-FFF2-40B4-BE49-F238E27FC236}">
                <a16:creationId xmlns:a16="http://schemas.microsoft.com/office/drawing/2014/main" xmlns="" id="{61FE083A-09EB-1208-1303-B7FEE18CBDE1}"/>
              </a:ext>
            </a:extLst>
          </p:cNvPr>
          <p:cNvSpPr txBox="1"/>
          <p:nvPr/>
        </p:nvSpPr>
        <p:spPr>
          <a:xfrm>
            <a:off x="839650" y="6149030"/>
            <a:ext cx="4721289" cy="276999"/>
          </a:xfrm>
          <a:prstGeom prst="rect">
            <a:avLst/>
          </a:prstGeom>
          <a:noFill/>
        </p:spPr>
        <p:txBody>
          <a:bodyPr wrap="square" rtlCol="0">
            <a:spAutoFit/>
          </a:bodyPr>
          <a:lstStyle/>
          <a:p>
            <a:pPr algn="ctr"/>
            <a:r>
              <a:rPr lang="en-US" sz="1200" b="1" dirty="0"/>
              <a:t>Normalizing the ‘</a:t>
            </a:r>
            <a:r>
              <a:rPr lang="en-US" sz="1200" b="1" dirty="0" err="1"/>
              <a:t>user_movie_matrix</a:t>
            </a:r>
            <a:r>
              <a:rPr lang="en-US" sz="1200" b="1" dirty="0"/>
              <a:t>’ to remove user bias.</a:t>
            </a:r>
            <a:endParaRPr lang="en-IN" sz="1200" dirty="0"/>
          </a:p>
        </p:txBody>
      </p:sp>
      <p:sp>
        <p:nvSpPr>
          <p:cNvPr id="17" name="TextBox 16">
            <a:extLst>
              <a:ext uri="{FF2B5EF4-FFF2-40B4-BE49-F238E27FC236}">
                <a16:creationId xmlns:a16="http://schemas.microsoft.com/office/drawing/2014/main" xmlns="" id="{F188CC6B-C0F6-A8B7-66A9-5A7007484122}"/>
              </a:ext>
            </a:extLst>
          </p:cNvPr>
          <p:cNvSpPr txBox="1"/>
          <p:nvPr/>
        </p:nvSpPr>
        <p:spPr>
          <a:xfrm>
            <a:off x="6724261" y="3001173"/>
            <a:ext cx="4721289" cy="276999"/>
          </a:xfrm>
          <a:prstGeom prst="rect">
            <a:avLst/>
          </a:prstGeom>
          <a:noFill/>
        </p:spPr>
        <p:txBody>
          <a:bodyPr wrap="square" rtlCol="0">
            <a:spAutoFit/>
          </a:bodyPr>
          <a:lstStyle/>
          <a:p>
            <a:pPr algn="ctr"/>
            <a:r>
              <a:rPr lang="en-US" sz="1200" b="1" dirty="0"/>
              <a:t>Input as movie name and rating for the new user</a:t>
            </a:r>
            <a:endParaRPr lang="en-IN" sz="1200" dirty="0"/>
          </a:p>
        </p:txBody>
      </p:sp>
      <p:sp>
        <p:nvSpPr>
          <p:cNvPr id="18" name="TextBox 17">
            <a:extLst>
              <a:ext uri="{FF2B5EF4-FFF2-40B4-BE49-F238E27FC236}">
                <a16:creationId xmlns:a16="http://schemas.microsoft.com/office/drawing/2014/main" xmlns="" id="{0B4FBD55-76BD-873D-BC7E-581D8844BE3D}"/>
              </a:ext>
            </a:extLst>
          </p:cNvPr>
          <p:cNvSpPr txBox="1"/>
          <p:nvPr/>
        </p:nvSpPr>
        <p:spPr>
          <a:xfrm>
            <a:off x="7711045" y="5233752"/>
            <a:ext cx="2291372" cy="461665"/>
          </a:xfrm>
          <a:prstGeom prst="rect">
            <a:avLst/>
          </a:prstGeom>
          <a:noFill/>
        </p:spPr>
        <p:txBody>
          <a:bodyPr wrap="square" rtlCol="0">
            <a:spAutoFit/>
          </a:bodyPr>
          <a:lstStyle/>
          <a:p>
            <a:pPr algn="ctr"/>
            <a:r>
              <a:rPr lang="en-US" sz="1200" b="1" dirty="0"/>
              <a:t>Top 10 users similar to user with </a:t>
            </a:r>
            <a:r>
              <a:rPr lang="en-US" sz="1200" b="1" dirty="0" err="1"/>
              <a:t>userid</a:t>
            </a:r>
            <a:r>
              <a:rPr lang="en-US" sz="1200" b="1" dirty="0"/>
              <a:t> 6041</a:t>
            </a:r>
            <a:endParaRPr lang="en-IN" sz="1200" dirty="0"/>
          </a:p>
        </p:txBody>
      </p:sp>
    </p:spTree>
    <p:extLst>
      <p:ext uri="{BB962C8B-B14F-4D97-AF65-F5344CB8AC3E}">
        <p14:creationId xmlns:p14="http://schemas.microsoft.com/office/powerpoint/2010/main" xmlns="" val="56927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9FF48E-E0AA-D418-E639-3B0728BE3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443FFE-1F24-6878-315E-A8C51E4A0CE9}"/>
              </a:ext>
            </a:extLst>
          </p:cNvPr>
          <p:cNvSpPr>
            <a:spLocks noGrp="1"/>
          </p:cNvSpPr>
          <p:nvPr>
            <p:ph type="ctrTitle"/>
          </p:nvPr>
        </p:nvSpPr>
        <p:spPr>
          <a:xfrm>
            <a:off x="1524000" y="124173"/>
            <a:ext cx="9144000" cy="594469"/>
          </a:xfrm>
        </p:spPr>
        <p:txBody>
          <a:bodyPr>
            <a:noAutofit/>
          </a:bodyPr>
          <a:lstStyle/>
          <a:p>
            <a:r>
              <a:rPr lang="en-US" sz="3600" b="1" u="sng" dirty="0"/>
              <a:t>Output</a:t>
            </a:r>
            <a:endParaRPr lang="en-IN" sz="3600" b="1" u="sng" dirty="0"/>
          </a:p>
        </p:txBody>
      </p:sp>
      <p:sp>
        <p:nvSpPr>
          <p:cNvPr id="17" name="TextBox 16">
            <a:extLst>
              <a:ext uri="{FF2B5EF4-FFF2-40B4-BE49-F238E27FC236}">
                <a16:creationId xmlns:a16="http://schemas.microsoft.com/office/drawing/2014/main" xmlns="" id="{E7D3A415-4D3C-02EA-73A4-81A0833E6FD3}"/>
              </a:ext>
            </a:extLst>
          </p:cNvPr>
          <p:cNvSpPr txBox="1"/>
          <p:nvPr/>
        </p:nvSpPr>
        <p:spPr>
          <a:xfrm>
            <a:off x="6808237" y="2828834"/>
            <a:ext cx="3859763" cy="1200329"/>
          </a:xfrm>
          <a:prstGeom prst="rect">
            <a:avLst/>
          </a:prstGeom>
          <a:noFill/>
        </p:spPr>
        <p:txBody>
          <a:bodyPr wrap="square" rtlCol="0">
            <a:spAutoFit/>
          </a:bodyPr>
          <a:lstStyle/>
          <a:p>
            <a:pPr algn="ctr"/>
            <a:r>
              <a:rPr lang="en-US" sz="1200" b="1" dirty="0"/>
              <a:t>These are the top 20 movie recommendations based on what the user has already watched. We can see a good overlap between the input movie genres and the recommended movie genres. Also movie suggested are very much similar to the input movies and even belong to the same Series.</a:t>
            </a:r>
            <a:endParaRPr lang="en-IN" sz="1200" dirty="0"/>
          </a:p>
        </p:txBody>
      </p:sp>
      <p:pic>
        <p:nvPicPr>
          <p:cNvPr id="5" name="Picture 4">
            <a:extLst>
              <a:ext uri="{FF2B5EF4-FFF2-40B4-BE49-F238E27FC236}">
                <a16:creationId xmlns:a16="http://schemas.microsoft.com/office/drawing/2014/main" xmlns="" id="{D35623ED-9389-2C3E-C20D-7BC8705B66F5}"/>
              </a:ext>
            </a:extLst>
          </p:cNvPr>
          <p:cNvPicPr>
            <a:picLocks noChangeAspect="1"/>
          </p:cNvPicPr>
          <p:nvPr/>
        </p:nvPicPr>
        <p:blipFill>
          <a:blip r:embed="rId2" cstate="print"/>
          <a:stretch>
            <a:fillRect/>
          </a:stretch>
        </p:blipFill>
        <p:spPr>
          <a:xfrm>
            <a:off x="1343610" y="728541"/>
            <a:ext cx="4883018" cy="5400913"/>
          </a:xfrm>
          <a:prstGeom prst="rect">
            <a:avLst/>
          </a:prstGeom>
        </p:spPr>
      </p:pic>
    </p:spTree>
    <p:extLst>
      <p:ext uri="{BB962C8B-B14F-4D97-AF65-F5344CB8AC3E}">
        <p14:creationId xmlns:p14="http://schemas.microsoft.com/office/powerpoint/2010/main" xmlns="" val="2630555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1167</Words>
  <Application>Microsoft Office PowerPoint</Application>
  <PresentationFormat>Custom</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International Institute of Information Technology Bangalore</vt:lpstr>
      <vt:lpstr>1M MovieLens Dataset</vt:lpstr>
      <vt:lpstr>Performing EDA to understand the data</vt:lpstr>
      <vt:lpstr>EDA continued…..</vt:lpstr>
      <vt:lpstr>EDA continued…..</vt:lpstr>
      <vt:lpstr>EDA continued…..</vt:lpstr>
      <vt:lpstr>Algorithm to implement Neigborhood based Approach(User Based)</vt:lpstr>
      <vt:lpstr>Input</vt:lpstr>
      <vt:lpstr>Output</vt:lpstr>
      <vt:lpstr>Algorithm to implement Reduced SVD &amp; K-means clustering approach(User vs Movie)</vt:lpstr>
      <vt:lpstr>Input</vt:lpstr>
      <vt:lpstr>Output</vt:lpstr>
      <vt:lpstr>Algorithm to implement Reduced SVD &amp; K-means clustering approach(User vs Genre)</vt:lpstr>
      <vt:lpstr>Input</vt:lpstr>
      <vt:lpstr>Output</vt:lpstr>
      <vt:lpstr>Compare and Contrast the approaches</vt:lpstr>
      <vt:lpstr>Compare and Contrast the approaches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Information Technology Bangalore</dc:title>
  <dc:creator>Sunnidhya Roy</dc:creator>
  <cp:lastModifiedBy>Samarpita</cp:lastModifiedBy>
  <cp:revision>4</cp:revision>
  <dcterms:created xsi:type="dcterms:W3CDTF">2024-02-20T14:26:54Z</dcterms:created>
  <dcterms:modified xsi:type="dcterms:W3CDTF">2024-02-21T14:57:02Z</dcterms:modified>
</cp:coreProperties>
</file>