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7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60" r:id="rId10"/>
    <p:sldId id="278" r:id="rId11"/>
    <p:sldId id="279" r:id="rId12"/>
    <p:sldId id="261" r:id="rId13"/>
    <p:sldId id="281" r:id="rId14"/>
    <p:sldId id="280" r:id="rId15"/>
    <p:sldId id="269" r:id="rId16"/>
    <p:sldId id="268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услан" initials="Р" lastIdx="7" clrIdx="0">
    <p:extLst>
      <p:ext uri="{19B8F6BF-5375-455C-9EA6-DF929625EA0E}">
        <p15:presenceInfo xmlns:p15="http://schemas.microsoft.com/office/powerpoint/2012/main" userId="Руслан" providerId="None"/>
      </p:ext>
    </p:extLst>
  </p:cmAuthor>
  <p:cmAuthor id="2" name="Владислав Самарский" initials="ВС" lastIdx="11" clrIdx="1">
    <p:extLst>
      <p:ext uri="{19B8F6BF-5375-455C-9EA6-DF929625EA0E}">
        <p15:presenceInfo xmlns:p15="http://schemas.microsoft.com/office/powerpoint/2012/main" userId="3ea9ef85f3df98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в</a:t>
            </a:r>
            <a:r>
              <a:rPr lang="ru-RU" dirty="0"/>
              <a:t>ыполнения</a:t>
            </a:r>
            <a:r>
              <a:rPr lang="ru-RU" baseline="0" dirty="0"/>
              <a:t> последовательной реализации </a:t>
            </a:r>
            <a:r>
              <a:rPr lang="en-US" baseline="0" dirty="0"/>
              <a:t>BFS</a:t>
            </a:r>
            <a:r>
              <a:rPr lang="ru-RU" baseline="0" dirty="0"/>
              <a:t> (в сек.)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916490488564244"/>
          <c:y val="0.23326266195524145"/>
          <c:w val="0.88083509511435754"/>
          <c:h val="0.5409250345473600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Лист1!$I$1</c:f>
              <c:strCache>
                <c:ptCount val="1"/>
                <c:pt idx="0">
                  <c:v>OC Windows L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val>
            <c:numRef>
              <c:f>Лист1!$I$2:$I$6</c:f>
              <c:numCache>
                <c:formatCode>General</c:formatCode>
                <c:ptCount val="5"/>
                <c:pt idx="0">
                  <c:v>0.7884023</c:v>
                </c:pt>
                <c:pt idx="1">
                  <c:v>0.83672740000000001</c:v>
                </c:pt>
                <c:pt idx="2">
                  <c:v>0.77123889999999995</c:v>
                </c:pt>
                <c:pt idx="3">
                  <c:v>0.75596960000000002</c:v>
                </c:pt>
                <c:pt idx="4">
                  <c:v>0.75169430000000004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0A-4BD7-B7E2-2762924DF10A}"/>
            </c:ext>
          </c:extLst>
        </c:ser>
        <c:ser>
          <c:idx val="1"/>
          <c:order val="1"/>
          <c:tx>
            <c:strRef>
              <c:f>Лист1!$J$1</c:f>
              <c:strCache>
                <c:ptCount val="1"/>
                <c:pt idx="0">
                  <c:v>OC Linux 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Лист1!$J$2:$J$6</c:f>
              <c:numCache>
                <c:formatCode>General</c:formatCode>
                <c:ptCount val="5"/>
                <c:pt idx="0">
                  <c:v>0.84294840000000004</c:v>
                </c:pt>
                <c:pt idx="1">
                  <c:v>0.82742090000000001</c:v>
                </c:pt>
                <c:pt idx="2">
                  <c:v>0.82550380000000001</c:v>
                </c:pt>
                <c:pt idx="3">
                  <c:v>0.83628480000000005</c:v>
                </c:pt>
                <c:pt idx="4">
                  <c:v>0.83153010000000005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0A-4BD7-B7E2-2762924DF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1128623"/>
        <c:axId val="1888250431"/>
      </c:lineChart>
      <c:catAx>
        <c:axId val="1861128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8250431"/>
        <c:crosses val="autoZero"/>
        <c:auto val="1"/>
        <c:lblAlgn val="ctr"/>
        <c:lblOffset val="100"/>
        <c:noMultiLvlLbl val="0"/>
      </c:catAx>
      <c:valAx>
        <c:axId val="188825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61128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выполнения параллельной реализации </a:t>
            </a:r>
            <a:r>
              <a:rPr lang="en-US" baseline="0" dirty="0"/>
              <a:t>BFS</a:t>
            </a:r>
            <a:r>
              <a:rPr lang="ru-RU" baseline="0" dirty="0"/>
              <a:t> (в сек.)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Лист1!$A$1</c:f>
              <c:strCache>
                <c:ptCount val="1"/>
                <c:pt idx="0">
                  <c:v>OC Windows 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Лист1!$A$2:$A$6</c:f>
              <c:numCache>
                <c:formatCode>General</c:formatCode>
                <c:ptCount val="5"/>
                <c:pt idx="0">
                  <c:v>2.2222599999999999E-2</c:v>
                </c:pt>
                <c:pt idx="1">
                  <c:v>9.8566999999999995E-3</c:v>
                </c:pt>
                <c:pt idx="2">
                  <c:v>1.3175000000000001E-3</c:v>
                </c:pt>
                <c:pt idx="3">
                  <c:v>1.1224E-3</c:v>
                </c:pt>
                <c:pt idx="4">
                  <c:v>1.4499999999999999E-3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B3-4D32-82A9-F2002811B396}"/>
            </c:ext>
          </c:extLst>
        </c:ser>
        <c:ser>
          <c:idx val="1"/>
          <c:order val="1"/>
          <c:tx>
            <c:strRef>
              <c:f>Лист1!$B$1</c:f>
              <c:strCache>
                <c:ptCount val="1"/>
                <c:pt idx="0">
                  <c:v>OC Linux 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Лист1!$B$2:$B$6</c:f>
              <c:numCache>
                <c:formatCode>General</c:formatCode>
                <c:ptCount val="5"/>
                <c:pt idx="0">
                  <c:v>6.7783000000000001E-3</c:v>
                </c:pt>
                <c:pt idx="1">
                  <c:v>1.0095E-3</c:v>
                </c:pt>
                <c:pt idx="2">
                  <c:v>1.2264999999999999E-3</c:v>
                </c:pt>
                <c:pt idx="3">
                  <c:v>1.3519999999999999E-3</c:v>
                </c:pt>
                <c:pt idx="4">
                  <c:v>1.2631999999999999E-3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B3-4D32-82A9-F2002811B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945567"/>
        <c:axId val="1908947215"/>
      </c:lineChart>
      <c:catAx>
        <c:axId val="190894556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947215"/>
        <c:crosses val="autoZero"/>
        <c:auto val="1"/>
        <c:lblAlgn val="ctr"/>
        <c:lblOffset val="100"/>
        <c:noMultiLvlLbl val="0"/>
      </c:catAx>
      <c:valAx>
        <c:axId val="190894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08945567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2:25.905" idx="1">
    <p:pos x="10" y="10"/>
    <p:text>Уважа</p:text>
    <p:extLst>
      <p:ext uri="{C676402C-5697-4E1C-873F-D02D1690AC5C}">
        <p15:threadingInfo xmlns:p15="http://schemas.microsoft.com/office/powerpoint/2012/main" timeZoneBias="-240"/>
      </p:ext>
    </p:extLst>
  </p:cm>
  <p:cm authorId="1" dt="2019-01-17T07:52:54.107" idx="2">
    <p:pos x="10" y="146"/>
    <p:text>Уважаемая комиссия, разрешите представить Вам курсовой проект по дисциплине «Параллелльное программирование» на тему (на слайде).
Выполнил студент группы ДИПРБ-41, Самарский Владислав руководитель кандидат технических наук доцент Белов Сергей Валерьевич</p:text>
    <p:extLst>
      <p:ext uri="{C676402C-5697-4E1C-873F-D02D1690AC5C}">
        <p15:threadingInfo xmlns:p15="http://schemas.microsoft.com/office/powerpoint/2012/main" timeZoneBias="-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4:20.650" idx="3">
    <p:pos x="10" y="10"/>
    <p:text>В рамках курсового проектирования требовалось разработать программу, которая…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4T15:41:05.318" idx="1">
    <p:pos x="10" y="10"/>
    <p:text>В рамках курсового проектирования необходимо было решить задачу поиска всех путей в графе. В графах это реализуются в основном двумя алгоритмами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4T15:44:35.067" idx="2">
    <p:pos x="10" y="10"/>
    <p:text>Методом анализа алгоритмов обхода графа было выявлено, что BFS больше подходит для распараллеливания.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5:45:34.998" idx="3">
    <p:pos x="10" y="146"/>
    <p:text>И соответственно была взята следующая концепция...</p:text>
    <p:extLst>
      <p:ext uri="{C676402C-5697-4E1C-873F-D02D1690AC5C}">
        <p15:threadingInfo xmlns:p15="http://schemas.microsoft.com/office/powerpoint/2012/main" timeZoneBias="-240">
          <p15:parentCm authorId="2" idx="2"/>
        </p15:threadingInfo>
      </p:ext>
    </p:extLst>
  </p:cm>
  <p:cm authorId="2" dt="2020-12-24T15:46:46.435" idx="4">
    <p:pos x="146" y="146"/>
    <p:text>Существует некоторый граф и связи в нём. Обход графа в ширину разделяется на уровни, которые можно описать, как количесвто вершин, которые требуется пройти, чтобы достичь заданную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5:49:19.542" idx="5">
    <p:pos x="282" y="282"/>
    <p:text>Поиск смежных вершин к текущему уровню можно осуществлять независимо друг от друга, т.е. этот процесс можно распараллелить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5:54:27.391" idx="6">
    <p:pos x="418" y="418"/>
    <p:text>[Рассказать про уровни и проблему доступа к 3 уровню]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5:55:23.858" idx="7">
    <p:pos x="418" y="554"/>
    <p:text>Какие проблемы должна решать синхронизация? Повторная обработка достигнутых вершин</p:text>
    <p:extLst>
      <p:ext uri="{C676402C-5697-4E1C-873F-D02D1690AC5C}">
        <p15:threadingInfo xmlns:p15="http://schemas.microsoft.com/office/powerpoint/2012/main" timeZoneBias="-240">
          <p15:parentCm authorId="2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4T15:56:39.290" idx="8">
    <p:pos x="10" y="10"/>
    <p:text>На текущем слайде представлена инициализация исходных данных для организации распараллеливания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4T15:58:36.087" idx="9">
    <p:pos x="10" y="10"/>
    <p:text>А на текущем слайде представлен основной цикл параллельного поиска в ширину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6:02:49.866" idx="10">
    <p:pos x="146" y="146"/>
    <p:text>Реализуется цикл, окончанием которого является отсустсвие вершин текущего уровня для обработки</p:text>
    <p:extLst>
      <p:ext uri="{C676402C-5697-4E1C-873F-D02D1690AC5C}">
        <p15:threadingInfo xmlns:p15="http://schemas.microsoft.com/office/powerpoint/2012/main" timeZoneBias="-240"/>
      </p:ext>
    </p:extLst>
  </p:cm>
  <p:cm authorId="2" dt="2020-12-24T16:03:26.962" idx="11">
    <p:pos x="282" y="282"/>
    <p:text>Для каждой вершины текущего уровня осуществляется поиск смежных (т.е. следующего уровня) и проверка "является ли вершина недостигнутой" т.е. не была ли она рассмотрена ранее.</p:text>
    <p:extLst>
      <p:ext uri="{C676402C-5697-4E1C-873F-D02D1690AC5C}">
        <p15:threadingInfo xmlns:p15="http://schemas.microsoft.com/office/powerpoint/2012/main" timeZoneBias="-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7T07:55:32.619" idx="4">
    <p:pos x="10" y="10"/>
    <p:tex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p:text>
    <p:extLst>
      <p:ext uri="{C676402C-5697-4E1C-873F-D02D1690AC5C}">
        <p15:threadingInfo xmlns:p15="http://schemas.microsoft.com/office/powerpoint/2012/main" timeZoneBias="-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F619-4E85-401A-AB9F-B194067E8033}" type="datetimeFigureOut">
              <a:rPr lang="ru-RU" smtClean="0"/>
              <a:t>25.12.2020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45AF8-C6EC-4BDD-A795-83822D331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7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Уважаемая комиссия, разрешите представить Вам курсовой проект по дисциплине «Алгоритмы и структуры данных» на тему (на слайде).</a:t>
            </a:r>
          </a:p>
          <a:p>
            <a:endParaRPr lang="ru-RU" dirty="0"/>
          </a:p>
          <a:p>
            <a:r>
              <a:rPr lang="ru-RU" dirty="0"/>
              <a:t>Выполнил студент группы ДИПРБ-21, Хазбулатов Руслан руководитель кандидат технических наук доцент Лаптев Валерий Викторович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18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Системные требования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9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Предоставляет пользователю теоретический материал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Проводит тестирование пользователя по теме «АВЛ-деревья»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Позволяет редактировать базу тестовых вопросов</a:t>
            </a:r>
          </a:p>
          <a:p>
            <a:pPr marL="0" indent="0">
              <a:buNone/>
            </a:pPr>
            <a:r>
              <a:rPr lang="ru-RU" dirty="0"/>
              <a:t>Программа отвечает поставленным требованиям.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13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курсового проектирования требовалось разработать программу, которая…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40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АВЛ-дерево – упорядоченная бинарная структура, в любой вершине которой высота двух поддеревьев отличается максимум на единицу. При добавлении или удалении вершины дерево повторно балансируют по необходимости, чтобы сохранить данное свойство.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br>
              <a:rPr lang="ru-RU" dirty="0"/>
            </a:br>
            <a:r>
              <a:rPr lang="ru-RU" dirty="0"/>
              <a:t>Рассматривая вершину АВЛ-дерева, пользуются показателем сбалансированности. Он указывает на то, сбалансированы ли поддеревья слева и справа. Исходя из этого, показатель сбалансированности определяется как разность между высотами левого и правого поддеревьев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9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добавления или удаления узлов в АВЛ-дереве может возникнуть такая ситуация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показатель сбалансированности некоторых узлов оказывается равным 2 или -2.  Для исправления возникшей ситуации применяются повороты вокруг тех или иных узлов дерева. Существует 4 типа поворотов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правый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правый.</a:t>
            </a:r>
          </a:p>
          <a:p>
            <a:br>
              <a:rPr lang="ru-RU" dirty="0"/>
            </a:br>
            <a:r>
              <a:rPr lang="ru-RU" dirty="0"/>
              <a:t>На рисунке 2 большой левый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77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добавления или удаления узлов в АВЛ-дереве может возникнуть такая ситуация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показатель сбалансированности некоторых узлов оказывается равным 2 или -2.  Для исправления возникшей ситуации применяются повороты вокруг тех или иных узлов дерева. Существует 4 типа поворотов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малый правый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левый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правый.</a:t>
            </a:r>
          </a:p>
          <a:p>
            <a:br>
              <a:rPr lang="ru-RU" dirty="0"/>
            </a:br>
            <a:r>
              <a:rPr lang="ru-RU" dirty="0"/>
              <a:t>На рисунке 2 большой левый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26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9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разрабатываемого продукта является автоматизация обучения работе с АВЛ-деревьями, назначением – снижение нагрузки на преподавателя и повышение качества обучения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76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50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Выходные данные программы представлены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45AF8-C6EC-4BDD-A795-83822D331AF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44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rgbClr val="10447B"/>
            </a:gs>
            <a:gs pos="0">
              <a:srgbClr val="176F9B"/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ego-Facebook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7D5CF-D6B4-48F4-B39B-564179BC5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615" y="2733709"/>
            <a:ext cx="8883071" cy="1373070"/>
          </a:xfrm>
        </p:spPr>
        <p:txBody>
          <a:bodyPr/>
          <a:lstStyle/>
          <a:p>
            <a:r>
              <a:rPr lang="ru-RU" sz="3400" dirty="0"/>
              <a:t>Курсовой проект по дисциплине «Параллельное программирование» на тему</a:t>
            </a:r>
            <a:r>
              <a:rPr lang="en-US" sz="3400" dirty="0"/>
              <a:t>:</a:t>
            </a:r>
            <a:endParaRPr lang="ru-RU" sz="3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7B08E2-1A04-4204-9910-47E77CB63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557725"/>
          </a:xfrm>
        </p:spPr>
        <p:txBody>
          <a:bodyPr>
            <a:normAutofit/>
          </a:bodyPr>
          <a:lstStyle/>
          <a:p>
            <a:r>
              <a:rPr lang="ru-RU" dirty="0"/>
              <a:t>Учебно-демонстрационная программа по параллельному поиску всех путей в графе</a:t>
            </a:r>
          </a:p>
          <a:p>
            <a:r>
              <a:rPr lang="ru-RU" dirty="0"/>
              <a:t>Выполнил студент группы ДИПРБ-41 Самарский В.В.</a:t>
            </a:r>
          </a:p>
          <a:p>
            <a:r>
              <a:rPr lang="ru-RU" dirty="0"/>
              <a:t>Руководитель</a:t>
            </a:r>
            <a:r>
              <a:rPr lang="en-US" dirty="0"/>
              <a:t>: </a:t>
            </a:r>
            <a:r>
              <a:rPr lang="ru-RU" dirty="0"/>
              <a:t>к.т.н. доцент Белов С.В.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DF7EA-7227-4218-BCC2-E1DDBB604062}"/>
              </a:ext>
            </a:extLst>
          </p:cNvPr>
          <p:cNvSpPr txBox="1"/>
          <p:nvPr/>
        </p:nvSpPr>
        <p:spPr>
          <a:xfrm>
            <a:off x="492369" y="568569"/>
            <a:ext cx="11306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Астраханский государственный технический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252463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параметры в программе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88BC33-81B8-4585-9F7F-22DE31754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883" y="3804870"/>
            <a:ext cx="9056025" cy="1762253"/>
          </a:xfrm>
        </p:spPr>
      </p:pic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Параметры: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Имя файла с расширением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Номер стартовой вершины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50593-D1AF-47B9-B70C-1630E95F962E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9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CCDF6C-7F20-5547-9CD5-E00AFA4CB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3" y="5755712"/>
            <a:ext cx="9056025" cy="7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1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C2B77-180D-4E3F-AB4E-7C0F59E5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файла графа</a:t>
            </a:r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3C9891EA-4E8F-41BC-A1CB-2B420B1FB61F}"/>
              </a:ext>
            </a:extLst>
          </p:cNvPr>
          <p:cNvSpPr txBox="1">
            <a:spLocks/>
          </p:cNvSpPr>
          <p:nvPr/>
        </p:nvSpPr>
        <p:spPr>
          <a:xfrm>
            <a:off x="467883" y="2448574"/>
            <a:ext cx="6052989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Содержание: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Первая строка – количество узлов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 </a:t>
            </a:r>
            <a:r>
              <a:rPr lang="ru-RU" dirty="0"/>
              <a:t>строк – список рёбер до </a:t>
            </a:r>
            <a:r>
              <a:rPr lang="en-US" dirty="0"/>
              <a:t>(n *(n-1))/2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50593-D1AF-47B9-B70C-1630E95F962E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38ED31-A577-4020-A4E0-DE3AB0ADD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062" y="2369271"/>
            <a:ext cx="1381318" cy="36581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76F4FC-B160-48CB-9730-93B31AFD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849" y="2443162"/>
            <a:ext cx="2067213" cy="3172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C83D4F-ED25-486D-9420-83E4BB76EA68}"/>
              </a:ext>
            </a:extLst>
          </p:cNvPr>
          <p:cNvSpPr txBox="1"/>
          <p:nvPr/>
        </p:nvSpPr>
        <p:spPr>
          <a:xfrm>
            <a:off x="7193062" y="5920106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800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Реализованные интерфейсы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2CC3B2-6054-47A8-9129-AE50CADC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92" y="2388856"/>
            <a:ext cx="6787634" cy="4053826"/>
          </a:xfrm>
          <a:prstGeom prst="rect">
            <a:avLst/>
          </a:prstGeom>
        </p:spPr>
      </p:pic>
      <p:sp>
        <p:nvSpPr>
          <p:cNvPr id="9" name="Объект 4">
            <a:extLst>
              <a:ext uri="{FF2B5EF4-FFF2-40B4-BE49-F238E27FC236}">
                <a16:creationId xmlns:a16="http://schemas.microsoft.com/office/drawing/2014/main" id="{94F414E5-CC36-4CA6-866A-82A62B91EFCA}"/>
              </a:ext>
            </a:extLst>
          </p:cNvPr>
          <p:cNvSpPr txBox="1">
            <a:spLocks/>
          </p:cNvSpPr>
          <p:nvPr/>
        </p:nvSpPr>
        <p:spPr>
          <a:xfrm>
            <a:off x="0" y="2382760"/>
            <a:ext cx="501523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Вывод 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Пять последовательных запусков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Пять параллельных запусков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запуска с проверкой результата по эталонным значениям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Два запуска с проверкой результата по эталонным значениям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Вывод количества достигнутых узлов итераций пунктов 3-4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Поэлементное сравнение достигнутых узлов из пунктов 3-4</a:t>
            </a:r>
          </a:p>
        </p:txBody>
      </p:sp>
    </p:spTree>
    <p:extLst>
      <p:ext uri="{BB962C8B-B14F-4D97-AF65-F5344CB8AC3E}">
        <p14:creationId xmlns:p14="http://schemas.microsoft.com/office/powerpoint/2010/main" val="328136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D1EB9-DDED-4959-8A15-8F4559EB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 производительности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8FE6663B-9A9A-6843-8164-7B73D3A10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81849"/>
              </p:ext>
            </p:extLst>
          </p:nvPr>
        </p:nvGraphicFramePr>
        <p:xfrm>
          <a:off x="118976" y="2328259"/>
          <a:ext cx="5607569" cy="3998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9ADC2FA-6FAF-C94D-9633-74AC7D5CF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418204"/>
              </p:ext>
            </p:extLst>
          </p:nvPr>
        </p:nvGraphicFramePr>
        <p:xfrm>
          <a:off x="6095999" y="2328258"/>
          <a:ext cx="5412509" cy="3998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46CDCB-EB48-4EAA-A5D5-3D1E6B701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884" y="2798606"/>
            <a:ext cx="4639322" cy="3057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20F46-A13C-4B89-BC9D-C699170AC51B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3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лог файла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91273" y="868154"/>
            <a:ext cx="78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Объект 4">
            <a:extLst>
              <a:ext uri="{FF2B5EF4-FFF2-40B4-BE49-F238E27FC236}">
                <a16:creationId xmlns:a16="http://schemas.microsoft.com/office/drawing/2014/main" id="{94F414E5-CC36-4CA6-866A-82A62B91EFCA}"/>
              </a:ext>
            </a:extLst>
          </p:cNvPr>
          <p:cNvSpPr txBox="1">
            <a:spLocks/>
          </p:cNvSpPr>
          <p:nvPr/>
        </p:nvSpPr>
        <p:spPr>
          <a:xfrm>
            <a:off x="387926" y="2375367"/>
            <a:ext cx="7241309" cy="4053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Вывод программы: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Время записи в лог файл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Описание события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Время выполнения инструкции</a:t>
            </a:r>
            <a:r>
              <a:rPr lang="en-US" dirty="0"/>
              <a:t> </a:t>
            </a:r>
            <a:r>
              <a:rPr lang="ru-RU" dirty="0"/>
              <a:t>или описание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4AEC38-3852-4C0B-8116-F296DD968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378" y="2883624"/>
            <a:ext cx="4182059" cy="1314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20C9EA-A59E-4CD4-8993-95FD2B302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116" y="4478276"/>
            <a:ext cx="7847321" cy="109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5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Документ *.</a:t>
            </a:r>
            <a:r>
              <a:rPr lang="ru-RU" dirty="0" err="1"/>
              <a:t>edges</a:t>
            </a:r>
            <a:r>
              <a:rPr lang="ru-RU" dirty="0"/>
              <a:t> или другого расширения, который хранит информацию в </a:t>
            </a:r>
            <a:r>
              <a:rPr lang="ru-RU" dirty="0" err="1"/>
              <a:t>plain</a:t>
            </a:r>
            <a:r>
              <a:rPr lang="ru-RU" dirty="0"/>
              <a:t>/</a:t>
            </a:r>
            <a:r>
              <a:rPr lang="ru-RU" dirty="0" err="1"/>
              <a:t>text</a:t>
            </a:r>
            <a:r>
              <a:rPr lang="ru-RU" dirty="0"/>
              <a:t> виде, внутри которого хранится граф в виде списка рёбер;</a:t>
            </a:r>
          </a:p>
          <a:p>
            <a:pPr marL="0" indent="0">
              <a:buNone/>
            </a:pPr>
            <a:r>
              <a:rPr lang="ru-RU" dirty="0"/>
              <a:t>• Входные параметры при запуске программы: </a:t>
            </a:r>
            <a:endParaRPr lang="en-US" dirty="0"/>
          </a:p>
          <a:p>
            <a:pPr marL="457200" indent="-457200">
              <a:buAutoNum type="arabicPeriod"/>
            </a:pPr>
            <a:r>
              <a:rPr lang="ru-RU" dirty="0"/>
              <a:t>Имя файла с графом</a:t>
            </a:r>
            <a:r>
              <a:rPr lang="en-US" dirty="0"/>
              <a:t>;</a:t>
            </a:r>
          </a:p>
          <a:p>
            <a:pPr marL="457200" indent="-457200">
              <a:buAutoNum type="arabicPeriod"/>
            </a:pPr>
            <a:r>
              <a:rPr lang="ru-RU" dirty="0"/>
              <a:t>Номер исходной вершины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03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Выходные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Замеры времени выполнения последовательного и параллельного вариантов алгоритма;</a:t>
            </a:r>
          </a:p>
          <a:p>
            <a:pPr marL="0" indent="0">
              <a:buNone/>
            </a:pPr>
            <a:r>
              <a:rPr lang="ru-RU" dirty="0"/>
              <a:t>• Проверка корректности результатов в сравнении с эталонным</a:t>
            </a:r>
          </a:p>
          <a:p>
            <a:pPr marL="0" indent="0">
              <a:buNone/>
            </a:pPr>
            <a:r>
              <a:rPr lang="ru-RU" dirty="0"/>
              <a:t>• Объём данных, обработанных алгоритмами;</a:t>
            </a:r>
          </a:p>
          <a:p>
            <a:pPr marL="0" indent="0">
              <a:buNone/>
            </a:pPr>
            <a:r>
              <a:rPr lang="ru-RU" dirty="0"/>
              <a:t>• Лог-файл с замерами времени выполнения.	</a:t>
            </a:r>
          </a:p>
        </p:txBody>
      </p:sp>
    </p:spTree>
    <p:extLst>
      <p:ext uri="{BB962C8B-B14F-4D97-AF65-F5344CB8AC3E}">
        <p14:creationId xmlns:p14="http://schemas.microsoft.com/office/powerpoint/2010/main" val="325301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Системные требования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-совместимый процессор с частотой не менее  1,6 ГГц и не менее 2 логическими ядрами;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512 МБ ОЗУ;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менее 50 MБ свободного места на диске;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дисковод CD-ROM/DVD-ROM.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требования: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Операционная система: ОС с поддержкой .NET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v5.0 .</a:t>
            </a:r>
          </a:p>
        </p:txBody>
      </p:sp>
    </p:spTree>
    <p:extLst>
      <p:ext uri="{BB962C8B-B14F-4D97-AF65-F5344CB8AC3E}">
        <p14:creationId xmlns:p14="http://schemas.microsoft.com/office/powerpoint/2010/main" val="354484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C# 8.0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JetBrains Rider 2020.3.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Офисный пакет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 2019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документация)</a:t>
            </a:r>
          </a:p>
        </p:txBody>
      </p:sp>
    </p:spTree>
    <p:extLst>
      <p:ext uri="{BB962C8B-B14F-4D97-AF65-F5344CB8AC3E}">
        <p14:creationId xmlns:p14="http://schemas.microsoft.com/office/powerpoint/2010/main" val="41277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Сведения о проекте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7795"/>
            <a:ext cx="9613861" cy="458403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строк кода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 (14 методов)</a:t>
            </a:r>
          </a:p>
          <a:p>
            <a:pPr lvl="0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производительности использовался демонстрационный граф с ресурса: </a:t>
            </a:r>
          </a:p>
          <a:p>
            <a:pPr marL="0" lv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Stanford Network Analysis Project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[Электронный ресурс]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https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://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snap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stanford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edu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data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/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ego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-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Facebook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.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 tooltip="https://snap.stanford.edu/data/ego-Facebook.html"/>
              </a:rPr>
              <a:t>html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(дата обращения 02.12.2020)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Платформа для тестирования: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ПК с ЦП: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 i5-8250u 1.6Ghz up to 3.4Ghz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TurboBoost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4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ядра 8 потоков.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Реализовать последовательный алгоритм поиска всех путей в графе. </a:t>
            </a:r>
          </a:p>
          <a:p>
            <a:r>
              <a:rPr lang="ru-RU" dirty="0"/>
              <a:t>Разработать тестовый набор исходных данных и произвести замер производительности, на основе которых выполнить оценку эффективности алгоритма.</a:t>
            </a:r>
          </a:p>
          <a:p>
            <a:r>
              <a:rPr lang="ru-RU" dirty="0"/>
              <a:t>Разработать параллельный алгоритм поиска всех путей в графе. Выполнить замеры производительности на том же наборе тестовых данных. </a:t>
            </a:r>
          </a:p>
          <a:p>
            <a:r>
              <a:rPr lang="ru-RU" dirty="0"/>
              <a:t>Произвести сравнение скорости выполнения последовательного и параллельного алгоритмов, выполнить анализ полученных данных.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4721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0978662" y="868154"/>
            <a:ext cx="796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r>
              <a:rPr lang="ru-RU" sz="44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AF8238-DF16-4E55-B564-3C299D7A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В результате выполнения курсовой работы был разработан метод распараллеливания обхода графа в ширину, были проведены сравнительные анализы на основе тестов быстродействия и сделаны выводы о целесообразности применения распараллеливания для поиска всех путей в графе.</a:t>
            </a:r>
          </a:p>
        </p:txBody>
      </p:sp>
    </p:spTree>
    <p:extLst>
      <p:ext uri="{BB962C8B-B14F-4D97-AF65-F5344CB8AC3E}">
        <p14:creationId xmlns:p14="http://schemas.microsoft.com/office/powerpoint/2010/main" val="19972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9275-C845-404A-B0B1-26ED333B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04521"/>
            <a:ext cx="9613861" cy="3599316"/>
          </a:xfrm>
        </p:spPr>
        <p:txBody>
          <a:bodyPr/>
          <a:lstStyle/>
          <a:p>
            <a:r>
              <a:rPr lang="ru-RU" dirty="0"/>
              <a:t>Граф — абстрактный математический объект, представляющий собой множество вершин графа и набор рёбер, то есть соединений между парами вершин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3245DD-215B-4A4E-A7B5-232A42E6749F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3702949" y="3834216"/>
            <a:ext cx="1187450" cy="10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A4A9C3-421C-447C-B336-FE675A6F26B0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6978188" y="3834216"/>
            <a:ext cx="1191260" cy="1073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8F299-C6AE-4C62-8DCB-31858A607451}"/>
              </a:ext>
            </a:extLst>
          </p:cNvPr>
          <p:cNvSpPr txBox="1"/>
          <p:nvPr/>
        </p:nvSpPr>
        <p:spPr>
          <a:xfrm>
            <a:off x="3140363" y="4907366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Неориентированный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DFCFF-E260-405F-B745-BD1C02954E9B}"/>
              </a:ext>
            </a:extLst>
          </p:cNvPr>
          <p:cNvSpPr txBox="1"/>
          <p:nvPr/>
        </p:nvSpPr>
        <p:spPr>
          <a:xfrm>
            <a:off x="6382327" y="4896368"/>
            <a:ext cx="238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Ориентированный</a:t>
            </a:r>
          </a:p>
        </p:txBody>
      </p:sp>
    </p:spTree>
    <p:extLst>
      <p:ext uri="{BB962C8B-B14F-4D97-AF65-F5344CB8AC3E}">
        <p14:creationId xmlns:p14="http://schemas.microsoft.com/office/powerpoint/2010/main" val="141030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представления графа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4BD2AC8-FACE-4067-9B6C-5746B1E1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49" y="2505456"/>
            <a:ext cx="9613861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Матрица смежности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Матрица инцидентности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Список рёбер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Список смежности</a:t>
            </a:r>
          </a:p>
        </p:txBody>
      </p:sp>
      <p:pic>
        <p:nvPicPr>
          <p:cNvPr id="10" name="Рисунок 9" descr="Матрица смежности">
            <a:extLst>
              <a:ext uri="{FF2B5EF4-FFF2-40B4-BE49-F238E27FC236}">
                <a16:creationId xmlns:a16="http://schemas.microsoft.com/office/drawing/2014/main" id="{7B11E7F1-C361-4774-8FCC-B5CC8B47283D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4859135" y="2206491"/>
            <a:ext cx="2755669" cy="1301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31.Представление графов в ПК. Матрица смежности и матрица инцидентности">
            <a:extLst>
              <a:ext uri="{FF2B5EF4-FFF2-40B4-BE49-F238E27FC236}">
                <a16:creationId xmlns:a16="http://schemas.microsoft.com/office/drawing/2014/main" id="{A499BF31-0B00-4F14-86D9-6DF1D5C27B08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9332151" y="4016605"/>
            <a:ext cx="2096400" cy="120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Список смежности">
            <a:extLst>
              <a:ext uri="{FF2B5EF4-FFF2-40B4-BE49-F238E27FC236}">
                <a16:creationId xmlns:a16="http://schemas.microsoft.com/office/drawing/2014/main" id="{429A1123-400A-427D-8841-C2CEC1E3C128}"/>
              </a:ext>
            </a:extLst>
          </p:cNvPr>
          <p:cNvPicPr/>
          <p:nvPr/>
        </p:nvPicPr>
        <p:blipFill>
          <a:blip r:embed="rId5"/>
          <a:stretch/>
        </p:blipFill>
        <p:spPr bwMode="auto">
          <a:xfrm>
            <a:off x="4859135" y="4016605"/>
            <a:ext cx="3782060" cy="1207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59BBECA-77B6-41AB-891B-A01F25F7B6BA}"/>
              </a:ext>
            </a:extLst>
          </p:cNvPr>
          <p:cNvPicPr/>
          <p:nvPr/>
        </p:nvPicPr>
        <p:blipFill>
          <a:blip r:embed="rId6"/>
          <a:stretch/>
        </p:blipFill>
        <p:spPr bwMode="auto">
          <a:xfrm>
            <a:off x="8187834" y="2206491"/>
            <a:ext cx="3782060" cy="1222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2730C-7427-403F-BD6D-272F8FA3C198}"/>
              </a:ext>
            </a:extLst>
          </p:cNvPr>
          <p:cNvSpPr txBox="1"/>
          <p:nvPr/>
        </p:nvSpPr>
        <p:spPr>
          <a:xfrm>
            <a:off x="5902888" y="3497791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2885A-B0ED-4DDE-B206-A5663194E8F6}"/>
              </a:ext>
            </a:extLst>
          </p:cNvPr>
          <p:cNvSpPr txBox="1"/>
          <p:nvPr/>
        </p:nvSpPr>
        <p:spPr>
          <a:xfrm>
            <a:off x="6332379" y="5295241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C5349-DC20-40C8-A8CE-D3DE25643DAB}"/>
              </a:ext>
            </a:extLst>
          </p:cNvPr>
          <p:cNvSpPr txBox="1"/>
          <p:nvPr/>
        </p:nvSpPr>
        <p:spPr>
          <a:xfrm>
            <a:off x="10252618" y="5338674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5E4518-06D7-4E79-9306-2062C3C85F36}"/>
              </a:ext>
            </a:extLst>
          </p:cNvPr>
          <p:cNvSpPr txBox="1"/>
          <p:nvPr/>
        </p:nvSpPr>
        <p:spPr>
          <a:xfrm>
            <a:off x="9875393" y="3496294"/>
            <a:ext cx="525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807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обхода графа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4BD2AC8-FACE-4067-9B6C-5746B1E13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49" y="2505456"/>
            <a:ext cx="9613861" cy="359931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Поиск в ширину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Поиск в глубину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13" name="Рисунок 12" descr="НОУ ИНТУИТ | Лекция | Алгоритмы на графах. Алгоритмы обхода графа">
            <a:extLst>
              <a:ext uri="{FF2B5EF4-FFF2-40B4-BE49-F238E27FC236}">
                <a16:creationId xmlns:a16="http://schemas.microsoft.com/office/drawing/2014/main" id="{94FA6AC0-9D69-40E1-94A6-8329E740F5D0}"/>
              </a:ext>
            </a:extLst>
          </p:cNvPr>
          <p:cNvPicPr/>
          <p:nvPr/>
        </p:nvPicPr>
        <p:blipFill>
          <a:blip r:embed="rId3"/>
          <a:stretch/>
        </p:blipFill>
        <p:spPr bwMode="auto">
          <a:xfrm>
            <a:off x="5007162" y="2308886"/>
            <a:ext cx="5433089" cy="108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НОУ ИНТУИТ | Лекция | Алгоритмы на графах. Алгоритмы обхода графа">
            <a:extLst>
              <a:ext uri="{FF2B5EF4-FFF2-40B4-BE49-F238E27FC236}">
                <a16:creationId xmlns:a16="http://schemas.microsoft.com/office/drawing/2014/main" id="{5D62035F-6BB6-4FBF-936B-71ABAB2EDF35}"/>
              </a:ext>
            </a:extLst>
          </p:cNvPr>
          <p:cNvPicPr/>
          <p:nvPr/>
        </p:nvPicPr>
        <p:blipFill>
          <a:blip r:embed="rId4"/>
          <a:stretch/>
        </p:blipFill>
        <p:spPr bwMode="auto">
          <a:xfrm>
            <a:off x="5007162" y="3916850"/>
            <a:ext cx="5433089" cy="243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2D594-B6AB-4953-9489-EF467B6C7679}"/>
              </a:ext>
            </a:extLst>
          </p:cNvPr>
          <p:cNvSpPr txBox="1"/>
          <p:nvPr/>
        </p:nvSpPr>
        <p:spPr>
          <a:xfrm>
            <a:off x="7546110" y="3429000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53344B-D3B0-434F-AF40-08437D1D20F8}"/>
              </a:ext>
            </a:extLst>
          </p:cNvPr>
          <p:cNvSpPr txBox="1"/>
          <p:nvPr/>
        </p:nvSpPr>
        <p:spPr>
          <a:xfrm>
            <a:off x="7546110" y="6346872"/>
            <a:ext cx="126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71607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распараллеливания вычислений для обхода графа в ширину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091637" y="2180720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Разделение графа на уровни, где</a:t>
            </a:r>
          </a:p>
          <a:p>
            <a:pPr algn="just"/>
            <a:r>
              <a:rPr lang="ru-RU" dirty="0"/>
              <a:t>0 – исходный узел</a:t>
            </a:r>
          </a:p>
          <a:p>
            <a:pPr algn="just"/>
            <a:r>
              <a:rPr lang="en-US" dirty="0" err="1"/>
              <a:t>i</a:t>
            </a:r>
            <a:r>
              <a:rPr lang="en-US" dirty="0"/>
              <a:t> ∈ [1..N] – </a:t>
            </a:r>
            <a:r>
              <a:rPr lang="ru-RU" dirty="0"/>
              <a:t>узел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 err="1"/>
              <a:t>го</a:t>
            </a:r>
            <a:r>
              <a:rPr lang="ru-RU" dirty="0"/>
              <a:t> уровня</a:t>
            </a:r>
          </a:p>
          <a:p>
            <a:pPr algn="just"/>
            <a:r>
              <a:rPr lang="ru-RU" dirty="0"/>
              <a:t>-1 – </a:t>
            </a:r>
            <a:r>
              <a:rPr lang="ru-RU" dirty="0" err="1"/>
              <a:t>непосещенные</a:t>
            </a:r>
            <a:r>
              <a:rPr lang="ru-RU" dirty="0"/>
              <a:t> узлы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/>
              <a:t>Узлы текущего и следующего уровня</a:t>
            </a:r>
          </a:p>
          <a:p>
            <a:pPr marL="0" indent="0" algn="just">
              <a:buNone/>
            </a:pPr>
            <a:r>
              <a:rPr lang="ru-RU" dirty="0"/>
              <a:t>хранятся в двух различных списках.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Необходимо обеспечить </a:t>
            </a:r>
            <a:r>
              <a:rPr lang="ru-RU" dirty="0" err="1"/>
              <a:t>потокобезопасную</a:t>
            </a:r>
            <a:r>
              <a:rPr lang="ru-RU" dirty="0"/>
              <a:t> обработку вершин, чтобы исключить возможность одновременного доступа к </a:t>
            </a:r>
            <a:r>
              <a:rPr lang="ru-RU" dirty="0" err="1"/>
              <a:t>непосещенным</a:t>
            </a:r>
            <a:r>
              <a:rPr lang="ru-RU" dirty="0"/>
              <a:t> узлам (узлы уровня 3 на рисунке 5.1)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9DD50-1566-4767-A4E6-58D603646507}"/>
              </a:ext>
            </a:extLst>
          </p:cNvPr>
          <p:cNvSpPr txBox="1"/>
          <p:nvPr/>
        </p:nvSpPr>
        <p:spPr>
          <a:xfrm>
            <a:off x="5763490" y="4918677"/>
            <a:ext cx="508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Рисунок 5.1 – демонстрация уровней обхода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83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исходных данных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904437" y="2661011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467884" y="244857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Инициализация списка «достижимости» узлов</a:t>
            </a:r>
            <a:b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Nodes.Count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dist.Add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(-1);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Текущий уровень = 0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initial_vertex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0;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level = 0;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Список узлов текущего уровня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initial_vertex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Список узлов следующего уровня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166735" y="835085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043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EF5B0-ACAF-487F-B8CF-10B0F4C2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Основный цикл поиска всех путей в графе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4DF64C0-18DF-46ED-99D2-F87E072747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904437" y="2661011"/>
            <a:ext cx="3709987" cy="27607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783EE6FD-D5C6-4DC7-A12B-B2F65DB37392}"/>
              </a:ext>
            </a:extLst>
          </p:cNvPr>
          <p:cNvSpPr txBox="1">
            <a:spLocks/>
          </p:cNvSpPr>
          <p:nvPr/>
        </p:nvSpPr>
        <p:spPr>
          <a:xfrm>
            <a:off x="0" y="2458734"/>
            <a:ext cx="9613861" cy="4053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while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!=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Parallel.For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this_level.Count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node =&gt;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var vert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[node];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foreach (var neighbor in Nodes[vert])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//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всех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непосещенных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соседей помечаем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lock ("neighbor")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if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[neighbor] != -1)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continue;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[neighbor] = level + 1;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next_level.Add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(neighbor);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next_level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List&lt;int&gt;();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level++;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52C82-88BC-4DD4-9A4A-A43E27547453}"/>
              </a:ext>
            </a:extLst>
          </p:cNvPr>
          <p:cNvSpPr txBox="1"/>
          <p:nvPr/>
        </p:nvSpPr>
        <p:spPr>
          <a:xfrm>
            <a:off x="11166735" y="835085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7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2B27C75-CDC1-47FF-B482-880F6C73B246}"/>
              </a:ext>
            </a:extLst>
          </p:cNvPr>
          <p:cNvSpPr/>
          <p:nvPr/>
        </p:nvSpPr>
        <p:spPr>
          <a:xfrm>
            <a:off x="788530" y="3840480"/>
            <a:ext cx="3620909" cy="1447807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ED86381-96F2-4E24-8112-EB94C518BE06}"/>
              </a:ext>
            </a:extLst>
          </p:cNvPr>
          <p:cNvSpPr/>
          <p:nvPr/>
        </p:nvSpPr>
        <p:spPr>
          <a:xfrm rot="2919665">
            <a:off x="8724515" y="2689905"/>
            <a:ext cx="1512751" cy="83561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48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AA110-C35E-419E-94F5-DAEBD217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E81EC-D644-48F4-AC7C-3FE7F297C863}"/>
              </a:ext>
            </a:extLst>
          </p:cNvPr>
          <p:cNvSpPr txBox="1"/>
          <p:nvPr/>
        </p:nvSpPr>
        <p:spPr>
          <a:xfrm>
            <a:off x="11215062" y="868154"/>
            <a:ext cx="56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8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DCD45A3-F6B0-4FE3-B764-20ACAAD14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654" y="2291989"/>
            <a:ext cx="7958504" cy="4154992"/>
          </a:xfrm>
        </p:spPr>
      </p:pic>
    </p:spTree>
    <p:extLst>
      <p:ext uri="{BB962C8B-B14F-4D97-AF65-F5344CB8AC3E}">
        <p14:creationId xmlns:p14="http://schemas.microsoft.com/office/powerpoint/2010/main" val="2746323443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656</TotalTime>
  <Words>1220</Words>
  <Application>Microsoft Macintosh PowerPoint</Application>
  <PresentationFormat>Широкоэкранный</PresentationFormat>
  <Paragraphs>174</Paragraphs>
  <Slides>20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Берлин</vt:lpstr>
      <vt:lpstr>Курсовой проект по дисциплине «Параллельное программирование» на тему:</vt:lpstr>
      <vt:lpstr>Постановка задачи</vt:lpstr>
      <vt:lpstr>Введение</vt:lpstr>
      <vt:lpstr>Способы представления графа</vt:lpstr>
      <vt:lpstr>Алгоритмы обхода графа</vt:lpstr>
      <vt:lpstr>Метод распараллеливания вычислений для обхода графа в ширину</vt:lpstr>
      <vt:lpstr>Инициализация исходных данных </vt:lpstr>
      <vt:lpstr>Основный цикл поиска всех путей в графе </vt:lpstr>
      <vt:lpstr>Диаграмма вариантов использования</vt:lpstr>
      <vt:lpstr>Входные параметры в программе</vt:lpstr>
      <vt:lpstr>Формат файла графа</vt:lpstr>
      <vt:lpstr>Реализованные интерфейсы</vt:lpstr>
      <vt:lpstr>Сравнительный анализ производительности</vt:lpstr>
      <vt:lpstr>Формат лог файла</vt:lpstr>
      <vt:lpstr>Входные данные</vt:lpstr>
      <vt:lpstr>Выходные данные</vt:lpstr>
      <vt:lpstr>Системные требования</vt:lpstr>
      <vt:lpstr>Средства разработки</vt:lpstr>
      <vt:lpstr>Сведения о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«Алгоритмы и структуры данных» на тему:</dc:title>
  <dc:creator>Руслан</dc:creator>
  <cp:lastModifiedBy>Владислав Самарский</cp:lastModifiedBy>
  <cp:revision>48</cp:revision>
  <dcterms:created xsi:type="dcterms:W3CDTF">2019-01-16T21:39:50Z</dcterms:created>
  <dcterms:modified xsi:type="dcterms:W3CDTF">2020-12-25T05:39:56Z</dcterms:modified>
</cp:coreProperties>
</file>