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3" r:id="rId1"/>
  </p:sldMasterIdLst>
  <p:notesMasterIdLst>
    <p:notesMasterId r:id="rId27"/>
  </p:notesMasterIdLst>
  <p:sldIdLst>
    <p:sldId id="256" r:id="rId2"/>
    <p:sldId id="293" r:id="rId3"/>
    <p:sldId id="299" r:id="rId4"/>
    <p:sldId id="298" r:id="rId5"/>
    <p:sldId id="301" r:id="rId6"/>
    <p:sldId id="283" r:id="rId7"/>
    <p:sldId id="284" r:id="rId8"/>
    <p:sldId id="282" r:id="rId9"/>
    <p:sldId id="302" r:id="rId10"/>
    <p:sldId id="304" r:id="rId11"/>
    <p:sldId id="300" r:id="rId12"/>
    <p:sldId id="260" r:id="rId13"/>
    <p:sldId id="291" r:id="rId14"/>
    <p:sldId id="306" r:id="rId15"/>
    <p:sldId id="290" r:id="rId16"/>
    <p:sldId id="286" r:id="rId17"/>
    <p:sldId id="305" r:id="rId18"/>
    <p:sldId id="297" r:id="rId19"/>
    <p:sldId id="269" r:id="rId20"/>
    <p:sldId id="268" r:id="rId21"/>
    <p:sldId id="270" r:id="rId22"/>
    <p:sldId id="292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лан" initials="Р" lastIdx="7" clrIdx="0">
    <p:extLst>
      <p:ext uri="{19B8F6BF-5375-455C-9EA6-DF929625EA0E}">
        <p15:presenceInfo xmlns:p15="http://schemas.microsoft.com/office/powerpoint/2012/main" userId="Руслан" providerId="None"/>
      </p:ext>
    </p:extLst>
  </p:cmAuthor>
  <p:cmAuthor id="2" name="Владислав Самарский" initials="ВС" lastIdx="13" clrIdx="1">
    <p:extLst>
      <p:ext uri="{19B8F6BF-5375-455C-9EA6-DF929625EA0E}">
        <p15:presenceInfo xmlns:p15="http://schemas.microsoft.com/office/powerpoint/2012/main" userId="3ea9ef85f3df98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79809" autoAdjust="0"/>
  </p:normalViewPr>
  <p:slideViewPr>
    <p:cSldViewPr snapToGrid="0">
      <p:cViewPr varScale="1">
        <p:scale>
          <a:sx n="78" d="100"/>
          <a:sy n="78" d="100"/>
        </p:scale>
        <p:origin x="1613" y="79"/>
      </p:cViewPr>
      <p:guideLst/>
    </p:cSldViewPr>
  </p:slideViewPr>
  <p:outlineViewPr>
    <p:cViewPr>
      <p:scale>
        <a:sx n="33" d="100"/>
        <a:sy n="33" d="100"/>
      </p:scale>
      <p:origin x="0" y="-3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367" y="4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2:25.905" idx="1">
    <p:pos x="10" y="10"/>
    <p:text>Уважа</p:text>
    <p:extLst>
      <p:ext uri="{C676402C-5697-4E1C-873F-D02D1690AC5C}">
        <p15:threadingInfo xmlns:p15="http://schemas.microsoft.com/office/powerpoint/2012/main" timeZoneBias="-240"/>
      </p:ext>
    </p:extLst>
  </p:cm>
  <p:cm authorId="1" dt="2019-01-17T07:52:54.107" idx="2">
    <p:pos x="10" y="146"/>
    <p:text>Уважаемая комиссия, разрешите представить Вам курсовой проект по дисциплине «Параллелльное программирование» на тему (на слайде).
Выполнил студент группы ДИПРБ-41, Самарский Владислав руководитель кандидат технических наук доцент Белов Сергей Валерьевич</p:text>
    <p:extLst>
      <p:ext uri="{C676402C-5697-4E1C-873F-D02D1690AC5C}">
        <p15:threadingInfo xmlns:p15="http://schemas.microsoft.com/office/powerpoint/2012/main" timeZoneBias="-24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F619-4E85-401A-AB9F-B194067E8033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5AF8-C6EC-4BDD-A795-83822D331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8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проектирование и разработка ИС для автоматизации процесса обучения алгоритмизации с помощью языка ДРАКОН.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автоматизация процесса обучения студентов основам алгоритмизации</a:t>
            </a:r>
          </a:p>
          <a:p>
            <a:r>
              <a:rPr lang="ru-RU" dirty="0"/>
              <a:t>снижение нагрузки на преподавателей</a:t>
            </a:r>
          </a:p>
          <a:p>
            <a:r>
              <a:rPr lang="ru-RU" dirty="0"/>
              <a:t>повышение практической пользы языка ДРАКОН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25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Была разработана диаграмма сущность связь и БД, привязанная к ней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51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предъявляемых к ИС требований была спроектирована система со следующей физической архитектурой: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Пользователь, использую рабочую станцию и открытый браузер, взаимодействует с сервером через сеть, используя протокол </a:t>
            </a:r>
            <a:r>
              <a:rPr lang="en-US" dirty="0"/>
              <a:t>HTTP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Серверная машина обеспечивает выполнение самой серверной службы и осуществляет хранение и взаимодействие с базой данных.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49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точки зрения логики выполнения программного продукта:</a:t>
            </a:r>
          </a:p>
          <a:p>
            <a:endParaRPr lang="ru-RU" dirty="0"/>
          </a:p>
          <a:p>
            <a:r>
              <a:rPr lang="ru-RU" dirty="0"/>
              <a:t>Реализован сервер на </a:t>
            </a:r>
            <a:r>
              <a:rPr lang="ru-RU" dirty="0" err="1"/>
              <a:t>фреймворке</a:t>
            </a:r>
            <a:r>
              <a:rPr lang="ru-RU" dirty="0"/>
              <a:t> </a:t>
            </a:r>
            <a:r>
              <a:rPr lang="en-US" dirty="0" err="1"/>
              <a:t>NestJS</a:t>
            </a:r>
            <a:r>
              <a:rPr lang="ru-RU" dirty="0"/>
              <a:t>, который с помощью библиотеки 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ru-RU" dirty="0"/>
              <a:t>взаимодействует с базой данной </a:t>
            </a:r>
            <a:r>
              <a:rPr lang="en-US" dirty="0"/>
              <a:t>PostgreSQL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Общение между клиентом и сервером осуществляется при применения архитектурного стиля </a:t>
            </a:r>
            <a:r>
              <a:rPr lang="en-US" dirty="0"/>
              <a:t>RESTful API</a:t>
            </a:r>
            <a:r>
              <a:rPr lang="ru-RU" dirty="0"/>
              <a:t> через реализованные сервисы </a:t>
            </a:r>
            <a:r>
              <a:rPr lang="en-US" dirty="0" err="1"/>
              <a:t>NestJS</a:t>
            </a:r>
            <a:r>
              <a:rPr lang="ru-RU" dirty="0"/>
              <a:t> и сервисы-провайдеры клиента.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70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Механизм аутентификации реализован по схеме </a:t>
            </a:r>
            <a:r>
              <a:rPr lang="en-US" dirty="0"/>
              <a:t>Http Basic (</a:t>
            </a:r>
            <a:r>
              <a:rPr lang="ru-RU" dirty="0"/>
              <a:t>Логин + Пароль)</a:t>
            </a:r>
            <a:endParaRPr lang="en-US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Механизм авторизации реализован по схеме </a:t>
            </a:r>
            <a:r>
              <a:rPr lang="en-US" dirty="0"/>
              <a:t>Http Bearer (JWT-token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Для доступа к защищенным путям используется специальный </a:t>
            </a:r>
            <a:r>
              <a:rPr lang="ru-RU" dirty="0" err="1"/>
              <a:t>токен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Число раундов соли характеризует степень защищенности пароля от атак грубой силы (</a:t>
            </a:r>
            <a:r>
              <a:rPr lang="en-US" dirty="0"/>
              <a:t>brute-force attack)</a:t>
            </a:r>
            <a:r>
              <a:rPr lang="ru-RU" dirty="0"/>
              <a:t> (множество паролей и фраз в надежде угадать верный)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33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09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41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9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3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24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147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14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0 строк кода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модуля сервисов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NestJS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+ сервис криптозащиты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18 классов и 35 методов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 справочника для базы данных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SPA React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клиент с 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маршрутами представления интерфейсов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79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/>
              <a:t>На данный момент спроектирована и разработана база данных с использованием </a:t>
            </a:r>
            <a:r>
              <a:rPr lang="ru-RU" dirty="0" err="1"/>
              <a:t>PostgreSQL</a:t>
            </a:r>
            <a:r>
              <a:rPr lang="ru-RU" dirty="0"/>
              <a:t> версии 12.3 для разрабатываемой системы. </a:t>
            </a:r>
          </a:p>
          <a:p>
            <a:pPr algn="just"/>
            <a:r>
              <a:rPr lang="ru-RU" dirty="0"/>
              <a:t>Реализован сервер для обслуживания базы данных и распределения доступа пользователей. </a:t>
            </a:r>
          </a:p>
          <a:p>
            <a:pPr algn="just"/>
            <a:r>
              <a:rPr lang="ru-RU" dirty="0"/>
              <a:t>Спроектирован интерфейс регистрации.</a:t>
            </a:r>
          </a:p>
          <a:p>
            <a:pPr algn="just"/>
            <a:r>
              <a:rPr lang="ru-RU" dirty="0"/>
              <a:t>Спроектированы клиентские сервисы обслуживания запросов.</a:t>
            </a:r>
          </a:p>
          <a:p>
            <a:pPr algn="just"/>
            <a:r>
              <a:rPr lang="ru-RU" dirty="0"/>
              <a:t>Спроектирован прототип редактора. </a:t>
            </a:r>
          </a:p>
          <a:p>
            <a:pPr algn="just"/>
            <a:r>
              <a:rPr lang="ru-RU" dirty="0"/>
              <a:t>Интегрирована библиотека </a:t>
            </a:r>
            <a:r>
              <a:rPr lang="en-US" dirty="0"/>
              <a:t>D3.js</a:t>
            </a:r>
            <a:endParaRPr lang="ru-RU" dirty="0"/>
          </a:p>
          <a:p>
            <a:pPr algn="just"/>
            <a:r>
              <a:rPr lang="ru-RU" dirty="0"/>
              <a:t>Переписан сервис управления ДРАКОН-схемой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3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Во многих сферах требуется создавать сложные программные комплексы для различных систем управления и систем реального времени.</a:t>
            </a:r>
            <a:br>
              <a:rPr lang="ru-RU" dirty="0"/>
            </a:br>
            <a:r>
              <a:rPr lang="ru-RU" dirty="0"/>
              <a:t>Детали работы подобных систем знают инженеры, но не программисты.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 Для того, чтобы такие системы разрабатывались инженерами, в 80ых годах прошлого столетия был придуман и спроектирован язык ДРАКОН.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Будучи придуманным для разработчиков бортовых систем, язык ДРАКОН подходит для представления алгоритмов в любой сфере, в том числе в сфере образования, чем выгодно отличается от узкоспециализированных языков, разработанных для решения схожих с </a:t>
            </a:r>
            <a:r>
              <a:rPr lang="ru-RU" dirty="0" err="1"/>
              <a:t>ДРАКОНом</a:t>
            </a:r>
            <a:r>
              <a:rPr lang="ru-RU" dirty="0"/>
              <a:t> задач.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ru-RU" dirty="0"/>
              <a:t>Почему нельзя было просто нанять программистов?</a:t>
            </a:r>
            <a:r>
              <a:rPr lang="en-US" dirty="0"/>
              <a:t>]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Большие расходы. Требуется много кадров-программистов. Их требуется обучить предметной области. Научить инженеров общаться с программистами.</a:t>
            </a:r>
            <a:br>
              <a:rPr lang="ru-RU" dirty="0"/>
            </a:br>
            <a:r>
              <a:rPr lang="ru-RU" dirty="0"/>
              <a:t>Различие специализаций. Как написать программу – знали одни специалисты, как управлять системой – другие.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22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Дракон в своё время решил главную проблему классических блок-схем: отсутствие строгой дисциплины в построении.</a:t>
            </a:r>
            <a:br>
              <a:rPr lang="ru-RU" dirty="0"/>
            </a:br>
            <a:r>
              <a:rPr lang="ru-RU" dirty="0"/>
              <a:t>В языке ДРАКОН каждый элемент схемы имеет собственное место и связан особым образом, что позволяет как упростить написание и чтение алгоритма, так и реализовать транслятор в текстовые ЯП удовлетворительной сложности.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96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+mj-lt"/>
              <a:buNone/>
            </a:pPr>
            <a:br>
              <a:rPr lang="ru-RU" dirty="0"/>
            </a:br>
            <a:r>
              <a:rPr lang="ru-RU" dirty="0"/>
              <a:t>Были разработаны жесткие правила представления схем: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У каждой ДРАКОН-схемы одна точка входа и один конец. А Её начало всегда располагается в левом верхнем углу.</a:t>
            </a:r>
          </a:p>
          <a:p>
            <a:pPr marL="457200" indent="-457200" algn="just">
              <a:buFont typeface="+mj-lt"/>
              <a:buAutoNum type="arabicPeriod"/>
            </a:pPr>
            <a:endParaRPr lang="ru-RU" dirty="0"/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Все операции описываются внутри икон, а сам алгоритм описывается вертикально сверху вниз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ru-RU" sz="1200" dirty="0"/>
          </a:p>
          <a:p>
            <a:pPr marL="0" indent="0" algn="just">
              <a:buFont typeface="+mj-lt"/>
              <a:buNone/>
            </a:pPr>
            <a:r>
              <a:rPr lang="ru-RU" sz="1200" dirty="0"/>
              <a:t>ПЕРЕКЛЮЧИТЬ</a:t>
            </a:r>
          </a:p>
          <a:p>
            <a:pPr marL="457200" indent="-457200" algn="just">
              <a:buFont typeface="+mj-lt"/>
              <a:buAutoNum type="arabicPeriod" startAt="5"/>
            </a:pPr>
            <a:endParaRPr lang="ru-RU" sz="1200" dirty="0"/>
          </a:p>
          <a:p>
            <a:pPr marL="0" indent="0" algn="just">
              <a:buFont typeface="+mj-lt"/>
              <a:buNone/>
            </a:pPr>
            <a:r>
              <a:rPr lang="ru-RU" sz="1200" dirty="0"/>
              <a:t>3. 	Ветвление маршрутов осуществляются только вправо, при этом главный маршрут должен проходить как можно по более короткому пути.</a:t>
            </a:r>
          </a:p>
          <a:p>
            <a:pPr marL="0" indent="0" algn="just">
              <a:buFont typeface="+mj-lt"/>
              <a:buNone/>
            </a:pPr>
            <a:r>
              <a:rPr lang="ru-RU" sz="1200" dirty="0"/>
              <a:t>4.	Любые пересечения икон, веток и линий запрещены, сами линии всегда прямые и поворачивают только на угол в 90 градусов.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0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Алгоритмы можно представить с помощью двух основных конструкций – примитив и силуэт.</a:t>
            </a:r>
          </a:p>
          <a:p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Примитив содержит единственную последовательность икон, выполняемую сверху вниз.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Силуэт состоит из нескольких примитивов, называемых ветками. Ветки силуэта упорядочиваются слева-направо</a:t>
            </a:r>
            <a:b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Каждый примитив в ветке обозначается адресом, в который переходит процесс выполнения по достижению конца ветки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01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Поскольку ДРАКОН-схема однозначно представляется, то можно однозначно перевести алгоритм в некий язык программирования автоматизированным способом.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При соблюдении правил построения ДРАКОН-схем можно написать функцию трансляции, которая сопоставит конструкции языка ДРАКОН с конструкциями некоторого языка.</a:t>
            </a:r>
            <a:br>
              <a:rPr lang="ru-RU" dirty="0"/>
            </a:br>
            <a:r>
              <a:rPr lang="ru-RU" dirty="0"/>
              <a:t>В результате получится код программы, готовый к выполнению.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7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Язык ДРАКОН официально включен в программу обучения для некоторых направлений высшего образования. Некоторые ВУЗы нашей страны используют данный язык для обучения студентов основам алгоритмизации.</a:t>
            </a:r>
            <a:br>
              <a:rPr lang="ru-RU" dirty="0"/>
            </a:br>
            <a:r>
              <a:rPr lang="ru-RU" dirty="0"/>
              <a:t>И на это есть ряд причин: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того, чтобы обучать алгоритмизации требуется не просто дать возможность писать программы, но создать среду обучения, которая должна обладать следующими качествами.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96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AE3241-46A6-174A-8F19-3213B10CEE0C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9233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3463-215C-EA45-B917-1ADAD461D17F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6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09E6-A630-DE44-8E88-EBA71BAE8EE0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3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4048" indent="-384048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 marL="1371600" indent="-384048">
              <a:buFont typeface="Arial" panose="020B0604020202020204" pitchFamily="34" charset="0"/>
              <a:buChar char="•"/>
              <a:defRPr sz="2000"/>
            </a:lvl3pPr>
            <a:lvl4pPr>
              <a:defRPr sz="2000"/>
            </a:lvl4pPr>
            <a:lvl5pPr marL="2286000" indent="-384048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3294-7A17-5547-93C5-2E9A7DCED528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6336" y="240639"/>
            <a:ext cx="1596292" cy="404614"/>
          </a:xfrm>
        </p:spPr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3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46F606-2589-DA4B-85F0-7F6C49369CAA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39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9706-8A7B-C54A-A6F4-0B24533DEB80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8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AB59-BF21-8441-8AB1-F0D7CEF8C0B1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3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55EB-5648-CE46-A55A-5283D13BBF17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E28-D22C-CF4D-BC91-E85D2C473E7F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9BAB5C-B105-F740-8AC6-FDB6A84F66ED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09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84361A-6439-3149-9F2D-66FA6BF4D879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9993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065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84361A-6439-3149-9F2D-66FA6BF4D879}" type="datetime1">
              <a:rPr lang="ru-RU" smtClean="0"/>
              <a:t>28.05.2021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54869" y="2811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654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ftr="0" dt="0"/>
  <p:txStyles>
    <p:titleStyle>
      <a:lvl1pPr algn="ctr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7D5CF-D6B4-48F4-B39B-564179BC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463" y="1215638"/>
            <a:ext cx="8883071" cy="340122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Отчет</a:t>
            </a:r>
            <a:br>
              <a:rPr lang="ru-RU" sz="3400" dirty="0"/>
            </a:br>
            <a:r>
              <a:rPr lang="ru-RU" sz="2800" dirty="0"/>
              <a:t>по преддипломной практике</a:t>
            </a:r>
            <a:br>
              <a:rPr lang="ru-RU" sz="2800" dirty="0"/>
            </a:br>
            <a:r>
              <a:rPr lang="ru-RU" sz="2800" dirty="0"/>
              <a:t>на тему</a:t>
            </a:r>
            <a:br>
              <a:rPr lang="ru-RU" sz="3100" dirty="0"/>
            </a:br>
            <a:r>
              <a:rPr lang="ru-RU" sz="3100" b="1" dirty="0"/>
              <a:t>Разработка интегрированной среды обучения алгоритмизации </a:t>
            </a:r>
            <a:r>
              <a:rPr lang="en-US" sz="3100" b="1" dirty="0"/>
              <a:t>DRAKON IDE</a:t>
            </a:r>
            <a:br>
              <a:rPr lang="ru-RU" sz="2400" dirty="0"/>
            </a:br>
            <a:br>
              <a:rPr lang="ru-RU" sz="3400" dirty="0"/>
            </a:br>
            <a:endParaRPr lang="ru-RU" sz="3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B08E2-1A04-4204-9910-47E77CB63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85" y="3941748"/>
            <a:ext cx="8144134" cy="212721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dirty="0"/>
              <a:t>Выполнил: </a:t>
            </a:r>
          </a:p>
          <a:p>
            <a:pPr algn="l"/>
            <a:r>
              <a:rPr lang="ru-RU" dirty="0"/>
              <a:t>студент гр. ДИПРБ-</a:t>
            </a:r>
            <a:r>
              <a:rPr lang="en-US" dirty="0"/>
              <a:t>4</a:t>
            </a:r>
            <a:r>
              <a:rPr lang="ru-RU" dirty="0"/>
              <a:t>1 Самарский В.В.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Руководитель от организации</a:t>
            </a:r>
            <a:r>
              <a:rPr lang="en-US" dirty="0"/>
              <a:t>: </a:t>
            </a:r>
            <a:endParaRPr lang="ru-RU" dirty="0"/>
          </a:p>
          <a:p>
            <a:pPr algn="l"/>
            <a:r>
              <a:rPr lang="ru-RU" dirty="0"/>
              <a:t>к.т.н., доцент Лаптев В.В.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Руководитель от университета:</a:t>
            </a:r>
          </a:p>
          <a:p>
            <a:pPr algn="l"/>
            <a:r>
              <a:rPr lang="ru-RU" dirty="0"/>
              <a:t>к.т.н., доцент Райкова Е.Ф.</a:t>
            </a:r>
          </a:p>
          <a:p>
            <a:pPr algn="l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F7EA-7227-4218-BCC2-E1DDBB604062}"/>
              </a:ext>
            </a:extLst>
          </p:cNvPr>
          <p:cNvSpPr txBox="1"/>
          <p:nvPr/>
        </p:nvSpPr>
        <p:spPr>
          <a:xfrm>
            <a:off x="442545" y="265816"/>
            <a:ext cx="113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Астраханский государственный технический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25246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1F079-6038-444F-B9AD-681A7D45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по обучению алгоритмизации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F07B4-9FD4-4FB2-95AD-BB103648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816" y="1485677"/>
            <a:ext cx="10541978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Автоматизирует процесс обучения:</a:t>
            </a:r>
          </a:p>
          <a:p>
            <a:r>
              <a:rPr lang="ru-RU" dirty="0"/>
              <a:t>Обучает правилам построения алгоритмов</a:t>
            </a:r>
          </a:p>
          <a:p>
            <a:r>
              <a:rPr lang="ru-RU" dirty="0"/>
              <a:t>Сокращает время на проектирование, а также на поиск и устранение ошибок</a:t>
            </a:r>
          </a:p>
          <a:p>
            <a:r>
              <a:rPr lang="ru-RU" dirty="0"/>
              <a:t>Предоставляет механизм взаимодействия между студентами и преподавателем с целью контроля качества выполнения работ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7B47FB-C857-4ECB-B43D-713F7E7C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 descr="Вебинары Антиплагиат. Организация взаимодействия Преподаватель-Студент в  системе «Антиплагиат.ВУЗ»">
            <a:extLst>
              <a:ext uri="{FF2B5EF4-FFF2-40B4-BE49-F238E27FC236}">
                <a16:creationId xmlns:a16="http://schemas.microsoft.com/office/drawing/2014/main" id="{A56C313F-CCB6-40EB-9876-D19199D0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02" y="4587237"/>
            <a:ext cx="5356595" cy="22925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9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EE0FC-AC49-4A4A-9F7E-5235E846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назначение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790BB-B6D7-4303-9522-57B54B2E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97" y="1333144"/>
            <a:ext cx="11761693" cy="5238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 marL="0" indent="0">
              <a:buNone/>
            </a:pPr>
            <a:r>
              <a:rPr lang="ru-RU" dirty="0"/>
              <a:t>Разработка ИС для автоматизации процесса обучения алгоритмизации с помощью языка ДРАКОН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Назначение: </a:t>
            </a:r>
          </a:p>
          <a:p>
            <a:r>
              <a:rPr lang="ru-RU" dirty="0"/>
              <a:t>автоматизация процесса обучения студентов основам алгоритмизации</a:t>
            </a:r>
          </a:p>
          <a:p>
            <a:r>
              <a:rPr lang="ru-RU" dirty="0"/>
              <a:t>снижение нагрузки на преподавателей</a:t>
            </a:r>
          </a:p>
          <a:p>
            <a:r>
              <a:rPr lang="ru-RU" dirty="0"/>
              <a:t>повышение практической пользы языка ДРАКОН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B7711-7170-4F3F-9DDF-E84A62E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1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925" y="329482"/>
            <a:ext cx="9613861" cy="1080938"/>
          </a:xfrm>
        </p:spPr>
        <p:txBody>
          <a:bodyPr>
            <a:normAutofit/>
          </a:bodyPr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951D56-D4BF-FA47-8222-B1846C9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5AC269-5C87-4098-849E-82B3F900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37" y="1196881"/>
            <a:ext cx="10787291" cy="54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2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F4027-A676-47CC-945F-A97DEC85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сущность-связь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17706CE-148B-8947-B491-8C7C920AB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3569" y="1566280"/>
            <a:ext cx="8244861" cy="4883811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08FECE-4472-4732-BFB3-C248A3E7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E5A6F-4100-4B63-BB12-5915B537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35"/>
            <a:ext cx="9601200" cy="1485900"/>
          </a:xfrm>
        </p:spPr>
        <p:txBody>
          <a:bodyPr/>
          <a:lstStyle/>
          <a:p>
            <a:r>
              <a:rPr lang="ru-RU" dirty="0"/>
              <a:t>Формат сохранения ДРАКОН-схем в формате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74F841-593A-4C65-B57D-40BA5877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4C247-9211-4325-B766-1BD1781E2FED}"/>
              </a:ext>
            </a:extLst>
          </p:cNvPr>
          <p:cNvSpPr txBox="1"/>
          <p:nvPr/>
        </p:nvSpPr>
        <p:spPr>
          <a:xfrm>
            <a:off x="2311555" y="1457011"/>
            <a:ext cx="756889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 "c376022a-dd08-4c32-989f-ba86f960a7f4",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"name": "mySchema3",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 "d3dac628-ce84-4509-8ccb-7ec24f7a36dc",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"data": {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"0b66aa71-81e0-4bec-afce-3d06876dbe50": {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"id": "0b66aa71-81e0-4bec-afce-3d06876dbe50",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"next": "a451aa22-74c9-4b39-a20d-e36ae97921f0",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"type": "BEGIN“,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	"text": “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mySchemaName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“,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"a451aa22-74c9-4b39-a20d-e36ae97921f0": {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"id": "a451aa22-74c9-4b39-a20d-e36ae97921f0",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"next": "",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    "type": "END"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last_changed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 null,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last_changed_by_id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": c376022a-dd08-4c32-989f-ba86f960a7f4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550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2220A-65B9-4D41-9502-D2E72DA9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архитектура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2D3C4A-2AF1-43B3-9481-59C283E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2843F5-3FE2-4042-93F6-259DFC0170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883" y="2509093"/>
            <a:ext cx="8218733" cy="2942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98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Логическая архитектура проектируемой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FD8ABD6-5BDB-DC42-AD63-36F9E567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1A3296-FAA3-420C-BCD1-C0DAFF25DB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82290" y="2889636"/>
            <a:ext cx="9233310" cy="18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D0E8C-370A-488E-BD2C-7091B840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 сервера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CB5E3F7-4351-4104-A838-7FF5D6018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095" y="1730878"/>
            <a:ext cx="9294309" cy="4725678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D148D5-5A9D-4B35-B020-0B292FFD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B2956-5D59-FE48-B5A9-9D5D3C5E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29FE3-7B81-A247-A145-8EDFC79D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937" y="1745811"/>
            <a:ext cx="8140625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/>
          </a:p>
          <a:p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22DC47-B2E2-8F4D-9C39-FA6CECBA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1CD269E-8E74-4B2E-A2F1-9A8628E2A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36086"/>
              </p:ext>
            </p:extLst>
          </p:nvPr>
        </p:nvGraphicFramePr>
        <p:xfrm>
          <a:off x="2294398" y="2212247"/>
          <a:ext cx="34717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Схема аутентификации</a:t>
                      </a:r>
                      <a:r>
                        <a:rPr lang="en-US" sz="2000" dirty="0"/>
                        <a:t>: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Http Basic (RFC 7617)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3D1E158-B111-4D4F-878B-C290B30A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81805"/>
              </p:ext>
            </p:extLst>
          </p:nvPr>
        </p:nvGraphicFramePr>
        <p:xfrm>
          <a:off x="6599361" y="2212247"/>
          <a:ext cx="34717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/>
                        <a:t>Схема авторизации: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Http Bearer  (RFC 6750)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ABB4868-EE9C-4A94-BAEE-3D54F8EA7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5569"/>
              </p:ext>
            </p:extLst>
          </p:nvPr>
        </p:nvGraphicFramePr>
        <p:xfrm>
          <a:off x="2294398" y="3614789"/>
          <a:ext cx="34717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Middleware </a:t>
                      </a:r>
                      <a:r>
                        <a:rPr lang="ru-RU" sz="2000" dirty="0"/>
                        <a:t>авторизации: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passport.js  </a:t>
                      </a:r>
                      <a:r>
                        <a:rPr lang="ru-RU" sz="2000" b="1" dirty="0"/>
                        <a:t>0.4.1</a:t>
                      </a:r>
                      <a:endParaRPr lang="en-US" sz="2000" b="1" dirty="0"/>
                    </a:p>
                    <a:p>
                      <a:r>
                        <a:rPr lang="en-US" sz="2000" b="1" dirty="0"/>
                        <a:t>passport-jwt.js 4.0.0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E812B7A-AA99-4156-B8F7-B1E5DA156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73884"/>
              </p:ext>
            </p:extLst>
          </p:nvPr>
        </p:nvGraphicFramePr>
        <p:xfrm>
          <a:off x="6599362" y="3602087"/>
          <a:ext cx="3471702" cy="110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702">
                  <a:extLst>
                    <a:ext uri="{9D8B030D-6E8A-4147-A177-3AD203B41FA5}">
                      <a16:colId xmlns:a16="http://schemas.microsoft.com/office/drawing/2014/main" val="3312127302"/>
                    </a:ext>
                  </a:extLst>
                </a:gridCol>
              </a:tblGrid>
              <a:tr h="4008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/>
                        <a:t>Защита паролей</a:t>
                      </a:r>
                      <a:r>
                        <a:rPr lang="en-US" sz="20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886329"/>
                  </a:ext>
                </a:extLst>
              </a:tr>
              <a:tr h="709155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bcrypt</a:t>
                      </a:r>
                      <a:endParaRPr lang="en-US" sz="2000" b="1" dirty="0"/>
                    </a:p>
                    <a:p>
                      <a:r>
                        <a:rPr lang="ru-RU" sz="2000" b="1" dirty="0"/>
                        <a:t>Число раундов соли: 2</a:t>
                      </a:r>
                      <a:r>
                        <a:rPr lang="en-US" sz="2000" b="1" dirty="0"/>
                        <a:t>^10</a:t>
                      </a:r>
                      <a:endParaRPr lang="ru-RU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6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2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569" y="1936563"/>
            <a:ext cx="10880308" cy="4521127"/>
          </a:xfrm>
        </p:spPr>
        <p:txBody>
          <a:bodyPr>
            <a:normAutofit/>
          </a:bodyPr>
          <a:lstStyle/>
          <a:p>
            <a:r>
              <a:rPr lang="ru-RU" dirty="0"/>
              <a:t>Регистрационные данные пользователя (логин и пароль)</a:t>
            </a:r>
          </a:p>
          <a:p>
            <a:r>
              <a:rPr lang="ru-RU" dirty="0"/>
              <a:t>Действия пользователя в редакторе:</a:t>
            </a:r>
          </a:p>
          <a:p>
            <a:pPr marL="0" indent="0">
              <a:buNone/>
            </a:pPr>
            <a:r>
              <a:rPr lang="ru-RU" dirty="0"/>
              <a:t>	загрузка схем;</a:t>
            </a:r>
          </a:p>
          <a:p>
            <a:pPr marL="0" indent="0">
              <a:buNone/>
            </a:pPr>
            <a:r>
              <a:rPr lang="ru-RU" dirty="0"/>
              <a:t>	редактирование схем.</a:t>
            </a:r>
          </a:p>
          <a:p>
            <a:r>
              <a:rPr lang="ru-RU" dirty="0"/>
              <a:t>Действия преподавателя в интерфейсе администрирования:</a:t>
            </a:r>
          </a:p>
          <a:p>
            <a:pPr marL="0" indent="0">
              <a:buNone/>
            </a:pPr>
            <a:r>
              <a:rPr lang="ru-RU" dirty="0"/>
              <a:t>	выдача ролей;</a:t>
            </a:r>
          </a:p>
          <a:p>
            <a:pPr marL="0" indent="0">
              <a:buNone/>
            </a:pPr>
            <a:r>
              <a:rPr lang="ru-RU" dirty="0"/>
              <a:t>	удаление пользователей;</a:t>
            </a:r>
          </a:p>
          <a:p>
            <a:pPr marL="0" indent="0">
              <a:buNone/>
            </a:pPr>
            <a:r>
              <a:rPr lang="ru-RU" dirty="0"/>
              <a:t>	изменения списка курируемых пользователей.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DFA7E1-2F88-D84A-9B2E-8F480F93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3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8027D-74D9-44DA-8CAA-699B11E0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Кафедра «АСОИУ» ФГБОУ АГТУ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038F6-3A43-48D6-9EA5-434DD09C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108D00-7450-4A5E-8805-3F86F925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Количество заявок на IT-специальности в Украине в 2020 году побило рекорды">
            <a:extLst>
              <a:ext uri="{FF2B5EF4-FFF2-40B4-BE49-F238E27FC236}">
                <a16:creationId xmlns:a16="http://schemas.microsoft.com/office/drawing/2014/main" id="{1ABBA5A5-8B63-4F3F-B5A4-66706B92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2" y="1918480"/>
            <a:ext cx="6696503" cy="37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иктория Зарипова (divimp) — Хабр Карьера">
            <a:extLst>
              <a:ext uri="{FF2B5EF4-FFF2-40B4-BE49-F238E27FC236}">
                <a16:creationId xmlns:a16="http://schemas.microsoft.com/office/drawing/2014/main" id="{BE98AEB6-002B-45B3-AEE1-7E0717AE8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649" y="1527941"/>
            <a:ext cx="4548979" cy="45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74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76" y="2212246"/>
            <a:ext cx="9455972" cy="376900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Файл ДРАКОН-схемы в формате JSON;</a:t>
            </a:r>
          </a:p>
          <a:p>
            <a:pPr algn="just"/>
            <a:r>
              <a:rPr lang="ru-RU" dirty="0"/>
              <a:t>Файл с исходным кодом оттранслированной ДРАКОН-схемы на языке </a:t>
            </a:r>
            <a:r>
              <a:rPr lang="ru-RU" dirty="0" err="1"/>
              <a:t>JavaScript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Список ДРАКОН-схем и их содержимое из базы данных;</a:t>
            </a:r>
          </a:p>
          <a:p>
            <a:pPr algn="just"/>
            <a:r>
              <a:rPr lang="ru-RU" dirty="0"/>
              <a:t>Список курируемых пользователей для каждого куратора.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0A0DC9-DA77-934A-90CE-F288C717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клиента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1,6 ГГц;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512 МБ ОЗУ;</a:t>
            </a:r>
          </a:p>
          <a:p>
            <a:r>
              <a:rPr lang="ru-RU" dirty="0">
                <a:cs typeface="Times New Roman" panose="02020603050405020304" pitchFamily="18" charset="0"/>
              </a:rPr>
              <a:t>не менее 50 MБ свободного места на диске;</a:t>
            </a:r>
          </a:p>
          <a:p>
            <a:r>
              <a:rPr lang="ru-RU" dirty="0">
                <a:cs typeface="Times New Roman" panose="02020603050405020304" pitchFamily="18" charset="0"/>
              </a:rPr>
              <a:t>операционная система: ОС с поддержкой </a:t>
            </a:r>
            <a:r>
              <a:rPr lang="ru-RU" dirty="0" err="1">
                <a:cs typeface="Times New Roman" panose="02020603050405020304" pitchFamily="18" charset="0"/>
              </a:rPr>
              <a:t>Chrome</a:t>
            </a:r>
            <a:r>
              <a:rPr lang="ru-RU" dirty="0">
                <a:cs typeface="Times New Roman" panose="02020603050405020304" pitchFamily="18" charset="0"/>
              </a:rPr>
              <a:t> v.63+.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 сервера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</a:t>
            </a:r>
            <a:r>
              <a:rPr lang="ru-RU" dirty="0" err="1">
                <a:cs typeface="Times New Roman" panose="02020603050405020304" pitchFamily="18" charset="0"/>
              </a:rPr>
              <a:t>Intel</a:t>
            </a:r>
            <a:r>
              <a:rPr lang="ru-RU" dirty="0">
                <a:cs typeface="Times New Roman" panose="02020603050405020304" pitchFamily="18" charset="0"/>
              </a:rPr>
              <a:t>-совместимый процессор с частотой не менее  8х3,4 ГГц;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16 384 МБ ОЗУ;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не менее 100 ГБ свободного места на диске;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дисковод CD-ROM/DVD-ROM;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• операционная система: </a:t>
            </a:r>
            <a:r>
              <a:rPr lang="en-US" dirty="0">
                <a:cs typeface="Times New Roman" panose="02020603050405020304" pitchFamily="18" charset="0"/>
              </a:rPr>
              <a:t>Windows Server 2008+</a:t>
            </a:r>
            <a:r>
              <a:rPr lang="ru-RU" dirty="0">
                <a:cs typeface="Times New Roman" panose="02020603050405020304" pitchFamily="18" charset="0"/>
              </a:rPr>
              <a:t> или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схожая по функциональным возможностям </a:t>
            </a:r>
            <a:r>
              <a:rPr lang="en-US" dirty="0">
                <a:cs typeface="Times New Roman" panose="02020603050405020304" pitchFamily="18" charset="0"/>
              </a:rPr>
              <a:t>UNIX</a:t>
            </a:r>
            <a:r>
              <a:rPr lang="ru-RU" dirty="0">
                <a:cs typeface="Times New Roman" panose="02020603050405020304" pitchFamily="18" charset="0"/>
              </a:rPr>
              <a:t>-подобная ОС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EF7A9C-1988-4846-A61E-FED96893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538344"/>
            <a:ext cx="9601200" cy="491624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Язык</a:t>
            </a:r>
            <a:r>
              <a:rPr lang="en-US" dirty="0">
                <a:cs typeface="Times New Roman" panose="02020603050405020304" pitchFamily="18" charset="0"/>
              </a:rPr>
              <a:t> Typescript v4.0.5</a:t>
            </a:r>
            <a:r>
              <a:rPr lang="ru-RU" dirty="0">
                <a:cs typeface="Times New Roman" panose="02020603050405020304" pitchFamily="18" charset="0"/>
              </a:rPr>
              <a:t> + </a:t>
            </a:r>
            <a:r>
              <a:rPr lang="en-US" dirty="0" err="1">
                <a:cs typeface="Times New Roman" panose="02020603050405020304" pitchFamily="18" charset="0"/>
              </a:rPr>
              <a:t>Javascript</a:t>
            </a:r>
            <a:r>
              <a:rPr lang="en-US" dirty="0">
                <a:cs typeface="Times New Roman" panose="02020603050405020304" pitchFamily="18" charset="0"/>
              </a:rPr>
              <a:t> ES6+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NestJS</a:t>
            </a:r>
            <a:r>
              <a:rPr lang="en-US" dirty="0">
                <a:cs typeface="Times New Roman" panose="02020603050405020304" pitchFamily="18" charset="0"/>
              </a:rPr>
              <a:t> v7.5.1.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TypeORM</a:t>
            </a:r>
            <a:r>
              <a:rPr lang="en-US" dirty="0">
                <a:cs typeface="Times New Roman" panose="02020603050405020304" pitchFamily="18" charset="0"/>
              </a:rPr>
              <a:t> v0.2.31</a:t>
            </a:r>
          </a:p>
          <a:p>
            <a:r>
              <a:rPr lang="en-US" dirty="0">
                <a:cs typeface="Times New Roman" panose="02020603050405020304" pitchFamily="18" charset="0"/>
              </a:rPr>
              <a:t>PostgreSQL v1</a:t>
            </a:r>
            <a:r>
              <a:rPr lang="ru-RU" dirty="0">
                <a:cs typeface="Times New Roman" panose="02020603050405020304" pitchFamily="18" charset="0"/>
              </a:rPr>
              <a:t>2.3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err="1">
                <a:cs typeface="Times New Roman" panose="02020603050405020304" pitchFamily="18" charset="0"/>
              </a:rPr>
              <a:t>Bcrypt</a:t>
            </a:r>
            <a:r>
              <a:rPr lang="en-US" dirty="0">
                <a:cs typeface="Times New Roman" panose="02020603050405020304" pitchFamily="18" charset="0"/>
              </a:rPr>
              <a:t> v5.0.1</a:t>
            </a:r>
          </a:p>
          <a:p>
            <a:r>
              <a:rPr lang="en-US" dirty="0">
                <a:cs typeface="Times New Roman" panose="02020603050405020304" pitchFamily="18" charset="0"/>
              </a:rPr>
              <a:t>React v17.0.0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Среда разработки – </a:t>
            </a:r>
            <a:r>
              <a:rPr lang="en-US" dirty="0">
                <a:cs typeface="Times New Roman" panose="02020603050405020304" pitchFamily="18" charset="0"/>
              </a:rPr>
              <a:t>Visual Studio Code v1.53.2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Среда проектирования БД– </a:t>
            </a:r>
            <a:r>
              <a:rPr lang="en-US" dirty="0">
                <a:cs typeface="Times New Roman" panose="02020603050405020304" pitchFamily="18" charset="0"/>
              </a:rPr>
              <a:t>JetBrains </a:t>
            </a:r>
            <a:r>
              <a:rPr lang="en-US" dirty="0" err="1">
                <a:cs typeface="Times New Roman" panose="02020603050405020304" pitchFamily="18" charset="0"/>
              </a:rPr>
              <a:t>DataGrip</a:t>
            </a:r>
            <a:r>
              <a:rPr lang="en-US" dirty="0">
                <a:cs typeface="Times New Roman" panose="02020603050405020304" pitchFamily="18" charset="0"/>
              </a:rPr>
              <a:t> 2020.3.</a:t>
            </a: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Контейнеризация – </a:t>
            </a:r>
            <a:r>
              <a:rPr lang="en-US" dirty="0">
                <a:cs typeface="Times New Roman" panose="02020603050405020304" pitchFamily="18" charset="0"/>
              </a:rPr>
              <a:t>Docker v19.03.12</a:t>
            </a:r>
            <a:endParaRPr lang="ru-RU" dirty="0"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cs typeface="Times New Roman" panose="02020603050405020304" pitchFamily="18" charset="0"/>
              </a:rPr>
              <a:t>Офисный пакет </a:t>
            </a:r>
            <a:r>
              <a:rPr lang="en-US" dirty="0">
                <a:cs typeface="Times New Roman" panose="02020603050405020304" pitchFamily="18" charset="0"/>
              </a:rPr>
              <a:t>Microsoft Office 2019 (</a:t>
            </a:r>
            <a:r>
              <a:rPr lang="ru-RU" dirty="0">
                <a:cs typeface="Times New Roman" panose="02020603050405020304" pitchFamily="18" charset="0"/>
              </a:rPr>
              <a:t>документация)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FEA376-2E6D-5A4E-A3EA-5E5DB9ED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проекте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87" y="2030542"/>
            <a:ext cx="9613861" cy="4584031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14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0 строк кода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Свыше 200 строк кода развертывания БД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 справочника для базы данных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модулей сервисов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NestJS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+ сервис криптозащиты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4 сервиса на стороне клиента для обслуживания запросов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8 классов с 24 методами и функциями для представления ДРАКОН-схем</a:t>
            </a:r>
          </a:p>
          <a:p>
            <a:pPr lv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6 страниц интерфейсов на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React-router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для отображения динамически изменяющегося контента.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6EEFD9-9637-C445-9A72-12A9FE91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результате выполнения преддипломной практической работы разработаны:</a:t>
            </a:r>
          </a:p>
          <a:p>
            <a:pPr algn="just"/>
            <a:r>
              <a:rPr lang="ru-RU" dirty="0"/>
              <a:t> интерфейсы интегрированной среды обучения алгоритмизации </a:t>
            </a:r>
            <a:r>
              <a:rPr lang="en-US" dirty="0"/>
              <a:t>DRAKON IDE</a:t>
            </a:r>
            <a:endParaRPr lang="ru-RU" dirty="0"/>
          </a:p>
          <a:p>
            <a:pPr algn="just"/>
            <a:r>
              <a:rPr lang="ru-RU" dirty="0"/>
              <a:t>способы представления ДРАКОН-схем.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D726FE6-0AC9-0340-83DA-B4B73EC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9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122E4-C13F-4A28-A51C-8AC659AB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25" y="442946"/>
            <a:ext cx="9601200" cy="1485900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6D66E-099F-4E54-8E22-0BEB1732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924" y="1273323"/>
            <a:ext cx="10240881" cy="57083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000" dirty="0"/>
              <a:t>Разработать интегрированную среду для обучения основам алгоритмизации на языке ДРАКОН.</a:t>
            </a:r>
            <a:endParaRPr lang="en-US" sz="3000" dirty="0"/>
          </a:p>
          <a:p>
            <a:pPr marL="0" indent="0" algn="just">
              <a:buNone/>
            </a:pPr>
            <a:r>
              <a:rPr lang="ru-RU" dirty="0"/>
              <a:t>Требования:</a:t>
            </a:r>
          </a:p>
          <a:p>
            <a:pPr algn="just"/>
            <a:r>
              <a:rPr lang="ru-RU" dirty="0"/>
              <a:t>ИС – клиент-серверное веб приложение</a:t>
            </a:r>
          </a:p>
          <a:p>
            <a:pPr algn="just"/>
            <a:r>
              <a:rPr lang="ru-RU" dirty="0"/>
              <a:t>пользователь может создавать алгоритмы на языке ДРАКОН и транслировать их в язык </a:t>
            </a:r>
            <a:r>
              <a:rPr lang="en-US" dirty="0"/>
              <a:t>JavaScript</a:t>
            </a:r>
            <a:endParaRPr lang="ru-RU" dirty="0"/>
          </a:p>
          <a:p>
            <a:pPr algn="just"/>
            <a:r>
              <a:rPr lang="ru-RU" dirty="0"/>
              <a:t>роли:</a:t>
            </a:r>
          </a:p>
          <a:p>
            <a:pPr lvl="1" algn="just"/>
            <a:r>
              <a:rPr lang="ru-RU" sz="2800" dirty="0"/>
              <a:t>Ученик. </a:t>
            </a:r>
            <a:r>
              <a:rPr lang="ru-RU" sz="2800" i="0" dirty="0"/>
              <a:t>Может создавать и изменять только свои схемы</a:t>
            </a:r>
          </a:p>
          <a:p>
            <a:pPr lvl="1" algn="just"/>
            <a:r>
              <a:rPr lang="ru-RU" sz="2800" dirty="0"/>
              <a:t>Преподаватель. </a:t>
            </a:r>
            <a:r>
              <a:rPr lang="ru-RU" sz="2800" i="0" dirty="0"/>
              <a:t>Может изменять схемы учеников и выдавать роли другим пользователям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3D2580-48C6-4D08-B3C0-16549A70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0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CC30A-95C3-4B1F-A792-BB90EF42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60" y="259026"/>
            <a:ext cx="4498380" cy="215788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ЯЗЫК ДРАКОН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ПРЕДПОСЫЛКИ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EBB8BD-B57E-4CF4-B3A2-980F04B8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18" y="1572795"/>
            <a:ext cx="4579922" cy="841210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Дружелюбный Российский Алгоритмический язык, Который Обеспечивает Наглядность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4B507A-8940-459E-9BA3-0545FAB0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8" descr="Визуальное программирование на языке ДРАКОН / Хабр">
            <a:extLst>
              <a:ext uri="{FF2B5EF4-FFF2-40B4-BE49-F238E27FC236}">
                <a16:creationId xmlns:a16="http://schemas.microsoft.com/office/drawing/2014/main" id="{5AB3FA7A-079B-4FA2-A413-33A7665852A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8" b="3988"/>
          <a:stretch>
            <a:fillRect/>
          </a:stretch>
        </p:blipFill>
        <p:spPr bwMode="auto">
          <a:xfrm>
            <a:off x="5532438" y="0"/>
            <a:ext cx="66595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Язык ДРАКОН">
            <a:extLst>
              <a:ext uri="{FF2B5EF4-FFF2-40B4-BE49-F238E27FC236}">
                <a16:creationId xmlns:a16="http://schemas.microsoft.com/office/drawing/2014/main" id="{FAEE2872-9ABD-4960-90C8-8EEC0F67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885" y="3264058"/>
            <a:ext cx="5519706" cy="35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8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E7EF4-A8E5-48AE-B2EF-B4A49DA6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679" y="312938"/>
            <a:ext cx="9601200" cy="1485900"/>
          </a:xfrm>
        </p:spPr>
        <p:txBody>
          <a:bodyPr/>
          <a:lstStyle/>
          <a:p>
            <a:r>
              <a:rPr lang="ru-RU" dirty="0"/>
              <a:t>ЯЗЫК ДРАКОН – решаемая проблема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9D21E-CB55-48EF-AF2F-CC5DD9D9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Язык ДРАКОН">
            <a:extLst>
              <a:ext uri="{FF2B5EF4-FFF2-40B4-BE49-F238E27FC236}">
                <a16:creationId xmlns:a16="http://schemas.microsoft.com/office/drawing/2014/main" id="{F2E04B1C-9913-434C-9EF5-11E2982FAA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70" y="1055888"/>
            <a:ext cx="8812566" cy="528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19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ДРАКОН - правила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E45CEC-AA4C-304E-AD14-7AF5C1D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482788-9C6E-1F4F-9BB6-36F97BBD18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5417" y="1824866"/>
            <a:ext cx="7602070" cy="4745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9" name="Рисунок 13">
            <a:extLst>
              <a:ext uri="{FF2B5EF4-FFF2-40B4-BE49-F238E27FC236}">
                <a16:creationId xmlns:a16="http://schemas.microsoft.com/office/drawing/2014/main" id="{3FF5C9E5-C921-4977-B3C3-36C53C60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17" y="1824866"/>
            <a:ext cx="8786069" cy="4745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97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10282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ЯЗЫК ДРАКОН – примитив и силуэт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654C04-111C-0744-9662-9CC3B477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5223D50-741C-40BB-8C08-CEC37D28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2347912"/>
            <a:ext cx="6381750" cy="4476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ДРАКОН — Википедия">
            <a:extLst>
              <a:ext uri="{FF2B5EF4-FFF2-40B4-BE49-F238E27FC236}">
                <a16:creationId xmlns:a16="http://schemas.microsoft.com/office/drawing/2014/main" id="{3096B095-8E9C-49A8-A83C-7EE79292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8" y="3261050"/>
            <a:ext cx="3486031" cy="359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45253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ЯЗЫК ДРАКОН - программирование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3F663E-4103-7D40-B705-7E16241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DED2132-A198-4D1E-B5FD-E6A5FA1B7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t="6885" r="2480" b="7981"/>
          <a:stretch/>
        </p:blipFill>
        <p:spPr bwMode="auto">
          <a:xfrm>
            <a:off x="2209798" y="2608250"/>
            <a:ext cx="7772401" cy="25344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0FDB8-C220-4491-AAB2-A546660F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10150862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Язык ДРАКОН</a:t>
            </a:r>
            <a:br>
              <a:rPr lang="ru-RU" dirty="0"/>
            </a:br>
            <a:r>
              <a:rPr lang="ru-RU" dirty="0"/>
              <a:t>как инструмент обучения программированию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F83A4-F4AD-4863-82CE-4708C662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50861" cy="3581400"/>
          </a:xfrm>
        </p:spPr>
        <p:txBody>
          <a:bodyPr/>
          <a:lstStyle/>
          <a:p>
            <a:r>
              <a:rPr lang="ru-RU" sz="3200" dirty="0"/>
              <a:t>Обладает низким порогом входа</a:t>
            </a:r>
          </a:p>
          <a:p>
            <a:r>
              <a:rPr lang="ru-RU" sz="3200" dirty="0"/>
              <a:t>Обладает преимуществом в наглядности в сравнении с классическими блок-схемами</a:t>
            </a:r>
          </a:p>
          <a:p>
            <a:r>
              <a:rPr lang="ru-RU" sz="3200" dirty="0"/>
              <a:t>Проще текстовых языков программирования</a:t>
            </a:r>
          </a:p>
          <a:p>
            <a:r>
              <a:rPr lang="ru-RU" sz="3200" dirty="0"/>
              <a:t>Присутствует автоматизация перевода в язык программирования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5F53E2-6E41-4560-9904-F5EA390F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8328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2107</TotalTime>
  <Words>1633</Words>
  <Application>Microsoft Office PowerPoint</Application>
  <PresentationFormat>Широкоэкранный</PresentationFormat>
  <Paragraphs>236</Paragraphs>
  <Slides>25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Consolas</vt:lpstr>
      <vt:lpstr>Franklin Gothic Book</vt:lpstr>
      <vt:lpstr>Times New Roman</vt:lpstr>
      <vt:lpstr>Уголки</vt:lpstr>
      <vt:lpstr>Отчет по преддипломной практике на тему Разработка интегрированной среды обучения алгоритмизации DRAKON IDE  </vt:lpstr>
      <vt:lpstr>Кафедра «АСОИУ» ФГБОУ АГТУ</vt:lpstr>
      <vt:lpstr>Постановка задачи</vt:lpstr>
      <vt:lpstr>ЯЗЫК ДРАКОН  ПРЕДПОСЫЛКИ</vt:lpstr>
      <vt:lpstr>ЯЗЫК ДРАКОН – решаемая проблема</vt:lpstr>
      <vt:lpstr>ЯЗЫК ДРАКОН - правила</vt:lpstr>
      <vt:lpstr>ЯЗЫК ДРАКОН – примитив и силуэт</vt:lpstr>
      <vt:lpstr>ЯЗЫК ДРАКОН - программирование</vt:lpstr>
      <vt:lpstr>Язык ДРАКОН как инструмент обучения программированию</vt:lpstr>
      <vt:lpstr>Среда по обучению алгоритмизации</vt:lpstr>
      <vt:lpstr>Цель и назначение</vt:lpstr>
      <vt:lpstr>Диаграмма вариантов использования</vt:lpstr>
      <vt:lpstr>Диаграмма сущность-связь</vt:lpstr>
      <vt:lpstr>Формат сохранения ДРАКОН-схем в формате JSON</vt:lpstr>
      <vt:lpstr>Физическая архитектура системы</vt:lpstr>
      <vt:lpstr>Логическая архитектура проектируемой системы</vt:lpstr>
      <vt:lpstr>Диаграмма компонентов сервера</vt:lpstr>
      <vt:lpstr>Безопасность</vt:lpstr>
      <vt:lpstr>Входные данные</vt:lpstr>
      <vt:lpstr>Выходные данные</vt:lpstr>
      <vt:lpstr>Системные требования клиента</vt:lpstr>
      <vt:lpstr>Системные требования сервера</vt:lpstr>
      <vt:lpstr>Средства разработки</vt:lpstr>
      <vt:lpstr>Сведения о проекте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«Алгоритмы и структуры данных» на тему:</dc:title>
  <dc:creator>Руслан</dc:creator>
  <cp:lastModifiedBy>Владислав Самарский</cp:lastModifiedBy>
  <cp:revision>160</cp:revision>
  <dcterms:created xsi:type="dcterms:W3CDTF">2019-01-16T21:39:50Z</dcterms:created>
  <dcterms:modified xsi:type="dcterms:W3CDTF">2021-05-28T07:38:55Z</dcterms:modified>
</cp:coreProperties>
</file>