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9"/>
  </p:notesMasterIdLst>
  <p:sldIdLst>
    <p:sldId id="256" r:id="rId2"/>
    <p:sldId id="299" r:id="rId3"/>
    <p:sldId id="298" r:id="rId4"/>
    <p:sldId id="301" r:id="rId5"/>
    <p:sldId id="283" r:id="rId6"/>
    <p:sldId id="284" r:id="rId7"/>
    <p:sldId id="282" r:id="rId8"/>
    <p:sldId id="302" r:id="rId9"/>
    <p:sldId id="304" r:id="rId10"/>
    <p:sldId id="300" r:id="rId11"/>
    <p:sldId id="260" r:id="rId12"/>
    <p:sldId id="291" r:id="rId13"/>
    <p:sldId id="307" r:id="rId14"/>
    <p:sldId id="308" r:id="rId15"/>
    <p:sldId id="306" r:id="rId16"/>
    <p:sldId id="290" r:id="rId17"/>
    <p:sldId id="286" r:id="rId18"/>
    <p:sldId id="305" r:id="rId19"/>
    <p:sldId id="297" r:id="rId20"/>
    <p:sldId id="269" r:id="rId21"/>
    <p:sldId id="268" r:id="rId22"/>
    <p:sldId id="270" r:id="rId23"/>
    <p:sldId id="292" r:id="rId24"/>
    <p:sldId id="271" r:id="rId25"/>
    <p:sldId id="272" r:id="rId26"/>
    <p:sldId id="309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79715" autoAdjust="0"/>
  </p:normalViewPr>
  <p:slideViewPr>
    <p:cSldViewPr snapToGrid="0">
      <p:cViewPr varScale="1">
        <p:scale>
          <a:sx n="117" d="100"/>
          <a:sy n="117" d="100"/>
        </p:scale>
        <p:origin x="1488" y="168"/>
      </p:cViewPr>
      <p:guideLst/>
    </p:cSldViewPr>
  </p:slideViewPr>
  <p:outlineViewPr>
    <p:cViewPr>
      <p:scale>
        <a:sx n="33" d="100"/>
        <a:sy n="33" d="100"/>
      </p:scale>
      <p:origin x="0" y="-3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автономной автоматизированной среды обучения требуются 3 основные роли:</a:t>
            </a:r>
          </a:p>
          <a:p>
            <a:r>
              <a:rPr lang="ru-RU" dirty="0"/>
              <a:t>Пользователь, которому необходимо дать возможность уникально идентифицировать себя в системе, чтобы иметь возможность хранить свои схемы на сервере</a:t>
            </a:r>
            <a:br>
              <a:rPr lang="ru-RU" dirty="0"/>
            </a:br>
            <a:r>
              <a:rPr lang="ru-RU" dirty="0"/>
              <a:t>Куратор, который должен обладать доступом ко все схемам подопечных пользователей.</a:t>
            </a:r>
          </a:p>
          <a:p>
            <a:r>
              <a:rPr lang="ru-RU" dirty="0"/>
              <a:t>И Администратор, который  выдаёт роли остальным пользователям и при необходимости удаляет учетные записи.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</a:t>
            </a:r>
            <a:r>
              <a:rPr lang="ru-RU" dirty="0" err="1"/>
              <a:t>актор</a:t>
            </a:r>
            <a:r>
              <a:rPr lang="ru-RU" dirty="0"/>
              <a:t> выполняет собственные роли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проектировании базы данных для разрабатываемой системы была разработана диаграмма сущность 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необходимо придумать как представлять ДРАКОН-схему в памяти компьютера.</a:t>
            </a:r>
          </a:p>
          <a:p>
            <a:r>
              <a:rPr lang="ru-RU" dirty="0"/>
              <a:t>Соответственно была разработана древовидная структура, где каждый компонент представляет икону или </a:t>
            </a:r>
            <a:r>
              <a:rPr lang="ru-RU" dirty="0" err="1"/>
              <a:t>макроикону</a:t>
            </a:r>
            <a:r>
              <a:rPr lang="ru-RU" dirty="0"/>
              <a:t>, в зависимости от её типа. </a:t>
            </a:r>
          </a:p>
          <a:p>
            <a:r>
              <a:rPr lang="ru-RU" dirty="0"/>
              <a:t>Каждая </a:t>
            </a:r>
            <a:r>
              <a:rPr lang="ru-RU" dirty="0" err="1"/>
              <a:t>макроикона</a:t>
            </a:r>
            <a:r>
              <a:rPr lang="ru-RU" dirty="0"/>
              <a:t> хранит массив вложенных в неё икон, Где важно хранить их в правильном порядке. Так как они формируют последовательность действий алгоритма.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элемент такой структуры состоит из типа иконы, её содержимого, не для всех икон оно требуется.</a:t>
            </a:r>
            <a:br>
              <a:rPr lang="ru-RU" dirty="0"/>
            </a:br>
            <a:r>
              <a:rPr lang="ru-RU" dirty="0"/>
              <a:t>И массива, содержащего вложенные в неё макро и простые иконы</a:t>
            </a:r>
          </a:p>
          <a:p>
            <a:endParaRPr lang="ru-RU" dirty="0"/>
          </a:p>
          <a:p>
            <a:r>
              <a:rPr lang="ru-RU" dirty="0"/>
              <a:t>Для получения ассоциативного доступа к элементам структуры необходимо также хранить в словаре ссылки на все иконы.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Чем незначительно усложняем реализацию, зато значительно экономим время на поиск нужной иконы в схеме.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6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отображения ДРАКОН-схем используется модель, представленная на предыдущем слайде.</a:t>
            </a:r>
            <a:br>
              <a:rPr lang="ru-RU" dirty="0"/>
            </a:br>
            <a:r>
              <a:rPr lang="ru-RU" dirty="0"/>
              <a:t>Координаты простых икон вычисляются на основе данных о размере и положении содержащей их </a:t>
            </a:r>
            <a:r>
              <a:rPr lang="ru-RU" dirty="0" err="1"/>
              <a:t>макроиконы</a:t>
            </a:r>
            <a:r>
              <a:rPr lang="ru-RU" dirty="0"/>
              <a:t>, размер которой, в свою очередь, вычисляется динамически по мере чтения схемы из памяти.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Новые иконы в схему можно вставить только в специальные места, помечаемые зеленым цветом. Вставить можно только перед или после простых или </a:t>
            </a:r>
            <a:r>
              <a:rPr lang="ru-RU" dirty="0" err="1"/>
              <a:t>макроикон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Например, мы не может вставить икону в условную конструкцию перед веткой, только внутрь одной из веток.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9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сохранения ДРАКОН-схем в базе данных был разработан специальный </a:t>
            </a:r>
            <a:r>
              <a:rPr lang="en-US" dirty="0"/>
              <a:t>JSON</a:t>
            </a:r>
            <a:r>
              <a:rPr lang="ru-RU" dirty="0"/>
              <a:t> формат представления схем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3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используя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Серверная машина обеспечивает выполнение самой серверной службы и осуществляет хранение и взаимодействие с базой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точки зрения логики выполнения программного продукта:</a:t>
            </a:r>
          </a:p>
          <a:p>
            <a:endParaRPr lang="ru-RU" dirty="0"/>
          </a:p>
          <a:p>
            <a:r>
              <a:rPr lang="ru-RU" dirty="0"/>
              <a:t>Реализован сервер на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 err="1"/>
              <a:t>NestJS</a:t>
            </a:r>
            <a:r>
              <a:rPr lang="ru-RU" dirty="0"/>
              <a:t>, который с помощью библиотеки 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ru-RU" dirty="0"/>
              <a:t>взаимодействует с базой данной </a:t>
            </a:r>
            <a:r>
              <a:rPr lang="en-US" dirty="0"/>
              <a:t>PostgreSQL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Общение между клиентом и сервером осуществляется при применения архитектурного стиля </a:t>
            </a:r>
            <a:r>
              <a:rPr lang="en-US" dirty="0"/>
              <a:t>RESTful API</a:t>
            </a:r>
            <a:r>
              <a:rPr lang="ru-RU" dirty="0"/>
              <a:t> через реализованные сервисы </a:t>
            </a:r>
            <a:r>
              <a:rPr lang="en-US" dirty="0" err="1"/>
              <a:t>NestJS</a:t>
            </a:r>
            <a:r>
              <a:rPr lang="ru-RU" dirty="0"/>
              <a:t> и сервисы-провайдеры клиента.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0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Сервер </a:t>
            </a:r>
            <a:r>
              <a:rPr lang="en-US" dirty="0" err="1"/>
              <a:t>NestJS</a:t>
            </a:r>
            <a:r>
              <a:rPr lang="ru-RU" dirty="0"/>
              <a:t> состоит из 6 модулей, которые отвечают за обслуживание запросов пользователей и выдачу статических данных, такие как страницы </a:t>
            </a:r>
            <a:r>
              <a:rPr lang="ru-RU" dirty="0" err="1"/>
              <a:t>имедиаресурсы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Модуль Шифрования и авторизации отвечают за реализацию защиты </a:t>
            </a:r>
            <a:r>
              <a:rPr lang="en-US" dirty="0"/>
              <a:t>URL</a:t>
            </a:r>
            <a:r>
              <a:rPr lang="ru-RU" dirty="0"/>
              <a:t> путей от неавторизованных пользователей и за саму регистрацию и идентификацию пользователя.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Модули пользователя, кураторов и схем необходимы для обеспечения взаимодействия с данными, которые хранятся в базе.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Отдельный модуль отвечает за обработку статических данных, таких как изображения и файлы </a:t>
            </a:r>
            <a:r>
              <a:rPr lang="en-US" dirty="0"/>
              <a:t>markdown</a:t>
            </a:r>
            <a:r>
              <a:rPr lang="ru-RU" dirty="0"/>
              <a:t> для документации.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Все эти модули требуются как зависимость для главного компонента системы </a:t>
            </a:r>
            <a:r>
              <a:rPr lang="en-US" dirty="0" err="1"/>
              <a:t>AppModule</a:t>
            </a:r>
            <a:r>
              <a:rPr lang="ru-RU" dirty="0"/>
              <a:t>, который инициализирует работу сервера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8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Для доступа к защищенным путям используется специальный </a:t>
            </a:r>
            <a:r>
              <a:rPr lang="ru-RU" dirty="0" err="1"/>
              <a:t>токен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ВКР требовалось разработать интегрированную среду для обучения алгоритмизации на языке ДРАКОН со следующими требованиями: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 1 </a:t>
            </a:r>
            <a:r>
              <a:rPr lang="ru-RU" dirty="0" err="1"/>
              <a:t>сентябра</a:t>
            </a:r>
            <a:r>
              <a:rPr lang="ru-RU" dirty="0"/>
              <a:t> 2021 года провести пробное тестирование системы на студентах 1 курса ИИТИК с целью выявления практической пользы ИС для обучения алгоритмизации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707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 многих сферах требуется создавать сложные программные комплексы для различных систем управления и систем реального времени.</a:t>
            </a:r>
            <a:br>
              <a:rPr lang="ru-RU" dirty="0"/>
            </a:br>
            <a:r>
              <a:rPr lang="ru-RU" dirty="0"/>
              <a:t>Детали работы подобных систем знают инженеры, но не программисты.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того, чтобы такие системы разрабатывались инженерами, в 80ых годах прошлого столетия был придуман и спроектирован язык ДРАКОН.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Который, в отличии от </a:t>
            </a:r>
            <a:r>
              <a:rPr lang="ru-RU" dirty="0" err="1"/>
              <a:t>узкоспециалподходит</a:t>
            </a:r>
            <a:r>
              <a:rPr lang="ru-RU" dirty="0"/>
              <a:t> для представления алгоритмов в любой сфере, в том числе в сфере образования, чем выгодно отличается от узкоспециализированных языков, разработанных для решения схожих с </a:t>
            </a:r>
            <a:r>
              <a:rPr lang="ru-RU" dirty="0" err="1"/>
              <a:t>ДРАКОНом</a:t>
            </a:r>
            <a:r>
              <a:rPr lang="ru-RU" dirty="0"/>
              <a:t> задач.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ru-RU" dirty="0"/>
              <a:t>Почему нельзя было просто нанять программистов?</a:t>
            </a:r>
            <a:r>
              <a:rPr lang="en-US" dirty="0"/>
              <a:t>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Большие расходы. Требуется много кадров-программистов. Их требуется обучить предметной области. Научить инженеров общаться с программистами.</a:t>
            </a:r>
            <a:br>
              <a:rPr lang="ru-RU" dirty="0"/>
            </a:br>
            <a:r>
              <a:rPr lang="ru-RU" dirty="0"/>
              <a:t>Различие специализаций. Как написать программу – знали одни специалисты, как управлять системой – другие.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Дракон в своё время решил главную проблему классических блок-схем: отсутствие строгой дисциплины в построении.</a:t>
            </a:r>
            <a:br>
              <a:rPr lang="ru-RU" dirty="0"/>
            </a:br>
            <a:r>
              <a:rPr lang="ru-RU" dirty="0"/>
              <a:t>В языке ДРАКОН каждый элемент схемы имеет собственное место и связан особым образом, что позволяет как упростить написание и чтение алгоритма, так и реализовать транслятор в текстовые ЯП удовлетворительной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6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br>
              <a:rPr lang="ru-RU" dirty="0"/>
            </a:br>
            <a:r>
              <a:rPr lang="ru-RU" dirty="0"/>
              <a:t>Для языка ДРАКОН Были разработаны жесткие правила представления схем: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конец. А Её начало всегда располагается в левом верхнем углу.</a:t>
            </a:r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Все операции описываются внутри икон, а сам алгоритм описывается вертикально сверху вниз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ПЕРЕКЛЮЧИТЬ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3. 	Ветвление маршрутов осуществляются только вправо, при этом главный маршрут должен проходить как можно по более короткому пути.</a:t>
            </a:r>
          </a:p>
          <a:p>
            <a:pPr marL="0" indent="0" algn="just">
              <a:buFont typeface="+mj-lt"/>
              <a:buNone/>
            </a:pPr>
            <a:r>
              <a:rPr lang="ru-RU" sz="1200" dirty="0"/>
              <a:t>4.	Любые пересечения икон, веток и линий запрещены, сами линии всегда прямые и поворачивают только на угол в 90 градусов.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Алгоритмы можно представить с помощью двух основных конструкций – примитив и силуэт.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Каждый примитив в ветке обозначается адресом, в который переходит процесс выполнения по достижению конца ветки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Поскольку алгоритм на языке ДРАКОН однозначно представляется, то можно однозначно перевести алгоритм в некий язык программирования автоматизированным способом.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При соблюдении правил построения ДРАКОН-схем можно написать функцию трансляции, которая сопоставит конструкции языка ДРАКОН с конструкциями некоторого конечного языка.</a:t>
            </a:r>
            <a:br>
              <a:rPr lang="ru-RU" dirty="0"/>
            </a:br>
            <a:r>
              <a:rPr lang="ru-RU" dirty="0"/>
              <a:t>В результате получится код программы, готовый к выполнению.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ДРАКОН официально включен в программу обучения для некоторых направлений высшего образования. Некоторые ВУЗы нашей страны используют данный язык для обучения студентов основам алгоритмизации.</a:t>
            </a:r>
            <a:br>
              <a:rPr lang="ru-RU" dirty="0"/>
            </a:br>
            <a:r>
              <a:rPr lang="ru-RU" dirty="0"/>
              <a:t>И на это есть ряд причин:</a:t>
            </a:r>
            <a:br>
              <a:rPr lang="ru-RU" dirty="0"/>
            </a:br>
            <a:endParaRPr lang="ru-RU" dirty="0"/>
          </a:p>
          <a:p>
            <a:r>
              <a:rPr lang="ru-RU" dirty="0"/>
              <a:t>Язык обладает низким порогом вхождения. Для начала работы достаточно изучить назначение основных икон и можно приступать к описание алгоритмов в неформальном виде.</a:t>
            </a:r>
          </a:p>
          <a:p>
            <a:endParaRPr lang="ru-RU" dirty="0"/>
          </a:p>
          <a:p>
            <a:r>
              <a:rPr lang="ru-RU" dirty="0"/>
              <a:t>За счёт своей графической составляющей язык прост для восприятия</a:t>
            </a:r>
          </a:p>
          <a:p>
            <a:endParaRPr lang="ru-RU" dirty="0"/>
          </a:p>
          <a:p>
            <a:r>
              <a:rPr lang="ru-RU" dirty="0"/>
              <a:t>Соблюдение правил построения ДРАКОН схем лежит на плечах не разработчика, но среды, что выгодно отличает его от классических текстовых ЯП.</a:t>
            </a:r>
          </a:p>
          <a:p>
            <a:endParaRPr lang="ru-RU" dirty="0"/>
          </a:p>
          <a:p>
            <a:r>
              <a:rPr lang="ru-RU" dirty="0"/>
              <a:t>Возможность трансляции в текстовый ЯП показывает пользователю как должен выглядеть алгоритм в текстовом виде, что в будущем поможет ему с правильным построением алгоритмов.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обучать алгоритмизации требуется не просто дать возможность писать программы, но создать среду обучения, которая должна обладать следующими качествами.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AE3241-46A6-174A-8F19-3213B10CEE0C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92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E6-A630-DE44-8E88-EBA71BAE8EE0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4048" indent="-384048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 marL="1371600" indent="-384048">
              <a:buFont typeface="Arial" panose="020B0604020202020204" pitchFamily="34" charset="0"/>
              <a:buChar char="•"/>
              <a:defRPr sz="2000"/>
            </a:lvl3pPr>
            <a:lvl4pPr>
              <a:defRPr sz="2000"/>
            </a:lvl4pPr>
            <a:lvl5pPr marL="2286000" indent="-384048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336" y="240639"/>
            <a:ext cx="1596292" cy="404614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6F606-2589-DA4B-85F0-7F6C49369CAA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39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9BAB5C-B105-F740-8AC6-FDB6A84F66ED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9993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17.06.2021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869" y="2811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215638"/>
            <a:ext cx="9583972" cy="340122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Выпускная квалификационная работа</a:t>
            </a:r>
            <a:br>
              <a:rPr lang="ru-RU" sz="2800" dirty="0"/>
            </a:br>
            <a:r>
              <a:rPr lang="ru-RU" sz="2800" dirty="0"/>
              <a:t>на тему</a:t>
            </a:r>
            <a:br>
              <a:rPr lang="ru-RU" sz="3100" dirty="0"/>
            </a:br>
            <a:r>
              <a:rPr lang="ru-RU" sz="3100" b="1" dirty="0"/>
              <a:t>ИНТЕГРИРОВАННАЯ среда для обучения алгоритмизации </a:t>
            </a:r>
            <a:r>
              <a:rPr lang="en-US" sz="3100" b="1" dirty="0"/>
              <a:t>DRAKON IDE</a:t>
            </a:r>
            <a:br>
              <a:rPr lang="ru-RU" sz="2400" dirty="0"/>
            </a:br>
            <a:br>
              <a:rPr lang="ru-RU" sz="3400" dirty="0"/>
            </a:b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85" y="3941748"/>
            <a:ext cx="8144134" cy="212721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гр.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ru-RU" dirty="0"/>
              <a:t>к.т.н., доцент Лаптев В.В.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42545" y="26581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разработки и назначение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36" y="1817238"/>
            <a:ext cx="11761693" cy="523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25" y="329482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AC269-5C87-4098-849E-82B3F900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09" y="1196881"/>
            <a:ext cx="10787291" cy="54204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BC14FC-D79F-412A-8A6D-231E40D644D4}"/>
              </a:ext>
            </a:extLst>
          </p:cNvPr>
          <p:cNvSpPr/>
          <p:nvPr/>
        </p:nvSpPr>
        <p:spPr>
          <a:xfrm>
            <a:off x="925158" y="1086522"/>
            <a:ext cx="6217920" cy="341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7F9C47-A518-4D76-B535-19B378224221}"/>
              </a:ext>
            </a:extLst>
          </p:cNvPr>
          <p:cNvSpPr/>
          <p:nvPr/>
        </p:nvSpPr>
        <p:spPr>
          <a:xfrm>
            <a:off x="1030209" y="4653033"/>
            <a:ext cx="6217920" cy="196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500B0A-7698-410D-9C3A-71B93BB72EA9}"/>
              </a:ext>
            </a:extLst>
          </p:cNvPr>
          <p:cNvSpPr/>
          <p:nvPr/>
        </p:nvSpPr>
        <p:spPr>
          <a:xfrm>
            <a:off x="6895652" y="1785769"/>
            <a:ext cx="5026899" cy="2947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сущность-связь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7706CE-148B-8947-B491-8C7C920A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569" y="1566280"/>
            <a:ext cx="8244861" cy="4883811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D2D7F1-E72D-4DA3-963B-45BAA00D4F4C}"/>
              </a:ext>
            </a:extLst>
          </p:cNvPr>
          <p:cNvSpPr/>
          <p:nvPr/>
        </p:nvSpPr>
        <p:spPr>
          <a:xfrm>
            <a:off x="1473797" y="1323191"/>
            <a:ext cx="5021296" cy="243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2C8FDB-D695-4597-B7EA-163D91F5FE21}"/>
              </a:ext>
            </a:extLst>
          </p:cNvPr>
          <p:cNvSpPr/>
          <p:nvPr/>
        </p:nvSpPr>
        <p:spPr>
          <a:xfrm>
            <a:off x="4001844" y="3755826"/>
            <a:ext cx="3958815" cy="293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AABE63-9B6D-4809-A766-404DDC5A1E00}"/>
              </a:ext>
            </a:extLst>
          </p:cNvPr>
          <p:cNvSpPr/>
          <p:nvPr/>
        </p:nvSpPr>
        <p:spPr>
          <a:xfrm>
            <a:off x="6646325" y="1297456"/>
            <a:ext cx="3958815" cy="293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2A58-BB01-F345-BD1F-835A725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36" y="200092"/>
            <a:ext cx="9601200" cy="1485900"/>
          </a:xfrm>
        </p:spPr>
        <p:txBody>
          <a:bodyPr/>
          <a:lstStyle/>
          <a:p>
            <a:r>
              <a:rPr lang="ru-RU" dirty="0"/>
              <a:t>Методы представления ДРАКОН-схемы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C6E2B87-50B8-8E4A-B1A0-0D74334B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983" y="772885"/>
            <a:ext cx="9706499" cy="608511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E4362-AAC4-9543-860E-1098701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2A58-BB01-F345-BD1F-835A725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4" y="22925"/>
            <a:ext cx="10197193" cy="1485900"/>
          </a:xfrm>
        </p:spPr>
        <p:txBody>
          <a:bodyPr/>
          <a:lstStyle/>
          <a:p>
            <a:r>
              <a:rPr lang="ru-RU" dirty="0"/>
              <a:t>Отображение ДРАКОН-схем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E4362-AAC4-9543-860E-1098701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FF40B6A-521B-F442-A338-1657D497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7819" y="622618"/>
            <a:ext cx="7116361" cy="6235382"/>
          </a:xfrm>
        </p:spPr>
      </p:pic>
    </p:spTree>
    <p:extLst>
      <p:ext uri="{BB962C8B-B14F-4D97-AF65-F5344CB8AC3E}">
        <p14:creationId xmlns:p14="http://schemas.microsoft.com/office/powerpoint/2010/main" val="404770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5A6F-4100-4B63-BB12-5915B53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716" y="61946"/>
            <a:ext cx="12921343" cy="1485900"/>
          </a:xfrm>
        </p:spPr>
        <p:txBody>
          <a:bodyPr>
            <a:normAutofit/>
          </a:bodyPr>
          <a:lstStyle/>
          <a:p>
            <a:r>
              <a:rPr lang="ru-RU" sz="3600" dirty="0"/>
              <a:t>Формат сохранения ДРАКОН-схем в формате </a:t>
            </a:r>
            <a:r>
              <a:rPr lang="en-US" sz="3600" dirty="0"/>
              <a:t>JSON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4F841-593A-4C65-B57D-40BA587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247-9211-4325-B766-1BD1781E2FED}"/>
              </a:ext>
            </a:extLst>
          </p:cNvPr>
          <p:cNvSpPr txBox="1"/>
          <p:nvPr/>
        </p:nvSpPr>
        <p:spPr>
          <a:xfrm>
            <a:off x="2767446" y="671691"/>
            <a:ext cx="756889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": 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": {</a:t>
            </a:r>
          </a:p>
          <a:p>
            <a:r>
              <a:rPr lang="en-US" dirty="0"/>
              <a:t>"id": "32a3110f-f870-490b-b0ae-7eb834a66696",</a:t>
            </a:r>
          </a:p>
          <a:p>
            <a:r>
              <a:rPr lang="en-US" dirty="0"/>
              <a:t>"text": "",</a:t>
            </a:r>
          </a:p>
          <a:p>
            <a:r>
              <a:rPr lang="en-US" dirty="0"/>
              <a:t>"type": "schema",</a:t>
            </a:r>
          </a:p>
          <a:p>
            <a:r>
              <a:rPr lang="en-US" dirty="0"/>
              <a:t>"parent": "",</a:t>
            </a:r>
          </a:p>
          <a:p>
            <a:r>
              <a:rPr lang="en-US" dirty="0"/>
              <a:t>"children": [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": {</a:t>
            </a:r>
          </a:p>
          <a:p>
            <a:r>
              <a:rPr lang="en-US" dirty="0"/>
              <a:t>"id": "4d1f755c-817d-4360-84f0-ec06df917291",</a:t>
            </a:r>
          </a:p>
          <a:p>
            <a:r>
              <a:rPr lang="en-US" dirty="0"/>
              <a:t>"text": "Start",</a:t>
            </a:r>
          </a:p>
          <a:p>
            <a:r>
              <a:rPr lang="en-US" dirty="0"/>
              <a:t>"type": "primitive",</a:t>
            </a:r>
          </a:p>
          <a:p>
            <a:r>
              <a:rPr lang="en-US" dirty="0"/>
              <a:t>"parent": "32a3110f-f870-490b-b0ae-7eb834a66696",</a:t>
            </a:r>
          </a:p>
          <a:p>
            <a:r>
              <a:rPr lang="en-US" dirty="0"/>
              <a:t>"children": [</a:t>
            </a:r>
          </a:p>
          <a:p>
            <a:r>
              <a:rPr lang="en-US" dirty="0"/>
              <a:t>"365c5c1f-1c3a-4fa9-b7e2-d42b80098797",</a:t>
            </a:r>
          </a:p>
          <a:p>
            <a:r>
              <a:rPr lang="en-US" dirty="0"/>
              <a:t>"60383c5b-3d50-4547-8398-93e70f60b650",</a:t>
            </a:r>
          </a:p>
          <a:p>
            <a:r>
              <a:rPr lang="en-US" dirty="0"/>
              <a:t>"e263b674-633b-4fd1-821e-b1972f7511d8"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5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A1FFEA-8E00-AF49-9F35-4B1EBE34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45" y="2369457"/>
            <a:ext cx="880770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Логическая 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33A918-F6B4-0449-A8BD-CD4654D4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63" y="3056164"/>
            <a:ext cx="7522937" cy="12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D0E8C-370A-488E-BD2C-7091B84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 сервера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B5E3F7-4351-4104-A838-7FF5D601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095" y="1784235"/>
            <a:ext cx="9294309" cy="472567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148D5-5A9D-4B35-B020-0B292F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76B29-0582-4271-A05E-CFC3A3E4D5B5}"/>
              </a:ext>
            </a:extLst>
          </p:cNvPr>
          <p:cNvSpPr/>
          <p:nvPr/>
        </p:nvSpPr>
        <p:spPr>
          <a:xfrm>
            <a:off x="2732442" y="1613647"/>
            <a:ext cx="4410636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3D1C42-DDB9-49B3-B335-5EA9484924E5}"/>
              </a:ext>
            </a:extLst>
          </p:cNvPr>
          <p:cNvSpPr/>
          <p:nvPr/>
        </p:nvSpPr>
        <p:spPr>
          <a:xfrm>
            <a:off x="8627633" y="1659176"/>
            <a:ext cx="2517662" cy="291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42655BB-3F80-42F6-B506-B5C6E5E3D4A5}"/>
              </a:ext>
            </a:extLst>
          </p:cNvPr>
          <p:cNvSpPr/>
          <p:nvPr/>
        </p:nvSpPr>
        <p:spPr>
          <a:xfrm>
            <a:off x="6572736" y="5212367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6D8014-5DD5-4A38-AFE3-C5A83EF8F4F1}"/>
              </a:ext>
            </a:extLst>
          </p:cNvPr>
          <p:cNvSpPr/>
          <p:nvPr/>
        </p:nvSpPr>
        <p:spPr>
          <a:xfrm>
            <a:off x="2563906" y="5244353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37" y="1745811"/>
            <a:ext cx="8140625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1CD269E-8E74-4B2E-A2F1-9A8628E2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36086"/>
              </p:ext>
            </p:extLst>
          </p:nvPr>
        </p:nvGraphicFramePr>
        <p:xfrm>
          <a:off x="2294398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Схема аутентификации</a:t>
                      </a:r>
                      <a:r>
                        <a:rPr lang="en-US" sz="2000" dirty="0"/>
                        <a:t>: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Http Basic (RFC 7617)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3D1E158-B111-4D4F-878B-C290B30A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1805"/>
              </p:ext>
            </p:extLst>
          </p:nvPr>
        </p:nvGraphicFramePr>
        <p:xfrm>
          <a:off x="6599361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Схема авторизации: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Http Bearer  (RFC 6750)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ABB4868-EE9C-4A94-BAEE-3D54F8E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5569"/>
              </p:ext>
            </p:extLst>
          </p:nvPr>
        </p:nvGraphicFramePr>
        <p:xfrm>
          <a:off x="2294398" y="3614789"/>
          <a:ext cx="34717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Middleware </a:t>
                      </a:r>
                      <a:r>
                        <a:rPr lang="ru-RU" sz="2000" dirty="0"/>
                        <a:t>авторизации: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passport.js  </a:t>
                      </a:r>
                      <a:r>
                        <a:rPr lang="ru-RU" sz="2000" b="1" dirty="0"/>
                        <a:t>0.4.1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passport-jwt.js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E812B7A-AA99-4156-B8F7-B1E5DA15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73884"/>
              </p:ext>
            </p:extLst>
          </p:nvPr>
        </p:nvGraphicFramePr>
        <p:xfrm>
          <a:off x="6599362" y="3602087"/>
          <a:ext cx="3471702" cy="110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400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Защита паролей</a:t>
                      </a:r>
                      <a:r>
                        <a:rPr lang="en-US" sz="20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70915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bcrypt</a:t>
                      </a:r>
                      <a:endParaRPr lang="en-US" sz="2000" b="1" dirty="0"/>
                    </a:p>
                    <a:p>
                      <a:r>
                        <a:rPr lang="ru-RU" sz="2000" b="1" dirty="0"/>
                        <a:t>Число раундов соли: 2</a:t>
                      </a:r>
                      <a:r>
                        <a:rPr lang="en-US" sz="2000" b="1" dirty="0"/>
                        <a:t>^10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122E4-C13F-4A28-A51C-8AC659A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25" y="442946"/>
            <a:ext cx="9601200" cy="1485900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6D66E-099F-4E54-8E22-0BEB1732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24" y="1273323"/>
            <a:ext cx="10240881" cy="5708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/>
              <a:t>Разработать интегрированную среду для обучения основам алгоритмизации на языке ДРАКОН.</a:t>
            </a:r>
            <a:endParaRPr lang="en-US" sz="3000" dirty="0"/>
          </a:p>
          <a:p>
            <a:pPr marL="0" indent="0" algn="just">
              <a:buNone/>
            </a:pPr>
            <a:r>
              <a:rPr lang="ru-RU" dirty="0"/>
              <a:t>Требования:</a:t>
            </a:r>
          </a:p>
          <a:p>
            <a:pPr algn="just"/>
            <a:r>
              <a:rPr lang="ru-RU" dirty="0"/>
              <a:t>ИС – клиент-серверное веб приложение</a:t>
            </a:r>
          </a:p>
          <a:p>
            <a:pPr algn="just"/>
            <a:r>
              <a:rPr lang="ru-RU" dirty="0"/>
              <a:t>пользователь может создавать алгоритмы на языке ДРАКОН и транслировать их в язык </a:t>
            </a:r>
            <a:r>
              <a:rPr lang="en-US" dirty="0"/>
              <a:t>JavaScript</a:t>
            </a:r>
            <a:endParaRPr lang="ru-RU" dirty="0"/>
          </a:p>
          <a:p>
            <a:pPr algn="just"/>
            <a:r>
              <a:rPr lang="ru-RU" dirty="0"/>
              <a:t>роли:</a:t>
            </a:r>
          </a:p>
          <a:p>
            <a:pPr lvl="1" algn="just"/>
            <a:r>
              <a:rPr lang="ru-RU" sz="2800" dirty="0"/>
              <a:t>Ученик. </a:t>
            </a:r>
            <a:r>
              <a:rPr lang="ru-RU" sz="2800" i="0" dirty="0"/>
              <a:t>Может создавать и изменять только свои схемы</a:t>
            </a:r>
          </a:p>
          <a:p>
            <a:pPr lvl="1" algn="just"/>
            <a:r>
              <a:rPr lang="ru-RU" sz="2800" dirty="0"/>
              <a:t>Преподаватель. </a:t>
            </a:r>
            <a:r>
              <a:rPr lang="ru-RU" sz="2800" i="0" dirty="0"/>
              <a:t>Может просматривать и изменять схемы учеников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D2580-48C6-4D08-B3C0-16549A7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371600"/>
            <a:ext cx="11263727" cy="548639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Регистрационные данные пользователя (логин и пароль)</a:t>
            </a:r>
          </a:p>
          <a:p>
            <a:r>
              <a:rPr lang="ru-RU" dirty="0"/>
              <a:t>Действия пользователя:</a:t>
            </a:r>
          </a:p>
          <a:p>
            <a:pPr marL="0" indent="0">
              <a:buNone/>
            </a:pPr>
            <a:r>
              <a:rPr lang="ru-RU" dirty="0"/>
              <a:t>	загрузка схем</a:t>
            </a:r>
          </a:p>
          <a:p>
            <a:pPr marL="0" indent="0">
              <a:buNone/>
            </a:pPr>
            <a:r>
              <a:rPr lang="ru-RU" dirty="0"/>
              <a:t>	редактирование схем</a:t>
            </a:r>
          </a:p>
          <a:p>
            <a:pPr marL="0" indent="0">
              <a:buNone/>
            </a:pPr>
            <a:r>
              <a:rPr lang="ru-RU" dirty="0"/>
              <a:t>	смена регистрационного имени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преподавателя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редактирование списка курируемых пользователей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администратора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выдача ролей;</a:t>
            </a:r>
          </a:p>
          <a:p>
            <a:pPr marL="0" indent="0">
              <a:buNone/>
            </a:pPr>
            <a:r>
              <a:rPr lang="ru-RU" dirty="0"/>
              <a:t>	удаление пользователей;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2212246"/>
            <a:ext cx="9455972" cy="37690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Файл ДРАКОН-схемы в формате JSON;</a:t>
            </a:r>
          </a:p>
          <a:p>
            <a:pPr algn="just"/>
            <a:r>
              <a:rPr lang="ru-RU" dirty="0"/>
              <a:t>Файл с исходным кодом оттранслированной ДРАКОН-схемы на языке </a:t>
            </a:r>
            <a:r>
              <a:rPr lang="ru-RU" dirty="0" err="1"/>
              <a:t>JavaScript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Список ДРАКОН-схем и их содержимое из базы данных;</a:t>
            </a:r>
          </a:p>
          <a:p>
            <a:pPr algn="just"/>
            <a:r>
              <a:rPr lang="ru-RU" dirty="0"/>
              <a:t>Список курируемых пользователей для каждого куратора.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2х1,6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1024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200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4984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344"/>
            <a:ext cx="9601200" cy="49162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2.3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v1.57.0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87" y="2030542"/>
            <a:ext cx="9613861" cy="458403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700 строк кода сервера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2000 строк кода клиента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 строк кода развертывания БД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модулей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 сервиса на стороне клиента для обслуживания запросов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13 классов, 38 методов и функций для представления ДРАКОН-схем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страниц интерфейсов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FACCA-3351-F94E-A74B-D61FA94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и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4B110-E9DE-7D40-B0AC-0167CC95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286000"/>
            <a:ext cx="9601200" cy="3581400"/>
          </a:xfrm>
        </p:spPr>
        <p:txBody>
          <a:bodyPr/>
          <a:lstStyle/>
          <a:p>
            <a:r>
              <a:rPr lang="ru-RU" dirty="0"/>
              <a:t>Реализация ДРАКОН-силуэтов</a:t>
            </a:r>
          </a:p>
          <a:p>
            <a:r>
              <a:rPr lang="ru-RU" dirty="0"/>
              <a:t>Реализация всех основных </a:t>
            </a:r>
            <a:r>
              <a:rPr lang="ru-RU" dirty="0" err="1"/>
              <a:t>макроикон</a:t>
            </a:r>
            <a:r>
              <a:rPr lang="ru-RU" dirty="0"/>
              <a:t> языка ДРАКОН</a:t>
            </a:r>
          </a:p>
          <a:p>
            <a:r>
              <a:rPr lang="ru-RU" dirty="0"/>
              <a:t>Создание обучающих тестовых заданий</a:t>
            </a:r>
          </a:p>
          <a:p>
            <a:r>
              <a:rPr lang="ru-RU" dirty="0"/>
              <a:t>К 1 </a:t>
            </a:r>
            <a:r>
              <a:rPr lang="ru-RU" dirty="0" err="1"/>
              <a:t>сентябра</a:t>
            </a:r>
            <a:r>
              <a:rPr lang="ru-RU" dirty="0"/>
              <a:t> 2021 года провести пробное тестирование системы на студентах 1 курса </a:t>
            </a:r>
            <a:r>
              <a:rPr lang="ru-RU" dirty="0" err="1"/>
              <a:t>ИИТиК</a:t>
            </a:r>
            <a:r>
              <a:rPr lang="ru-RU" dirty="0"/>
              <a:t> АГТУ.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CA8747-C3B2-9345-BDF9-52292153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результате выполнения выпускной квалификационной работы разработана единая среда обучения основам алгоритмизации с помощью языка ДРАКОН в виде клиент-серверного 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C30A-95C3-4B1F-A792-BB90EF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0" y="259026"/>
            <a:ext cx="4498380" cy="21578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ЯЗЫК ДРАКОН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ПРЕДПОСЫЛКИ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BB8BD-B57E-4CF4-B3A2-980F04B8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18" y="1572795"/>
            <a:ext cx="4579922" cy="84121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Дружелюбный Российский Алгоритмический язык, Который Обеспечивает Наглядность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B507A-8940-459E-9BA3-0545FAB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5AB3FA7A-079B-4FA2-A413-33A7665852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 bwMode="auto">
          <a:xfrm>
            <a:off x="5532438" y="0"/>
            <a:ext cx="6659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Язык ДРАКОН">
            <a:extLst>
              <a:ext uri="{FF2B5EF4-FFF2-40B4-BE49-F238E27FC236}">
                <a16:creationId xmlns:a16="http://schemas.microsoft.com/office/drawing/2014/main" id="{FAEE2872-9ABD-4960-90C8-8EEC0F67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85" y="3264058"/>
            <a:ext cx="5519706" cy="35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7EF4-A8E5-48AE-B2EF-B4A49D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79" y="312938"/>
            <a:ext cx="9601200" cy="1485900"/>
          </a:xfrm>
        </p:spPr>
        <p:txBody>
          <a:bodyPr/>
          <a:lstStyle/>
          <a:p>
            <a:r>
              <a:rPr lang="ru-RU" dirty="0"/>
              <a:t>ЯЗЫК ДРАКОН – решаемая 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9D21E-CB55-48EF-AF2F-CC5DD9D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Язык ДРАКОН">
            <a:extLst>
              <a:ext uri="{FF2B5EF4-FFF2-40B4-BE49-F238E27FC236}">
                <a16:creationId xmlns:a16="http://schemas.microsoft.com/office/drawing/2014/main" id="{F2E04B1C-9913-434C-9EF5-11E2982FA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70" y="1055888"/>
            <a:ext cx="8812566" cy="5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5417" y="1824866"/>
            <a:ext cx="7602070" cy="474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17" y="1824866"/>
            <a:ext cx="8786069" cy="4745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028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– примитив и силуэт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347912"/>
            <a:ext cx="6381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2253BE-DF5D-EF4E-A600-9A2272BCE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78" y="3320143"/>
            <a:ext cx="3542740" cy="32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4525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-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209798" y="2608250"/>
            <a:ext cx="7772401" cy="2534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FDB8-C220-4491-AAB2-A546660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1015086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</a:t>
            </a:r>
            <a:br>
              <a:rPr lang="ru-RU" dirty="0"/>
            </a:br>
            <a:r>
              <a:rPr lang="ru-RU" dirty="0"/>
              <a:t>как инструмент обучения программированию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83A4-F4AD-4863-82CE-4708C662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50861" cy="3581400"/>
          </a:xfrm>
        </p:spPr>
        <p:txBody>
          <a:bodyPr/>
          <a:lstStyle/>
          <a:p>
            <a:r>
              <a:rPr lang="ru-RU" sz="3200" dirty="0"/>
              <a:t>Обладает низким порогом входа</a:t>
            </a:r>
          </a:p>
          <a:p>
            <a:r>
              <a:rPr lang="ru-RU" sz="3200" dirty="0"/>
              <a:t>Обладает преимуществом в наглядности в сравнении с классическими блок-схемами</a:t>
            </a:r>
          </a:p>
          <a:p>
            <a:r>
              <a:rPr lang="ru-RU" sz="3200" dirty="0"/>
              <a:t>Проще текстовых языков программирования</a:t>
            </a:r>
          </a:p>
          <a:p>
            <a:r>
              <a:rPr lang="ru-RU" sz="3200" dirty="0"/>
              <a:t>Присутствует автоматизация перевода в язык программирования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F53E2-6E41-4560-9904-F5EA390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F079-6038-444F-B9AD-681A7D4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по обучению алгоритмизации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F07B4-9FD4-4FB2-95AD-BB103648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16" y="1485677"/>
            <a:ext cx="10541978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Автоматизирует процесс обучения:</a:t>
            </a:r>
          </a:p>
          <a:p>
            <a:r>
              <a:rPr lang="ru-RU" dirty="0"/>
              <a:t>Обучает правилам построения и выполнения алгоритмов</a:t>
            </a:r>
          </a:p>
          <a:p>
            <a:r>
              <a:rPr lang="ru-RU" dirty="0"/>
              <a:t>Сокращает время на проектирование, поиск и устранение ошибок</a:t>
            </a:r>
          </a:p>
          <a:p>
            <a:r>
              <a:rPr lang="ru-RU" dirty="0"/>
              <a:t>Предоставляет механизм взаимодействия между студентами и преподавателем с целью контроля качества выполнения работ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B47FB-C857-4ECB-B43D-713F7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Вебинары Антиплагиат. Организация взаимодействия Преподаватель-Студент в  системе «Антиплагиат.ВУЗ»">
            <a:extLst>
              <a:ext uri="{FF2B5EF4-FFF2-40B4-BE49-F238E27FC236}">
                <a16:creationId xmlns:a16="http://schemas.microsoft.com/office/drawing/2014/main" id="{A56C313F-CCB6-40EB-9876-D19199D0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02" y="4587237"/>
            <a:ext cx="5356595" cy="22925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2587</TotalTime>
  <Words>1938</Words>
  <Application>Microsoft Macintosh PowerPoint</Application>
  <PresentationFormat>Широкоэкранный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Franklin Gothic Book</vt:lpstr>
      <vt:lpstr>Times New Roman</vt:lpstr>
      <vt:lpstr>Уголки</vt:lpstr>
      <vt:lpstr>Выпускная квалификационная работа на тему ИНТЕГРИРОВАННАЯ среда для обучения алгоритмизации DRAKON IDE  </vt:lpstr>
      <vt:lpstr>Постановка задачи</vt:lpstr>
      <vt:lpstr>ЯЗЫК ДРАКОН  ПРЕДПОСЫЛКИ</vt:lpstr>
      <vt:lpstr>ЯЗЫК ДРАКОН – решаемая проблема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как инструмент обучения программированию</vt:lpstr>
      <vt:lpstr>Среда по обучению алгоритмизации</vt:lpstr>
      <vt:lpstr>Цель разработки и назначение программного продукта</vt:lpstr>
      <vt:lpstr>Диаграмма вариантов использования</vt:lpstr>
      <vt:lpstr>Диаграмма сущность-связь</vt:lpstr>
      <vt:lpstr>Методы представления ДРАКОН-схемы</vt:lpstr>
      <vt:lpstr>Отображение ДРАКОН-схем</vt:lpstr>
      <vt:lpstr>Формат сохранения ДРАКОН-схем в формате JSON</vt:lpstr>
      <vt:lpstr>Физическая архитектура системы</vt:lpstr>
      <vt:lpstr>Логическая архитектура проектируемой системы</vt:lpstr>
      <vt:lpstr>Диаграмма компонентов сервера</vt:lpstr>
      <vt:lpstr>Безопасность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Внедрение и перспективы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184</cp:revision>
  <dcterms:created xsi:type="dcterms:W3CDTF">2019-01-16T21:39:50Z</dcterms:created>
  <dcterms:modified xsi:type="dcterms:W3CDTF">2021-06-17T09:21:11Z</dcterms:modified>
</cp:coreProperties>
</file>