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93" r:id="rId3"/>
    <p:sldId id="257" r:id="rId4"/>
    <p:sldId id="294" r:id="rId5"/>
    <p:sldId id="258" r:id="rId6"/>
    <p:sldId id="283" r:id="rId7"/>
    <p:sldId id="284" r:id="rId8"/>
    <p:sldId id="285" r:id="rId9"/>
    <p:sldId id="282" r:id="rId10"/>
    <p:sldId id="289" r:id="rId11"/>
    <p:sldId id="260" r:id="rId12"/>
    <p:sldId id="291" r:id="rId13"/>
    <p:sldId id="287" r:id="rId14"/>
    <p:sldId id="286" r:id="rId15"/>
    <p:sldId id="279" r:id="rId16"/>
    <p:sldId id="288" r:id="rId17"/>
    <p:sldId id="290" r:id="rId18"/>
    <p:sldId id="278" r:id="rId19"/>
    <p:sldId id="269" r:id="rId20"/>
    <p:sldId id="268" r:id="rId21"/>
    <p:sldId id="270" r:id="rId22"/>
    <p:sldId id="292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 autoAdjust="0"/>
    <p:restoredTop sz="94575"/>
  </p:normalViewPr>
  <p:slideViewPr>
    <p:cSldViewPr snapToGrid="0">
      <p:cViewPr varScale="1">
        <p:scale>
          <a:sx n="91" d="100"/>
          <a:sy n="91" d="100"/>
        </p:scale>
        <p:origin x="117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03T18:58:18.063" idx="12">
    <p:pos x="2128" y="1565"/>
    <p:text>В качестве стандарта используются книги:
1. Паронджанов В. Д. Алгоритмы и жизнеритмы на языке ДРАКОН. Разработка алгоритмов. Безошибочные алгоритмы. — М.: Препринт, 2019. — 374 с.
2. Паронджанов В. Д. Учись писать, читать и понимать алгоритмы. Алгоритмы для правильного мышления. Основы алгоритмизации. — М.: ДМК Пресс, 2012, 2014, 2016. — 520 с.</p:text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Уважаемая комиссия, разрешите представить Вам курсовой проект по дисциплине «Алгоритмы и структуры данных» на тему (на слайде).</a:t>
            </a:r>
          </a:p>
          <a:p>
            <a:endParaRPr lang="ru-RU" dirty="0"/>
          </a:p>
          <a:p>
            <a:r>
              <a:rPr lang="ru-RU" dirty="0"/>
              <a:t>Выполнил студент группы ДИПРБ-21, Хазбулатов Руслан руководитель кандидат технических наук доцент Лаптев Валерий Викторович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Предоставляет пользователю теоретический материал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Проводит тестирование пользователя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Позволяет редактировать базу тестовых вопросов</a:t>
            </a:r>
          </a:p>
          <a:p>
            <a:pPr marL="0" indent="0">
              <a:buNone/>
            </a:pPr>
            <a:r>
              <a:rPr lang="ru-RU" dirty="0"/>
              <a:t>Программа отвечает поставленным требованиям.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курсового проектирования требовалось разработать программу, которая…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0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0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241-46A6-174A-8F19-3213B10CEE0C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575C-2B67-174B-A714-878E7D581B7F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18EE-E5BD-E143-AA09-1FA4B73FD1BC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F4CE-3B1A-5245-8D86-FB527EEDE6F3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4972-1474-AB45-9D30-3D866D2A39E4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D9DA-5D89-5741-9827-4F86BA081D41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F625-E934-3648-9A5D-9A235911E517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4209E6-A630-DE44-8E88-EBA71BAE8EE0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F606-2589-DA4B-85F0-7F6C49369CAA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AB5C-B105-F740-8AC6-FDB6A84F66ED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4E2E-3B4C-A04D-B294-9622B8D4BA90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0447B"/>
            </a:gs>
            <a:gs pos="0">
              <a:srgbClr val="176F9B"/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361A-6439-3149-9F2D-66FA6BF4D879}" type="datetime1">
              <a:rPr lang="ru-RU" smtClean="0"/>
              <a:t>15.04.2021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83071" cy="1373070"/>
          </a:xfrm>
        </p:spPr>
        <p:txBody>
          <a:bodyPr/>
          <a:lstStyle/>
          <a:p>
            <a:r>
              <a:rPr lang="ru-RU" sz="3400" dirty="0"/>
              <a:t>Отчёт</a:t>
            </a:r>
            <a:r>
              <a:rPr lang="en-US" sz="3400" dirty="0"/>
              <a:t> </a:t>
            </a:r>
            <a:r>
              <a:rPr lang="ru-RU" sz="3400" dirty="0"/>
              <a:t>по производственной практике</a:t>
            </a:r>
            <a:br>
              <a:rPr lang="ru-RU" sz="3400" dirty="0"/>
            </a:br>
            <a:r>
              <a:rPr lang="ru-RU" sz="3400" dirty="0"/>
              <a:t>в «Кафедре АСОИУ» на тему</a:t>
            </a:r>
            <a:br>
              <a:rPr lang="ru-RU" sz="3400" dirty="0"/>
            </a:br>
            <a:r>
              <a:rPr lang="ru-RU" sz="3400" dirty="0"/>
              <a:t>Проектирование сервера для интегрированной среды обучения алгоритмизации </a:t>
            </a:r>
            <a:r>
              <a:rPr lang="en-US" sz="3400" dirty="0"/>
              <a:t>DRAKON IDE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57725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группы ДИПРБ-31 Самарский В.В.</a:t>
            </a:r>
          </a:p>
          <a:p>
            <a:r>
              <a:rPr lang="ru-RU" dirty="0"/>
              <a:t>Руководитель от организации</a:t>
            </a:r>
            <a:r>
              <a:rPr lang="en-US" dirty="0"/>
              <a:t>: </a:t>
            </a:r>
            <a:r>
              <a:rPr lang="ru-RU" dirty="0"/>
              <a:t>к.т.н. доцент Лаптев В.В.</a:t>
            </a:r>
          </a:p>
          <a:p>
            <a:r>
              <a:rPr lang="ru-RU" dirty="0"/>
              <a:t>Руководитель от университета</a:t>
            </a:r>
            <a:r>
              <a:rPr lang="en-US" dirty="0"/>
              <a:t>: </a:t>
            </a:r>
            <a:r>
              <a:rPr lang="ru-RU" dirty="0"/>
              <a:t>к.т.н. доцент Седова Я.А.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500836" y="57703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883780-CAA2-2D4D-A354-87796765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8C8FF-9EF7-404B-B53E-36848536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проектируемой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7929E-9CB3-46EE-821C-050E7004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регистрация новых пользователей;</a:t>
            </a:r>
          </a:p>
          <a:p>
            <a:r>
              <a:rPr lang="ru-RU" dirty="0"/>
              <a:t>вход в систему для зарегистрированных пользователей;</a:t>
            </a:r>
          </a:p>
          <a:p>
            <a:r>
              <a:rPr lang="ru-RU" dirty="0"/>
              <a:t>выдача ролей зарегистрированным пользователям;</a:t>
            </a:r>
          </a:p>
          <a:p>
            <a:r>
              <a:rPr lang="ru-RU" dirty="0"/>
              <a:t>создание списков курируемых пользователей;</a:t>
            </a:r>
          </a:p>
          <a:p>
            <a:r>
              <a:rPr lang="ru-RU" dirty="0"/>
              <a:t>хранение и изменение пользовательских ДРАКОН-схемы. </a:t>
            </a:r>
          </a:p>
          <a:p>
            <a:r>
              <a:rPr lang="ru-RU" dirty="0"/>
              <a:t>конвертация схем в язык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54B4E6-12A5-4D24-8822-5E37BCAC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A75A2F3-320D-4326-81BC-ECB6C042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EADD7-1926-4984-AE08-33B828920D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26" y="2022331"/>
            <a:ext cx="6730306" cy="486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ru-RU" dirty="0"/>
              <a:t>диаграмма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967AB-F76D-44E6-A1FA-58C1207B5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52" y="2027827"/>
            <a:ext cx="7955123" cy="4712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EC26F5-373E-C24A-A103-313B7AC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21C0A-03A4-48E0-AFDE-1AF89129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8" y="1986156"/>
            <a:ext cx="5693115" cy="4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6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A3296-FAA3-420C-BCD1-C0DAFF25DB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2290" y="2889636"/>
            <a:ext cx="9233310" cy="18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сервисы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3" y="2448574"/>
            <a:ext cx="605298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Сервис управления пользователем</a:t>
            </a:r>
          </a:p>
          <a:p>
            <a:r>
              <a:rPr lang="ru-RU" dirty="0"/>
              <a:t>Сервис аутентификации</a:t>
            </a:r>
          </a:p>
          <a:p>
            <a:r>
              <a:rPr lang="ru-RU" dirty="0"/>
              <a:t>Сервис </a:t>
            </a:r>
            <a:r>
              <a:rPr lang="ru-RU" dirty="0" err="1"/>
              <a:t>криптошифрования</a:t>
            </a:r>
            <a:endParaRPr lang="ru-RU" dirty="0"/>
          </a:p>
          <a:p>
            <a:r>
              <a:rPr lang="ru-RU" dirty="0"/>
              <a:t>Сервис управления курируемыми пользователями</a:t>
            </a:r>
          </a:p>
          <a:p>
            <a:r>
              <a:rPr lang="ru-RU" dirty="0"/>
              <a:t>Сервис управления схемами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EEEB8D-45D4-5947-9779-2E60441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Предварительный формат ДРАКОН-схемы для сохранения в БД и локальном хранилище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37FA6-80E9-4BCB-8FF2-1DB9B817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7" name="Рисунок 33">
            <a:extLst>
              <a:ext uri="{FF2B5EF4-FFF2-40B4-BE49-F238E27FC236}">
                <a16:creationId xmlns:a16="http://schemas.microsoft.com/office/drawing/2014/main" id="{03FD6E04-A48E-4CE5-9559-26218DEE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22" y="2202530"/>
            <a:ext cx="5189857" cy="445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8C455B-17E6-3448-A8E4-A78D7AEF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61694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2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C9A1D-3464-45D4-B3E9-EDE9E2A6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843F5-3FE2-4042-93F6-259DFC0170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84" y="2665210"/>
            <a:ext cx="8218733" cy="294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интерфейса редактора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37FA6-80E9-4BCB-8FF2-1DB9B817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Рисунок 45">
            <a:extLst>
              <a:ext uri="{FF2B5EF4-FFF2-40B4-BE49-F238E27FC236}">
                <a16:creationId xmlns:a16="http://schemas.microsoft.com/office/drawing/2014/main" id="{174A45BA-2974-4604-85C5-E0DE3DED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16" y="2048209"/>
            <a:ext cx="7311968" cy="473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6AD752-CE32-7044-B6E3-54EB0040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1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Регистрационные данные пользователя</a:t>
            </a:r>
          </a:p>
          <a:p>
            <a:r>
              <a:rPr lang="ru-RU" dirty="0"/>
              <a:t>Роль пользователя в системе</a:t>
            </a:r>
          </a:p>
          <a:p>
            <a:r>
              <a:rPr lang="ru-RU" dirty="0"/>
              <a:t>Запросы к </a:t>
            </a:r>
            <a:r>
              <a:rPr lang="en-US" dirty="0"/>
              <a:t>API </a:t>
            </a:r>
            <a:r>
              <a:rPr lang="ru-RU" dirty="0"/>
              <a:t>базы данных для получения доступа к таблицам</a:t>
            </a:r>
          </a:p>
          <a:p>
            <a:r>
              <a:rPr lang="ru-RU" dirty="0"/>
              <a:t>Установка отношений между пользователями и кураторами</a:t>
            </a:r>
          </a:p>
          <a:p>
            <a:r>
              <a:rPr lang="ru-RU" dirty="0"/>
              <a:t>Запросы администратора</a:t>
            </a:r>
          </a:p>
          <a:p>
            <a:r>
              <a:rPr lang="ru-RU" dirty="0"/>
              <a:t>Содержимое ДРАКОН-схем для каждого пользователя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027D-74D9-44DA-8CAA-699B11E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Кафедра «АСОИУ» ФГБОУ АГТУ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038F6-3A43-48D6-9EA5-434DD09C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08D00-7450-4A5E-8805-3F86F925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Количество заявок на IT-специальности в Украине в 2020 году побило рекорды">
            <a:extLst>
              <a:ext uri="{FF2B5EF4-FFF2-40B4-BE49-F238E27FC236}">
                <a16:creationId xmlns:a16="http://schemas.microsoft.com/office/drawing/2014/main" id="{1ABBA5A5-8B63-4F3F-B5A4-66706B9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8" y="2309021"/>
            <a:ext cx="6696503" cy="37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иктория Зарипова (divimp) — Хабр Карьера">
            <a:extLst>
              <a:ext uri="{FF2B5EF4-FFF2-40B4-BE49-F238E27FC236}">
                <a16:creationId xmlns:a16="http://schemas.microsoft.com/office/drawing/2014/main" id="{BE98AEB6-002B-45B3-AEE1-7E0717AE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24" y="2054187"/>
            <a:ext cx="4548979" cy="4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Схемы пользователя из БД</a:t>
            </a:r>
          </a:p>
          <a:p>
            <a:r>
              <a:rPr lang="en-US" dirty="0"/>
              <a:t>JWT </a:t>
            </a:r>
            <a:r>
              <a:rPr lang="ru-RU" dirty="0"/>
              <a:t>токен для доступа к защищённым </a:t>
            </a:r>
            <a:r>
              <a:rPr lang="en-US" dirty="0"/>
              <a:t>URL</a:t>
            </a:r>
            <a:r>
              <a:rPr lang="ru-RU" dirty="0"/>
              <a:t> приложения</a:t>
            </a:r>
          </a:p>
          <a:p>
            <a:r>
              <a:rPr lang="ru-RU" dirty="0"/>
              <a:t>Список курируемых пользователей для каждого куратора</a:t>
            </a:r>
          </a:p>
          <a:p>
            <a:r>
              <a:rPr lang="ru-RU" dirty="0"/>
              <a:t>Информация обо всех пользователей для роли Администратор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не менее 8192 МБ ОЗУ;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не менее 512 MБ свободного места на диске;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операционная система: ОС с поддержкой среды выполнения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14.16+.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v13.2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v17.0.0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v1.53.2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2020.3.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v19.03.12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795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строк кода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 сервисов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сервис криптозащиты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прохождения производственной практики на кафедре «АСОИУ» АГТУ была спроектирована и разработана база данных с использованием </a:t>
            </a:r>
            <a:r>
              <a:rPr lang="ru-RU" dirty="0" err="1"/>
              <a:t>PostgreSQL</a:t>
            </a:r>
            <a:r>
              <a:rPr lang="ru-RU" dirty="0"/>
              <a:t> версии 12.3 для проектируемой системы. Реализован сервер для обслуживания базы данных и распределения доступа пользователей. Спроектированы прототипы интерфейсов системы.</a:t>
            </a:r>
          </a:p>
          <a:p>
            <a:pPr algn="just"/>
            <a:r>
              <a:rPr lang="ru-RU" dirty="0"/>
              <a:t>Программа отвечает поставленным требованиям и может использоваться как сервер для клиентской части интегрированной среды разработки DRAKON IDE.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Проектирование интегрированной среды для обучения алгоритмизации на языке ДРАКОН</a:t>
            </a:r>
            <a:endParaRPr lang="en-US" dirty="0"/>
          </a:p>
          <a:p>
            <a:r>
              <a:rPr lang="ru-RU" dirty="0"/>
              <a:t>Разработка серверной части и базы данных для проектируемой системы. Система должна удовлетворять следующим требованиям:</a:t>
            </a:r>
          </a:p>
          <a:p>
            <a:r>
              <a:rPr lang="ru-RU" dirty="0"/>
              <a:t>Проектируемая система должна быть реализована в виде веб-приложения, предоставляющее возможность создавать и редактировать дракон-схемы с возможностью загрузки и сохранения схем, конвертации в синтаксис языка </a:t>
            </a:r>
            <a:r>
              <a:rPr lang="ru-RU" dirty="0" err="1"/>
              <a:t>JavaScript</a:t>
            </a:r>
            <a:r>
              <a:rPr lang="ru-RU" dirty="0"/>
              <a:t>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698F4E-B48A-D042-A4EC-FF4616D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591059" cy="43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  проектирование клиент-серверной информационной системы, которая осуществляет хранение в базе данных пользовательских ДРАКОН-схем, распределяет роли между пользователями системы с целью автоматизации процесса обучения и отображает графическое представление ДРАКОН-схемы.</a:t>
            </a:r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pPr marL="0" indent="0">
              <a:buNone/>
            </a:pPr>
            <a:r>
              <a:rPr lang="ru-RU" dirty="0"/>
              <a:t>  обучение пользователей основам алгоритмизации и автоматизации процессов, снижение нагрузки на преподавателей на кафедре «АСОИУ», повышение практической пользы языка ДРАКОН как инструментария для автоматизации процессов.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</a:t>
            </a:r>
          </a:p>
        </p:txBody>
      </p:sp>
      <p:pic>
        <p:nvPicPr>
          <p:cNvPr id="1032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947FB595-3F15-441D-B2D1-497DB49C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48" y="295275"/>
            <a:ext cx="56007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оскосмос» объявил о прекращении полетов ракет «Протон» / Хабр">
            <a:extLst>
              <a:ext uri="{FF2B5EF4-FFF2-40B4-BE49-F238E27FC236}">
                <a16:creationId xmlns:a16="http://schemas.microsoft.com/office/drawing/2014/main" id="{8669EC41-6064-4951-8677-34F3ABD1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" y="2292119"/>
            <a:ext cx="4536419" cy="27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DFB179-ACE7-DD41-9249-5AFBD41D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10"/>
            <a:ext cx="12201024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Правила</a:t>
            </a:r>
          </a:p>
          <a:p>
            <a:pPr marL="0" indent="0">
              <a:buNone/>
            </a:pPr>
            <a:r>
              <a:rPr lang="ru-RU" dirty="0"/>
              <a:t>1. Главный маршрут алгоритма следует по «Шампур» сверху вниз</a:t>
            </a:r>
          </a:p>
          <a:p>
            <a:pPr marL="0" indent="0">
              <a:buNone/>
            </a:pPr>
            <a:r>
              <a:rPr lang="ru-RU" dirty="0"/>
              <a:t>2. Пересечение икон и их связей запрещены</a:t>
            </a:r>
          </a:p>
          <a:p>
            <a:pPr marL="0" indent="0">
              <a:buNone/>
            </a:pPr>
            <a:r>
              <a:rPr lang="ru-RU" dirty="0"/>
              <a:t>3. Побочные маршруты всегда справа</a:t>
            </a:r>
          </a:p>
        </p:txBody>
      </p:sp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53" y="3429000"/>
            <a:ext cx="5910487" cy="319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– примитив и силуэт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1962078"/>
            <a:ext cx="6381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ДРАКОН — Википедия">
            <a:extLst>
              <a:ext uri="{FF2B5EF4-FFF2-40B4-BE49-F238E27FC236}">
                <a16:creationId xmlns:a16="http://schemas.microsoft.com/office/drawing/2014/main" id="{3096B095-8E9C-49A8-A83C-7EE79292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1" y="2347912"/>
            <a:ext cx="3842148" cy="39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AC24E16-93E9-4D9A-B99F-4784A983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10"/>
            <a:ext cx="12201024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Плюсы</a:t>
            </a:r>
          </a:p>
          <a:p>
            <a:r>
              <a:rPr lang="ru-RU" dirty="0"/>
              <a:t>Строгость и порядок</a:t>
            </a:r>
          </a:p>
          <a:p>
            <a:r>
              <a:rPr lang="ru-RU" dirty="0"/>
              <a:t>Легкость в восприятии алгоритмов</a:t>
            </a:r>
          </a:p>
          <a:p>
            <a:r>
              <a:rPr lang="ru-RU" dirty="0"/>
              <a:t>Низкий порог вхождения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Минусы:</a:t>
            </a:r>
          </a:p>
          <a:p>
            <a:r>
              <a:rPr lang="ru-RU" dirty="0"/>
              <a:t>отсутствие стандарта языка</a:t>
            </a:r>
          </a:p>
          <a:p>
            <a:r>
              <a:rPr lang="ru-RU" dirty="0"/>
              <a:t>отсутствие поддержки и развития языка со стороны компаний</a:t>
            </a:r>
          </a:p>
          <a:p>
            <a:r>
              <a:rPr lang="ru-RU" dirty="0"/>
              <a:t>низкая вместимость полезной информации на единицу площади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7741B6-50B0-F94F-ABB3-78CB319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1" y="2124310"/>
            <a:ext cx="12201024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Процесс программирования:</a:t>
            </a:r>
          </a:p>
          <a:p>
            <a:pPr marL="0" indent="0">
              <a:buNone/>
            </a:pPr>
            <a:r>
              <a:rPr lang="ru-RU" dirty="0"/>
              <a:t>1. Разместить иконы в ДРАКОН-схеме</a:t>
            </a:r>
          </a:p>
          <a:p>
            <a:pPr marL="0" indent="0">
              <a:buNone/>
            </a:pPr>
            <a:r>
              <a:rPr lang="ru-RU" dirty="0"/>
              <a:t>2. Поместить код внутри икон</a:t>
            </a:r>
          </a:p>
          <a:p>
            <a:pPr marL="0" indent="0">
              <a:buNone/>
            </a:pPr>
            <a:r>
              <a:rPr lang="ru-RU" dirty="0"/>
              <a:t>3. Преобразовать программой-транслятором в текстовый файл с исходным кодом</a:t>
            </a:r>
          </a:p>
          <a:p>
            <a:pPr marL="0" indent="0">
              <a:buNone/>
            </a:pPr>
            <a:r>
              <a:rPr lang="ru-RU" dirty="0"/>
              <a:t>4. Запустить сконвертированный</a:t>
            </a:r>
          </a:p>
          <a:p>
            <a:pPr marL="0" indent="0">
              <a:buNone/>
            </a:pPr>
            <a:r>
              <a:rPr lang="ru-RU" dirty="0"/>
              <a:t>код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88" y="4125712"/>
            <a:ext cx="6555520" cy="23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936</TotalTime>
  <Words>1137</Words>
  <Application>Microsoft Office PowerPoint</Application>
  <PresentationFormat>Широкоэкранный</PresentationFormat>
  <Paragraphs>158</Paragraphs>
  <Slides>25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Берлин</vt:lpstr>
      <vt:lpstr>Отчёт по производственной практике в «Кафедре АСОИУ» на тему Проектирование сервера для интегрированной среды обучения алгоритмизации DRAKON IDE</vt:lpstr>
      <vt:lpstr>Кафедра «АСОИУ» ФГБОУ АГТУ</vt:lpstr>
      <vt:lpstr>Постановка задачи</vt:lpstr>
      <vt:lpstr>Цель и назначение</vt:lpstr>
      <vt:lpstr>ЯЗЫК ДРАКОН</vt:lpstr>
      <vt:lpstr>ЯЗЫК ДРАКОН - правила</vt:lpstr>
      <vt:lpstr>ЯЗЫК ДРАКОН – примитив и силуэт</vt:lpstr>
      <vt:lpstr>ЯЗЫК ДРАКОН</vt:lpstr>
      <vt:lpstr>ЯЗЫК ДРАКОН - программирование</vt:lpstr>
      <vt:lpstr>Требования к проектируемой системе</vt:lpstr>
      <vt:lpstr>Диаграмма вариантов использования</vt:lpstr>
      <vt:lpstr>ER диаграмма</vt:lpstr>
      <vt:lpstr>Диаграмма базы данных</vt:lpstr>
      <vt:lpstr>Архитектура проектируемой системы</vt:lpstr>
      <vt:lpstr>Реализованные сервисы</vt:lpstr>
      <vt:lpstr>Предварительный формат ДРАКОН-схемы для сохранения в БД и локальном хранилище</vt:lpstr>
      <vt:lpstr>Диаграмма развертывания</vt:lpstr>
      <vt:lpstr>Прототип интерфейса редактора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75</cp:revision>
  <dcterms:created xsi:type="dcterms:W3CDTF">2019-01-16T21:39:50Z</dcterms:created>
  <dcterms:modified xsi:type="dcterms:W3CDTF">2021-04-15T15:57:07Z</dcterms:modified>
</cp:coreProperties>
</file>