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83" r:id="rId4"/>
    <p:sldId id="284" r:id="rId5"/>
    <p:sldId id="282" r:id="rId6"/>
    <p:sldId id="285" r:id="rId7"/>
    <p:sldId id="294" r:id="rId8"/>
    <p:sldId id="289" r:id="rId9"/>
    <p:sldId id="260" r:id="rId10"/>
    <p:sldId id="291" r:id="rId11"/>
    <p:sldId id="287" r:id="rId12"/>
    <p:sldId id="286" r:id="rId13"/>
    <p:sldId id="279" r:id="rId14"/>
    <p:sldId id="288" r:id="rId15"/>
    <p:sldId id="290" r:id="rId16"/>
    <p:sldId id="278" r:id="rId17"/>
    <p:sldId id="297" r:id="rId18"/>
    <p:sldId id="269" r:id="rId19"/>
    <p:sldId id="268" r:id="rId20"/>
    <p:sldId id="270" r:id="rId21"/>
    <p:sldId id="292" r:id="rId22"/>
    <p:sldId id="271" r:id="rId23"/>
    <p:sldId id="272" r:id="rId24"/>
    <p:sldId id="273" r:id="rId25"/>
    <p:sldId id="295" r:id="rId26"/>
    <p:sldId id="29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услан" initials="Р" lastIdx="7" clrIdx="0">
    <p:extLst>
      <p:ext uri="{19B8F6BF-5375-455C-9EA6-DF929625EA0E}">
        <p15:presenceInfo xmlns:p15="http://schemas.microsoft.com/office/powerpoint/2012/main" userId="Руслан" providerId="None"/>
      </p:ext>
    </p:extLst>
  </p:cmAuthor>
  <p:cmAuthor id="2" name="Владислав Самарский" initials="ВС" lastIdx="13" clrIdx="1">
    <p:extLst>
      <p:ext uri="{19B8F6BF-5375-455C-9EA6-DF929625EA0E}">
        <p15:presenceInfo xmlns:p15="http://schemas.microsoft.com/office/powerpoint/2012/main" userId="3ea9ef85f3df98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28" autoAdjust="0"/>
    <p:restoredTop sz="79280" autoAdjust="0"/>
  </p:normalViewPr>
  <p:slideViewPr>
    <p:cSldViewPr snapToGrid="0">
      <p:cViewPr varScale="1">
        <p:scale>
          <a:sx n="79" d="100"/>
          <a:sy n="79" d="100"/>
        </p:scale>
        <p:origin x="1637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7T07:52:25.905" idx="1">
    <p:pos x="10" y="10"/>
    <p:text>Уважа</p:text>
    <p:extLst>
      <p:ext uri="{C676402C-5697-4E1C-873F-D02D1690AC5C}">
        <p15:threadingInfo xmlns:p15="http://schemas.microsoft.com/office/powerpoint/2012/main" timeZoneBias="-240"/>
      </p:ext>
    </p:extLst>
  </p:cm>
  <p:cm authorId="1" dt="2019-01-17T07:52:54.107" idx="2">
    <p:pos x="10" y="146"/>
    <p:text>Уважаемая комиссия, разрешите представить Вам курсовой проект по дисциплине «Параллелльное программирование» на тему (на слайде).
Выполнил студент группы ДИПРБ-41, Самарский Владислав руководитель кандидат технических наук доцент Белов Сергей Валерьевич</p:text>
    <p:extLst>
      <p:ext uri="{C676402C-5697-4E1C-873F-D02D1690AC5C}">
        <p15:threadingInfo xmlns:p15="http://schemas.microsoft.com/office/powerpoint/2012/main" timeZoneBias="-24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3-03T18:58:18.063" idx="12">
    <p:pos x="2128" y="1565"/>
    <p:text>В качестве стандарта используются книги:
1. Паронджанов В. Д. Алгоритмы и жизнеритмы на языке ДРАКОН. Разработка алгоритмов. Безошибочные алгоритмы. — М.: Препринт, 2019. — 374 с.
2. Паронджанов В. Д. Учись писать, читать и понимать алгоритмы. Алгоритмы для правильного мышления. Основы алгоритмизации. — М.: ДМК Пресс, 2012, 2014, 2016. — 520 с.</p:text>
    <p:extLst>
      <p:ext uri="{C676402C-5697-4E1C-873F-D02D1690AC5C}">
        <p15:threadingInfo xmlns:p15="http://schemas.microsoft.com/office/powerpoint/2012/main" timeZoneBias="-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3F619-4E85-401A-AB9F-B194067E8033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45AF8-C6EC-4BDD-A795-83822D331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47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1986_%D0%B3%D0%BE%D0%B4" TargetMode="External"/><Relationship Id="rId7" Type="http://schemas.openxmlformats.org/officeDocument/2006/relationships/hyperlink" Target="https://ru.wikipedia.org/wiki/%D0%9C%D0%BE%D1%80%D1%81%D0%BA%D0%BE%D0%B9_%D1%81%D1%82%D0%B0%D1%80%D1%82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%D0%A1%D0%B5%D0%BC%D0%B5%D0%B9%D1%81%D1%82%D0%B2%D0%BE_%D1%80%D0%B0%D0%B7%D0%B3%D0%BE%D0%BD%D0%BD%D1%8B%D1%85_%D0%B1%D0%BB%D0%BE%D0%BA%D0%BE%D0%B2_%D0%94#%D0%94%D0%9C-SL" TargetMode="External"/><Relationship Id="rId5" Type="http://schemas.openxmlformats.org/officeDocument/2006/relationships/hyperlink" Target="https://ru.wikipedia.org/wiki/%D0%94%D0%A0%D0%90%D0%9A%D0%9E%D0%9D#cite_note-allashev-9" TargetMode="External"/><Relationship Id="rId4" Type="http://schemas.openxmlformats.org/officeDocument/2006/relationships/hyperlink" Target="https://ru.wikipedia.org/wiki/CASE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184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Системные требования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837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Предоставляет пользователю теоретический материал по теме «АВЛ-деревья»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Проводит тестирование пользователя по теме «АВЛ-деревья»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Позволяет редактировать базу тестовых вопросов</a:t>
            </a:r>
          </a:p>
          <a:p>
            <a:pPr marL="0" indent="0">
              <a:buNone/>
            </a:pPr>
            <a:r>
              <a:rPr lang="ru-RU" dirty="0"/>
              <a:t>Программа отвечает поставленным требованиям.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135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Язык ДРАКОН – визуальный алгоритмический язык моделирования и программирования.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Разработка языка ДРАКОН началась в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1986 год"/>
              </a:rPr>
              <a:t>1986 году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Через 11 лет на базе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ДРАКОНа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была построена автоматизированная Технология разработки алгоритмов и программ (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CASE"/>
              </a:rPr>
              <a:t>CASE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-технология) под названием «ГРАФИТ-ФЛОКС»</a:t>
            </a:r>
            <a:r>
              <a:rPr lang="ru-RU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/>
              </a:rPr>
              <a:t>[8]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С их помощью были разработаны алгоритмы и программы разгонного блока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Семейство разгонных блоков Д"/>
              </a:rPr>
              <a:t>ДМ-SL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международного космического проекта «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Морской старт"/>
              </a:rPr>
              <a:t>Морской старт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». С 97 по 99 с применением языка ДРАКОН было осуществлены свыше 30 запусков космических аппаратов.</a:t>
            </a:r>
            <a:b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Язык ДРАКОН был создан в ответ на требования научного сообщества в инструментарии для создания алгоритмов для технических специалистов с недостаточными познаниями в области программировании.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91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705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Силуэт позволяет разбить диаграмму на логические части. 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Его можно представить как несколько силуэтов, объединенных в единой схеме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801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ru-RU" dirty="0"/>
            </a:br>
            <a:br>
              <a:rPr lang="ru-RU" dirty="0"/>
            </a:br>
            <a:r>
              <a:rPr lang="ru-RU" dirty="0"/>
              <a:t>Рассматривая вершину АВЛ-дерева, пользуются показателем сбалансированности. Он указывает на то, сбалансированы ли поддеревья слева и справа. Исходя из этого, показатель сбалансированности определяется как разность между высотами левого и правого поддеревьев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973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ru-RU" dirty="0"/>
            </a:br>
            <a:br>
              <a:rPr lang="ru-RU" dirty="0"/>
            </a:br>
            <a:r>
              <a:rPr lang="ru-RU" dirty="0"/>
              <a:t>Рассматривая вершину АВЛ-дерева, пользуются показателем сбалансированности. Он указывает на то, сбалансированы ли поддеревья слева и справа. Исходя из этого, показатель сбалансированности определяется как разность между высотами левого и правого поддеревьев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109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Входные данные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50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Выходные данные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441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Системные требования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70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3241-46A6-174A-8F19-3213B10CEE0C}" type="datetime1">
              <a:rPr lang="ru-RU" smtClean="0"/>
              <a:t>16.04.2021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575C-2B67-174B-A714-878E7D581B7F}" type="datetime1">
              <a:rPr lang="ru-RU" smtClean="0"/>
              <a:t>16.04.2021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18EE-E5BD-E143-AA09-1FA4B73FD1BC}" type="datetime1">
              <a:rPr lang="ru-RU" smtClean="0"/>
              <a:t>16.04.2021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F4CE-3B1A-5245-8D86-FB527EEDE6F3}" type="datetime1">
              <a:rPr lang="ru-RU" smtClean="0"/>
              <a:t>16.04.2021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4972-1474-AB45-9D30-3D866D2A39E4}" type="datetime1">
              <a:rPr lang="ru-RU" smtClean="0"/>
              <a:t>16.04.2021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D9DA-5D89-5741-9827-4F86BA081D41}" type="datetime1">
              <a:rPr lang="ru-RU" smtClean="0"/>
              <a:t>16.04.2021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F625-E934-3648-9A5D-9A235911E517}" type="datetime1">
              <a:rPr lang="ru-RU" smtClean="0"/>
              <a:t>16.04.2021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3463-215C-EA45-B917-1ADAD461D17F}" type="datetime1">
              <a:rPr lang="ru-RU" smtClean="0"/>
              <a:t>16.04.2021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74209E6-A630-DE44-8E88-EBA71BAE8EE0}" type="datetime1">
              <a:rPr lang="ru-RU" smtClean="0"/>
              <a:t>16.04.2021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3294-7A17-5547-93C5-2E9A7DCED528}" type="datetime1">
              <a:rPr lang="ru-RU" smtClean="0"/>
              <a:t>16.04.2021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F606-2589-DA4B-85F0-7F6C49369CAA}" type="datetime1">
              <a:rPr lang="ru-RU" smtClean="0"/>
              <a:t>16.04.2021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9706-8A7B-C54A-A6F4-0B24533DEB80}" type="datetime1">
              <a:rPr lang="ru-RU" smtClean="0"/>
              <a:t>16.04.2021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AB59-BF21-8441-8AB1-F0D7CEF8C0B1}" type="datetime1">
              <a:rPr lang="ru-RU" smtClean="0"/>
              <a:t>16.04.2021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55EB-5648-CE46-A55A-5283D13BBF17}" type="datetime1">
              <a:rPr lang="ru-RU" smtClean="0"/>
              <a:t>16.04.2021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EE28-D22C-CF4D-BC91-E85D2C473E7F}" type="datetime1">
              <a:rPr lang="ru-RU" smtClean="0"/>
              <a:t>16.04.2021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AB5C-B105-F740-8AC6-FDB6A84F66ED}" type="datetime1">
              <a:rPr lang="ru-RU" smtClean="0"/>
              <a:t>16.04.2021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4E2E-3B4C-A04D-B294-9622B8D4BA90}" type="datetime1">
              <a:rPr lang="ru-RU" smtClean="0"/>
              <a:t>16.04.2021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rgbClr val="10447B"/>
            </a:gs>
            <a:gs pos="0">
              <a:srgbClr val="176F9B"/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4361A-6439-3149-9F2D-66FA6BF4D879}" type="datetime1">
              <a:rPr lang="ru-RU" smtClean="0"/>
              <a:t>16.04.2021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7D5CF-D6B4-48F4-B39B-564179BC5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42023"/>
            <a:ext cx="8883071" cy="1373070"/>
          </a:xfrm>
        </p:spPr>
        <p:txBody>
          <a:bodyPr/>
          <a:lstStyle/>
          <a:p>
            <a:pPr algn="ctr"/>
            <a:r>
              <a:rPr lang="ru-RU" sz="3400" dirty="0"/>
              <a:t>Выпускная квалификационная работа </a:t>
            </a:r>
            <a:br>
              <a:rPr lang="en-US" sz="3400" dirty="0"/>
            </a:br>
            <a:r>
              <a:rPr lang="ru-RU" sz="2400" dirty="0"/>
              <a:t>на тему</a:t>
            </a:r>
            <a:br>
              <a:rPr lang="ru-RU" sz="2400" dirty="0"/>
            </a:br>
            <a:br>
              <a:rPr lang="ru-RU" sz="3400" dirty="0"/>
            </a:br>
            <a:r>
              <a:rPr lang="ru-RU" sz="3400" dirty="0"/>
              <a:t>Интегрированная среда </a:t>
            </a:r>
            <a:br>
              <a:rPr lang="ru-RU" sz="3400" dirty="0"/>
            </a:br>
            <a:r>
              <a:rPr lang="ru-RU" sz="3400" dirty="0"/>
              <a:t>для обучения алгоритмизации </a:t>
            </a:r>
            <a:br>
              <a:rPr lang="ru-RU" sz="3400" dirty="0"/>
            </a:br>
            <a:r>
              <a:rPr lang="en-US" sz="3400" dirty="0"/>
              <a:t>DRAKON</a:t>
            </a:r>
            <a:r>
              <a:rPr lang="ru-RU" sz="3400" dirty="0"/>
              <a:t> </a:t>
            </a:r>
            <a:r>
              <a:rPr lang="en-US" sz="3400" dirty="0"/>
              <a:t>IDE</a:t>
            </a:r>
            <a:endParaRPr lang="ru-RU" sz="3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7B08E2-1A04-4204-9910-47E77CB63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557725"/>
          </a:xfrm>
        </p:spPr>
        <p:txBody>
          <a:bodyPr>
            <a:normAutofit/>
          </a:bodyPr>
          <a:lstStyle/>
          <a:p>
            <a:r>
              <a:rPr lang="ru-RU" dirty="0"/>
              <a:t>Выполнил студент группы ДИПРБ-</a:t>
            </a:r>
            <a:r>
              <a:rPr lang="en-US" dirty="0"/>
              <a:t>4</a:t>
            </a:r>
            <a:r>
              <a:rPr lang="ru-RU" dirty="0"/>
              <a:t>1 Самарский В.В.</a:t>
            </a:r>
          </a:p>
          <a:p>
            <a:r>
              <a:rPr lang="ru-RU" dirty="0"/>
              <a:t>Научный руководитель</a:t>
            </a:r>
            <a:r>
              <a:rPr lang="en-US" dirty="0"/>
              <a:t>: </a:t>
            </a:r>
            <a:r>
              <a:rPr lang="ru-RU" dirty="0"/>
              <a:t>к.т.н., доцент Лаптев В.В.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DF7EA-7227-4218-BCC2-E1DDBB604062}"/>
              </a:ext>
            </a:extLst>
          </p:cNvPr>
          <p:cNvSpPr txBox="1"/>
          <p:nvPr/>
        </p:nvSpPr>
        <p:spPr>
          <a:xfrm>
            <a:off x="500836" y="577036"/>
            <a:ext cx="1130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Астраханский государственный технический университет</a:t>
            </a:r>
          </a:p>
        </p:txBody>
      </p:sp>
    </p:spTree>
    <p:extLst>
      <p:ext uri="{BB962C8B-B14F-4D97-AF65-F5344CB8AC3E}">
        <p14:creationId xmlns:p14="http://schemas.microsoft.com/office/powerpoint/2010/main" val="252463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BF4027-A676-47CC-945F-A97DEC85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ru-RU" dirty="0"/>
              <a:t>-диаграмма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08FECE-4472-4732-BFB3-C248A3E7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0967AB-F76D-44E6-A1FA-58C1207B579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952" y="2027827"/>
            <a:ext cx="7955123" cy="47121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1604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базы данных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AEC26F5-373E-C24A-A103-313B7AC9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121C0A-03A4-48E0-AFDE-1AF891293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968" y="1986156"/>
            <a:ext cx="5693115" cy="457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6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Логическая архитектура проектируемой системы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FD8ABD6-5BDB-DC42-AD63-36F9E567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1A3296-FAA3-420C-BCD1-C0DAFF25DB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82290" y="2889636"/>
            <a:ext cx="9233310" cy="181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72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C2B77-180D-4E3F-AB4E-7C0F59E5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Реализованные сервисы</a:t>
            </a: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3C9891EA-4E8F-41BC-A1CB-2B420B1FB61F}"/>
              </a:ext>
            </a:extLst>
          </p:cNvPr>
          <p:cNvSpPr txBox="1">
            <a:spLocks/>
          </p:cNvSpPr>
          <p:nvPr/>
        </p:nvSpPr>
        <p:spPr>
          <a:xfrm>
            <a:off x="467883" y="2448574"/>
            <a:ext cx="6052989" cy="4053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Сервис управления пользователем</a:t>
            </a:r>
          </a:p>
          <a:p>
            <a:r>
              <a:rPr lang="ru-RU" dirty="0"/>
              <a:t>Сервис аутентификации</a:t>
            </a:r>
          </a:p>
          <a:p>
            <a:r>
              <a:rPr lang="ru-RU" dirty="0"/>
              <a:t>Сервис </a:t>
            </a:r>
            <a:r>
              <a:rPr lang="ru-RU" dirty="0" err="1"/>
              <a:t>криптошифрования</a:t>
            </a:r>
            <a:endParaRPr lang="ru-RU" dirty="0"/>
          </a:p>
          <a:p>
            <a:r>
              <a:rPr lang="ru-RU" dirty="0"/>
              <a:t>Сервис управления курируемыми пользователями</a:t>
            </a:r>
          </a:p>
          <a:p>
            <a:r>
              <a:rPr lang="ru-RU" dirty="0"/>
              <a:t>Сервис управления схемами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EEEB8D-45D4-5947-9779-2E604410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11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C2B77-180D-4E3F-AB4E-7C0F59E5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Предварительный формат ДРАКОН-схемы для сохранения в БД и локальном хранилище</a:t>
            </a:r>
          </a:p>
        </p:txBody>
      </p:sp>
      <p:pic>
        <p:nvPicPr>
          <p:cNvPr id="6147" name="Рисунок 33">
            <a:extLst>
              <a:ext uri="{FF2B5EF4-FFF2-40B4-BE49-F238E27FC236}">
                <a16:creationId xmlns:a16="http://schemas.microsoft.com/office/drawing/2014/main" id="{03FD6E04-A48E-4CE5-9559-26218DEE8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322" y="2202530"/>
            <a:ext cx="5189857" cy="4454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78C455B-17E6-3448-A8E4-A78D7AEF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61694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20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2220A-65B9-4D41-9502-D2E72DA9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развертывания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2D3C4A-2AF1-43B3-9481-59C283ED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2843F5-3FE2-4042-93F6-259DFC01703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884" y="2665210"/>
            <a:ext cx="8218733" cy="29426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981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C2B77-180D-4E3F-AB4E-7C0F59E5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 интерфейса редактора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A6AD752-CE32-7044-B6E3-54EB0040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4A7654C-3AE7-4E58-9544-967BEF7174B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585" y="1999899"/>
            <a:ext cx="6014947" cy="4783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4012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853D85-5312-47B0-BC28-ABD3A3E9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регистрации пользователей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C347DE-DF16-43D3-82C5-EF86738E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DF0D2D-0AD0-43DF-A4E9-EE2BA4A066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555" y="2563313"/>
            <a:ext cx="5317476" cy="3137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4224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Регистрационные данные пользователя</a:t>
            </a:r>
          </a:p>
          <a:p>
            <a:r>
              <a:rPr lang="ru-RU" dirty="0"/>
              <a:t>Роль пользователя в системе</a:t>
            </a:r>
          </a:p>
          <a:p>
            <a:r>
              <a:rPr lang="ru-RU" dirty="0"/>
              <a:t>Запросы к </a:t>
            </a:r>
            <a:r>
              <a:rPr lang="en-US" dirty="0"/>
              <a:t>API </a:t>
            </a:r>
            <a:r>
              <a:rPr lang="ru-RU" dirty="0"/>
              <a:t>базы данных для получения доступа к таблицам</a:t>
            </a:r>
          </a:p>
          <a:p>
            <a:r>
              <a:rPr lang="ru-RU" dirty="0"/>
              <a:t>Установка отношений между пользователями и кураторами</a:t>
            </a:r>
          </a:p>
          <a:p>
            <a:r>
              <a:rPr lang="ru-RU" dirty="0"/>
              <a:t>Запросы администратора</a:t>
            </a:r>
          </a:p>
          <a:p>
            <a:r>
              <a:rPr lang="ru-RU" dirty="0"/>
              <a:t>Содержимое ДРАКОН-схем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ADFA7E1-2F88-D84A-9B2E-8F480F93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34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Выходные данные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Схемы пользователя из БД</a:t>
            </a:r>
          </a:p>
          <a:p>
            <a:r>
              <a:rPr lang="en-US" dirty="0"/>
              <a:t>JWT </a:t>
            </a:r>
            <a:r>
              <a:rPr lang="ru-RU" dirty="0"/>
              <a:t>токен для доступа к защищённым </a:t>
            </a:r>
            <a:r>
              <a:rPr lang="en-US" dirty="0"/>
              <a:t>URL</a:t>
            </a:r>
            <a:r>
              <a:rPr lang="ru-RU" dirty="0"/>
              <a:t> приложения</a:t>
            </a:r>
          </a:p>
          <a:p>
            <a:r>
              <a:rPr lang="ru-RU" dirty="0"/>
              <a:t>Список курируемых пользователей для каждого куратора</a:t>
            </a:r>
          </a:p>
          <a:p>
            <a:r>
              <a:rPr lang="ru-RU" dirty="0"/>
              <a:t>Информация обо всех пользователей для роли Администратор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0A0DC9-DA77-934A-90CE-F288C717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1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ДРАКОН</a:t>
            </a:r>
          </a:p>
        </p:txBody>
      </p:sp>
      <p:pic>
        <p:nvPicPr>
          <p:cNvPr id="1032" name="Picture 8" descr="Визуальное программирование на языке ДРАКОН / Хабр">
            <a:extLst>
              <a:ext uri="{FF2B5EF4-FFF2-40B4-BE49-F238E27FC236}">
                <a16:creationId xmlns:a16="http://schemas.microsoft.com/office/drawing/2014/main" id="{947FB595-3F15-441D-B2D1-497DB49C9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948" y="295275"/>
            <a:ext cx="5600700" cy="626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Роскосмос» объявил о прекращении полетов ракет «Протон» / Хабр">
            <a:extLst>
              <a:ext uri="{FF2B5EF4-FFF2-40B4-BE49-F238E27FC236}">
                <a16:creationId xmlns:a16="http://schemas.microsoft.com/office/drawing/2014/main" id="{8669EC41-6064-4951-8677-34F3ABD14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49" y="2292119"/>
            <a:ext cx="4536419" cy="273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EDFB179-ACE7-DD41-9249-5AFBD41D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01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Системные требования клиента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-совместимый процессор с частотой не менее  1,6 ГГц;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менее 512 МБ ОЗУ;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менее 50 MБ свободного места на диске;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операционная система: ОС с поддержкой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v.63+.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DEF7A9C-1988-4846-A61E-FED96893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45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Системные требования сервера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-совместимый процессор с частотой не менее  4х3,4 ГГц;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не менее 16 384 МБ ОЗУ;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не менее 20 ГБ свободного места на диске;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дисковод CD-ROM/DVD-ROM;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операционная система: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Server 2008+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DEF7A9C-1988-4846-A61E-FED96893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76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 v4.0.5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ES6+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NestJS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v7.5.1.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v0.2.31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v1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v5.0.1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v17.0.0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v1.53.2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проектирования БД–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JetBrains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DataGrip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2020.3.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Контейнеризация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v19.03.12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Офисный пакет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Office 2019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документация)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0FEA376-2E6D-5A4E-A3EA-5E5DB9ED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3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Сведения о проекте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07795"/>
            <a:ext cx="9613861" cy="4584031"/>
          </a:xfrm>
        </p:spPr>
        <p:txBody>
          <a:bodyPr>
            <a:norm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Свыше 8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0 строк кода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модуля сервисов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NestJS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+ сервис криптозащиты</a:t>
            </a: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18 классов и 35 методов</a:t>
            </a: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3 справочника для базы данных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прототипа интерфейса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6EEFD9-9637-C445-9A72-12A9FE91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8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На данный момент спроектирована и разработана база данных с использованием </a:t>
            </a:r>
            <a:r>
              <a:rPr lang="ru-RU" dirty="0" err="1"/>
              <a:t>PostgreSQL</a:t>
            </a:r>
            <a:r>
              <a:rPr lang="ru-RU" dirty="0"/>
              <a:t> версии 12.3 для разрабатываемой системы. </a:t>
            </a:r>
          </a:p>
          <a:p>
            <a:pPr algn="just"/>
            <a:r>
              <a:rPr lang="ru-RU" dirty="0"/>
              <a:t>Реализован сервер для обслуживания базы данных и распределения доступа пользователей. </a:t>
            </a:r>
          </a:p>
          <a:p>
            <a:pPr algn="just"/>
            <a:r>
              <a:rPr lang="ru-RU" dirty="0"/>
              <a:t>Спроектированы прототипы интерфейсов системы.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D726FE6-0AC9-0340-83DA-B4B73EC7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92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04B07-F19E-4485-8A96-5F4E8901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рамках преддипломной практики планируется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0D1617-49F8-4892-8C86-87A06C9D1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Переписывание сервиса редактирования ДРАКОН-схем с </a:t>
            </a:r>
            <a:r>
              <a:rPr lang="en-US" dirty="0"/>
              <a:t>.NET </a:t>
            </a:r>
            <a:r>
              <a:rPr lang="ru-RU" dirty="0"/>
              <a:t>на </a:t>
            </a:r>
            <a:r>
              <a:rPr lang="en-US" dirty="0"/>
              <a:t>TypeScript</a:t>
            </a:r>
            <a:r>
              <a:rPr lang="ru-RU" dirty="0"/>
              <a:t>.</a:t>
            </a:r>
          </a:p>
          <a:p>
            <a:r>
              <a:rPr lang="ru-RU" dirty="0"/>
              <a:t>Реализация функционала интерфейса редактора на фреймворках </a:t>
            </a:r>
            <a:r>
              <a:rPr lang="en-US" dirty="0"/>
              <a:t>React </a:t>
            </a:r>
            <a:r>
              <a:rPr lang="ru-RU" dirty="0"/>
              <a:t>и </a:t>
            </a:r>
            <a:r>
              <a:rPr lang="en-US" dirty="0"/>
              <a:t>D3js</a:t>
            </a:r>
            <a:endParaRPr lang="ru-RU" dirty="0"/>
          </a:p>
          <a:p>
            <a:r>
              <a:rPr lang="ru-RU" dirty="0"/>
              <a:t>Написание инструкций по работе с языком ДРАКОН и разрабатываемой системой</a:t>
            </a:r>
          </a:p>
          <a:p>
            <a:r>
              <a:rPr lang="ru-RU" dirty="0"/>
              <a:t>Написание конвертора с языка ДРАКОН на язык </a:t>
            </a:r>
            <a:r>
              <a:rPr lang="en-US" dirty="0"/>
              <a:t>JavaScript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974C2A-5E61-473E-B2DF-0B4452CD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06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F2B320-1B97-4B55-BCA9-84B0593C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рамках </a:t>
            </a:r>
            <a:r>
              <a:rPr lang="ru-RU" dirty="0" err="1"/>
              <a:t>ВКРб</a:t>
            </a:r>
            <a:r>
              <a:rPr lang="ru-RU" dirty="0"/>
              <a:t> планируется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291811-8511-4D4F-8C88-53F5013A4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211797" cy="3599316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Клиент ИС, реализованный как </a:t>
            </a:r>
            <a:r>
              <a:rPr lang="en-US" dirty="0"/>
              <a:t>SPA</a:t>
            </a:r>
            <a:r>
              <a:rPr lang="ru-RU" dirty="0"/>
              <a:t> приложение с использованием технологии </a:t>
            </a:r>
            <a:r>
              <a:rPr lang="en-US" dirty="0"/>
              <a:t>React </a:t>
            </a:r>
            <a:r>
              <a:rPr lang="ru-RU" dirty="0"/>
              <a:t>с 3 путями навигации и соответствующими интерфейсами</a:t>
            </a:r>
          </a:p>
          <a:p>
            <a:pPr lvl="1"/>
            <a:r>
              <a:rPr lang="ru-RU" dirty="0"/>
              <a:t>Вход и регистрация</a:t>
            </a:r>
          </a:p>
          <a:p>
            <a:pPr lvl="1"/>
            <a:r>
              <a:rPr lang="ru-RU" dirty="0"/>
              <a:t>ДРАКОН-редактор</a:t>
            </a:r>
          </a:p>
          <a:p>
            <a:pPr lvl="1"/>
            <a:r>
              <a:rPr lang="ru-RU" dirty="0"/>
              <a:t>Документация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Сервис по созданию и редактированию ДРАКОН-схем.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Сервис конвертации ДРАКОН-схем в </a:t>
            </a:r>
            <a:r>
              <a:rPr lang="en-US" dirty="0"/>
              <a:t>JavaScript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Сервер для хранения информации о пользователях системы и ДРАКОН-схем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Роли в ИС: </a:t>
            </a:r>
          </a:p>
          <a:p>
            <a:pPr lvl="1"/>
            <a:r>
              <a:rPr lang="ru-RU" dirty="0"/>
              <a:t>Пользователь</a:t>
            </a:r>
          </a:p>
          <a:p>
            <a:pPr lvl="1"/>
            <a:r>
              <a:rPr lang="ru-RU" dirty="0"/>
              <a:t>Преподаватель</a:t>
            </a:r>
          </a:p>
          <a:p>
            <a:pPr lvl="1"/>
            <a:r>
              <a:rPr lang="ru-RU" dirty="0"/>
              <a:t>Администратор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675E2B-361F-4C4B-93EB-2AD086D5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4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ДРАКОН - правила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679275-C845-404A-B0B1-26ED333B6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71" y="2124310"/>
            <a:ext cx="6565134" cy="3599316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/>
              <a:t>Правила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Диаграмма имеет одно начало и один конец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Начало расположено в левом верхнем углу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Операции описываются внутри икон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Выполнение  алгоритма сверху вниз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Главный маршрут по главной вертикали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Ветвление только вправо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Только прямые линии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Пересечение икон запрещены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Пересечение линий запрещены</a:t>
            </a:r>
          </a:p>
        </p:txBody>
      </p:sp>
      <p:pic>
        <p:nvPicPr>
          <p:cNvPr id="1029" name="Рисунок 13">
            <a:extLst>
              <a:ext uri="{FF2B5EF4-FFF2-40B4-BE49-F238E27FC236}">
                <a16:creationId xmlns:a16="http://schemas.microsoft.com/office/drawing/2014/main" id="{3FF5C9E5-C921-4977-B3C3-36C53C60A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448" y="2600324"/>
            <a:ext cx="5664396" cy="305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E45CEC-AA4C-304E-AD14-7AF5C1DD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79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ДРАКОН – примитив и силуэт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C5223D50-741C-40BB-8C08-CEC37D28D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749" y="2091736"/>
            <a:ext cx="63817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9654C04-111C-0744-9662-9CC3B477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ДРАКОН — Википедия">
            <a:extLst>
              <a:ext uri="{FF2B5EF4-FFF2-40B4-BE49-F238E27FC236}">
                <a16:creationId xmlns:a16="http://schemas.microsoft.com/office/drawing/2014/main" id="{3096B095-8E9C-49A8-A83C-7EE792926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01" y="2347912"/>
            <a:ext cx="3842148" cy="396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1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ДРАКОН -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679275-C845-404A-B0B1-26ED333B6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2" y="2016733"/>
            <a:ext cx="12963800" cy="359931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Процесс программирования:</a:t>
            </a:r>
          </a:p>
          <a:p>
            <a:pPr marL="0" indent="0">
              <a:buNone/>
            </a:pPr>
            <a:r>
              <a:rPr lang="ru-RU" dirty="0"/>
              <a:t>1. Разместить иконы в ДРАКОН-схеме</a:t>
            </a:r>
          </a:p>
          <a:p>
            <a:pPr marL="0" indent="0">
              <a:buNone/>
            </a:pPr>
            <a:r>
              <a:rPr lang="ru-RU" dirty="0"/>
              <a:t>2. Поместить код внутри икон</a:t>
            </a:r>
          </a:p>
          <a:p>
            <a:pPr marL="0" indent="0">
              <a:buNone/>
            </a:pPr>
            <a:r>
              <a:rPr lang="ru-RU" dirty="0"/>
              <a:t>3. Преобразовать программой-транслятором в текстовый файл с исходным кодом</a:t>
            </a:r>
          </a:p>
          <a:p>
            <a:pPr marL="0" indent="0">
              <a:buNone/>
            </a:pPr>
            <a:r>
              <a:rPr lang="ru-RU" dirty="0"/>
              <a:t>4. Запустить сконвертированный код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ADED2132-A198-4D1E-B5FD-E6A5FA1B7D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" t="6885" r="2480" b="7981"/>
          <a:stretch/>
        </p:blipFill>
        <p:spPr bwMode="auto">
          <a:xfrm>
            <a:off x="2415810" y="4235678"/>
            <a:ext cx="7772401" cy="253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3F663E-4103-7D40-B705-7E162415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8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ДРАКОН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AC24E16-93E9-4D9A-B99F-4784A983E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71" y="2124310"/>
            <a:ext cx="12201024" cy="35993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Плюсы</a:t>
            </a:r>
          </a:p>
          <a:p>
            <a:r>
              <a:rPr lang="ru-RU" dirty="0"/>
              <a:t>наличие строгих правил построения ДРАКОН-схем</a:t>
            </a:r>
          </a:p>
          <a:p>
            <a:r>
              <a:rPr lang="ru-RU" dirty="0"/>
              <a:t>легкость в восприятии алгоритмов</a:t>
            </a:r>
          </a:p>
          <a:p>
            <a:r>
              <a:rPr lang="ru-RU" dirty="0"/>
              <a:t>низкий порог вхождения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Минусы:</a:t>
            </a:r>
          </a:p>
          <a:p>
            <a:r>
              <a:rPr lang="ru-RU" dirty="0"/>
              <a:t>отсутствие стандарта языка</a:t>
            </a:r>
          </a:p>
          <a:p>
            <a:r>
              <a:rPr lang="ru-RU" dirty="0"/>
              <a:t>отсутствие поддержки и развития языка со стороны компаний</a:t>
            </a:r>
          </a:p>
          <a:p>
            <a:r>
              <a:rPr lang="ru-RU" dirty="0"/>
              <a:t>низкая вместимость полезной информации на единицу площади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77741B6-50B0-F94F-ABB3-78CB319A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6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EE0FC-AC49-4A4A-9F7E-5235E846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назначение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0790BB-B6D7-4303-9522-57B54B2E8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24" y="2336872"/>
            <a:ext cx="11761693" cy="4399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Цель:</a:t>
            </a:r>
          </a:p>
          <a:p>
            <a:pPr marL="0" indent="0">
              <a:buNone/>
            </a:pPr>
            <a:r>
              <a:rPr lang="ru-RU" dirty="0"/>
              <a:t>проектирование и разработка ИС для обучения алгоритмизации с помощью языка ДРАКОН.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Назначение: </a:t>
            </a:r>
          </a:p>
          <a:p>
            <a:r>
              <a:rPr lang="ru-RU" dirty="0"/>
              <a:t>обучение пользователей основам алгоритмизации и автоматизации процессов</a:t>
            </a:r>
          </a:p>
          <a:p>
            <a:r>
              <a:rPr lang="ru-RU" dirty="0"/>
              <a:t>снижение нагрузки на преподавателей</a:t>
            </a:r>
          </a:p>
          <a:p>
            <a:r>
              <a:rPr lang="ru-RU" dirty="0"/>
              <a:t>повышение практической пользы языка ДРАКОН как инструментария для автоматизации процессов.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AB7711-7170-4F3F-9DDF-E84A62E6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8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8C8FF-9EF7-404B-B53E-36848536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программному продукту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A7929E-9CB3-46EE-821C-050E70040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 – клиент-серверное веб-приложение</a:t>
            </a:r>
          </a:p>
          <a:p>
            <a:r>
              <a:rPr lang="ru-RU" dirty="0"/>
              <a:t>Регистрация и хранение пользователей</a:t>
            </a:r>
          </a:p>
          <a:p>
            <a:r>
              <a:rPr lang="ru-RU" dirty="0"/>
              <a:t>Наличие в системе ролей преподаватель и ученик</a:t>
            </a:r>
          </a:p>
          <a:p>
            <a:r>
              <a:rPr lang="ru-RU" dirty="0"/>
              <a:t>Создание списков курируемых пользователей для преподавателя</a:t>
            </a:r>
          </a:p>
          <a:p>
            <a:r>
              <a:rPr lang="ru-RU" dirty="0"/>
              <a:t>Создание и редактирование ДРАКОН-схем</a:t>
            </a:r>
          </a:p>
          <a:p>
            <a:r>
              <a:rPr lang="ru-RU" dirty="0"/>
              <a:t>Конвертация ДРАКОН-схем в язык </a:t>
            </a:r>
            <a:r>
              <a:rPr lang="en-US" dirty="0"/>
              <a:t>JavaScript</a:t>
            </a:r>
            <a:endParaRPr lang="ru-RU" dirty="0"/>
          </a:p>
          <a:p>
            <a:r>
              <a:rPr lang="ru-RU" dirty="0"/>
              <a:t>Наличие базы данных для хранения ДРАКОН-схем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54B4E6-12A5-4D24-8822-5E37BCAC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7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926" y="329482"/>
            <a:ext cx="9613861" cy="1080938"/>
          </a:xfrm>
        </p:spPr>
        <p:txBody>
          <a:bodyPr/>
          <a:lstStyle/>
          <a:p>
            <a:r>
              <a:rPr lang="ru-RU" dirty="0"/>
              <a:t>Диаграмма вариантов использования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0951D56-D4BF-FA47-8222-B1846C96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79EADD7-1926-4984-AE08-33B828920D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926" y="1132597"/>
            <a:ext cx="8003535" cy="57804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6323443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1439</TotalTime>
  <Words>923</Words>
  <Application>Microsoft Office PowerPoint</Application>
  <PresentationFormat>Широкоэкранный</PresentationFormat>
  <Paragraphs>173</Paragraphs>
  <Slides>26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-apple-system</vt:lpstr>
      <vt:lpstr>Arial</vt:lpstr>
      <vt:lpstr>Calibri</vt:lpstr>
      <vt:lpstr>Times New Roman</vt:lpstr>
      <vt:lpstr>Trebuchet MS</vt:lpstr>
      <vt:lpstr>Берлин</vt:lpstr>
      <vt:lpstr>Выпускная квалификационная работа  на тему  Интегрированная среда  для обучения алгоритмизации  DRAKON IDE</vt:lpstr>
      <vt:lpstr>ЯЗЫК ДРАКОН</vt:lpstr>
      <vt:lpstr>ЯЗЫК ДРАКОН - правила</vt:lpstr>
      <vt:lpstr>ЯЗЫК ДРАКОН – примитив и силуэт</vt:lpstr>
      <vt:lpstr>ЯЗЫК ДРАКОН - программирование</vt:lpstr>
      <vt:lpstr>ЯЗЫК ДРАКОН</vt:lpstr>
      <vt:lpstr>Цель и назначение</vt:lpstr>
      <vt:lpstr>Требования к программному продукту</vt:lpstr>
      <vt:lpstr>Диаграмма вариантов использования</vt:lpstr>
      <vt:lpstr>ER-диаграмма</vt:lpstr>
      <vt:lpstr>Диаграмма базы данных</vt:lpstr>
      <vt:lpstr>Логическая архитектура проектируемой системы</vt:lpstr>
      <vt:lpstr>Реализованные сервисы</vt:lpstr>
      <vt:lpstr>Предварительный формат ДРАКОН-схемы для сохранения в БД и локальном хранилище</vt:lpstr>
      <vt:lpstr>Диаграмма развертывания</vt:lpstr>
      <vt:lpstr>Прототип интерфейса редактора</vt:lpstr>
      <vt:lpstr>Интерфейс регистрации пользователей</vt:lpstr>
      <vt:lpstr>Входные данные</vt:lpstr>
      <vt:lpstr>Выходные данные</vt:lpstr>
      <vt:lpstr>Системные требования клиента</vt:lpstr>
      <vt:lpstr>Системные требования сервера</vt:lpstr>
      <vt:lpstr>Средства разработки</vt:lpstr>
      <vt:lpstr>Сведения о проекте</vt:lpstr>
      <vt:lpstr>Заключение</vt:lpstr>
      <vt:lpstr>В рамках преддипломной практики планируется</vt:lpstr>
      <vt:lpstr>В рамках ВКРб планируется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«Алгоритмы и структуры данных» на тему:</dc:title>
  <dc:creator>Руслан</dc:creator>
  <cp:lastModifiedBy>Владислав Самарский</cp:lastModifiedBy>
  <cp:revision>102</cp:revision>
  <dcterms:created xsi:type="dcterms:W3CDTF">2019-01-16T21:39:50Z</dcterms:created>
  <dcterms:modified xsi:type="dcterms:W3CDTF">2021-04-16T15:05:44Z</dcterms:modified>
</cp:coreProperties>
</file>