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notesMasterIdLst>
    <p:notesMasterId r:id="rId27"/>
  </p:notesMasterIdLst>
  <p:sldIdLst>
    <p:sldId id="256" r:id="rId2"/>
    <p:sldId id="293" r:id="rId3"/>
    <p:sldId id="299" r:id="rId4"/>
    <p:sldId id="300" r:id="rId5"/>
    <p:sldId id="298" r:id="rId6"/>
    <p:sldId id="301" r:id="rId7"/>
    <p:sldId id="283" r:id="rId8"/>
    <p:sldId id="284" r:id="rId9"/>
    <p:sldId id="282" r:id="rId10"/>
    <p:sldId id="302" r:id="rId11"/>
    <p:sldId id="304" r:id="rId12"/>
    <p:sldId id="260" r:id="rId13"/>
    <p:sldId id="291" r:id="rId14"/>
    <p:sldId id="290" r:id="rId15"/>
    <p:sldId id="286" r:id="rId16"/>
    <p:sldId id="305" r:id="rId17"/>
    <p:sldId id="297" r:id="rId18"/>
    <p:sldId id="306" r:id="rId19"/>
    <p:sldId id="269" r:id="rId20"/>
    <p:sldId id="268" r:id="rId21"/>
    <p:sldId id="270" r:id="rId22"/>
    <p:sldId id="292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79809" autoAdjust="0"/>
  </p:normalViewPr>
  <p:slideViewPr>
    <p:cSldViewPr snapToGrid="0">
      <p:cViewPr>
        <p:scale>
          <a:sx n="75" d="100"/>
          <a:sy n="75" d="100"/>
        </p:scale>
        <p:origin x="1718" y="141"/>
      </p:cViewPr>
      <p:guideLst/>
    </p:cSldViewPr>
  </p:slideViewPr>
  <p:outlineViewPr>
    <p:cViewPr>
      <p:scale>
        <a:sx n="33" d="100"/>
        <a:sy n="33" d="100"/>
      </p:scale>
      <p:origin x="0" y="-3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67" y="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предъявляемых к ИС требований была спроектирована система со следующей физической архитектурой: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Пользователь, использую рабочую станцию и открытый браузер, взаимодействует с сервером через сеть, используя протокол </a:t>
            </a:r>
            <a:r>
              <a:rPr lang="en-US" dirty="0"/>
              <a:t>HTTP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Серверная машина обеспечивает выполнение самой серверной службы и осуществляет хранение и взаимодействие с базой данных.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точки зрения логики выполнения программного продукта:</a:t>
            </a:r>
          </a:p>
          <a:p>
            <a:endParaRPr lang="ru-RU" dirty="0"/>
          </a:p>
          <a:p>
            <a:r>
              <a:rPr lang="ru-RU" dirty="0"/>
              <a:t>Реализован сервер на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en-US" dirty="0" err="1"/>
              <a:t>NestJS</a:t>
            </a:r>
            <a:r>
              <a:rPr lang="ru-RU" dirty="0"/>
              <a:t>, который с помощью библиотеки 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ru-RU" dirty="0"/>
              <a:t>взаимодействует с базой данной </a:t>
            </a:r>
            <a:r>
              <a:rPr lang="en-US" dirty="0"/>
              <a:t>PostgreSQL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Общение между клиентом и сервером осуществляется при применения архитектурного стиля </a:t>
            </a:r>
            <a:r>
              <a:rPr lang="en-US" dirty="0"/>
              <a:t>RESTful API</a:t>
            </a:r>
            <a:r>
              <a:rPr lang="ru-RU" dirty="0"/>
              <a:t> через реализованные сервисы </a:t>
            </a:r>
            <a:r>
              <a:rPr lang="en-US" dirty="0" err="1"/>
              <a:t>NestJS</a:t>
            </a:r>
            <a:r>
              <a:rPr lang="ru-RU" dirty="0"/>
              <a:t> и сервисы-провайдеры клиента.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0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аутентификации реализован по схеме </a:t>
            </a:r>
            <a:r>
              <a:rPr lang="en-US" dirty="0"/>
              <a:t>Http Basic (</a:t>
            </a:r>
            <a:r>
              <a:rPr lang="ru-RU" dirty="0"/>
              <a:t>Логин + Пароль)</a:t>
            </a:r>
            <a:endParaRPr lang="en-US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Механизм авторизации реализован по схеме </a:t>
            </a:r>
            <a:r>
              <a:rPr lang="en-US" dirty="0"/>
              <a:t>Http Bearer (JWT-token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Для доступа к защищенным путям используется специальный </a:t>
            </a:r>
            <a:r>
              <a:rPr lang="ru-RU" dirty="0" err="1"/>
              <a:t>токен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раундов соли характеризует степень защищенности пароля от атак грубой силы (</a:t>
            </a:r>
            <a:r>
              <a:rPr lang="en-US" dirty="0"/>
              <a:t>brute-force attack)</a:t>
            </a:r>
            <a:r>
              <a:rPr lang="ru-RU" dirty="0"/>
              <a:t> (множество паролей и фраз в надежде угадать верный)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33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4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 строк кода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модуля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сервис криптозащиты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18 классов и 35 методов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 React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клиент с 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маршрутами представления интерфейсов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79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/>
              <a:t>На данный момент спроектирована и разработана база данных с использованием </a:t>
            </a:r>
            <a:r>
              <a:rPr lang="ru-RU" dirty="0" err="1"/>
              <a:t>PostgreSQL</a:t>
            </a:r>
            <a:r>
              <a:rPr lang="ru-RU" dirty="0"/>
              <a:t> версии 12.3 для разрабатываемой системы. </a:t>
            </a:r>
          </a:p>
          <a:p>
            <a:pPr algn="just"/>
            <a:r>
              <a:rPr lang="ru-RU" dirty="0"/>
              <a:t>Реализован сервер для обслуживания базы данных и распределения доступа пользователей. </a:t>
            </a:r>
          </a:p>
          <a:p>
            <a:pPr algn="just"/>
            <a:r>
              <a:rPr lang="ru-RU" dirty="0"/>
              <a:t>Спроектирован интерфейс регистрации.</a:t>
            </a:r>
          </a:p>
          <a:p>
            <a:pPr algn="just"/>
            <a:r>
              <a:rPr lang="ru-RU" dirty="0"/>
              <a:t>Спроектированы клиентские сервисы обслуживания запросов.</a:t>
            </a:r>
          </a:p>
          <a:p>
            <a:pPr algn="just"/>
            <a:r>
              <a:rPr lang="ru-RU" dirty="0"/>
              <a:t>Спроектирован прототип редактора. </a:t>
            </a:r>
          </a:p>
          <a:p>
            <a:pPr algn="just"/>
            <a:r>
              <a:rPr lang="ru-RU" dirty="0"/>
              <a:t>Интегрирована библиотека </a:t>
            </a:r>
            <a:r>
              <a:rPr lang="en-US" dirty="0"/>
              <a:t>D3.js</a:t>
            </a:r>
            <a:endParaRPr lang="ru-RU" dirty="0"/>
          </a:p>
          <a:p>
            <a:pPr algn="just"/>
            <a:r>
              <a:rPr lang="ru-RU" dirty="0"/>
              <a:t>Переписан сервис управления ДРАКОН-схемой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Большинство инженеров не умеют писать программный код, и для них в 1996 году, в рамках российской космической программы, была разработана специальная графическая система предоставляющая возможность разрабатывать сложные программные комплексы для бортовых систем.</a:t>
            </a:r>
            <a:br>
              <a:rPr lang="ru-RU" dirty="0"/>
            </a:br>
            <a:r>
              <a:rPr lang="ru-RU" dirty="0"/>
              <a:t>В основе той графической системы лежал язык ДРАКОН. Упор в котором делается на формализации правил построения блок-схем алгоритмов.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хоть продолжение в космической отрасли язык ДРАКОН не сыскал.</a:t>
            </a:r>
            <a:br>
              <a:rPr lang="ru-RU" dirty="0"/>
            </a:br>
            <a:r>
              <a:rPr lang="ru-RU" dirty="0"/>
              <a:t>Сегодня он нашёл применение в различных сферах, в том числе системе высшего и среднего образования.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ru-RU" dirty="0"/>
              <a:t>Почему нельзя было просто нанять программистов?</a:t>
            </a:r>
            <a:r>
              <a:rPr lang="en-US" dirty="0"/>
              <a:t>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Большие расходы. Требуется много кадров-программистов. Их требуется обучить предметной области. Научить инженеров общаться с программистами.</a:t>
            </a:r>
            <a:br>
              <a:rPr lang="ru-RU" dirty="0"/>
            </a:br>
            <a:r>
              <a:rPr lang="ru-RU" dirty="0"/>
              <a:t>Различие специализаций. Как написать программу – знали одни специалисты, как управлять системой – другие.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Дракон в своё время решил главную проблему классических блок-схем: отсутствие строгой дисциплины в построении.</a:t>
            </a:r>
            <a:br>
              <a:rPr lang="ru-RU" dirty="0"/>
            </a:br>
            <a:r>
              <a:rPr lang="ru-RU" dirty="0"/>
              <a:t>В языке ДРАКОН каждый элемент схемы имеет собственное место и связан особым образом, что позволяет как упростить написание и чтение алгоритма, так и реализовать транслятор в текстовой ЯП удовлетворительной сложности.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6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r>
              <a:rPr lang="ru-RU" dirty="0"/>
              <a:t>Язык-ДРАКОН обладает несколькими несложными правилами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У каждой ДРАКОН-схемы одна точка входа и один конец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Начало алгоритма располагается всегда в левом верхнем углу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Операции описываются внутри икон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Алгоритм выполняется сверху вниз </a:t>
            </a:r>
            <a:r>
              <a:rPr lang="en-US" dirty="0"/>
              <a:t>[</a:t>
            </a:r>
            <a:r>
              <a:rPr lang="ru-RU" dirty="0"/>
              <a:t>ПЕРЕКЛЮЧИТЬ</a:t>
            </a:r>
            <a:r>
              <a:rPr lang="en-US" dirty="0"/>
              <a:t>]</a:t>
            </a:r>
            <a:endParaRPr lang="ru-RU" dirty="0"/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Главный маршрут проходит по главной вертикали. Главный маршрут – самый позитивный ход алгоритма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Ветвление </a:t>
            </a:r>
            <a:r>
              <a:rPr lang="ru-RU" sz="1200" dirty="0" err="1"/>
              <a:t>макроикон</a:t>
            </a:r>
            <a:r>
              <a:rPr lang="ru-RU" sz="1200" dirty="0"/>
              <a:t> осуществляется только вправо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Пересечение любых икон запрещены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Соединительные линии между иконами всегда прямые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1200" dirty="0"/>
              <a:t>Пересечение линий также запрещены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Алгоритмы можно представить с помощью двух основных конструкций – примитив и силуэт.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Примитив содержит единственную последовательность икон, выполняемую сверху вниз.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состоит из нескольких примитивов, называемых ветками. Ветки силуэта упорядочиваются слева-направо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Каждый примитив в ветке обозначается адресом, в который переходит процесс выполнения по достижению конца ветки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Одним из достоинств языка ДРАКОН – его правила позволяют реализовать транслятор в любой процедурный язык программирования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этого необходимо реализовать ряд правил по оформлению содержимого икон.</a:t>
            </a:r>
          </a:p>
          <a:p>
            <a:pPr marL="0" indent="0">
              <a:buNone/>
            </a:pPr>
            <a:r>
              <a:rPr lang="ru-RU" dirty="0"/>
              <a:t>После чего с помощью языка ДРАКОН и конструкций гибридного языка описать сам алгоритм.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При соблюдении правил построения ДРАКОН-схем можно написать функцию трансляции, которая сопоставит конструкции языка ДРАКОН с конструкциями конечного языка.</a:t>
            </a:r>
            <a:br>
              <a:rPr lang="ru-RU" dirty="0"/>
            </a:br>
            <a:r>
              <a:rPr lang="ru-RU" dirty="0"/>
              <a:t>В результате получится код программы, готовый к выполнению.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ДРАКОН официально включен в программу обучения для некоторых направлений высшего образования. Некоторые ВУЗы нашей страны используют данный язык для обучения студентов основам алгоритмизации.</a:t>
            </a:r>
            <a:br>
              <a:rPr lang="ru-RU" dirty="0"/>
            </a:br>
            <a:r>
              <a:rPr lang="ru-RU" dirty="0"/>
              <a:t>И на это есть ряд причин: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AE3241-46A6-174A-8F19-3213B10CEE0C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923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E6-A630-DE44-8E88-EBA71BAE8EE0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336" y="240639"/>
            <a:ext cx="1596292" cy="404614"/>
          </a:xfrm>
        </p:spPr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6F606-2589-DA4B-85F0-7F6C49369CAA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39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9BAB5C-B105-F740-8AC6-FDB6A84F66ED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9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9993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65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27.05.2021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4869" y="2811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463" y="1215638"/>
            <a:ext cx="8883071" cy="34012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Отчет</a:t>
            </a:r>
            <a:br>
              <a:rPr lang="ru-RU" sz="3400" dirty="0"/>
            </a:br>
            <a:r>
              <a:rPr lang="ru-RU" sz="3400" dirty="0"/>
              <a:t>О прохождении преддипломной практики</a:t>
            </a:r>
            <a:br>
              <a:rPr lang="ru-RU" sz="3400" dirty="0"/>
            </a:br>
            <a:r>
              <a:rPr lang="ru-RU" sz="3100" dirty="0"/>
              <a:t>на кафедре «АСОИУ» АГТУ</a:t>
            </a:r>
            <a:br>
              <a:rPr lang="ru-RU" sz="3100" dirty="0"/>
            </a:br>
            <a:r>
              <a:rPr lang="ru-RU" sz="3100" dirty="0"/>
              <a:t>на тему</a:t>
            </a:r>
            <a:br>
              <a:rPr lang="ru-RU" sz="3100" dirty="0"/>
            </a:br>
            <a:r>
              <a:rPr lang="ru-RU" sz="3100" dirty="0"/>
              <a:t>Разработка интегрированной среды обучения алгоритмизации </a:t>
            </a:r>
            <a:r>
              <a:rPr lang="en-US" sz="3100" dirty="0"/>
              <a:t>DRAKON IDE</a:t>
            </a:r>
            <a:br>
              <a:rPr lang="ru-RU" sz="2400" dirty="0"/>
            </a:br>
            <a:br>
              <a:rPr lang="ru-RU" sz="3400" dirty="0"/>
            </a:b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85" y="3941748"/>
            <a:ext cx="8144134" cy="212721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/>
              <a:t>Выполнил: </a:t>
            </a:r>
          </a:p>
          <a:p>
            <a:pPr algn="l"/>
            <a:r>
              <a:rPr lang="ru-RU" dirty="0"/>
              <a:t>студент гр.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 от организации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ru-RU" dirty="0"/>
              <a:t>к.т.н., доцент Лаптев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 от университета:</a:t>
            </a:r>
          </a:p>
          <a:p>
            <a:pPr algn="l"/>
            <a:r>
              <a:rPr lang="ru-RU" dirty="0"/>
              <a:t>к.т.н., доцент Райкова Е.Ф.</a:t>
            </a:r>
          </a:p>
          <a:p>
            <a:pPr algn="l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42545" y="26581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0FDB8-C220-4491-AAB2-A546660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1015086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</a:t>
            </a:r>
            <a:br>
              <a:rPr lang="ru-RU" dirty="0"/>
            </a:br>
            <a:r>
              <a:rPr lang="ru-RU" dirty="0"/>
              <a:t>как инструмент обучения программированию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83A4-F4AD-4863-82CE-4708C662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50861" cy="3581400"/>
          </a:xfrm>
        </p:spPr>
        <p:txBody>
          <a:bodyPr/>
          <a:lstStyle/>
          <a:p>
            <a:r>
              <a:rPr lang="ru-RU" dirty="0"/>
              <a:t>Обладает низким порогом входа</a:t>
            </a:r>
          </a:p>
          <a:p>
            <a:r>
              <a:rPr lang="ru-RU" dirty="0"/>
              <a:t>Обладает преимуществом в наглядности в сравнении с классическими блок-схемами</a:t>
            </a:r>
          </a:p>
          <a:p>
            <a:r>
              <a:rPr lang="ru-RU" dirty="0"/>
              <a:t>Проще текстовых языков программирования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F53E2-6E41-4560-9904-F5EA390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F079-6038-444F-B9AD-681A7D45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по обучению алгоритмизации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F07B4-9FD4-4FB2-95AD-BB103648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53886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Автоматизирует процесс обучения:</a:t>
            </a:r>
          </a:p>
          <a:p>
            <a:r>
              <a:rPr lang="ru-RU" dirty="0"/>
              <a:t>Обучает правилам построения алгоритмов</a:t>
            </a:r>
          </a:p>
          <a:p>
            <a:r>
              <a:rPr lang="ru-RU" dirty="0"/>
              <a:t>Сокращает время на проектирование, а также на поиск и устранение ошибок</a:t>
            </a:r>
          </a:p>
          <a:p>
            <a:r>
              <a:rPr lang="ru-RU" dirty="0"/>
              <a:t>Предоставляет механизм взаимодействия между студентами и преподавателем с целью контроля качества выполнения работ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B47FB-C857-4ECB-B43D-713F7E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 descr="Вебинары Антиплагиат. Организация взаимодействия Преподаватель-Студент в  системе «Антиплагиат.ВУЗ»">
            <a:extLst>
              <a:ext uri="{FF2B5EF4-FFF2-40B4-BE49-F238E27FC236}">
                <a16:creationId xmlns:a16="http://schemas.microsoft.com/office/drawing/2014/main" id="{A56C313F-CCB6-40EB-9876-D19199D0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648655"/>
            <a:ext cx="6877050" cy="2943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9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26" y="329482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B22FB1-3E97-4715-A0E8-5C1759EA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59" y="1142577"/>
            <a:ext cx="9735594" cy="54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сущность-связь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7706CE-148B-8947-B491-8C7C920A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569" y="1566280"/>
            <a:ext cx="8244861" cy="4883811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843F5-3FE2-4042-93F6-259DFC0170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83" y="2509093"/>
            <a:ext cx="8218733" cy="294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Логическая архитектура проектируемой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D8ABD6-5BDB-DC42-AD63-36F9E56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A3296-FAA3-420C-BCD1-C0DAFF25DB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2290" y="2889636"/>
            <a:ext cx="9233310" cy="18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D0E8C-370A-488E-BD2C-7091B84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 сервера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CB5E3F7-4351-4104-A838-7FF5D601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095" y="1730878"/>
            <a:ext cx="9294309" cy="4725678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148D5-5A9D-4B35-B020-0B292F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2956-5D59-FE48-B5A9-9D5D3C5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29FE3-7B81-A247-A145-8EDFC79D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0057"/>
            <a:ext cx="9613861" cy="4648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Схема аутентификации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Http Basic (RFC 7617)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Схема авторизации:</a:t>
            </a:r>
          </a:p>
          <a:p>
            <a:r>
              <a:rPr lang="en-US" dirty="0"/>
              <a:t>Http Bearer  (RFC 6750)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Middleware </a:t>
            </a:r>
            <a:r>
              <a:rPr lang="ru-RU" dirty="0"/>
              <a:t>авторизации:</a:t>
            </a:r>
            <a:endParaRPr lang="en-US" dirty="0"/>
          </a:p>
          <a:p>
            <a:r>
              <a:rPr lang="en-US" dirty="0" err="1"/>
              <a:t>passport.js</a:t>
            </a:r>
            <a:r>
              <a:rPr lang="en-US" dirty="0"/>
              <a:t>  </a:t>
            </a:r>
            <a:r>
              <a:rPr lang="ru-RU" dirty="0"/>
              <a:t>0.4.1</a:t>
            </a:r>
            <a:endParaRPr lang="en-US" dirty="0"/>
          </a:p>
          <a:p>
            <a:r>
              <a:rPr lang="en-US" dirty="0"/>
              <a:t>passport-</a:t>
            </a:r>
            <a:r>
              <a:rPr lang="en-US" dirty="0" err="1"/>
              <a:t>jwt.js</a:t>
            </a:r>
            <a:r>
              <a:rPr lang="en-US" dirty="0"/>
              <a:t> 4.0.0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Защита паролей</a:t>
            </a:r>
            <a:r>
              <a:rPr lang="en-US" dirty="0"/>
              <a:t>:</a:t>
            </a:r>
          </a:p>
          <a:p>
            <a:r>
              <a:rPr lang="en-US" dirty="0" err="1"/>
              <a:t>bcrypt</a:t>
            </a:r>
            <a:endParaRPr lang="en-US" dirty="0"/>
          </a:p>
          <a:p>
            <a:r>
              <a:rPr lang="ru-RU" dirty="0"/>
              <a:t>Число раундов соли: 2</a:t>
            </a:r>
            <a:r>
              <a:rPr lang="en-US" dirty="0"/>
              <a:t>^10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2DC47-B2E2-8F4D-9C39-FA6CECB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5A6F-4100-4B63-BB12-5915B537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35"/>
            <a:ext cx="9601200" cy="1485900"/>
          </a:xfrm>
        </p:spPr>
        <p:txBody>
          <a:bodyPr/>
          <a:lstStyle/>
          <a:p>
            <a:r>
              <a:rPr lang="ru-RU" dirty="0"/>
              <a:t>Формат сохранения ДРАКОН-схем в формате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4F841-593A-4C65-B57D-40BA587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C247-9211-4325-B766-1BD1781E2FED}"/>
              </a:ext>
            </a:extLst>
          </p:cNvPr>
          <p:cNvSpPr txBox="1"/>
          <p:nvPr/>
        </p:nvSpPr>
        <p:spPr>
          <a:xfrm>
            <a:off x="2311555" y="1457011"/>
            <a:ext cx="756889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"c376022a-dd08-4c32-989f-ba86f960a7f4",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"name": "mySchema3",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"d3dac628-ce84-4509-8ccb-7ec24f7a36dc",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"data": 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"0b66aa71-81e0-4bec-afce-3d06876dbe50": 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"id": "0b66aa71-81e0-4bec-afce-3d06876dbe50",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"next": "a451aa22-74c9-4b39-a20d-e36ae97921f0",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"type": "BEGIN“,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	"text": “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mySchemaName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“,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"a451aa22-74c9-4b39-a20d-e36ae97921f0": 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"id": "a451aa22-74c9-4b39-a20d-e36ae97921f0",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"next": "",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"type": "END"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last_changed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null,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last_changed_by_id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c376022a-dd08-4c32-989f-ba86f960a7f4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50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569" y="1936563"/>
            <a:ext cx="10880308" cy="4521127"/>
          </a:xfrm>
        </p:spPr>
        <p:txBody>
          <a:bodyPr>
            <a:normAutofit/>
          </a:bodyPr>
          <a:lstStyle/>
          <a:p>
            <a:r>
              <a:rPr lang="ru-RU" dirty="0"/>
              <a:t>Регистрационные данные пользователя (логин и пароль)</a:t>
            </a:r>
          </a:p>
          <a:p>
            <a:r>
              <a:rPr lang="ru-RU" dirty="0"/>
              <a:t>Действия пользователя в редакторе:</a:t>
            </a:r>
          </a:p>
          <a:p>
            <a:pPr marL="0" indent="0">
              <a:buNone/>
            </a:pPr>
            <a:r>
              <a:rPr lang="ru-RU" dirty="0"/>
              <a:t>	загрузка схем;</a:t>
            </a:r>
          </a:p>
          <a:p>
            <a:pPr marL="0" indent="0">
              <a:buNone/>
            </a:pPr>
            <a:r>
              <a:rPr lang="ru-RU" dirty="0"/>
              <a:t>	редактирование схем.</a:t>
            </a:r>
          </a:p>
          <a:p>
            <a:r>
              <a:rPr lang="ru-RU" dirty="0"/>
              <a:t>Действия преподавателя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выдача ролей;</a:t>
            </a:r>
          </a:p>
          <a:p>
            <a:pPr marL="0" indent="0">
              <a:buNone/>
            </a:pPr>
            <a:r>
              <a:rPr lang="ru-RU" dirty="0"/>
              <a:t>	удаление пользователей;</a:t>
            </a:r>
          </a:p>
          <a:p>
            <a:pPr marL="0" indent="0">
              <a:buNone/>
            </a:pPr>
            <a:r>
              <a:rPr lang="ru-RU" dirty="0"/>
              <a:t>	изменения списка курируемых пользователей.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8027D-74D9-44DA-8CAA-699B11E0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Кафедра «АСОИУ» ФГБОУ АГТУ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038F6-3A43-48D6-9EA5-434DD09C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108D00-7450-4A5E-8805-3F86F925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Количество заявок на IT-специальности в Украине в 2020 году побило рекорды">
            <a:extLst>
              <a:ext uri="{FF2B5EF4-FFF2-40B4-BE49-F238E27FC236}">
                <a16:creationId xmlns:a16="http://schemas.microsoft.com/office/drawing/2014/main" id="{1ABBA5A5-8B63-4F3F-B5A4-66706B9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" y="1918480"/>
            <a:ext cx="6696503" cy="37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иктория Зарипова (divimp) — Хабр Карьера">
            <a:extLst>
              <a:ext uri="{FF2B5EF4-FFF2-40B4-BE49-F238E27FC236}">
                <a16:creationId xmlns:a16="http://schemas.microsoft.com/office/drawing/2014/main" id="{BE98AEB6-002B-45B3-AEE1-7E0717AE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9" y="1527941"/>
            <a:ext cx="4548979" cy="45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7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файл ДРАКОН-схемы в формате JSON;</a:t>
            </a:r>
          </a:p>
          <a:p>
            <a:r>
              <a:rPr lang="ru-RU" dirty="0"/>
              <a:t>файл с исходным кодом оттранслированной ДРАКОН-схемы на языке </a:t>
            </a:r>
            <a:r>
              <a:rPr lang="ru-RU" dirty="0" err="1"/>
              <a:t>JavaScript</a:t>
            </a:r>
            <a:r>
              <a:rPr lang="ru-RU" dirty="0"/>
              <a:t>;</a:t>
            </a:r>
          </a:p>
          <a:p>
            <a:r>
              <a:rPr lang="ru-RU" dirty="0"/>
              <a:t>список ДРАКОН-схем и их содержимое из базы данных;</a:t>
            </a:r>
          </a:p>
          <a:p>
            <a:r>
              <a:rPr lang="ru-RU" dirty="0"/>
              <a:t>список курируемых пользователей для каждого куратора.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1,6 ГГц;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512 МБ ОЗУ;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50 MБ свободного места на диске;</a:t>
            </a:r>
          </a:p>
          <a:p>
            <a:r>
              <a:rPr lang="ru-RU" dirty="0"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cs typeface="Times New Roman" panose="02020603050405020304" pitchFamily="18" charset="0"/>
              </a:rPr>
              <a:t>Chrome</a:t>
            </a:r>
            <a:r>
              <a:rPr lang="ru-RU" dirty="0"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</a:t>
            </a:r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8х3,4 ГГц;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100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cs typeface="Times New Roman" panose="02020603050405020304" pitchFamily="18" charset="0"/>
              </a:rPr>
              <a:t>Windows Server 2008+</a:t>
            </a:r>
            <a:r>
              <a:rPr lang="ru-RU" dirty="0">
                <a:cs typeface="Times New Roman" panose="02020603050405020304" pitchFamily="18" charset="0"/>
              </a:rPr>
              <a:t> или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схожая по функциональным возможностям </a:t>
            </a:r>
            <a:r>
              <a:rPr lang="en-US" dirty="0">
                <a:cs typeface="Times New Roman" panose="02020603050405020304" pitchFamily="18" charset="0"/>
              </a:rPr>
              <a:t>UNIX</a:t>
            </a:r>
            <a:r>
              <a:rPr lang="ru-RU" dirty="0">
                <a:cs typeface="Times New Roman" panose="02020603050405020304" pitchFamily="18" charset="0"/>
              </a:rPr>
              <a:t>-подобная ОС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Язык</a:t>
            </a:r>
            <a:r>
              <a:rPr lang="en-US" dirty="0"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Javascript</a:t>
            </a:r>
            <a:r>
              <a:rPr lang="en-US" dirty="0"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NestJS</a:t>
            </a:r>
            <a:r>
              <a:rPr lang="en-US" dirty="0"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TypeORM</a:t>
            </a:r>
            <a:r>
              <a:rPr lang="en-US" dirty="0"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cs typeface="Times New Roman" panose="02020603050405020304" pitchFamily="18" charset="0"/>
              </a:rPr>
              <a:t>PostgreSQL v1</a:t>
            </a:r>
            <a:r>
              <a:rPr lang="ru-RU" dirty="0">
                <a:cs typeface="Times New Roman" panose="02020603050405020304" pitchFamily="18" charset="0"/>
              </a:rPr>
              <a:t>2.3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Bcrypt</a:t>
            </a:r>
            <a:r>
              <a:rPr lang="en-US" dirty="0"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cs typeface="Times New Roman" panose="02020603050405020304" pitchFamily="18" charset="0"/>
              </a:rPr>
              <a:t>React v17.0.0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cs typeface="Times New Roman" panose="02020603050405020304" pitchFamily="18" charset="0"/>
              </a:rPr>
              <a:t>Visual Studio Code v1.53.2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cs typeface="Times New Roman" panose="02020603050405020304" pitchFamily="18" charset="0"/>
              </a:rPr>
              <a:t>DataGrip</a:t>
            </a:r>
            <a:r>
              <a:rPr lang="en-US" dirty="0">
                <a:cs typeface="Times New Roman" panose="02020603050405020304" pitchFamily="18" charset="0"/>
              </a:rPr>
              <a:t> 2020.3.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cs typeface="Times New Roman" panose="02020603050405020304" pitchFamily="18" charset="0"/>
              </a:rPr>
              <a:t>Docker v19.03.12</a:t>
            </a:r>
            <a:endParaRPr lang="ru-RU" dirty="0"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87" y="2030542"/>
            <a:ext cx="9613861" cy="4584031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 строк кода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модулей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сервис криптозащиты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 сервиса на стороне клиента для обслуживания запросов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8 классов с 24 методами и функциями для представления ДРАКОН-схем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страниц интерфейсов 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React-router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отображения динамически изменяющегося контента.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результате выполнения преддипломной практической работы были разработаны интерфейсы интегрированной среды обучения алгоритмизации </a:t>
            </a:r>
            <a:r>
              <a:rPr lang="en-US" dirty="0"/>
              <a:t>DRAKON IDE</a:t>
            </a:r>
            <a:r>
              <a:rPr lang="ru-RU" dirty="0"/>
              <a:t>, а также разработаны способы представления ДРАКОН-схем.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122E4-C13F-4A28-A51C-8AC659AB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6D66E-099F-4E54-8E22-0BEB1732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2983"/>
            <a:ext cx="9601200" cy="40044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/>
              <a:t>Разработать интегрированную среду для обучения основам алгоритмизации на языке ДРАКОН.</a:t>
            </a:r>
            <a:endParaRPr lang="en-US" sz="3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Требования:</a:t>
            </a:r>
          </a:p>
          <a:p>
            <a:r>
              <a:rPr lang="ru-RU" dirty="0"/>
              <a:t>ИС – клиент-серверное веб приложение</a:t>
            </a:r>
          </a:p>
          <a:p>
            <a:r>
              <a:rPr lang="ru-RU" dirty="0"/>
              <a:t>пользователь может создавать алгоритмы на языке ДРАКОН и транслировать их в язык </a:t>
            </a:r>
            <a:r>
              <a:rPr lang="en-US" dirty="0"/>
              <a:t>JavaScript</a:t>
            </a:r>
            <a:endParaRPr lang="ru-RU" dirty="0"/>
          </a:p>
          <a:p>
            <a:r>
              <a:rPr lang="ru-RU" dirty="0"/>
              <a:t>роли:</a:t>
            </a:r>
          </a:p>
          <a:p>
            <a:pPr lvl="1"/>
            <a:r>
              <a:rPr lang="ru-RU" dirty="0"/>
              <a:t>Ученик. Может создавать и изменять только свои схемы</a:t>
            </a:r>
          </a:p>
          <a:p>
            <a:pPr lvl="1"/>
            <a:r>
              <a:rPr lang="ru-RU" dirty="0"/>
              <a:t>Преподаватель. Может изменять схемы учеников и выдавать роли другим пользователям</a:t>
            </a:r>
          </a:p>
          <a:p>
            <a:pPr marL="530352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D2580-48C6-4D08-B3C0-16549A7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97" y="2171700"/>
            <a:ext cx="11761693" cy="439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Разработка ИС для автоматизации процесса обучения алгоритмизации с помощью языка ДРАКОН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C30A-95C3-4B1F-A792-BB90EF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0" y="259026"/>
            <a:ext cx="4498380" cy="2157884"/>
          </a:xfrm>
        </p:spPr>
        <p:txBody>
          <a:bodyPr/>
          <a:lstStyle/>
          <a:p>
            <a:pPr algn="ctr"/>
            <a:r>
              <a:rPr lang="ru-RU" dirty="0"/>
              <a:t>ЯЗЫК ДРАКОН </a:t>
            </a:r>
            <a:br>
              <a:rPr lang="ru-RU" dirty="0"/>
            </a:br>
            <a:r>
              <a:rPr lang="ru-RU" dirty="0"/>
              <a:t>ПРЕДПОСЫЛКИ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BB8BD-B57E-4CF4-B3A2-980F04B8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18" y="1572795"/>
            <a:ext cx="4579922" cy="841210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Дружелюбный Российский Алгоритмический язык, Который обеспечивает Наглядность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4B507A-8940-459E-9BA3-0545FAB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5AB3FA7A-079B-4FA2-A413-33A7665852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3988"/>
          <a:stretch>
            <a:fillRect/>
          </a:stretch>
        </p:blipFill>
        <p:spPr bwMode="auto">
          <a:xfrm>
            <a:off x="5532438" y="0"/>
            <a:ext cx="6659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Язык ДРАКОН">
            <a:extLst>
              <a:ext uri="{FF2B5EF4-FFF2-40B4-BE49-F238E27FC236}">
                <a16:creationId xmlns:a16="http://schemas.microsoft.com/office/drawing/2014/main" id="{FAEE2872-9ABD-4960-90C8-8EEC0F67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85" y="3264058"/>
            <a:ext cx="5519706" cy="35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8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7EF4-A8E5-48AE-B2EF-B4A49DA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79" y="312938"/>
            <a:ext cx="9601200" cy="1485900"/>
          </a:xfrm>
        </p:spPr>
        <p:txBody>
          <a:bodyPr/>
          <a:lstStyle/>
          <a:p>
            <a:r>
              <a:rPr lang="ru-RU" dirty="0"/>
              <a:t>ЯЗЫК ДРАКОН – решаемая 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9D21E-CB55-48EF-AF2F-CC5DD9D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Язык ДРАКОН">
            <a:extLst>
              <a:ext uri="{FF2B5EF4-FFF2-40B4-BE49-F238E27FC236}">
                <a16:creationId xmlns:a16="http://schemas.microsoft.com/office/drawing/2014/main" id="{F2E04B1C-9913-434C-9EF5-11E2982FA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70" y="1055888"/>
            <a:ext cx="8812566" cy="52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9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77" y="1824866"/>
            <a:ext cx="8786069" cy="4745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482788-9C6E-1F4F-9BB6-36F97BBD18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75417" y="1824866"/>
            <a:ext cx="7602070" cy="4745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0282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– примитив и силуэт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347912"/>
            <a:ext cx="6381750" cy="4476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ДРАКОН — Википедия">
            <a:extLst>
              <a:ext uri="{FF2B5EF4-FFF2-40B4-BE49-F238E27FC236}">
                <a16:creationId xmlns:a16="http://schemas.microsoft.com/office/drawing/2014/main" id="{3096B095-8E9C-49A8-A83C-7EE79292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8" y="3261050"/>
            <a:ext cx="3486031" cy="359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4525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- программирование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2209798" y="2608250"/>
            <a:ext cx="7772401" cy="2534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2009</TotalTime>
  <Words>1591</Words>
  <Application>Microsoft Office PowerPoint</Application>
  <PresentationFormat>Широкоэкранный</PresentationFormat>
  <Paragraphs>235</Paragraphs>
  <Slides>25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Consolas</vt:lpstr>
      <vt:lpstr>Franklin Gothic Book</vt:lpstr>
      <vt:lpstr>Times New Roman</vt:lpstr>
      <vt:lpstr>Уголки</vt:lpstr>
      <vt:lpstr>Отчет О прохождении преддипломной практики на кафедре «АСОИУ» АГТУ на тему Разработка интегрированной среды обучения алгоритмизации DRAKON IDE  </vt:lpstr>
      <vt:lpstr>Кафедра «АСОИУ» ФГБОУ АГТУ</vt:lpstr>
      <vt:lpstr>Постановка задачи</vt:lpstr>
      <vt:lpstr>Цель и назначение</vt:lpstr>
      <vt:lpstr>ЯЗЫК ДРАКОН  ПРЕДПОСЫЛКИ</vt:lpstr>
      <vt:lpstr>ЯЗЫК ДРАКОН – решаемая проблема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 как инструмент обучения программированию</vt:lpstr>
      <vt:lpstr>Среда по обучению алгоритмизации</vt:lpstr>
      <vt:lpstr>Диаграмма вариантов использования</vt:lpstr>
      <vt:lpstr>Диаграмма сущность-связь</vt:lpstr>
      <vt:lpstr>Физическая архитектура системы</vt:lpstr>
      <vt:lpstr>Логическая архитектура проектируемой системы</vt:lpstr>
      <vt:lpstr>Диаграмма компонентов сервера</vt:lpstr>
      <vt:lpstr>Безопасность</vt:lpstr>
      <vt:lpstr>Формат сохранения ДРАКОН-схем в формате JSON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148</cp:revision>
  <dcterms:created xsi:type="dcterms:W3CDTF">2019-01-16T21:39:50Z</dcterms:created>
  <dcterms:modified xsi:type="dcterms:W3CDTF">2021-05-27T20:21:55Z</dcterms:modified>
</cp:coreProperties>
</file>