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7"/>
  </p:notesMasterIdLst>
  <p:sldIdLst>
    <p:sldId id="256" r:id="rId2"/>
    <p:sldId id="293" r:id="rId3"/>
    <p:sldId id="299" r:id="rId4"/>
    <p:sldId id="298" r:id="rId5"/>
    <p:sldId id="301" r:id="rId6"/>
    <p:sldId id="283" r:id="rId7"/>
    <p:sldId id="284" r:id="rId8"/>
    <p:sldId id="282" r:id="rId9"/>
    <p:sldId id="302" r:id="rId10"/>
    <p:sldId id="304" r:id="rId11"/>
    <p:sldId id="300" r:id="rId12"/>
    <p:sldId id="260" r:id="rId13"/>
    <p:sldId id="291" r:id="rId14"/>
    <p:sldId id="306" r:id="rId15"/>
    <p:sldId id="290" r:id="rId16"/>
    <p:sldId id="286" r:id="rId17"/>
    <p:sldId id="305" r:id="rId18"/>
    <p:sldId id="297" r:id="rId19"/>
    <p:sldId id="269" r:id="rId20"/>
    <p:sldId id="268" r:id="rId21"/>
    <p:sldId id="270" r:id="rId22"/>
    <p:sldId id="292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79809" autoAdjust="0"/>
  </p:normalViewPr>
  <p:slideViewPr>
    <p:cSldViewPr snapToGrid="0">
      <p:cViewPr varScale="1">
        <p:scale>
          <a:sx n="78" d="100"/>
          <a:sy n="78" d="100"/>
        </p:scale>
        <p:origin x="1005" y="79"/>
      </p:cViewPr>
      <p:guideLst/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должна обладать следующими качествами.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автономной автоматизированной среды обучения требуются 3 основные роли:</a:t>
            </a:r>
          </a:p>
          <a:p>
            <a:r>
              <a:rPr lang="ru-RU" dirty="0"/>
              <a:t>Пользователь, которому необходимо дать возможность уникально идентифицировать себя в системе, чтобы иметь возможность хранить свои схемы на сервере</a:t>
            </a:r>
            <a:br>
              <a:rPr lang="ru-RU" dirty="0"/>
            </a:br>
            <a:r>
              <a:rPr lang="ru-RU" dirty="0"/>
              <a:t>Куратор, который должен обладать доступом ко все схемам подопечных пользователей.</a:t>
            </a:r>
          </a:p>
          <a:p>
            <a:r>
              <a:rPr lang="ru-RU" dirty="0"/>
              <a:t>И Администратор, который  выдаёт роли остальным пользователям и при необходимости удаляет учетные записи.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</a:t>
            </a:r>
            <a:r>
              <a:rPr lang="ru-RU" dirty="0" err="1"/>
              <a:t>актор</a:t>
            </a:r>
            <a:r>
              <a:rPr lang="ru-RU" dirty="0"/>
              <a:t> выполняет собственные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проектировании базы данных для разрабатываемой системы была разработана диаграмма сущность 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сохранения ДРАКОН-схем в локальных файлах и базе данных был разработан специальный </a:t>
            </a:r>
            <a:r>
              <a:rPr lang="en-US" dirty="0"/>
              <a:t>JSON</a:t>
            </a:r>
            <a:r>
              <a:rPr lang="ru-RU" dirty="0"/>
              <a:t> формат представления схем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4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используя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Сервер </a:t>
            </a:r>
            <a:r>
              <a:rPr lang="en-US" dirty="0" err="1"/>
              <a:t>NestJS</a:t>
            </a:r>
            <a:r>
              <a:rPr lang="ru-RU" dirty="0"/>
              <a:t> состоит из 6 модулей, которые отвечают за обслуживание запросов пользователей и выдачу статических данных, такие как страницы </a:t>
            </a:r>
            <a:r>
              <a:rPr lang="ru-RU" dirty="0" err="1"/>
              <a:t>имедиаресурсы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8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Преддипломная практика проводилась на кафедре АГТУ нашего университета, которая осуществляет подготовку специалистов различных технических специальностей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17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модуля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18 классов и 35 методов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 React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клиент с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маршрутами представления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спроектирована и разработана база данных с использованием </a:t>
            </a:r>
            <a:r>
              <a:rPr lang="ru-RU" dirty="0" err="1"/>
              <a:t>PostgreSQL</a:t>
            </a:r>
            <a:r>
              <a:rPr lang="ru-RU" dirty="0"/>
              <a:t> версии 12.3 для разрабатываемой системы. </a:t>
            </a:r>
          </a:p>
          <a:p>
            <a:pPr algn="just"/>
            <a:r>
              <a:rPr lang="ru-RU" dirty="0"/>
              <a:t>Реализован сервер для обслуживания базы данных и распределения доступа пользователей. </a:t>
            </a:r>
          </a:p>
          <a:p>
            <a:pPr algn="just"/>
            <a:r>
              <a:rPr lang="ru-RU" dirty="0"/>
              <a:t>Спроектирован интерфейс регистрации.</a:t>
            </a:r>
          </a:p>
          <a:p>
            <a:pPr algn="just"/>
            <a:r>
              <a:rPr lang="ru-RU" dirty="0"/>
              <a:t>Спроектированы клиентские сервисы обслуживания запросов.</a:t>
            </a:r>
          </a:p>
          <a:p>
            <a:pPr algn="just"/>
            <a:r>
              <a:rPr lang="ru-RU" dirty="0"/>
              <a:t>Спроектирован прототип редактора. </a:t>
            </a:r>
          </a:p>
          <a:p>
            <a:pPr algn="just"/>
            <a:r>
              <a:rPr lang="ru-RU" dirty="0"/>
              <a:t>Интегрирована библиотека </a:t>
            </a:r>
            <a:r>
              <a:rPr lang="en-US" dirty="0"/>
              <a:t>D3.js</a:t>
            </a:r>
            <a:endParaRPr lang="ru-RU" dirty="0"/>
          </a:p>
          <a:p>
            <a:pPr algn="just"/>
            <a:r>
              <a:rPr lang="ru-RU" dirty="0"/>
              <a:t>Переписан сервис управления ДРАКОН-схемой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инженерами, в 80ых годах прошлого столетия был придуман и спроектирован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Будучи придуманным для разработчиков бортовых систем, язык ДРАКОН подходит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Были разработаны жесткие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описывается вертикально сверху вниз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3. 	Ветвление маршрутов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4.	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ДРАКОН-схема однозначно представляется, то можно однозначно перевести алгоритм в некий язык программирования автоматизированным способом.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При соблюдении правил построения ДРАКОН-схем можно написать функцию трансляции, которая сопоставит конструкции языка ДРАКОН с конструкциями некоторого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463" y="1215638"/>
            <a:ext cx="8883071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Отчет</a:t>
            </a:r>
            <a:br>
              <a:rPr lang="ru-RU" sz="3400" dirty="0"/>
            </a:br>
            <a:r>
              <a:rPr lang="ru-RU" sz="2800" dirty="0"/>
              <a:t>по преддипломной практике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Разработка интегрированной среды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от организации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от университета:</a:t>
            </a:r>
          </a:p>
          <a:p>
            <a:pPr algn="l"/>
            <a:r>
              <a:rPr lang="ru-RU" dirty="0"/>
              <a:t>к.т.н., доцент Райкова Е.Ф.</a:t>
            </a:r>
          </a:p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алгоритмов</a:t>
            </a:r>
          </a:p>
          <a:p>
            <a:r>
              <a:rPr lang="ru-RU" dirty="0"/>
              <a:t>Сокращает время на проектирование, а также на поиск и устранение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разработки и 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36" y="1817238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5" y="329482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9" y="1196881"/>
            <a:ext cx="10787291" cy="5420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C14FC-D79F-412A-8A6D-231E40D644D4}"/>
              </a:ext>
            </a:extLst>
          </p:cNvPr>
          <p:cNvSpPr/>
          <p:nvPr/>
        </p:nvSpPr>
        <p:spPr>
          <a:xfrm>
            <a:off x="925158" y="1086522"/>
            <a:ext cx="6217920" cy="34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F9C47-A518-4D76-B535-19B378224221}"/>
              </a:ext>
            </a:extLst>
          </p:cNvPr>
          <p:cNvSpPr/>
          <p:nvPr/>
        </p:nvSpPr>
        <p:spPr>
          <a:xfrm>
            <a:off x="1030209" y="4653033"/>
            <a:ext cx="6217920" cy="196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500B0A-7698-410D-9C3A-71B93BB72EA9}"/>
              </a:ext>
            </a:extLst>
          </p:cNvPr>
          <p:cNvSpPr/>
          <p:nvPr/>
        </p:nvSpPr>
        <p:spPr>
          <a:xfrm>
            <a:off x="6895652" y="1785769"/>
            <a:ext cx="5026899" cy="2947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569" y="1566280"/>
            <a:ext cx="8244861" cy="4883811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2D7F1-E72D-4DA3-963B-45BAA00D4F4C}"/>
              </a:ext>
            </a:extLst>
          </p:cNvPr>
          <p:cNvSpPr/>
          <p:nvPr/>
        </p:nvSpPr>
        <p:spPr>
          <a:xfrm>
            <a:off x="1473797" y="1323191"/>
            <a:ext cx="5021296" cy="243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C8FDB-D695-4597-B7EA-163D91F5FE21}"/>
              </a:ext>
            </a:extLst>
          </p:cNvPr>
          <p:cNvSpPr/>
          <p:nvPr/>
        </p:nvSpPr>
        <p:spPr>
          <a:xfrm>
            <a:off x="4001844" y="375582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AABE63-9B6D-4809-A766-404DDC5A1E00}"/>
              </a:ext>
            </a:extLst>
          </p:cNvPr>
          <p:cNvSpPr/>
          <p:nvPr/>
        </p:nvSpPr>
        <p:spPr>
          <a:xfrm>
            <a:off x="6646325" y="129745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35"/>
            <a:ext cx="9601200" cy="1485900"/>
          </a:xfrm>
        </p:spPr>
        <p:txBody>
          <a:bodyPr/>
          <a:lstStyle/>
          <a:p>
            <a:r>
              <a:rPr lang="ru-RU" dirty="0"/>
              <a:t>Формат сохранения ДРАКОН-схем в формате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311555" y="1457011"/>
            <a:ext cx="756889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"c376022a-dd08-4c32-989f-ba86f960a7f4",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"name": "mySchema3",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"d3dac628-ce84-4509-8ccb-7ec24f7a36dc",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"data":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"0b66aa71-81e0-4bec-afce-3d06876dbe50":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"id": "0b66aa71-81e0-4bec-afce-3d06876dbe50",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"next": "a451aa22-74c9-4b39-a20d-e36ae97921f0",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"type": "BEGIN“,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	"text": “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mySchemaName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"a451aa22-74c9-4b39-a20d-e36ae97921f0":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"id": "a451aa22-74c9-4b39-a20d-e36ae97921f0",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"next": "",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"type": "END"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last_changed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null,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last_changed_by_id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c376022a-dd08-4c32-989f-ba86f960a7f4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843F5-3FE2-4042-93F6-259DFC017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83" y="2509093"/>
            <a:ext cx="8218733" cy="294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A3296-FAA3-420C-BCD1-C0DAFF25DB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2290" y="2889636"/>
            <a:ext cx="9233310" cy="18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095" y="1784235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76B29-0582-4271-A05E-CFC3A3E4D5B5}"/>
              </a:ext>
            </a:extLst>
          </p:cNvPr>
          <p:cNvSpPr/>
          <p:nvPr/>
        </p:nvSpPr>
        <p:spPr>
          <a:xfrm>
            <a:off x="2732442" y="1613647"/>
            <a:ext cx="4410636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3D1C42-DDB9-49B3-B335-5EA9484924E5}"/>
              </a:ext>
            </a:extLst>
          </p:cNvPr>
          <p:cNvSpPr/>
          <p:nvPr/>
        </p:nvSpPr>
        <p:spPr>
          <a:xfrm>
            <a:off x="8627633" y="1659176"/>
            <a:ext cx="2517662" cy="291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2655BB-3F80-42F6-B506-B5C6E5E3D4A5}"/>
              </a:ext>
            </a:extLst>
          </p:cNvPr>
          <p:cNvSpPr/>
          <p:nvPr/>
        </p:nvSpPr>
        <p:spPr>
          <a:xfrm>
            <a:off x="6572736" y="5212367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6D8014-5DD5-4A38-AFE3-C5A83EF8F4F1}"/>
              </a:ext>
            </a:extLst>
          </p:cNvPr>
          <p:cNvSpPr/>
          <p:nvPr/>
        </p:nvSpPr>
        <p:spPr>
          <a:xfrm>
            <a:off x="2563906" y="5244353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E812B7A-AA99-4156-B8F7-B1E5DA15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73884"/>
              </p:ext>
            </p:extLst>
          </p:nvPr>
        </p:nvGraphicFramePr>
        <p:xfrm>
          <a:off x="6599362" y="3602087"/>
          <a:ext cx="3471702" cy="110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Защита паролей</a:t>
                      </a:r>
                      <a:r>
                        <a:rPr lang="en-US" sz="20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bcrypt</a:t>
                      </a:r>
                      <a:endParaRPr lang="en-US" sz="2000" b="1" dirty="0"/>
                    </a:p>
                    <a:p>
                      <a:r>
                        <a:rPr lang="ru-RU" sz="2000" b="1" dirty="0"/>
                        <a:t>Число раундов соли: 2</a:t>
                      </a:r>
                      <a:r>
                        <a:rPr lang="en-US" sz="2000" b="1" dirty="0"/>
                        <a:t>^10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569" y="1936563"/>
            <a:ext cx="10880308" cy="4521127"/>
          </a:xfrm>
        </p:spPr>
        <p:txBody>
          <a:bodyPr>
            <a:normAutofit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 в редакторе:</a:t>
            </a:r>
          </a:p>
          <a:p>
            <a:pPr marL="0" indent="0">
              <a:buNone/>
            </a:pPr>
            <a:r>
              <a:rPr lang="ru-RU" dirty="0"/>
              <a:t>	загрузка схем;</a:t>
            </a:r>
          </a:p>
          <a:p>
            <a:pPr marL="0" indent="0">
              <a:buNone/>
            </a:pPr>
            <a:r>
              <a:rPr lang="ru-RU" dirty="0"/>
              <a:t>	редактирование схем.</a:t>
            </a:r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  <a:p>
            <a:pPr marL="0" indent="0">
              <a:buNone/>
            </a:pPr>
            <a:r>
              <a:rPr lang="ru-RU" dirty="0"/>
              <a:t>	изменения списка курируемых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027D-74D9-44DA-8CAA-699B11E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Кафедра «АСОИУ» ФГБОУ АГТУ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038F6-3A43-48D6-9EA5-434DD09C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08D00-7450-4A5E-8805-3F86F925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Количество заявок на IT-специальности в Украине в 2020 году побило рекорды">
            <a:extLst>
              <a:ext uri="{FF2B5EF4-FFF2-40B4-BE49-F238E27FC236}">
                <a16:creationId xmlns:a16="http://schemas.microsoft.com/office/drawing/2014/main" id="{1ABBA5A5-8B63-4F3F-B5A4-66706B9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" y="1918480"/>
            <a:ext cx="6696503" cy="37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иктория Зарипова (divimp) — Хабр Карьера">
            <a:extLst>
              <a:ext uri="{FF2B5EF4-FFF2-40B4-BE49-F238E27FC236}">
                <a16:creationId xmlns:a16="http://schemas.microsoft.com/office/drawing/2014/main" id="{BE98AEB6-002B-45B3-AEE1-7E0717AE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9" y="1527941"/>
            <a:ext cx="4548979" cy="4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4984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2.3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v1.53.2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2020.3.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Около 15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 классов, 24 метода и функций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преддипломной практической работы разработаны:</a:t>
            </a:r>
          </a:p>
          <a:p>
            <a:pPr algn="just"/>
            <a:r>
              <a:rPr lang="ru-RU" dirty="0"/>
              <a:t> интерфейсы интегрированной среды обучения алгоритмизации </a:t>
            </a:r>
            <a:r>
              <a:rPr lang="en-US" dirty="0"/>
              <a:t>DRAKON IDE</a:t>
            </a:r>
            <a:endParaRPr lang="ru-RU" dirty="0"/>
          </a:p>
          <a:p>
            <a:pPr algn="just"/>
            <a:r>
              <a:rPr lang="ru-RU" dirty="0"/>
              <a:t>способы представления ДРАКОН-схем.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25" y="442946"/>
            <a:ext cx="9601200" cy="14859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клиент-серверное веб приложение</a:t>
            </a:r>
          </a:p>
          <a:p>
            <a:pPr algn="just"/>
            <a:r>
              <a:rPr lang="ru-RU" dirty="0"/>
              <a:t>пользователь может создавать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изменять схемы учеников и выдавать роли другим пользователям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312938"/>
            <a:ext cx="9601200" cy="1485900"/>
          </a:xfrm>
        </p:spPr>
        <p:txBody>
          <a:bodyPr/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0" y="1055888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2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ДРАКОН — Википедия">
            <a:extLst>
              <a:ext uri="{FF2B5EF4-FFF2-40B4-BE49-F238E27FC236}">
                <a16:creationId xmlns:a16="http://schemas.microsoft.com/office/drawing/2014/main" id="{3096B095-8E9C-49A8-A83C-7EE79292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8" y="3261050"/>
            <a:ext cx="3486031" cy="359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4525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1015086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преимуществом в наглядности в сравнении с классическими блок-схемами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2397</TotalTime>
  <Words>1752</Words>
  <Application>Microsoft Office PowerPoint</Application>
  <PresentationFormat>Широкоэкранный</PresentationFormat>
  <Paragraphs>245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Consolas</vt:lpstr>
      <vt:lpstr>Franklin Gothic Book</vt:lpstr>
      <vt:lpstr>Times New Roman</vt:lpstr>
      <vt:lpstr>Уголки</vt:lpstr>
      <vt:lpstr>Отчет по преддипломной практике на тему Разработка интегрированной среды обучения алгоритмизации DRAKON IDE  </vt:lpstr>
      <vt:lpstr>Кафедра «АСОИУ» ФГБОУ АГТУ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разработки и назначение программного продукта</vt:lpstr>
      <vt:lpstr>Диаграмма вариантов использования</vt:lpstr>
      <vt:lpstr>Диаграмма сущность-связь</vt:lpstr>
      <vt:lpstr>Формат сохранения ДРАКОН-схем в формате JSON</vt:lpstr>
      <vt:lpstr>Физическая архитектура системы</vt:lpstr>
      <vt:lpstr>Логическая архитектура проектируемой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168</cp:revision>
  <dcterms:created xsi:type="dcterms:W3CDTF">2019-01-16T21:39:50Z</dcterms:created>
  <dcterms:modified xsi:type="dcterms:W3CDTF">2021-05-28T16:41:04Z</dcterms:modified>
</cp:coreProperties>
</file>