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298" r:id="rId4"/>
    <p:sldId id="301" r:id="rId5"/>
    <p:sldId id="283" r:id="rId6"/>
    <p:sldId id="284" r:id="rId7"/>
    <p:sldId id="282" r:id="rId8"/>
    <p:sldId id="302" r:id="rId9"/>
    <p:sldId id="304" r:id="rId10"/>
    <p:sldId id="300" r:id="rId11"/>
    <p:sldId id="260" r:id="rId12"/>
    <p:sldId id="307" r:id="rId13"/>
    <p:sldId id="309" r:id="rId14"/>
    <p:sldId id="291" r:id="rId15"/>
    <p:sldId id="306" r:id="rId16"/>
    <p:sldId id="290" r:id="rId17"/>
    <p:sldId id="305" r:id="rId18"/>
    <p:sldId id="297" r:id="rId19"/>
    <p:sldId id="269" r:id="rId20"/>
    <p:sldId id="268" r:id="rId21"/>
    <p:sldId id="270" r:id="rId22"/>
    <p:sldId id="292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81257" autoAdjust="0"/>
  </p:normalViewPr>
  <p:slideViewPr>
    <p:cSldViewPr snapToGrid="0">
      <p:cViewPr varScale="1">
        <p:scale>
          <a:sx n="119" d="100"/>
          <a:sy n="119" d="100"/>
        </p:scale>
        <p:origin x="1128" y="184"/>
      </p:cViewPr>
      <p:guideLst/>
    </p:cSldViewPr>
  </p:slideViewPr>
  <p:outlineViewPr>
    <p:cViewPr>
      <p:scale>
        <a:sx n="33" d="100"/>
        <a:sy n="33" d="100"/>
      </p:scale>
      <p:origin x="0" y="-78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E18C3F7-FA04-4D5C-9633-ED33A1F76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CD8DB2-5E40-465D-AF04-AC1B75F2E3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2B65-7B5E-4991-B934-E34018DD1B10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CC23F2-F507-48FB-8280-5D085158C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0A13C1-5C02-48AE-BDFC-87F56785C4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B8D1-3398-42C5-92D8-E987C1BA5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548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ВКР: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автоматизированной среды обучения требуются 3 основные роли:</a:t>
            </a:r>
          </a:p>
          <a:p>
            <a:r>
              <a:rPr lang="ru-RU" dirty="0"/>
              <a:t>Пользователь, которому необходимо дать возможность уникально идентифицировать себя в системе, чтобы иметь возможность хранить и редактировать свои схемы на сервере.</a:t>
            </a:r>
          </a:p>
          <a:p>
            <a:r>
              <a:rPr lang="ru-RU" dirty="0"/>
              <a:t>Также ему необходимо предоставить механизмы трансляции в язык </a:t>
            </a:r>
            <a:r>
              <a:rPr lang="en-US" dirty="0"/>
              <a:t>JavaScript</a:t>
            </a:r>
            <a:r>
              <a:rPr lang="ru-RU" dirty="0"/>
              <a:t>.</a:t>
            </a:r>
          </a:p>
          <a:p>
            <a:br>
              <a:rPr lang="ru-RU" dirty="0"/>
            </a:br>
            <a:r>
              <a:rPr lang="ru-RU" dirty="0"/>
              <a:t>Куратор, который должен обладать доступом ко все схемам подопечных пользователей.</a:t>
            </a:r>
          </a:p>
          <a:p>
            <a:r>
              <a:rPr lang="ru-RU" dirty="0"/>
              <a:t>И Администратор, который  выдаёт роли остальным пользователям и при необходимости удаляет учетные записи.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</a:t>
            </a:r>
            <a:r>
              <a:rPr lang="ru-RU" dirty="0" err="1"/>
              <a:t>актор</a:t>
            </a:r>
            <a:r>
              <a:rPr lang="ru-RU" dirty="0"/>
              <a:t> выполняет собственные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было необходимо спроектировать  как представлять ДРАКОН-схему в памяти компьютера.</a:t>
            </a:r>
          </a:p>
          <a:p>
            <a:r>
              <a:rPr lang="ru-RU" dirty="0"/>
              <a:t>Иконы в ДРАКОНЕ во многом похожи друг на друга, однако Макроиконы обладают разным поведением, поэтому было принято решение создать базовый абстрактный класс, который описывает общие атрибуты и базовый шаблон поведения от которого наследуется каждая реализуемая икона.</a:t>
            </a:r>
          </a:p>
          <a:p>
            <a:endParaRPr lang="ru-RU" dirty="0"/>
          </a:p>
          <a:p>
            <a:r>
              <a:rPr lang="ru-RU" dirty="0"/>
              <a:t>Икона должна хранить свой тип, содержимое, которое отображается пользователю, указатель на икону, внутри которой она расположена и массив вложенных в неё икон. Последнее актуально только для макроикон. Примером являются макроиконы Ветка, силуэт, примитив.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получения ассоциативного доступа к элементам схемы было принято решение добавлять ссылки на все иконы схемы в словарь.  </a:t>
            </a:r>
            <a:br>
              <a:rPr lang="ru-RU" dirty="0"/>
            </a:br>
            <a:r>
              <a:rPr lang="ru-RU" dirty="0"/>
              <a:t>Чем незначительно усложнилась реализация, зато значительно снизилась скорость выполнения операций вставки, удаления и обновления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6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Соответственно модель ДРАКОН-схемы представляет собой древовидную структура, где каждый компонент представляет икону или макроикону, в зависимости от её типа. </a:t>
            </a:r>
          </a:p>
          <a:p>
            <a:r>
              <a:rPr lang="ru-RU" dirty="0"/>
              <a:t>Каждая макроикона хранит массив вложенных в неё икон, которые важно хранить в правильном порядке. Так как они формируют последовательность действий алгоритма.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Такая реализация позволяет однозначно сопоставлять макроиконы с конструкциями языка </a:t>
            </a:r>
            <a:r>
              <a:rPr lang="en-US" dirty="0"/>
              <a:t>JavaScript</a:t>
            </a:r>
            <a:r>
              <a:rPr lang="ru-RU" dirty="0"/>
              <a:t>, что позволило реализовать эффективный способ трансляции.</a:t>
            </a:r>
            <a:br>
              <a:rPr lang="ru-RU" dirty="0"/>
            </a:br>
            <a:r>
              <a:rPr lang="ru-RU" dirty="0"/>
              <a:t>На экране показан пример сопоставления представления ДРАКОН-схемы с её моделью, а также с конвертированным кодом на языке </a:t>
            </a:r>
            <a:r>
              <a:rPr lang="en-US" dirty="0"/>
              <a:t>JavaScript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7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разработке системы возникла потребность в хранении ДРАКОН-схем и данных пользователей.</a:t>
            </a:r>
          </a:p>
          <a:p>
            <a:r>
              <a:rPr lang="ru-RU" dirty="0"/>
              <a:t>В процессе проектирования базы данных для разрабатываемой системы была придумана и реализована следующая диаграмма сущность 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сохранения ДРАКОН-схем в базе данных был разработан специальный </a:t>
            </a:r>
            <a:r>
              <a:rPr lang="en-US" dirty="0"/>
              <a:t>JSON</a:t>
            </a:r>
            <a:r>
              <a:rPr lang="ru-RU" dirty="0"/>
              <a:t> формат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используя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Веб сервер реализован на платформе </a:t>
            </a:r>
            <a:r>
              <a:rPr lang="en-US" dirty="0"/>
              <a:t>NodeJS</a:t>
            </a:r>
            <a:r>
              <a:rPr lang="ru-RU" dirty="0"/>
              <a:t> с использованием фреймворка </a:t>
            </a:r>
            <a:r>
              <a:rPr lang="en-US" dirty="0"/>
              <a:t>Nest</a:t>
            </a:r>
            <a:r>
              <a:rPr lang="ru-RU" dirty="0"/>
              <a:t> и библиотеки </a:t>
            </a:r>
            <a:r>
              <a:rPr lang="en-US" dirty="0" err="1"/>
              <a:t>TypeORM</a:t>
            </a:r>
            <a:r>
              <a:rPr lang="ru-RU" dirty="0"/>
              <a:t> для обеспечения общения с сервером базы данных </a:t>
            </a:r>
            <a:r>
              <a:rPr lang="en-US" dirty="0"/>
              <a:t>PostgreSQL</a:t>
            </a:r>
            <a:r>
              <a:rPr lang="ru-RU" dirty="0"/>
              <a:t> по </a:t>
            </a:r>
            <a:r>
              <a:rPr lang="ru-RU" dirty="0" err="1"/>
              <a:t>протоколоу</a:t>
            </a:r>
            <a:r>
              <a:rPr lang="ru-RU" dirty="0"/>
              <a:t> </a:t>
            </a:r>
            <a:r>
              <a:rPr lang="en-US" dirty="0"/>
              <a:t>TCP/IP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Взаимодействие между клиентов и сервером осуществляется с применением стиля </a:t>
            </a:r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ru-RU" dirty="0"/>
              <a:t>.</a:t>
            </a:r>
          </a:p>
          <a:p>
            <a:r>
              <a:rPr lang="ru-RU" dirty="0"/>
              <a:t>Сервер </a:t>
            </a:r>
            <a:r>
              <a:rPr lang="en-US" dirty="0"/>
              <a:t>Nest</a:t>
            </a:r>
            <a:r>
              <a:rPr lang="ru-RU" dirty="0"/>
              <a:t> состоит из 6 модулей, которые отвечают за обслуживание запросов пользователей и выдачу статических данных, такие как страницы и медиаресурсы.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Модуль Шифрования и авторизации отвечают за реализацию защиты </a:t>
            </a:r>
            <a:r>
              <a:rPr lang="en-US" dirty="0"/>
              <a:t>URL</a:t>
            </a:r>
            <a:r>
              <a:rPr lang="ru-RU" dirty="0"/>
              <a:t> путей от неавторизованного доступа и за сам процесс регистрации и идентификации. Для работы модуля авторизации требуется информация о зарегистрированных пользователя в системе, которая предоставляется с помощью </a:t>
            </a:r>
            <a:r>
              <a:rPr lang="en-US" dirty="0"/>
              <a:t>UserModule</a:t>
            </a:r>
            <a:r>
              <a:rPr lang="ru-RU" dirty="0"/>
              <a:t>.</a:t>
            </a:r>
          </a:p>
          <a:p>
            <a:br>
              <a:rPr lang="ru-RU" dirty="0"/>
            </a:br>
            <a:br>
              <a:rPr lang="ru-RU" dirty="0"/>
            </a:br>
            <a:r>
              <a:rPr lang="ru-RU" dirty="0"/>
              <a:t>Модули пользователя, кураторов и схем необходимы для обеспечения взаимодействия с данными, которые хранятся в базе.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Отдельный модуль отвечает за обработку статических данных, таких как изображения и файлы и </a:t>
            </a:r>
            <a:r>
              <a:rPr lang="en-US" dirty="0"/>
              <a:t>HTML</a:t>
            </a:r>
            <a:r>
              <a:rPr lang="ru-RU" dirty="0"/>
              <a:t> страницы.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Все эти модули требуются как зависимость для главного компонента системы </a:t>
            </a:r>
            <a:r>
              <a:rPr lang="en-US" dirty="0" err="1"/>
              <a:t>AppModule</a:t>
            </a:r>
            <a:r>
              <a:rPr lang="ru-RU" dirty="0"/>
              <a:t>, который инициализирует работу сервера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8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успешного входа в систему, пользователю выдаётся токен доступа к защищённым путям приложения, в котором содержится его идентификатор и роль в системе</a:t>
            </a:r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ВКР требовалось разработать интегрированную среду для обучения алгоритмизации на языке ДРАКОН со следующими требованиями: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Текущая версия программного продукта может быть усовершенствована с помощью: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всех основных макроикон языка ДРАКОН;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расширения стандарта языка ДРАКОН для сопоставления икон с конструкциями языка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r>
              <a:rPr lang="ru-RU" dirty="0"/>
              <a:t>Сейчас система проходит внутренний этап тестирования. К 1 сентябрю 2021 года планируется начать этап закрытого тестирования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непосредственно инженерами, в 80ых годах прошлого столетия был придуман и разработан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отличии от узкоспециализированных языков ДРАКОН подходит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Для языка ДРАКОН Были разработаны строгие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представляется набором этих икон, расположенных между началом и концом на той же вертикали.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228600" indent="-228600" algn="just">
              <a:buFont typeface="+mj-lt"/>
              <a:buAutoNum type="arabicPeriod" startAt="3"/>
            </a:pPr>
            <a:r>
              <a:rPr lang="ru-RU" sz="1200" dirty="0"/>
              <a:t>Допускается ветвление маршрутом, но оно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228600" indent="-228600" algn="just">
              <a:buFont typeface="+mj-lt"/>
              <a:buAutoNum type="arabicPeriod" startAt="3"/>
            </a:pPr>
            <a:r>
              <a:rPr lang="ru-RU" sz="1200" dirty="0"/>
              <a:t>Каждая ветка должна соблюдать правило «Шампура». Все иконы в рамках ветки выполнения также должны располагаться вертикально друг за другом.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5.   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 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было сказано ранее, язык ДРАКОН обладает рядом строгих правил. Именно их соблюдение позволяет однозначно прочитать алгоритм.</a:t>
            </a:r>
          </a:p>
          <a:p>
            <a:pPr marL="0" indent="0">
              <a:buNone/>
            </a:pPr>
            <a:r>
              <a:rPr lang="ru-RU" dirty="0"/>
              <a:t>А значит его можно перевести в текстовый язык программирования некоторым автоматизированным способом.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Можно написать функцию трансляции, которая сопоставит конструкции языка ДРАКОН с конструкциями некоторого конечного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Язык обладает крайне низким порогом вхождения. Для начала работы достаточно изучить назначение основных икон и можно приступать к описание алгоритмов в неформальном виде.</a:t>
            </a:r>
          </a:p>
          <a:p>
            <a:endParaRPr lang="ru-RU" dirty="0"/>
          </a:p>
          <a:p>
            <a:r>
              <a:rPr lang="ru-RU" dirty="0"/>
              <a:t>Взаимодействие со схемой осуществляется исключительно с помощью графических представлений, что положительно сказывается на скорости обучения по взаимодействию с системой.</a:t>
            </a:r>
          </a:p>
          <a:p>
            <a:endParaRPr lang="ru-RU" dirty="0"/>
          </a:p>
          <a:p>
            <a:r>
              <a:rPr lang="ru-RU" dirty="0"/>
              <a:t>ДРАКОН значительно проще текстовых ЯП. Пользователь лишается проблем, связанных с форматированием и проверкой синтаксиса языка. Многим разработчиком знакома проблема поиска потерянной скобки или точки с запятой. В языке ДРАКОН таких проблем нет.</a:t>
            </a:r>
          </a:p>
          <a:p>
            <a:endParaRPr lang="ru-RU" dirty="0"/>
          </a:p>
          <a:p>
            <a:r>
              <a:rPr lang="ru-RU" dirty="0"/>
              <a:t>Также преимуществом ДРАКОН-схем - Возможность трансляции в текстовый ЯП показывает пользователю как должен выглядеть алгоритм в текстовом виде, что с одной стороны позволяет ему осуществлять отладку программы, с другой внедрять разработанные алгоритмы в другие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автоматизирует этот процесс. </a:t>
            </a:r>
          </a:p>
          <a:p>
            <a:r>
              <a:rPr lang="ru-RU" dirty="0"/>
              <a:t>Соответственно система должна предоставлять механизмы по обучению основам построения и выполнения алгоритмов.</a:t>
            </a:r>
          </a:p>
          <a:p>
            <a:endParaRPr lang="ru-RU" dirty="0"/>
          </a:p>
          <a:p>
            <a:r>
              <a:rPr lang="ru-RU" dirty="0"/>
              <a:t>Сокращать время проектирования, а также время затрачиваемое на отладку</a:t>
            </a:r>
          </a:p>
          <a:p>
            <a:endParaRPr lang="ru-RU" dirty="0"/>
          </a:p>
          <a:p>
            <a:r>
              <a:rPr lang="ru-RU" dirty="0"/>
              <a:t>Предоставлять механизмы общения между учеником и преподавателем, который должен осуществлять контроль качества выполняемых работ.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491" y="348026"/>
            <a:ext cx="5679017" cy="745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215638"/>
            <a:ext cx="9583972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ИНТЕГРИРОВАННАЯ среда для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41" y="348026"/>
            <a:ext cx="7934518" cy="1044356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разработки и 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36" y="1817238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35" y="210007"/>
            <a:ext cx="8657730" cy="60070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9" y="1196880"/>
            <a:ext cx="10787291" cy="5420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C14FC-D79F-412A-8A6D-231E40D644D4}"/>
              </a:ext>
            </a:extLst>
          </p:cNvPr>
          <p:cNvSpPr/>
          <p:nvPr/>
        </p:nvSpPr>
        <p:spPr>
          <a:xfrm>
            <a:off x="925158" y="1086522"/>
            <a:ext cx="6217920" cy="34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F9C47-A518-4D76-B535-19B378224221}"/>
              </a:ext>
            </a:extLst>
          </p:cNvPr>
          <p:cNvSpPr/>
          <p:nvPr/>
        </p:nvSpPr>
        <p:spPr>
          <a:xfrm>
            <a:off x="925159" y="4653033"/>
            <a:ext cx="6217920" cy="196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500B0A-7698-410D-9C3A-71B93BB72EA9}"/>
              </a:ext>
            </a:extLst>
          </p:cNvPr>
          <p:cNvSpPr/>
          <p:nvPr/>
        </p:nvSpPr>
        <p:spPr>
          <a:xfrm>
            <a:off x="7248128" y="2109355"/>
            <a:ext cx="4674423" cy="2387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600" y="136276"/>
            <a:ext cx="8934800" cy="572793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ДРАКОН-схемы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C75360-1059-40BC-9650-CE3E8799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357312"/>
            <a:ext cx="6905625" cy="4143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E56DDF-B7DD-4161-A456-186AD522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1101974"/>
            <a:ext cx="6772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C4036-13E4-4978-82C7-358D3983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ДРАКОН-схемы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C09FE4-A2D1-4A8B-BCDB-5CD7336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67DF99-5F31-43FB-8AA3-143DE01C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81" y="1602278"/>
            <a:ext cx="8372475" cy="38862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39F67C-E916-48C2-A195-6CA121F9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256" y="1602278"/>
            <a:ext cx="7848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259BFA-0DF3-406E-88BD-0B2C65C06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97" y="1468454"/>
            <a:ext cx="9099584" cy="53895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04" y="240639"/>
            <a:ext cx="6251191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сущность-связь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2D7F1-E72D-4DA3-963B-45BAA00D4F4C}"/>
              </a:ext>
            </a:extLst>
          </p:cNvPr>
          <p:cNvSpPr/>
          <p:nvPr/>
        </p:nvSpPr>
        <p:spPr>
          <a:xfrm>
            <a:off x="2045809" y="1468453"/>
            <a:ext cx="3534033" cy="2382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C8FDB-D695-4597-B7EA-163D91F5FE21}"/>
              </a:ext>
            </a:extLst>
          </p:cNvPr>
          <p:cNvSpPr/>
          <p:nvPr/>
        </p:nvSpPr>
        <p:spPr>
          <a:xfrm>
            <a:off x="4164226" y="4044718"/>
            <a:ext cx="3534033" cy="281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AABE63-9B6D-4809-A766-404DDC5A1E00}"/>
              </a:ext>
            </a:extLst>
          </p:cNvPr>
          <p:cNvSpPr/>
          <p:nvPr/>
        </p:nvSpPr>
        <p:spPr>
          <a:xfrm>
            <a:off x="7071108" y="1468454"/>
            <a:ext cx="3502274" cy="1960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419" y="61946"/>
            <a:ext cx="9081161" cy="54779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Формат сохранения ДРАКОН-схем в формате </a:t>
            </a:r>
            <a:r>
              <a:rPr lang="en-US" sz="3600" dirty="0"/>
              <a:t>JSON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767446" y="671691"/>
            <a:ext cx="756889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": {</a:t>
            </a:r>
          </a:p>
          <a:p>
            <a:pPr lvl="1"/>
            <a:r>
              <a:rPr lang="en-US" dirty="0"/>
              <a:t>"id": "32a3110f-f870-490b-b0ae-7eb834a66696",</a:t>
            </a:r>
          </a:p>
          <a:p>
            <a:pPr lvl="1"/>
            <a:r>
              <a:rPr lang="en-US" dirty="0"/>
              <a:t>"text": "",</a:t>
            </a:r>
          </a:p>
          <a:p>
            <a:pPr lvl="1"/>
            <a:r>
              <a:rPr lang="en-US" dirty="0"/>
              <a:t>"type": "schema",</a:t>
            </a:r>
          </a:p>
          <a:p>
            <a:pPr lvl="1"/>
            <a:r>
              <a:rPr lang="en-US" dirty="0"/>
              <a:t>"parent": "",</a:t>
            </a:r>
          </a:p>
          <a:p>
            <a:pPr lvl="1"/>
            <a:r>
              <a:rPr lang="en-US" dirty="0"/>
              <a:t>"children": [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]},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": {</a:t>
            </a:r>
          </a:p>
          <a:p>
            <a:pPr lvl="1"/>
            <a:r>
              <a:rPr lang="en-US" dirty="0"/>
              <a:t>"id": "4d1f755c-817d-4360-84f0-ec06df917291",</a:t>
            </a:r>
          </a:p>
          <a:p>
            <a:pPr lvl="1"/>
            <a:r>
              <a:rPr lang="en-US" dirty="0"/>
              <a:t>"text": "Start",</a:t>
            </a:r>
          </a:p>
          <a:p>
            <a:pPr lvl="1"/>
            <a:r>
              <a:rPr lang="en-US" dirty="0"/>
              <a:t>"type": "primitive",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pPr lvl="1"/>
            <a:r>
              <a:rPr lang="en-US" dirty="0"/>
              <a:t>"children": [</a:t>
            </a:r>
          </a:p>
          <a:p>
            <a:pPr lvl="1"/>
            <a:r>
              <a:rPr lang="en-US" dirty="0"/>
              <a:t>"365c5c1f-1c3a-4fa9-b7e2-d42b80098797",</a:t>
            </a:r>
          </a:p>
          <a:p>
            <a:pPr lvl="1"/>
            <a:r>
              <a:rPr lang="en-US" dirty="0"/>
              <a:t>"60383c5b-3d50-4547-8398-93e70f60b650",</a:t>
            </a:r>
          </a:p>
          <a:p>
            <a:pPr lvl="1"/>
            <a:r>
              <a:rPr lang="en-US" dirty="0"/>
              <a:t>"e263b674-633b-4fd1-821e-b1972f7511d8"</a:t>
            </a:r>
          </a:p>
          <a:p>
            <a:pPr lvl="1"/>
            <a:r>
              <a:rPr lang="en-US" dirty="0"/>
              <a:t>]},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BC2FABE-8389-48CA-B32E-687354D70859}"/>
              </a:ext>
            </a:extLst>
          </p:cNvPr>
          <p:cNvSpPr/>
          <p:nvPr/>
        </p:nvSpPr>
        <p:spPr>
          <a:xfrm>
            <a:off x="3148445" y="1423555"/>
            <a:ext cx="5299363" cy="2337954"/>
          </a:xfrm>
          <a:prstGeom prst="roundRect">
            <a:avLst>
              <a:gd name="adj" fmla="val 90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7286D10-7461-4B91-A990-BEDC14D7962C}"/>
              </a:ext>
            </a:extLst>
          </p:cNvPr>
          <p:cNvSpPr/>
          <p:nvPr/>
        </p:nvSpPr>
        <p:spPr>
          <a:xfrm>
            <a:off x="3148445" y="3886200"/>
            <a:ext cx="5299363" cy="2909853"/>
          </a:xfrm>
          <a:prstGeom prst="roundRect">
            <a:avLst>
              <a:gd name="adj" fmla="val 90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08" y="108278"/>
            <a:ext cx="7869382" cy="669335"/>
          </a:xfrm>
        </p:spPr>
        <p:txBody>
          <a:bodyPr>
            <a:normAutofit fontScale="90000"/>
          </a:bodyPr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81F85-82E1-4E15-B48B-DBC626229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86" y="804417"/>
            <a:ext cx="6674427" cy="5737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79" y="245826"/>
            <a:ext cx="7581913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095" y="1784235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76B29-0582-4271-A05E-CFC3A3E4D5B5}"/>
              </a:ext>
            </a:extLst>
          </p:cNvPr>
          <p:cNvSpPr/>
          <p:nvPr/>
        </p:nvSpPr>
        <p:spPr>
          <a:xfrm>
            <a:off x="2732442" y="1613647"/>
            <a:ext cx="4410636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3D1C42-DDB9-49B3-B335-5EA9484924E5}"/>
              </a:ext>
            </a:extLst>
          </p:cNvPr>
          <p:cNvSpPr/>
          <p:nvPr/>
        </p:nvSpPr>
        <p:spPr>
          <a:xfrm>
            <a:off x="8627633" y="1659176"/>
            <a:ext cx="2517662" cy="291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2655BB-3F80-42F6-B506-B5C6E5E3D4A5}"/>
              </a:ext>
            </a:extLst>
          </p:cNvPr>
          <p:cNvSpPr/>
          <p:nvPr/>
        </p:nvSpPr>
        <p:spPr>
          <a:xfrm>
            <a:off x="6572736" y="5212367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6D8014-5DD5-4A38-AFE3-C5A83EF8F4F1}"/>
              </a:ext>
            </a:extLst>
          </p:cNvPr>
          <p:cNvSpPr/>
          <p:nvPr/>
        </p:nvSpPr>
        <p:spPr>
          <a:xfrm>
            <a:off x="2563906" y="5244353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E812B7A-AA99-4156-B8F7-B1E5DA156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09890"/>
                  </p:ext>
                </p:extLst>
              </p:nvPr>
            </p:nvGraphicFramePr>
            <p:xfrm>
              <a:off x="6599362" y="3602087"/>
              <a:ext cx="3471702" cy="1109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1702">
                      <a:extLst>
                        <a:ext uri="{9D8B030D-6E8A-4147-A177-3AD203B41FA5}">
                          <a16:colId xmlns:a16="http://schemas.microsoft.com/office/drawing/2014/main" val="3312127302"/>
                        </a:ext>
                      </a:extLst>
                    </a:gridCol>
                  </a:tblGrid>
                  <a:tr h="400826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000" dirty="0"/>
                            <a:t>Защита паролей</a:t>
                          </a:r>
                          <a:r>
                            <a:rPr lang="en-US" sz="2000" dirty="0"/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886329"/>
                      </a:ext>
                    </a:extLst>
                  </a:tr>
                  <a:tr h="709155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bcrypt</a:t>
                          </a:r>
                        </a:p>
                        <a:p>
                          <a:r>
                            <a:rPr lang="ru-RU" sz="2000" b="1" dirty="0"/>
                            <a:t>Число раундов соли: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ru-RU" sz="200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</m:oMath>
                          </a14:m>
                          <a:endParaRPr lang="ru-R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568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E812B7A-AA99-4156-B8F7-B1E5DA156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09890"/>
                  </p:ext>
                </p:extLst>
              </p:nvPr>
            </p:nvGraphicFramePr>
            <p:xfrm>
              <a:off x="6599362" y="3602087"/>
              <a:ext cx="3471702" cy="1109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1702">
                      <a:extLst>
                        <a:ext uri="{9D8B030D-6E8A-4147-A177-3AD203B41FA5}">
                          <a16:colId xmlns:a16="http://schemas.microsoft.com/office/drawing/2014/main" val="3312127302"/>
                        </a:ext>
                      </a:extLst>
                    </a:gridCol>
                  </a:tblGrid>
                  <a:tr h="400826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000" dirty="0"/>
                            <a:t>Защита паролей</a:t>
                          </a:r>
                          <a:r>
                            <a:rPr lang="en-US" sz="2000" dirty="0"/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886329"/>
                      </a:ext>
                    </a:extLst>
                  </a:tr>
                  <a:tr h="7091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75" t="-60684" r="-701" b="-162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568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371600"/>
            <a:ext cx="11263727" cy="54863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пользователя:</a:t>
            </a:r>
          </a:p>
          <a:p>
            <a:pPr marL="0" indent="0">
              <a:buNone/>
            </a:pPr>
            <a:r>
              <a:rPr lang="ru-RU" dirty="0"/>
              <a:t>	загрузка схем</a:t>
            </a:r>
          </a:p>
          <a:p>
            <a:pPr marL="0" indent="0">
              <a:buNone/>
            </a:pPr>
            <a:r>
              <a:rPr lang="ru-RU" dirty="0"/>
              <a:t>	редактирование схем</a:t>
            </a:r>
          </a:p>
          <a:p>
            <a:pPr marL="0" indent="0">
              <a:buNone/>
            </a:pPr>
            <a:r>
              <a:rPr lang="ru-RU" dirty="0"/>
              <a:t>	смена регистрационного имени и пароля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редактирование списка курируемых пользователей</a:t>
            </a:r>
          </a:p>
          <a:p>
            <a:pPr marL="0" indent="0">
              <a:buNone/>
            </a:pPr>
            <a:r>
              <a:rPr lang="ru-RU" dirty="0"/>
              <a:t>	управление отношением с курируемым пользователем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администратора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653" y="279639"/>
            <a:ext cx="5166693" cy="731227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независимое от ОС многопользовательское клиент-серверное веб-приложение</a:t>
            </a:r>
          </a:p>
          <a:p>
            <a:pPr algn="just"/>
            <a:r>
              <a:rPr lang="ru-RU" dirty="0"/>
              <a:t>пользователь может разрабатывать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просматривать и изменять схемы учеников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13" y="348026"/>
            <a:ext cx="7414973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2х1,6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1024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200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38" y="348026"/>
            <a:ext cx="7425364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4984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3.2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v1.57.0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700 строк кода сервера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2000 строк кода клиента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13 классов, 38 методов и функций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883043"/>
            <a:ext cx="9601200" cy="473431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выпускной квалификационной работы была разработана многопользовательская единая веб-среда обучения основам алгоритмизации с помощью языка ДРАКОН.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Текущая версия программного продукта может быть усовершенствована с помощью:</a:t>
            </a:r>
          </a:p>
          <a:p>
            <a:pPr algn="just"/>
            <a:r>
              <a:rPr lang="ru-RU" sz="2400" dirty="0"/>
              <a:t>реализации всех основных макроикон языка ДРАКОН;</a:t>
            </a:r>
          </a:p>
          <a:p>
            <a:pPr algn="just"/>
            <a:r>
              <a:rPr lang="ru-RU" sz="2400" dirty="0"/>
              <a:t>расширения стандарта языка ДРАКОН для сопоставления икон с конструкциями языка JavaScript;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Система проходит внутренний этап тестирования. К 1 сентябрю 2021 года планируется начать этап закрытого тестирования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98" y="292567"/>
            <a:ext cx="9281604" cy="705371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17" y="1329821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32" y="442946"/>
            <a:ext cx="9040936" cy="771709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2253BE-DF5D-EF4E-A600-9A2272BC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78" y="3320143"/>
            <a:ext cx="3542740" cy="32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77" y="506308"/>
            <a:ext cx="9783042" cy="85103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91" y="442946"/>
            <a:ext cx="10361469" cy="1278082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интуитивно понятным интерфейсом по взаимодействию со 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226" y="240639"/>
            <a:ext cx="4931545" cy="1137651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и выполнения алгоритмов</a:t>
            </a:r>
          </a:p>
          <a:p>
            <a:r>
              <a:rPr lang="ru-RU" dirty="0"/>
              <a:t>Сокращает время проектирования, поиска и устранения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3810</TotalTime>
  <Words>2146</Words>
  <Application>Microsoft Macintosh PowerPoint</Application>
  <PresentationFormat>Широкоэкранный</PresentationFormat>
  <Paragraphs>269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Cambria Math</vt:lpstr>
      <vt:lpstr>Franklin Gothic Book</vt:lpstr>
      <vt:lpstr>Symbol</vt:lpstr>
      <vt:lpstr>Times New Roman</vt:lpstr>
      <vt:lpstr>Уголки</vt:lpstr>
      <vt:lpstr>Выпускная квалификационная работа на тему ИНТЕГРИРОВАННАЯ среда для обучения алгоритмизации DRAKON IDE  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разработки и назначение программного продукта</vt:lpstr>
      <vt:lpstr>Диаграмма вариантов использования</vt:lpstr>
      <vt:lpstr>Диаграмма классов ДРАКОН-схемы</vt:lpstr>
      <vt:lpstr>Модель ДРАКОН-схемы</vt:lpstr>
      <vt:lpstr>Диаграмма сущность-связь</vt:lpstr>
      <vt:lpstr>Формат сохранения ДРАКОН-схем в формате JSON</vt:lpstr>
      <vt:lpstr>Физическая архитектура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213</cp:revision>
  <dcterms:created xsi:type="dcterms:W3CDTF">2019-01-16T21:39:50Z</dcterms:created>
  <dcterms:modified xsi:type="dcterms:W3CDTF">2021-06-26T09:29:03Z</dcterms:modified>
</cp:coreProperties>
</file>