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9" r:id="rId3"/>
    <p:sldId id="298" r:id="rId4"/>
    <p:sldId id="301" r:id="rId5"/>
    <p:sldId id="283" r:id="rId6"/>
    <p:sldId id="284" r:id="rId7"/>
    <p:sldId id="282" r:id="rId8"/>
    <p:sldId id="302" r:id="rId9"/>
    <p:sldId id="304" r:id="rId10"/>
    <p:sldId id="300" r:id="rId11"/>
    <p:sldId id="260" r:id="rId12"/>
    <p:sldId id="307" r:id="rId13"/>
    <p:sldId id="309" r:id="rId14"/>
    <p:sldId id="291" r:id="rId15"/>
    <p:sldId id="306" r:id="rId16"/>
    <p:sldId id="290" r:id="rId17"/>
    <p:sldId id="305" r:id="rId18"/>
    <p:sldId id="297" r:id="rId19"/>
    <p:sldId id="269" r:id="rId20"/>
    <p:sldId id="268" r:id="rId21"/>
    <p:sldId id="270" r:id="rId22"/>
    <p:sldId id="292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" initials="Р" lastIdx="7" clrIdx="0">
    <p:extLst>
      <p:ext uri="{19B8F6BF-5375-455C-9EA6-DF929625EA0E}">
        <p15:presenceInfo xmlns:p15="http://schemas.microsoft.com/office/powerpoint/2012/main" userId="Руслан" providerId="None"/>
      </p:ext>
    </p:extLst>
  </p:cmAuthor>
  <p:cmAuthor id="2" name="Владислав Самарский" initials="ВС" lastIdx="13" clrIdx="1">
    <p:extLst>
      <p:ext uri="{19B8F6BF-5375-455C-9EA6-DF929625EA0E}">
        <p15:presenceInfo xmlns:p15="http://schemas.microsoft.com/office/powerpoint/2012/main" userId="3ea9ef85f3df98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1243" autoAdjust="0"/>
  </p:normalViewPr>
  <p:slideViewPr>
    <p:cSldViewPr snapToGrid="0">
      <p:cViewPr varScale="1">
        <p:scale>
          <a:sx n="80" d="100"/>
          <a:sy n="80" d="100"/>
        </p:scale>
        <p:origin x="1283" y="52"/>
      </p:cViewPr>
      <p:guideLst/>
    </p:cSldViewPr>
  </p:slideViewPr>
  <p:outlineViewPr>
    <p:cViewPr>
      <p:scale>
        <a:sx n="33" d="100"/>
        <a:sy n="33" d="100"/>
      </p:scale>
      <p:origin x="0" y="-782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367" y="4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2:25.905" idx="1">
    <p:pos x="10" y="10"/>
    <p:text>Уважа</p:text>
    <p:extLst>
      <p:ext uri="{C676402C-5697-4E1C-873F-D02D1690AC5C}">
        <p15:threadingInfo xmlns:p15="http://schemas.microsoft.com/office/powerpoint/2012/main" timeZoneBias="-240"/>
      </p:ext>
    </p:extLst>
  </p:cm>
  <p:cm authorId="1" dt="2019-01-17T07:52:54.107" idx="2">
    <p:pos x="10" y="146"/>
    <p:text>Уважаемая комиссия, разрешите представить Вам курсовой проект по дисциплине «Параллелльное программирование» на тему (на слайде).
Выполнил студент группы ДИПРБ-41, Самарский Владислав руководитель кандидат технических наук доцент Белов Сергей Валерьевич</p:text>
    <p:extLst>
      <p:ext uri="{C676402C-5697-4E1C-873F-D02D1690AC5C}">
        <p15:threadingInfo xmlns:p15="http://schemas.microsoft.com/office/powerpoint/2012/main" timeZoneBias="-240">
          <p15:parentCm authorId="1" idx="1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E18C3F7-FA04-4D5C-9633-ED33A1F763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CD8DB2-5E40-465D-AF04-AC1B75F2E3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2B65-7B5E-4991-B934-E34018DD1B10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CC23F2-F507-48FB-8280-5D085158CB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0A13C1-5C02-48AE-BDFC-87F56785C4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2B8D1-3398-42C5-92D8-E987C1BA5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548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F619-4E85-401A-AB9F-B194067E8033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5AF8-C6EC-4BDD-A795-83822D331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8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ВКР:</a:t>
            </a:r>
          </a:p>
          <a:p>
            <a:pPr marL="0" indent="0">
              <a:buNone/>
            </a:pPr>
            <a:r>
              <a:rPr lang="ru-RU" dirty="0"/>
              <a:t>проектирование и разработка ИС для автоматизации процесса обучения алгоритмизации с помощью языка ДРАКОН.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автоматизация процесса обучения студентов основам алгоритмизации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25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автоматизированной среды обучения требуются 3 основные роли:</a:t>
            </a:r>
          </a:p>
          <a:p>
            <a:r>
              <a:rPr lang="ru-RU" dirty="0"/>
              <a:t>Пользователь, которому необходимо дать возможность уникально идентифицировать себя в системе, чтобы иметь возможность хранить и редактировать свои схемы на сервере.</a:t>
            </a:r>
          </a:p>
          <a:p>
            <a:r>
              <a:rPr lang="ru-RU" dirty="0"/>
              <a:t>Также ему необходимо предоставить механизмы трансляции в язык </a:t>
            </a:r>
            <a:r>
              <a:rPr lang="en-US" dirty="0"/>
              <a:t>JavaScript</a:t>
            </a:r>
            <a:r>
              <a:rPr lang="ru-RU" dirty="0"/>
              <a:t>.</a:t>
            </a:r>
          </a:p>
          <a:p>
            <a:br>
              <a:rPr lang="ru-RU" dirty="0"/>
            </a:br>
            <a:r>
              <a:rPr lang="ru-RU" dirty="0"/>
              <a:t>Куратор, который должен обладать доступом ко все схемам подопечных пользователей.</a:t>
            </a:r>
          </a:p>
          <a:p>
            <a:r>
              <a:rPr lang="ru-RU" dirty="0"/>
              <a:t>И Администратор, который  выдаёт роли остальным пользователям и при необходимости удаляет учетные записи.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Каждый </a:t>
            </a:r>
            <a:r>
              <a:rPr lang="ru-RU" dirty="0" err="1"/>
              <a:t>актор</a:t>
            </a:r>
            <a:r>
              <a:rPr lang="ru-RU" dirty="0"/>
              <a:t> выполняет собственные роли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Сначала было необходимо спроектировать  как представлять ДРАКОН-схему в памяти компьютера.</a:t>
            </a:r>
          </a:p>
          <a:p>
            <a:r>
              <a:rPr lang="ru-RU" dirty="0"/>
              <a:t>Иконы в ДРАКОНЕ во многом похожи друг на друга, однако Макроиконы обладают разным поведением, поэтому было принято решение создать базовый абстрактный класс, который описывает общие атрибуты и базовый шаблон поведения от которого наследуется каждая реализуемая икона.</a:t>
            </a:r>
          </a:p>
          <a:p>
            <a:endParaRPr lang="ru-RU" dirty="0"/>
          </a:p>
          <a:p>
            <a:r>
              <a:rPr lang="ru-RU" dirty="0"/>
              <a:t>Икона должна хранить свой тип, содержимое, которое отображается пользователю, указатель на икону, внутри которой она расположена и массив вложенных в неё икон. Последнее актуально только для макроикон. Примером являются макроиконы Ветка, силуэт, примитив.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получения ассоциативного доступа к элементам схемы было принято решение добавлять ссылки на все иконы схемы в словарь.  </a:t>
            </a:r>
            <a:br>
              <a:rPr lang="ru-RU" dirty="0"/>
            </a:br>
            <a:r>
              <a:rPr lang="ru-RU" dirty="0"/>
              <a:t>Чем незначительно усложнилась реализация, зато значительно снизилась скорость выполнения операций вставки, удаления и обновления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065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Соответственно модель ДРАКОН-схемы представляет собой древовидную структура, где каждый компонент представляет икону или макроикону, в зависимости от её типа. </a:t>
            </a:r>
          </a:p>
          <a:p>
            <a:r>
              <a:rPr lang="ru-RU" dirty="0"/>
              <a:t>Каждая макроикона хранит массив вложенных в неё икон, которые важно хранить в правильном порядке. Так как они формируют последовательность действий алгоритма.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Такая реализация позволяет однозначно сопоставлять макроиконы с конструкциями языка </a:t>
            </a:r>
            <a:r>
              <a:rPr lang="en-US" dirty="0"/>
              <a:t>JavaScript</a:t>
            </a:r>
            <a:r>
              <a:rPr lang="ru-RU" dirty="0"/>
              <a:t>, что позволило реализовать эффективный способ трансляции.</a:t>
            </a:r>
            <a:br>
              <a:rPr lang="ru-RU" dirty="0"/>
            </a:br>
            <a:r>
              <a:rPr lang="ru-RU" dirty="0"/>
              <a:t>На экране показан пример сопоставления представления ДРАКОН-схемы с её моделью, а также с конвертированным кодом на языке </a:t>
            </a:r>
            <a:r>
              <a:rPr lang="en-US" dirty="0"/>
              <a:t>JavaScript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73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разработке системы возникла потребность в хранении ДРАКОН-схем и данных пользователей.</a:t>
            </a:r>
          </a:p>
          <a:p>
            <a:r>
              <a:rPr lang="ru-RU" dirty="0"/>
              <a:t>В процессе проектирования базы данных для разрабатываемой системы была придумана и реализована следующая диаграмма сущность связь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51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сохранения ДРАКОН-схем в базе данных был разработан специальный </a:t>
            </a:r>
            <a:r>
              <a:rPr lang="en-US" dirty="0"/>
              <a:t>JSON</a:t>
            </a:r>
            <a:r>
              <a:rPr lang="ru-RU" dirty="0"/>
              <a:t> формат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434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предъявляемых к ИС требований была спроектирована система со следующей физической архитектурой: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Пользователь, используя рабочую станцию и открытый браузер, взаимодействует с сервером через сеть, используя протокол </a:t>
            </a:r>
            <a:r>
              <a:rPr lang="en-US" dirty="0"/>
              <a:t>HTTP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Веб сервер реализован на платформе </a:t>
            </a:r>
            <a:r>
              <a:rPr lang="en-US" dirty="0"/>
              <a:t>NodeJS</a:t>
            </a:r>
            <a:r>
              <a:rPr lang="ru-RU" dirty="0"/>
              <a:t> с использованием фреймворка </a:t>
            </a:r>
            <a:r>
              <a:rPr lang="en-US" dirty="0"/>
              <a:t>Nest</a:t>
            </a:r>
            <a:r>
              <a:rPr lang="ru-RU" dirty="0"/>
              <a:t> и библиотеки </a:t>
            </a:r>
            <a:r>
              <a:rPr lang="en-US" dirty="0" err="1"/>
              <a:t>TypeORM</a:t>
            </a:r>
            <a:r>
              <a:rPr lang="ru-RU" dirty="0"/>
              <a:t> для обеспечения общения с сервером базы данных </a:t>
            </a:r>
            <a:r>
              <a:rPr lang="en-US" dirty="0"/>
              <a:t>PostgreSQL</a:t>
            </a:r>
            <a:r>
              <a:rPr lang="ru-RU" dirty="0"/>
              <a:t> по </a:t>
            </a:r>
            <a:r>
              <a:rPr lang="ru-RU" dirty="0" err="1"/>
              <a:t>протоколоу</a:t>
            </a:r>
            <a:r>
              <a:rPr lang="ru-RU" dirty="0"/>
              <a:t> </a:t>
            </a:r>
            <a:r>
              <a:rPr lang="en-US" dirty="0"/>
              <a:t>TCP/IP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49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Взаимодействие между клиентов и сервером осуществляется с применением стиля </a:t>
            </a:r>
            <a:r>
              <a:rPr lang="en-US" dirty="0"/>
              <a:t>RESTful </a:t>
            </a:r>
            <a:r>
              <a:rPr lang="en-US" dirty="0" err="1"/>
              <a:t>api</a:t>
            </a:r>
            <a:r>
              <a:rPr lang="ru-RU" dirty="0"/>
              <a:t>.</a:t>
            </a:r>
          </a:p>
          <a:p>
            <a:r>
              <a:rPr lang="ru-RU" dirty="0"/>
              <a:t>Сервер </a:t>
            </a:r>
            <a:r>
              <a:rPr lang="en-US" dirty="0"/>
              <a:t>Nest</a:t>
            </a:r>
            <a:r>
              <a:rPr lang="ru-RU" dirty="0"/>
              <a:t> состоит из 6 модулей, которые отвечают за обслуживание запросов пользователей и выдачу статических данных, такие как страницы и медиаресурсы.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Модуль Шифрования и авторизации отвечают за реализацию защиты </a:t>
            </a:r>
            <a:r>
              <a:rPr lang="en-US" dirty="0"/>
              <a:t>URL</a:t>
            </a:r>
            <a:r>
              <a:rPr lang="ru-RU" dirty="0"/>
              <a:t> путей от неавторизованного доступа и за сам процесс регистрации и идентификации. Для работы модуля авторизации требуется информация о зарегистрированных пользователя в системе, которая предоставляется с помощью </a:t>
            </a:r>
            <a:r>
              <a:rPr lang="en-US" dirty="0"/>
              <a:t>UserModule</a:t>
            </a:r>
            <a:r>
              <a:rPr lang="ru-RU" dirty="0"/>
              <a:t>.</a:t>
            </a:r>
          </a:p>
          <a:p>
            <a:br>
              <a:rPr lang="ru-RU" dirty="0"/>
            </a:br>
            <a:br>
              <a:rPr lang="ru-RU" dirty="0"/>
            </a:br>
            <a:r>
              <a:rPr lang="ru-RU" dirty="0"/>
              <a:t>Модули пользователя, кураторов и схем необходимы для обеспечения взаимодействия с данными, которые хранятся в базе.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Отдельный модуль отвечает за обработку статических данных, таких как изображения и файлы и </a:t>
            </a:r>
            <a:r>
              <a:rPr lang="en-US" dirty="0"/>
              <a:t>HTML</a:t>
            </a:r>
            <a:r>
              <a:rPr lang="ru-RU" dirty="0"/>
              <a:t> страницы.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Все эти модули требуются как зависимость для главного компонента системы </a:t>
            </a:r>
            <a:r>
              <a:rPr lang="en-US" dirty="0" err="1"/>
              <a:t>AppModule</a:t>
            </a:r>
            <a:r>
              <a:rPr lang="ru-RU" dirty="0"/>
              <a:t>, который инициализирует работу сервера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89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Механизм аутентификации реализован по схеме </a:t>
            </a:r>
            <a:r>
              <a:rPr lang="en-US" dirty="0"/>
              <a:t>Http Basic (</a:t>
            </a:r>
            <a:r>
              <a:rPr lang="ru-RU" dirty="0"/>
              <a:t>Логин + Пароль)</a:t>
            </a:r>
            <a:endParaRPr lang="en-US" dirty="0"/>
          </a:p>
          <a:p>
            <a:endParaRPr lang="ru-RU" dirty="0"/>
          </a:p>
          <a:p>
            <a:r>
              <a:rPr lang="ru-RU" dirty="0"/>
              <a:t>Механизм авторизации реализован по схеме </a:t>
            </a:r>
            <a:r>
              <a:rPr lang="en-US" dirty="0"/>
              <a:t>Http Bearer (JWT-token</a:t>
            </a:r>
            <a:r>
              <a:rPr lang="ru-RU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После успешного входа в систему, пользователю выдаётся токен доступа к защищённым путям приложения, в котором содержится его идентификатор и роль в системе</a:t>
            </a:r>
          </a:p>
          <a:p>
            <a:endParaRPr lang="ru-RU" dirty="0"/>
          </a:p>
          <a:p>
            <a:r>
              <a:rPr lang="ru-RU" dirty="0"/>
              <a:t>Число раундов соли характеризует степень защищенности пароля от атак грубой силы (</a:t>
            </a:r>
            <a:r>
              <a:rPr lang="en-US" dirty="0"/>
              <a:t>brute-force attack)</a:t>
            </a:r>
            <a:r>
              <a:rPr lang="ru-RU" dirty="0"/>
              <a:t> (множество паролей и фраз в надежде угадать верный)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33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0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ВКР требовалось разработать интегрированную среду для обучения алгоритмизации на языке ДРАКОН со следующими требованиями: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24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41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9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37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147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79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Текущая версия программного продукта может быть усовершенствована с помощью: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 всех основных макроикон языка ДРАКОН;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расширения стандарта языка ДРАКОН для сопоставления икон с конструкциями языка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r>
              <a:rPr lang="ru-RU" dirty="0"/>
              <a:t>Сейчас система проходит внутренний этап тестирования. К 1 сентябрю 2021 года планируется начать этап закрытого тестирования на студентах 1 курса </a:t>
            </a:r>
            <a:r>
              <a:rPr lang="ru-RU" dirty="0" err="1"/>
              <a:t>ИиТИК</a:t>
            </a:r>
            <a:r>
              <a:rPr lang="ru-RU" dirty="0"/>
              <a:t> АГТУ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3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Во многих сферах требуется создавать сложные программные комплексы для различных систем управления и систем реального времени.</a:t>
            </a:r>
            <a:br>
              <a:rPr lang="ru-RU" dirty="0"/>
            </a:br>
            <a:r>
              <a:rPr lang="ru-RU" dirty="0"/>
              <a:t>Детали работы подобных систем знают инженеры, но не программисты.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Для того, чтобы такие системы разрабатывались непосредственно инженерами, в 80ых годах прошлого столетия был придуман и разработан язык ДРАКОН.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 отличии от узкоспециализированных языков ДРАКОН подходит для представления алгоритмов в любой сфере, в том числе в сфере образования, чем выгодно отличается от узкоспециализированных языков, разработанных для решения схожих с </a:t>
            </a:r>
            <a:r>
              <a:rPr lang="ru-RU" dirty="0" err="1"/>
              <a:t>ДРАКОНом</a:t>
            </a:r>
            <a:r>
              <a:rPr lang="ru-RU" dirty="0"/>
              <a:t> задач.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ru-RU" dirty="0"/>
              <a:t>Почему нельзя было просто нанять программистов?</a:t>
            </a:r>
            <a:r>
              <a:rPr lang="en-US" dirty="0"/>
              <a:t>]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Большие расходы. Требуется много кадров-программистов. Их требуется обучить предметной области. Научить инженеров общаться с программистами.</a:t>
            </a:r>
            <a:br>
              <a:rPr lang="ru-RU" dirty="0"/>
            </a:br>
            <a:r>
              <a:rPr lang="ru-RU" dirty="0"/>
              <a:t>Различие специализаций. Как написать программу – знали одни специалисты, как управлять системой – другие.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22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Дракон в своё время решил главную проблему классических блок-схем: отсутствие строгой дисциплины в построении.</a:t>
            </a:r>
            <a:br>
              <a:rPr lang="ru-RU" dirty="0"/>
            </a:br>
            <a:r>
              <a:rPr lang="ru-RU" dirty="0"/>
              <a:t>В языке ДРАКОН каждый элемент схемы имеет собственное место и связан особым образом, что позволяет как упростить написание и чтение алгоритма, так и реализовать транслятор в текстовые ЯП удовлетворительной сложности.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96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+mj-lt"/>
              <a:buNone/>
            </a:pPr>
            <a:br>
              <a:rPr lang="ru-RU" dirty="0"/>
            </a:br>
            <a:r>
              <a:rPr lang="ru-RU" dirty="0"/>
              <a:t>Для языка ДРАКОН Были разработаны строгие правила представления схем: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У каждой ДРАКОН-схемы одна точка входа и один конец. А Её начало всегда располагается в левом верхнем углу.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Все операции описываются внутри икон, а сам алгоритм представляется набором этих икон, расположенных между началом и концом на той же вертикали.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ru-RU" sz="1200" dirty="0"/>
          </a:p>
          <a:p>
            <a:pPr marL="0" indent="0" algn="just">
              <a:buFont typeface="+mj-lt"/>
              <a:buNone/>
            </a:pPr>
            <a:r>
              <a:rPr lang="ru-RU" sz="1200" dirty="0"/>
              <a:t>ПЕРЕКЛЮЧИТЬ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ru-RU" sz="1200" dirty="0"/>
          </a:p>
          <a:p>
            <a:pPr marL="228600" indent="-228600" algn="just">
              <a:buFont typeface="+mj-lt"/>
              <a:buAutoNum type="arabicPeriod" startAt="3"/>
            </a:pPr>
            <a:r>
              <a:rPr lang="ru-RU" sz="1200" dirty="0"/>
              <a:t>Допускается ветвление маршрутом, но оно осуществляются только вправо, при этом главный маршрут должен проходить как можно по более короткому пути.</a:t>
            </a:r>
          </a:p>
          <a:p>
            <a:pPr marL="228600" indent="-228600" algn="just">
              <a:buFont typeface="+mj-lt"/>
              <a:buAutoNum type="arabicPeriod" startAt="3"/>
            </a:pPr>
            <a:r>
              <a:rPr lang="ru-RU" sz="1200" dirty="0"/>
              <a:t>Каждая ветка должна соблюдать правило «Шампура». Все иконы в рамках ветки выполнения также должны располагаться вертикально друг за другом.</a:t>
            </a:r>
          </a:p>
          <a:p>
            <a:pPr marL="0" indent="0" algn="just">
              <a:buFont typeface="+mj-lt"/>
              <a:buNone/>
            </a:pPr>
            <a:r>
              <a:rPr lang="ru-RU" sz="1200" dirty="0"/>
              <a:t>5.   Любые пересечения икон, веток и линий запрещены, сами линии всегда прямые и поворачивают только на угол в 90 градусов.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0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Алгоритмы можно представить с помощью двух основных конструкций – примитив и силуэт.</a:t>
            </a:r>
          </a:p>
          <a:p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Примитив содержит единственную последовательность икон, выполняемую сверху вниз.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Силуэт состоит из нескольких примитивов, называемых ветками. Ветки силуэта упорядочиваются слева-направо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А каждый примитив в ветке обозначается адресом, в который переходит процесс выполнения по достижению конца ветки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01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было сказано ранее, язык ДРАКОН обладает рядом строгих правил. Именно их соблюдение позволяет однозначно прочитать алгоритм.</a:t>
            </a:r>
          </a:p>
          <a:p>
            <a:pPr marL="0" indent="0">
              <a:buNone/>
            </a:pPr>
            <a:r>
              <a:rPr lang="ru-RU" dirty="0"/>
              <a:t>А значит его можно перевести в текстовый язык программирования некоторым автоматизированным способом.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Можно написать функцию трансляции, которая сопоставит конструкции языка ДРАКОН с конструкциями некоторого конечного языка.</a:t>
            </a:r>
            <a:br>
              <a:rPr lang="ru-RU" dirty="0"/>
            </a:br>
            <a:r>
              <a:rPr lang="ru-RU" dirty="0"/>
              <a:t>В результате получится код программы, готовый к выполнению.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7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Язык ДРАКОН официально включен в программу обучения для некоторых направлений высшего образования. Некоторые ВУЗы нашей страны используют данный язык для обучения студентов основам алгоритмизации.</a:t>
            </a:r>
            <a:br>
              <a:rPr lang="ru-RU" dirty="0"/>
            </a:br>
            <a:r>
              <a:rPr lang="ru-RU" dirty="0"/>
              <a:t>И на это есть ряд причин:</a:t>
            </a:r>
            <a:br>
              <a:rPr lang="ru-RU" dirty="0"/>
            </a:br>
            <a:endParaRPr lang="ru-RU" dirty="0"/>
          </a:p>
          <a:p>
            <a:r>
              <a:rPr lang="ru-RU" dirty="0"/>
              <a:t>Язык обладает крайне низким порогом вхождения. Для начала работы достаточно изучить назначение основных икон и можно приступать к описание алгоритмов в неформальном виде.</a:t>
            </a:r>
          </a:p>
          <a:p>
            <a:endParaRPr lang="ru-RU" dirty="0"/>
          </a:p>
          <a:p>
            <a:r>
              <a:rPr lang="ru-RU" dirty="0"/>
              <a:t>Взаимодействие со схемой осуществляется исключительно с помощью графических представлений, что положительно сказывается на скорости обучения по взаимодействию с системой.</a:t>
            </a:r>
          </a:p>
          <a:p>
            <a:endParaRPr lang="ru-RU" dirty="0"/>
          </a:p>
          <a:p>
            <a:r>
              <a:rPr lang="ru-RU" dirty="0"/>
              <a:t>ДРАКОН значительно проще текстовых ЯП. Пользователь лишается проблем, связанных с форматированием и проверкой синтаксиса языка. Многим разработчиком знакома проблема поиска потерянной скобки или точки с запятой. В языке ДРАКОН таких проблем нет.</a:t>
            </a:r>
          </a:p>
          <a:p>
            <a:endParaRPr lang="ru-RU" dirty="0"/>
          </a:p>
          <a:p>
            <a:r>
              <a:rPr lang="ru-RU" dirty="0"/>
              <a:t>Также преимуществом ДРАКОН-схем - Возможность трансляции в текстовый ЯП показывает пользователю как должен выглядеть алгоритм в текстовом виде, что с одной стороны позволяет ему осуществлять отладку программы, с другой внедрять разработанные алгоритмы в другие системы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того, чтобы обучать алгоритмизации требуется не просто дать возможность писать программы, но создать среду обучения, которая автоматизирует этот процесс. </a:t>
            </a:r>
          </a:p>
          <a:p>
            <a:r>
              <a:rPr lang="ru-RU" dirty="0"/>
              <a:t>Соответственно система должна предоставлять механизмы по обучению основам построения и выполнения алгоритмов.</a:t>
            </a:r>
          </a:p>
          <a:p>
            <a:endParaRPr lang="ru-RU" dirty="0"/>
          </a:p>
          <a:p>
            <a:r>
              <a:rPr lang="ru-RU" dirty="0"/>
              <a:t>Сокращать время проектирования, а также время затрачиваемое на отладку</a:t>
            </a:r>
          </a:p>
          <a:p>
            <a:endParaRPr lang="ru-RU" dirty="0"/>
          </a:p>
          <a:p>
            <a:r>
              <a:rPr lang="ru-RU" dirty="0"/>
              <a:t>Предоставлять механизмы общения между учеником и преподавателем, который должен осуществлять контроль качества выполняемых работ.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96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AE3241-46A6-174A-8F19-3213B10CEE0C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9233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3463-215C-EA45-B917-1ADAD461D17F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6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E6-A630-DE44-8E88-EBA71BAE8EE0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3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491" y="348026"/>
            <a:ext cx="5679017" cy="7450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4048" indent="-384048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 marL="1371600" indent="-384048">
              <a:buFont typeface="Arial" panose="020B0604020202020204" pitchFamily="34" charset="0"/>
              <a:buChar char="•"/>
              <a:defRPr sz="2000"/>
            </a:lvl3pPr>
            <a:lvl4pPr>
              <a:defRPr sz="2000"/>
            </a:lvl4pPr>
            <a:lvl5pPr marL="2286000" indent="-384048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3294-7A17-5547-93C5-2E9A7DCED528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6336" y="240639"/>
            <a:ext cx="1596292" cy="404614"/>
          </a:xfrm>
        </p:spPr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3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46F606-2589-DA4B-85F0-7F6C49369CAA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39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9706-8A7B-C54A-A6F4-0B24533DEB80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8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AB59-BF21-8441-8AB1-F0D7CEF8C0B1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3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55EB-5648-CE46-A55A-5283D13BBF17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E28-D22C-CF4D-BC91-E85D2C473E7F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9BAB5C-B105-F740-8AC6-FDB6A84F66ED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09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84361A-6439-3149-9F2D-66FA6BF4D879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9993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065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84361A-6439-3149-9F2D-66FA6BF4D879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54869" y="2811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65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 dt="0"/>
  <p:txStyles>
    <p:titleStyle>
      <a:lvl1pPr algn="ctr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7D5CF-D6B4-48F4-B39B-564179BC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1215638"/>
            <a:ext cx="9583972" cy="340122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Выпускная квалификационная работа</a:t>
            </a:r>
            <a:br>
              <a:rPr lang="ru-RU" sz="2800" dirty="0"/>
            </a:br>
            <a:r>
              <a:rPr lang="ru-RU" sz="2800" dirty="0"/>
              <a:t>на тему</a:t>
            </a:r>
            <a:br>
              <a:rPr lang="ru-RU" sz="3100" dirty="0"/>
            </a:br>
            <a:r>
              <a:rPr lang="ru-RU" sz="3100" b="1" dirty="0"/>
              <a:t>ИНТЕГРИРОВАННАЯ среда для обучения алгоритмизации </a:t>
            </a:r>
            <a:r>
              <a:rPr lang="en-US" sz="3100" b="1" dirty="0"/>
              <a:t>DRAKON IDE</a:t>
            </a:r>
            <a:br>
              <a:rPr lang="ru-RU" sz="2400" dirty="0"/>
            </a:br>
            <a:br>
              <a:rPr lang="ru-RU" sz="3400" dirty="0"/>
            </a:b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B08E2-1A04-4204-9910-47E77CB6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85" y="3941748"/>
            <a:ext cx="8144134" cy="2127216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Выполнил: </a:t>
            </a:r>
          </a:p>
          <a:p>
            <a:pPr algn="l"/>
            <a:r>
              <a:rPr lang="ru-RU" dirty="0"/>
              <a:t>студент гр. ДИПРБ-</a:t>
            </a:r>
            <a:r>
              <a:rPr lang="en-US" dirty="0"/>
              <a:t>4</a:t>
            </a:r>
            <a:r>
              <a:rPr lang="ru-RU" dirty="0"/>
              <a:t>1 Самарский В.В.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Научный руководитель</a:t>
            </a:r>
            <a:r>
              <a:rPr lang="en-US" dirty="0"/>
              <a:t>: </a:t>
            </a:r>
            <a:endParaRPr lang="ru-RU" dirty="0"/>
          </a:p>
          <a:p>
            <a:pPr algn="l"/>
            <a:r>
              <a:rPr lang="ru-RU" dirty="0"/>
              <a:t>к.т.н., доцент Лаптев В.В.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F7EA-7227-4218-BCC2-E1DDBB604062}"/>
              </a:ext>
            </a:extLst>
          </p:cNvPr>
          <p:cNvSpPr txBox="1"/>
          <p:nvPr/>
        </p:nvSpPr>
        <p:spPr>
          <a:xfrm>
            <a:off x="442545" y="265816"/>
            <a:ext cx="113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Астраханский государственный технический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25246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EE0FC-AC49-4A4A-9F7E-5235E846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41" y="348026"/>
            <a:ext cx="7934518" cy="1044356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 разработки и назначение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790BB-B6D7-4303-9522-57B54B2E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36" y="1817238"/>
            <a:ext cx="11761693" cy="5238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Разработка ИС для автоматизации процесса обучения алгоритмизации с помощью языка ДРАКОН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автоматизация процесса обучения студентов основам алгоритмизации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B7711-7170-4F3F-9DDF-E84A62E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1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135" y="210007"/>
            <a:ext cx="8657730" cy="600702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951D56-D4BF-FA47-8222-B1846C9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5AC269-5C87-4098-849E-82B3F900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09" y="1196880"/>
            <a:ext cx="10787291" cy="542048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BC14FC-D79F-412A-8A6D-231E40D644D4}"/>
              </a:ext>
            </a:extLst>
          </p:cNvPr>
          <p:cNvSpPr/>
          <p:nvPr/>
        </p:nvSpPr>
        <p:spPr>
          <a:xfrm>
            <a:off x="925158" y="1086522"/>
            <a:ext cx="6217920" cy="341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C7F9C47-A518-4D76-B535-19B378224221}"/>
              </a:ext>
            </a:extLst>
          </p:cNvPr>
          <p:cNvSpPr/>
          <p:nvPr/>
        </p:nvSpPr>
        <p:spPr>
          <a:xfrm>
            <a:off x="925159" y="4653033"/>
            <a:ext cx="6217920" cy="1964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3500B0A-7698-410D-9C3A-71B93BB72EA9}"/>
              </a:ext>
            </a:extLst>
          </p:cNvPr>
          <p:cNvSpPr/>
          <p:nvPr/>
        </p:nvSpPr>
        <p:spPr>
          <a:xfrm>
            <a:off x="7248128" y="2109355"/>
            <a:ext cx="4674423" cy="254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2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F2A58-BB01-F345-BD1F-835A725F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600" y="136276"/>
            <a:ext cx="8934800" cy="572793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классов ДРАКОН-схемы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FE4362-AAC4-9543-860E-10987011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C75360-1059-40BC-9650-CE3E8799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1357312"/>
            <a:ext cx="6905625" cy="41433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4E56DDF-B7DD-4161-A456-186AD5227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87" y="1101974"/>
            <a:ext cx="67722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C4036-13E4-4978-82C7-358D3983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ДРАКОН-схемы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C09FE4-A2D1-4A8B-BCDB-5CD7336A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67DF99-5F31-43FB-8AA3-143DE01CF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381" y="1602278"/>
            <a:ext cx="8372475" cy="38862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39F67C-E916-48C2-A195-6CA121F96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256" y="1602278"/>
            <a:ext cx="7848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3259BFA-0DF3-406E-88BD-0B2C65C066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97" y="1468454"/>
            <a:ext cx="9099584" cy="53895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F4027-A676-47CC-945F-A97DEC85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404" y="240639"/>
            <a:ext cx="6251191" cy="745067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сущность-связь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08FECE-4472-4732-BFB3-C248A3E7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D2D7F1-E72D-4DA3-963B-45BAA00D4F4C}"/>
              </a:ext>
            </a:extLst>
          </p:cNvPr>
          <p:cNvSpPr/>
          <p:nvPr/>
        </p:nvSpPr>
        <p:spPr>
          <a:xfrm>
            <a:off x="2045809" y="1468453"/>
            <a:ext cx="3534033" cy="2382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2C8FDB-D695-4597-B7EA-163D91F5FE21}"/>
              </a:ext>
            </a:extLst>
          </p:cNvPr>
          <p:cNvSpPr/>
          <p:nvPr/>
        </p:nvSpPr>
        <p:spPr>
          <a:xfrm>
            <a:off x="4164226" y="4044718"/>
            <a:ext cx="3534033" cy="281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CAABE63-9B6D-4809-A766-404DDC5A1E00}"/>
              </a:ext>
            </a:extLst>
          </p:cNvPr>
          <p:cNvSpPr/>
          <p:nvPr/>
        </p:nvSpPr>
        <p:spPr>
          <a:xfrm>
            <a:off x="7071108" y="1468454"/>
            <a:ext cx="3502274" cy="1960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6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E5A6F-4100-4B63-BB12-5915B537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419" y="61946"/>
            <a:ext cx="9081161" cy="547798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Формат сохранения ДРАКОН-схем в формате </a:t>
            </a:r>
            <a:r>
              <a:rPr lang="en-US" sz="3600" dirty="0"/>
              <a:t>JSON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74F841-593A-4C65-B57D-40BA5877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4C247-9211-4325-B766-1BD1781E2FED}"/>
              </a:ext>
            </a:extLst>
          </p:cNvPr>
          <p:cNvSpPr txBox="1"/>
          <p:nvPr/>
        </p:nvSpPr>
        <p:spPr>
          <a:xfrm>
            <a:off x="2767446" y="671691"/>
            <a:ext cx="756889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": "</a:t>
            </a:r>
            <a:r>
              <a:rPr lang="en-US" dirty="0">
                <a:solidFill>
                  <a:srgbClr val="FF0000"/>
                </a:solidFill>
              </a:rPr>
              <a:t>32a3110f-f870-490b-b0ae-7eb834a66696</a:t>
            </a:r>
            <a:r>
              <a:rPr lang="en-US" dirty="0"/>
              <a:t>",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32a3110f-f870-490b-b0ae-7eb834a66696</a:t>
            </a:r>
            <a:r>
              <a:rPr lang="en-US" dirty="0"/>
              <a:t>": {</a:t>
            </a:r>
          </a:p>
          <a:p>
            <a:pPr lvl="1"/>
            <a:r>
              <a:rPr lang="en-US" dirty="0"/>
              <a:t>"id": "32a3110f-f870-490b-b0ae-7eb834a66696",</a:t>
            </a:r>
          </a:p>
          <a:p>
            <a:pPr lvl="1"/>
            <a:r>
              <a:rPr lang="en-US" dirty="0"/>
              <a:t>"text": "",</a:t>
            </a:r>
          </a:p>
          <a:p>
            <a:pPr lvl="1"/>
            <a:r>
              <a:rPr lang="en-US" dirty="0"/>
              <a:t>"type": "schema",</a:t>
            </a:r>
          </a:p>
          <a:p>
            <a:pPr lvl="1"/>
            <a:r>
              <a:rPr lang="en-US" dirty="0"/>
              <a:t>"parent": "",</a:t>
            </a:r>
          </a:p>
          <a:p>
            <a:pPr lvl="1"/>
            <a:r>
              <a:rPr lang="en-US" dirty="0"/>
              <a:t>"children": [</a:t>
            </a:r>
          </a:p>
          <a:p>
            <a:pPr lvl="1"/>
            <a:r>
              <a:rPr lang="en-US" dirty="0"/>
              <a:t>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4d1f755c-817d-4360-84f0-ec06df917291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]},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4d1f755c-817d-4360-84f0-ec06df917291</a:t>
            </a:r>
            <a:r>
              <a:rPr lang="en-US" dirty="0"/>
              <a:t>": {</a:t>
            </a:r>
          </a:p>
          <a:p>
            <a:pPr lvl="1"/>
            <a:r>
              <a:rPr lang="en-US" dirty="0"/>
              <a:t>"id": "4d1f755c-817d-4360-84f0-ec06df917291",</a:t>
            </a:r>
          </a:p>
          <a:p>
            <a:pPr lvl="1"/>
            <a:r>
              <a:rPr lang="en-US" dirty="0"/>
              <a:t>"text": "Start",</a:t>
            </a:r>
          </a:p>
          <a:p>
            <a:pPr lvl="1"/>
            <a:r>
              <a:rPr lang="en-US" dirty="0"/>
              <a:t>"type": "primitive",</a:t>
            </a:r>
          </a:p>
          <a:p>
            <a:pPr lvl="1"/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": "</a:t>
            </a:r>
            <a:r>
              <a:rPr lang="en-US" dirty="0">
                <a:solidFill>
                  <a:srgbClr val="FF0000"/>
                </a:solidFill>
              </a:rPr>
              <a:t>32a3110f-f870-490b-b0ae-7eb834a66696</a:t>
            </a:r>
            <a:r>
              <a:rPr lang="en-US" dirty="0"/>
              <a:t>",</a:t>
            </a:r>
          </a:p>
          <a:p>
            <a:pPr lvl="1"/>
            <a:r>
              <a:rPr lang="en-US" dirty="0"/>
              <a:t>"children": [</a:t>
            </a:r>
          </a:p>
          <a:p>
            <a:pPr lvl="1"/>
            <a:r>
              <a:rPr lang="en-US" dirty="0"/>
              <a:t>"365c5c1f-1c3a-4fa9-b7e2-d42b80098797",</a:t>
            </a:r>
          </a:p>
          <a:p>
            <a:pPr lvl="1"/>
            <a:r>
              <a:rPr lang="en-US" dirty="0"/>
              <a:t>"60383c5b-3d50-4547-8398-93e70f60b650",</a:t>
            </a:r>
          </a:p>
          <a:p>
            <a:pPr lvl="1"/>
            <a:r>
              <a:rPr lang="en-US" dirty="0"/>
              <a:t>"e263b674-633b-4fd1-821e-b1972f7511d8"</a:t>
            </a:r>
          </a:p>
          <a:p>
            <a:pPr lvl="1"/>
            <a:r>
              <a:rPr lang="en-US" dirty="0"/>
              <a:t>]},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BC2FABE-8389-48CA-B32E-687354D70859}"/>
              </a:ext>
            </a:extLst>
          </p:cNvPr>
          <p:cNvSpPr/>
          <p:nvPr/>
        </p:nvSpPr>
        <p:spPr>
          <a:xfrm>
            <a:off x="3148445" y="1423555"/>
            <a:ext cx="5299363" cy="2337954"/>
          </a:xfrm>
          <a:prstGeom prst="roundRect">
            <a:avLst>
              <a:gd name="adj" fmla="val 90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7286D10-7461-4B91-A990-BEDC14D7962C}"/>
              </a:ext>
            </a:extLst>
          </p:cNvPr>
          <p:cNvSpPr/>
          <p:nvPr/>
        </p:nvSpPr>
        <p:spPr>
          <a:xfrm>
            <a:off x="3148445" y="3886200"/>
            <a:ext cx="5299363" cy="2909853"/>
          </a:xfrm>
          <a:prstGeom prst="roundRect">
            <a:avLst>
              <a:gd name="adj" fmla="val 90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5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2220A-65B9-4D41-9502-D2E72DA9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08" y="108278"/>
            <a:ext cx="7869382" cy="669335"/>
          </a:xfrm>
        </p:spPr>
        <p:txBody>
          <a:bodyPr>
            <a:normAutofit fontScale="90000"/>
          </a:bodyPr>
          <a:lstStyle/>
          <a:p>
            <a:r>
              <a:rPr lang="ru-RU" dirty="0"/>
              <a:t>Физическая архитектура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2D3C4A-2AF1-43B3-9481-59C283E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81F85-82E1-4E15-B48B-DBC6262290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786" y="804417"/>
            <a:ext cx="6674427" cy="5737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8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D0E8C-370A-488E-BD2C-7091B840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779" y="245826"/>
            <a:ext cx="7581913" cy="745067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компонентов сервера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CB5E3F7-4351-4104-A838-7FF5D6018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095" y="1784235"/>
            <a:ext cx="9294309" cy="4725678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D148D5-5A9D-4B35-B020-0B292FFD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76B29-0582-4271-A05E-CFC3A3E4D5B5}"/>
              </a:ext>
            </a:extLst>
          </p:cNvPr>
          <p:cNvSpPr/>
          <p:nvPr/>
        </p:nvSpPr>
        <p:spPr>
          <a:xfrm>
            <a:off x="2732442" y="1613647"/>
            <a:ext cx="4410636" cy="1097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13D1C42-DDB9-49B3-B335-5EA9484924E5}"/>
              </a:ext>
            </a:extLst>
          </p:cNvPr>
          <p:cNvSpPr/>
          <p:nvPr/>
        </p:nvSpPr>
        <p:spPr>
          <a:xfrm>
            <a:off x="8627633" y="1659176"/>
            <a:ext cx="2517662" cy="291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42655BB-3F80-42F6-B506-B5C6E5E3D4A5}"/>
              </a:ext>
            </a:extLst>
          </p:cNvPr>
          <p:cNvSpPr/>
          <p:nvPr/>
        </p:nvSpPr>
        <p:spPr>
          <a:xfrm>
            <a:off x="6572736" y="5212367"/>
            <a:ext cx="2517662" cy="148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6D8014-5DD5-4A38-AFE3-C5A83EF8F4F1}"/>
              </a:ext>
            </a:extLst>
          </p:cNvPr>
          <p:cNvSpPr/>
          <p:nvPr/>
        </p:nvSpPr>
        <p:spPr>
          <a:xfrm>
            <a:off x="2563906" y="5244353"/>
            <a:ext cx="2517662" cy="148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B2956-5D59-FE48-B5A9-9D5D3C5E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29FE3-7B81-A247-A145-8EDFC79D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937" y="1745811"/>
            <a:ext cx="8140625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/>
          </a:p>
          <a:p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22DC47-B2E2-8F4D-9C39-FA6CECBA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1CD269E-8E74-4B2E-A2F1-9A8628E2A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36086"/>
              </p:ext>
            </p:extLst>
          </p:nvPr>
        </p:nvGraphicFramePr>
        <p:xfrm>
          <a:off x="2294398" y="2212247"/>
          <a:ext cx="34717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Схема аутентификации</a:t>
                      </a:r>
                      <a:r>
                        <a:rPr lang="en-US" sz="2000" dirty="0"/>
                        <a:t>: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Http Basic (RFC 7617)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3D1E158-B111-4D4F-878B-C290B30A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81805"/>
              </p:ext>
            </p:extLst>
          </p:nvPr>
        </p:nvGraphicFramePr>
        <p:xfrm>
          <a:off x="6599361" y="2212247"/>
          <a:ext cx="34717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/>
                        <a:t>Схема авторизации: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Http Bearer  (RFC 6750)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ABB4868-EE9C-4A94-BAEE-3D54F8EA7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5569"/>
              </p:ext>
            </p:extLst>
          </p:nvPr>
        </p:nvGraphicFramePr>
        <p:xfrm>
          <a:off x="2294398" y="3614789"/>
          <a:ext cx="34717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Middleware </a:t>
                      </a:r>
                      <a:r>
                        <a:rPr lang="ru-RU" sz="2000" dirty="0"/>
                        <a:t>авторизации: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passport.js  </a:t>
                      </a:r>
                      <a:r>
                        <a:rPr lang="ru-RU" sz="2000" b="1" dirty="0"/>
                        <a:t>0.4.1</a:t>
                      </a:r>
                      <a:endParaRPr lang="en-US" sz="2000" b="1" dirty="0"/>
                    </a:p>
                    <a:p>
                      <a:r>
                        <a:rPr lang="en-US" sz="2000" b="1" dirty="0"/>
                        <a:t>passport-jwt.js 4.0.0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FE812B7A-AA99-4156-B8F7-B1E5DA156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609890"/>
                  </p:ext>
                </p:extLst>
              </p:nvPr>
            </p:nvGraphicFramePr>
            <p:xfrm>
              <a:off x="6599362" y="3602087"/>
              <a:ext cx="3471702" cy="11099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71702">
                      <a:extLst>
                        <a:ext uri="{9D8B030D-6E8A-4147-A177-3AD203B41FA5}">
                          <a16:colId xmlns:a16="http://schemas.microsoft.com/office/drawing/2014/main" val="3312127302"/>
                        </a:ext>
                      </a:extLst>
                    </a:gridCol>
                  </a:tblGrid>
                  <a:tr h="400826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000" dirty="0"/>
                            <a:t>Защита паролей</a:t>
                          </a:r>
                          <a:r>
                            <a:rPr lang="en-US" sz="2000" dirty="0"/>
                            <a:t>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3886329"/>
                      </a:ext>
                    </a:extLst>
                  </a:tr>
                  <a:tr h="709155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bcrypt</a:t>
                          </a:r>
                        </a:p>
                        <a:p>
                          <a:r>
                            <a:rPr lang="ru-RU" sz="2000" b="1" dirty="0"/>
                            <a:t>Число раундов соли: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ru-RU" sz="2000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sup>
                              </m:sSup>
                            </m:oMath>
                          </a14:m>
                          <a:endParaRPr lang="ru-RU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568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FE812B7A-AA99-4156-B8F7-B1E5DA156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609890"/>
                  </p:ext>
                </p:extLst>
              </p:nvPr>
            </p:nvGraphicFramePr>
            <p:xfrm>
              <a:off x="6599362" y="3602087"/>
              <a:ext cx="3471702" cy="11099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71702">
                      <a:extLst>
                        <a:ext uri="{9D8B030D-6E8A-4147-A177-3AD203B41FA5}">
                          <a16:colId xmlns:a16="http://schemas.microsoft.com/office/drawing/2014/main" val="3312127302"/>
                        </a:ext>
                      </a:extLst>
                    </a:gridCol>
                  </a:tblGrid>
                  <a:tr h="400826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000" dirty="0"/>
                            <a:t>Защита паролей</a:t>
                          </a:r>
                          <a:r>
                            <a:rPr lang="en-US" sz="2000" dirty="0"/>
                            <a:t>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3886329"/>
                      </a:ext>
                    </a:extLst>
                  </a:tr>
                  <a:tr h="7091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75" t="-60684" r="-701" b="-162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5684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92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371600"/>
            <a:ext cx="11263727" cy="548639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Регистрационные данные пользователя (логин и пароль)</a:t>
            </a:r>
          </a:p>
          <a:p>
            <a:r>
              <a:rPr lang="ru-RU" dirty="0"/>
              <a:t>Действия пользователя:</a:t>
            </a:r>
          </a:p>
          <a:p>
            <a:pPr marL="0" indent="0">
              <a:buNone/>
            </a:pPr>
            <a:r>
              <a:rPr lang="ru-RU" dirty="0"/>
              <a:t>	загрузка схем</a:t>
            </a:r>
          </a:p>
          <a:p>
            <a:pPr marL="0" indent="0">
              <a:buNone/>
            </a:pPr>
            <a:r>
              <a:rPr lang="ru-RU" dirty="0"/>
              <a:t>	редактирование схем</a:t>
            </a:r>
          </a:p>
          <a:p>
            <a:pPr marL="0" indent="0">
              <a:buNone/>
            </a:pPr>
            <a:r>
              <a:rPr lang="ru-RU" dirty="0"/>
              <a:t>	смена регистрационного имени и пароля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Действия преподавателя в интерфейсе администрирования:</a:t>
            </a:r>
          </a:p>
          <a:p>
            <a:pPr marL="0" indent="0">
              <a:buNone/>
            </a:pPr>
            <a:r>
              <a:rPr lang="ru-RU" dirty="0"/>
              <a:t>	редактирование списка курируемых пользователей</a:t>
            </a:r>
          </a:p>
          <a:p>
            <a:pPr marL="0" indent="0">
              <a:buNone/>
            </a:pPr>
            <a:r>
              <a:rPr lang="ru-RU" dirty="0"/>
              <a:t>	управление отношением с курируемым пользователем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Действия администратора в интерфейсе администрирования:</a:t>
            </a:r>
          </a:p>
          <a:p>
            <a:pPr marL="0" indent="0">
              <a:buNone/>
            </a:pPr>
            <a:r>
              <a:rPr lang="ru-RU" dirty="0"/>
              <a:t>	выдача ролей;</a:t>
            </a:r>
          </a:p>
          <a:p>
            <a:pPr marL="0" indent="0">
              <a:buNone/>
            </a:pPr>
            <a:r>
              <a:rPr lang="ru-RU" dirty="0"/>
              <a:t>	удаление пользователей;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DFA7E1-2F88-D84A-9B2E-8F480F93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3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122E4-C13F-4A28-A51C-8AC659AB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653" y="279639"/>
            <a:ext cx="5166693" cy="731227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6D66E-099F-4E54-8E22-0BEB1732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24" y="1273323"/>
            <a:ext cx="10240881" cy="57083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000" dirty="0"/>
              <a:t>Разработать интегрированную среду для обучения основам алгоритмизации на языке ДРАКОН.</a:t>
            </a:r>
            <a:endParaRPr lang="en-US" sz="3000" dirty="0"/>
          </a:p>
          <a:p>
            <a:pPr marL="0" indent="0" algn="just">
              <a:buNone/>
            </a:pPr>
            <a:r>
              <a:rPr lang="ru-RU" dirty="0"/>
              <a:t>Требования:</a:t>
            </a:r>
          </a:p>
          <a:p>
            <a:pPr algn="just"/>
            <a:r>
              <a:rPr lang="ru-RU" dirty="0"/>
              <a:t>ИС – независимое от ОС многопользовательское клиент-серверное веб-приложение</a:t>
            </a:r>
          </a:p>
          <a:p>
            <a:pPr algn="just"/>
            <a:r>
              <a:rPr lang="ru-RU" dirty="0"/>
              <a:t>пользователь может разрабатывать алгоритмы на языке ДРАКОН и транслировать их в язык </a:t>
            </a:r>
            <a:r>
              <a:rPr lang="en-US" dirty="0"/>
              <a:t>JavaScript</a:t>
            </a:r>
            <a:endParaRPr lang="ru-RU" dirty="0"/>
          </a:p>
          <a:p>
            <a:pPr algn="just"/>
            <a:r>
              <a:rPr lang="ru-RU" dirty="0"/>
              <a:t>роли:</a:t>
            </a:r>
          </a:p>
          <a:p>
            <a:pPr lvl="1" algn="just"/>
            <a:r>
              <a:rPr lang="ru-RU" sz="2800" dirty="0"/>
              <a:t>Ученик. </a:t>
            </a:r>
            <a:r>
              <a:rPr lang="ru-RU" sz="2800" i="0" dirty="0"/>
              <a:t>Может создавать и изменять только свои схемы</a:t>
            </a:r>
          </a:p>
          <a:p>
            <a:pPr lvl="1" algn="just"/>
            <a:r>
              <a:rPr lang="ru-RU" sz="2800" dirty="0"/>
              <a:t>Преподаватель. </a:t>
            </a:r>
            <a:r>
              <a:rPr lang="ru-RU" sz="2800" i="0" dirty="0"/>
              <a:t>Может просматривать и изменять схемы учеников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3D2580-48C6-4D08-B3C0-16549A70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76" y="2212246"/>
            <a:ext cx="9455972" cy="376900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Файл ДРАКОН-схемы в формате JSON;</a:t>
            </a:r>
          </a:p>
          <a:p>
            <a:pPr algn="just"/>
            <a:r>
              <a:rPr lang="ru-RU" dirty="0"/>
              <a:t>Файл с исходным кодом оттранслированной ДРАКОН-схемы на языке </a:t>
            </a:r>
            <a:r>
              <a:rPr lang="ru-RU" dirty="0" err="1"/>
              <a:t>JavaScript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Список ДРАКОН-схем и их содержимое из базы данных;</a:t>
            </a:r>
          </a:p>
          <a:p>
            <a:pPr algn="just"/>
            <a:r>
              <a:rPr lang="ru-RU" dirty="0"/>
              <a:t>Список курируемых пользователей для каждого куратора.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0A0DC9-DA77-934A-90CE-F288C717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713" y="348026"/>
            <a:ext cx="7414973" cy="745067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Системные требования клиента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2х1,6 ГГц;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1024 МБ ОЗУ;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200 MБ свободного места на диске;</a:t>
            </a:r>
          </a:p>
          <a:p>
            <a:r>
              <a:rPr lang="ru-RU" dirty="0">
                <a:cs typeface="Times New Roman" panose="02020603050405020304" pitchFamily="18" charset="0"/>
              </a:rPr>
              <a:t>операционная система: ОС с поддержкой </a:t>
            </a:r>
            <a:r>
              <a:rPr lang="ru-RU" dirty="0" err="1">
                <a:cs typeface="Times New Roman" panose="02020603050405020304" pitchFamily="18" charset="0"/>
              </a:rPr>
              <a:t>Chrome</a:t>
            </a:r>
            <a:r>
              <a:rPr lang="ru-RU" dirty="0">
                <a:cs typeface="Times New Roman" panose="02020603050405020304" pitchFamily="18" charset="0"/>
              </a:rPr>
              <a:t> v.63+.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38" y="348026"/>
            <a:ext cx="7425364" cy="745067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Системные требования сервера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14984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</a:t>
            </a:r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8х3,4 ГГц;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16 384 МБ ОЗУ;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100 ГБ свободного места на диске;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дисковод CD-ROM/DVD-ROM;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операционная система: </a:t>
            </a:r>
            <a:r>
              <a:rPr lang="en-US" dirty="0">
                <a:cs typeface="Times New Roman" panose="02020603050405020304" pitchFamily="18" charset="0"/>
              </a:rPr>
              <a:t>Windows Server 2008+</a:t>
            </a:r>
            <a:r>
              <a:rPr lang="ru-RU" dirty="0">
                <a:cs typeface="Times New Roman" panose="02020603050405020304" pitchFamily="18" charset="0"/>
              </a:rPr>
              <a:t> или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схожая по функциональным возможностям </a:t>
            </a:r>
            <a:r>
              <a:rPr lang="en-US" dirty="0">
                <a:cs typeface="Times New Roman" panose="02020603050405020304" pitchFamily="18" charset="0"/>
              </a:rPr>
              <a:t>UNIX</a:t>
            </a:r>
            <a:r>
              <a:rPr lang="ru-RU" dirty="0">
                <a:cs typeface="Times New Roman" panose="02020603050405020304" pitchFamily="18" charset="0"/>
              </a:rPr>
              <a:t>-подобная ОС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538344"/>
            <a:ext cx="9601200" cy="491624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Язык</a:t>
            </a:r>
            <a:r>
              <a:rPr lang="en-US" dirty="0">
                <a:cs typeface="Times New Roman" panose="02020603050405020304" pitchFamily="18" charset="0"/>
              </a:rPr>
              <a:t> Typescript v4.0.5</a:t>
            </a:r>
            <a:r>
              <a:rPr lang="ru-RU" dirty="0">
                <a:cs typeface="Times New Roman" panose="02020603050405020304" pitchFamily="18" charset="0"/>
              </a:rPr>
              <a:t> + </a:t>
            </a:r>
            <a:r>
              <a:rPr lang="en-US" dirty="0" err="1">
                <a:cs typeface="Times New Roman" panose="02020603050405020304" pitchFamily="18" charset="0"/>
              </a:rPr>
              <a:t>Javascript</a:t>
            </a:r>
            <a:r>
              <a:rPr lang="en-US" dirty="0">
                <a:cs typeface="Times New Roman" panose="02020603050405020304" pitchFamily="18" charset="0"/>
              </a:rPr>
              <a:t> ES6+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NestJS</a:t>
            </a:r>
            <a:r>
              <a:rPr lang="en-US" dirty="0">
                <a:cs typeface="Times New Roman" panose="02020603050405020304" pitchFamily="18" charset="0"/>
              </a:rPr>
              <a:t> v7.5.1.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TypeORM</a:t>
            </a:r>
            <a:r>
              <a:rPr lang="en-US" dirty="0">
                <a:cs typeface="Times New Roman" panose="02020603050405020304" pitchFamily="18" charset="0"/>
              </a:rPr>
              <a:t> v0.2.31</a:t>
            </a:r>
          </a:p>
          <a:p>
            <a:r>
              <a:rPr lang="en-US" dirty="0">
                <a:cs typeface="Times New Roman" panose="02020603050405020304" pitchFamily="18" charset="0"/>
              </a:rPr>
              <a:t>PostgreSQL v1</a:t>
            </a:r>
            <a:r>
              <a:rPr lang="ru-RU" dirty="0">
                <a:cs typeface="Times New Roman" panose="02020603050405020304" pitchFamily="18" charset="0"/>
              </a:rPr>
              <a:t>3.2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Bcrypt</a:t>
            </a:r>
            <a:r>
              <a:rPr lang="en-US" dirty="0">
                <a:cs typeface="Times New Roman" panose="02020603050405020304" pitchFamily="18" charset="0"/>
              </a:rPr>
              <a:t> v5.0.1</a:t>
            </a:r>
          </a:p>
          <a:p>
            <a:r>
              <a:rPr lang="en-US" dirty="0">
                <a:cs typeface="Times New Roman" panose="02020603050405020304" pitchFamily="18" charset="0"/>
              </a:rPr>
              <a:t>React v17.0.0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Среда разработки – </a:t>
            </a:r>
            <a:r>
              <a:rPr lang="en-US" dirty="0">
                <a:cs typeface="Times New Roman" panose="02020603050405020304" pitchFamily="18" charset="0"/>
              </a:rPr>
              <a:t>Visual Studio Code v1.57.0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Среда проектирования БД– </a:t>
            </a:r>
            <a:r>
              <a:rPr lang="en-US" dirty="0">
                <a:cs typeface="Times New Roman" panose="02020603050405020304" pitchFamily="18" charset="0"/>
              </a:rPr>
              <a:t>JetBrains </a:t>
            </a:r>
            <a:r>
              <a:rPr lang="en-US" dirty="0" err="1">
                <a:cs typeface="Times New Roman" panose="02020603050405020304" pitchFamily="18" charset="0"/>
              </a:rPr>
              <a:t>DataGrip</a:t>
            </a:r>
            <a:r>
              <a:rPr lang="en-US" dirty="0">
                <a:cs typeface="Times New Roman" panose="02020603050405020304" pitchFamily="18" charset="0"/>
              </a:rPr>
              <a:t> 2020.3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Контейнеризация – </a:t>
            </a:r>
            <a:r>
              <a:rPr lang="en-US" dirty="0">
                <a:cs typeface="Times New Roman" panose="02020603050405020304" pitchFamily="18" charset="0"/>
              </a:rPr>
              <a:t>Docker v19.03.12</a:t>
            </a:r>
            <a:endParaRPr lang="ru-RU" dirty="0"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Офисный пакет </a:t>
            </a:r>
            <a:r>
              <a:rPr lang="en-US" dirty="0">
                <a:cs typeface="Times New Roman" panose="02020603050405020304" pitchFamily="18" charset="0"/>
              </a:rPr>
              <a:t>Microsoft Office 2019 (</a:t>
            </a:r>
            <a:r>
              <a:rPr lang="ru-RU" dirty="0">
                <a:cs typeface="Times New Roman" panose="02020603050405020304" pitchFamily="18" charset="0"/>
              </a:rPr>
              <a:t>документация)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FEA376-2E6D-5A4E-A3EA-5E5DB9ED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Сведения о проекте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87" y="2030542"/>
            <a:ext cx="9613861" cy="4584031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700 строк кода сервера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модулей сервисов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NestJS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200 строк кода развертывания БД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 справочника для базы данных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2000 строк кода клиента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 сервиса на стороне клиента для обслуживания запросов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13 классов, 38 методов и функций для представления ДРАКОН-схем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 страниц интерфейсов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6EEFD9-9637-C445-9A72-12A9FE91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883043"/>
            <a:ext cx="9601200" cy="473431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В результате выполнения выпускной квалификационной работы была разработана многопользовательская единая веб-среда обучения основам алгоритмизации с помощью языка ДРАКОН.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Текущая версия программного продукта может быть усовершенствована с помощью:</a:t>
            </a:r>
          </a:p>
          <a:p>
            <a:pPr algn="just"/>
            <a:r>
              <a:rPr lang="ru-RU" sz="2400" dirty="0"/>
              <a:t>реализации всех основных макроикон языка ДРАКОН;</a:t>
            </a:r>
          </a:p>
          <a:p>
            <a:pPr algn="just"/>
            <a:r>
              <a:rPr lang="ru-RU" sz="2400" dirty="0"/>
              <a:t>расширения стандарта языка ДРАКОН для сопоставления икон с конструкциями языка JavaScript;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Система проходит внутренний этап тестирования. К 1 сентябрю 2021 года планируется начать этап закрытого тестирования на студентах 1 курса </a:t>
            </a:r>
            <a:r>
              <a:rPr lang="ru-RU" dirty="0" err="1"/>
              <a:t>ИиТИК</a:t>
            </a:r>
            <a:r>
              <a:rPr lang="ru-RU" dirty="0"/>
              <a:t> АГТУ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D726FE6-0AC9-0340-83DA-B4B73EC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CC30A-95C3-4B1F-A792-BB90EF42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60" y="259026"/>
            <a:ext cx="4498380" cy="215788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ЯЗЫК ДРАКОН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ПРЕДПОСЫЛКИ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EBB8BD-B57E-4CF4-B3A2-980F04B8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18" y="1572795"/>
            <a:ext cx="4579922" cy="841210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Дружелюбный Российский Алгоритмический язык, Который Обеспечивает Наглядность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4B507A-8940-459E-9BA3-0545FAB0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8" descr="Визуальное программирование на языке ДРАКОН / Хабр">
            <a:extLst>
              <a:ext uri="{FF2B5EF4-FFF2-40B4-BE49-F238E27FC236}">
                <a16:creationId xmlns:a16="http://schemas.microsoft.com/office/drawing/2014/main" id="{5AB3FA7A-079B-4FA2-A413-33A7665852A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8" b="3988"/>
          <a:stretch>
            <a:fillRect/>
          </a:stretch>
        </p:blipFill>
        <p:spPr bwMode="auto">
          <a:xfrm>
            <a:off x="5532438" y="0"/>
            <a:ext cx="66595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Язык ДРАКОН">
            <a:extLst>
              <a:ext uri="{FF2B5EF4-FFF2-40B4-BE49-F238E27FC236}">
                <a16:creationId xmlns:a16="http://schemas.microsoft.com/office/drawing/2014/main" id="{FAEE2872-9ABD-4960-90C8-8EEC0F67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885" y="3264058"/>
            <a:ext cx="5519706" cy="35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7EF4-A8E5-48AE-B2EF-B4A49DA6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98" y="292567"/>
            <a:ext cx="9281604" cy="705371"/>
          </a:xfrm>
        </p:spPr>
        <p:txBody>
          <a:bodyPr>
            <a:normAutofit fontScale="90000"/>
          </a:bodyPr>
          <a:lstStyle/>
          <a:p>
            <a:r>
              <a:rPr lang="ru-RU" dirty="0"/>
              <a:t>ЯЗЫК ДРАКОН – решаемая проблема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9D21E-CB55-48EF-AF2F-CC5DD9D9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Язык ДРАКОН">
            <a:extLst>
              <a:ext uri="{FF2B5EF4-FFF2-40B4-BE49-F238E27FC236}">
                <a16:creationId xmlns:a16="http://schemas.microsoft.com/office/drawing/2014/main" id="{F2E04B1C-9913-434C-9EF5-11E2982FAA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17" y="1329821"/>
            <a:ext cx="8812566" cy="528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9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ЯЗЫК ДРАКОН - правила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E45CEC-AA4C-304E-AD14-7AF5C1D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482788-9C6E-1F4F-9BB6-36F97BBD18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5417" y="1824866"/>
            <a:ext cx="7602070" cy="4745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9" name="Рисунок 13">
            <a:extLst>
              <a:ext uri="{FF2B5EF4-FFF2-40B4-BE49-F238E27FC236}">
                <a16:creationId xmlns:a16="http://schemas.microsoft.com/office/drawing/2014/main" id="{3FF5C9E5-C921-4977-B3C3-36C53C60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17" y="1824866"/>
            <a:ext cx="8786069" cy="4745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9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532" y="442946"/>
            <a:ext cx="9040936" cy="771709"/>
          </a:xfrm>
        </p:spPr>
        <p:txBody>
          <a:bodyPr/>
          <a:lstStyle/>
          <a:p>
            <a:pPr algn="ctr"/>
            <a:r>
              <a:rPr lang="ru-RU" dirty="0"/>
              <a:t>ЯЗЫК ДРАКОН – примитив и силуэт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654C04-111C-0744-9662-9CC3B477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5223D50-741C-40BB-8C08-CEC37D28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347912"/>
            <a:ext cx="6381750" cy="4476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2253BE-DF5D-EF4E-A600-9A2272BCE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578" y="3320143"/>
            <a:ext cx="3542740" cy="321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77" y="506308"/>
            <a:ext cx="9783042" cy="85103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ЯЗЫК ДРАКОН - программирование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3F663E-4103-7D40-B705-7E16241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DED2132-A198-4D1E-B5FD-E6A5FA1B7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t="6885" r="2480" b="7981"/>
          <a:stretch/>
        </p:blipFill>
        <p:spPr bwMode="auto">
          <a:xfrm>
            <a:off x="2209798" y="2608250"/>
            <a:ext cx="7772401" cy="25344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0FDB8-C220-4491-AAB2-A546660F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991" y="442946"/>
            <a:ext cx="10361469" cy="1278082"/>
          </a:xfrm>
        </p:spPr>
        <p:txBody>
          <a:bodyPr>
            <a:normAutofit fontScale="90000"/>
          </a:bodyPr>
          <a:lstStyle/>
          <a:p>
            <a:r>
              <a:rPr lang="ru-RU" dirty="0"/>
              <a:t>Язык ДРАКОН</a:t>
            </a:r>
            <a:br>
              <a:rPr lang="ru-RU" dirty="0"/>
            </a:br>
            <a:r>
              <a:rPr lang="ru-RU" dirty="0"/>
              <a:t>как инструмент обучения программированию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F83A4-F4AD-4863-82CE-4708C662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50861" cy="3581400"/>
          </a:xfrm>
        </p:spPr>
        <p:txBody>
          <a:bodyPr/>
          <a:lstStyle/>
          <a:p>
            <a:r>
              <a:rPr lang="ru-RU" sz="3200" dirty="0"/>
              <a:t>Обладает низким порогом входа</a:t>
            </a:r>
          </a:p>
          <a:p>
            <a:r>
              <a:rPr lang="ru-RU" sz="3200" dirty="0"/>
              <a:t>Обладает интуитивно понятным интерфейсом по взаимодействию со схемами</a:t>
            </a:r>
          </a:p>
          <a:p>
            <a:r>
              <a:rPr lang="ru-RU" sz="3200" dirty="0"/>
              <a:t>Проще текстовых языков программирования</a:t>
            </a:r>
          </a:p>
          <a:p>
            <a:r>
              <a:rPr lang="ru-RU" sz="3200" dirty="0"/>
              <a:t>Присутствует автоматизация перевода в язык программирования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F53E2-6E41-4560-9904-F5EA390F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1F079-6038-444F-B9AD-681A7D45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226" y="240639"/>
            <a:ext cx="4931545" cy="1137651"/>
          </a:xfrm>
        </p:spPr>
        <p:txBody>
          <a:bodyPr>
            <a:normAutofit fontScale="90000"/>
          </a:bodyPr>
          <a:lstStyle/>
          <a:p>
            <a:r>
              <a:rPr lang="ru-RU" dirty="0"/>
              <a:t>Среда по обучению алгоритмизации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F07B4-9FD4-4FB2-95AD-BB103648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816" y="1485677"/>
            <a:ext cx="10541978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Автоматизирует процесс обучения:</a:t>
            </a:r>
          </a:p>
          <a:p>
            <a:r>
              <a:rPr lang="ru-RU" dirty="0"/>
              <a:t>Обучает правилам построения и выполнения алгоритмов</a:t>
            </a:r>
          </a:p>
          <a:p>
            <a:r>
              <a:rPr lang="ru-RU" dirty="0"/>
              <a:t>Сокращает время проектирования, поиска и устранения ошибок</a:t>
            </a:r>
          </a:p>
          <a:p>
            <a:r>
              <a:rPr lang="ru-RU" dirty="0"/>
              <a:t>Предоставляет механизм взаимодействия между студентами и преподавателем с целью контроля качества выполнения работ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7B47FB-C857-4ECB-B43D-713F7E7C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Вебинары Антиплагиат. Организация взаимодействия Преподаватель-Студент в  системе «Антиплагиат.ВУЗ»">
            <a:extLst>
              <a:ext uri="{FF2B5EF4-FFF2-40B4-BE49-F238E27FC236}">
                <a16:creationId xmlns:a16="http://schemas.microsoft.com/office/drawing/2014/main" id="{A56C313F-CCB6-40EB-9876-D19199D0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02" y="4587237"/>
            <a:ext cx="5356595" cy="22925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9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2905</TotalTime>
  <Words>2146</Words>
  <Application>Microsoft Office PowerPoint</Application>
  <PresentationFormat>Широкоэкранный</PresentationFormat>
  <Paragraphs>269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Cambria Math</vt:lpstr>
      <vt:lpstr>Franklin Gothic Book</vt:lpstr>
      <vt:lpstr>Symbol</vt:lpstr>
      <vt:lpstr>Times New Roman</vt:lpstr>
      <vt:lpstr>Уголки</vt:lpstr>
      <vt:lpstr>Выпускная квалификационная работа на тему ИНТЕГРИРОВАННАЯ среда для обучения алгоритмизации DRAKON IDE  </vt:lpstr>
      <vt:lpstr>Постановка задачи</vt:lpstr>
      <vt:lpstr>ЯЗЫК ДРАКОН  ПРЕДПОСЫЛКИ</vt:lpstr>
      <vt:lpstr>ЯЗЫК ДРАКОН – решаемая проблема</vt:lpstr>
      <vt:lpstr>ЯЗЫК ДРАКОН - правила</vt:lpstr>
      <vt:lpstr>ЯЗЫК ДРАКОН – примитив и силуэт</vt:lpstr>
      <vt:lpstr>ЯЗЫК ДРАКОН - программирование</vt:lpstr>
      <vt:lpstr>Язык ДРАКОН как инструмент обучения программированию</vt:lpstr>
      <vt:lpstr>Среда по обучению алгоритмизации</vt:lpstr>
      <vt:lpstr>Цель разработки и назначение программного продукта</vt:lpstr>
      <vt:lpstr>Диаграмма вариантов использования</vt:lpstr>
      <vt:lpstr>Диаграмма классов ДРАКОН-схемы</vt:lpstr>
      <vt:lpstr>Модель ДРАКОН-схемы</vt:lpstr>
      <vt:lpstr>Диаграмма сущность-связь</vt:lpstr>
      <vt:lpstr>Формат сохранения ДРАКОН-схем в формате JSON</vt:lpstr>
      <vt:lpstr>Физическая архитектура системы</vt:lpstr>
      <vt:lpstr>Диаграмма компонентов сервера</vt:lpstr>
      <vt:lpstr>Безопасность</vt:lpstr>
      <vt:lpstr>Входные данные</vt:lpstr>
      <vt:lpstr>Выходные данные</vt:lpstr>
      <vt:lpstr>Системные требования клиента</vt:lpstr>
      <vt:lpstr>Системные требования сервера</vt:lpstr>
      <vt:lpstr>Средства разработки</vt:lpstr>
      <vt:lpstr>Сведения о проекте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«Алгоритмы и структуры данных» на тему:</dc:title>
  <dc:creator>Руслан</dc:creator>
  <cp:lastModifiedBy>Владислав Самарский</cp:lastModifiedBy>
  <cp:revision>211</cp:revision>
  <dcterms:created xsi:type="dcterms:W3CDTF">2019-01-16T21:39:50Z</dcterms:created>
  <dcterms:modified xsi:type="dcterms:W3CDTF">2021-06-25T10:02:17Z</dcterms:modified>
</cp:coreProperties>
</file>