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3" r:id="rId4"/>
    <p:sldId id="284" r:id="rId5"/>
    <p:sldId id="282" r:id="rId6"/>
    <p:sldId id="285" r:id="rId7"/>
    <p:sldId id="294" r:id="rId8"/>
    <p:sldId id="289" r:id="rId9"/>
    <p:sldId id="260" r:id="rId10"/>
    <p:sldId id="291" r:id="rId11"/>
    <p:sldId id="287" r:id="rId12"/>
    <p:sldId id="290" r:id="rId13"/>
    <p:sldId id="286" r:id="rId14"/>
    <p:sldId id="279" r:id="rId15"/>
    <p:sldId id="297" r:id="rId16"/>
    <p:sldId id="288" r:id="rId17"/>
    <p:sldId id="269" r:id="rId18"/>
    <p:sldId id="268" r:id="rId19"/>
    <p:sldId id="270" r:id="rId20"/>
    <p:sldId id="292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65728" autoAdjust="0"/>
  </p:normalViewPr>
  <p:slideViewPr>
    <p:cSldViewPr snapToGrid="0">
      <p:cViewPr varScale="1">
        <p:scale>
          <a:sx n="96" d="100"/>
          <a:sy n="96" d="100"/>
        </p:scale>
        <p:origin x="3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1986_%D0%B3%D0%BE%D0%B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1%D0%B5%D0%BC%D0%B0%D0%BD%D1%82%D0%B8%D0%BA%D0%B0_(%D0%BF%D1%80%D0%BE%D0%B3%D1%80%D0%B0%D0%BC%D0%BC%D0%B8%D1%80%D0%BE%D0%B2%D0%B0%D0%BD%D0%B8%D0%B5)" TargetMode="External"/><Relationship Id="rId5" Type="http://schemas.openxmlformats.org/officeDocument/2006/relationships/hyperlink" Target="https://ru.wikipedia.org/wiki/%D0%A1%D0%B8%D0%BD%D1%82%D0%B0%D0%BA%D1%81%D0%B8%D1%81_(%D0%BF%D1%80%D0%BE%D0%B3%D1%80%D0%B0%D0%BC%D0%BC%D0%B8%D1%80%D0%BE%D0%B2%D0%B0%D0%BD%D0%B8%D0%B5)" TargetMode="External"/><Relationship Id="rId4" Type="http://schemas.openxmlformats.org/officeDocument/2006/relationships/hyperlink" Target="https://ru.wikipedia.org/wiki/%D0%94%D0%B5%D1%8F%D1%82%D0%B5%D0%BB%D1%8C%D0%BD%D0%BE%D1%81%D1%82%D1%8C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предъявляемых к ИС требований была спроектирована система со следующей физической архитектурой: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Пользователь, использую рабочую станцию и открытый браузер, взаимодействует с сервером через сеть, используя протокол </a:t>
            </a:r>
            <a:r>
              <a:rPr lang="en-US" dirty="0"/>
              <a:t>HTTP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Серверная машина обеспечивает выполнение самой серверной службы и осуществляет хранение и взаимодействие с базой данных.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точки зрения логики выполнения программного продукта:</a:t>
            </a:r>
          </a:p>
          <a:p>
            <a:endParaRPr lang="ru-RU" dirty="0"/>
          </a:p>
          <a:p>
            <a:r>
              <a:rPr lang="ru-RU" dirty="0"/>
              <a:t>Реализован сервер на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en-US" dirty="0" err="1"/>
              <a:t>NestJS</a:t>
            </a:r>
            <a:r>
              <a:rPr lang="ru-RU" dirty="0"/>
              <a:t>, который с помощью библиотеки 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ru-RU" dirty="0"/>
              <a:t>взаимодействует с базой данной </a:t>
            </a:r>
            <a:r>
              <a:rPr lang="en-US" dirty="0"/>
              <a:t>PostgreSQL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Общение между клиентом и сервером осуществляется при применения архитектурного стиля </a:t>
            </a:r>
            <a:r>
              <a:rPr lang="en-US" dirty="0"/>
              <a:t>RESTful API</a:t>
            </a:r>
            <a:r>
              <a:rPr lang="ru-RU" dirty="0"/>
              <a:t> через реализованные сервисы </a:t>
            </a:r>
            <a:r>
              <a:rPr lang="en-US" dirty="0" err="1"/>
              <a:t>NestJS</a:t>
            </a:r>
            <a:r>
              <a:rPr lang="ru-RU" dirty="0"/>
              <a:t> и сервисы-провайдеры клиента.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0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1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аутентификации реализован по схеме </a:t>
            </a:r>
            <a:r>
              <a:rPr lang="en-US" dirty="0"/>
              <a:t>Http Basic (</a:t>
            </a:r>
            <a:r>
              <a:rPr lang="ru-RU" dirty="0"/>
              <a:t>Логин + Пароль)</a:t>
            </a:r>
            <a:endParaRPr lang="en-US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Механизм авторизации реализован по схеме </a:t>
            </a:r>
            <a:r>
              <a:rPr lang="en-US" dirty="0"/>
              <a:t>Http Bearer (JWT-token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Для доступа к защищенным путям используется специальный </a:t>
            </a:r>
            <a:r>
              <a:rPr lang="ru-RU" dirty="0" err="1"/>
              <a:t>токен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раундов соли характеризует степень защищенности пароля от атак грубой силы (</a:t>
            </a:r>
            <a:r>
              <a:rPr lang="en-US" dirty="0"/>
              <a:t>brute-force attack)</a:t>
            </a:r>
            <a:r>
              <a:rPr lang="ru-RU" dirty="0"/>
              <a:t> (множество паролей и фраз в надежде угадать верный)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33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4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Язык ДРАКОН – визуальный алгоритмический язык моделирования и программирования.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Разработка языка ДРАКОН началась в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1986 год"/>
              </a:rPr>
              <a:t>1986 году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как часть космической программы «БУРАН»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ДРАКОН был создан в ответ на требование научного сообщества в универсальном языке, который сгладит человеческий фактор.</a:t>
            </a:r>
            <a:b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Поэтому к нему были выдвинуты специфические требования: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предложить средства для описания не только алгоритмов, но и структуры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Деятельность"/>
              </a:rPr>
              <a:t>человеческой деятельности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любой отрасли знаний</a:t>
            </a: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уменьшить барьер взаимного непонимания между работниками различных специальностей и профессий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счет использования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когнитивно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-эргономического подхода к проектированию 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Синтаксис (программирование)"/>
              </a:rPr>
              <a:t>синтаксиса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Семантика (программирование)"/>
              </a:rPr>
              <a:t>семантики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языка добиться улучшения качества программного обеспечения по критерию «понятность алгоритмов и программ».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политики гласности часть материалов по языку ДРАКОН в 2006 года появилась в сети интернет. С этого момента язык получил вторую жизнь в гражданском секторе.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1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 строк кода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модуля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сервис криптозащиты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18 классов и 35 методов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 React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клиент с 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маршрутами представления интерфейсов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79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/>
              <a:t>На данный момент спроектирована и разработана база данных с использованием </a:t>
            </a:r>
            <a:r>
              <a:rPr lang="ru-RU" dirty="0" err="1"/>
              <a:t>PostgreSQL</a:t>
            </a:r>
            <a:r>
              <a:rPr lang="ru-RU" dirty="0"/>
              <a:t> версии 12.3 для разрабатываемой системы. </a:t>
            </a:r>
          </a:p>
          <a:p>
            <a:pPr algn="just"/>
            <a:r>
              <a:rPr lang="ru-RU" dirty="0"/>
              <a:t>Реализован сервер для обслуживания базы данных и распределения доступа пользователей. </a:t>
            </a:r>
          </a:p>
          <a:p>
            <a:pPr algn="just"/>
            <a:r>
              <a:rPr lang="ru-RU" dirty="0"/>
              <a:t>Спроектирован интерфейс регистрации.</a:t>
            </a:r>
          </a:p>
          <a:p>
            <a:pPr algn="just"/>
            <a:r>
              <a:rPr lang="ru-RU" dirty="0"/>
              <a:t>Спроектированы клиентские сервисы обслуживания запросов.</a:t>
            </a:r>
          </a:p>
          <a:p>
            <a:pPr algn="just"/>
            <a:r>
              <a:rPr lang="ru-RU" dirty="0"/>
              <a:t>Спроектирован прототип редактора. </a:t>
            </a:r>
          </a:p>
          <a:p>
            <a:pPr algn="just"/>
            <a:r>
              <a:rPr lang="ru-RU" dirty="0"/>
              <a:t>Интегрирована библиотека </a:t>
            </a:r>
            <a:r>
              <a:rPr lang="en-US" dirty="0"/>
              <a:t>D3.js</a:t>
            </a:r>
            <a:endParaRPr lang="ru-RU" dirty="0"/>
          </a:p>
          <a:p>
            <a:pPr algn="just"/>
            <a:r>
              <a:rPr lang="ru-RU" dirty="0"/>
              <a:t>Переписан сервис управления ДРАКОН-схемой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r>
              <a:rPr lang="ru-RU" dirty="0"/>
              <a:t>Язык-ДРАКОН обладает несколькими несложными правилами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У каждой ДРАКОН-схемы одна точка входа и один конец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Начало алгоритма располагается всегда в левом верхнем углу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Операции описываются внутри икон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Алгоритм выполняется сверху вниз </a:t>
            </a:r>
            <a:r>
              <a:rPr lang="en-US" dirty="0"/>
              <a:t>[</a:t>
            </a:r>
            <a:r>
              <a:rPr lang="ru-RU" dirty="0"/>
              <a:t>ПЕРЕКЛЮЧИТЬ</a:t>
            </a:r>
            <a:r>
              <a:rPr lang="en-US" dirty="0"/>
              <a:t>]</a:t>
            </a:r>
            <a:endParaRPr lang="ru-RU" dirty="0"/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Главный маршрут проходит по главной вертикали. Главный маршрут – самый позитивный ход алгоритма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Ветвление </a:t>
            </a:r>
            <a:r>
              <a:rPr lang="ru-RU" sz="1200" dirty="0" err="1"/>
              <a:t>макроикон</a:t>
            </a:r>
            <a:r>
              <a:rPr lang="ru-RU" sz="1200" dirty="0"/>
              <a:t> осуществляется только вправо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Пересечение любых икон запрещены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Соединительные линии между иконами всегда прямые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Пересечение линий также запрещены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Базисом в построении алгоритмов на языке ДРАКОН является схема-примитив и схема-силуэт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Примитив содержит единственную последовательность икон, выполняемую сверху вниз.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состоит из нескольких примитивов, называемых ветками. Ветки силуэта упорядочиваются слева-направо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Каждый примитив в ветке обозначается адресом, в  который перейдёт процесс выполнения по достижению конца ветки.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икона «Адрес» указывает на свою собственную ветку, либо на ветку, которая расположена левее, её следует пометить специальной меткой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Одним из достоинств языка ДРАКОН – его правила позволяют реализовать транслятор в любой процедурный язык программирования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Процесс программирования:</a:t>
            </a:r>
          </a:p>
          <a:p>
            <a:pPr marL="0" indent="0">
              <a:buNone/>
            </a:pPr>
            <a:r>
              <a:rPr lang="ru-RU" dirty="0"/>
              <a:t>1. Разместить иконы в ДРАКОН-схеме</a:t>
            </a:r>
          </a:p>
          <a:p>
            <a:pPr marL="0" indent="0">
              <a:buNone/>
            </a:pPr>
            <a:r>
              <a:rPr lang="ru-RU" dirty="0"/>
              <a:t>2. Поместить код внутри икон</a:t>
            </a:r>
          </a:p>
          <a:p>
            <a:pPr marL="0" indent="0">
              <a:buNone/>
            </a:pPr>
            <a:r>
              <a:rPr lang="ru-RU" dirty="0"/>
              <a:t>3. Преобразовать программой-транслятором в текстовый файл с исходным кодом</a:t>
            </a:r>
          </a:p>
          <a:p>
            <a:pPr marL="0" indent="0">
              <a:buNone/>
            </a:pPr>
            <a:r>
              <a:rPr lang="ru-RU" dirty="0"/>
              <a:t>4. Запустить сконвертированный код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Плюсы</a:t>
            </a:r>
          </a:p>
          <a:p>
            <a:r>
              <a:rPr lang="ru-RU" dirty="0"/>
              <a:t>язык позволяет описывать практически любую деятельность </a:t>
            </a:r>
          </a:p>
          <a:p>
            <a:r>
              <a:rPr lang="ru-RU" dirty="0"/>
              <a:t>строгость правил языка сокращает время на проектирование</a:t>
            </a:r>
          </a:p>
          <a:p>
            <a:r>
              <a:rPr lang="ru-RU" dirty="0"/>
              <a:t>обеспечивает лучшую наглядность в сравнении с классическими языками программирования</a:t>
            </a:r>
          </a:p>
          <a:p>
            <a:r>
              <a:rPr lang="ru-RU" dirty="0"/>
              <a:t>За счёт автоматизации выполнения ряда правил самой системой и ограниченной функциональности самого  языка  обеспечивается низкий порог вхождения</a:t>
            </a:r>
          </a:p>
          <a:p>
            <a:endParaRPr lang="ru-RU" dirty="0"/>
          </a:p>
          <a:p>
            <a:r>
              <a:rPr lang="ru-RU" dirty="0"/>
              <a:t>Минусы:</a:t>
            </a:r>
          </a:p>
          <a:p>
            <a:endParaRPr lang="ru-RU" dirty="0"/>
          </a:p>
          <a:p>
            <a:r>
              <a:rPr lang="ru-RU" dirty="0"/>
              <a:t>В качестве стандарта используются книги:</a:t>
            </a:r>
          </a:p>
          <a:p>
            <a:r>
              <a:rPr lang="ru-RU" dirty="0"/>
              <a:t>1. </a:t>
            </a:r>
            <a:r>
              <a:rPr lang="ru-RU" dirty="0" err="1"/>
              <a:t>Паронджанов</a:t>
            </a:r>
            <a:r>
              <a:rPr lang="ru-RU" dirty="0"/>
              <a:t> В. Д. Алгоритмы и </a:t>
            </a:r>
            <a:r>
              <a:rPr lang="ru-RU" dirty="0" err="1"/>
              <a:t>жизнеритмы</a:t>
            </a:r>
            <a:r>
              <a:rPr lang="ru-RU" dirty="0"/>
              <a:t> на языке ДРАКОН. Разработка алгоритмов. Безошибочные алгоритмы. — М.: Препринт, 2019. — 374 с.</a:t>
            </a:r>
          </a:p>
          <a:p>
            <a:r>
              <a:rPr lang="ru-RU" dirty="0"/>
              <a:t>2. </a:t>
            </a:r>
            <a:r>
              <a:rPr lang="ru-RU" dirty="0" err="1"/>
              <a:t>Паронджанов</a:t>
            </a:r>
            <a:r>
              <a:rPr lang="ru-RU" dirty="0"/>
              <a:t> В. Д. Учись писать, читать и понимать алгоритмы. Алгоритмы для правильного мышления. Основы алгоритмизации. — М.: ДМК Пресс, 2012, 2014, 2016. — 520 с.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0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обучение пользователей основам алгоритмизации и автоматизации процессов</a:t>
            </a:r>
          </a:p>
          <a:p>
            <a:r>
              <a:rPr lang="ru-RU" dirty="0"/>
              <a:t>Снижение нагрузки на преподавателей за счёт автоматизации процесса обучения основам алгоритмизации и программирования</a:t>
            </a:r>
          </a:p>
          <a:p>
            <a:r>
              <a:rPr lang="ru-RU" dirty="0"/>
              <a:t>повышение практической пользы языка ДРАКОН как инструментария для автоматизации процессов.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 – клиент-серверное веб-приложение</a:t>
            </a:r>
          </a:p>
          <a:p>
            <a:r>
              <a:rPr lang="ru-RU" dirty="0"/>
              <a:t>Регистрация и хранение пользователей</a:t>
            </a:r>
          </a:p>
          <a:p>
            <a:r>
              <a:rPr lang="ru-RU" dirty="0"/>
              <a:t>Наличие в системе ролей преподаватель и ученик</a:t>
            </a:r>
          </a:p>
          <a:p>
            <a:r>
              <a:rPr lang="ru-RU" dirty="0"/>
              <a:t>Создание списков курируемых пользователей для преподавателя</a:t>
            </a:r>
          </a:p>
          <a:p>
            <a:r>
              <a:rPr lang="ru-RU" dirty="0"/>
              <a:t>Создание и редактирование ДРАКОН-схем</a:t>
            </a:r>
          </a:p>
          <a:p>
            <a:r>
              <a:rPr lang="ru-RU" dirty="0"/>
              <a:t>Конвертация ДРАКОН-схем в язык </a:t>
            </a:r>
            <a:r>
              <a:rPr lang="en-US" dirty="0"/>
              <a:t>JavaScript</a:t>
            </a:r>
            <a:endParaRPr lang="ru-RU" dirty="0"/>
          </a:p>
          <a:p>
            <a:r>
              <a:rPr lang="ru-RU" dirty="0"/>
              <a:t>Наличие базы данных для хранения ДРАКОН-схем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29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241-46A6-174A-8F19-3213B10CEE0C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75C-2B67-174B-A714-878E7D581B7F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18EE-E5BD-E143-AA09-1FA4B73FD1BC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F4CE-3B1A-5245-8D86-FB527EEDE6F3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4972-1474-AB45-9D30-3D866D2A39E4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D9DA-5D89-5741-9827-4F86BA081D41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F625-E934-3648-9A5D-9A235911E517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74209E6-A630-DE44-8E88-EBA71BAE8EE0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F606-2589-DA4B-85F0-7F6C49369CAA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AB5C-B105-F740-8AC6-FDB6A84F66ED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E2E-3B4C-A04D-B294-9622B8D4BA90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10447B"/>
            </a:gs>
            <a:gs pos="0">
              <a:srgbClr val="176F9B"/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361A-6439-3149-9F2D-66FA6BF4D879}" type="datetime1">
              <a:rPr lang="ru-RU" smtClean="0"/>
              <a:t>14.05.2021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2023"/>
            <a:ext cx="8883071" cy="1373070"/>
          </a:xfrm>
        </p:spPr>
        <p:txBody>
          <a:bodyPr/>
          <a:lstStyle/>
          <a:p>
            <a:pPr algn="ctr"/>
            <a:r>
              <a:rPr lang="ru-RU" sz="3400" dirty="0"/>
              <a:t>Выпускная квалификационная работа </a:t>
            </a:r>
            <a:br>
              <a:rPr lang="en-US" sz="3400" dirty="0"/>
            </a:br>
            <a:r>
              <a:rPr lang="ru-RU" sz="2400" dirty="0"/>
              <a:t>на тему</a:t>
            </a:r>
            <a:br>
              <a:rPr lang="ru-RU" sz="2400" dirty="0"/>
            </a:br>
            <a:br>
              <a:rPr lang="ru-RU" sz="3400" dirty="0"/>
            </a:br>
            <a:r>
              <a:rPr lang="ru-RU" sz="3400" dirty="0"/>
              <a:t>Интегрированная среда </a:t>
            </a:r>
            <a:br>
              <a:rPr lang="ru-RU" sz="3400" dirty="0"/>
            </a:br>
            <a:r>
              <a:rPr lang="ru-RU" sz="3400" dirty="0"/>
              <a:t>для обучения алгоритмизации </a:t>
            </a:r>
            <a:br>
              <a:rPr lang="ru-RU" sz="3400" dirty="0"/>
            </a:br>
            <a:r>
              <a:rPr lang="en-US" sz="3400" dirty="0"/>
              <a:t>DRAKON</a:t>
            </a:r>
            <a:r>
              <a:rPr lang="ru-RU" sz="3400" dirty="0"/>
              <a:t> </a:t>
            </a:r>
            <a:r>
              <a:rPr lang="en-US" sz="3400" dirty="0"/>
              <a:t>IDE</a:t>
            </a: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8" y="4350496"/>
            <a:ext cx="8144134" cy="1557725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 студент группы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к.т.н., доцент Лаптев В.В.</a:t>
            </a:r>
          </a:p>
          <a:p>
            <a:pPr algn="l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500836" y="57703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сущность-связь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7706CE-148B-8947-B491-8C7C920A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412" y="1923143"/>
            <a:ext cx="8315788" cy="4925825"/>
          </a:xfrm>
        </p:spPr>
      </p:pic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базы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EC26F5-373E-C24A-A103-313B7AC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121C0A-03A4-48E0-AFDE-1AF89129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68" y="1986156"/>
            <a:ext cx="5693115" cy="4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6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843F5-3FE2-4042-93F6-259DFC0170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84" y="2665210"/>
            <a:ext cx="8218733" cy="2942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архитектура проектируемой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D8ABD6-5BDB-DC42-AD63-36F9E56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A3296-FAA3-420C-BCD1-C0DAFF25DB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2290" y="2889636"/>
            <a:ext cx="9233310" cy="18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модули сервера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3C9891EA-4E8F-41BC-A1CB-2B420B1FB61F}"/>
              </a:ext>
            </a:extLst>
          </p:cNvPr>
          <p:cNvSpPr txBox="1">
            <a:spLocks/>
          </p:cNvSpPr>
          <p:nvPr/>
        </p:nvSpPr>
        <p:spPr>
          <a:xfrm>
            <a:off x="467883" y="2448574"/>
            <a:ext cx="7788221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Модуль управления пользователями</a:t>
            </a:r>
          </a:p>
          <a:p>
            <a:r>
              <a:rPr lang="ru-RU" dirty="0"/>
              <a:t>Модуль аутентификации</a:t>
            </a:r>
          </a:p>
          <a:p>
            <a:r>
              <a:rPr lang="ru-RU" dirty="0"/>
              <a:t>Модуль </a:t>
            </a:r>
            <a:r>
              <a:rPr lang="ru-RU" dirty="0" err="1"/>
              <a:t>криптошифрования</a:t>
            </a:r>
            <a:endParaRPr lang="ru-RU" dirty="0"/>
          </a:p>
          <a:p>
            <a:r>
              <a:rPr lang="ru-RU" dirty="0"/>
              <a:t>Модуль управления курируемыми пользователями</a:t>
            </a:r>
          </a:p>
          <a:p>
            <a:r>
              <a:rPr lang="ru-RU" dirty="0"/>
              <a:t>Модуль управления схемами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EEEB8D-45D4-5947-9779-2E60441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1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2956-5D59-FE48-B5A9-9D5D3C5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29FE3-7B81-A247-A145-8EDFC79D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0057"/>
            <a:ext cx="9613861" cy="4648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Схема аутентификации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Http Basic (RFC 7617)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Схема авторизации:</a:t>
            </a:r>
          </a:p>
          <a:p>
            <a:r>
              <a:rPr lang="en-US" dirty="0"/>
              <a:t>Http Bearer  (RFC 6750)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Middleware </a:t>
            </a:r>
            <a:r>
              <a:rPr lang="ru-RU" dirty="0"/>
              <a:t>авторизации:</a:t>
            </a:r>
            <a:endParaRPr lang="en-US" dirty="0"/>
          </a:p>
          <a:p>
            <a:r>
              <a:rPr lang="en-US" dirty="0" err="1"/>
              <a:t>passport.js</a:t>
            </a:r>
            <a:r>
              <a:rPr lang="en-US" dirty="0"/>
              <a:t>  </a:t>
            </a:r>
            <a:r>
              <a:rPr lang="ru-RU" dirty="0"/>
              <a:t>0.4.1</a:t>
            </a:r>
            <a:endParaRPr lang="en-US" dirty="0"/>
          </a:p>
          <a:p>
            <a:r>
              <a:rPr lang="en-US" dirty="0"/>
              <a:t>passport-</a:t>
            </a:r>
            <a:r>
              <a:rPr lang="en-US" dirty="0" err="1"/>
              <a:t>jwt.js</a:t>
            </a:r>
            <a:r>
              <a:rPr lang="en-US" dirty="0"/>
              <a:t> 4.0.0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Защита паролей</a:t>
            </a:r>
            <a:r>
              <a:rPr lang="en-US" dirty="0"/>
              <a:t>:</a:t>
            </a:r>
          </a:p>
          <a:p>
            <a:r>
              <a:rPr lang="en-US" dirty="0" err="1"/>
              <a:t>bcrypt</a:t>
            </a:r>
            <a:endParaRPr lang="en-US" dirty="0"/>
          </a:p>
          <a:p>
            <a:r>
              <a:rPr lang="ru-RU" dirty="0"/>
              <a:t>Число раундов соли: 2</a:t>
            </a:r>
            <a:r>
              <a:rPr lang="en-US" dirty="0"/>
              <a:t>^10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2DC47-B2E2-8F4D-9C39-FA6CECB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8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Предварительный формат ДРАКОН-схемы для сохранения в БД и локальном хранилище</a:t>
            </a:r>
          </a:p>
        </p:txBody>
      </p:sp>
      <p:pic>
        <p:nvPicPr>
          <p:cNvPr id="6147" name="Рисунок 33">
            <a:extLst>
              <a:ext uri="{FF2B5EF4-FFF2-40B4-BE49-F238E27FC236}">
                <a16:creationId xmlns:a16="http://schemas.microsoft.com/office/drawing/2014/main" id="{03FD6E04-A48E-4CE5-9559-26218DEE8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22" y="2202530"/>
            <a:ext cx="5189857" cy="445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8C455B-17E6-3448-A8E4-A78D7AEF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61694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2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80308" cy="3599316"/>
          </a:xfrm>
        </p:spPr>
        <p:txBody>
          <a:bodyPr>
            <a:normAutofit/>
          </a:bodyPr>
          <a:lstStyle/>
          <a:p>
            <a:r>
              <a:rPr lang="ru-RU" dirty="0"/>
              <a:t>Регистрационные данные пользователя: имя, пароль</a:t>
            </a:r>
          </a:p>
          <a:p>
            <a:r>
              <a:rPr lang="ru-RU" dirty="0"/>
              <a:t>Роль пользователя в системе</a:t>
            </a:r>
          </a:p>
          <a:p>
            <a:r>
              <a:rPr lang="en-US" dirty="0"/>
              <a:t>API</a:t>
            </a:r>
            <a:r>
              <a:rPr lang="ru-RU" dirty="0"/>
              <a:t> вызовы к серверу для получения доступа к таблицам базы данных</a:t>
            </a:r>
          </a:p>
          <a:p>
            <a:r>
              <a:rPr lang="ru-RU" dirty="0"/>
              <a:t>Установка связи между пользователями и кураторами</a:t>
            </a:r>
          </a:p>
          <a:p>
            <a:r>
              <a:rPr lang="ru-RU" dirty="0"/>
              <a:t>Запросы администратора</a:t>
            </a:r>
          </a:p>
          <a:p>
            <a:r>
              <a:rPr lang="ru-RU" dirty="0"/>
              <a:t>Ввод данных в представление ДРАКОН-схемы через интерфейс редактора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Персональные данные пользователя</a:t>
            </a:r>
          </a:p>
          <a:p>
            <a:pPr lvl="1"/>
            <a:r>
              <a:rPr lang="ru-RU" dirty="0"/>
              <a:t>Имя</a:t>
            </a:r>
          </a:p>
          <a:p>
            <a:pPr lvl="1"/>
            <a:r>
              <a:rPr lang="ru-RU" dirty="0"/>
              <a:t>Роль</a:t>
            </a:r>
          </a:p>
          <a:p>
            <a:pPr lvl="1"/>
            <a:r>
              <a:rPr lang="ru-RU" dirty="0"/>
              <a:t>Идентификатор</a:t>
            </a:r>
          </a:p>
          <a:p>
            <a:r>
              <a:rPr lang="en-US" dirty="0"/>
              <a:t>JWT </a:t>
            </a:r>
            <a:r>
              <a:rPr lang="ru-RU" dirty="0"/>
              <a:t>токен для доступа к защищённым </a:t>
            </a:r>
            <a:r>
              <a:rPr lang="en-US" dirty="0"/>
              <a:t>URL</a:t>
            </a:r>
            <a:r>
              <a:rPr lang="ru-RU" dirty="0"/>
              <a:t> приложения</a:t>
            </a:r>
          </a:p>
          <a:p>
            <a:r>
              <a:rPr lang="ru-RU" dirty="0"/>
              <a:t>Список курируемых пользователей для каждого куратора</a:t>
            </a:r>
          </a:p>
          <a:p>
            <a:r>
              <a:rPr lang="ru-RU" dirty="0"/>
              <a:t>Информация обо всех пользователей для роли Администратор</a:t>
            </a:r>
          </a:p>
          <a:p>
            <a:r>
              <a:rPr lang="ru-RU" dirty="0"/>
              <a:t>Список ДРАКОН-схем и их содержимое</a:t>
            </a:r>
          </a:p>
          <a:p>
            <a:r>
              <a:rPr lang="ru-RU" dirty="0"/>
              <a:t>Транслированная в </a:t>
            </a:r>
            <a:r>
              <a:rPr lang="en-US" dirty="0"/>
              <a:t>JavaScript</a:t>
            </a:r>
            <a:r>
              <a:rPr lang="ru-RU" dirty="0"/>
              <a:t> функцию схема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1,6 ГГц;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512 МБ ОЗУ;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50 MБ свободного места на диске;</a:t>
            </a:r>
          </a:p>
          <a:p>
            <a:r>
              <a:rPr lang="ru-RU" dirty="0"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cs typeface="Times New Roman" panose="02020603050405020304" pitchFamily="18" charset="0"/>
              </a:rPr>
              <a:t>Chrome</a:t>
            </a:r>
            <a:r>
              <a:rPr lang="ru-RU" dirty="0"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3078"/>
            <a:ext cx="9613861" cy="1080938"/>
          </a:xfrm>
        </p:spPr>
        <p:txBody>
          <a:bodyPr/>
          <a:lstStyle/>
          <a:p>
            <a:r>
              <a:rPr lang="ru-RU" dirty="0"/>
              <a:t>ЯЗЫК ДРАКОН</a:t>
            </a:r>
            <a:r>
              <a:rPr lang="en-US" dirty="0"/>
              <a:t> - </a:t>
            </a:r>
            <a:r>
              <a:rPr lang="ru-RU" dirty="0"/>
              <a:t>введение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B48269-CFA0-7B48-A24A-CEEF2BA5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6" y="2161491"/>
            <a:ext cx="4322679" cy="29874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EED57F-B844-9040-9808-9AF55480AA56}"/>
              </a:ext>
            </a:extLst>
          </p:cNvPr>
          <p:cNvSpPr/>
          <p:nvPr/>
        </p:nvSpPr>
        <p:spPr>
          <a:xfrm>
            <a:off x="5594845" y="2688452"/>
            <a:ext cx="60827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defRPr/>
            </a:pPr>
            <a:r>
              <a:rPr lang="ru-RU" dirty="0"/>
              <a:t>Особые требования, выдвинутые при проектировании языка ДРАКОН:</a:t>
            </a:r>
          </a:p>
          <a:p>
            <a:pPr marL="228600" lvl="0" indent="-228600" algn="just" defTabSz="914400">
              <a:buFontTx/>
              <a:buAutoNum type="arabicPeriod"/>
              <a:defRPr/>
            </a:pPr>
            <a:endParaRPr lang="ru-RU" dirty="0"/>
          </a:p>
          <a:p>
            <a:pPr marL="228600" lvl="0" indent="-228600" algn="just" defTabSz="914400">
              <a:buFontTx/>
              <a:buAutoNum type="arabicPeriod"/>
              <a:defRPr/>
            </a:pPr>
            <a:r>
              <a:rPr lang="ru-RU" dirty="0"/>
              <a:t>предложить средства для описания алгоритмов и структуры человеческой деятельности в любой отрасли знаний</a:t>
            </a:r>
          </a:p>
          <a:p>
            <a:pPr marL="228600" lvl="0" indent="-228600" algn="just" defTabSz="914400">
              <a:buFontTx/>
              <a:buAutoNum type="arabicPeriod"/>
              <a:defRPr/>
            </a:pPr>
            <a:endParaRPr lang="ru-RU" dirty="0"/>
          </a:p>
          <a:p>
            <a:pPr marL="228600" lvl="0" indent="-228600" algn="just" defTabSz="914400">
              <a:buFontTx/>
              <a:buAutoNum type="arabicPeriod"/>
              <a:defRPr/>
            </a:pPr>
            <a:r>
              <a:rPr lang="ru-RU" dirty="0"/>
              <a:t>уменьшить барьер взаимного непонимания между работниками различных специальностей</a:t>
            </a:r>
          </a:p>
          <a:p>
            <a:pPr marL="228600" lvl="0" indent="-228600" algn="just" defTabSz="914400">
              <a:buFontTx/>
              <a:buAutoNum type="arabicPeriod"/>
              <a:defRPr/>
            </a:pPr>
            <a:endParaRPr lang="ru-RU" dirty="0"/>
          </a:p>
          <a:p>
            <a:pPr marL="228600" lvl="0" indent="-228600" algn="just" defTabSz="914400">
              <a:buFontTx/>
              <a:buAutoNum type="arabicPeriod"/>
              <a:defRPr/>
            </a:pPr>
            <a:r>
              <a:rPr lang="ru-RU" dirty="0"/>
              <a:t>Улучшить качество программного обеспечения по критерию «понятность алгоритмов и программ».</a:t>
            </a:r>
          </a:p>
        </p:txBody>
      </p:sp>
      <p:pic>
        <p:nvPicPr>
          <p:cNvPr id="1032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947FB595-3F15-441D-B2D1-497DB49C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45" y="238539"/>
            <a:ext cx="6110301" cy="655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DFB179-ACE7-DD41-9249-5AFBD41D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</a:t>
            </a:r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8х3,4 ГГц;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100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cs typeface="Times New Roman" panose="02020603050405020304" pitchFamily="18" charset="0"/>
              </a:rPr>
              <a:t>Windows Server 2008+</a:t>
            </a:r>
            <a:r>
              <a:rPr lang="ru-RU" dirty="0">
                <a:cs typeface="Times New Roman" panose="02020603050405020304" pitchFamily="18" charset="0"/>
              </a:rPr>
              <a:t> или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схожая по функциональным возможностям </a:t>
            </a:r>
            <a:r>
              <a:rPr lang="en-US" dirty="0">
                <a:cs typeface="Times New Roman" panose="02020603050405020304" pitchFamily="18" charset="0"/>
              </a:rPr>
              <a:t>UNIX</a:t>
            </a:r>
            <a:r>
              <a:rPr lang="ru-RU" dirty="0">
                <a:cs typeface="Times New Roman" panose="02020603050405020304" pitchFamily="18" charset="0"/>
              </a:rPr>
              <a:t>-подобная ОС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Язык</a:t>
            </a:r>
            <a:r>
              <a:rPr lang="en-US" dirty="0"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Javascript</a:t>
            </a:r>
            <a:r>
              <a:rPr lang="en-US" dirty="0"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NestJS</a:t>
            </a:r>
            <a:r>
              <a:rPr lang="en-US" dirty="0"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TypeORM</a:t>
            </a:r>
            <a:r>
              <a:rPr lang="en-US" dirty="0"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cs typeface="Times New Roman" panose="02020603050405020304" pitchFamily="18" charset="0"/>
              </a:rPr>
              <a:t>PostgreSQL v1</a:t>
            </a:r>
            <a:r>
              <a:rPr lang="ru-RU" dirty="0">
                <a:cs typeface="Times New Roman" panose="02020603050405020304" pitchFamily="18" charset="0"/>
              </a:rPr>
              <a:t>2.3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Bcrypt</a:t>
            </a:r>
            <a:r>
              <a:rPr lang="en-US" dirty="0"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cs typeface="Times New Roman" panose="02020603050405020304" pitchFamily="18" charset="0"/>
              </a:rPr>
              <a:t>React v17.0.0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cs typeface="Times New Roman" panose="02020603050405020304" pitchFamily="18" charset="0"/>
              </a:rPr>
              <a:t>Visual Studio Code v1.53.2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cs typeface="Times New Roman" panose="02020603050405020304" pitchFamily="18" charset="0"/>
              </a:rPr>
              <a:t>DataGrip</a:t>
            </a:r>
            <a:r>
              <a:rPr lang="en-US" dirty="0">
                <a:cs typeface="Times New Roman" panose="02020603050405020304" pitchFamily="18" charset="0"/>
              </a:rPr>
              <a:t> 2020.3.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cs typeface="Times New Roman" panose="02020603050405020304" pitchFamily="18" charset="0"/>
              </a:rPr>
              <a:t>Docker v19.03.12</a:t>
            </a:r>
            <a:endParaRPr lang="ru-RU" dirty="0"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7795"/>
            <a:ext cx="9613861" cy="4584031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 строк кода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модуля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сервис криптозащиты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18 классов и 35 методов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 React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клиент с 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маршрутами представления интерфейсов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результате выполнения выпускной квалификационной работы была разработана интегрированная среда обучения алгоритмизации </a:t>
            </a:r>
            <a:r>
              <a:rPr lang="en-US" dirty="0"/>
              <a:t>DRAKON IDE</a:t>
            </a:r>
            <a:r>
              <a:rPr lang="ru-RU" dirty="0"/>
              <a:t> в виде клиент-серверного приложения.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1" y="2124310"/>
            <a:ext cx="6565134" cy="216939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Правила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Одна точка входа и один конец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Начало алгоритма в левом верхнем углу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Операции описываются внутри икон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Алгоритм выполняется сверху вниз</a:t>
            </a:r>
          </a:p>
        </p:txBody>
      </p:sp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48" y="2600324"/>
            <a:ext cx="5664396" cy="305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482788-9C6E-1F4F-9BB6-36F97BBD18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0448" y="2610174"/>
            <a:ext cx="5598282" cy="3494598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28A6683-A4C0-CA4B-BAE7-878907803255}"/>
              </a:ext>
            </a:extLst>
          </p:cNvPr>
          <p:cNvSpPr txBox="1">
            <a:spLocks/>
          </p:cNvSpPr>
          <p:nvPr/>
        </p:nvSpPr>
        <p:spPr>
          <a:xfrm>
            <a:off x="103271" y="4256467"/>
            <a:ext cx="6565134" cy="216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5"/>
            </a:pPr>
            <a:r>
              <a:rPr lang="ru-RU" sz="2200" dirty="0"/>
              <a:t>Главный маршрут по главной вертикали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200" dirty="0"/>
              <a:t>Ветвление только вправо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200" dirty="0"/>
              <a:t>Пересечение икон запрещены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200" dirty="0"/>
              <a:t>Соединительные линии всегда прямые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200" dirty="0"/>
              <a:t>Пересечение линий запрещены</a:t>
            </a:r>
          </a:p>
        </p:txBody>
      </p:sp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– примитив и силуэт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49" y="2091736"/>
            <a:ext cx="6381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ДРАКОН — Википедия">
            <a:extLst>
              <a:ext uri="{FF2B5EF4-FFF2-40B4-BE49-F238E27FC236}">
                <a16:creationId xmlns:a16="http://schemas.microsoft.com/office/drawing/2014/main" id="{3096B095-8E9C-49A8-A83C-7EE79292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01" y="2347912"/>
            <a:ext cx="3842148" cy="39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2" y="2016733"/>
            <a:ext cx="12963800" cy="359931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1753201" y="2738182"/>
            <a:ext cx="7772401" cy="253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– плюсы и минусы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AC24E16-93E9-4D9A-B99F-4784A983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1" y="2124309"/>
            <a:ext cx="12201024" cy="448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200" dirty="0"/>
              <a:t>Плюсы</a:t>
            </a:r>
          </a:p>
          <a:p>
            <a:r>
              <a:rPr lang="ru-RU" sz="4200" dirty="0"/>
              <a:t>язык позволяет описывать практически любую деятельность </a:t>
            </a:r>
          </a:p>
          <a:p>
            <a:r>
              <a:rPr lang="ru-RU" sz="4200" dirty="0"/>
              <a:t>строгость правил языка сокращает время на проектирование</a:t>
            </a:r>
          </a:p>
          <a:p>
            <a:r>
              <a:rPr lang="ru-RU" sz="4200" dirty="0"/>
              <a:t>обеспечивает лучшую наглядность в сравнении с классическими языками программирования</a:t>
            </a:r>
          </a:p>
          <a:p>
            <a:r>
              <a:rPr lang="ru-RU" sz="4200" dirty="0"/>
              <a:t>обладает низким порогом вхождения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4200" dirty="0"/>
          </a:p>
          <a:p>
            <a:pPr marL="0" indent="0">
              <a:buNone/>
            </a:pPr>
            <a:endParaRPr lang="ru-RU" sz="4200" dirty="0"/>
          </a:p>
          <a:p>
            <a:pPr marL="0" indent="0">
              <a:buNone/>
            </a:pPr>
            <a:r>
              <a:rPr lang="ru-RU" sz="4200" dirty="0"/>
              <a:t>Минусы:</a:t>
            </a:r>
          </a:p>
          <a:p>
            <a:r>
              <a:rPr lang="ru-RU" sz="4200" dirty="0"/>
              <a:t>отсутствие стандарта языка</a:t>
            </a:r>
          </a:p>
          <a:p>
            <a:r>
              <a:rPr lang="ru-RU" sz="4200" dirty="0"/>
              <a:t>отсутствие поддержки и развития языка со стороны компаний</a:t>
            </a:r>
          </a:p>
          <a:p>
            <a:r>
              <a:rPr lang="ru-RU" sz="4200" dirty="0"/>
              <a:t>низкая вместимость полезной информации на единицу площади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7741B6-50B0-F94F-ABB3-78CB319A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2336872"/>
            <a:ext cx="11761693" cy="439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обучение пользователей основам алгоритмизации и автоматизации процессов</a:t>
            </a:r>
          </a:p>
          <a:p>
            <a:r>
              <a:rPr lang="ru-RU" dirty="0"/>
              <a:t>снижение нагрузки на преподавателей за счёт автоматизации процесса обучения основам алгоритмизации и программирования</a:t>
            </a:r>
          </a:p>
          <a:p>
            <a:r>
              <a:rPr lang="ru-RU" dirty="0"/>
              <a:t>повышение практической пользы языка ДРАКОН как инструментария для автоматизации процессов.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8C8FF-9EF7-404B-B53E-36848536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программному продукту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7929E-9CB3-46EE-821C-050E7004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 – клиент-серверное веб-приложение</a:t>
            </a:r>
          </a:p>
          <a:p>
            <a:r>
              <a:rPr lang="ru-RU" dirty="0"/>
              <a:t>Регистрация и хранение пользователей</a:t>
            </a:r>
          </a:p>
          <a:p>
            <a:r>
              <a:rPr lang="ru-RU" dirty="0"/>
              <a:t>Наличие в системе ролей преподаватель и ученик</a:t>
            </a:r>
          </a:p>
          <a:p>
            <a:r>
              <a:rPr lang="ru-RU" dirty="0"/>
              <a:t>Создание списков курируемых пользователей для преподавателя</a:t>
            </a:r>
          </a:p>
          <a:p>
            <a:r>
              <a:rPr lang="ru-RU" dirty="0"/>
              <a:t>Создание и редактирование ДРАКОН-схем</a:t>
            </a:r>
          </a:p>
          <a:p>
            <a:r>
              <a:rPr lang="ru-RU" dirty="0"/>
              <a:t>Конвертация ДРАКОН-схем в язык </a:t>
            </a:r>
            <a:r>
              <a:rPr lang="en-US" dirty="0"/>
              <a:t>JavaScript</a:t>
            </a:r>
            <a:endParaRPr lang="ru-RU" dirty="0"/>
          </a:p>
          <a:p>
            <a:r>
              <a:rPr lang="ru-RU" dirty="0"/>
              <a:t>Наличие базы данных для хранения ДРАКОН-схем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54B4E6-12A5-4D24-8822-5E37BCAC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7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26" y="329482"/>
            <a:ext cx="9613861" cy="1080938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38192E-D2F5-5449-859F-8B784198F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03" y="1298621"/>
            <a:ext cx="8119915" cy="51180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2879CC-E133-A946-9C45-73DFAA5C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019" y="1540373"/>
            <a:ext cx="7023558" cy="463459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A2B3F6-F771-C24C-8E0C-F34CD79D5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903" y="1526990"/>
            <a:ext cx="6283914" cy="463459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D12F9E7-BA6B-0E4A-A01F-9CED5067B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902" y="1204882"/>
            <a:ext cx="8119915" cy="56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1731</TotalTime>
  <Words>1476</Words>
  <Application>Microsoft Macintosh PowerPoint</Application>
  <PresentationFormat>Широкоэкранный</PresentationFormat>
  <Paragraphs>251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Times New Roman</vt:lpstr>
      <vt:lpstr>Trebuchet MS</vt:lpstr>
      <vt:lpstr>Берлин</vt:lpstr>
      <vt:lpstr>Выпускная квалификационная работа  на тему  Интегрированная среда  для обучения алгоритмизации  DRAKON IDE</vt:lpstr>
      <vt:lpstr>ЯЗЫК ДРАКОН - введение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 – плюсы и минусы</vt:lpstr>
      <vt:lpstr>Цель и назначение</vt:lpstr>
      <vt:lpstr>Требования к программному продукту</vt:lpstr>
      <vt:lpstr>Диаграмма вариантов использования</vt:lpstr>
      <vt:lpstr>Диаграмма сущность-связь</vt:lpstr>
      <vt:lpstr>Диаграмма базы данных</vt:lpstr>
      <vt:lpstr>Физическая архитектура системы</vt:lpstr>
      <vt:lpstr>Логическая архитектура проектируемой системы</vt:lpstr>
      <vt:lpstr>Реализованные модули сервера</vt:lpstr>
      <vt:lpstr>Безопасность</vt:lpstr>
      <vt:lpstr>Предварительный формат ДРАКОН-схемы для сохранения в БД и локальном хранилище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125</cp:revision>
  <dcterms:created xsi:type="dcterms:W3CDTF">2019-01-16T21:39:50Z</dcterms:created>
  <dcterms:modified xsi:type="dcterms:W3CDTF">2021-05-14T11:10:21Z</dcterms:modified>
</cp:coreProperties>
</file>