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7" r:id="rId5"/>
    <p:sldId id="268" r:id="rId6"/>
    <p:sldId id="265" r:id="rId7"/>
    <p:sldId id="272" r:id="rId8"/>
    <p:sldId id="273" r:id="rId9"/>
    <p:sldId id="266" r:id="rId10"/>
    <p:sldId id="269" r:id="rId11"/>
    <p:sldId id="270"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YADAV" initials="AY" lastIdx="4" clrIdx="0">
    <p:extLst>
      <p:ext uri="{19B8F6BF-5375-455C-9EA6-DF929625EA0E}">
        <p15:presenceInfo xmlns:p15="http://schemas.microsoft.com/office/powerpoint/2012/main" userId="S::ajayyadav@in.ibm.com::91a09bfc-3199-47ab-9183-86a9bc3315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3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5361-68EC-4766-BCC0-1A258E5713B9}"/>
              </a:ext>
            </a:extLst>
          </p:cNvPr>
          <p:cNvSpPr>
            <a:spLocks noGrp="1"/>
          </p:cNvSpPr>
          <p:nvPr>
            <p:ph type="ctrTitle"/>
          </p:nvPr>
        </p:nvSpPr>
        <p:spPr/>
        <p:txBody>
          <a:bodyPr/>
          <a:lstStyle/>
          <a:p>
            <a:r>
              <a:rPr lang="en-IN" dirty="0"/>
              <a:t>Data Mining Assignment</a:t>
            </a:r>
          </a:p>
        </p:txBody>
      </p:sp>
      <p:sp>
        <p:nvSpPr>
          <p:cNvPr id="3" name="Subtitle 2">
            <a:extLst>
              <a:ext uri="{FF2B5EF4-FFF2-40B4-BE49-F238E27FC236}">
                <a16:creationId xmlns:a16="http://schemas.microsoft.com/office/drawing/2014/main" id="{EF62CB07-873B-49F3-B201-55355FE6D5FE}"/>
              </a:ext>
            </a:extLst>
          </p:cNvPr>
          <p:cNvSpPr>
            <a:spLocks noGrp="1"/>
          </p:cNvSpPr>
          <p:nvPr>
            <p:ph type="subTitle" idx="1"/>
          </p:nvPr>
        </p:nvSpPr>
        <p:spPr/>
        <p:txBody>
          <a:bodyPr/>
          <a:lstStyle/>
          <a:p>
            <a:r>
              <a:rPr lang="en-US" dirty="0"/>
              <a:t>Group: </a:t>
            </a:r>
            <a:r>
              <a:rPr lang="en-IN" dirty="0"/>
              <a:t>P1DM6</a:t>
            </a:r>
          </a:p>
        </p:txBody>
      </p:sp>
    </p:spTree>
    <p:extLst>
      <p:ext uri="{BB962C8B-B14F-4D97-AF65-F5344CB8AC3E}">
        <p14:creationId xmlns:p14="http://schemas.microsoft.com/office/powerpoint/2010/main" val="269215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0A1C-FAA6-4B49-B579-5C0DC1CA19D8}"/>
              </a:ext>
            </a:extLst>
          </p:cNvPr>
          <p:cNvSpPr>
            <a:spLocks noGrp="1"/>
          </p:cNvSpPr>
          <p:nvPr>
            <p:ph type="title"/>
          </p:nvPr>
        </p:nvSpPr>
        <p:spPr/>
        <p:txBody>
          <a:bodyPr/>
          <a:lstStyle/>
          <a:p>
            <a:r>
              <a:rPr lang="en-IN" dirty="0"/>
              <a:t>Feature selection and model creation</a:t>
            </a:r>
          </a:p>
        </p:txBody>
      </p:sp>
      <p:sp>
        <p:nvSpPr>
          <p:cNvPr id="5" name="Content Placeholder 2">
            <a:extLst>
              <a:ext uri="{FF2B5EF4-FFF2-40B4-BE49-F238E27FC236}">
                <a16:creationId xmlns:a16="http://schemas.microsoft.com/office/drawing/2014/main" id="{649D5F16-34C2-467D-A840-C72497A30A20}"/>
              </a:ext>
            </a:extLst>
          </p:cNvPr>
          <p:cNvSpPr txBox="1">
            <a:spLocks/>
          </p:cNvSpPr>
          <p:nvPr/>
        </p:nvSpPr>
        <p:spPr>
          <a:xfrm>
            <a:off x="749030" y="2461098"/>
            <a:ext cx="10447506" cy="37903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Calculating correlation coefficient for all the features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Selecting features with correlation coefficient greater than +/- 0.1</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Splitting the data into dependent and independent features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Implemented Linear regression model to predict absenteeism.</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Implemented LASSO (Least Absolute Shrinkage Selector Operator) Model </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Calculated “Root Mean Square Error” to evaluate the accuracy of the model.</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Calculated R2 Score to evaluate strength of correlation between dependent and independent variables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Displayed linear regression coefficient &amp; intercept</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Plotted feature importance with linear regression model</a:t>
            </a:r>
            <a:endParaRPr lang="en-IN" dirty="0"/>
          </a:p>
        </p:txBody>
      </p:sp>
      <p:sp>
        <p:nvSpPr>
          <p:cNvPr id="4" name="Rectangle 3">
            <a:extLst>
              <a:ext uri="{FF2B5EF4-FFF2-40B4-BE49-F238E27FC236}">
                <a16:creationId xmlns:a16="http://schemas.microsoft.com/office/drawing/2014/main" id="{81FC390A-9092-4086-86BC-B1B8085CF372}"/>
              </a:ext>
            </a:extLst>
          </p:cNvPr>
          <p:cNvSpPr/>
          <p:nvPr/>
        </p:nvSpPr>
        <p:spPr>
          <a:xfrm flipH="1">
            <a:off x="10481910" y="606555"/>
            <a:ext cx="644893" cy="369332"/>
          </a:xfrm>
          <a:prstGeom prst="rect">
            <a:avLst/>
          </a:prstGeom>
        </p:spPr>
        <p:txBody>
          <a:bodyPr wrap="square">
            <a:spAutoFit/>
          </a:bodyPr>
          <a:lstStyle/>
          <a:p>
            <a:r>
              <a:rPr lang="en-IN" dirty="0"/>
              <a:t>S-10</a:t>
            </a:r>
          </a:p>
        </p:txBody>
      </p:sp>
    </p:spTree>
    <p:extLst>
      <p:ext uri="{BB962C8B-B14F-4D97-AF65-F5344CB8AC3E}">
        <p14:creationId xmlns:p14="http://schemas.microsoft.com/office/powerpoint/2010/main" val="199510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1AFB-57D9-429E-A125-B6003311528A}"/>
              </a:ext>
            </a:extLst>
          </p:cNvPr>
          <p:cNvSpPr>
            <a:spLocks noGrp="1"/>
          </p:cNvSpPr>
          <p:nvPr>
            <p:ph type="title"/>
          </p:nvPr>
        </p:nvSpPr>
        <p:spPr/>
        <p:txBody>
          <a:bodyPr/>
          <a:lstStyle/>
          <a:p>
            <a:r>
              <a:rPr lang="en-IN" dirty="0"/>
              <a:t>Model creation with linear regression</a:t>
            </a:r>
          </a:p>
        </p:txBody>
      </p:sp>
      <p:pic>
        <p:nvPicPr>
          <p:cNvPr id="4" name="Picture 3">
            <a:extLst>
              <a:ext uri="{FF2B5EF4-FFF2-40B4-BE49-F238E27FC236}">
                <a16:creationId xmlns:a16="http://schemas.microsoft.com/office/drawing/2014/main" id="{F842E744-07A2-40E0-96CA-4CC1EE3C177F}"/>
              </a:ext>
            </a:extLst>
          </p:cNvPr>
          <p:cNvPicPr>
            <a:picLocks noChangeAspect="1"/>
          </p:cNvPicPr>
          <p:nvPr/>
        </p:nvPicPr>
        <p:blipFill>
          <a:blip r:embed="rId2"/>
          <a:stretch>
            <a:fillRect/>
          </a:stretch>
        </p:blipFill>
        <p:spPr>
          <a:xfrm>
            <a:off x="700391" y="3035030"/>
            <a:ext cx="10053334" cy="3822970"/>
          </a:xfrm>
          <a:prstGeom prst="rect">
            <a:avLst/>
          </a:prstGeom>
        </p:spPr>
      </p:pic>
      <p:sp>
        <p:nvSpPr>
          <p:cNvPr id="5" name="Rectangle 4">
            <a:extLst>
              <a:ext uri="{FF2B5EF4-FFF2-40B4-BE49-F238E27FC236}">
                <a16:creationId xmlns:a16="http://schemas.microsoft.com/office/drawing/2014/main" id="{FD8EF96A-99B3-457B-A72C-6305BBA9696B}"/>
              </a:ext>
            </a:extLst>
          </p:cNvPr>
          <p:cNvSpPr/>
          <p:nvPr/>
        </p:nvSpPr>
        <p:spPr>
          <a:xfrm flipH="1">
            <a:off x="10443409" y="606555"/>
            <a:ext cx="673769" cy="369332"/>
          </a:xfrm>
          <a:prstGeom prst="rect">
            <a:avLst/>
          </a:prstGeom>
        </p:spPr>
        <p:txBody>
          <a:bodyPr wrap="square">
            <a:spAutoFit/>
          </a:bodyPr>
          <a:lstStyle/>
          <a:p>
            <a:r>
              <a:rPr lang="en-IN" dirty="0"/>
              <a:t>S-11</a:t>
            </a:r>
          </a:p>
        </p:txBody>
      </p:sp>
    </p:spTree>
    <p:extLst>
      <p:ext uri="{BB962C8B-B14F-4D97-AF65-F5344CB8AC3E}">
        <p14:creationId xmlns:p14="http://schemas.microsoft.com/office/powerpoint/2010/main" val="158521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F548-EBC2-49AB-AF1A-01D254B1688E}"/>
              </a:ext>
            </a:extLst>
          </p:cNvPr>
          <p:cNvSpPr>
            <a:spLocks noGrp="1"/>
          </p:cNvSpPr>
          <p:nvPr>
            <p:ph type="title"/>
          </p:nvPr>
        </p:nvSpPr>
        <p:spPr/>
        <p:txBody>
          <a:bodyPr/>
          <a:lstStyle/>
          <a:p>
            <a:r>
              <a:rPr lang="en-US" dirty="0"/>
              <a:t>Suggestions for Improvement</a:t>
            </a:r>
            <a:endParaRPr lang="en-IN" dirty="0"/>
          </a:p>
        </p:txBody>
      </p:sp>
      <p:sp>
        <p:nvSpPr>
          <p:cNvPr id="3" name="Content Placeholder 2">
            <a:extLst>
              <a:ext uri="{FF2B5EF4-FFF2-40B4-BE49-F238E27FC236}">
                <a16:creationId xmlns:a16="http://schemas.microsoft.com/office/drawing/2014/main" id="{A7862382-F111-48AB-A19B-1648B88339E0}"/>
              </a:ext>
            </a:extLst>
          </p:cNvPr>
          <p:cNvSpPr>
            <a:spLocks noGrp="1"/>
          </p:cNvSpPr>
          <p:nvPr>
            <p:ph idx="1"/>
          </p:nvPr>
        </p:nvSpPr>
        <p:spPr/>
        <p:txBody>
          <a:bodyPr/>
          <a:lstStyle/>
          <a:p>
            <a:r>
              <a:rPr lang="en-US" dirty="0"/>
              <a:t>Provide periodic medical consultation to the delivery persons which will    reduce the occurrences of </a:t>
            </a:r>
            <a:r>
              <a:rPr lang="en-IN" dirty="0"/>
              <a:t>ailments</a:t>
            </a:r>
            <a:r>
              <a:rPr lang="en-US" dirty="0"/>
              <a:t> </a:t>
            </a:r>
          </a:p>
          <a:p>
            <a:r>
              <a:rPr lang="en-US" dirty="0"/>
              <a:t>Provide physiotherapy, yoga and gym sessions which will not only reduce stress but increase productivity</a:t>
            </a:r>
          </a:p>
          <a:p>
            <a:r>
              <a:rPr lang="en-US" dirty="0"/>
              <a:t>Provide transportation or reimburse transportation expense</a:t>
            </a:r>
          </a:p>
          <a:p>
            <a:r>
              <a:rPr lang="en-US" dirty="0"/>
              <a:t>Periodic dental consultation</a:t>
            </a:r>
          </a:p>
          <a:p>
            <a:endParaRPr lang="en-US" dirty="0"/>
          </a:p>
          <a:p>
            <a:endParaRPr lang="en-US" dirty="0"/>
          </a:p>
          <a:p>
            <a:endParaRPr lang="en-IN" dirty="0"/>
          </a:p>
        </p:txBody>
      </p:sp>
      <p:sp>
        <p:nvSpPr>
          <p:cNvPr id="5" name="Rectangle 4">
            <a:extLst>
              <a:ext uri="{FF2B5EF4-FFF2-40B4-BE49-F238E27FC236}">
                <a16:creationId xmlns:a16="http://schemas.microsoft.com/office/drawing/2014/main" id="{705FCE72-1FC2-4439-8141-21530B7F8DF4}"/>
              </a:ext>
            </a:extLst>
          </p:cNvPr>
          <p:cNvSpPr/>
          <p:nvPr/>
        </p:nvSpPr>
        <p:spPr>
          <a:xfrm flipH="1">
            <a:off x="10443409" y="606555"/>
            <a:ext cx="673769" cy="369332"/>
          </a:xfrm>
          <a:prstGeom prst="rect">
            <a:avLst/>
          </a:prstGeom>
        </p:spPr>
        <p:txBody>
          <a:bodyPr wrap="square">
            <a:spAutoFit/>
          </a:bodyPr>
          <a:lstStyle/>
          <a:p>
            <a:r>
              <a:rPr lang="en-IN" dirty="0"/>
              <a:t>S-12</a:t>
            </a:r>
          </a:p>
        </p:txBody>
      </p:sp>
    </p:spTree>
    <p:extLst>
      <p:ext uri="{BB962C8B-B14F-4D97-AF65-F5344CB8AC3E}">
        <p14:creationId xmlns:p14="http://schemas.microsoft.com/office/powerpoint/2010/main" val="412115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30C1-B548-492F-BFB4-C91CB7D35AC7}"/>
              </a:ext>
            </a:extLst>
          </p:cNvPr>
          <p:cNvSpPr>
            <a:spLocks noGrp="1"/>
          </p:cNvSpPr>
          <p:nvPr>
            <p:ph type="title"/>
          </p:nvPr>
        </p:nvSpPr>
        <p:spPr>
          <a:xfrm>
            <a:off x="504826" y="492711"/>
            <a:ext cx="9144842" cy="1193213"/>
          </a:xfrm>
        </p:spPr>
        <p:txBody>
          <a:bodyPr/>
          <a:lstStyle/>
          <a:p>
            <a:r>
              <a:rPr lang="en-IN" dirty="0"/>
              <a:t>Business Context &amp; Problem Statement</a:t>
            </a:r>
          </a:p>
        </p:txBody>
      </p:sp>
      <p:sp>
        <p:nvSpPr>
          <p:cNvPr id="3" name="Content Placeholder 2">
            <a:extLst>
              <a:ext uri="{FF2B5EF4-FFF2-40B4-BE49-F238E27FC236}">
                <a16:creationId xmlns:a16="http://schemas.microsoft.com/office/drawing/2014/main" id="{AB263FC7-B4E7-48FE-9EB5-D6C0C3BA73CF}"/>
              </a:ext>
            </a:extLst>
          </p:cNvPr>
          <p:cNvSpPr>
            <a:spLocks noGrp="1"/>
          </p:cNvSpPr>
          <p:nvPr>
            <p:ph idx="1"/>
          </p:nvPr>
        </p:nvSpPr>
        <p:spPr>
          <a:xfrm>
            <a:off x="827103" y="2414726"/>
            <a:ext cx="10537793" cy="3950563"/>
          </a:xfrm>
        </p:spPr>
        <p:txBody>
          <a:bodyPr>
            <a:normAutofit fontScale="25000" lnSpcReduction="20000"/>
          </a:bodyPr>
          <a:lstStyle/>
          <a:p>
            <a:pPr marL="0" indent="0">
              <a:buNone/>
            </a:pPr>
            <a:r>
              <a:rPr lang="en-US" sz="5600" b="1" dirty="0"/>
              <a:t>Context  </a:t>
            </a:r>
          </a:p>
          <a:p>
            <a:pPr marL="0" lvl="1" indent="0" defTabSz="914400">
              <a:spcBef>
                <a:spcPct val="20000"/>
              </a:spcBef>
              <a:buClr>
                <a:schemeClr val="accent6">
                  <a:lumMod val="50000"/>
                </a:schemeClr>
              </a:buClr>
              <a:buSzPct val="70000"/>
              <a:buNone/>
              <a:tabLst>
                <a:tab pos="1257300" algn="l"/>
                <a:tab pos="1778000" algn="r"/>
              </a:tabLst>
              <a:defRPr/>
            </a:pPr>
            <a:r>
              <a:rPr lang="en-GB" sz="5600" dirty="0"/>
              <a:t>Important features of Amazing Zone’s business model are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GB" sz="5600" dirty="0"/>
              <a:t>Various products sold online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5600" dirty="0"/>
              <a:t>Retailer takes responsibility of the shipment of the product</a:t>
            </a:r>
            <a:endParaRPr lang="en-GB" sz="56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GB" sz="5600" dirty="0"/>
              <a:t>Products delivered within promised timeline increase happiness among the customer</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5600" dirty="0"/>
              <a:t>Customers are more inclined to purchase the products that has “Retailer fulfilled” tag associated with them</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US" sz="56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US" sz="5600" dirty="0"/>
          </a:p>
          <a:p>
            <a:pPr marL="0" indent="0">
              <a:buNone/>
            </a:pPr>
            <a:r>
              <a:rPr lang="en-US" sz="5600" b="1" dirty="0"/>
              <a:t>Problem Statement </a:t>
            </a:r>
          </a:p>
          <a:p>
            <a:pPr marL="0" indent="0">
              <a:buNone/>
            </a:pPr>
            <a:r>
              <a:rPr lang="en-US" sz="5600" dirty="0"/>
              <a:t>The company Amazing Zone is facing issues with deliveries due to frequent absenteeism of the delivery personnel.</a:t>
            </a:r>
          </a:p>
          <a:p>
            <a:pPr marL="0" indent="0">
              <a:buNone/>
            </a:pPr>
            <a:r>
              <a:rPr lang="en-US" sz="5600" dirty="0"/>
              <a:t>Due to heavy workload these delivery personnel are not able to perform their optimum limits, which results into their absenteeism from the work, which in turn increases the load on the other delivery personnel.</a:t>
            </a:r>
          </a:p>
          <a:p>
            <a:pPr marL="0" indent="0">
              <a:buNone/>
            </a:pPr>
            <a:endParaRPr lang="en-US" sz="5600" b="1" dirty="0"/>
          </a:p>
        </p:txBody>
      </p:sp>
      <p:sp>
        <p:nvSpPr>
          <p:cNvPr id="4" name="Rectangle 3">
            <a:extLst>
              <a:ext uri="{FF2B5EF4-FFF2-40B4-BE49-F238E27FC236}">
                <a16:creationId xmlns:a16="http://schemas.microsoft.com/office/drawing/2014/main" id="{3617FCB6-C573-4614-BA7C-7AA9F332EC30}"/>
              </a:ext>
            </a:extLst>
          </p:cNvPr>
          <p:cNvSpPr/>
          <p:nvPr/>
        </p:nvSpPr>
        <p:spPr>
          <a:xfrm flipH="1">
            <a:off x="10511161" y="606555"/>
            <a:ext cx="525885" cy="369332"/>
          </a:xfrm>
          <a:prstGeom prst="rect">
            <a:avLst/>
          </a:prstGeom>
        </p:spPr>
        <p:txBody>
          <a:bodyPr wrap="square">
            <a:spAutoFit/>
          </a:bodyPr>
          <a:lstStyle/>
          <a:p>
            <a:r>
              <a:rPr lang="en-IN" dirty="0"/>
              <a:t>S-1</a:t>
            </a:r>
          </a:p>
        </p:txBody>
      </p:sp>
    </p:spTree>
    <p:extLst>
      <p:ext uri="{BB962C8B-B14F-4D97-AF65-F5344CB8AC3E}">
        <p14:creationId xmlns:p14="http://schemas.microsoft.com/office/powerpoint/2010/main" val="82334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E4B6-207D-43A4-8E8E-04E7265A58B0}"/>
              </a:ext>
            </a:extLst>
          </p:cNvPr>
          <p:cNvSpPr>
            <a:spLocks noGrp="1"/>
          </p:cNvSpPr>
          <p:nvPr>
            <p:ph type="title"/>
          </p:nvPr>
        </p:nvSpPr>
        <p:spPr>
          <a:xfrm>
            <a:off x="466726" y="914400"/>
            <a:ext cx="9449642" cy="657225"/>
          </a:xfrm>
        </p:spPr>
        <p:txBody>
          <a:bodyPr/>
          <a:lstStyle/>
          <a:p>
            <a:r>
              <a:rPr lang="en-US" dirty="0">
                <a:latin typeface="Calibri" panose="020F0502020204030204" pitchFamily="34" charset="0"/>
              </a:rPr>
              <a:t>Opportunity Identifications</a:t>
            </a:r>
            <a:br>
              <a:rPr lang="en-US" dirty="0">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5BCE226A-C34D-460A-A56D-FDF824240178}"/>
              </a:ext>
            </a:extLst>
          </p:cNvPr>
          <p:cNvSpPr>
            <a:spLocks noGrp="1"/>
          </p:cNvSpPr>
          <p:nvPr>
            <p:ph idx="1"/>
          </p:nvPr>
        </p:nvSpPr>
        <p:spPr>
          <a:xfrm>
            <a:off x="870012" y="2603500"/>
            <a:ext cx="10298097" cy="3416300"/>
          </a:xfrm>
        </p:spPr>
        <p:txBody>
          <a:bodyPr/>
          <a:lstStyle/>
          <a:p>
            <a:pPr marL="0" lvl="1" indent="0" defTabSz="914400">
              <a:spcBef>
                <a:spcPct val="20000"/>
              </a:spcBef>
              <a:buClr>
                <a:schemeClr val="accent6">
                  <a:lumMod val="50000"/>
                </a:schemeClr>
              </a:buClr>
              <a:buSzPct val="70000"/>
              <a:buNone/>
              <a:tabLst>
                <a:tab pos="1257300" algn="l"/>
                <a:tab pos="1778000" algn="r"/>
              </a:tabLst>
              <a:defRPr/>
            </a:pPr>
            <a:r>
              <a:rPr lang="en-GB" sz="1800" dirty="0"/>
              <a:t>In Order to improve productivity, need to take a close look at absenteeism record of delivery personnel</a:t>
            </a:r>
          </a:p>
          <a:p>
            <a:pPr marL="0" lvl="1" indent="0" defTabSz="914400">
              <a:spcBef>
                <a:spcPct val="20000"/>
              </a:spcBef>
              <a:buClr>
                <a:schemeClr val="accent6">
                  <a:lumMod val="50000"/>
                </a:schemeClr>
              </a:buClr>
              <a:buSzPct val="70000"/>
              <a:buNone/>
              <a:tabLst>
                <a:tab pos="1257300" algn="l"/>
                <a:tab pos="1778000" algn="r"/>
              </a:tabLst>
              <a:defRPr/>
            </a:pPr>
            <a:endParaRPr lang="en-GB" sz="18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1800" b="1" dirty="0"/>
              <a:t>Identify the factors causing the absenteeism at work</a:t>
            </a:r>
            <a:endParaRPr lang="en-IN" sz="1800" b="1"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1800" b="1" dirty="0"/>
              <a:t>Suggest a model that can help to determine the absenteeism hours for an employee </a:t>
            </a:r>
            <a:endParaRPr lang="en-IN" sz="1800" b="1"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1800" b="1" dirty="0"/>
              <a:t>Suggest ways by which absenteeism can be reduced </a:t>
            </a:r>
            <a:endParaRPr lang="en-IN" sz="1800" b="1" dirty="0"/>
          </a:p>
          <a:p>
            <a:endParaRPr lang="en-IN" dirty="0"/>
          </a:p>
        </p:txBody>
      </p:sp>
      <p:sp>
        <p:nvSpPr>
          <p:cNvPr id="4" name="Rectangle 3">
            <a:extLst>
              <a:ext uri="{FF2B5EF4-FFF2-40B4-BE49-F238E27FC236}">
                <a16:creationId xmlns:a16="http://schemas.microsoft.com/office/drawing/2014/main" id="{7EBEE2C7-4887-422B-A2B1-BC22D1670781}"/>
              </a:ext>
            </a:extLst>
          </p:cNvPr>
          <p:cNvSpPr/>
          <p:nvPr/>
        </p:nvSpPr>
        <p:spPr>
          <a:xfrm flipH="1">
            <a:off x="10511161" y="606555"/>
            <a:ext cx="525885" cy="369332"/>
          </a:xfrm>
          <a:prstGeom prst="rect">
            <a:avLst/>
          </a:prstGeom>
        </p:spPr>
        <p:txBody>
          <a:bodyPr wrap="square">
            <a:spAutoFit/>
          </a:bodyPr>
          <a:lstStyle/>
          <a:p>
            <a:r>
              <a:rPr lang="en-IN" dirty="0"/>
              <a:t>S-2</a:t>
            </a:r>
          </a:p>
        </p:txBody>
      </p:sp>
    </p:spTree>
    <p:extLst>
      <p:ext uri="{BB962C8B-B14F-4D97-AF65-F5344CB8AC3E}">
        <p14:creationId xmlns:p14="http://schemas.microsoft.com/office/powerpoint/2010/main" val="279599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7EF4-CDD5-4493-BF7C-047FB0CD2E71}"/>
              </a:ext>
            </a:extLst>
          </p:cNvPr>
          <p:cNvSpPr>
            <a:spLocks noGrp="1"/>
          </p:cNvSpPr>
          <p:nvPr>
            <p:ph type="title"/>
          </p:nvPr>
        </p:nvSpPr>
        <p:spPr>
          <a:xfrm>
            <a:off x="495300" y="752484"/>
            <a:ext cx="9421067" cy="928148"/>
          </a:xfrm>
        </p:spPr>
        <p:txBody>
          <a:bodyPr/>
          <a:lstStyle/>
          <a:p>
            <a:r>
              <a:rPr lang="en-IN" dirty="0"/>
              <a:t>Data Understanding &amp; Preparations</a:t>
            </a:r>
          </a:p>
        </p:txBody>
      </p:sp>
      <p:sp>
        <p:nvSpPr>
          <p:cNvPr id="3" name="Content Placeholder 2">
            <a:extLst>
              <a:ext uri="{FF2B5EF4-FFF2-40B4-BE49-F238E27FC236}">
                <a16:creationId xmlns:a16="http://schemas.microsoft.com/office/drawing/2014/main" id="{56DC4989-FA4B-4C1B-9D6D-8164FF0B6A53}"/>
              </a:ext>
            </a:extLst>
          </p:cNvPr>
          <p:cNvSpPr>
            <a:spLocks noGrp="1"/>
          </p:cNvSpPr>
          <p:nvPr>
            <p:ph idx="1"/>
          </p:nvPr>
        </p:nvSpPr>
        <p:spPr>
          <a:xfrm>
            <a:off x="674704" y="3364636"/>
            <a:ext cx="10413506" cy="3027285"/>
          </a:xfrm>
        </p:spPr>
        <p:txBody>
          <a:bodyPr>
            <a:normAutofit fontScale="85000" lnSpcReduction="20000"/>
          </a:bodyPr>
          <a:lstStyle/>
          <a:p>
            <a:pPr marL="0" indent="0">
              <a:buNone/>
            </a:pPr>
            <a:endParaRPr lang="en-IN"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b="1" dirty="0"/>
              <a:t>Data Acquisition</a:t>
            </a:r>
            <a:r>
              <a:rPr lang="en-IN" sz="1800" dirty="0"/>
              <a:t> – Reading the data from CSV file and creating a </a:t>
            </a:r>
            <a:r>
              <a:rPr lang="en-IN" sz="1800" dirty="0" err="1"/>
              <a:t>dataframe</a:t>
            </a:r>
            <a:endParaRPr lang="en-IN" sz="18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b="1" dirty="0"/>
              <a:t>Data Pre-Processing and EDA</a:t>
            </a:r>
            <a:endParaRPr lang="en-IN" sz="1800" dirty="0"/>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Check for null values</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Identify and remove outliers</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Encoding categorical features</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Scaling </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EDA with heatmap and </a:t>
            </a:r>
            <a:r>
              <a:rPr lang="en-IN" sz="1600" dirty="0" err="1"/>
              <a:t>pairplots</a:t>
            </a:r>
            <a:endParaRPr lang="en-IN" sz="16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b="1" dirty="0"/>
              <a:t>Model Creation</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Splitting the data into training and test data</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Linear Regression</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Lasso</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dirty="0"/>
              <a:t>Model evaluation RMSE and R2</a:t>
            </a:r>
            <a:br>
              <a:rPr lang="en-IN" dirty="0"/>
            </a:br>
            <a:r>
              <a:rPr lang="en-IN" dirty="0"/>
              <a:t>	</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IN" sz="1800" dirty="0"/>
          </a:p>
          <a:p>
            <a:pPr marL="0" lvl="1" indent="0" defTabSz="914400">
              <a:spcBef>
                <a:spcPct val="20000"/>
              </a:spcBef>
              <a:buClr>
                <a:schemeClr val="accent6">
                  <a:lumMod val="50000"/>
                </a:schemeClr>
              </a:buClr>
              <a:buSzPct val="70000"/>
              <a:buNone/>
              <a:tabLst>
                <a:tab pos="1257300" algn="l"/>
                <a:tab pos="1778000" algn="r"/>
              </a:tabLst>
              <a:defRPr/>
            </a:pPr>
            <a:endParaRPr lang="en-IN" sz="18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IN" sz="1800" dirty="0"/>
          </a:p>
          <a:p>
            <a:pPr marL="0" indent="0">
              <a:buNone/>
            </a:pPr>
            <a:endParaRPr lang="en-IN" dirty="0"/>
          </a:p>
          <a:p>
            <a:pPr marL="0" indent="0">
              <a:buNone/>
            </a:pPr>
            <a:endParaRPr lang="en-IN" dirty="0"/>
          </a:p>
        </p:txBody>
      </p:sp>
      <p:grpSp>
        <p:nvGrpSpPr>
          <p:cNvPr id="9" name="Group 8">
            <a:extLst>
              <a:ext uri="{FF2B5EF4-FFF2-40B4-BE49-F238E27FC236}">
                <a16:creationId xmlns:a16="http://schemas.microsoft.com/office/drawing/2014/main" id="{B7A48F98-D5F7-4DAB-84AF-C4A3C6A62C19}"/>
              </a:ext>
            </a:extLst>
          </p:cNvPr>
          <p:cNvGrpSpPr/>
          <p:nvPr/>
        </p:nvGrpSpPr>
        <p:grpSpPr>
          <a:xfrm>
            <a:off x="349235" y="2574120"/>
            <a:ext cx="10361539" cy="747487"/>
            <a:chOff x="6962172" y="1100253"/>
            <a:chExt cx="4969451" cy="513809"/>
          </a:xfrm>
        </p:grpSpPr>
        <p:sp>
          <p:nvSpPr>
            <p:cNvPr id="10" name="Line 42">
              <a:extLst>
                <a:ext uri="{FF2B5EF4-FFF2-40B4-BE49-F238E27FC236}">
                  <a16:creationId xmlns:a16="http://schemas.microsoft.com/office/drawing/2014/main" id="{90E4FCA8-250A-4B06-B5C5-C85FC770E4F1}"/>
                </a:ext>
              </a:extLst>
            </p:cNvPr>
            <p:cNvSpPr>
              <a:spLocks noChangeShapeType="1"/>
            </p:cNvSpPr>
            <p:nvPr/>
          </p:nvSpPr>
          <p:spPr bwMode="auto">
            <a:xfrm>
              <a:off x="7448700" y="1484227"/>
              <a:ext cx="44829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p>
          </p:txBody>
        </p:sp>
        <p:sp>
          <p:nvSpPr>
            <p:cNvPr id="11" name="Oval 47">
              <a:extLst>
                <a:ext uri="{FF2B5EF4-FFF2-40B4-BE49-F238E27FC236}">
                  <a16:creationId xmlns:a16="http://schemas.microsoft.com/office/drawing/2014/main" id="{3BBFF957-320A-4ABE-8DB7-D15CECB5DB4F}"/>
                </a:ext>
              </a:extLst>
            </p:cNvPr>
            <p:cNvSpPr>
              <a:spLocks noChangeAspect="1" noChangeArrowheads="1"/>
            </p:cNvSpPr>
            <p:nvPr/>
          </p:nvSpPr>
          <p:spPr bwMode="auto">
            <a:xfrm>
              <a:off x="7251381" y="1392440"/>
              <a:ext cx="204584" cy="221622"/>
            </a:xfrm>
            <a:prstGeom prst="ellipse">
              <a:avLst/>
            </a:prstGeom>
            <a:solidFill>
              <a:schemeClr val="accent1"/>
            </a:solidFill>
            <a:ln w="9525">
              <a:solidFill>
                <a:schemeClr val="tx1"/>
              </a:solidFill>
              <a:round/>
              <a:headEnd/>
              <a:tailEnd/>
            </a:ln>
          </p:spPr>
          <p:txBody>
            <a:bodyPr wrap="none" anchor="ctr"/>
            <a:lstStyle/>
            <a:p>
              <a:pPr>
                <a:defRPr/>
              </a:pPr>
              <a:endParaRPr lang="en-US" sz="2000" b="1" dirty="0">
                <a:latin typeface="+mn-lt"/>
                <a:cs typeface="Arial" charset="0"/>
              </a:endParaRPr>
            </a:p>
          </p:txBody>
        </p:sp>
        <p:sp>
          <p:nvSpPr>
            <p:cNvPr id="12" name="Text Box 49">
              <a:extLst>
                <a:ext uri="{FF2B5EF4-FFF2-40B4-BE49-F238E27FC236}">
                  <a16:creationId xmlns:a16="http://schemas.microsoft.com/office/drawing/2014/main" id="{EBE8FBDF-8F26-4089-8409-3794E0A709B2}"/>
                </a:ext>
              </a:extLst>
            </p:cNvPr>
            <p:cNvSpPr txBox="1">
              <a:spLocks noChangeArrowheads="1"/>
            </p:cNvSpPr>
            <p:nvPr/>
          </p:nvSpPr>
          <p:spPr bwMode="auto">
            <a:xfrm>
              <a:off x="8698154" y="1115844"/>
              <a:ext cx="1834603" cy="19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4" tIns="42332" rIns="84664" bIns="42332">
              <a:spAutoFit/>
            </a:bodyPr>
            <a:lstStyle>
              <a:lvl1pPr defTabSz="846138" eaLnBrk="0" hangingPunct="0">
                <a:defRPr>
                  <a:solidFill>
                    <a:schemeClr val="tx1"/>
                  </a:solidFill>
                  <a:latin typeface="Arial" panose="020B0604020202020204" pitchFamily="34" charset="0"/>
                  <a:cs typeface="Arial" panose="020B0604020202020204" pitchFamily="34" charset="0"/>
                </a:defRPr>
              </a:lvl1pPr>
              <a:lvl2pPr marL="742950" indent="-285750" defTabSz="846138" eaLnBrk="0" hangingPunct="0">
                <a:defRPr>
                  <a:solidFill>
                    <a:schemeClr val="tx1"/>
                  </a:solidFill>
                  <a:latin typeface="Arial" panose="020B0604020202020204" pitchFamily="34" charset="0"/>
                  <a:cs typeface="Arial" panose="020B0604020202020204" pitchFamily="34" charset="0"/>
                </a:defRPr>
              </a:lvl2pPr>
              <a:lvl3pPr marL="1143000" indent="-228600" defTabSz="846138" eaLnBrk="0" hangingPunct="0">
                <a:defRPr>
                  <a:solidFill>
                    <a:schemeClr val="tx1"/>
                  </a:solidFill>
                  <a:latin typeface="Arial" panose="020B0604020202020204" pitchFamily="34" charset="0"/>
                  <a:cs typeface="Arial" panose="020B0604020202020204" pitchFamily="34" charset="0"/>
                </a:defRPr>
              </a:lvl3pPr>
              <a:lvl4pPr marL="1600200" indent="-228600" defTabSz="846138" eaLnBrk="0" hangingPunct="0">
                <a:defRPr>
                  <a:solidFill>
                    <a:schemeClr val="tx1"/>
                  </a:solidFill>
                  <a:latin typeface="Arial" panose="020B0604020202020204" pitchFamily="34" charset="0"/>
                  <a:cs typeface="Arial" panose="020B0604020202020204" pitchFamily="34" charset="0"/>
                </a:defRPr>
              </a:lvl4pPr>
              <a:lvl5pPr marL="2057400" indent="-228600" defTabSz="846138" eaLnBrk="0" hangingPunct="0">
                <a:defRPr>
                  <a:solidFill>
                    <a:schemeClr val="tx1"/>
                  </a:solidFill>
                  <a:latin typeface="Arial" panose="020B0604020202020204" pitchFamily="34" charset="0"/>
                  <a:cs typeface="Arial" panose="020B0604020202020204" pitchFamily="34" charset="0"/>
                </a:defRPr>
              </a:lvl5pPr>
              <a:lvl6pPr marL="25146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tx1">
                      <a:lumMod val="75000"/>
                      <a:lumOff val="25000"/>
                    </a:schemeClr>
                  </a:solidFill>
                  <a:latin typeface="+mn-lt"/>
                  <a:cs typeface="+mn-cs"/>
                </a:rPr>
                <a:t>Data Pre-processing and EDA</a:t>
              </a:r>
            </a:p>
          </p:txBody>
        </p:sp>
        <p:sp>
          <p:nvSpPr>
            <p:cNvPr id="13" name="Text Box 49">
              <a:extLst>
                <a:ext uri="{FF2B5EF4-FFF2-40B4-BE49-F238E27FC236}">
                  <a16:creationId xmlns:a16="http://schemas.microsoft.com/office/drawing/2014/main" id="{21795A60-495F-407F-AEF0-69EC89932410}"/>
                </a:ext>
              </a:extLst>
            </p:cNvPr>
            <p:cNvSpPr txBox="1">
              <a:spLocks noChangeArrowheads="1"/>
            </p:cNvSpPr>
            <p:nvPr/>
          </p:nvSpPr>
          <p:spPr bwMode="auto">
            <a:xfrm>
              <a:off x="6962172" y="1100253"/>
              <a:ext cx="783001" cy="19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4" tIns="42332" rIns="84664" bIns="42332">
              <a:spAutoFit/>
            </a:bodyPr>
            <a:lstStyle>
              <a:defPPr>
                <a:defRPr lang="en-US"/>
              </a:defPPr>
              <a:lvl1pPr algn="ctr" defTabSz="846138">
                <a:lnSpc>
                  <a:spcPct val="90000"/>
                </a:lnSpc>
                <a:defRPr sz="900" b="1">
                  <a:latin typeface="Calibri" panose="020F0502020204030204" pitchFamily="34" charset="0"/>
                  <a:cs typeface="Arial" panose="020B0604020202020204" pitchFamily="34" charset="0"/>
                </a:defRPr>
              </a:lvl1pPr>
              <a:lvl2pPr marL="742950" indent="-285750" defTabSz="846138" eaLnBrk="0" hangingPunct="0">
                <a:defRPr>
                  <a:latin typeface="Arial" panose="020B0604020202020204" pitchFamily="34" charset="0"/>
                  <a:cs typeface="Arial" panose="020B0604020202020204" pitchFamily="34" charset="0"/>
                </a:defRPr>
              </a:lvl2pPr>
              <a:lvl3pPr marL="1143000" indent="-228600" defTabSz="846138" eaLnBrk="0" hangingPunct="0">
                <a:defRPr>
                  <a:latin typeface="Arial" panose="020B0604020202020204" pitchFamily="34" charset="0"/>
                  <a:cs typeface="Arial" panose="020B0604020202020204" pitchFamily="34" charset="0"/>
                </a:defRPr>
              </a:lvl3pPr>
              <a:lvl4pPr marL="1600200" indent="-228600" defTabSz="846138" eaLnBrk="0" hangingPunct="0">
                <a:defRPr>
                  <a:latin typeface="Arial" panose="020B0604020202020204" pitchFamily="34" charset="0"/>
                  <a:cs typeface="Arial" panose="020B0604020202020204" pitchFamily="34" charset="0"/>
                </a:defRPr>
              </a:lvl4pPr>
              <a:lvl5pPr marL="2057400" indent="-228600" defTabSz="846138" eaLnBrk="0" hangingPunct="0">
                <a:defRPr>
                  <a:latin typeface="Arial" panose="020B0604020202020204" pitchFamily="34" charset="0"/>
                  <a:cs typeface="Arial" panose="020B0604020202020204" pitchFamily="34" charset="0"/>
                </a:defRPr>
              </a:lvl5pPr>
              <a:lvl6pPr marL="25146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6pPr>
              <a:lvl7pPr marL="29718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7pPr>
              <a:lvl8pPr marL="34290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8pPr>
              <a:lvl9pPr marL="38862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n-US" altLang="en-US" sz="1400" b="0" dirty="0">
                  <a:solidFill>
                    <a:schemeClr val="tx1">
                      <a:lumMod val="75000"/>
                      <a:lumOff val="25000"/>
                    </a:schemeClr>
                  </a:solidFill>
                  <a:latin typeface="+mn-lt"/>
                  <a:cs typeface="+mn-cs"/>
                </a:rPr>
                <a:t>Data Acquisition</a:t>
              </a:r>
            </a:p>
          </p:txBody>
        </p:sp>
      </p:grpSp>
      <p:sp>
        <p:nvSpPr>
          <p:cNvPr id="14" name="Oval 47">
            <a:extLst>
              <a:ext uri="{FF2B5EF4-FFF2-40B4-BE49-F238E27FC236}">
                <a16:creationId xmlns:a16="http://schemas.microsoft.com/office/drawing/2014/main" id="{79A124A2-C404-471E-982A-7E449B725889}"/>
              </a:ext>
            </a:extLst>
          </p:cNvPr>
          <p:cNvSpPr>
            <a:spLocks noChangeAspect="1" noChangeArrowheads="1"/>
          </p:cNvSpPr>
          <p:nvPr/>
        </p:nvSpPr>
        <p:spPr bwMode="auto">
          <a:xfrm>
            <a:off x="5628226" y="2989955"/>
            <a:ext cx="426567" cy="322415"/>
          </a:xfrm>
          <a:prstGeom prst="ellipse">
            <a:avLst/>
          </a:prstGeom>
          <a:solidFill>
            <a:schemeClr val="accent1"/>
          </a:solidFill>
          <a:ln w="9525">
            <a:solidFill>
              <a:schemeClr val="tx1"/>
            </a:solidFill>
            <a:round/>
            <a:headEnd/>
            <a:tailEnd/>
          </a:ln>
        </p:spPr>
        <p:txBody>
          <a:bodyPr wrap="none" anchor="ctr"/>
          <a:lstStyle/>
          <a:p>
            <a:pPr>
              <a:defRPr/>
            </a:pPr>
            <a:endParaRPr lang="en-US" sz="2000" b="1" dirty="0">
              <a:latin typeface="+mn-lt"/>
              <a:cs typeface="Arial" charset="0"/>
            </a:endParaRPr>
          </a:p>
        </p:txBody>
      </p:sp>
      <p:sp>
        <p:nvSpPr>
          <p:cNvPr id="19" name="Oval 47">
            <a:extLst>
              <a:ext uri="{FF2B5EF4-FFF2-40B4-BE49-F238E27FC236}">
                <a16:creationId xmlns:a16="http://schemas.microsoft.com/office/drawing/2014/main" id="{F4561847-C82C-41A5-A4F9-346652DBCB53}"/>
              </a:ext>
            </a:extLst>
          </p:cNvPr>
          <p:cNvSpPr>
            <a:spLocks noChangeAspect="1" noChangeArrowheads="1"/>
          </p:cNvSpPr>
          <p:nvPr/>
        </p:nvSpPr>
        <p:spPr bwMode="auto">
          <a:xfrm>
            <a:off x="10306755" y="2946755"/>
            <a:ext cx="426567" cy="322415"/>
          </a:xfrm>
          <a:prstGeom prst="ellipse">
            <a:avLst/>
          </a:prstGeom>
          <a:solidFill>
            <a:schemeClr val="accent1"/>
          </a:solidFill>
          <a:ln w="9525">
            <a:solidFill>
              <a:schemeClr val="tx1"/>
            </a:solidFill>
            <a:round/>
            <a:headEnd/>
            <a:tailEnd/>
          </a:ln>
        </p:spPr>
        <p:txBody>
          <a:bodyPr wrap="none" anchor="ctr"/>
          <a:lstStyle/>
          <a:p>
            <a:pPr>
              <a:defRPr/>
            </a:pPr>
            <a:endParaRPr lang="en-US" sz="2000" b="1" dirty="0">
              <a:latin typeface="+mn-lt"/>
              <a:cs typeface="Arial" charset="0"/>
            </a:endParaRPr>
          </a:p>
        </p:txBody>
      </p:sp>
      <p:sp>
        <p:nvSpPr>
          <p:cNvPr id="20" name="Text Box 49">
            <a:extLst>
              <a:ext uri="{FF2B5EF4-FFF2-40B4-BE49-F238E27FC236}">
                <a16:creationId xmlns:a16="http://schemas.microsoft.com/office/drawing/2014/main" id="{29267C9C-94CE-4CBD-AD12-094C768A5703}"/>
              </a:ext>
            </a:extLst>
          </p:cNvPr>
          <p:cNvSpPr txBox="1">
            <a:spLocks noChangeArrowheads="1"/>
          </p:cNvSpPr>
          <p:nvPr/>
        </p:nvSpPr>
        <p:spPr bwMode="auto">
          <a:xfrm>
            <a:off x="9621465" y="2552242"/>
            <a:ext cx="1797146" cy="27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4" tIns="42332" rIns="84664" bIns="42332">
            <a:spAutoFit/>
          </a:bodyPr>
          <a:lstStyle>
            <a:lvl1pPr defTabSz="846138" eaLnBrk="0" hangingPunct="0">
              <a:defRPr>
                <a:solidFill>
                  <a:schemeClr val="tx1"/>
                </a:solidFill>
                <a:latin typeface="Arial" panose="020B0604020202020204" pitchFamily="34" charset="0"/>
                <a:cs typeface="Arial" panose="020B0604020202020204" pitchFamily="34" charset="0"/>
              </a:defRPr>
            </a:lvl1pPr>
            <a:lvl2pPr marL="742950" indent="-285750" defTabSz="846138" eaLnBrk="0" hangingPunct="0">
              <a:defRPr>
                <a:solidFill>
                  <a:schemeClr val="tx1"/>
                </a:solidFill>
                <a:latin typeface="Arial" panose="020B0604020202020204" pitchFamily="34" charset="0"/>
                <a:cs typeface="Arial" panose="020B0604020202020204" pitchFamily="34" charset="0"/>
              </a:defRPr>
            </a:lvl2pPr>
            <a:lvl3pPr marL="1143000" indent="-228600" defTabSz="846138" eaLnBrk="0" hangingPunct="0">
              <a:defRPr>
                <a:solidFill>
                  <a:schemeClr val="tx1"/>
                </a:solidFill>
                <a:latin typeface="Arial" panose="020B0604020202020204" pitchFamily="34" charset="0"/>
                <a:cs typeface="Arial" panose="020B0604020202020204" pitchFamily="34" charset="0"/>
              </a:defRPr>
            </a:lvl3pPr>
            <a:lvl4pPr marL="1600200" indent="-228600" defTabSz="846138" eaLnBrk="0" hangingPunct="0">
              <a:defRPr>
                <a:solidFill>
                  <a:schemeClr val="tx1"/>
                </a:solidFill>
                <a:latin typeface="Arial" panose="020B0604020202020204" pitchFamily="34" charset="0"/>
                <a:cs typeface="Arial" panose="020B0604020202020204" pitchFamily="34" charset="0"/>
              </a:defRPr>
            </a:lvl4pPr>
            <a:lvl5pPr marL="2057400" indent="-228600" defTabSz="846138" eaLnBrk="0" hangingPunct="0">
              <a:defRPr>
                <a:solidFill>
                  <a:schemeClr val="tx1"/>
                </a:solidFill>
                <a:latin typeface="Arial" panose="020B0604020202020204" pitchFamily="34" charset="0"/>
                <a:cs typeface="Arial" panose="020B0604020202020204" pitchFamily="34" charset="0"/>
              </a:defRPr>
            </a:lvl5pPr>
            <a:lvl6pPr marL="25146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tx1">
                    <a:lumMod val="75000"/>
                    <a:lumOff val="25000"/>
                  </a:schemeClr>
                </a:solidFill>
                <a:latin typeface="+mn-lt"/>
                <a:cs typeface="+mn-cs"/>
              </a:rPr>
              <a:t>Model Creation</a:t>
            </a:r>
          </a:p>
        </p:txBody>
      </p:sp>
      <p:sp>
        <p:nvSpPr>
          <p:cNvPr id="21" name="Rectangle 20">
            <a:extLst>
              <a:ext uri="{FF2B5EF4-FFF2-40B4-BE49-F238E27FC236}">
                <a16:creationId xmlns:a16="http://schemas.microsoft.com/office/drawing/2014/main" id="{A0268F6E-6924-4119-BDCF-2B25BF6BE54F}"/>
              </a:ext>
            </a:extLst>
          </p:cNvPr>
          <p:cNvSpPr/>
          <p:nvPr/>
        </p:nvSpPr>
        <p:spPr>
          <a:xfrm flipH="1">
            <a:off x="10511161" y="606555"/>
            <a:ext cx="525885" cy="369332"/>
          </a:xfrm>
          <a:prstGeom prst="rect">
            <a:avLst/>
          </a:prstGeom>
        </p:spPr>
        <p:txBody>
          <a:bodyPr wrap="square">
            <a:spAutoFit/>
          </a:bodyPr>
          <a:lstStyle/>
          <a:p>
            <a:r>
              <a:rPr lang="en-IN" dirty="0"/>
              <a:t>S-3</a:t>
            </a:r>
          </a:p>
        </p:txBody>
      </p:sp>
    </p:spTree>
    <p:extLst>
      <p:ext uri="{BB962C8B-B14F-4D97-AF65-F5344CB8AC3E}">
        <p14:creationId xmlns:p14="http://schemas.microsoft.com/office/powerpoint/2010/main" val="159771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70A0-A9FD-4202-80F4-3E5549D26470}"/>
              </a:ext>
            </a:extLst>
          </p:cNvPr>
          <p:cNvSpPr>
            <a:spLocks noGrp="1"/>
          </p:cNvSpPr>
          <p:nvPr>
            <p:ph type="title"/>
          </p:nvPr>
        </p:nvSpPr>
        <p:spPr/>
        <p:txBody>
          <a:bodyPr/>
          <a:lstStyle/>
          <a:p>
            <a:r>
              <a:rPr lang="en-IN" dirty="0"/>
              <a:t>Data Understanding &amp; Preparations</a:t>
            </a:r>
          </a:p>
        </p:txBody>
      </p:sp>
      <p:sp>
        <p:nvSpPr>
          <p:cNvPr id="3" name="Content Placeholder 2">
            <a:extLst>
              <a:ext uri="{FF2B5EF4-FFF2-40B4-BE49-F238E27FC236}">
                <a16:creationId xmlns:a16="http://schemas.microsoft.com/office/drawing/2014/main" id="{32B2F1C4-1A78-4DDA-A711-AAF9153C940B}"/>
              </a:ext>
            </a:extLst>
          </p:cNvPr>
          <p:cNvSpPr>
            <a:spLocks noGrp="1"/>
          </p:cNvSpPr>
          <p:nvPr>
            <p:ph idx="1"/>
          </p:nvPr>
        </p:nvSpPr>
        <p:spPr>
          <a:xfrm>
            <a:off x="639192" y="2603500"/>
            <a:ext cx="11026066" cy="3416300"/>
          </a:xfrm>
        </p:spPr>
        <p:txBody>
          <a:bodyPr/>
          <a:lstStyle/>
          <a:p>
            <a:pPr marL="0" indent="0">
              <a:buNone/>
            </a:pPr>
            <a:r>
              <a:rPr lang="en-IN" b="1" dirty="0"/>
              <a:t>Outlier Analysis</a:t>
            </a:r>
            <a:endParaRPr lang="en-IN" dirty="0"/>
          </a:p>
          <a:p>
            <a:pPr marL="0" indent="0">
              <a:buNone/>
            </a:pPr>
            <a:r>
              <a:rPr lang="en-IN" b="1" dirty="0"/>
              <a:t>   Boxplot on Raw data                                                    Boxplot post removing outliers</a:t>
            </a:r>
          </a:p>
        </p:txBody>
      </p:sp>
      <p:pic>
        <p:nvPicPr>
          <p:cNvPr id="4" name="Picture 3">
            <a:extLst>
              <a:ext uri="{FF2B5EF4-FFF2-40B4-BE49-F238E27FC236}">
                <a16:creationId xmlns:a16="http://schemas.microsoft.com/office/drawing/2014/main" id="{E68F18F9-91CB-4CDD-A70B-5D15318B3829}"/>
              </a:ext>
            </a:extLst>
          </p:cNvPr>
          <p:cNvPicPr>
            <a:picLocks noChangeAspect="1"/>
          </p:cNvPicPr>
          <p:nvPr/>
        </p:nvPicPr>
        <p:blipFill>
          <a:blip r:embed="rId2"/>
          <a:stretch>
            <a:fillRect/>
          </a:stretch>
        </p:blipFill>
        <p:spPr>
          <a:xfrm>
            <a:off x="781235" y="3428998"/>
            <a:ext cx="5095783" cy="3283259"/>
          </a:xfrm>
          <a:prstGeom prst="rect">
            <a:avLst/>
          </a:prstGeom>
        </p:spPr>
      </p:pic>
      <p:pic>
        <p:nvPicPr>
          <p:cNvPr id="5" name="Picture 4">
            <a:extLst>
              <a:ext uri="{FF2B5EF4-FFF2-40B4-BE49-F238E27FC236}">
                <a16:creationId xmlns:a16="http://schemas.microsoft.com/office/drawing/2014/main" id="{C9E6B7C6-D54A-489A-919C-5CBB0F8CB09C}"/>
              </a:ext>
            </a:extLst>
          </p:cNvPr>
          <p:cNvPicPr>
            <a:picLocks noChangeAspect="1"/>
          </p:cNvPicPr>
          <p:nvPr/>
        </p:nvPicPr>
        <p:blipFill>
          <a:blip r:embed="rId3"/>
          <a:stretch>
            <a:fillRect/>
          </a:stretch>
        </p:blipFill>
        <p:spPr>
          <a:xfrm>
            <a:off x="6431720" y="3428999"/>
            <a:ext cx="4844248" cy="3283259"/>
          </a:xfrm>
          <a:prstGeom prst="rect">
            <a:avLst/>
          </a:prstGeom>
        </p:spPr>
      </p:pic>
      <p:sp>
        <p:nvSpPr>
          <p:cNvPr id="9" name="Rectangle 8">
            <a:extLst>
              <a:ext uri="{FF2B5EF4-FFF2-40B4-BE49-F238E27FC236}">
                <a16:creationId xmlns:a16="http://schemas.microsoft.com/office/drawing/2014/main" id="{F9EDF8F7-C132-44CC-A416-6007A41A5958}"/>
              </a:ext>
            </a:extLst>
          </p:cNvPr>
          <p:cNvSpPr/>
          <p:nvPr/>
        </p:nvSpPr>
        <p:spPr>
          <a:xfrm>
            <a:off x="639192" y="3064213"/>
            <a:ext cx="5343319" cy="3648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879A809-5C44-48E7-8F42-AE36E1A03659}"/>
              </a:ext>
            </a:extLst>
          </p:cNvPr>
          <p:cNvSpPr/>
          <p:nvPr/>
        </p:nvSpPr>
        <p:spPr>
          <a:xfrm>
            <a:off x="6321940" y="3064213"/>
            <a:ext cx="5169766" cy="3648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21DA8C2-A63D-4952-96C1-4511E4B3F1F5}"/>
              </a:ext>
            </a:extLst>
          </p:cNvPr>
          <p:cNvSpPr/>
          <p:nvPr/>
        </p:nvSpPr>
        <p:spPr>
          <a:xfrm flipH="1">
            <a:off x="10511161" y="606555"/>
            <a:ext cx="525885" cy="369332"/>
          </a:xfrm>
          <a:prstGeom prst="rect">
            <a:avLst/>
          </a:prstGeom>
        </p:spPr>
        <p:txBody>
          <a:bodyPr wrap="square">
            <a:spAutoFit/>
          </a:bodyPr>
          <a:lstStyle/>
          <a:p>
            <a:r>
              <a:rPr lang="en-IN" dirty="0"/>
              <a:t>S-5</a:t>
            </a:r>
          </a:p>
        </p:txBody>
      </p:sp>
    </p:spTree>
    <p:extLst>
      <p:ext uri="{BB962C8B-B14F-4D97-AF65-F5344CB8AC3E}">
        <p14:creationId xmlns:p14="http://schemas.microsoft.com/office/powerpoint/2010/main" val="193650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18E0-0C66-43FB-B623-B49D5B5370EC}"/>
              </a:ext>
            </a:extLst>
          </p:cNvPr>
          <p:cNvSpPr>
            <a:spLocks noGrp="1"/>
          </p:cNvSpPr>
          <p:nvPr>
            <p:ph type="title"/>
          </p:nvPr>
        </p:nvSpPr>
        <p:spPr/>
        <p:txBody>
          <a:bodyPr/>
          <a:lstStyle/>
          <a:p>
            <a:r>
              <a:rPr lang="en-US" dirty="0"/>
              <a:t>E</a:t>
            </a:r>
            <a:r>
              <a:rPr lang="en-IN" dirty="0"/>
              <a:t>DA</a:t>
            </a:r>
          </a:p>
        </p:txBody>
      </p:sp>
      <p:sp>
        <p:nvSpPr>
          <p:cNvPr id="3" name="Content Placeholder 2">
            <a:extLst>
              <a:ext uri="{FF2B5EF4-FFF2-40B4-BE49-F238E27FC236}">
                <a16:creationId xmlns:a16="http://schemas.microsoft.com/office/drawing/2014/main" id="{11B11F07-6165-42DB-A329-324B25BFA8AF}"/>
              </a:ext>
            </a:extLst>
          </p:cNvPr>
          <p:cNvSpPr>
            <a:spLocks noGrp="1"/>
          </p:cNvSpPr>
          <p:nvPr>
            <p:ph idx="1"/>
          </p:nvPr>
        </p:nvSpPr>
        <p:spPr>
          <a:xfrm>
            <a:off x="852256" y="2630132"/>
            <a:ext cx="10377996" cy="3868321"/>
          </a:xfrm>
        </p:spPr>
        <p:txBody>
          <a:bodyPr/>
          <a:lstStyle/>
          <a:p>
            <a:pPr marL="0" lvl="1" indent="0" defTabSz="914400">
              <a:spcBef>
                <a:spcPct val="20000"/>
              </a:spcBef>
              <a:buClr>
                <a:schemeClr val="accent6">
                  <a:lumMod val="50000"/>
                </a:schemeClr>
              </a:buClr>
              <a:buSzPct val="70000"/>
              <a:buNone/>
              <a:tabLst>
                <a:tab pos="1257300" algn="l"/>
                <a:tab pos="1778000" algn="r"/>
              </a:tabLst>
              <a:defRPr/>
            </a:pPr>
            <a:r>
              <a:rPr lang="en-IN" sz="1800" dirty="0"/>
              <a:t> </a:t>
            </a:r>
            <a:r>
              <a:rPr lang="en-IN" sz="1800" b="1" dirty="0"/>
              <a:t>Data Visualization with Bar Graph</a:t>
            </a:r>
            <a:endParaRPr lang="en-IN" dirty="0"/>
          </a:p>
        </p:txBody>
      </p:sp>
      <p:sp>
        <p:nvSpPr>
          <p:cNvPr id="4" name="Rectangle 3">
            <a:extLst>
              <a:ext uri="{FF2B5EF4-FFF2-40B4-BE49-F238E27FC236}">
                <a16:creationId xmlns:a16="http://schemas.microsoft.com/office/drawing/2014/main" id="{A5CBBEE1-8472-41AF-BED1-35F33B4C8109}"/>
              </a:ext>
            </a:extLst>
          </p:cNvPr>
          <p:cNvSpPr/>
          <p:nvPr/>
        </p:nvSpPr>
        <p:spPr>
          <a:xfrm flipH="1">
            <a:off x="10511161" y="606555"/>
            <a:ext cx="525885" cy="369332"/>
          </a:xfrm>
          <a:prstGeom prst="rect">
            <a:avLst/>
          </a:prstGeom>
        </p:spPr>
        <p:txBody>
          <a:bodyPr wrap="square">
            <a:spAutoFit/>
          </a:bodyPr>
          <a:lstStyle/>
          <a:p>
            <a:r>
              <a:rPr lang="en-IN" dirty="0"/>
              <a:t>S-6</a:t>
            </a:r>
          </a:p>
        </p:txBody>
      </p:sp>
      <p:pic>
        <p:nvPicPr>
          <p:cNvPr id="5" name="Picture 4">
            <a:extLst>
              <a:ext uri="{FF2B5EF4-FFF2-40B4-BE49-F238E27FC236}">
                <a16:creationId xmlns:a16="http://schemas.microsoft.com/office/drawing/2014/main" id="{18554914-23A6-4330-B40B-615F72FF0E9B}"/>
              </a:ext>
            </a:extLst>
          </p:cNvPr>
          <p:cNvPicPr>
            <a:picLocks noChangeAspect="1"/>
          </p:cNvPicPr>
          <p:nvPr/>
        </p:nvPicPr>
        <p:blipFill>
          <a:blip r:embed="rId2"/>
          <a:stretch>
            <a:fillRect/>
          </a:stretch>
        </p:blipFill>
        <p:spPr>
          <a:xfrm>
            <a:off x="1226921" y="3491513"/>
            <a:ext cx="9134475" cy="3124200"/>
          </a:xfrm>
          <a:prstGeom prst="rect">
            <a:avLst/>
          </a:prstGeom>
        </p:spPr>
      </p:pic>
    </p:spTree>
    <p:extLst>
      <p:ext uri="{BB962C8B-B14F-4D97-AF65-F5344CB8AC3E}">
        <p14:creationId xmlns:p14="http://schemas.microsoft.com/office/powerpoint/2010/main" val="270636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3204-2CFA-4573-B232-9934276266F2}"/>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4120636F-E997-4DF2-A557-593676E3D47B}"/>
              </a:ext>
            </a:extLst>
          </p:cNvPr>
          <p:cNvSpPr>
            <a:spLocks noGrp="1"/>
          </p:cNvSpPr>
          <p:nvPr>
            <p:ph idx="1"/>
          </p:nvPr>
        </p:nvSpPr>
        <p:spPr>
          <a:xfrm>
            <a:off x="721895" y="2367815"/>
            <a:ext cx="10655165" cy="3651985"/>
          </a:xfrm>
        </p:spPr>
        <p:txBody>
          <a:bodyPr/>
          <a:lstStyle/>
          <a:p>
            <a:pPr marL="0" indent="0">
              <a:buNone/>
            </a:pPr>
            <a:r>
              <a:rPr lang="en-IN" b="1" dirty="0"/>
              <a:t>Heatmap</a:t>
            </a:r>
            <a:endParaRPr lang="en-IN" dirty="0"/>
          </a:p>
          <a:p>
            <a:pPr marL="0" indent="0">
              <a:buNone/>
            </a:pPr>
            <a:endParaRPr lang="en-IN" dirty="0"/>
          </a:p>
        </p:txBody>
      </p:sp>
      <p:pic>
        <p:nvPicPr>
          <p:cNvPr id="4" name="Picture 3">
            <a:extLst>
              <a:ext uri="{FF2B5EF4-FFF2-40B4-BE49-F238E27FC236}">
                <a16:creationId xmlns:a16="http://schemas.microsoft.com/office/drawing/2014/main" id="{F64553D7-2C27-4755-B3DA-6E9959ED1895}"/>
              </a:ext>
            </a:extLst>
          </p:cNvPr>
          <p:cNvPicPr>
            <a:picLocks noChangeAspect="1"/>
          </p:cNvPicPr>
          <p:nvPr/>
        </p:nvPicPr>
        <p:blipFill>
          <a:blip r:embed="rId2"/>
          <a:stretch>
            <a:fillRect/>
          </a:stretch>
        </p:blipFill>
        <p:spPr>
          <a:xfrm>
            <a:off x="1715602" y="3010168"/>
            <a:ext cx="8667750" cy="2505108"/>
          </a:xfrm>
          <a:prstGeom prst="rect">
            <a:avLst/>
          </a:prstGeom>
        </p:spPr>
      </p:pic>
      <p:pic>
        <p:nvPicPr>
          <p:cNvPr id="5" name="Picture 4">
            <a:extLst>
              <a:ext uri="{FF2B5EF4-FFF2-40B4-BE49-F238E27FC236}">
                <a16:creationId xmlns:a16="http://schemas.microsoft.com/office/drawing/2014/main" id="{DE2DF0D3-C1C3-45FB-9E7F-365451FC3416}"/>
              </a:ext>
            </a:extLst>
          </p:cNvPr>
          <p:cNvPicPr>
            <a:picLocks noChangeAspect="1"/>
          </p:cNvPicPr>
          <p:nvPr/>
        </p:nvPicPr>
        <p:blipFill>
          <a:blip r:embed="rId3"/>
          <a:stretch>
            <a:fillRect/>
          </a:stretch>
        </p:blipFill>
        <p:spPr>
          <a:xfrm>
            <a:off x="1411254" y="5515276"/>
            <a:ext cx="8762649" cy="1342723"/>
          </a:xfrm>
          <a:prstGeom prst="rect">
            <a:avLst/>
          </a:prstGeom>
        </p:spPr>
      </p:pic>
      <p:sp>
        <p:nvSpPr>
          <p:cNvPr id="6" name="Rectangle 5">
            <a:extLst>
              <a:ext uri="{FF2B5EF4-FFF2-40B4-BE49-F238E27FC236}">
                <a16:creationId xmlns:a16="http://schemas.microsoft.com/office/drawing/2014/main" id="{6B5E02CE-6EF1-4C26-947B-27BA720C5965}"/>
              </a:ext>
            </a:extLst>
          </p:cNvPr>
          <p:cNvSpPr/>
          <p:nvPr/>
        </p:nvSpPr>
        <p:spPr>
          <a:xfrm flipH="1">
            <a:off x="10511161" y="606555"/>
            <a:ext cx="525885" cy="369332"/>
          </a:xfrm>
          <a:prstGeom prst="rect">
            <a:avLst/>
          </a:prstGeom>
        </p:spPr>
        <p:txBody>
          <a:bodyPr wrap="square">
            <a:spAutoFit/>
          </a:bodyPr>
          <a:lstStyle/>
          <a:p>
            <a:r>
              <a:rPr lang="en-IN" dirty="0"/>
              <a:t>S-7</a:t>
            </a:r>
          </a:p>
        </p:txBody>
      </p:sp>
    </p:spTree>
    <p:extLst>
      <p:ext uri="{BB962C8B-B14F-4D97-AF65-F5344CB8AC3E}">
        <p14:creationId xmlns:p14="http://schemas.microsoft.com/office/powerpoint/2010/main" val="104312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2A44-D534-4051-8340-E5F555618360}"/>
              </a:ext>
            </a:extLst>
          </p:cNvPr>
          <p:cNvSpPr>
            <a:spLocks noGrp="1"/>
          </p:cNvSpPr>
          <p:nvPr>
            <p:ph type="title"/>
          </p:nvPr>
        </p:nvSpPr>
        <p:spPr/>
        <p:txBody>
          <a:bodyPr/>
          <a:lstStyle/>
          <a:p>
            <a:r>
              <a:rPr lang="en-US" dirty="0"/>
              <a:t>E</a:t>
            </a:r>
            <a:r>
              <a:rPr lang="en-IN" dirty="0"/>
              <a:t>DA</a:t>
            </a:r>
          </a:p>
        </p:txBody>
      </p:sp>
      <p:sp>
        <p:nvSpPr>
          <p:cNvPr id="3" name="Content Placeholder 2">
            <a:extLst>
              <a:ext uri="{FF2B5EF4-FFF2-40B4-BE49-F238E27FC236}">
                <a16:creationId xmlns:a16="http://schemas.microsoft.com/office/drawing/2014/main" id="{6CA4B83B-5F9B-4B4C-A9DF-8C3D3E4C90C8}"/>
              </a:ext>
            </a:extLst>
          </p:cNvPr>
          <p:cNvSpPr>
            <a:spLocks noGrp="1"/>
          </p:cNvSpPr>
          <p:nvPr>
            <p:ph idx="1"/>
          </p:nvPr>
        </p:nvSpPr>
        <p:spPr>
          <a:xfrm>
            <a:off x="644894" y="2310063"/>
            <a:ext cx="11001674" cy="4158114"/>
          </a:xfrm>
        </p:spPr>
        <p:txBody>
          <a:bodyPr/>
          <a:lstStyle/>
          <a:p>
            <a:pPr marL="0" indent="0">
              <a:buNone/>
            </a:pPr>
            <a:r>
              <a:rPr lang="en-IN" b="1" dirty="0"/>
              <a:t>Pair plots</a:t>
            </a:r>
            <a:endParaRPr lang="en-IN" dirty="0"/>
          </a:p>
          <a:p>
            <a:pPr marL="0" indent="0">
              <a:buNone/>
            </a:pPr>
            <a:endParaRPr lang="en-IN" dirty="0"/>
          </a:p>
        </p:txBody>
      </p:sp>
      <p:sp>
        <p:nvSpPr>
          <p:cNvPr id="4" name="Rectangle 3">
            <a:extLst>
              <a:ext uri="{FF2B5EF4-FFF2-40B4-BE49-F238E27FC236}">
                <a16:creationId xmlns:a16="http://schemas.microsoft.com/office/drawing/2014/main" id="{50B9A415-0CBC-4282-8D3F-2A958C02FE15}"/>
              </a:ext>
            </a:extLst>
          </p:cNvPr>
          <p:cNvSpPr/>
          <p:nvPr/>
        </p:nvSpPr>
        <p:spPr>
          <a:xfrm flipH="1">
            <a:off x="10511161" y="606555"/>
            <a:ext cx="525885" cy="369332"/>
          </a:xfrm>
          <a:prstGeom prst="rect">
            <a:avLst/>
          </a:prstGeom>
        </p:spPr>
        <p:txBody>
          <a:bodyPr wrap="square">
            <a:spAutoFit/>
          </a:bodyPr>
          <a:lstStyle/>
          <a:p>
            <a:r>
              <a:rPr lang="en-IN" dirty="0"/>
              <a:t>S-8</a:t>
            </a:r>
          </a:p>
        </p:txBody>
      </p:sp>
      <p:pic>
        <p:nvPicPr>
          <p:cNvPr id="5" name="Picture 4">
            <a:extLst>
              <a:ext uri="{FF2B5EF4-FFF2-40B4-BE49-F238E27FC236}">
                <a16:creationId xmlns:a16="http://schemas.microsoft.com/office/drawing/2014/main" id="{BF746AC1-6005-42BC-AB79-CAF96C1EC443}"/>
              </a:ext>
            </a:extLst>
          </p:cNvPr>
          <p:cNvPicPr>
            <a:picLocks noChangeAspect="1"/>
          </p:cNvPicPr>
          <p:nvPr/>
        </p:nvPicPr>
        <p:blipFill>
          <a:blip r:embed="rId2"/>
          <a:stretch>
            <a:fillRect/>
          </a:stretch>
        </p:blipFill>
        <p:spPr>
          <a:xfrm>
            <a:off x="1078029" y="3014807"/>
            <a:ext cx="9856270" cy="3643167"/>
          </a:xfrm>
          <a:prstGeom prst="rect">
            <a:avLst/>
          </a:prstGeom>
        </p:spPr>
      </p:pic>
    </p:spTree>
    <p:extLst>
      <p:ext uri="{BB962C8B-B14F-4D97-AF65-F5344CB8AC3E}">
        <p14:creationId xmlns:p14="http://schemas.microsoft.com/office/powerpoint/2010/main" val="91321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18E0-0C66-43FB-B623-B49D5B5370EC}"/>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11B11F07-6165-42DB-A329-324B25BFA8AF}"/>
              </a:ext>
            </a:extLst>
          </p:cNvPr>
          <p:cNvSpPr>
            <a:spLocks noGrp="1"/>
          </p:cNvSpPr>
          <p:nvPr>
            <p:ph idx="1"/>
          </p:nvPr>
        </p:nvSpPr>
        <p:spPr>
          <a:xfrm>
            <a:off x="749030" y="2630133"/>
            <a:ext cx="10447506" cy="3621312"/>
          </a:xfrm>
        </p:spPr>
        <p:txBody>
          <a:bodyPr>
            <a:normAutofit lnSpcReduction="10000"/>
          </a:bodyPr>
          <a:lstStyle/>
          <a:p>
            <a:pPr marL="0" indent="0">
              <a:buNone/>
            </a:pPr>
            <a:r>
              <a:rPr lang="en-IN" sz="1800" b="1" dirty="0"/>
              <a:t>En</a:t>
            </a:r>
            <a:r>
              <a:rPr lang="en-IN" b="1" dirty="0"/>
              <a:t>coding Categorical Data</a:t>
            </a:r>
          </a:p>
          <a:p>
            <a:pPr marL="0" indent="0">
              <a:buNone/>
            </a:pPr>
            <a:r>
              <a:rPr lang="en-IN" dirty="0"/>
              <a:t>One Hot encoding has been performed on categorical features of the data to make it viable for analysis.</a:t>
            </a:r>
          </a:p>
          <a:p>
            <a:pPr marL="0" indent="0">
              <a:buNone/>
            </a:pPr>
            <a:endParaRPr lang="en-IN" dirty="0"/>
          </a:p>
          <a:p>
            <a:pPr marL="0" indent="0">
              <a:buNone/>
            </a:pPr>
            <a:r>
              <a:rPr lang="en-IN" dirty="0"/>
              <a:t>Encoding performed on below columns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Seasons </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Reason for absence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Month of absence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Day of week</a:t>
            </a:r>
          </a:p>
          <a:p>
            <a:pPr marL="0" lvl="1" indent="0" defTabSz="914400">
              <a:spcBef>
                <a:spcPct val="20000"/>
              </a:spcBef>
              <a:buClr>
                <a:schemeClr val="accent6">
                  <a:lumMod val="50000"/>
                </a:schemeClr>
              </a:buClr>
              <a:buSzPct val="70000"/>
              <a:buNone/>
              <a:tabLst>
                <a:tab pos="1257300" algn="l"/>
                <a:tab pos="1778000" algn="r"/>
              </a:tabLst>
              <a:defRPr/>
            </a:pPr>
            <a:endParaRPr lang="en-IN" sz="1800" dirty="0"/>
          </a:p>
          <a:p>
            <a:pPr marL="0" lvl="1" indent="0" defTabSz="914400">
              <a:spcBef>
                <a:spcPct val="20000"/>
              </a:spcBef>
              <a:buClr>
                <a:schemeClr val="accent6">
                  <a:lumMod val="50000"/>
                </a:schemeClr>
              </a:buClr>
              <a:buSzPct val="70000"/>
              <a:buNone/>
              <a:tabLst>
                <a:tab pos="1257300" algn="l"/>
                <a:tab pos="1778000" algn="r"/>
              </a:tabLst>
              <a:defRPr/>
            </a:pPr>
            <a:r>
              <a:rPr lang="en-IN" sz="1800" dirty="0"/>
              <a:t> </a:t>
            </a:r>
          </a:p>
          <a:p>
            <a:pPr marL="0" lvl="1" indent="0" defTabSz="914400">
              <a:spcBef>
                <a:spcPct val="20000"/>
              </a:spcBef>
              <a:buClr>
                <a:schemeClr val="accent6">
                  <a:lumMod val="50000"/>
                </a:schemeClr>
              </a:buClr>
              <a:buSzPct val="70000"/>
              <a:buNone/>
              <a:tabLst>
                <a:tab pos="1257300" algn="l"/>
                <a:tab pos="1778000" algn="r"/>
              </a:tabLst>
              <a:defRPr/>
            </a:pPr>
            <a:endParaRPr lang="en-IN" sz="1800" dirty="0"/>
          </a:p>
          <a:p>
            <a:endParaRPr lang="en-IN" dirty="0"/>
          </a:p>
        </p:txBody>
      </p:sp>
      <p:sp>
        <p:nvSpPr>
          <p:cNvPr id="4" name="Rectangle 3">
            <a:extLst>
              <a:ext uri="{FF2B5EF4-FFF2-40B4-BE49-F238E27FC236}">
                <a16:creationId xmlns:a16="http://schemas.microsoft.com/office/drawing/2014/main" id="{A5CBBEE1-8472-41AF-BED1-35F33B4C8109}"/>
              </a:ext>
            </a:extLst>
          </p:cNvPr>
          <p:cNvSpPr/>
          <p:nvPr/>
        </p:nvSpPr>
        <p:spPr>
          <a:xfrm flipH="1">
            <a:off x="10511161" y="606555"/>
            <a:ext cx="525885" cy="369332"/>
          </a:xfrm>
          <a:prstGeom prst="rect">
            <a:avLst/>
          </a:prstGeom>
        </p:spPr>
        <p:txBody>
          <a:bodyPr wrap="square">
            <a:spAutoFit/>
          </a:bodyPr>
          <a:lstStyle/>
          <a:p>
            <a:r>
              <a:rPr lang="en-IN" dirty="0"/>
              <a:t>S-9</a:t>
            </a:r>
          </a:p>
        </p:txBody>
      </p:sp>
    </p:spTree>
    <p:extLst>
      <p:ext uri="{BB962C8B-B14F-4D97-AF65-F5344CB8AC3E}">
        <p14:creationId xmlns:p14="http://schemas.microsoft.com/office/powerpoint/2010/main" val="1583239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555</TotalTime>
  <Words>448</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Data Mining Assignment</vt:lpstr>
      <vt:lpstr>Business Context &amp; Problem Statement</vt:lpstr>
      <vt:lpstr>Opportunity Identifications </vt:lpstr>
      <vt:lpstr>Data Understanding &amp; Preparations</vt:lpstr>
      <vt:lpstr>Data Understanding &amp; Preparations</vt:lpstr>
      <vt:lpstr>EDA</vt:lpstr>
      <vt:lpstr>EDA</vt:lpstr>
      <vt:lpstr>EDA</vt:lpstr>
      <vt:lpstr>Data Preparation</vt:lpstr>
      <vt:lpstr>Feature selection and model creation</vt:lpstr>
      <vt:lpstr>Model creation with linear regression</vt:lpstr>
      <vt:lpstr>Suggestions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Retesh Verma</dc:creator>
  <cp:lastModifiedBy>Samarth Malhotra</cp:lastModifiedBy>
  <cp:revision>113</cp:revision>
  <dcterms:created xsi:type="dcterms:W3CDTF">2019-08-01T03:23:49Z</dcterms:created>
  <dcterms:modified xsi:type="dcterms:W3CDTF">2019-08-02T16:25:26Z</dcterms:modified>
</cp:coreProperties>
</file>