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F3E9-F13E-4B77-897B-7D5C6DA81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1FF50-D361-43AD-A400-505A2348E7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ED7FF-7090-4050-84B0-5444F222D290}"/>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5" name="Footer Placeholder 4">
            <a:extLst>
              <a:ext uri="{FF2B5EF4-FFF2-40B4-BE49-F238E27FC236}">
                <a16:creationId xmlns:a16="http://schemas.microsoft.com/office/drawing/2014/main" id="{5AA55925-C93D-4F21-B322-BB71BE8D8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9F5C-C381-47E0-B10F-043B3DAAE0B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19200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7631-C77E-489A-8EA4-B92784374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891B0-DD9F-4C76-9A4E-43964E26B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B3F77-6AFE-4CB3-A3D8-E78EF4E31142}"/>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5" name="Footer Placeholder 4">
            <a:extLst>
              <a:ext uri="{FF2B5EF4-FFF2-40B4-BE49-F238E27FC236}">
                <a16:creationId xmlns:a16="http://schemas.microsoft.com/office/drawing/2014/main" id="{D035721D-8E72-4AAB-8446-2D8BE1081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58A94-C096-408F-B5C6-2DF546E70D5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06191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460F3-72EA-4CAC-96FA-49516CEFB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065A7-4ED4-4BE8-A34E-C0BA44CD9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2A40E-F2EC-4096-BD99-3AA1434D1F67}"/>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5" name="Footer Placeholder 4">
            <a:extLst>
              <a:ext uri="{FF2B5EF4-FFF2-40B4-BE49-F238E27FC236}">
                <a16:creationId xmlns:a16="http://schemas.microsoft.com/office/drawing/2014/main" id="{46CA9B1F-3603-41D9-B6B1-F941518E6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B23FE-1FD7-461E-98CE-EB14C7188864}"/>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91478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86E-0A23-4F39-AECF-2ECABF662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4498-F67A-44A2-852B-2634737BF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17724-7726-4E11-A0D2-868061E06502}"/>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5" name="Footer Placeholder 4">
            <a:extLst>
              <a:ext uri="{FF2B5EF4-FFF2-40B4-BE49-F238E27FC236}">
                <a16:creationId xmlns:a16="http://schemas.microsoft.com/office/drawing/2014/main" id="{71A92148-FE8B-4A60-AF0B-68DE3F4D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2322-BE7F-4F46-8519-F0681348ADB1}"/>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76885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0163-B04E-44ED-85F0-A23A668A6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9C861-9D78-4CA5-9A39-A3CF41E09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BCED8-0297-4EE7-A214-DCCD8C8E602F}"/>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5" name="Footer Placeholder 4">
            <a:extLst>
              <a:ext uri="{FF2B5EF4-FFF2-40B4-BE49-F238E27FC236}">
                <a16:creationId xmlns:a16="http://schemas.microsoft.com/office/drawing/2014/main" id="{9528C9C5-C521-47D2-A7AC-D4294C429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69873-E43D-49B4-A39A-29461D560ABE}"/>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6881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85BF-3EBE-4FB9-85B5-2D24B78D7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25168-3C84-4970-ABE4-2B3774E37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A3BB4-4041-4C9C-B3EF-4B80DE90E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D2DE43-39AA-472D-9E8E-5A23D208C3AA}"/>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6" name="Footer Placeholder 5">
            <a:extLst>
              <a:ext uri="{FF2B5EF4-FFF2-40B4-BE49-F238E27FC236}">
                <a16:creationId xmlns:a16="http://schemas.microsoft.com/office/drawing/2014/main" id="{E96E09CB-0D65-48A5-B1A6-474856C6F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55D23-F4A2-4EF7-9845-8E076027C0FD}"/>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00744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8591-9AB3-4AEB-B4CA-A28DB6C7C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29BE7-852F-49B0-8878-6CFCF25A8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29E47-C745-46F9-AF79-32BC7D88BD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55FF8-584F-43CE-9C63-481B9A84E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7A48B-54B7-4A74-A682-10F6617BA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824D9-7796-4CFB-8341-6240CDDA9823}"/>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8" name="Footer Placeholder 7">
            <a:extLst>
              <a:ext uri="{FF2B5EF4-FFF2-40B4-BE49-F238E27FC236}">
                <a16:creationId xmlns:a16="http://schemas.microsoft.com/office/drawing/2014/main" id="{FC2B9750-1F94-456D-A7AE-DADD89063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FBDCE-871E-48F4-B82B-4F6EC2104EC2}"/>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3176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8E43-4FE1-419B-A086-918CAC4CA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1148-4DB4-4A1E-84FA-585379FC677F}"/>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4" name="Footer Placeholder 3">
            <a:extLst>
              <a:ext uri="{FF2B5EF4-FFF2-40B4-BE49-F238E27FC236}">
                <a16:creationId xmlns:a16="http://schemas.microsoft.com/office/drawing/2014/main" id="{43898B85-8431-42AB-9596-EB58F0D1C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3ADC0-1513-41F1-8F01-58CEF1752698}"/>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08772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BE910-448A-427F-8A5E-72F217A12A46}"/>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3" name="Footer Placeholder 2">
            <a:extLst>
              <a:ext uri="{FF2B5EF4-FFF2-40B4-BE49-F238E27FC236}">
                <a16:creationId xmlns:a16="http://schemas.microsoft.com/office/drawing/2014/main" id="{239B753A-7A79-41CE-8293-CD00FC6A1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F888F-842A-4A97-8428-2FC33EE9B39C}"/>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76622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BB06-1E50-4EF7-9A94-D4A1DBA78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45084-12EC-4624-80A3-313FBBA30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53700-6950-4C38-A5DB-F47D72281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2A9E2-541F-45E8-8838-A9F6A4CA4A56}"/>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6" name="Footer Placeholder 5">
            <a:extLst>
              <a:ext uri="{FF2B5EF4-FFF2-40B4-BE49-F238E27FC236}">
                <a16:creationId xmlns:a16="http://schemas.microsoft.com/office/drawing/2014/main" id="{AAAC8EAA-F9A9-427D-8A21-C317266CF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9FFC9-9F78-4F3F-AC8A-09CCC1CFE22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81234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7BA8-2FFC-429F-B142-E108CBD2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B1485-6B17-460A-997C-9F7BBE44E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593CAB-9F9A-47E8-BB9C-A02EC9A34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565AC-E9C9-401A-99C2-3B6CE1F9A412}"/>
              </a:ext>
            </a:extLst>
          </p:cNvPr>
          <p:cNvSpPr>
            <a:spLocks noGrp="1"/>
          </p:cNvSpPr>
          <p:nvPr>
            <p:ph type="dt" sz="half" idx="10"/>
          </p:nvPr>
        </p:nvSpPr>
        <p:spPr/>
        <p:txBody>
          <a:bodyPr/>
          <a:lstStyle/>
          <a:p>
            <a:fld id="{EBD7279A-E140-483C-96CB-95C0D4A7DA52}" type="datetimeFigureOut">
              <a:rPr lang="en-US" smtClean="0"/>
              <a:t>6/23/2021</a:t>
            </a:fld>
            <a:endParaRPr lang="en-US"/>
          </a:p>
        </p:txBody>
      </p:sp>
      <p:sp>
        <p:nvSpPr>
          <p:cNvPr id="6" name="Footer Placeholder 5">
            <a:extLst>
              <a:ext uri="{FF2B5EF4-FFF2-40B4-BE49-F238E27FC236}">
                <a16:creationId xmlns:a16="http://schemas.microsoft.com/office/drawing/2014/main" id="{17F43A37-48E3-47C8-81CD-3058AC0DE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29F-CD3F-4DE1-827F-BED9121F590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01648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CBF3A-358E-4B10-9F24-5D723BE8F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7806EC-69C1-483D-9746-F9D81FD4F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1F155-EF18-481C-A60D-6A521B9D6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7279A-E140-483C-96CB-95C0D4A7DA52}" type="datetimeFigureOut">
              <a:rPr lang="en-US" smtClean="0"/>
              <a:t>6/23/2021</a:t>
            </a:fld>
            <a:endParaRPr lang="en-US"/>
          </a:p>
        </p:txBody>
      </p:sp>
      <p:sp>
        <p:nvSpPr>
          <p:cNvPr id="5" name="Footer Placeholder 4">
            <a:extLst>
              <a:ext uri="{FF2B5EF4-FFF2-40B4-BE49-F238E27FC236}">
                <a16:creationId xmlns:a16="http://schemas.microsoft.com/office/drawing/2014/main" id="{FADE714C-1BE7-4058-9179-8E20AC612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58C9E-0C50-479B-B3B3-A9A95F4DB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686B5-4D30-476A-A511-039DC2DCC96E}" type="slidenum">
              <a:rPr lang="en-US" smtClean="0"/>
              <a:t>‹#›</a:t>
            </a:fld>
            <a:endParaRPr lang="en-US"/>
          </a:p>
        </p:txBody>
      </p:sp>
    </p:spTree>
    <p:extLst>
      <p:ext uri="{BB962C8B-B14F-4D97-AF65-F5344CB8AC3E}">
        <p14:creationId xmlns:p14="http://schemas.microsoft.com/office/powerpoint/2010/main" val="255563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133-3807-467E-AB72-B8B1E1B03AA8}"/>
              </a:ext>
            </a:extLst>
          </p:cNvPr>
          <p:cNvSpPr>
            <a:spLocks noGrp="1"/>
          </p:cNvSpPr>
          <p:nvPr>
            <p:ph type="ctrTitle"/>
          </p:nvPr>
        </p:nvSpPr>
        <p:spPr>
          <a:xfrm>
            <a:off x="1524000" y="1069472"/>
            <a:ext cx="9144000" cy="1488658"/>
          </a:xfrm>
        </p:spPr>
        <p:txBody>
          <a:bodyPr>
            <a:normAutofit/>
          </a:bodyPr>
          <a:lstStyle/>
          <a:p>
            <a:pPr algn="l"/>
            <a:r>
              <a:rPr lang="en-US" sz="4400" dirty="0"/>
              <a:t>Customer Churn Prediction in Telecom using Machine Learning</a:t>
            </a:r>
          </a:p>
        </p:txBody>
      </p:sp>
      <p:sp>
        <p:nvSpPr>
          <p:cNvPr id="3" name="Subtitle 2">
            <a:extLst>
              <a:ext uri="{FF2B5EF4-FFF2-40B4-BE49-F238E27FC236}">
                <a16:creationId xmlns:a16="http://schemas.microsoft.com/office/drawing/2014/main" id="{626C5B1F-5CE5-45D3-9E83-E4F78187FF18}"/>
              </a:ext>
            </a:extLst>
          </p:cNvPr>
          <p:cNvSpPr>
            <a:spLocks noGrp="1"/>
          </p:cNvSpPr>
          <p:nvPr>
            <p:ph type="subTitle" idx="1"/>
          </p:nvPr>
        </p:nvSpPr>
        <p:spPr>
          <a:xfrm>
            <a:off x="1524000" y="4997702"/>
            <a:ext cx="2037347" cy="536825"/>
          </a:xfrm>
        </p:spPr>
        <p:txBody>
          <a:bodyPr/>
          <a:lstStyle/>
          <a:p>
            <a:r>
              <a:rPr lang="en-US" dirty="0"/>
              <a:t>DISSERTATION</a:t>
            </a:r>
          </a:p>
        </p:txBody>
      </p:sp>
    </p:spTree>
    <p:extLst>
      <p:ext uri="{BB962C8B-B14F-4D97-AF65-F5344CB8AC3E}">
        <p14:creationId xmlns:p14="http://schemas.microsoft.com/office/powerpoint/2010/main" val="34794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52B25-B6BC-4885-9A7C-6B455F5A2A26}"/>
              </a:ext>
            </a:extLst>
          </p:cNvPr>
          <p:cNvSpPr>
            <a:spLocks noGrp="1"/>
          </p:cNvSpPr>
          <p:nvPr>
            <p:ph idx="1"/>
          </p:nvPr>
        </p:nvSpPr>
        <p:spPr>
          <a:xfrm>
            <a:off x="838200" y="256674"/>
            <a:ext cx="10515600" cy="5920289"/>
          </a:xfrm>
        </p:spPr>
        <p:txBody>
          <a:bodyPr>
            <a:normAutofit/>
          </a:bodyPr>
          <a:lstStyle/>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numerical feature Tenue Months, we can observe that it is a bimodal distribution, which means there are two different kinds among customers and we can find out what services are kept by those who stay more than 70 months.</a:t>
            </a:r>
          </a:p>
        </p:txBody>
      </p:sp>
      <p:pic>
        <p:nvPicPr>
          <p:cNvPr id="4" name="Picture 3">
            <a:extLst>
              <a:ext uri="{FF2B5EF4-FFF2-40B4-BE49-F238E27FC236}">
                <a16:creationId xmlns:a16="http://schemas.microsoft.com/office/drawing/2014/main" id="{C664B360-3936-49E4-849E-EB0868742D08}"/>
              </a:ext>
            </a:extLst>
          </p:cNvPr>
          <p:cNvPicPr/>
          <p:nvPr/>
        </p:nvPicPr>
        <p:blipFill>
          <a:blip r:embed="rId2"/>
          <a:stretch>
            <a:fillRect/>
          </a:stretch>
        </p:blipFill>
        <p:spPr>
          <a:xfrm>
            <a:off x="511842" y="256674"/>
            <a:ext cx="7428999" cy="3850105"/>
          </a:xfrm>
          <a:prstGeom prst="rect">
            <a:avLst/>
          </a:prstGeom>
        </p:spPr>
      </p:pic>
    </p:spTree>
    <p:extLst>
      <p:ext uri="{BB962C8B-B14F-4D97-AF65-F5344CB8AC3E}">
        <p14:creationId xmlns:p14="http://schemas.microsoft.com/office/powerpoint/2010/main" val="38212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90A81-BC06-4081-8488-56ED0CCE5046}"/>
              </a:ext>
            </a:extLst>
          </p:cNvPr>
          <p:cNvSpPr>
            <a:spLocks noGrp="1"/>
          </p:cNvSpPr>
          <p:nvPr>
            <p:ph idx="1"/>
          </p:nvPr>
        </p:nvSpPr>
        <p:spPr>
          <a:xfrm>
            <a:off x="838200" y="192505"/>
            <a:ext cx="10515600" cy="5984458"/>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Secondly, we will perform bivariate analysis of numerical features, we will see how different numerical features are distributed in terms of target variable.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plot we can see the probability density function of numerical feature Tenure Months; it can be observed that customers who have recently joined are more likely to churn.</a:t>
            </a:r>
          </a:p>
          <a:p>
            <a:pPr marL="0" indent="0">
              <a:buNone/>
            </a:pPr>
            <a:endParaRPr lang="en-US" dirty="0"/>
          </a:p>
        </p:txBody>
      </p:sp>
      <p:pic>
        <p:nvPicPr>
          <p:cNvPr id="4" name="Picture 3">
            <a:extLst>
              <a:ext uri="{FF2B5EF4-FFF2-40B4-BE49-F238E27FC236}">
                <a16:creationId xmlns:a16="http://schemas.microsoft.com/office/drawing/2014/main" id="{50273755-342A-4B51-ADC6-061434E67526}"/>
              </a:ext>
            </a:extLst>
          </p:cNvPr>
          <p:cNvPicPr/>
          <p:nvPr/>
        </p:nvPicPr>
        <p:blipFill>
          <a:blip r:embed="rId2"/>
          <a:stretch>
            <a:fillRect/>
          </a:stretch>
        </p:blipFill>
        <p:spPr>
          <a:xfrm>
            <a:off x="445167" y="1009381"/>
            <a:ext cx="10094495" cy="3979713"/>
          </a:xfrm>
          <a:prstGeom prst="rect">
            <a:avLst/>
          </a:prstGeom>
        </p:spPr>
      </p:pic>
    </p:spTree>
    <p:extLst>
      <p:ext uri="{BB962C8B-B14F-4D97-AF65-F5344CB8AC3E}">
        <p14:creationId xmlns:p14="http://schemas.microsoft.com/office/powerpoint/2010/main" val="410412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DAB1B-C52B-48B0-80DD-CAEF1F82FB5E}"/>
              </a:ext>
            </a:extLst>
          </p:cNvPr>
          <p:cNvSpPr>
            <a:spLocks noGrp="1"/>
          </p:cNvSpPr>
          <p:nvPr>
            <p:ph idx="1"/>
          </p:nvPr>
        </p:nvSpPr>
        <p:spPr>
          <a:xfrm>
            <a:off x="838200" y="256674"/>
            <a:ext cx="10515600" cy="5920289"/>
          </a:xfrm>
        </p:spPr>
        <p:txBody>
          <a:bodyPr>
            <a:normAutofit lnSpcReduction="10000"/>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of numerical feature Monthly charges, we can observe that customers with higher monthly charges are more likely to churn than those with lower monthly charges.</a:t>
            </a:r>
          </a:p>
          <a:p>
            <a:pPr marL="0" indent="0">
              <a:buNone/>
            </a:pPr>
            <a:endParaRPr lang="en-US" dirty="0"/>
          </a:p>
        </p:txBody>
      </p:sp>
      <p:pic>
        <p:nvPicPr>
          <p:cNvPr id="4" name="Picture 3">
            <a:extLst>
              <a:ext uri="{FF2B5EF4-FFF2-40B4-BE49-F238E27FC236}">
                <a16:creationId xmlns:a16="http://schemas.microsoft.com/office/drawing/2014/main" id="{30B070A3-01F6-4336-8FEE-DCB898BB9DE4}"/>
              </a:ext>
            </a:extLst>
          </p:cNvPr>
          <p:cNvPicPr/>
          <p:nvPr/>
        </p:nvPicPr>
        <p:blipFill>
          <a:blip r:embed="rId2"/>
          <a:stretch>
            <a:fillRect/>
          </a:stretch>
        </p:blipFill>
        <p:spPr>
          <a:xfrm>
            <a:off x="635166" y="256674"/>
            <a:ext cx="9375107" cy="4427621"/>
          </a:xfrm>
          <a:prstGeom prst="rect">
            <a:avLst/>
          </a:prstGeom>
        </p:spPr>
      </p:pic>
    </p:spTree>
    <p:extLst>
      <p:ext uri="{BB962C8B-B14F-4D97-AF65-F5344CB8AC3E}">
        <p14:creationId xmlns:p14="http://schemas.microsoft.com/office/powerpoint/2010/main" val="8786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2473B-3C7F-4206-AB18-52738215B455}"/>
              </a:ext>
            </a:extLst>
          </p:cNvPr>
          <p:cNvSpPr>
            <a:spLocks noGrp="1"/>
          </p:cNvSpPr>
          <p:nvPr>
            <p:ph idx="1"/>
          </p:nvPr>
        </p:nvSpPr>
        <p:spPr>
          <a:xfrm>
            <a:off x="838200" y="240632"/>
            <a:ext cx="10515600" cy="5936331"/>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it is easily visible that city Los Angeles, San Diego, San Francisco, San Jose, Sacramento accounts for most churn customers and therefore we need to investigate further why so many customers are leaving from these particular locations.</a:t>
            </a:r>
            <a:endParaRPr lang="en-US" sz="2400" dirty="0"/>
          </a:p>
        </p:txBody>
      </p:sp>
      <p:pic>
        <p:nvPicPr>
          <p:cNvPr id="4" name="Picture 3">
            <a:extLst>
              <a:ext uri="{FF2B5EF4-FFF2-40B4-BE49-F238E27FC236}">
                <a16:creationId xmlns:a16="http://schemas.microsoft.com/office/drawing/2014/main" id="{949C749C-38AC-4B9F-B921-3A2EA4848076}"/>
              </a:ext>
            </a:extLst>
          </p:cNvPr>
          <p:cNvPicPr/>
          <p:nvPr/>
        </p:nvPicPr>
        <p:blipFill>
          <a:blip r:embed="rId2"/>
          <a:stretch>
            <a:fillRect/>
          </a:stretch>
        </p:blipFill>
        <p:spPr>
          <a:xfrm>
            <a:off x="541420" y="240632"/>
            <a:ext cx="10158663" cy="4042610"/>
          </a:xfrm>
          <a:prstGeom prst="rect">
            <a:avLst/>
          </a:prstGeom>
        </p:spPr>
      </p:pic>
    </p:spTree>
    <p:extLst>
      <p:ext uri="{BB962C8B-B14F-4D97-AF65-F5344CB8AC3E}">
        <p14:creationId xmlns:p14="http://schemas.microsoft.com/office/powerpoint/2010/main" val="127235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20643-BEC5-4350-9876-655F4F0A7A02}"/>
              </a:ext>
            </a:extLst>
          </p:cNvPr>
          <p:cNvSpPr>
            <a:spLocks noGrp="1"/>
          </p:cNvSpPr>
          <p:nvPr>
            <p:ph idx="1"/>
          </p:nvPr>
        </p:nvSpPr>
        <p:spPr>
          <a:xfrm>
            <a:off x="838200" y="192505"/>
            <a:ext cx="10515600" cy="598445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of Churn Reason, it can be observed that the reason of highest churn among customers is dissatisfaction from support services and internet data and speed and therefore remedial actions can be taken to improve support service and internet speed also we can come up with better internet plans.</a:t>
            </a:r>
            <a:endParaRPr lang="en-US" sz="2400" dirty="0"/>
          </a:p>
        </p:txBody>
      </p:sp>
      <p:pic>
        <p:nvPicPr>
          <p:cNvPr id="4" name="Picture 3">
            <a:extLst>
              <a:ext uri="{FF2B5EF4-FFF2-40B4-BE49-F238E27FC236}">
                <a16:creationId xmlns:a16="http://schemas.microsoft.com/office/drawing/2014/main" id="{6D749AF8-C0F3-4082-9269-C0915F7806A8}"/>
              </a:ext>
            </a:extLst>
          </p:cNvPr>
          <p:cNvPicPr/>
          <p:nvPr/>
        </p:nvPicPr>
        <p:blipFill>
          <a:blip r:embed="rId2"/>
          <a:stretch>
            <a:fillRect/>
          </a:stretch>
        </p:blipFill>
        <p:spPr>
          <a:xfrm>
            <a:off x="838199" y="22434"/>
            <a:ext cx="9027695" cy="4228724"/>
          </a:xfrm>
          <a:prstGeom prst="rect">
            <a:avLst/>
          </a:prstGeom>
        </p:spPr>
      </p:pic>
    </p:spTree>
    <p:extLst>
      <p:ext uri="{BB962C8B-B14F-4D97-AF65-F5344CB8AC3E}">
        <p14:creationId xmlns:p14="http://schemas.microsoft.com/office/powerpoint/2010/main" val="186199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F4AAE-CFC4-4540-A50B-08C0874A677C}"/>
              </a:ext>
            </a:extLst>
          </p:cNvPr>
          <p:cNvSpPr>
            <a:spLocks noGrp="1"/>
          </p:cNvSpPr>
          <p:nvPr>
            <p:ph idx="1"/>
          </p:nvPr>
        </p:nvSpPr>
        <p:spPr>
          <a:xfrm>
            <a:off x="838200" y="176463"/>
            <a:ext cx="10515600" cy="6000500"/>
          </a:xfrm>
        </p:spPr>
        <p:txBody>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figure we can see that feature gender has no influence on customer churn </a:t>
            </a:r>
          </a:p>
          <a:p>
            <a:pPr marL="0" indent="0">
              <a:buNone/>
            </a:pPr>
            <a:endParaRPr lang="en-US" dirty="0"/>
          </a:p>
        </p:txBody>
      </p:sp>
      <p:pic>
        <p:nvPicPr>
          <p:cNvPr id="4" name="Picture 3">
            <a:extLst>
              <a:ext uri="{FF2B5EF4-FFF2-40B4-BE49-F238E27FC236}">
                <a16:creationId xmlns:a16="http://schemas.microsoft.com/office/drawing/2014/main" id="{88B9DC40-6BBC-4E90-928F-FE85073BB39F}"/>
              </a:ext>
            </a:extLst>
          </p:cNvPr>
          <p:cNvPicPr/>
          <p:nvPr/>
        </p:nvPicPr>
        <p:blipFill>
          <a:blip r:embed="rId2"/>
          <a:stretch>
            <a:fillRect/>
          </a:stretch>
        </p:blipFill>
        <p:spPr>
          <a:xfrm>
            <a:off x="838200" y="372227"/>
            <a:ext cx="9188116" cy="4825415"/>
          </a:xfrm>
          <a:prstGeom prst="rect">
            <a:avLst/>
          </a:prstGeom>
        </p:spPr>
      </p:pic>
    </p:spTree>
    <p:extLst>
      <p:ext uri="{BB962C8B-B14F-4D97-AF65-F5344CB8AC3E}">
        <p14:creationId xmlns:p14="http://schemas.microsoft.com/office/powerpoint/2010/main" val="295099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03A46-5001-433F-AC4A-18DAC4386723}"/>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we can observe that, even though there are only 16 % senior citizen among total customers but the churn rate among senior citizens in 41.6 % compared to 23.6 % in younger customers.</a:t>
            </a:r>
          </a:p>
        </p:txBody>
      </p:sp>
      <p:pic>
        <p:nvPicPr>
          <p:cNvPr id="4" name="Picture 3">
            <a:extLst>
              <a:ext uri="{FF2B5EF4-FFF2-40B4-BE49-F238E27FC236}">
                <a16:creationId xmlns:a16="http://schemas.microsoft.com/office/drawing/2014/main" id="{65031221-ED5E-4A06-AD55-385073EE8496}"/>
              </a:ext>
            </a:extLst>
          </p:cNvPr>
          <p:cNvPicPr/>
          <p:nvPr/>
        </p:nvPicPr>
        <p:blipFill>
          <a:blip r:embed="rId2"/>
          <a:stretch>
            <a:fillRect/>
          </a:stretch>
        </p:blipFill>
        <p:spPr>
          <a:xfrm>
            <a:off x="838200" y="370722"/>
            <a:ext cx="7744326" cy="4361699"/>
          </a:xfrm>
          <a:prstGeom prst="rect">
            <a:avLst/>
          </a:prstGeom>
        </p:spPr>
      </p:pic>
    </p:spTree>
    <p:extLst>
      <p:ext uri="{BB962C8B-B14F-4D97-AF65-F5344CB8AC3E}">
        <p14:creationId xmlns:p14="http://schemas.microsoft.com/office/powerpoint/2010/main" val="227731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1DA91-601B-4DAE-B528-FFF6C7044636}"/>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distribution plot it is evident that customer without partners is more likely to churn in comparison to customers with partners.</a:t>
            </a:r>
          </a:p>
        </p:txBody>
      </p:sp>
      <p:pic>
        <p:nvPicPr>
          <p:cNvPr id="4" name="Picture 3">
            <a:extLst>
              <a:ext uri="{FF2B5EF4-FFF2-40B4-BE49-F238E27FC236}">
                <a16:creationId xmlns:a16="http://schemas.microsoft.com/office/drawing/2014/main" id="{6AE575D2-464D-4693-B0F9-3F6803102A02}"/>
              </a:ext>
            </a:extLst>
          </p:cNvPr>
          <p:cNvPicPr/>
          <p:nvPr/>
        </p:nvPicPr>
        <p:blipFill>
          <a:blip r:embed="rId2"/>
          <a:stretch>
            <a:fillRect/>
          </a:stretch>
        </p:blipFill>
        <p:spPr>
          <a:xfrm>
            <a:off x="539382" y="144379"/>
            <a:ext cx="7962933" cy="5069305"/>
          </a:xfrm>
          <a:prstGeom prst="rect">
            <a:avLst/>
          </a:prstGeom>
        </p:spPr>
      </p:pic>
    </p:spTree>
    <p:extLst>
      <p:ext uri="{BB962C8B-B14F-4D97-AF65-F5344CB8AC3E}">
        <p14:creationId xmlns:p14="http://schemas.microsoft.com/office/powerpoint/2010/main" val="33174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5BBB9-45BE-4432-B775-2B44070AECEB}"/>
              </a:ext>
            </a:extLst>
          </p:cNvPr>
          <p:cNvSpPr>
            <a:spLocks noGrp="1"/>
          </p:cNvSpPr>
          <p:nvPr>
            <p:ph idx="1"/>
          </p:nvPr>
        </p:nvSpPr>
        <p:spPr>
          <a:xfrm>
            <a:off x="838200" y="208547"/>
            <a:ext cx="10515600" cy="596841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plots, it is evident that customer with no phone service is less and customers with multiple lines have slightly higher churn.</a:t>
            </a:r>
          </a:p>
        </p:txBody>
      </p:sp>
      <p:pic>
        <p:nvPicPr>
          <p:cNvPr id="4" name="Picture 3">
            <a:extLst>
              <a:ext uri="{FF2B5EF4-FFF2-40B4-BE49-F238E27FC236}">
                <a16:creationId xmlns:a16="http://schemas.microsoft.com/office/drawing/2014/main" id="{D87514AA-8C25-46BF-8AFB-C5F882809EF1}"/>
              </a:ext>
            </a:extLst>
          </p:cNvPr>
          <p:cNvPicPr/>
          <p:nvPr/>
        </p:nvPicPr>
        <p:blipFill>
          <a:blip r:embed="rId2"/>
          <a:stretch>
            <a:fillRect/>
          </a:stretch>
        </p:blipFill>
        <p:spPr>
          <a:xfrm>
            <a:off x="685800" y="254610"/>
            <a:ext cx="9982200" cy="4862822"/>
          </a:xfrm>
          <a:prstGeom prst="rect">
            <a:avLst/>
          </a:prstGeom>
        </p:spPr>
      </p:pic>
    </p:spTree>
    <p:extLst>
      <p:ext uri="{BB962C8B-B14F-4D97-AF65-F5344CB8AC3E}">
        <p14:creationId xmlns:p14="http://schemas.microsoft.com/office/powerpoint/2010/main" val="130072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A6F76-6F19-4F0A-8165-DCD4E662B002}"/>
              </a:ext>
            </a:extLst>
          </p:cNvPr>
          <p:cNvSpPr>
            <a:spLocks noGrp="1"/>
          </p:cNvSpPr>
          <p:nvPr>
            <p:ph idx="1"/>
          </p:nvPr>
        </p:nvSpPr>
        <p:spPr>
          <a:xfrm>
            <a:off x="838200" y="272716"/>
            <a:ext cx="10515600" cy="5904247"/>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It can be observed from above plot that customers without internet have very low churn, also customers with fiber optic cable are more likely to churn than customers with DSL connection.</a:t>
            </a:r>
          </a:p>
        </p:txBody>
      </p:sp>
      <p:pic>
        <p:nvPicPr>
          <p:cNvPr id="4" name="Picture 3">
            <a:extLst>
              <a:ext uri="{FF2B5EF4-FFF2-40B4-BE49-F238E27FC236}">
                <a16:creationId xmlns:a16="http://schemas.microsoft.com/office/drawing/2014/main" id="{F8FBD00B-F50C-400D-9F04-F5E9C06D4F48}"/>
              </a:ext>
            </a:extLst>
          </p:cNvPr>
          <p:cNvPicPr/>
          <p:nvPr/>
        </p:nvPicPr>
        <p:blipFill>
          <a:blip r:embed="rId2"/>
          <a:stretch>
            <a:fillRect/>
          </a:stretch>
        </p:blipFill>
        <p:spPr>
          <a:xfrm>
            <a:off x="678681" y="272715"/>
            <a:ext cx="8304897" cy="4443663"/>
          </a:xfrm>
          <a:prstGeom prst="rect">
            <a:avLst/>
          </a:prstGeom>
        </p:spPr>
      </p:pic>
    </p:spTree>
    <p:extLst>
      <p:ext uri="{BB962C8B-B14F-4D97-AF65-F5344CB8AC3E}">
        <p14:creationId xmlns:p14="http://schemas.microsoft.com/office/powerpoint/2010/main" val="217927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43D43-0454-455F-88AC-137BF284E623}"/>
              </a:ext>
            </a:extLst>
          </p:cNvPr>
          <p:cNvSpPr>
            <a:spLocks noGrp="1"/>
          </p:cNvSpPr>
          <p:nvPr>
            <p:ph idx="1"/>
          </p:nvPr>
        </p:nvSpPr>
        <p:spPr>
          <a:xfrm>
            <a:off x="838200" y="641684"/>
            <a:ext cx="10515600" cy="5535279"/>
          </a:xfrm>
        </p:spPr>
        <p:txBody>
          <a:bodyPr/>
          <a:lstStyle/>
          <a:p>
            <a:pPr marL="0" indent="0" algn="ctr">
              <a:buNone/>
            </a:pPr>
            <a:r>
              <a:rPr lang="en-US" dirty="0"/>
              <a:t>Submitted in partial fulfillment of the requirements of MTech Software Engineering Degree Programme</a:t>
            </a:r>
          </a:p>
          <a:p>
            <a:pPr marL="0" indent="0">
              <a:buNone/>
            </a:pPr>
            <a:endParaRPr lang="en-US" dirty="0"/>
          </a:p>
          <a:p>
            <a:pPr marL="0" indent="0" algn="ctr">
              <a:buNone/>
            </a:pPr>
            <a:r>
              <a:rPr lang="en-US" sz="2400" dirty="0"/>
              <a:t>By</a:t>
            </a:r>
          </a:p>
          <a:p>
            <a:pPr marL="0" indent="0" algn="ctr">
              <a:buNone/>
            </a:pPr>
            <a:r>
              <a:rPr lang="en-US" sz="2400" dirty="0"/>
              <a:t>Samarth Malhotra</a:t>
            </a:r>
          </a:p>
          <a:p>
            <a:pPr marL="0" indent="0" algn="ctr">
              <a:buNone/>
            </a:pPr>
            <a:r>
              <a:rPr lang="en-US" sz="1800" dirty="0"/>
              <a:t>2018ap04535</a:t>
            </a:r>
          </a:p>
          <a:p>
            <a:pPr marL="0" indent="0">
              <a:buNone/>
            </a:pPr>
            <a:endParaRPr lang="en-US" dirty="0"/>
          </a:p>
          <a:p>
            <a:pPr marL="0" indent="0" algn="ctr">
              <a:buNone/>
            </a:pPr>
            <a:r>
              <a:rPr lang="en-US" sz="2400" dirty="0"/>
              <a:t>Under the supervision of </a:t>
            </a:r>
          </a:p>
          <a:p>
            <a:pPr marL="0" indent="0" algn="ctr">
              <a:buNone/>
            </a:pPr>
            <a:r>
              <a:rPr lang="en-US" sz="2400" dirty="0"/>
              <a:t>Mayank Jain</a:t>
            </a:r>
          </a:p>
          <a:p>
            <a:pPr marL="0" indent="0" algn="ctr">
              <a:buNone/>
            </a:pPr>
            <a:r>
              <a:rPr lang="en-US" sz="2400" dirty="0"/>
              <a:t>Principal Software Developer</a:t>
            </a:r>
          </a:p>
        </p:txBody>
      </p:sp>
    </p:spTree>
    <p:extLst>
      <p:ext uri="{BB962C8B-B14F-4D97-AF65-F5344CB8AC3E}">
        <p14:creationId xmlns:p14="http://schemas.microsoft.com/office/powerpoint/2010/main" val="149067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4228D-3FFF-43C4-ABA0-687BCA77FB05}"/>
              </a:ext>
            </a:extLst>
          </p:cNvPr>
          <p:cNvSpPr>
            <a:spLocks noGrp="1"/>
          </p:cNvSpPr>
          <p:nvPr>
            <p:ph idx="1"/>
          </p:nvPr>
        </p:nvSpPr>
        <p:spPr>
          <a:xfrm>
            <a:off x="838200" y="160421"/>
            <a:ext cx="10515600" cy="60165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indent="0">
              <a:spcBef>
                <a:spcPts val="0"/>
              </a:spcBef>
              <a:spcAft>
                <a:spcPts val="1000"/>
              </a:spcAft>
              <a:buNone/>
            </a:pPr>
            <a:r>
              <a:rPr lang="en-US" sz="2400" i="0" dirty="0">
                <a:solidFill>
                  <a:srgbClr val="44546A"/>
                </a:solidFill>
                <a:effectLst/>
                <a:ea typeface="Calibri" panose="020F0502020204030204" pitchFamily="34" charset="0"/>
                <a:cs typeface="Times New Roman" panose="02020603050405020304" pitchFamily="18" charset="0"/>
              </a:rPr>
              <a:t>From above plot it is evident that </a:t>
            </a:r>
            <a:endParaRPr lang="en-US" sz="2400" i="1" dirty="0">
              <a:solidFill>
                <a:srgbClr val="44546A"/>
              </a:solidFill>
              <a:effectLst/>
              <a:ea typeface="Calibri" panose="020F0502020204030204" pitchFamily="34" charset="0"/>
              <a:cs typeface="Times New Roman" panose="02020603050405020304" pitchFamily="18" charset="0"/>
            </a:endParaRPr>
          </a:p>
          <a:p>
            <a:pPr>
              <a:spcBef>
                <a:spcPts val="0"/>
              </a:spcBef>
            </a:pPr>
            <a:r>
              <a:rPr lang="en-US" sz="2400" dirty="0">
                <a:effectLst/>
                <a:ea typeface="Times New Roman" panose="02020603050405020304" pitchFamily="18" charset="0"/>
              </a:rPr>
              <a:t>customers without internet are less likely to churn</a:t>
            </a:r>
          </a:p>
          <a:p>
            <a:pPr>
              <a:spcBef>
                <a:spcPts val="0"/>
              </a:spcBef>
            </a:pPr>
            <a:r>
              <a:rPr lang="en-US" sz="2400" dirty="0">
                <a:effectLst/>
                <a:ea typeface="Times New Roman" panose="02020603050405020304" pitchFamily="18" charset="0"/>
              </a:rPr>
              <a:t>Customer with online security is less likely to churn</a:t>
            </a:r>
          </a:p>
          <a:p>
            <a:pPr>
              <a:spcBef>
                <a:spcPts val="0"/>
              </a:spcBef>
            </a:pPr>
            <a:r>
              <a:rPr lang="en-US" sz="2400" dirty="0">
                <a:effectLst/>
                <a:ea typeface="Times New Roman" panose="02020603050405020304" pitchFamily="18" charset="0"/>
              </a:rPr>
              <a:t>Customers with online backup are less likely to churn</a:t>
            </a:r>
          </a:p>
          <a:p>
            <a:r>
              <a:rPr lang="en-US" sz="2400" dirty="0">
                <a:effectLst/>
                <a:ea typeface="Calibri" panose="020F0502020204030204" pitchFamily="34" charset="0"/>
                <a:cs typeface="Times New Roman" panose="02020603050405020304" pitchFamily="18" charset="0"/>
              </a:rPr>
              <a:t>Also, customers with device protection are less likely to churn</a:t>
            </a:r>
            <a:endParaRPr lang="en-US" sz="2400" dirty="0"/>
          </a:p>
        </p:txBody>
      </p:sp>
      <p:pic>
        <p:nvPicPr>
          <p:cNvPr id="4" name="Picture 3">
            <a:extLst>
              <a:ext uri="{FF2B5EF4-FFF2-40B4-BE49-F238E27FC236}">
                <a16:creationId xmlns:a16="http://schemas.microsoft.com/office/drawing/2014/main" id="{F80C5473-2A6D-43C5-92FB-752CD5ACE0F4}"/>
              </a:ext>
            </a:extLst>
          </p:cNvPr>
          <p:cNvPicPr/>
          <p:nvPr/>
        </p:nvPicPr>
        <p:blipFill>
          <a:blip r:embed="rId2"/>
          <a:stretch>
            <a:fillRect/>
          </a:stretch>
        </p:blipFill>
        <p:spPr>
          <a:xfrm>
            <a:off x="348914" y="60157"/>
            <a:ext cx="11004885" cy="3485147"/>
          </a:xfrm>
          <a:prstGeom prst="rect">
            <a:avLst/>
          </a:prstGeom>
        </p:spPr>
      </p:pic>
    </p:spTree>
    <p:extLst>
      <p:ext uri="{BB962C8B-B14F-4D97-AF65-F5344CB8AC3E}">
        <p14:creationId xmlns:p14="http://schemas.microsoft.com/office/powerpoint/2010/main" val="380439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FC9D-97E5-4384-B4B3-0DC3866F7A24}"/>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see that customers with tech support are less likely to churn</a:t>
            </a:r>
          </a:p>
        </p:txBody>
      </p:sp>
      <p:pic>
        <p:nvPicPr>
          <p:cNvPr id="4" name="Picture 3">
            <a:extLst>
              <a:ext uri="{FF2B5EF4-FFF2-40B4-BE49-F238E27FC236}">
                <a16:creationId xmlns:a16="http://schemas.microsoft.com/office/drawing/2014/main" id="{C79D7DED-1F83-44AA-9298-81A0300A7502}"/>
              </a:ext>
            </a:extLst>
          </p:cNvPr>
          <p:cNvPicPr/>
          <p:nvPr/>
        </p:nvPicPr>
        <p:blipFill>
          <a:blip r:embed="rId2"/>
          <a:stretch>
            <a:fillRect/>
          </a:stretch>
        </p:blipFill>
        <p:spPr>
          <a:xfrm>
            <a:off x="838200" y="291515"/>
            <a:ext cx="9669379" cy="4633411"/>
          </a:xfrm>
          <a:prstGeom prst="rect">
            <a:avLst/>
          </a:prstGeom>
        </p:spPr>
      </p:pic>
    </p:spTree>
    <p:extLst>
      <p:ext uri="{BB962C8B-B14F-4D97-AF65-F5344CB8AC3E}">
        <p14:creationId xmlns:p14="http://schemas.microsoft.com/office/powerpoint/2010/main" val="341270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2ACC-EA84-4749-9E15-CE1E5151B3AB}"/>
              </a:ext>
            </a:extLst>
          </p:cNvPr>
          <p:cNvSpPr>
            <a:spLocks noGrp="1"/>
          </p:cNvSpPr>
          <p:nvPr>
            <p:ph idx="1"/>
          </p:nvPr>
        </p:nvSpPr>
        <p:spPr>
          <a:xfrm>
            <a:off x="838200" y="128337"/>
            <a:ext cx="10515600" cy="604862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it is very evident that customers with Streaming TV and Streaming Movies are less likely to churn.</a:t>
            </a:r>
          </a:p>
          <a:p>
            <a:pPr marL="0" indent="0">
              <a:buNone/>
            </a:pPr>
            <a:endParaRPr lang="en-US" dirty="0"/>
          </a:p>
        </p:txBody>
      </p:sp>
      <p:pic>
        <p:nvPicPr>
          <p:cNvPr id="4" name="Picture 3">
            <a:extLst>
              <a:ext uri="{FF2B5EF4-FFF2-40B4-BE49-F238E27FC236}">
                <a16:creationId xmlns:a16="http://schemas.microsoft.com/office/drawing/2014/main" id="{2C48712C-9DCB-4729-BB51-20DDE83FF87E}"/>
              </a:ext>
            </a:extLst>
          </p:cNvPr>
          <p:cNvPicPr/>
          <p:nvPr/>
        </p:nvPicPr>
        <p:blipFill>
          <a:blip r:embed="rId2"/>
          <a:stretch>
            <a:fillRect/>
          </a:stretch>
        </p:blipFill>
        <p:spPr>
          <a:xfrm>
            <a:off x="525379" y="325630"/>
            <a:ext cx="10367210" cy="4599296"/>
          </a:xfrm>
          <a:prstGeom prst="rect">
            <a:avLst/>
          </a:prstGeom>
        </p:spPr>
      </p:pic>
    </p:spTree>
    <p:extLst>
      <p:ext uri="{BB962C8B-B14F-4D97-AF65-F5344CB8AC3E}">
        <p14:creationId xmlns:p14="http://schemas.microsoft.com/office/powerpoint/2010/main" val="158931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E0C04-23E7-4D58-843E-3E4727C022A5}"/>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graph we can observe that customers one-year and two-year contracts are less likely to churn.</a:t>
            </a:r>
          </a:p>
        </p:txBody>
      </p:sp>
      <p:pic>
        <p:nvPicPr>
          <p:cNvPr id="4" name="Picture 3">
            <a:extLst>
              <a:ext uri="{FF2B5EF4-FFF2-40B4-BE49-F238E27FC236}">
                <a16:creationId xmlns:a16="http://schemas.microsoft.com/office/drawing/2014/main" id="{A5D6A0D8-B365-4390-9FD0-77441043A299}"/>
              </a:ext>
            </a:extLst>
          </p:cNvPr>
          <p:cNvPicPr/>
          <p:nvPr/>
        </p:nvPicPr>
        <p:blipFill>
          <a:blip r:embed="rId2"/>
          <a:stretch>
            <a:fillRect/>
          </a:stretch>
        </p:blipFill>
        <p:spPr>
          <a:xfrm>
            <a:off x="838200" y="160420"/>
            <a:ext cx="9685421" cy="5021179"/>
          </a:xfrm>
          <a:prstGeom prst="rect">
            <a:avLst/>
          </a:prstGeom>
        </p:spPr>
      </p:pic>
    </p:spTree>
    <p:extLst>
      <p:ext uri="{BB962C8B-B14F-4D97-AF65-F5344CB8AC3E}">
        <p14:creationId xmlns:p14="http://schemas.microsoft.com/office/powerpoint/2010/main" val="241791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C836-01C7-4802-B1AF-D5825366DAC2}"/>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we can observe that customers with paperless billing are more likely to churn as compared to other customers.</a:t>
            </a:r>
          </a:p>
        </p:txBody>
      </p:sp>
      <p:pic>
        <p:nvPicPr>
          <p:cNvPr id="4" name="Picture 3">
            <a:extLst>
              <a:ext uri="{FF2B5EF4-FFF2-40B4-BE49-F238E27FC236}">
                <a16:creationId xmlns:a16="http://schemas.microsoft.com/office/drawing/2014/main" id="{804C99D7-17DA-4424-8866-CEA0192AC220}"/>
              </a:ext>
            </a:extLst>
          </p:cNvPr>
          <p:cNvPicPr/>
          <p:nvPr/>
        </p:nvPicPr>
        <p:blipFill>
          <a:blip r:embed="rId2"/>
          <a:stretch>
            <a:fillRect/>
          </a:stretch>
        </p:blipFill>
        <p:spPr>
          <a:xfrm>
            <a:off x="590549" y="381101"/>
            <a:ext cx="9949113" cy="4575910"/>
          </a:xfrm>
          <a:prstGeom prst="rect">
            <a:avLst/>
          </a:prstGeom>
        </p:spPr>
      </p:pic>
    </p:spTree>
    <p:extLst>
      <p:ext uri="{BB962C8B-B14F-4D97-AF65-F5344CB8AC3E}">
        <p14:creationId xmlns:p14="http://schemas.microsoft.com/office/powerpoint/2010/main" val="88742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5AC6B-9448-48C3-896B-9738FD354813}"/>
              </a:ext>
            </a:extLst>
          </p:cNvPr>
          <p:cNvSpPr>
            <a:spLocks noGrp="1"/>
          </p:cNvSpPr>
          <p:nvPr>
            <p:ph idx="1"/>
          </p:nvPr>
        </p:nvSpPr>
        <p:spPr>
          <a:xfrm>
            <a:off x="838200" y="160420"/>
            <a:ext cx="10515600" cy="6513095"/>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observe that customers with electronic check are more likely to churn compared to other payment methods.</a:t>
            </a:r>
          </a:p>
        </p:txBody>
      </p:sp>
      <p:pic>
        <p:nvPicPr>
          <p:cNvPr id="4" name="Picture 3">
            <a:extLst>
              <a:ext uri="{FF2B5EF4-FFF2-40B4-BE49-F238E27FC236}">
                <a16:creationId xmlns:a16="http://schemas.microsoft.com/office/drawing/2014/main" id="{D97D27F6-C28F-49B8-B9E0-951FC2939A73}"/>
              </a:ext>
            </a:extLst>
          </p:cNvPr>
          <p:cNvPicPr/>
          <p:nvPr/>
        </p:nvPicPr>
        <p:blipFill>
          <a:blip r:embed="rId2"/>
          <a:stretch>
            <a:fillRect/>
          </a:stretch>
        </p:blipFill>
        <p:spPr>
          <a:xfrm>
            <a:off x="838200" y="184485"/>
            <a:ext cx="10038347" cy="5462336"/>
          </a:xfrm>
          <a:prstGeom prst="rect">
            <a:avLst/>
          </a:prstGeom>
        </p:spPr>
      </p:pic>
    </p:spTree>
    <p:extLst>
      <p:ext uri="{BB962C8B-B14F-4D97-AF65-F5344CB8AC3E}">
        <p14:creationId xmlns:p14="http://schemas.microsoft.com/office/powerpoint/2010/main" val="319247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7A5B9-BCBE-4A83-B5B6-9610C4C0D6B7}"/>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heatmap it is very clear that Tenure Months and Total charges are highly correlated, similarly for categorical features we have created a separate dataset and created correlation matrix.</a:t>
            </a:r>
          </a:p>
        </p:txBody>
      </p:sp>
      <p:pic>
        <p:nvPicPr>
          <p:cNvPr id="4" name="Picture 3">
            <a:extLst>
              <a:ext uri="{FF2B5EF4-FFF2-40B4-BE49-F238E27FC236}">
                <a16:creationId xmlns:a16="http://schemas.microsoft.com/office/drawing/2014/main" id="{C8A12E00-B409-42D8-B205-9AED824986C7}"/>
              </a:ext>
            </a:extLst>
          </p:cNvPr>
          <p:cNvPicPr/>
          <p:nvPr/>
        </p:nvPicPr>
        <p:blipFill>
          <a:blip r:embed="rId2"/>
          <a:stretch>
            <a:fillRect/>
          </a:stretch>
        </p:blipFill>
        <p:spPr>
          <a:xfrm>
            <a:off x="592304" y="240139"/>
            <a:ext cx="8696075" cy="4444156"/>
          </a:xfrm>
          <a:prstGeom prst="rect">
            <a:avLst/>
          </a:prstGeom>
        </p:spPr>
      </p:pic>
    </p:spTree>
    <p:extLst>
      <p:ext uri="{BB962C8B-B14F-4D97-AF65-F5344CB8AC3E}">
        <p14:creationId xmlns:p14="http://schemas.microsoft.com/office/powerpoint/2010/main" val="1695407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4AEBB-68D7-4A2D-AB3D-16453B987A12}"/>
              </a:ext>
            </a:extLst>
          </p:cNvPr>
          <p:cNvSpPr>
            <a:spLocks noGrp="1"/>
          </p:cNvSpPr>
          <p:nvPr>
            <p:ph idx="1"/>
          </p:nvPr>
        </p:nvSpPr>
        <p:spPr>
          <a:xfrm>
            <a:off x="838200" y="336884"/>
            <a:ext cx="10515600" cy="5840079"/>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Form the above heatmap we can observe that Phone Service and Multiple Lines are correlated, similarly, internet Service, Online Security, Device Protection, Tech Support, Streaming TV and Streaming Movies are correlated.</a:t>
            </a:r>
          </a:p>
        </p:txBody>
      </p:sp>
      <p:pic>
        <p:nvPicPr>
          <p:cNvPr id="4" name="Picture 3">
            <a:extLst>
              <a:ext uri="{FF2B5EF4-FFF2-40B4-BE49-F238E27FC236}">
                <a16:creationId xmlns:a16="http://schemas.microsoft.com/office/drawing/2014/main" id="{D6CB2BB7-FC00-4BBC-B481-239901A0D91C}"/>
              </a:ext>
            </a:extLst>
          </p:cNvPr>
          <p:cNvPicPr/>
          <p:nvPr/>
        </p:nvPicPr>
        <p:blipFill>
          <a:blip r:embed="rId2"/>
          <a:stretch>
            <a:fillRect/>
          </a:stretch>
        </p:blipFill>
        <p:spPr>
          <a:xfrm>
            <a:off x="838199" y="300789"/>
            <a:ext cx="10359189" cy="4608095"/>
          </a:xfrm>
          <a:prstGeom prst="rect">
            <a:avLst/>
          </a:prstGeom>
        </p:spPr>
      </p:pic>
    </p:spTree>
    <p:extLst>
      <p:ext uri="{BB962C8B-B14F-4D97-AF65-F5344CB8AC3E}">
        <p14:creationId xmlns:p14="http://schemas.microsoft.com/office/powerpoint/2010/main" val="3905127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5F8DA-B931-4AF5-8D42-1278A92838FE}"/>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As we have also observed in exploratory data analysis numerical features Tenure Months, Monthly Charges, and Total Charges are very important features to predict customer churn also categorical features Contract Mouth-to-mouth which are highly likely to churn. These results obtained are in line with the results obtained in exploratory data analysis.</a:t>
            </a:r>
          </a:p>
        </p:txBody>
      </p:sp>
      <p:pic>
        <p:nvPicPr>
          <p:cNvPr id="4" name="Picture 3">
            <a:extLst>
              <a:ext uri="{FF2B5EF4-FFF2-40B4-BE49-F238E27FC236}">
                <a16:creationId xmlns:a16="http://schemas.microsoft.com/office/drawing/2014/main" id="{7988244C-B485-46B6-A389-D63DFBED5976}"/>
              </a:ext>
            </a:extLst>
          </p:cNvPr>
          <p:cNvPicPr/>
          <p:nvPr/>
        </p:nvPicPr>
        <p:blipFill>
          <a:blip r:embed="rId2"/>
          <a:stretch>
            <a:fillRect/>
          </a:stretch>
        </p:blipFill>
        <p:spPr>
          <a:xfrm>
            <a:off x="621631" y="160421"/>
            <a:ext cx="10732169" cy="3882190"/>
          </a:xfrm>
          <a:prstGeom prst="rect">
            <a:avLst/>
          </a:prstGeom>
        </p:spPr>
      </p:pic>
    </p:spTree>
    <p:extLst>
      <p:ext uri="{BB962C8B-B14F-4D97-AF65-F5344CB8AC3E}">
        <p14:creationId xmlns:p14="http://schemas.microsoft.com/office/powerpoint/2010/main" val="128471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36AE-C152-4E7B-94A7-89A674607103}"/>
              </a:ext>
            </a:extLst>
          </p:cNvPr>
          <p:cNvSpPr>
            <a:spLocks noGrp="1"/>
          </p:cNvSpPr>
          <p:nvPr>
            <p:ph type="title"/>
          </p:nvPr>
        </p:nvSpPr>
        <p:spPr>
          <a:xfrm>
            <a:off x="838200" y="365125"/>
            <a:ext cx="10515600" cy="854075"/>
          </a:xfrm>
        </p:spPr>
        <p:txBody>
          <a:bodyPr>
            <a:normAutofit/>
          </a:bodyPr>
          <a:lstStyle/>
          <a:p>
            <a:r>
              <a:rPr lang="en-US" sz="4000" dirty="0"/>
              <a:t>Abstract</a:t>
            </a:r>
          </a:p>
        </p:txBody>
      </p:sp>
      <p:sp>
        <p:nvSpPr>
          <p:cNvPr id="3" name="Content Placeholder 2">
            <a:extLst>
              <a:ext uri="{FF2B5EF4-FFF2-40B4-BE49-F238E27FC236}">
                <a16:creationId xmlns:a16="http://schemas.microsoft.com/office/drawing/2014/main" id="{78588882-E91C-4AF1-B3B9-2E85CCF21B0D}"/>
              </a:ext>
            </a:extLst>
          </p:cNvPr>
          <p:cNvSpPr>
            <a:spLocks noGrp="1"/>
          </p:cNvSpPr>
          <p:nvPr>
            <p:ph idx="1"/>
          </p:nvPr>
        </p:nvSpPr>
        <p:spPr>
          <a:xfrm>
            <a:off x="838200" y="1219200"/>
            <a:ext cx="10515600" cy="4957763"/>
          </a:xfrm>
        </p:spPr>
        <p:txBody>
          <a:bodyPr>
            <a:normAutofit lnSpcReduction="10000"/>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is the likelihood of a customer to leave a brand, stop using its services and switching over to other providers. It is a major challenge in businesses with subscription-based model and has direct impact on the revenue of the company, especially in the telecom field. The cost of churn includes both the loss of revenue and the marketing costs involved in replacing those customers with new ones, therefore, predicting and preventing customer churn has a potential revenue source therefore the telecom companies must make an effort to retain their customers.</a:t>
            </a: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prediction modelling aims to understand the customer’s behavior and attributes (gender, age, dependents, financial status), also the likelihood to switching of the brand, possible reasons and the remedial measures to retain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With a better understanding and an insight into potential customers leaving the brand in the volatile market condition, the brand can take a suitable action after the analysis which will lead to most retention impact on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3783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DD75-FF53-479F-9535-5AB5EBDF3E2D}"/>
              </a:ext>
            </a:extLst>
          </p:cNvPr>
          <p:cNvSpPr>
            <a:spLocks noGrp="1"/>
          </p:cNvSpPr>
          <p:nvPr>
            <p:ph type="title"/>
          </p:nvPr>
        </p:nvSpPr>
        <p:spPr/>
        <p:txBody>
          <a:bodyPr>
            <a:normAutofit/>
          </a:bodyPr>
          <a:lstStyle/>
          <a:p>
            <a:r>
              <a:rPr lang="en-US" sz="4000" dirty="0"/>
              <a:t>Objective</a:t>
            </a:r>
          </a:p>
        </p:txBody>
      </p:sp>
      <p:sp>
        <p:nvSpPr>
          <p:cNvPr id="3" name="Content Placeholder 2">
            <a:extLst>
              <a:ext uri="{FF2B5EF4-FFF2-40B4-BE49-F238E27FC236}">
                <a16:creationId xmlns:a16="http://schemas.microsoft.com/office/drawing/2014/main" id="{47DD485E-34DE-4FD9-8530-BD24C0CA220B}"/>
              </a:ext>
            </a:extLst>
          </p:cNvPr>
          <p:cNvSpPr>
            <a:spLocks noGrp="1"/>
          </p:cNvSpPr>
          <p:nvPr>
            <p:ph idx="1"/>
          </p:nvPr>
        </p:nvSpPr>
        <p:spPr/>
        <p:txBody>
          <a:bodyPr/>
          <a:lstStyle/>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visualizations to showcase how each feature is affecting the target class</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multiple machine learning models to predict the target variable and evaluate them with multiple metrics (AUC Score, precision, recall, f1 score)</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Identify the features which are important for the chosen model</a:t>
            </a:r>
          </a:p>
          <a:p>
            <a:pPr marL="514350" indent="-514350">
              <a:buFont typeface="+mj-lt"/>
              <a:buAutoNum type="alphaLcParenR"/>
            </a:pPr>
            <a:endParaRPr lang="en-US" dirty="0"/>
          </a:p>
        </p:txBody>
      </p:sp>
    </p:spTree>
    <p:extLst>
      <p:ext uri="{BB962C8B-B14F-4D97-AF65-F5344CB8AC3E}">
        <p14:creationId xmlns:p14="http://schemas.microsoft.com/office/powerpoint/2010/main" val="401341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1EA7-8261-4F14-A78B-A4BF781A8CB7}"/>
              </a:ext>
            </a:extLst>
          </p:cNvPr>
          <p:cNvSpPr>
            <a:spLocks noGrp="1"/>
          </p:cNvSpPr>
          <p:nvPr>
            <p:ph type="title"/>
          </p:nvPr>
        </p:nvSpPr>
        <p:spPr/>
        <p:txBody>
          <a:bodyPr>
            <a:normAutofit/>
          </a:bodyPr>
          <a:lstStyle/>
          <a:p>
            <a:r>
              <a:rPr lang="en-US" sz="4000" dirty="0"/>
              <a:t>Benefit to the organization</a:t>
            </a:r>
          </a:p>
        </p:txBody>
      </p:sp>
      <p:sp>
        <p:nvSpPr>
          <p:cNvPr id="3" name="Content Placeholder 2">
            <a:extLst>
              <a:ext uri="{FF2B5EF4-FFF2-40B4-BE49-F238E27FC236}">
                <a16:creationId xmlns:a16="http://schemas.microsoft.com/office/drawing/2014/main" id="{99EA09AB-56B9-427E-8373-8166EDE3617B}"/>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Oracle provides end to end cloud solutions to telecommunication providers, it spans everything from capturing the network calling data to billing and processing payments to generating audit reports.</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project will directly benefit Oracle in providing up to date information about customer churn to its client i.e., telecom operators and operators in turn will ensure that the customer churn could be prevented in time by opting for retention strategies which will have direct impact on their revenue.</a:t>
            </a:r>
            <a:endParaRPr lang="en-US" sz="2400" dirty="0"/>
          </a:p>
        </p:txBody>
      </p:sp>
    </p:spTree>
    <p:extLst>
      <p:ext uri="{BB962C8B-B14F-4D97-AF65-F5344CB8AC3E}">
        <p14:creationId xmlns:p14="http://schemas.microsoft.com/office/powerpoint/2010/main" val="255741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7D50-CF3A-4B65-93DD-125C48298CC2}"/>
              </a:ext>
            </a:extLst>
          </p:cNvPr>
          <p:cNvSpPr>
            <a:spLocks noGrp="1"/>
          </p:cNvSpPr>
          <p:nvPr>
            <p:ph type="title"/>
          </p:nvPr>
        </p:nvSpPr>
        <p:spPr/>
        <p:txBody>
          <a:bodyPr/>
          <a:lstStyle/>
          <a:p>
            <a:r>
              <a:rPr lang="en-US" dirty="0"/>
              <a:t>Data </a:t>
            </a:r>
            <a:r>
              <a:rPr lang="en-US" dirty="0" err="1"/>
              <a:t>Acquision</a:t>
            </a:r>
            <a:endParaRPr lang="en-US" dirty="0"/>
          </a:p>
        </p:txBody>
      </p:sp>
      <p:sp>
        <p:nvSpPr>
          <p:cNvPr id="3" name="Content Placeholder 2">
            <a:extLst>
              <a:ext uri="{FF2B5EF4-FFF2-40B4-BE49-F238E27FC236}">
                <a16:creationId xmlns:a16="http://schemas.microsoft.com/office/drawing/2014/main" id="{270D90B9-1AC4-46AD-A77E-4E3020DEE470}"/>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Here we are using sample dataset provided by IBM community, the dataset contains information about a fictional telco company that provided home phone and internet services to 7043 customers in California in Q3. It indicates which customers have left, stayed, or signed up for their service. Multiple important demographics are included for each customer, as well as Customer Lifetime Value (CLTV) index.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497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6EBA-F172-42B1-B8A0-FBE13EB805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91909A7-CBBA-4BE6-8CA5-D1482679F817}"/>
              </a:ext>
            </a:extLst>
          </p:cNvPr>
          <p:cNvSpPr>
            <a:spLocks noGrp="1"/>
          </p:cNvSpPr>
          <p:nvPr>
            <p:ph idx="1"/>
          </p:nvPr>
        </p:nvSpPr>
        <p:spPr/>
        <p:txBody>
          <a:bodyPr/>
          <a:lstStyle/>
          <a:p>
            <a:pPr marL="0" indent="0">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Handling Missing Data</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dataset has some missing values for features Total Charges and Churn Reason, for records where Tenure Months is 0 there is no value for Total Charges, also for feature Churn Reason for all the data points where Churn Label is No. i.e. The customers who have not left the company there will be no Churn Reason.  Before imputing any value for Total Charges, we are changing the data type of the feature from object to float.</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8">
            <a:extLst>
              <a:ext uri="{FF2B5EF4-FFF2-40B4-BE49-F238E27FC236}">
                <a16:creationId xmlns:a16="http://schemas.microsoft.com/office/drawing/2014/main" id="{C2E6A2F6-5A93-4A02-8BF0-F0FB61410FB2}"/>
              </a:ext>
            </a:extLst>
          </p:cNvPr>
          <p:cNvPicPr>
            <a:picLocks noChangeAspect="1"/>
          </p:cNvPicPr>
          <p:nvPr/>
        </p:nvPicPr>
        <p:blipFill>
          <a:blip r:embed="rId2"/>
          <a:stretch>
            <a:fillRect/>
          </a:stretch>
        </p:blipFill>
        <p:spPr>
          <a:xfrm>
            <a:off x="838200" y="3888384"/>
            <a:ext cx="9390248" cy="1581974"/>
          </a:xfrm>
          <a:prstGeom prst="rect">
            <a:avLst/>
          </a:prstGeom>
        </p:spPr>
      </p:pic>
    </p:spTree>
    <p:extLst>
      <p:ext uri="{BB962C8B-B14F-4D97-AF65-F5344CB8AC3E}">
        <p14:creationId xmlns:p14="http://schemas.microsoft.com/office/powerpoint/2010/main" val="385898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CB59E-D593-401A-AF56-9BA1E7515362}"/>
              </a:ext>
            </a:extLst>
          </p:cNvPr>
          <p:cNvSpPr>
            <a:spLocks noGrp="1"/>
          </p:cNvSpPr>
          <p:nvPr>
            <p:ph idx="1"/>
          </p:nvPr>
        </p:nvSpPr>
        <p:spPr>
          <a:xfrm>
            <a:off x="838200" y="352926"/>
            <a:ext cx="10515600" cy="5824037"/>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can impute the values for Churn Reason for the missing values as Not Available as the churn didn’t happen also upon closer observation, we can observe that there is a strong correlation between the numerical features Tenure Months, Monthly Charges and Total Charges. If we calculate correlation coefficient for (Tenure Months x Monthly Charges) and Total Charges it is 0.9995605537972277 and therefore we can impute the missing values of the feature Total Charges with (Tenure Months x Monthly Charges).</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Removing Unnecessary Features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removing unnecessary features such as latitude longitude, zip code, country, state and churn score as the data is only for United States of America also its for state of California, we have removed latitude, longitude and information as we will be using City to identify the location. We are removing the churn score as its not part of actual data but generated by IBM SPSS tool.</a:t>
            </a:r>
          </a:p>
          <a:p>
            <a:pPr marL="0" indent="0">
              <a:buNone/>
            </a:pPr>
            <a:endParaRPr lang="en-US" dirty="0"/>
          </a:p>
        </p:txBody>
      </p:sp>
    </p:spTree>
    <p:extLst>
      <p:ext uri="{BB962C8B-B14F-4D97-AF65-F5344CB8AC3E}">
        <p14:creationId xmlns:p14="http://schemas.microsoft.com/office/powerpoint/2010/main" val="29076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4183-8473-47C0-A6AD-4C5A52998E16}"/>
              </a:ext>
            </a:extLst>
          </p:cNvPr>
          <p:cNvSpPr>
            <a:spLocks noGrp="1"/>
          </p:cNvSpPr>
          <p:nvPr>
            <p:ph type="title"/>
          </p:nvPr>
        </p:nvSpPr>
        <p:spPr/>
        <p:txBody>
          <a:bodyPr>
            <a:normAutofit/>
          </a:bodyPr>
          <a:lstStyle/>
          <a:p>
            <a:r>
              <a:rPr lang="en-US" sz="4000" dirty="0"/>
              <a:t>Data Exploration</a:t>
            </a:r>
          </a:p>
        </p:txBody>
      </p:sp>
      <p:sp>
        <p:nvSpPr>
          <p:cNvPr id="3" name="Content Placeholder 2">
            <a:extLst>
              <a:ext uri="{FF2B5EF4-FFF2-40B4-BE49-F238E27FC236}">
                <a16:creationId xmlns:a16="http://schemas.microsoft.com/office/drawing/2014/main" id="{3A83C418-18A3-451D-A263-E9DA2E37B7ED}"/>
              </a:ext>
            </a:extLst>
          </p:cNvPr>
          <p:cNvSpPr>
            <a:spLocks noGrp="1"/>
          </p:cNvSpPr>
          <p:nvPr>
            <p:ph idx="1"/>
          </p:nvPr>
        </p:nvSpPr>
        <p:spPr>
          <a:xfrm>
            <a:off x="838200" y="1427746"/>
            <a:ext cx="10515600" cy="5277853"/>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firstly performing Univariate Analysis</a:t>
            </a: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Churn Label is the target feature and as we can observe from above plot the dataset is unbalanced, there are more data points for customers who have not churned while performing model creation and any analysis we have to keep this in mind.</a:t>
            </a:r>
          </a:p>
          <a:p>
            <a:pPr marL="0" indent="0">
              <a:buNone/>
            </a:pPr>
            <a:endParaRPr lang="en-US" dirty="0"/>
          </a:p>
        </p:txBody>
      </p:sp>
      <p:pic>
        <p:nvPicPr>
          <p:cNvPr id="8" name="Picture 7">
            <a:extLst>
              <a:ext uri="{FF2B5EF4-FFF2-40B4-BE49-F238E27FC236}">
                <a16:creationId xmlns:a16="http://schemas.microsoft.com/office/drawing/2014/main" id="{80A58353-A94C-4BCE-8E4B-886BFD672113}"/>
              </a:ext>
            </a:extLst>
          </p:cNvPr>
          <p:cNvPicPr/>
          <p:nvPr/>
        </p:nvPicPr>
        <p:blipFill>
          <a:blip r:embed="rId2"/>
          <a:stretch>
            <a:fillRect/>
          </a:stretch>
        </p:blipFill>
        <p:spPr>
          <a:xfrm>
            <a:off x="490503" y="1872164"/>
            <a:ext cx="5605497" cy="3004636"/>
          </a:xfrm>
          <a:prstGeom prst="rect">
            <a:avLst/>
          </a:prstGeom>
        </p:spPr>
      </p:pic>
    </p:spTree>
    <p:extLst>
      <p:ext uri="{BB962C8B-B14F-4D97-AF65-F5344CB8AC3E}">
        <p14:creationId xmlns:p14="http://schemas.microsoft.com/office/powerpoint/2010/main" val="171480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1389</Words>
  <Application>Microsoft Office PowerPoint</Application>
  <PresentationFormat>Widescreen</PresentationFormat>
  <Paragraphs>256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Customer Churn Prediction in Telecom using Machine Learning</vt:lpstr>
      <vt:lpstr>PowerPoint Presentation</vt:lpstr>
      <vt:lpstr>Abstract</vt:lpstr>
      <vt:lpstr>Objective</vt:lpstr>
      <vt:lpstr>Benefit to the organization</vt:lpstr>
      <vt:lpstr>Data Acquision</vt:lpstr>
      <vt:lpstr>Data Preprocessing</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using Machine Learning</dc:title>
  <dc:creator>Samarth Malhotra</dc:creator>
  <cp:lastModifiedBy>Samarth Malhotra</cp:lastModifiedBy>
  <cp:revision>22</cp:revision>
  <dcterms:created xsi:type="dcterms:W3CDTF">2021-06-23T08:46:18Z</dcterms:created>
  <dcterms:modified xsi:type="dcterms:W3CDTF">2021-06-23T10:06:32Z</dcterms:modified>
</cp:coreProperties>
</file>