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0"/>
  </p:notes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9" r:id="rId10"/>
    <p:sldId id="270" r:id="rId11"/>
    <p:sldId id="272" r:id="rId12"/>
    <p:sldId id="273" r:id="rId13"/>
    <p:sldId id="274" r:id="rId14"/>
    <p:sldId id="275" r:id="rId15"/>
    <p:sldId id="277" r:id="rId16"/>
    <p:sldId id="276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4" r:id="rId32"/>
    <p:sldId id="295" r:id="rId33"/>
    <p:sldId id="296" r:id="rId34"/>
    <p:sldId id="297" r:id="rId35"/>
    <p:sldId id="298" r:id="rId36"/>
    <p:sldId id="299" r:id="rId37"/>
    <p:sldId id="301" r:id="rId38"/>
    <p:sldId id="300" r:id="rId39"/>
  </p:sldIdLst>
  <p:sldSz cx="9144000" cy="5143500" type="screen16x9"/>
  <p:notesSz cx="6858000" cy="9144000"/>
  <p:embeddedFontLst>
    <p:embeddedFont>
      <p:font typeface="Proxima Nova" panose="020B0604020202020204" charset="0"/>
      <p:regular r:id="rId41"/>
      <p:bold r:id="rId42"/>
      <p:italic r:id="rId43"/>
      <p:boldItalic r:id="rId44"/>
    </p:embeddedFont>
    <p:embeddedFont>
      <p:font typeface="Verdana" panose="020B0604030504040204" pitchFamily="3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AD993F6-2036-42A7-8F79-5FE3E247FC00}">
  <a:tblStyle styleId="{AAD993F6-2036-42A7-8F79-5FE3E247FC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07" autoAdjust="0"/>
  </p:normalViewPr>
  <p:slideViewPr>
    <p:cSldViewPr snapToGrid="0">
      <p:cViewPr varScale="1">
        <p:scale>
          <a:sx n="87" d="100"/>
          <a:sy n="87" d="100"/>
        </p:scale>
        <p:origin x="90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fa66a68f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fa66a68f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5211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fa66a68f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fa66a68f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9989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fa66a68f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fa66a68f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7077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fa66a68f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fa66a68f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57661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fa66a68f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fa66a68f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9616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fa66a68f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fa66a68f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93442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fa66a68f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fa66a68f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799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fa66a68f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fa66a68f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64025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fa66a68f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fa66a68f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08168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fa66a68f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fa66a68f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627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fa66a68fc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fa66a68fc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fa66a68f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fa66a68f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38496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fa66a68f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fa66a68f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2683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fa66a68f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fa66a68f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39092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fa66a68f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fa66a68f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16254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fa66a68f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fa66a68f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75003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fa66a68f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fa66a68f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37132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fa66a68f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fa66a68f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97046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fa66a68f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fa66a68f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99858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fa66a68f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fa66a68f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96937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fa66a68f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fa66a68f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3989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fa66a68f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fa66a68f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fa66a68f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fa66a68f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45814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fa66a68f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fa66a68f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04500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fa66a68f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fa66a68f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65897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fa66a68f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fa66a68f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75967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fa66a68f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fa66a68f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03624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fa66a68f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fa66a68f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4553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fa66a68f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fa66a68f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8180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fa66a68f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fa66a68f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6469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fa66a68f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fa66a68f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5265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fa66a68f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fa66a68f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5841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fa66a68f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fa66a68f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4208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fa66a68f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fa66a68f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6385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JAVA SCRIPT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84417"/>
            <a:ext cx="8520600" cy="43844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95250" lvl="0" indent="0">
              <a:buSzPts val="2100"/>
              <a:buNone/>
            </a:pPr>
            <a:r>
              <a:rPr lang="en-IN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avaScript</a:t>
            </a: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uses an assignment operator ( = ) to assign values to variables. </a:t>
            </a:r>
          </a:p>
          <a:p>
            <a:pPr marL="95250" lvl="0" indent="0">
              <a:buSzPts val="2100"/>
              <a:buNone/>
            </a:pPr>
            <a:endParaRPr lang="en-US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0" lvl="0" indent="0">
              <a:buSzPts val="2100"/>
              <a:buNone/>
            </a:pPr>
            <a:r>
              <a:rPr lang="es-ES" sz="2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s-E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x, y;</a:t>
            </a:r>
          </a:p>
          <a:p>
            <a:pPr marL="95250" lvl="0" indent="0">
              <a:buSzPts val="2100"/>
              <a:buNone/>
            </a:pPr>
            <a:r>
              <a:rPr lang="es-E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5;</a:t>
            </a:r>
          </a:p>
          <a:p>
            <a:pPr marL="95250" lvl="0" indent="0">
              <a:buSzPts val="2100"/>
              <a:buNone/>
            </a:pPr>
            <a:r>
              <a:rPr lang="es-E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 6;</a:t>
            </a:r>
          </a:p>
          <a:p>
            <a:pPr marL="114300" indent="0">
              <a:buNone/>
            </a:pPr>
            <a:endParaRPr lang="en-US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 Expressions:</a:t>
            </a:r>
          </a:p>
          <a:p>
            <a:pPr marL="114300" indent="0">
              <a:buNone/>
            </a:pP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</a:rPr>
              <a:t>An expression is a combination of values, variables, and operators, which computes to a value.</a:t>
            </a:r>
          </a:p>
          <a:p>
            <a:r>
              <a:rPr lang="en-US" dirty="0">
                <a:solidFill>
                  <a:schemeClr val="tx1"/>
                </a:solidFill>
              </a:rPr>
              <a:t>The computation is called an evaluation.</a:t>
            </a: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For example, 5 * 10 evaluates to 50:</a:t>
            </a:r>
          </a:p>
          <a:p>
            <a:pPr marL="95250" lvl="0" indent="0">
              <a:buSzPts val="2100"/>
              <a:buNone/>
            </a:pPr>
            <a:endParaRPr lang="en-US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0" lvl="0" indent="0" algn="l" rtl="0"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0829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16" y="884305"/>
            <a:ext cx="8152761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335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84417"/>
            <a:ext cx="8520600" cy="43844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95250" lvl="0" indent="0">
              <a:buSzPts val="2100"/>
              <a:buNone/>
            </a:pP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Expressions can also contain variable values: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49" y="795538"/>
            <a:ext cx="8663251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344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84416"/>
            <a:ext cx="8520600" cy="47487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dirty="0"/>
              <a:t>The values can be of various types, such as numbers and strings.</a:t>
            </a:r>
          </a:p>
          <a:p>
            <a:r>
              <a:rPr lang="en-US" dirty="0"/>
              <a:t>For example, "John" + " " + "Doe", evaluates to "John Doe":</a:t>
            </a:r>
          </a:p>
          <a:p>
            <a:pPr marL="95250" lvl="0" indent="0" algn="l" rtl="0"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424028"/>
            <a:ext cx="8656825" cy="297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99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84417"/>
            <a:ext cx="8520600" cy="43844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en-US" b="1" dirty="0"/>
              <a:t>JavaScript Identifiers</a:t>
            </a:r>
          </a:p>
          <a:p>
            <a:r>
              <a:rPr lang="en-US" dirty="0"/>
              <a:t>Identifiers are names.</a:t>
            </a:r>
          </a:p>
          <a:p>
            <a:r>
              <a:rPr lang="en-US" dirty="0"/>
              <a:t>In JavaScript, identifiers are used to name variables (and keywords, and functions, and labels).</a:t>
            </a:r>
          </a:p>
          <a:p>
            <a:r>
              <a:rPr lang="en-US" dirty="0"/>
              <a:t>The rules for legal names are much the same in most programming languages.</a:t>
            </a:r>
          </a:p>
          <a:p>
            <a:r>
              <a:rPr lang="en-US" dirty="0"/>
              <a:t>In JavaScript, the first character must be a letter, or an underscore (_), or a dollar sign ($).</a:t>
            </a:r>
          </a:p>
          <a:p>
            <a:r>
              <a:rPr lang="en-US" dirty="0"/>
              <a:t>Subsequent characters may be letters, digits, underscores, or dollar signs.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IN" b="1" dirty="0"/>
              <a:t>JavaScript is Case Sensitive: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612650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18" y="324008"/>
            <a:ext cx="7946378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940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699" y="184416"/>
            <a:ext cx="8686303" cy="47333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Bef>
                <a:spcPts val="800"/>
              </a:spcBef>
              <a:buNone/>
            </a:pPr>
            <a:r>
              <a:rPr lang="en-US" sz="21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of the class Attribute in JavaScript:</a:t>
            </a:r>
          </a:p>
          <a:p>
            <a:pPr marL="0" lvl="0" indent="0">
              <a:spcBef>
                <a:spcPts val="1400"/>
              </a:spcBef>
              <a:buNone/>
            </a:pPr>
            <a:r>
              <a:rPr lang="en-US" sz="1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class name can also be used by JavaScript to perform certain tasks for specific elements.</a:t>
            </a:r>
          </a:p>
          <a:p>
            <a:pPr marL="0" lvl="0" indent="0">
              <a:spcBef>
                <a:spcPts val="1400"/>
              </a:spcBef>
              <a:buNone/>
            </a:pPr>
            <a:r>
              <a:rPr lang="en-US" sz="1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 can access elements with a specific class name with the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getElementsByClassName</a:t>
            </a:r>
            <a:r>
              <a:rPr lang="en-US" sz="1700" dirty="0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() </a:t>
            </a:r>
            <a:r>
              <a:rPr lang="en-US" sz="1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method:</a:t>
            </a:r>
          </a:p>
          <a:p>
            <a:pPr marL="0" lvl="0" indent="0">
              <a:spcBef>
                <a:spcPts val="1400"/>
              </a:spcBef>
              <a:buNone/>
            </a:pPr>
            <a:endParaRPr lang="en-US" sz="17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None/>
            </a:pPr>
            <a:r>
              <a:rPr lang="en-US" sz="17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Eg: </a:t>
            </a:r>
            <a:r>
              <a:rPr lang="en-US" sz="1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Click on a button to hide all elements with the class name "city":</a:t>
            </a:r>
          </a:p>
          <a:p>
            <a:pPr marL="0" marR="114300" lvl="0" indent="0">
              <a:buNone/>
            </a:pPr>
            <a:r>
              <a:rPr lang="en-US" sz="1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&lt;script&gt;</a:t>
            </a:r>
          </a:p>
          <a:p>
            <a:pPr marL="0" marR="114300" lvl="0" indent="0">
              <a:buNone/>
            </a:pPr>
            <a:r>
              <a:rPr lang="en-US" sz="1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</a:t>
            </a:r>
            <a:r>
              <a:rPr lang="en-US" sz="17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myFunction</a:t>
            </a:r>
            <a:r>
              <a:rPr lang="en-US" sz="1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{</a:t>
            </a:r>
          </a:p>
          <a:p>
            <a:pPr marL="0" marR="114300" lvl="0" indent="0">
              <a:buNone/>
            </a:pPr>
            <a:r>
              <a:rPr lang="en-US" sz="1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17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</a:t>
            </a:r>
            <a:r>
              <a:rPr lang="en-US" sz="1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x = </a:t>
            </a:r>
            <a:r>
              <a:rPr lang="en-US" sz="17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document.getElementsByClassName</a:t>
            </a:r>
            <a:r>
              <a:rPr lang="en-US" sz="1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("city");</a:t>
            </a:r>
          </a:p>
          <a:p>
            <a:pPr marL="0" marR="114300" lvl="0" indent="0">
              <a:buNone/>
            </a:pPr>
            <a:r>
              <a:rPr lang="en-US" sz="1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for (</a:t>
            </a:r>
            <a:r>
              <a:rPr lang="en-US" sz="17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</a:t>
            </a:r>
            <a:r>
              <a:rPr lang="en-US" sz="1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0; </a:t>
            </a:r>
            <a:r>
              <a:rPr lang="en-US" sz="17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</a:t>
            </a:r>
            <a:r>
              <a:rPr lang="en-US" sz="17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x.length</a:t>
            </a:r>
            <a:r>
              <a:rPr lang="en-US" sz="1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-US" sz="17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++)</a:t>
            </a:r>
          </a:p>
          <a:p>
            <a:pPr marL="0" marR="114300" lvl="0" indent="0">
              <a:buNone/>
            </a:pPr>
            <a:r>
              <a:rPr lang="en-GB" sz="1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{</a:t>
            </a:r>
          </a:p>
          <a:p>
            <a:pPr marL="0" marR="114300" lvl="0" indent="0">
              <a:buNone/>
            </a:pPr>
            <a:r>
              <a:rPr lang="en-GB" sz="1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x[</a:t>
            </a:r>
            <a:r>
              <a:rPr lang="en-GB" sz="17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GB" sz="1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].</a:t>
            </a:r>
            <a:r>
              <a:rPr lang="en-GB" sz="17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style.display</a:t>
            </a:r>
            <a:r>
              <a:rPr lang="en-GB" sz="1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"none";</a:t>
            </a:r>
            <a:endParaRPr lang="en-US" sz="17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4700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84417"/>
            <a:ext cx="8520600" cy="43844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95250" lvl="0" indent="0">
              <a:buSzPts val="2100"/>
              <a:buNone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95250" lvl="0" indent="0">
              <a:buSzPts val="2100"/>
              <a:buNone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95250" lvl="0" indent="0">
              <a:buSzPts val="2100"/>
              <a:buNone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  <a:p>
            <a:pPr marL="95250" lvl="0" indent="0">
              <a:buSzPts val="2100"/>
              <a:buNone/>
            </a:pPr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" name="Google Shape;826;p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340" y="1575901"/>
            <a:ext cx="4981575" cy="27041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0185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699" y="184416"/>
            <a:ext cx="8647883" cy="47333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>
              <a:spcBef>
                <a:spcPts val="800"/>
              </a:spcBef>
              <a:buNone/>
            </a:pPr>
            <a:r>
              <a:rPr lang="en-US" sz="24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id Attribute:</a:t>
            </a:r>
          </a:p>
          <a:p>
            <a:pPr marL="0" lvl="0" indent="0">
              <a:spcBef>
                <a:spcPts val="1400"/>
              </a:spcBef>
              <a:buNone/>
            </a:pPr>
            <a:r>
              <a:rPr lang="en-US" sz="19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HTML id attribute is used to specify a unique id for an HTML element.</a:t>
            </a:r>
          </a:p>
          <a:p>
            <a:pPr marL="0" lvl="0" indent="0">
              <a:spcBef>
                <a:spcPts val="1400"/>
              </a:spcBef>
              <a:buNone/>
            </a:pPr>
            <a:r>
              <a:rPr lang="en-US" sz="19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cannot have more than one element with the same id in an HTML document.</a:t>
            </a:r>
          </a:p>
          <a:p>
            <a:pPr marL="0" lvl="0" indent="0">
              <a:lnSpc>
                <a:spcPct val="100000"/>
              </a:lnSpc>
              <a:spcBef>
                <a:spcPts val="1400"/>
              </a:spcBef>
              <a:buNone/>
            </a:pPr>
            <a:endParaRPr lang="en-US"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800"/>
              </a:spcBef>
              <a:buNone/>
            </a:pPr>
            <a:r>
              <a:rPr lang="en-US" sz="24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The id Attribute:</a:t>
            </a:r>
          </a:p>
          <a:p>
            <a:pPr marL="0" lvl="0" indent="0">
              <a:spcBef>
                <a:spcPts val="1400"/>
              </a:spcBef>
              <a:buNone/>
            </a:pPr>
            <a:r>
              <a:rPr lang="en-US" sz="19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id attribute specifies a unique id for an HTML element. The value of the id attribute must be unique within the HTML document.</a:t>
            </a:r>
          </a:p>
          <a:p>
            <a:pPr marL="0" lvl="0" indent="0">
              <a:spcBef>
                <a:spcPts val="1400"/>
              </a:spcBef>
              <a:buNone/>
            </a:pPr>
            <a:r>
              <a:rPr lang="en-US" sz="19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id attribute is used to point to a specific style declaration in a style sheet. It is also used by JavaScript to access and manipulate the element with the specific id.</a:t>
            </a:r>
          </a:p>
          <a:p>
            <a:pPr marL="0" lvl="0" indent="0">
              <a:spcBef>
                <a:spcPts val="1400"/>
              </a:spcBef>
              <a:buNone/>
            </a:pPr>
            <a:r>
              <a:rPr lang="en-US" sz="19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syntax for id is: write a hash character (#), followed by an id name. Then, define the CSS properties within curly braces {}.</a:t>
            </a: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8445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699" y="184416"/>
            <a:ext cx="8647883" cy="47333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>
              <a:spcBef>
                <a:spcPts val="1400"/>
              </a:spcBef>
              <a:buNone/>
            </a:pPr>
            <a:r>
              <a:rPr lang="en-US" sz="24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id name is case sensitive!</a:t>
            </a:r>
          </a:p>
          <a:p>
            <a:pPr marL="0" lvl="0" indent="0">
              <a:spcBef>
                <a:spcPts val="110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id name must contain at least one character, and must not contain whitespaces (spaces, tabs, etc.).</a:t>
            </a:r>
          </a:p>
          <a:p>
            <a:pPr marL="0" lvl="0" indent="0">
              <a:lnSpc>
                <a:spcPct val="100000"/>
              </a:lnSpc>
              <a:spcBef>
                <a:spcPts val="1400"/>
              </a:spcBef>
              <a:buNone/>
            </a:pPr>
            <a:r>
              <a:rPr lang="en-US" sz="24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Eg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0" lvl="0" indent="0">
              <a:lnSpc>
                <a:spcPct val="100000"/>
              </a:lnSpc>
              <a:spcBef>
                <a:spcPts val="140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&lt;!DOCTYPE html&gt;</a:t>
            </a:r>
          </a:p>
          <a:p>
            <a:pPr marL="0" lvl="0" indent="0">
              <a:lnSpc>
                <a:spcPct val="100000"/>
              </a:lnSpc>
              <a:spcBef>
                <a:spcPts val="140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&lt;html&gt;</a:t>
            </a:r>
          </a:p>
          <a:p>
            <a:pPr marL="0" lvl="0" indent="0">
              <a:lnSpc>
                <a:spcPct val="100000"/>
              </a:lnSpc>
              <a:spcBef>
                <a:spcPts val="140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&lt;head&gt;</a:t>
            </a:r>
          </a:p>
          <a:p>
            <a:pPr marL="0" lvl="0" indent="0">
              <a:lnSpc>
                <a:spcPct val="100000"/>
              </a:lnSpc>
              <a:spcBef>
                <a:spcPts val="140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&lt;style&gt;</a:t>
            </a:r>
          </a:p>
          <a:p>
            <a:pPr marL="0" lvl="0" indent="0">
              <a:lnSpc>
                <a:spcPct val="100000"/>
              </a:lnSpc>
              <a:spcBef>
                <a:spcPts val="140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myHeader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{</a:t>
            </a:r>
          </a:p>
          <a:p>
            <a:pPr marL="0" lvl="0" indent="0">
              <a:lnSpc>
                <a:spcPct val="100000"/>
              </a:lnSpc>
              <a:spcBef>
                <a:spcPts val="140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background-color: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lightblue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140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color: black;</a:t>
            </a: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3891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1700" y="445024"/>
            <a:ext cx="8520600" cy="3719721"/>
          </a:xfrm>
        </p:spPr>
        <p:txBody>
          <a:bodyPr>
            <a:normAutofit fontScale="90000"/>
          </a:bodyPr>
          <a:lstStyle/>
          <a:p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JavaScript: </a:t>
            </a: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is the world's most popular programming language.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is the programming language of the Web.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is easy to learn.</a:t>
            </a:r>
            <a:br>
              <a:rPr lang="en-US" dirty="0"/>
            </a:b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699" y="184416"/>
            <a:ext cx="8647883" cy="47333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>
              <a:spcBef>
                <a:spcPts val="140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padding: 40px;</a:t>
            </a:r>
          </a:p>
          <a:p>
            <a:pPr marL="0" lvl="0" indent="0">
              <a:spcBef>
                <a:spcPts val="140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text-align: center;</a:t>
            </a:r>
          </a:p>
          <a:p>
            <a:pPr marL="0" lvl="0" indent="0">
              <a:spcBef>
                <a:spcPts val="140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</a:t>
            </a:r>
          </a:p>
          <a:p>
            <a:pPr marL="0" lvl="0" indent="0">
              <a:spcBef>
                <a:spcPts val="140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&lt;/style&gt;</a:t>
            </a:r>
          </a:p>
          <a:p>
            <a:pPr marL="0" lvl="0" indent="0">
              <a:spcBef>
                <a:spcPts val="140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&lt;/head&gt;</a:t>
            </a:r>
          </a:p>
          <a:p>
            <a:pPr marL="0" lvl="0" indent="0">
              <a:spcBef>
                <a:spcPts val="140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&lt;body&gt;</a:t>
            </a:r>
          </a:p>
          <a:p>
            <a:pPr marL="0" lvl="0" indent="0">
              <a:spcBef>
                <a:spcPts val="140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&lt;h2&gt;The id Attribute&lt;/h2&gt;</a:t>
            </a:r>
          </a:p>
          <a:p>
            <a:pPr marL="0" lvl="0" indent="0">
              <a:spcBef>
                <a:spcPts val="140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&lt;p&gt;Use CSS to style an element with the id "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myHeader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":&lt;/p&gt;</a:t>
            </a:r>
          </a:p>
          <a:p>
            <a:pPr marL="0" lvl="0" indent="0">
              <a:spcBef>
                <a:spcPts val="140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&lt;h1 id="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myHeader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"&gt;My Header&lt;/h1&gt;</a:t>
            </a:r>
          </a:p>
          <a:p>
            <a:pPr marL="0" lvl="0" indent="0">
              <a:spcBef>
                <a:spcPts val="140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&lt;/body&gt;</a:t>
            </a:r>
          </a:p>
          <a:p>
            <a:pPr marL="0" lvl="0" indent="0">
              <a:spcBef>
                <a:spcPts val="1400"/>
              </a:spcBef>
              <a:spcAft>
                <a:spcPts val="140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&lt;/html&gt;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5287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699" y="184416"/>
            <a:ext cx="8647883" cy="47333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>
              <a:spcBef>
                <a:spcPts val="1400"/>
              </a:spcBef>
              <a:buNone/>
            </a:pPr>
            <a:r>
              <a:rPr lang="en-US" sz="19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</a:p>
          <a:p>
            <a:pPr marL="0" lvl="0" indent="0">
              <a:spcBef>
                <a:spcPts val="1400"/>
              </a:spcBef>
              <a:buNone/>
            </a:pPr>
            <a:endParaRPr lang="en-US" sz="1900" b="1" dirty="0">
              <a:solidFill>
                <a:srgbClr val="000000"/>
              </a:solidFill>
              <a:latin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1400"/>
              </a:spcBef>
              <a:buNone/>
            </a:pPr>
            <a:endParaRPr lang="en-US" sz="1900" b="1" dirty="0">
              <a:solidFill>
                <a:srgbClr val="000000"/>
              </a:solidFill>
              <a:latin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1400"/>
              </a:spcBef>
              <a:buNone/>
            </a:pPr>
            <a:endParaRPr lang="en-US" sz="1900" b="1" dirty="0">
              <a:solidFill>
                <a:srgbClr val="000000"/>
              </a:solidFill>
              <a:latin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1400"/>
              </a:spcBef>
              <a:buNone/>
            </a:pPr>
            <a:endParaRPr lang="en-US" sz="1900" b="1" dirty="0">
              <a:solidFill>
                <a:srgbClr val="000000"/>
              </a:solidFill>
              <a:latin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1400"/>
              </a:spcBef>
              <a:buNone/>
            </a:pPr>
            <a:endParaRPr lang="en-US" sz="1900" b="1" dirty="0">
              <a:solidFill>
                <a:srgbClr val="000000"/>
              </a:solidFill>
              <a:latin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1400"/>
              </a:spcBef>
              <a:buNone/>
            </a:pPr>
            <a:r>
              <a:rPr lang="en-US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Class and ID:</a:t>
            </a:r>
          </a:p>
          <a:p>
            <a:pPr marL="0" lvl="0" indent="0">
              <a:spcBef>
                <a:spcPts val="1400"/>
              </a:spcBef>
              <a:buNone/>
            </a:pP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class name can be used by multiple HTML elements, while an id name must only be used by one HTML element within the page:</a:t>
            </a:r>
          </a:p>
          <a:p>
            <a:pPr marL="0" lvl="0" indent="0">
              <a:spcBef>
                <a:spcPts val="1400"/>
              </a:spcBef>
              <a:buNone/>
            </a:pPr>
            <a:r>
              <a:rPr lang="en-US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Eg:</a:t>
            </a:r>
          </a:p>
          <a:p>
            <a:pPr marL="0" lvl="0" indent="0">
              <a:spcBef>
                <a:spcPts val="1400"/>
              </a:spcBef>
              <a:buNone/>
            </a:pPr>
            <a:endParaRPr sz="1900" b="1" dirty="0"/>
          </a:p>
        </p:txBody>
      </p:sp>
      <p:pic>
        <p:nvPicPr>
          <p:cNvPr id="3" name="Google Shape;847;p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584" y="1152605"/>
            <a:ext cx="8438111" cy="1764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4845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699" y="184416"/>
            <a:ext cx="8647883" cy="47333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>
              <a:spcBef>
                <a:spcPts val="1400"/>
              </a:spcBef>
              <a:buNone/>
            </a:pP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0" lvl="0" indent="0">
              <a:spcBef>
                <a:spcPts val="1400"/>
              </a:spcBef>
              <a:buNone/>
            </a:pP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0" lvl="0" indent="0">
              <a:spcBef>
                <a:spcPts val="1400"/>
              </a:spcBef>
              <a:buNone/>
            </a:pP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marL="0" lvl="0" indent="0">
              <a:spcBef>
                <a:spcPts val="1400"/>
              </a:spcBef>
              <a:buNone/>
            </a:pP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&lt;style&gt;</a:t>
            </a:r>
          </a:p>
          <a:p>
            <a:pPr marL="0" lvl="0" indent="0">
              <a:spcBef>
                <a:spcPts val="1400"/>
              </a:spcBef>
              <a:buNone/>
            </a:pP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Style the element with the id "</a:t>
            </a:r>
            <a:r>
              <a:rPr lang="en-I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myHeader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*/</a:t>
            </a:r>
          </a:p>
          <a:p>
            <a:pPr marL="0" lvl="0" indent="0">
              <a:spcBef>
                <a:spcPts val="1400"/>
              </a:spcBef>
              <a:buNone/>
            </a:pP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I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myHeader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lvl="0" indent="0">
              <a:spcBef>
                <a:spcPts val="1400"/>
              </a:spcBef>
              <a:buNone/>
            </a:pP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background-color: </a:t>
            </a:r>
            <a:r>
              <a:rPr lang="en-I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lightblue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lvl="0" indent="0">
              <a:spcBef>
                <a:spcPts val="1400"/>
              </a:spcBef>
              <a:buNone/>
            </a:pP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color: black;</a:t>
            </a:r>
          </a:p>
          <a:p>
            <a:pPr marL="0" lvl="0" indent="0">
              <a:spcBef>
                <a:spcPts val="1400"/>
              </a:spcBef>
              <a:buNone/>
            </a:pP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padding: 40px;</a:t>
            </a:r>
          </a:p>
          <a:p>
            <a:pPr marL="0" lvl="0" indent="0">
              <a:spcBef>
                <a:spcPts val="1400"/>
              </a:spcBef>
              <a:buNone/>
            </a:pP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text-align: </a:t>
            </a:r>
            <a:r>
              <a:rPr lang="en-I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lvl="0" indent="0">
              <a:spcBef>
                <a:spcPts val="1400"/>
              </a:spcBef>
              <a:buNone/>
            </a:pP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lvl="0" indent="0">
              <a:spcBef>
                <a:spcPts val="1400"/>
              </a:spcBef>
              <a:buNone/>
            </a:pPr>
            <a:endParaRPr sz="1900" b="1" dirty="0"/>
          </a:p>
        </p:txBody>
      </p:sp>
    </p:spTree>
    <p:extLst>
      <p:ext uri="{BB962C8B-B14F-4D97-AF65-F5344CB8AC3E}">
        <p14:creationId xmlns:p14="http://schemas.microsoft.com/office/powerpoint/2010/main" val="1892707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699" y="184416"/>
            <a:ext cx="8647883" cy="47333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>
              <a:lnSpc>
                <a:spcPct val="110000"/>
              </a:lnSpc>
              <a:spcBef>
                <a:spcPts val="14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 Style all elements with the class name "city" */</a:t>
            </a:r>
          </a:p>
          <a:p>
            <a:pPr marL="0" lvl="0" indent="0">
              <a:lnSpc>
                <a:spcPct val="110000"/>
              </a:lnSpc>
              <a:spcBef>
                <a:spcPts val="14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.city {</a:t>
            </a:r>
          </a:p>
          <a:p>
            <a:pPr marL="0" lvl="0" indent="0">
              <a:lnSpc>
                <a:spcPct val="110000"/>
              </a:lnSpc>
              <a:spcBef>
                <a:spcPts val="14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background-color: tomato;</a:t>
            </a:r>
          </a:p>
          <a:p>
            <a:pPr marL="0" lvl="0" indent="0">
              <a:lnSpc>
                <a:spcPct val="110000"/>
              </a:lnSpc>
              <a:spcBef>
                <a:spcPts val="14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color: white;</a:t>
            </a:r>
          </a:p>
          <a:p>
            <a:pPr marL="0" lvl="0" indent="0">
              <a:lnSpc>
                <a:spcPct val="110000"/>
              </a:lnSpc>
              <a:spcBef>
                <a:spcPts val="14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padding: 10px;</a:t>
            </a:r>
          </a:p>
          <a:p>
            <a:pPr marL="0" lvl="0" indent="0">
              <a:lnSpc>
                <a:spcPct val="110000"/>
              </a:lnSpc>
              <a:spcBef>
                <a:spcPts val="14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</a:t>
            </a:r>
          </a:p>
          <a:p>
            <a:pPr marL="0" lvl="0" indent="0">
              <a:lnSpc>
                <a:spcPct val="110000"/>
              </a:lnSpc>
              <a:spcBef>
                <a:spcPts val="14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&lt;/style&gt;</a:t>
            </a:r>
          </a:p>
          <a:p>
            <a:pPr marL="0" lvl="0" indent="0">
              <a:lnSpc>
                <a:spcPct val="110000"/>
              </a:lnSpc>
              <a:spcBef>
                <a:spcPts val="14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&lt;/head&gt;</a:t>
            </a:r>
          </a:p>
          <a:p>
            <a:pPr marL="0" lvl="0" indent="0">
              <a:lnSpc>
                <a:spcPct val="110000"/>
              </a:lnSpc>
              <a:spcBef>
                <a:spcPts val="14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&lt;body&gt;</a:t>
            </a:r>
          </a:p>
          <a:p>
            <a:pPr marL="0" lvl="0" indent="0">
              <a:lnSpc>
                <a:spcPct val="110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&lt;h2&gt;Difference Between Class and ID&lt;/h2&gt;</a:t>
            </a:r>
          </a:p>
          <a:p>
            <a:pPr marL="0" indent="0">
              <a:lnSpc>
                <a:spcPct val="110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&lt;p&gt;A class name can be used by multiple HTML elements, while an id name must only be used by one HTML element within the page:&lt;/p&gt;</a:t>
            </a:r>
          </a:p>
          <a:p>
            <a:pPr marL="0" lvl="0" indent="0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None/>
            </a:pPr>
            <a:endParaRPr lang="en-US" sz="1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1400"/>
              </a:spcBef>
              <a:buNone/>
            </a:pPr>
            <a:endParaRPr sz="1900" b="1" dirty="0"/>
          </a:p>
        </p:txBody>
      </p:sp>
    </p:spTree>
    <p:extLst>
      <p:ext uri="{BB962C8B-B14F-4D97-AF65-F5344CB8AC3E}">
        <p14:creationId xmlns:p14="http://schemas.microsoft.com/office/powerpoint/2010/main" val="3836989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699" y="184416"/>
            <a:ext cx="8647883" cy="47333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&lt;!-- An element with a unique id --&gt;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&lt;h1 id="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myHeader</a:t>
            </a:r>
            <a:r>
              <a:rPr lang="en-US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"&gt;My Cities&lt;/h1&gt;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&lt;!-- Multiple elements with same class --&gt;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&lt;h2 class="city"&gt;London&lt;/h2&gt;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&lt;p&gt;London is the capital of England.&lt;/p&gt;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&lt;h2 class="city"&gt;Paris&lt;/h2&gt;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&lt;p&gt;Paris is the capital of France.&lt;/p&gt;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&lt;h2 class="city"&gt;Tokyo&lt;/h2&gt;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&lt;p&gt;Tokyo is the capital of Japan.&lt;/p&gt;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&lt;/body&gt;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&lt;/html&gt;</a:t>
            </a:r>
          </a:p>
          <a:p>
            <a:pPr marL="0" lvl="0" indent="0">
              <a:lnSpc>
                <a:spcPct val="100000"/>
              </a:lnSpc>
              <a:buNone/>
            </a:pPr>
            <a:endParaRPr lang="en-US" sz="1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</a:p>
          <a:p>
            <a:pPr marL="0" lvl="0" indent="0">
              <a:lnSpc>
                <a:spcPct val="100000"/>
              </a:lnSpc>
              <a:buNone/>
            </a:pPr>
            <a:endParaRPr lang="en-US" sz="1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1400"/>
              </a:spcBef>
              <a:buNone/>
            </a:pPr>
            <a:endParaRPr sz="1900" b="1" dirty="0"/>
          </a:p>
        </p:txBody>
      </p:sp>
      <p:pic>
        <p:nvPicPr>
          <p:cNvPr id="3" name="Google Shape;863;p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0682" y="2761823"/>
            <a:ext cx="4833124" cy="1974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305934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699" y="184416"/>
            <a:ext cx="8647883" cy="47333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Bef>
                <a:spcPts val="800"/>
              </a:spcBef>
              <a:buNone/>
            </a:pPr>
            <a:r>
              <a:rPr lang="en-US" sz="14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Bookmarks with ID and Links:</a:t>
            </a:r>
          </a:p>
          <a:p>
            <a:pPr marL="0" lvl="0" indent="0">
              <a:spcBef>
                <a:spcPts val="14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bookmarks are used to allow readers to jump to specific parts of a webpage.</a:t>
            </a:r>
          </a:p>
          <a:p>
            <a:pPr marL="0" lvl="0" indent="0">
              <a:spcBef>
                <a:spcPts val="14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Bookmarks can be useful if your page is very long.</a:t>
            </a:r>
          </a:p>
          <a:p>
            <a:pPr marL="0" lvl="0" indent="0">
              <a:spcBef>
                <a:spcPts val="14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use a bookmark, you must first create it, and then add a link to it.</a:t>
            </a:r>
          </a:p>
          <a:p>
            <a:pPr marL="0" lvl="0" indent="0">
              <a:spcBef>
                <a:spcPts val="14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Then, when the link is clicked, the page will scroll to the location with the bookmark.</a:t>
            </a:r>
          </a:p>
          <a:p>
            <a:pPr marL="0" lvl="0" indent="0">
              <a:spcBef>
                <a:spcPts val="14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First, create a bookmark with the id attribute:</a:t>
            </a:r>
          </a:p>
          <a:p>
            <a:pPr marL="0" lvl="0" indent="0">
              <a:lnSpc>
                <a:spcPct val="100000"/>
              </a:lnSpc>
              <a:spcBef>
                <a:spcPts val="14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&lt;h2 id="C4"&gt;Chapter 4&lt;/h2&gt;</a:t>
            </a:r>
          </a:p>
          <a:p>
            <a:pPr marL="0" lvl="0" indent="0">
              <a:spcBef>
                <a:spcPts val="14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Then, add a link to the bookmark ("Jump to Chapter 4"), from within the same page:</a:t>
            </a:r>
          </a:p>
          <a:p>
            <a:pPr marL="0" lvl="0" indent="0">
              <a:lnSpc>
                <a:spcPct val="100000"/>
              </a:lnSpc>
              <a:spcBef>
                <a:spcPts val="2600"/>
              </a:spcBef>
              <a:buNone/>
            </a:pPr>
            <a:r>
              <a:rPr lang="en-US" sz="14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</a:p>
          <a:p>
            <a:pPr marL="114300" marR="114300" lvl="0" indent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&lt;a 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href</a:t>
            </a:r>
            <a:r>
              <a:rPr lang="en-US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="#C4"&gt;Jump to Chapter 4&lt;/a&gt;</a:t>
            </a:r>
          </a:p>
        </p:txBody>
      </p:sp>
    </p:spTree>
    <p:extLst>
      <p:ext uri="{BB962C8B-B14F-4D97-AF65-F5344CB8AC3E}">
        <p14:creationId xmlns:p14="http://schemas.microsoft.com/office/powerpoint/2010/main" val="36614158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699" y="184416"/>
            <a:ext cx="8647883" cy="47333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Bef>
                <a:spcPts val="14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Or, add a link to the bookmark ("Jump to Chapter 4"), from another page:</a:t>
            </a:r>
          </a:p>
          <a:p>
            <a:pPr marL="114300" marR="114300" lvl="0" indent="0">
              <a:spcBef>
                <a:spcPts val="18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&lt;a 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href</a:t>
            </a:r>
            <a:r>
              <a:rPr lang="en-US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="html_demo.html#C4"&gt;Jump to Chapter 4&lt;/a&gt;</a:t>
            </a:r>
          </a:p>
          <a:p>
            <a:pPr marL="0" lvl="0" indent="0">
              <a:spcBef>
                <a:spcPts val="18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The id Attribute in JavaScript</a:t>
            </a:r>
          </a:p>
          <a:p>
            <a:pPr marL="0" lvl="0" indent="0">
              <a:spcBef>
                <a:spcPts val="14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id attribute can also be used by JavaScript to perform some tasks for that specific element.</a:t>
            </a:r>
          </a:p>
          <a:p>
            <a:pPr marL="0" lvl="0" indent="0">
              <a:spcBef>
                <a:spcPts val="14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 can access an element with a specific id with the 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getElementById</a:t>
            </a:r>
            <a:r>
              <a:rPr lang="en-US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method:</a:t>
            </a:r>
          </a:p>
          <a:p>
            <a:pPr marL="0" lvl="0" indent="0">
              <a:spcBef>
                <a:spcPts val="2600"/>
              </a:spcBef>
              <a:buNone/>
            </a:pPr>
            <a:r>
              <a:rPr lang="en-US" sz="14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</a:p>
          <a:p>
            <a:pPr marL="0" lvl="0" indent="0">
              <a:spcBef>
                <a:spcPts val="29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the id attribute to manipulate text with JavaScript:</a:t>
            </a:r>
          </a:p>
          <a:p>
            <a:pPr marL="114300" marR="114300" lvl="0" indent="0">
              <a:spcBef>
                <a:spcPts val="29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&lt;script&gt;</a:t>
            </a:r>
          </a:p>
        </p:txBody>
      </p:sp>
    </p:spTree>
    <p:extLst>
      <p:ext uri="{BB962C8B-B14F-4D97-AF65-F5344CB8AC3E}">
        <p14:creationId xmlns:p14="http://schemas.microsoft.com/office/powerpoint/2010/main" val="13514174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699" y="184416"/>
            <a:ext cx="8647883" cy="47333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marR="114300" lvl="0" indent="0">
              <a:spcBef>
                <a:spcPts val="1800"/>
              </a:spcBef>
              <a:buNone/>
            </a:pPr>
            <a:r>
              <a:rPr lang="en-GB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</a:t>
            </a:r>
            <a:r>
              <a:rPr lang="en-GB" sz="14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displayResult</a:t>
            </a:r>
            <a:r>
              <a:rPr lang="en-GB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{</a:t>
            </a:r>
          </a:p>
          <a:p>
            <a:pPr marL="114300" marR="114300" lvl="0" indent="0">
              <a:spcBef>
                <a:spcPts val="1800"/>
              </a:spcBef>
              <a:buNone/>
            </a:pPr>
            <a:r>
              <a:rPr lang="en-GB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GB" sz="14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document.getElementById</a:t>
            </a:r>
            <a:r>
              <a:rPr lang="en-GB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("</a:t>
            </a:r>
            <a:r>
              <a:rPr lang="en-GB" sz="14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myHeader</a:t>
            </a:r>
            <a:r>
              <a:rPr lang="en-GB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").</a:t>
            </a:r>
            <a:r>
              <a:rPr lang="en-GB" sz="14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innerHTML</a:t>
            </a:r>
            <a:r>
              <a:rPr lang="en-GB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"Have a nice day!";</a:t>
            </a:r>
          </a:p>
          <a:p>
            <a:pPr marL="114300" marR="114300" lvl="0" indent="0">
              <a:spcBef>
                <a:spcPts val="1800"/>
              </a:spcBef>
              <a:buNone/>
            </a:pPr>
            <a:r>
              <a:rPr lang="en-GB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</a:p>
          <a:p>
            <a:pPr marL="114300" marR="114300" lvl="0" indent="0">
              <a:spcBef>
                <a:spcPts val="1800"/>
              </a:spcBef>
              <a:buNone/>
            </a:pPr>
            <a:r>
              <a:rPr lang="en-GB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&lt;/script&gt;</a:t>
            </a:r>
          </a:p>
          <a:p>
            <a:pPr marL="0" lvl="0" indent="0">
              <a:spcBef>
                <a:spcPts val="800"/>
              </a:spcBef>
              <a:buNone/>
            </a:pP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HTML JavaScript:</a:t>
            </a:r>
          </a:p>
          <a:p>
            <a:pPr marL="0" lvl="0" indent="0">
              <a:lnSpc>
                <a:spcPct val="100000"/>
              </a:lnSpc>
              <a:spcBef>
                <a:spcPts val="1400"/>
              </a:spcBef>
              <a:buNone/>
            </a:pPr>
            <a:r>
              <a:rPr lang="en-GB" sz="14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 makes HTML pages more dynamic and interactive.</a:t>
            </a:r>
            <a:endParaRPr lang="en-GB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lnSpc>
                <a:spcPct val="100000"/>
              </a:lnSpc>
              <a:spcBef>
                <a:spcPts val="1400"/>
              </a:spcBef>
              <a:buNone/>
            </a:pPr>
            <a:r>
              <a:rPr lang="en-GB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Eg:</a:t>
            </a:r>
          </a:p>
          <a:p>
            <a:pPr marL="0" lvl="0" indent="0">
              <a:lnSpc>
                <a:spcPct val="100000"/>
              </a:lnSpc>
              <a:spcBef>
                <a:spcPts val="1400"/>
              </a:spcBef>
              <a:buNone/>
            </a:pPr>
            <a:r>
              <a:rPr lang="en-GB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&lt;!DOCTYPE html&gt;</a:t>
            </a:r>
          </a:p>
          <a:p>
            <a:pPr marL="0" lvl="0" indent="0">
              <a:lnSpc>
                <a:spcPct val="100000"/>
              </a:lnSpc>
              <a:spcBef>
                <a:spcPts val="1400"/>
              </a:spcBef>
              <a:buNone/>
            </a:pPr>
            <a:r>
              <a:rPr lang="en-GB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&lt;html&gt;</a:t>
            </a:r>
          </a:p>
          <a:p>
            <a:pPr marL="0" lvl="0" indent="0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en-GB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&lt;body&gt;</a:t>
            </a:r>
          </a:p>
        </p:txBody>
      </p:sp>
    </p:spTree>
    <p:extLst>
      <p:ext uri="{BB962C8B-B14F-4D97-AF65-F5344CB8AC3E}">
        <p14:creationId xmlns:p14="http://schemas.microsoft.com/office/powerpoint/2010/main" val="16393854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699" y="184416"/>
            <a:ext cx="8647883" cy="47333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GB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&lt;h1&gt;My First JavaScript&lt;/h1&gt;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GB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&lt;button type="button"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GB" sz="14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onclick</a:t>
            </a:r>
            <a:r>
              <a:rPr lang="en-GB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="</a:t>
            </a:r>
            <a:r>
              <a:rPr lang="en-GB" sz="14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document.getElementById</a:t>
            </a:r>
            <a:r>
              <a:rPr lang="en-GB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('demo').</a:t>
            </a:r>
            <a:r>
              <a:rPr lang="en-GB" sz="14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innerHTML</a:t>
            </a:r>
            <a:r>
              <a:rPr lang="en-GB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Date()"&gt;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GB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Click me to display Date and Time.&lt;/button&gt;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GB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&lt;p id="demo"&gt;&lt;/p&gt;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GB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&lt;/body&gt;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GB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&lt;/html&gt; </a:t>
            </a:r>
          </a:p>
          <a:p>
            <a:pPr marL="0" lvl="0" indent="0">
              <a:lnSpc>
                <a:spcPct val="100000"/>
              </a:lnSpc>
              <a:buNone/>
            </a:pPr>
            <a:endParaRPr lang="en-GB" sz="1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GB" sz="14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</a:p>
          <a:p>
            <a:pPr marL="0" lvl="0" indent="0">
              <a:lnSpc>
                <a:spcPct val="100000"/>
              </a:lnSpc>
              <a:buNone/>
            </a:pPr>
            <a:endParaRPr lang="en-GB" sz="14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Google Shape;884;p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638" y="2661213"/>
            <a:ext cx="3267075" cy="1076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45004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699" y="184416"/>
            <a:ext cx="8647883" cy="47333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>
              <a:spcBef>
                <a:spcPts val="800"/>
              </a:spcBef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HTML &lt;script&gt; Tag</a:t>
            </a:r>
          </a:p>
          <a:p>
            <a:pPr marL="0" lvl="0" indent="0">
              <a:spcBef>
                <a:spcPts val="140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HTML </a:t>
            </a:r>
            <a:r>
              <a:rPr lang="en-US" sz="1400" dirty="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&lt;script&gt;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tag is used to define a client-side script (JavaScript).</a:t>
            </a:r>
          </a:p>
          <a:p>
            <a:pPr marL="0" lvl="0" indent="0">
              <a:spcBef>
                <a:spcPts val="140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US" sz="1400" dirty="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&lt;script&gt;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element either contains script statements, or it points to an external script file through the </a:t>
            </a:r>
            <a:r>
              <a:rPr lang="en-US" sz="1400" dirty="0" err="1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attribute.</a:t>
            </a:r>
          </a:p>
          <a:p>
            <a:pPr marL="0" lvl="0" indent="0">
              <a:spcBef>
                <a:spcPts val="140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Common uses for JavaScript are image manipulation, form validation, and dynamic changes of content.</a:t>
            </a:r>
          </a:p>
          <a:p>
            <a:pPr marL="0" lvl="0" indent="0">
              <a:spcBef>
                <a:spcPts val="140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To select an HTML element, JavaScript most often uses the </a:t>
            </a:r>
            <a:r>
              <a:rPr lang="en-US" sz="1400" dirty="0" err="1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document.getElementById</a:t>
            </a:r>
            <a:r>
              <a:rPr lang="en-US" sz="1400" dirty="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method.</a:t>
            </a:r>
          </a:p>
          <a:p>
            <a:pPr marL="0" lvl="0" indent="0">
              <a:spcBef>
                <a:spcPts val="140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This JavaScript example writes "Hello JavaScript!" into an HTML element with id="demo":</a:t>
            </a:r>
          </a:p>
          <a:p>
            <a:pPr marL="0" lvl="0" indent="0">
              <a:lnSpc>
                <a:spcPct val="100000"/>
              </a:lnSpc>
              <a:spcBef>
                <a:spcPts val="14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Eg:</a:t>
            </a:r>
          </a:p>
          <a:p>
            <a:pPr marL="0" lvl="0" indent="0">
              <a:lnSpc>
                <a:spcPct val="100000"/>
              </a:lnSpc>
              <a:spcBef>
                <a:spcPts val="14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&lt;!DOCTYPE html&gt;</a:t>
            </a:r>
          </a:p>
          <a:p>
            <a:pPr marL="0" lvl="0" indent="0">
              <a:lnSpc>
                <a:spcPct val="100000"/>
              </a:lnSpc>
              <a:spcBef>
                <a:spcPts val="14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&lt;html&gt;</a:t>
            </a:r>
          </a:p>
          <a:p>
            <a:pPr marL="0" lvl="0" indent="0">
              <a:lnSpc>
                <a:spcPct val="100000"/>
              </a:lnSpc>
              <a:spcBef>
                <a:spcPts val="14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&lt;body&gt;</a:t>
            </a:r>
          </a:p>
          <a:p>
            <a:pPr marL="0" lvl="0" indent="0">
              <a:lnSpc>
                <a:spcPct val="100000"/>
              </a:lnSpc>
              <a:buNone/>
            </a:pPr>
            <a:endParaRPr lang="en-GB" sz="14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68891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-US" dirty="0"/>
              <a:t>Why Study JavaScript?</a:t>
            </a:r>
            <a:br>
              <a:rPr lang="en-US" dirty="0"/>
            </a:b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JavaScript is one of the </a:t>
            </a:r>
            <a:r>
              <a:rPr lang="en-US" b="1" dirty="0">
                <a:solidFill>
                  <a:schemeClr val="tx1"/>
                </a:solidFill>
              </a:rPr>
              <a:t>3 languages</a:t>
            </a:r>
            <a:r>
              <a:rPr lang="en-US" dirty="0">
                <a:solidFill>
                  <a:schemeClr val="tx1"/>
                </a:solidFill>
              </a:rPr>
              <a:t> all web developers </a:t>
            </a:r>
            <a:r>
              <a:rPr lang="en-US" b="1" dirty="0">
                <a:solidFill>
                  <a:schemeClr val="tx1"/>
                </a:solidFill>
              </a:rPr>
              <a:t>must</a:t>
            </a:r>
            <a:r>
              <a:rPr lang="en-US" dirty="0">
                <a:solidFill>
                  <a:schemeClr val="tx1"/>
                </a:solidFill>
              </a:rPr>
              <a:t> learn: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b="1" dirty="0">
                <a:solidFill>
                  <a:schemeClr val="tx1"/>
                </a:solidFill>
              </a:rPr>
              <a:t>HTML</a:t>
            </a:r>
            <a:r>
              <a:rPr lang="en-US" dirty="0">
                <a:solidFill>
                  <a:schemeClr val="tx1"/>
                </a:solidFill>
              </a:rPr>
              <a:t> to define the content of web pages</a:t>
            </a:r>
          </a:p>
          <a:p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b="1" dirty="0">
                <a:solidFill>
                  <a:schemeClr val="tx1"/>
                </a:solidFill>
              </a:rPr>
              <a:t>CSS</a:t>
            </a:r>
            <a:r>
              <a:rPr lang="en-US" dirty="0">
                <a:solidFill>
                  <a:schemeClr val="tx1"/>
                </a:solidFill>
              </a:rPr>
              <a:t> to specify the layout of web pages</a:t>
            </a:r>
          </a:p>
          <a:p>
            <a:r>
              <a:rPr lang="en-US" b="1" dirty="0">
                <a:solidFill>
                  <a:schemeClr val="tx1"/>
                </a:solidFill>
              </a:rPr>
              <a:t>JavaScript</a:t>
            </a:r>
            <a:r>
              <a:rPr lang="en-US" dirty="0">
                <a:solidFill>
                  <a:schemeClr val="tx1"/>
                </a:solidFill>
              </a:rPr>
              <a:t> to program the behavior of web pages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699" y="184416"/>
            <a:ext cx="8647883" cy="47333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80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&lt;h2&gt;Use JavaScript to Change Text&lt;/h2&gt;</a:t>
            </a:r>
          </a:p>
          <a:p>
            <a:pPr marL="0" lvl="0" indent="0">
              <a:lnSpc>
                <a:spcPct val="100000"/>
              </a:lnSpc>
              <a:spcBef>
                <a:spcPts val="80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&lt;p&gt;This example writes "Hello JavaScript!" into an HTML element with id="demo":&lt;/p&gt;</a:t>
            </a:r>
          </a:p>
          <a:p>
            <a:pPr marL="0" lvl="0" indent="0">
              <a:lnSpc>
                <a:spcPct val="100000"/>
              </a:lnSpc>
              <a:spcBef>
                <a:spcPts val="80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&lt;p id="demo"&gt;&lt;/p&gt;</a:t>
            </a:r>
          </a:p>
          <a:p>
            <a:pPr marL="0" lvl="0" indent="0">
              <a:lnSpc>
                <a:spcPct val="100000"/>
              </a:lnSpc>
              <a:spcBef>
                <a:spcPts val="80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&lt;script&gt;</a:t>
            </a:r>
          </a:p>
          <a:p>
            <a:pPr marL="0" lvl="0" indent="0">
              <a:lnSpc>
                <a:spcPct val="100000"/>
              </a:lnSpc>
              <a:spcBef>
                <a:spcPts val="800"/>
              </a:spcBef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document.getElementById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("demo").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innerHTML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= "Hello JavaScript!";</a:t>
            </a:r>
          </a:p>
          <a:p>
            <a:pPr marL="0" lvl="0" indent="0">
              <a:lnSpc>
                <a:spcPct val="100000"/>
              </a:lnSpc>
              <a:spcBef>
                <a:spcPts val="80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&lt;/script&gt; </a:t>
            </a:r>
          </a:p>
          <a:p>
            <a:pPr marL="0" lvl="0" indent="0">
              <a:lnSpc>
                <a:spcPct val="100000"/>
              </a:lnSpc>
              <a:spcBef>
                <a:spcPts val="80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&lt;/body&gt;</a:t>
            </a:r>
          </a:p>
          <a:p>
            <a:pPr marL="0" lvl="0" indent="0">
              <a:lnSpc>
                <a:spcPct val="100000"/>
              </a:lnSpc>
              <a:spcBef>
                <a:spcPts val="800"/>
              </a:spcBef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&lt;/html&gt;</a:t>
            </a:r>
          </a:p>
          <a:p>
            <a:pPr marL="0" lvl="0" indent="0">
              <a:spcBef>
                <a:spcPts val="800"/>
              </a:spcBef>
              <a:buNone/>
            </a:pPr>
            <a:r>
              <a:rPr lang="en-US" sz="2100" b="1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Output:</a:t>
            </a:r>
          </a:p>
          <a:p>
            <a:pPr marL="0" lvl="0" indent="0">
              <a:lnSpc>
                <a:spcPct val="100000"/>
              </a:lnSpc>
              <a:buNone/>
            </a:pPr>
            <a:endParaRPr lang="en-GB" sz="14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Google Shape;895;p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790" y="3612856"/>
            <a:ext cx="6048375" cy="1304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439977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222837" y="122945"/>
            <a:ext cx="8713694" cy="47717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95250" lvl="0" indent="0">
              <a:buSzPts val="2100"/>
              <a:buNone/>
            </a:pPr>
            <a:r>
              <a:rPr 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 Events:</a:t>
            </a:r>
          </a:p>
          <a:p>
            <a:pPr marL="95250" lvl="0" indent="0">
              <a:buSzPts val="2100"/>
              <a:buNone/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Events:</a:t>
            </a:r>
          </a:p>
          <a:p>
            <a:pPr marL="95250" lvl="0" indent="0">
              <a:buSzPts val="2100"/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HTML event can be something the browser does, or something a user does.</a:t>
            </a:r>
          </a:p>
          <a:p>
            <a:pPr marL="95250" lvl="0" indent="0">
              <a:buSzPts val="2100"/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0" lvl="0" indent="0">
              <a:buSzPts val="2100"/>
              <a:buNone/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HTML events:</a:t>
            </a:r>
          </a:p>
          <a:p>
            <a:pPr marL="95250" lvl="0" indent="0">
              <a:buSzPts val="2100"/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8150">
              <a:buSzPts val="2100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HTML web page has finished loading</a:t>
            </a:r>
          </a:p>
          <a:p>
            <a:pPr marL="438150">
              <a:buSzPts val="2100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HTML input field was changed</a:t>
            </a:r>
          </a:p>
          <a:p>
            <a:pPr marL="438150">
              <a:buSzPts val="2100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HTML button was clicked.</a:t>
            </a:r>
          </a:p>
          <a:p>
            <a:pPr marL="438150">
              <a:buSzPts val="2100"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allows event handler attributes, 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JavaScript code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to be added to HTML elements.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single quotes: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&lt;element event=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'some JavaScript'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double quotes: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&lt;element event=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"some JavaScript"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5250" indent="0">
              <a:buSzPts val="2100"/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0" lvl="0" indent="0">
              <a:buSzPts val="2100"/>
              <a:buNone/>
            </a:pPr>
            <a:endParaRPr lang="en-US" sz="19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0" lvl="0" indent="0">
              <a:buSzPts val="2100"/>
              <a:buNone/>
            </a:pPr>
            <a:endParaRPr lang="en-US" sz="19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0" lvl="0" indent="0">
              <a:buSzPts val="2100"/>
              <a:buNone/>
            </a:pPr>
            <a:endParaRPr lang="en-US" sz="19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3467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222837" y="122945"/>
            <a:ext cx="8713694" cy="47717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96000" lvl="0" indent="0">
              <a:lnSpc>
                <a:spcPct val="100000"/>
              </a:lnSpc>
              <a:buNone/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Eg. an </a:t>
            </a: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attribute (with code), is added to a &lt;button&gt; element:</a:t>
            </a:r>
          </a:p>
          <a:p>
            <a:pPr marL="396000" lvl="0" indent="0">
              <a:lnSpc>
                <a:spcPct val="100000"/>
              </a:lnSpc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6000" lvl="0" indent="0">
              <a:lnSpc>
                <a:spcPct val="120000"/>
              </a:lnSpc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396000" lvl="0" indent="0">
              <a:lnSpc>
                <a:spcPct val="120000"/>
              </a:lnSpc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396000" lvl="0" indent="0">
              <a:lnSpc>
                <a:spcPct val="120000"/>
              </a:lnSpc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96000" lvl="0" indent="0">
              <a:lnSpc>
                <a:spcPct val="120000"/>
              </a:lnSpc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&lt;button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('demo').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=Date()"&gt;The time is?&lt;/button&gt;</a:t>
            </a:r>
          </a:p>
          <a:p>
            <a:pPr marL="396000" lvl="0" indent="0">
              <a:lnSpc>
                <a:spcPct val="120000"/>
              </a:lnSpc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&lt;p id="demo"&gt;&lt;/p&gt;</a:t>
            </a:r>
          </a:p>
          <a:p>
            <a:pPr marL="396000" lvl="0" indent="0">
              <a:lnSpc>
                <a:spcPct val="120000"/>
              </a:lnSpc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396000" lvl="0" indent="0">
              <a:lnSpc>
                <a:spcPct val="120000"/>
              </a:lnSpc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pPr marL="396000" lvl="0" indent="0">
              <a:lnSpc>
                <a:spcPct val="120000"/>
              </a:lnSpc>
              <a:buNone/>
            </a:pP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Ouput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96000" lvl="0" indent="0">
              <a:lnSpc>
                <a:spcPct val="120000"/>
              </a:lnSpc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0">
              <a:spcBef>
                <a:spcPts val="1200"/>
              </a:spcBef>
              <a:spcAft>
                <a:spcPts val="1200"/>
              </a:spcAft>
              <a:buNone/>
            </a:pPr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99" y="3285124"/>
            <a:ext cx="4810125" cy="847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910541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222837" y="122945"/>
            <a:ext cx="8713694" cy="47717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95250" lvl="0" indent="0">
              <a:buSzPts val="2100"/>
              <a:buNone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 code changes the content of the element with id="demo".</a:t>
            </a:r>
          </a:p>
          <a:p>
            <a:pPr marL="95250" lvl="0" indent="0">
              <a:buSzPts val="2100"/>
              <a:buNone/>
            </a:pP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Eg: Code changing the content of its own element (using </a:t>
            </a:r>
            <a:r>
              <a:rPr lang="en-US" sz="1600" b="1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this.innerHTML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95250" lvl="0" indent="0">
              <a:buSzPts val="2100"/>
              <a:buNone/>
            </a:pPr>
            <a:endParaRPr lang="en-US" sz="16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0" lvl="0" indent="0">
              <a:buSzPts val="2100"/>
              <a:buNone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95250" lvl="0" indent="0">
              <a:buSzPts val="2100"/>
              <a:buNone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95250" lvl="0" indent="0">
              <a:buSzPts val="2100"/>
              <a:buNone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95250" lvl="0" indent="0">
              <a:buSzPts val="2100"/>
              <a:buNone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&lt;button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this.innerHTML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=Date()"&gt;The time is?&lt;/button&gt;</a:t>
            </a:r>
          </a:p>
          <a:p>
            <a:pPr marL="95250" lvl="0" indent="0">
              <a:buSzPts val="2100"/>
              <a:buNone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95250" lvl="0" indent="0">
              <a:buSzPts val="2100"/>
              <a:buNone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pPr marL="95250" lvl="0" indent="0">
              <a:buSzPts val="2100"/>
              <a:buNone/>
            </a:pPr>
            <a:endParaRPr lang="en-US" sz="1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0" lvl="0" indent="0">
              <a:buSzPts val="2100"/>
              <a:buNone/>
            </a:pP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endParaRPr sz="16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I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selecting button:</a:t>
            </a: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69" y="3406468"/>
            <a:ext cx="1323975" cy="4667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837" y="4417559"/>
            <a:ext cx="4638675" cy="5429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775547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222837" y="122945"/>
            <a:ext cx="8713694" cy="47717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95250" lvl="0" indent="0">
              <a:buSzPts val="2100"/>
              <a:buNone/>
            </a:pPr>
            <a:r>
              <a:rPr lang="en-IN" sz="19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HTML Events:</a:t>
            </a:r>
          </a:p>
          <a:p>
            <a:pPr marL="95250" lvl="0" indent="0">
              <a:buSzPts val="2100"/>
              <a:buNone/>
            </a:pPr>
            <a:endParaRPr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37" y="653262"/>
            <a:ext cx="7858125" cy="31146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190988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222837" y="122945"/>
            <a:ext cx="8713694" cy="47717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95250" lvl="0" indent="0">
              <a:buSzPts val="2100"/>
              <a:buNone/>
            </a:pPr>
            <a:r>
              <a:rPr lang="en-US" sz="19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can JavaScript Do?</a:t>
            </a:r>
          </a:p>
          <a:p>
            <a:pPr marL="95250" lvl="0" indent="0">
              <a:buSzPts val="2100"/>
              <a:buNone/>
            </a:pPr>
            <a:r>
              <a:rPr lang="en-US" sz="19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 handlers can be used to handle and verify user input, user actions, and browser actions:</a:t>
            </a:r>
          </a:p>
          <a:p>
            <a:pPr marL="438150">
              <a:buSzPts val="2100"/>
            </a:pPr>
            <a:r>
              <a:rPr lang="en-US" sz="19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Things that should be done every time a page loads</a:t>
            </a:r>
          </a:p>
          <a:p>
            <a:pPr marL="438150">
              <a:buSzPts val="2100"/>
            </a:pPr>
            <a:r>
              <a:rPr lang="en-US" sz="19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Things that should be done when the page is closed</a:t>
            </a:r>
          </a:p>
          <a:p>
            <a:pPr marL="438150">
              <a:buSzPts val="2100"/>
            </a:pPr>
            <a:r>
              <a:rPr lang="en-US" sz="19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 that should be performed when a user clicks a button</a:t>
            </a:r>
          </a:p>
          <a:p>
            <a:pPr marL="438150">
              <a:buSzPts val="2100"/>
            </a:pPr>
            <a:r>
              <a:rPr lang="en-US" sz="19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 that should be verified when a user inputs data.</a:t>
            </a:r>
          </a:p>
          <a:p>
            <a:pPr marL="95250" lvl="0" indent="0">
              <a:buSzPts val="2100"/>
              <a:buNone/>
            </a:pPr>
            <a:endParaRPr lang="en-US" sz="19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0" lvl="0" indent="0">
              <a:buSzPts val="2100"/>
              <a:buNone/>
            </a:pPr>
            <a:r>
              <a:rPr lang="en-US" dirty="0">
                <a:solidFill>
                  <a:schemeClr val="tx1"/>
                </a:solidFill>
              </a:rPr>
              <a:t>Many different methods can be used to let JavaScript work with events:</a:t>
            </a:r>
          </a:p>
          <a:p>
            <a:pPr marL="95250" lvl="0" indent="0">
              <a:buSzPts val="2100"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381000" indent="-285750">
              <a:buSzPts val="2100"/>
            </a:pPr>
            <a:r>
              <a:rPr lang="en-US" dirty="0">
                <a:solidFill>
                  <a:schemeClr val="tx1"/>
                </a:solidFill>
              </a:rPr>
              <a:t>HTML event attributes can execute JavaScript code directly</a:t>
            </a:r>
          </a:p>
          <a:p>
            <a:pPr marL="381000" indent="-285750">
              <a:buSzPts val="2100"/>
            </a:pPr>
            <a:r>
              <a:rPr lang="en-US" dirty="0">
                <a:solidFill>
                  <a:schemeClr val="tx1"/>
                </a:solidFill>
              </a:rPr>
              <a:t>HTML event attributes can call JavaScript functions</a:t>
            </a:r>
          </a:p>
          <a:p>
            <a:pPr marL="381000" indent="-285750">
              <a:buSzPts val="2100"/>
            </a:pPr>
            <a:r>
              <a:rPr lang="en-US" dirty="0">
                <a:solidFill>
                  <a:schemeClr val="tx1"/>
                </a:solidFill>
              </a:rPr>
              <a:t>You can assign your own event handler functions to HTML elements</a:t>
            </a:r>
          </a:p>
          <a:p>
            <a:pPr marL="381000" indent="-285750">
              <a:buSzPts val="2100"/>
            </a:pPr>
            <a:r>
              <a:rPr lang="en-US" dirty="0">
                <a:solidFill>
                  <a:schemeClr val="tx1"/>
                </a:solidFill>
              </a:rPr>
              <a:t>You can prevent events from being sent or being handled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2847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92101"/>
            <a:ext cx="8520600" cy="465652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b="1" dirty="0">
                <a:highlight>
                  <a:srgbClr val="FFFF00"/>
                </a:highlight>
              </a:rPr>
              <a:t>Note: </a:t>
            </a:r>
          </a:p>
          <a:p>
            <a:pPr marL="114300" indent="0">
              <a:buNone/>
            </a:pPr>
            <a:r>
              <a:rPr lang="en-IN" b="1" dirty="0"/>
              <a:t>&lt;fieldset&gt; Tag : </a:t>
            </a:r>
            <a:r>
              <a:rPr lang="en-IN" dirty="0"/>
              <a:t>This</a:t>
            </a:r>
            <a:r>
              <a:rPr lang="en-US" dirty="0"/>
              <a:t> tag is used to group related elements in a form.</a:t>
            </a:r>
          </a:p>
          <a:p>
            <a:pPr marL="114300" indent="0">
              <a:buNone/>
            </a:pPr>
            <a:r>
              <a:rPr lang="en-US" dirty="0"/>
              <a:t>This tag draws a box around the related elements.</a:t>
            </a:r>
            <a:endParaRPr lang="en-IN" dirty="0"/>
          </a:p>
          <a:p>
            <a:pPr marL="114300" indent="0">
              <a:buNone/>
            </a:pPr>
            <a:r>
              <a:rPr lang="en-US" dirty="0"/>
              <a:t>The </a:t>
            </a:r>
            <a:r>
              <a:rPr lang="en-US" b="1" dirty="0"/>
              <a:t>&lt;legend&gt; tag </a:t>
            </a:r>
            <a:r>
              <a:rPr lang="en-US" dirty="0"/>
              <a:t>is used to define a caption for the </a:t>
            </a:r>
            <a:r>
              <a:rPr lang="en-IN" b="1" dirty="0"/>
              <a:t>&lt;fieldset&gt; Tag </a:t>
            </a:r>
            <a:r>
              <a:rPr lang="en-US" dirty="0"/>
              <a:t> </a:t>
            </a:r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US" sz="1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1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17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17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IN" sz="1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EA767E-607A-4ACC-AC06-6E4A40B82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419" y="1611389"/>
            <a:ext cx="5000900" cy="23546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512972F-89EA-4B3F-A7CE-33678D073DAD}"/>
              </a:ext>
            </a:extLst>
          </p:cNvPr>
          <p:cNvSpPr/>
          <p:nvPr/>
        </p:nvSpPr>
        <p:spPr>
          <a:xfrm>
            <a:off x="311700" y="1611389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highlight>
                  <a:srgbClr val="FFFF00"/>
                </a:highlight>
              </a:rPr>
              <a:t> &lt;fieldset&gt;</a:t>
            </a:r>
          </a:p>
          <a:p>
            <a:r>
              <a:rPr lang="en-IN" b="1" dirty="0">
                <a:highlight>
                  <a:srgbClr val="FFFF00"/>
                </a:highlight>
              </a:rPr>
              <a:t>  &lt;legend&gt;</a:t>
            </a:r>
            <a:r>
              <a:rPr lang="en-IN" dirty="0" err="1"/>
              <a:t>Personalia</a:t>
            </a:r>
            <a:r>
              <a:rPr lang="en-IN" b="1" dirty="0"/>
              <a:t>:</a:t>
            </a:r>
            <a:r>
              <a:rPr lang="en-IN" b="1" dirty="0">
                <a:highlight>
                  <a:srgbClr val="FFFF00"/>
                </a:highlight>
              </a:rPr>
              <a:t>&lt;/legend&gt;</a:t>
            </a:r>
          </a:p>
          <a:p>
            <a:r>
              <a:rPr lang="en-IN" dirty="0"/>
              <a:t>  &lt;label for="</a:t>
            </a:r>
            <a:r>
              <a:rPr lang="en-IN" dirty="0" err="1"/>
              <a:t>fname</a:t>
            </a:r>
            <a:r>
              <a:rPr lang="en-IN" dirty="0"/>
              <a:t>"&gt;First name:&lt;/label&gt;</a:t>
            </a:r>
          </a:p>
          <a:p>
            <a:r>
              <a:rPr lang="en-IN" dirty="0"/>
              <a:t>  &lt;input type="text" id="</a:t>
            </a:r>
            <a:r>
              <a:rPr lang="en-IN" dirty="0" err="1"/>
              <a:t>fname</a:t>
            </a:r>
            <a:r>
              <a:rPr lang="en-IN" dirty="0"/>
              <a:t>" name="</a:t>
            </a:r>
            <a:r>
              <a:rPr lang="en-IN" dirty="0" err="1"/>
              <a:t>fname</a:t>
            </a:r>
            <a:r>
              <a:rPr lang="en-IN" dirty="0"/>
              <a:t>"&gt;&lt;</a:t>
            </a:r>
            <a:r>
              <a:rPr lang="en-IN" dirty="0" err="1"/>
              <a:t>br</a:t>
            </a:r>
            <a:r>
              <a:rPr lang="en-IN" dirty="0"/>
              <a:t>&gt;&lt;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r>
              <a:rPr lang="en-IN" dirty="0"/>
              <a:t>  </a:t>
            </a:r>
          </a:p>
          <a:p>
            <a:r>
              <a:rPr lang="en-IN" dirty="0"/>
              <a:t>…</a:t>
            </a:r>
          </a:p>
          <a:p>
            <a:endParaRPr lang="en-IN" dirty="0"/>
          </a:p>
          <a:p>
            <a:r>
              <a:rPr lang="en-IN" dirty="0"/>
              <a:t>&lt;input type="date" id="birthday" name="birthday"&gt;&lt;</a:t>
            </a:r>
            <a:r>
              <a:rPr lang="en-IN" dirty="0" err="1"/>
              <a:t>br</a:t>
            </a:r>
            <a:r>
              <a:rPr lang="en-IN" dirty="0"/>
              <a:t>&gt;&lt;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r>
              <a:rPr lang="en-IN" dirty="0"/>
              <a:t>  &lt;input type="submit" value="Submit"&gt;</a:t>
            </a:r>
          </a:p>
          <a:p>
            <a:r>
              <a:rPr lang="en-IN" dirty="0"/>
              <a:t> </a:t>
            </a:r>
            <a:r>
              <a:rPr lang="en-IN" b="1" dirty="0">
                <a:highlight>
                  <a:srgbClr val="FFFF00"/>
                </a:highlight>
              </a:rPr>
              <a:t>&lt;/fieldset&gt;</a:t>
            </a:r>
          </a:p>
        </p:txBody>
      </p:sp>
    </p:spTree>
    <p:extLst>
      <p:ext uri="{BB962C8B-B14F-4D97-AF65-F5344CB8AC3E}">
        <p14:creationId xmlns:p14="http://schemas.microsoft.com/office/powerpoint/2010/main" val="33504238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9B71F-0B3C-4892-8F3C-ACBA1537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pgm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7: Write a JavaScript to design a simple calculator to perform the following operations: sum, product, difference and quotient.</a:t>
            </a:r>
            <a:b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4" name="Image4">
            <a:extLst>
              <a:ext uri="{FF2B5EF4-FFF2-40B4-BE49-F238E27FC236}">
                <a16:creationId xmlns:a16="http://schemas.microsoft.com/office/drawing/2014/main" id="{DBAF86B3-129E-40C7-AE1D-C3A9E9A6F81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231874" y="1752033"/>
            <a:ext cx="5435866" cy="257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2330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92101"/>
            <a:ext cx="8520600" cy="4656524"/>
          </a:xfrm>
        </p:spPr>
        <p:txBody>
          <a:bodyPr>
            <a:normAutofit fontScale="70000" lnSpcReduction="20000"/>
          </a:bodyPr>
          <a:lstStyle/>
          <a:p>
            <a:pPr marL="114300" indent="0">
              <a:buNone/>
            </a:pPr>
            <a:r>
              <a:rPr lang="en-US" sz="1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HTML:</a:t>
            </a:r>
          </a:p>
          <a:p>
            <a:pPr marL="114300" indent="0">
              <a:buNone/>
            </a:pPr>
            <a:r>
              <a:rPr lang="en-US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…………………..</a:t>
            </a:r>
          </a:p>
          <a:p>
            <a:pPr marL="114300" indent="0">
              <a:buNone/>
            </a:pPr>
            <a:endParaRPr lang="en-US" sz="17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JS:</a:t>
            </a:r>
          </a:p>
          <a:p>
            <a:pPr marL="114300" indent="0">
              <a:buNone/>
            </a:pP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performop</a:t>
            </a: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(op) {</a:t>
            </a:r>
          </a:p>
          <a:p>
            <a:pPr marL="114300" indent="0">
              <a:buNone/>
            </a:pP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 result = 0;</a:t>
            </a:r>
          </a:p>
          <a:p>
            <a:pPr marL="114300" indent="0">
              <a:buNone/>
            </a:pP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 n1=</a:t>
            </a:r>
            <a:r>
              <a:rPr lang="en-US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("num1").value);</a:t>
            </a:r>
          </a:p>
          <a:p>
            <a:pPr marL="114300" indent="0">
              <a:buNone/>
            </a:pP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 n2=</a:t>
            </a:r>
            <a:r>
              <a:rPr lang="en-US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("num2").value);</a:t>
            </a:r>
          </a:p>
          <a:p>
            <a:pPr marL="114300" indent="0">
              <a:buNone/>
            </a:pPr>
            <a:endParaRPr lang="en-US" sz="1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(op=="+") {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result=n1+n2 ;</a:t>
            </a:r>
          </a:p>
          <a:p>
            <a:pPr marL="114300" indent="0">
              <a:buNone/>
            </a:pP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114300" indent="0">
              <a:buNone/>
            </a:pP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if(op=="-") {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result=n1-n2;</a:t>
            </a:r>
          </a:p>
          <a:p>
            <a:pPr marL="114300" indent="0">
              <a:buNone/>
            </a:pP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114300" indent="0">
              <a:buNone/>
            </a:pP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if(op=="*") {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result=n1*n2;</a:t>
            </a:r>
          </a:p>
          <a:p>
            <a:pPr marL="114300" indent="0">
              <a:buNone/>
            </a:pP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114300" indent="0">
              <a:buNone/>
            </a:pP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114300" indent="0">
              <a:buNone/>
            </a:pP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result=n1/n2</a:t>
            </a:r>
          </a:p>
          <a:p>
            <a:pPr marL="114300" indent="0">
              <a:buNone/>
            </a:pP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("res").value=result;</a:t>
            </a:r>
          </a:p>
          <a:p>
            <a:pPr marL="114300" indent="0">
              <a:buNone/>
            </a:pP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114300" indent="0">
              <a:buNone/>
            </a:pPr>
            <a:endParaRPr lang="en-US" sz="1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CSS: ………………..</a:t>
            </a:r>
          </a:p>
          <a:p>
            <a:pPr marL="114300" indent="0">
              <a:buNone/>
            </a:pPr>
            <a:endParaRPr lang="en-US" sz="1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1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1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1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1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1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1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1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1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IN" sz="1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361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-IN" dirty="0"/>
              <a:t>JavaScript Syntax</a:t>
            </a:r>
            <a:br>
              <a:rPr lang="en-IN" dirty="0"/>
            </a:b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JavaScript syntax is the set of rules, how JavaScript programs are constructed:</a:t>
            </a:r>
          </a:p>
          <a:p>
            <a:r>
              <a:rPr lang="en-US" dirty="0" err="1">
                <a:solidFill>
                  <a:schemeClr val="tx1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 x, y, z;       // Declare Variables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x = 5; y = 6;      // Assign Values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z = x + y;         // Compute Values</a:t>
            </a: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429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53681"/>
            <a:ext cx="8520600" cy="46872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en-US" b="1" dirty="0"/>
              <a:t>JavaScript Values:</a:t>
            </a:r>
          </a:p>
          <a:p>
            <a:r>
              <a:rPr lang="en-US" dirty="0"/>
              <a:t>The JavaScript syntax defines two types of values:</a:t>
            </a:r>
          </a:p>
          <a:p>
            <a:r>
              <a:rPr lang="en-US" dirty="0"/>
              <a:t>Fixed values</a:t>
            </a:r>
          </a:p>
          <a:p>
            <a:r>
              <a:rPr lang="en-US" dirty="0"/>
              <a:t>Variable values</a:t>
            </a:r>
          </a:p>
          <a:p>
            <a:r>
              <a:rPr lang="en-US" dirty="0"/>
              <a:t>Fixed values are called </a:t>
            </a:r>
            <a:r>
              <a:rPr lang="en-US" b="1" dirty="0"/>
              <a:t>Literals</a:t>
            </a:r>
            <a:r>
              <a:rPr lang="en-US" dirty="0"/>
              <a:t>.</a:t>
            </a:r>
          </a:p>
          <a:p>
            <a:r>
              <a:rPr lang="en-US" dirty="0"/>
              <a:t>Variable values are called </a:t>
            </a:r>
            <a:r>
              <a:rPr lang="en-US" b="1" dirty="0"/>
              <a:t>Variables</a:t>
            </a:r>
            <a:r>
              <a:rPr lang="en-US" dirty="0"/>
              <a:t>.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b="1" dirty="0"/>
              <a:t>JavaScript Literals:</a:t>
            </a:r>
          </a:p>
          <a:p>
            <a:r>
              <a:rPr lang="en-US" dirty="0"/>
              <a:t>The two most important syntax rules for fixed values are:</a:t>
            </a:r>
          </a:p>
          <a:p>
            <a:r>
              <a:rPr lang="en-US" b="1" dirty="0"/>
              <a:t>Numbers</a:t>
            </a:r>
            <a:r>
              <a:rPr lang="en-US" dirty="0"/>
              <a:t> are written with or without decimals: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95250" lvl="0" indent="0" algn="l" rtl="0"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5307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69049"/>
            <a:ext cx="8520600" cy="4648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95250" lvl="0" indent="0">
              <a:buSzPts val="2100"/>
              <a:buNone/>
            </a:pPr>
            <a:r>
              <a:rPr lang="en-IN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95250" lvl="0" indent="0">
              <a:buSzPts val="2100"/>
              <a:buNone/>
            </a:pPr>
            <a:r>
              <a:rPr lang="en-IN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95250" lvl="0" indent="0">
              <a:buSzPts val="2100"/>
              <a:buNone/>
            </a:pPr>
            <a:r>
              <a:rPr lang="en-IN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95250" lvl="0" indent="0">
              <a:buSzPts val="2100"/>
              <a:buNone/>
            </a:pPr>
            <a:endParaRPr lang="en-IN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0" lvl="0" indent="0">
              <a:buSzPts val="2100"/>
              <a:buNone/>
            </a:pPr>
            <a:r>
              <a:rPr lang="en-IN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&lt;h2&gt;JavaScript Numbers&lt;/h2&gt;</a:t>
            </a:r>
          </a:p>
          <a:p>
            <a:pPr marL="95250" lvl="0" indent="0">
              <a:buSzPts val="2100"/>
              <a:buNone/>
            </a:pPr>
            <a:endParaRPr lang="en-IN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0" lvl="0" indent="0">
              <a:buSzPts val="2100"/>
              <a:buNone/>
            </a:pPr>
            <a:r>
              <a:rPr lang="en-IN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&lt;p&gt;Number can be written with or without decimals.&lt;/p&gt;</a:t>
            </a:r>
          </a:p>
          <a:p>
            <a:pPr marL="95250" lvl="0" indent="0">
              <a:buSzPts val="2100"/>
              <a:buNone/>
            </a:pPr>
            <a:endParaRPr lang="en-IN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0" lvl="0" indent="0">
              <a:buSzPts val="2100"/>
              <a:buNone/>
            </a:pPr>
            <a:r>
              <a:rPr lang="en-IN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&lt;p id="demo"&gt;&lt;/p&gt;</a:t>
            </a:r>
          </a:p>
          <a:p>
            <a:pPr marL="95250" lvl="0" indent="0">
              <a:buSzPts val="2100"/>
              <a:buNone/>
            </a:pPr>
            <a:endParaRPr lang="en-IN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0" lvl="0" indent="0">
              <a:buSzPts val="2100"/>
              <a:buNone/>
            </a:pPr>
            <a:r>
              <a:rPr lang="en-IN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</a:t>
            </a:r>
          </a:p>
          <a:p>
            <a:pPr marL="95250" lvl="0" indent="0">
              <a:buSzPts val="2100"/>
              <a:buNone/>
            </a:pPr>
            <a:r>
              <a:rPr lang="en-IN" sz="2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IN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("demo").</a:t>
            </a:r>
            <a:r>
              <a:rPr lang="en-IN" sz="2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en-IN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10.50;</a:t>
            </a:r>
          </a:p>
          <a:p>
            <a:pPr marL="95250" lvl="0" indent="0">
              <a:buSzPts val="2100"/>
              <a:buNone/>
            </a:pPr>
            <a:r>
              <a:rPr lang="en-IN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  <a:p>
            <a:pPr marL="95250" lvl="0" indent="0">
              <a:buSzPts val="2100"/>
              <a:buNone/>
            </a:pPr>
            <a:endParaRPr lang="en-IN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0" lvl="0" indent="0">
              <a:buSzPts val="2100"/>
              <a:buNone/>
            </a:pPr>
            <a:r>
              <a:rPr lang="en-IN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95250" lvl="0" indent="0">
              <a:buSzPts val="2100"/>
              <a:buNone/>
            </a:pPr>
            <a:r>
              <a:rPr lang="en-IN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535" y="3528612"/>
            <a:ext cx="363855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01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153681" y="130629"/>
            <a:ext cx="8759798" cy="47410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95250" lvl="0" indent="0">
              <a:buSzPts val="2100"/>
              <a:buNone/>
            </a:pPr>
            <a:r>
              <a:rPr lang="en-US" b="1" dirty="0"/>
              <a:t>Strings</a:t>
            </a:r>
            <a:r>
              <a:rPr lang="en-US" dirty="0"/>
              <a:t> are text, written within double or single quotes:</a:t>
            </a:r>
          </a:p>
          <a:p>
            <a:pPr marL="95250" lvl="0" indent="0">
              <a:buSzPts val="2100"/>
              <a:buNone/>
            </a:pPr>
            <a:endParaRPr lang="en-US" dirty="0"/>
          </a:p>
          <a:p>
            <a:pPr marL="95250" lvl="0" indent="0">
              <a:buSzPts val="2100"/>
              <a:buNone/>
            </a:pPr>
            <a:r>
              <a:rPr lang="en-IN" dirty="0"/>
              <a:t>&lt;!DOCTYPE html&gt;</a:t>
            </a:r>
          </a:p>
          <a:p>
            <a:pPr marL="95250" lvl="0" indent="0">
              <a:buSzPts val="2100"/>
              <a:buNone/>
            </a:pPr>
            <a:r>
              <a:rPr lang="en-IN" dirty="0"/>
              <a:t>&lt;html&gt;</a:t>
            </a:r>
          </a:p>
          <a:p>
            <a:pPr marL="95250" lvl="0" indent="0">
              <a:buSzPts val="2100"/>
              <a:buNone/>
            </a:pPr>
            <a:r>
              <a:rPr lang="en-IN" dirty="0"/>
              <a:t>&lt;body&gt;</a:t>
            </a:r>
          </a:p>
          <a:p>
            <a:pPr marL="95250" lvl="0" indent="0">
              <a:buSzPts val="2100"/>
              <a:buNone/>
            </a:pPr>
            <a:endParaRPr lang="en-IN" dirty="0"/>
          </a:p>
          <a:p>
            <a:pPr marL="95250" lvl="0" indent="0">
              <a:buSzPts val="2100"/>
              <a:buNone/>
            </a:pPr>
            <a:r>
              <a:rPr lang="en-IN" dirty="0"/>
              <a:t>&lt;h2&gt;JavaScript Strings&lt;/h2&gt;</a:t>
            </a:r>
          </a:p>
          <a:p>
            <a:pPr marL="95250" lvl="0" indent="0">
              <a:buSzPts val="2100"/>
              <a:buNone/>
            </a:pPr>
            <a:endParaRPr lang="en-IN" dirty="0"/>
          </a:p>
          <a:p>
            <a:pPr marL="95250" lvl="0" indent="0">
              <a:buSzPts val="2100"/>
              <a:buNone/>
            </a:pPr>
            <a:r>
              <a:rPr lang="en-IN" dirty="0"/>
              <a:t>&lt;p&gt;Strings can be written with double or single quotes.&lt;/p&gt;</a:t>
            </a:r>
          </a:p>
          <a:p>
            <a:pPr marL="95250" lvl="0" indent="0">
              <a:buSzPts val="2100"/>
              <a:buNone/>
            </a:pPr>
            <a:endParaRPr lang="en-IN" dirty="0"/>
          </a:p>
          <a:p>
            <a:pPr marL="95250" lvl="0" indent="0">
              <a:buSzPts val="2100"/>
              <a:buNone/>
            </a:pPr>
            <a:r>
              <a:rPr lang="en-IN" dirty="0"/>
              <a:t>&lt;p id="demo"&gt;&lt;/p&gt;</a:t>
            </a:r>
          </a:p>
          <a:p>
            <a:pPr marL="95250" lvl="0" indent="0">
              <a:buSzPts val="2100"/>
              <a:buNone/>
            </a:pPr>
            <a:endParaRPr lang="en-IN" dirty="0"/>
          </a:p>
          <a:p>
            <a:pPr marL="95250" lvl="0" indent="0">
              <a:buSzPts val="2100"/>
              <a:buNone/>
            </a:pPr>
            <a:r>
              <a:rPr lang="en-IN" dirty="0"/>
              <a:t>&lt;script&gt;</a:t>
            </a:r>
          </a:p>
          <a:p>
            <a:pPr marL="95250" lvl="0" indent="0">
              <a:buSzPts val="2100"/>
              <a:buNone/>
            </a:pPr>
            <a:r>
              <a:rPr lang="en-IN" dirty="0" err="1"/>
              <a:t>document.getElementById</a:t>
            </a:r>
            <a:r>
              <a:rPr lang="en-IN" dirty="0"/>
              <a:t>("demo").</a:t>
            </a:r>
            <a:r>
              <a:rPr lang="en-IN" dirty="0" err="1"/>
              <a:t>innerHTML</a:t>
            </a:r>
            <a:r>
              <a:rPr lang="en-IN" dirty="0"/>
              <a:t> = 'John Doe';</a:t>
            </a:r>
          </a:p>
          <a:p>
            <a:pPr marL="95250" lvl="0" indent="0">
              <a:buSzPts val="2100"/>
              <a:buNone/>
            </a:pPr>
            <a:r>
              <a:rPr lang="en-IN" dirty="0"/>
              <a:t>&lt;/script&gt;</a:t>
            </a:r>
          </a:p>
          <a:p>
            <a:pPr marL="95250" lvl="0" indent="0">
              <a:buSzPts val="2100"/>
              <a:buNone/>
            </a:pPr>
            <a:endParaRPr lang="en-IN" dirty="0"/>
          </a:p>
          <a:p>
            <a:pPr marL="95250" lvl="0" indent="0">
              <a:buSzPts val="2100"/>
              <a:buNone/>
            </a:pPr>
            <a:r>
              <a:rPr lang="en-IN" dirty="0"/>
              <a:t>&lt;/body&gt;</a:t>
            </a:r>
          </a:p>
          <a:p>
            <a:pPr marL="95250" lvl="0" indent="0">
              <a:buSzPts val="2100"/>
              <a:buNone/>
            </a:pPr>
            <a:r>
              <a:rPr lang="en-IN" dirty="0"/>
              <a:t>&lt;/html&gt;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3039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62" y="216034"/>
            <a:ext cx="3857625" cy="1238250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99462" y="1592232"/>
            <a:ext cx="8083604" cy="32970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7610" rIns="0" bIns="4761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Variables: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a programming language,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are used to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data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uses the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keyword to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variables.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equal sign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used to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assign values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 variables.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this example, x is defined as a variable. Then, x is assigned (given) the value 6: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Tx/>
            </a:pP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x;</a:t>
            </a:r>
          </a:p>
          <a:p>
            <a:pPr lvl="0">
              <a:buClrTx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Tx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6;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040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84417"/>
            <a:ext cx="8520600" cy="43844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indent="0">
              <a:buNone/>
            </a:pP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 Operators:</a:t>
            </a:r>
          </a:p>
          <a:p>
            <a:pPr lv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/>
              <a:t>JavaScript uses arithmetic operators ( + - * / ) to compute values:</a:t>
            </a:r>
            <a:endParaRPr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66" y="1701766"/>
            <a:ext cx="7375925" cy="272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452673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1877</Words>
  <Application>Microsoft Office PowerPoint</Application>
  <PresentationFormat>On-screen Show (16:9)</PresentationFormat>
  <Paragraphs>349</Paragraphs>
  <Slides>38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Courier New</vt:lpstr>
      <vt:lpstr>Proxima Nova</vt:lpstr>
      <vt:lpstr>Verdana</vt:lpstr>
      <vt:lpstr>Arial</vt:lpstr>
      <vt:lpstr>Times New Roman</vt:lpstr>
      <vt:lpstr>Spearmint</vt:lpstr>
      <vt:lpstr>JAVA SCRIPT</vt:lpstr>
      <vt:lpstr>JavaScript:   JavaScript is the world's most popular programming language.  JavaScript is the programming language of the Web.  JavaScript is easy to learn. </vt:lpstr>
      <vt:lpstr>Why Study JavaScript? </vt:lpstr>
      <vt:lpstr>JavaScript Syntax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Lab pgm 7: Write a JavaScript to design a simple calculator to perform the following operations: sum, product, difference and quotient.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</dc:title>
  <cp:lastModifiedBy>HP</cp:lastModifiedBy>
  <cp:revision>62</cp:revision>
  <dcterms:modified xsi:type="dcterms:W3CDTF">2021-03-23T07:19:29Z</dcterms:modified>
</cp:coreProperties>
</file>