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66" r:id="rId3"/>
    <p:sldId id="267" r:id="rId4"/>
    <p:sldId id="268" r:id="rId5"/>
    <p:sldId id="257" r:id="rId6"/>
    <p:sldId id="258" r:id="rId7"/>
    <p:sldId id="259" r:id="rId8"/>
    <p:sldId id="261" r:id="rId9"/>
    <p:sldId id="265"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178695-3DB8-461B-8243-16161024E450}"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D91DA7-D8B4-402A-89E6-4E8724C53B1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397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178695-3DB8-461B-8243-16161024E450}"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D91DA7-D8B4-402A-89E6-4E8724C53B19}" type="slidenum">
              <a:rPr lang="en-IN" smtClean="0"/>
              <a:t>‹#›</a:t>
            </a:fld>
            <a:endParaRPr lang="en-IN"/>
          </a:p>
        </p:txBody>
      </p:sp>
    </p:spTree>
    <p:extLst>
      <p:ext uri="{BB962C8B-B14F-4D97-AF65-F5344CB8AC3E}">
        <p14:creationId xmlns:p14="http://schemas.microsoft.com/office/powerpoint/2010/main" val="1334567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178695-3DB8-461B-8243-16161024E450}"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D91DA7-D8B4-402A-89E6-4E8724C53B19}" type="slidenum">
              <a:rPr lang="en-IN" smtClean="0"/>
              <a:t>‹#›</a:t>
            </a:fld>
            <a:endParaRPr lang="en-IN"/>
          </a:p>
        </p:txBody>
      </p:sp>
    </p:spTree>
    <p:extLst>
      <p:ext uri="{BB962C8B-B14F-4D97-AF65-F5344CB8AC3E}">
        <p14:creationId xmlns:p14="http://schemas.microsoft.com/office/powerpoint/2010/main" val="201389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178695-3DB8-461B-8243-16161024E450}"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D91DA7-D8B4-402A-89E6-4E8724C53B19}" type="slidenum">
              <a:rPr lang="en-IN" smtClean="0"/>
              <a:t>‹#›</a:t>
            </a:fld>
            <a:endParaRPr lang="en-IN"/>
          </a:p>
        </p:txBody>
      </p:sp>
    </p:spTree>
    <p:extLst>
      <p:ext uri="{BB962C8B-B14F-4D97-AF65-F5344CB8AC3E}">
        <p14:creationId xmlns:p14="http://schemas.microsoft.com/office/powerpoint/2010/main" val="3166684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178695-3DB8-461B-8243-16161024E450}" type="datetimeFigureOut">
              <a:rPr lang="en-IN" smtClean="0"/>
              <a:t>23-04-2022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D91DA7-D8B4-402A-89E6-4E8724C53B1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3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178695-3DB8-461B-8243-16161024E450}" type="datetimeFigureOut">
              <a:rPr lang="en-IN" smtClean="0"/>
              <a:t>23-04-2022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D91DA7-D8B4-402A-89E6-4E8724C53B19}" type="slidenum">
              <a:rPr lang="en-IN" smtClean="0"/>
              <a:t>‹#›</a:t>
            </a:fld>
            <a:endParaRPr lang="en-IN"/>
          </a:p>
        </p:txBody>
      </p:sp>
    </p:spTree>
    <p:extLst>
      <p:ext uri="{BB962C8B-B14F-4D97-AF65-F5344CB8AC3E}">
        <p14:creationId xmlns:p14="http://schemas.microsoft.com/office/powerpoint/2010/main" val="366529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178695-3DB8-461B-8243-16161024E450}" type="datetimeFigureOut">
              <a:rPr lang="en-IN" smtClean="0"/>
              <a:t>23-04-2022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D91DA7-D8B4-402A-89E6-4E8724C53B19}" type="slidenum">
              <a:rPr lang="en-IN" smtClean="0"/>
              <a:t>‹#›</a:t>
            </a:fld>
            <a:endParaRPr lang="en-IN"/>
          </a:p>
        </p:txBody>
      </p:sp>
    </p:spTree>
    <p:extLst>
      <p:ext uri="{BB962C8B-B14F-4D97-AF65-F5344CB8AC3E}">
        <p14:creationId xmlns:p14="http://schemas.microsoft.com/office/powerpoint/2010/main" val="1867484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178695-3DB8-461B-8243-16161024E450}" type="datetimeFigureOut">
              <a:rPr lang="en-IN" smtClean="0"/>
              <a:t>23-04-2022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D91DA7-D8B4-402A-89E6-4E8724C53B19}" type="slidenum">
              <a:rPr lang="en-IN" smtClean="0"/>
              <a:t>‹#›</a:t>
            </a:fld>
            <a:endParaRPr lang="en-IN"/>
          </a:p>
        </p:txBody>
      </p:sp>
    </p:spTree>
    <p:extLst>
      <p:ext uri="{BB962C8B-B14F-4D97-AF65-F5344CB8AC3E}">
        <p14:creationId xmlns:p14="http://schemas.microsoft.com/office/powerpoint/2010/main" val="18440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3178695-3DB8-461B-8243-16161024E450}" type="datetimeFigureOut">
              <a:rPr lang="en-IN" smtClean="0"/>
              <a:t>23-04-2022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AD91DA7-D8B4-402A-89E6-4E8724C53B19}" type="slidenum">
              <a:rPr lang="en-IN" smtClean="0"/>
              <a:t>‹#›</a:t>
            </a:fld>
            <a:endParaRPr lang="en-IN"/>
          </a:p>
        </p:txBody>
      </p:sp>
    </p:spTree>
    <p:extLst>
      <p:ext uri="{BB962C8B-B14F-4D97-AF65-F5344CB8AC3E}">
        <p14:creationId xmlns:p14="http://schemas.microsoft.com/office/powerpoint/2010/main" val="864453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3178695-3DB8-461B-8243-16161024E450}" type="datetimeFigureOut">
              <a:rPr lang="en-IN" smtClean="0"/>
              <a:t>23-04-2022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AD91DA7-D8B4-402A-89E6-4E8724C53B19}" type="slidenum">
              <a:rPr lang="en-IN" smtClean="0"/>
              <a:t>‹#›</a:t>
            </a:fld>
            <a:endParaRPr lang="en-IN"/>
          </a:p>
        </p:txBody>
      </p:sp>
    </p:spTree>
    <p:extLst>
      <p:ext uri="{BB962C8B-B14F-4D97-AF65-F5344CB8AC3E}">
        <p14:creationId xmlns:p14="http://schemas.microsoft.com/office/powerpoint/2010/main" val="2758157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178695-3DB8-461B-8243-16161024E450}" type="datetimeFigureOut">
              <a:rPr lang="en-IN" smtClean="0"/>
              <a:t>23-04-2022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D91DA7-D8B4-402A-89E6-4E8724C53B19}" type="slidenum">
              <a:rPr lang="en-IN" smtClean="0"/>
              <a:t>‹#›</a:t>
            </a:fld>
            <a:endParaRPr lang="en-IN"/>
          </a:p>
        </p:txBody>
      </p:sp>
    </p:spTree>
    <p:extLst>
      <p:ext uri="{BB962C8B-B14F-4D97-AF65-F5344CB8AC3E}">
        <p14:creationId xmlns:p14="http://schemas.microsoft.com/office/powerpoint/2010/main" val="3111340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3178695-3DB8-461B-8243-16161024E450}" type="datetimeFigureOut">
              <a:rPr lang="en-IN" smtClean="0"/>
              <a:t>23-04-2022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AD91DA7-D8B4-402A-89E6-4E8724C53B1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0091239"/>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bin"/><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bin"/><Relationship Id="rId17" Type="http://schemas.openxmlformats.org/officeDocument/2006/relationships/image" Target="../media/image18.png"/><Relationship Id="rId2" Type="http://schemas.openxmlformats.org/officeDocument/2006/relationships/image" Target="../media/image2.png"/><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jp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4862C0-4951-4C58-B923-DB164B2144E1}"/>
              </a:ext>
            </a:extLst>
          </p:cNvPr>
          <p:cNvSpPr txBox="1"/>
          <p:nvPr/>
        </p:nvSpPr>
        <p:spPr>
          <a:xfrm>
            <a:off x="3095538" y="1057013"/>
            <a:ext cx="5217952" cy="1015663"/>
          </a:xfrm>
          <a:prstGeom prst="rect">
            <a:avLst/>
          </a:prstGeom>
          <a:noFill/>
        </p:spPr>
        <p:txBody>
          <a:bodyPr wrap="square" rtlCol="0">
            <a:spAutoFit/>
          </a:bodyPr>
          <a:lstStyle/>
          <a:p>
            <a:pPr algn="ctr"/>
            <a:r>
              <a:rPr lang="en-US" sz="6000" dirty="0">
                <a:latin typeface="Bell MT" panose="02020503060305020303" pitchFamily="18" charset="0"/>
              </a:rPr>
              <a:t>Brute Force</a:t>
            </a:r>
            <a:endParaRPr lang="en-IN" sz="6000" dirty="0">
              <a:latin typeface="Bell MT" panose="02020503060305020303" pitchFamily="18" charset="0"/>
            </a:endParaRPr>
          </a:p>
        </p:txBody>
      </p:sp>
      <p:sp>
        <p:nvSpPr>
          <p:cNvPr id="5" name="TextBox 4">
            <a:extLst>
              <a:ext uri="{FF2B5EF4-FFF2-40B4-BE49-F238E27FC236}">
                <a16:creationId xmlns:a16="http://schemas.microsoft.com/office/drawing/2014/main" id="{A9E72B52-1DF7-4DC4-988A-A47E28B241C5}"/>
              </a:ext>
            </a:extLst>
          </p:cNvPr>
          <p:cNvSpPr txBox="1"/>
          <p:nvPr/>
        </p:nvSpPr>
        <p:spPr>
          <a:xfrm>
            <a:off x="4811086" y="2407640"/>
            <a:ext cx="1786855" cy="584775"/>
          </a:xfrm>
          <a:prstGeom prst="rect">
            <a:avLst/>
          </a:prstGeom>
          <a:noFill/>
        </p:spPr>
        <p:txBody>
          <a:bodyPr wrap="square" rtlCol="0">
            <a:spAutoFit/>
          </a:bodyPr>
          <a:lstStyle/>
          <a:p>
            <a:pPr algn="ctr"/>
            <a:r>
              <a:rPr lang="en-US" sz="3200" dirty="0">
                <a:latin typeface="Bell MT" panose="02020503060305020303" pitchFamily="18" charset="0"/>
              </a:rPr>
              <a:t>Presents</a:t>
            </a:r>
            <a:endParaRPr lang="en-IN" sz="3200" dirty="0">
              <a:latin typeface="Bell MT" panose="02020503060305020303" pitchFamily="18" charset="0"/>
            </a:endParaRPr>
          </a:p>
        </p:txBody>
      </p:sp>
      <p:pic>
        <p:nvPicPr>
          <p:cNvPr id="7" name="Picture 6">
            <a:extLst>
              <a:ext uri="{FF2B5EF4-FFF2-40B4-BE49-F238E27FC236}">
                <a16:creationId xmlns:a16="http://schemas.microsoft.com/office/drawing/2014/main" id="{6E299530-1A4E-4154-B07A-F409B9F190AF}"/>
              </a:ext>
            </a:extLst>
          </p:cNvPr>
          <p:cNvPicPr>
            <a:picLocks noChangeAspect="1"/>
          </p:cNvPicPr>
          <p:nvPr/>
        </p:nvPicPr>
        <p:blipFill rotWithShape="1">
          <a:blip r:embed="rId2">
            <a:extLst>
              <a:ext uri="{28A0092B-C50C-407E-A947-70E740481C1C}">
                <a14:useLocalDpi xmlns:a14="http://schemas.microsoft.com/office/drawing/2010/main" val="0"/>
              </a:ext>
            </a:extLst>
          </a:blip>
          <a:srcRect l="12348" t="30412" r="14910" b="16881"/>
          <a:stretch/>
        </p:blipFill>
        <p:spPr>
          <a:xfrm>
            <a:off x="4156744" y="3429000"/>
            <a:ext cx="3095537" cy="1837190"/>
          </a:xfrm>
          <a:prstGeom prst="rect">
            <a:avLst/>
          </a:prstGeom>
        </p:spPr>
      </p:pic>
    </p:spTree>
    <p:extLst>
      <p:ext uri="{BB962C8B-B14F-4D97-AF65-F5344CB8AC3E}">
        <p14:creationId xmlns:p14="http://schemas.microsoft.com/office/powerpoint/2010/main" val="3592997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C22E44-5EAA-4A47-8AB5-817CAA0D8D48}"/>
              </a:ext>
            </a:extLst>
          </p:cNvPr>
          <p:cNvPicPr>
            <a:picLocks noChangeAspect="1"/>
          </p:cNvPicPr>
          <p:nvPr/>
        </p:nvPicPr>
        <p:blipFill rotWithShape="1">
          <a:blip r:embed="rId2">
            <a:extLst>
              <a:ext uri="{28A0092B-C50C-407E-A947-70E740481C1C}">
                <a14:useLocalDpi xmlns:a14="http://schemas.microsoft.com/office/drawing/2010/main" val="0"/>
              </a:ext>
            </a:extLst>
          </a:blip>
          <a:srcRect l="12348" t="30412" r="14910" b="16881"/>
          <a:stretch/>
        </p:blipFill>
        <p:spPr>
          <a:xfrm>
            <a:off x="10348994" y="102764"/>
            <a:ext cx="1621978" cy="962638"/>
          </a:xfrm>
          <a:prstGeom prst="rect">
            <a:avLst/>
          </a:prstGeom>
        </p:spPr>
      </p:pic>
      <p:sp>
        <p:nvSpPr>
          <p:cNvPr id="7" name="TextBox 6">
            <a:extLst>
              <a:ext uri="{FF2B5EF4-FFF2-40B4-BE49-F238E27FC236}">
                <a16:creationId xmlns:a16="http://schemas.microsoft.com/office/drawing/2014/main" id="{53134FDA-6ECB-4E09-AA75-959CD60C5321}"/>
              </a:ext>
            </a:extLst>
          </p:cNvPr>
          <p:cNvSpPr txBox="1"/>
          <p:nvPr/>
        </p:nvSpPr>
        <p:spPr>
          <a:xfrm>
            <a:off x="371740" y="432703"/>
            <a:ext cx="7701094" cy="646331"/>
          </a:xfrm>
          <a:prstGeom prst="rect">
            <a:avLst/>
          </a:prstGeom>
          <a:noFill/>
        </p:spPr>
        <p:txBody>
          <a:bodyPr wrap="square" rtlCol="0">
            <a:spAutoFit/>
          </a:bodyPr>
          <a:lstStyle/>
          <a:p>
            <a:r>
              <a:rPr lang="en-US" sz="3600" b="1" dirty="0">
                <a:latin typeface="Bell MT" panose="02020503060305020303" pitchFamily="18" charset="0"/>
              </a:rPr>
              <a:t>Uniqueness of Baymax</a:t>
            </a:r>
            <a:endParaRPr lang="en-IN" sz="3600" b="1" dirty="0">
              <a:latin typeface="Bell MT" panose="02020503060305020303" pitchFamily="18" charset="0"/>
            </a:endParaRPr>
          </a:p>
        </p:txBody>
      </p:sp>
      <p:sp>
        <p:nvSpPr>
          <p:cNvPr id="8" name="TextBox 7">
            <a:extLst>
              <a:ext uri="{FF2B5EF4-FFF2-40B4-BE49-F238E27FC236}">
                <a16:creationId xmlns:a16="http://schemas.microsoft.com/office/drawing/2014/main" id="{5609EBE9-6ADC-4AE5-9CD5-9C5DBEE84CF9}"/>
              </a:ext>
            </a:extLst>
          </p:cNvPr>
          <p:cNvSpPr txBox="1"/>
          <p:nvPr/>
        </p:nvSpPr>
        <p:spPr>
          <a:xfrm>
            <a:off x="371740" y="1442331"/>
            <a:ext cx="11121013"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Aparajita" panose="02020603050405020304" pitchFamily="18" charset="0"/>
                <a:cs typeface="Aparajita" panose="02020603050405020304" pitchFamily="18" charset="0"/>
              </a:rPr>
              <a:t>Preliminary analysis  of a disease thus, we alert the patient about the criticality about the disease he/she is suffering from.</a:t>
            </a:r>
          </a:p>
          <a:p>
            <a:pPr marL="457200" indent="-457200">
              <a:buFont typeface="Arial" panose="020B0604020202020204" pitchFamily="34" charset="0"/>
              <a:buChar char="•"/>
            </a:pPr>
            <a:r>
              <a:rPr lang="en-US" sz="3200" dirty="0">
                <a:latin typeface="Aparajita" panose="02020603050405020304" pitchFamily="18" charset="0"/>
                <a:cs typeface="Aparajita" panose="02020603050405020304" pitchFamily="18" charset="0"/>
              </a:rPr>
              <a:t>Get to know about the disease before hand consulting a doctor.</a:t>
            </a:r>
          </a:p>
          <a:p>
            <a:pPr marL="457200" indent="-457200">
              <a:buFont typeface="Arial" panose="020B0604020202020204" pitchFamily="34" charset="0"/>
              <a:buChar char="•"/>
            </a:pPr>
            <a:r>
              <a:rPr lang="en-US" sz="3200" dirty="0">
                <a:latin typeface="Aparajita" panose="02020603050405020304" pitchFamily="18" charset="0"/>
                <a:cs typeface="Aparajita" panose="02020603050405020304" pitchFamily="18" charset="0"/>
              </a:rPr>
              <a:t>No need to waste time on searching google, it always shows cancer.</a:t>
            </a:r>
          </a:p>
          <a:p>
            <a:pPr marL="457200" indent="-457200">
              <a:buFont typeface="Arial" panose="020B0604020202020204" pitchFamily="34" charset="0"/>
              <a:buChar char="•"/>
            </a:pPr>
            <a:r>
              <a:rPr lang="en-IN" sz="3200" dirty="0">
                <a:latin typeface="Aparajita" panose="02020603050405020304" pitchFamily="18" charset="0"/>
                <a:cs typeface="Aparajita" panose="02020603050405020304" pitchFamily="18" charset="0"/>
              </a:rPr>
              <a:t>Machine learning system will provide user information of specialized hospital</a:t>
            </a:r>
          </a:p>
          <a:p>
            <a:endParaRPr lang="en-IN" sz="32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37018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485420-54A1-4C11-8331-29F4BA47A5D1}"/>
              </a:ext>
            </a:extLst>
          </p:cNvPr>
          <p:cNvPicPr>
            <a:picLocks noChangeAspect="1"/>
          </p:cNvPicPr>
          <p:nvPr/>
        </p:nvPicPr>
        <p:blipFill rotWithShape="1">
          <a:blip r:embed="rId2">
            <a:extLst>
              <a:ext uri="{28A0092B-C50C-407E-A947-70E740481C1C}">
                <a14:useLocalDpi xmlns:a14="http://schemas.microsoft.com/office/drawing/2010/main" val="0"/>
              </a:ext>
            </a:extLst>
          </a:blip>
          <a:srcRect l="12348" t="30412" r="14910" b="16881"/>
          <a:stretch/>
        </p:blipFill>
        <p:spPr>
          <a:xfrm>
            <a:off x="10348994" y="102764"/>
            <a:ext cx="1621978" cy="962638"/>
          </a:xfrm>
          <a:prstGeom prst="rect">
            <a:avLst/>
          </a:prstGeom>
        </p:spPr>
      </p:pic>
      <p:sp>
        <p:nvSpPr>
          <p:cNvPr id="7" name="TextBox 6">
            <a:extLst>
              <a:ext uri="{FF2B5EF4-FFF2-40B4-BE49-F238E27FC236}">
                <a16:creationId xmlns:a16="http://schemas.microsoft.com/office/drawing/2014/main" id="{FF247731-15B4-4B1B-BAA5-F903E88C96E3}"/>
              </a:ext>
            </a:extLst>
          </p:cNvPr>
          <p:cNvSpPr txBox="1"/>
          <p:nvPr/>
        </p:nvSpPr>
        <p:spPr>
          <a:xfrm>
            <a:off x="511728" y="377505"/>
            <a:ext cx="9169167" cy="646331"/>
          </a:xfrm>
          <a:prstGeom prst="rect">
            <a:avLst/>
          </a:prstGeom>
          <a:noFill/>
        </p:spPr>
        <p:txBody>
          <a:bodyPr wrap="square" rtlCol="0">
            <a:spAutoFit/>
          </a:bodyPr>
          <a:lstStyle/>
          <a:p>
            <a:r>
              <a:rPr lang="en-US" sz="3600" b="1" dirty="0">
                <a:latin typeface="Bell MT" panose="02020503060305020303" pitchFamily="18" charset="0"/>
              </a:rPr>
              <a:t>Future Possibilities and scope</a:t>
            </a:r>
            <a:endParaRPr lang="en-IN" sz="3600" b="1" dirty="0">
              <a:latin typeface="Bell MT" panose="02020503060305020303" pitchFamily="18" charset="0"/>
            </a:endParaRPr>
          </a:p>
        </p:txBody>
      </p:sp>
      <p:sp>
        <p:nvSpPr>
          <p:cNvPr id="8" name="TextBox 7">
            <a:extLst>
              <a:ext uri="{FF2B5EF4-FFF2-40B4-BE49-F238E27FC236}">
                <a16:creationId xmlns:a16="http://schemas.microsoft.com/office/drawing/2014/main" id="{05BED01D-E308-49AA-8F8B-BBFF1B7DC1B4}"/>
              </a:ext>
            </a:extLst>
          </p:cNvPr>
          <p:cNvSpPr txBox="1"/>
          <p:nvPr/>
        </p:nvSpPr>
        <p:spPr>
          <a:xfrm>
            <a:off x="511728" y="1325461"/>
            <a:ext cx="10981189"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Aparajita" panose="02020603050405020304" pitchFamily="18" charset="0"/>
                <a:cs typeface="Aparajita" panose="02020603050405020304" pitchFamily="18" charset="0"/>
              </a:rPr>
              <a:t>Providing information of nearest hospital and making a reservation.</a:t>
            </a:r>
          </a:p>
          <a:p>
            <a:pPr marL="457200" indent="-457200">
              <a:buFont typeface="Arial" panose="020B0604020202020204" pitchFamily="34" charset="0"/>
              <a:buChar char="•"/>
            </a:pPr>
            <a:r>
              <a:rPr lang="en-US" sz="3200" dirty="0">
                <a:latin typeface="Aparajita" panose="02020603050405020304" pitchFamily="18" charset="0"/>
                <a:cs typeface="Aparajita" panose="02020603050405020304" pitchFamily="18" charset="0"/>
              </a:rPr>
              <a:t>Providing specialized doctors in that category of disease.</a:t>
            </a:r>
          </a:p>
          <a:p>
            <a:pPr marL="457200" indent="-457200">
              <a:buFont typeface="Arial" panose="020B0604020202020204" pitchFamily="34" charset="0"/>
              <a:buChar char="•"/>
            </a:pPr>
            <a:r>
              <a:rPr lang="en-US" sz="3200" dirty="0">
                <a:latin typeface="Aparajita" panose="02020603050405020304" pitchFamily="18" charset="0"/>
                <a:cs typeface="Aparajita" panose="02020603050405020304" pitchFamily="18" charset="0"/>
              </a:rPr>
              <a:t>Virtual support of doctors 24/7.</a:t>
            </a:r>
          </a:p>
          <a:p>
            <a:pPr marL="457200" indent="-457200">
              <a:buFont typeface="Arial" panose="020B0604020202020204" pitchFamily="34" charset="0"/>
              <a:buChar char="•"/>
            </a:pPr>
            <a:r>
              <a:rPr lang="en-US" sz="3200" dirty="0">
                <a:latin typeface="Aparajita" panose="02020603050405020304" pitchFamily="18" charset="0"/>
                <a:cs typeface="Aparajita" panose="02020603050405020304" pitchFamily="18" charset="0"/>
              </a:rPr>
              <a:t>We can improve our models by increasing the training dataset.  </a:t>
            </a:r>
          </a:p>
          <a:p>
            <a:pPr marL="457200" indent="-457200">
              <a:buFont typeface="Arial" panose="020B0604020202020204" pitchFamily="34" charset="0"/>
              <a:buChar char="•"/>
            </a:pPr>
            <a:r>
              <a:rPr lang="en-US" sz="3200" dirty="0">
                <a:latin typeface="Aparajita" panose="02020603050405020304" pitchFamily="18" charset="0"/>
                <a:cs typeface="Aparajita" panose="02020603050405020304" pitchFamily="18" charset="0"/>
              </a:rPr>
              <a:t>We can expand our web app to Android.</a:t>
            </a:r>
            <a:endParaRPr lang="en-IN" sz="32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817432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E3927C-27C8-4BD3-8899-9B1FF214F831}"/>
              </a:ext>
            </a:extLst>
          </p:cNvPr>
          <p:cNvPicPr>
            <a:picLocks noChangeAspect="1"/>
          </p:cNvPicPr>
          <p:nvPr/>
        </p:nvPicPr>
        <p:blipFill rotWithShape="1">
          <a:blip r:embed="rId2">
            <a:extLst>
              <a:ext uri="{28A0092B-C50C-407E-A947-70E740481C1C}">
                <a14:useLocalDpi xmlns:a14="http://schemas.microsoft.com/office/drawing/2010/main" val="0"/>
              </a:ext>
            </a:extLst>
          </a:blip>
          <a:srcRect l="12348" t="30412" r="14910" b="16881"/>
          <a:stretch/>
        </p:blipFill>
        <p:spPr>
          <a:xfrm>
            <a:off x="10348994" y="102764"/>
            <a:ext cx="1621978" cy="962638"/>
          </a:xfrm>
          <a:prstGeom prst="rect">
            <a:avLst/>
          </a:prstGeom>
        </p:spPr>
      </p:pic>
      <p:sp>
        <p:nvSpPr>
          <p:cNvPr id="5" name="TextBox 4">
            <a:extLst>
              <a:ext uri="{FF2B5EF4-FFF2-40B4-BE49-F238E27FC236}">
                <a16:creationId xmlns:a16="http://schemas.microsoft.com/office/drawing/2014/main" id="{C97C8995-DBFD-40CC-AC24-BC3AAEFB20EE}"/>
              </a:ext>
            </a:extLst>
          </p:cNvPr>
          <p:cNvSpPr txBox="1"/>
          <p:nvPr/>
        </p:nvSpPr>
        <p:spPr>
          <a:xfrm>
            <a:off x="880844" y="453006"/>
            <a:ext cx="7063530" cy="646331"/>
          </a:xfrm>
          <a:prstGeom prst="rect">
            <a:avLst/>
          </a:prstGeom>
          <a:noFill/>
        </p:spPr>
        <p:txBody>
          <a:bodyPr wrap="square" rtlCol="0">
            <a:spAutoFit/>
          </a:bodyPr>
          <a:lstStyle/>
          <a:p>
            <a:r>
              <a:rPr lang="en-US" sz="3600" b="1" dirty="0">
                <a:latin typeface="Bell MT" panose="02020503060305020303" pitchFamily="18" charset="0"/>
              </a:rPr>
              <a:t>Members of Brute Force</a:t>
            </a:r>
            <a:endParaRPr lang="en-IN" sz="3600" b="1" dirty="0">
              <a:latin typeface="Bell MT" panose="02020503060305020303" pitchFamily="18" charset="0"/>
            </a:endParaRPr>
          </a:p>
        </p:txBody>
      </p:sp>
      <p:sp>
        <p:nvSpPr>
          <p:cNvPr id="6" name="TextBox 5">
            <a:extLst>
              <a:ext uri="{FF2B5EF4-FFF2-40B4-BE49-F238E27FC236}">
                <a16:creationId xmlns:a16="http://schemas.microsoft.com/office/drawing/2014/main" id="{3F39A4B7-09E8-45EC-8B14-2C1B268875DA}"/>
              </a:ext>
            </a:extLst>
          </p:cNvPr>
          <p:cNvSpPr txBox="1"/>
          <p:nvPr/>
        </p:nvSpPr>
        <p:spPr>
          <a:xfrm>
            <a:off x="880844" y="1366897"/>
            <a:ext cx="10016455"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Aparajita" panose="02020603050405020304" pitchFamily="18" charset="0"/>
                <a:cs typeface="Aparajita" panose="02020603050405020304" pitchFamily="18" charset="0"/>
              </a:rPr>
              <a:t>Dikshant</a:t>
            </a:r>
          </a:p>
          <a:p>
            <a:pPr marL="457200" indent="-457200">
              <a:buFont typeface="Arial" panose="020B0604020202020204" pitchFamily="34" charset="0"/>
              <a:buChar char="•"/>
            </a:pPr>
            <a:r>
              <a:rPr lang="en-US" sz="3200" dirty="0">
                <a:latin typeface="Aparajita" panose="02020603050405020304" pitchFamily="18" charset="0"/>
                <a:cs typeface="Aparajita" panose="02020603050405020304" pitchFamily="18" charset="0"/>
              </a:rPr>
              <a:t>Rakshit Sharma</a:t>
            </a:r>
          </a:p>
          <a:p>
            <a:pPr marL="457200" indent="-457200">
              <a:buFont typeface="Arial" panose="020B0604020202020204" pitchFamily="34" charset="0"/>
              <a:buChar char="•"/>
            </a:pPr>
            <a:r>
              <a:rPr lang="en-US" sz="3200" dirty="0">
                <a:latin typeface="Aparajita" panose="02020603050405020304" pitchFamily="18" charset="0"/>
                <a:cs typeface="Aparajita" panose="02020603050405020304" pitchFamily="18" charset="0"/>
              </a:rPr>
              <a:t>Samarth Sharma</a:t>
            </a:r>
          </a:p>
          <a:p>
            <a:pPr marL="457200" indent="-457200">
              <a:buFont typeface="Arial" panose="020B0604020202020204" pitchFamily="34" charset="0"/>
              <a:buChar char="•"/>
            </a:pPr>
            <a:r>
              <a:rPr lang="en-US" sz="3200" dirty="0">
                <a:latin typeface="Aparajita" panose="02020603050405020304" pitchFamily="18" charset="0"/>
                <a:cs typeface="Aparajita" panose="02020603050405020304" pitchFamily="18" charset="0"/>
              </a:rPr>
              <a:t>Anand Sahni</a:t>
            </a:r>
            <a:endParaRPr lang="en-IN" sz="32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794918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AC170D-6432-4A90-8CD2-0C0D5DEF6D19}"/>
              </a:ext>
            </a:extLst>
          </p:cNvPr>
          <p:cNvSpPr txBox="1"/>
          <p:nvPr/>
        </p:nvSpPr>
        <p:spPr>
          <a:xfrm>
            <a:off x="-116540" y="4182017"/>
            <a:ext cx="5065059" cy="1631216"/>
          </a:xfrm>
          <a:prstGeom prst="rect">
            <a:avLst/>
          </a:prstGeom>
          <a:noFill/>
        </p:spPr>
        <p:txBody>
          <a:bodyPr wrap="square" rtlCol="0">
            <a:spAutoFit/>
          </a:bodyPr>
          <a:lstStyle/>
          <a:p>
            <a:pPr algn="ctr"/>
            <a:r>
              <a:rPr lang="en-US" sz="5000" dirty="0">
                <a:latin typeface="Bell MT" panose="02020503060305020303" pitchFamily="18" charset="0"/>
              </a:rPr>
              <a:t>Brute Force</a:t>
            </a:r>
          </a:p>
          <a:p>
            <a:pPr algn="ctr"/>
            <a:r>
              <a:rPr lang="en-US" sz="5000" dirty="0">
                <a:latin typeface="Bell MT" panose="02020503060305020303" pitchFamily="18" charset="0"/>
              </a:rPr>
              <a:t>              presents :</a:t>
            </a:r>
            <a:endParaRPr lang="en-IN" sz="5000" dirty="0">
              <a:latin typeface="Bell MT" panose="02020503060305020303" pitchFamily="18" charset="0"/>
            </a:endParaRPr>
          </a:p>
        </p:txBody>
      </p:sp>
      <p:pic>
        <p:nvPicPr>
          <p:cNvPr id="6" name="Picture 5">
            <a:extLst>
              <a:ext uri="{FF2B5EF4-FFF2-40B4-BE49-F238E27FC236}">
                <a16:creationId xmlns:a16="http://schemas.microsoft.com/office/drawing/2014/main" id="{FC507117-11B7-42F5-B867-5E7656B0E639}"/>
              </a:ext>
            </a:extLst>
          </p:cNvPr>
          <p:cNvPicPr>
            <a:picLocks noChangeAspect="1"/>
          </p:cNvPicPr>
          <p:nvPr/>
        </p:nvPicPr>
        <p:blipFill rotWithShape="1">
          <a:blip r:embed="rId2">
            <a:extLst>
              <a:ext uri="{28A0092B-C50C-407E-A947-70E740481C1C}">
                <a14:useLocalDpi xmlns:a14="http://schemas.microsoft.com/office/drawing/2010/main" val="0"/>
              </a:ext>
            </a:extLst>
          </a:blip>
          <a:srcRect l="12348" t="30412" r="14910" b="16881"/>
          <a:stretch/>
        </p:blipFill>
        <p:spPr>
          <a:xfrm>
            <a:off x="4216538" y="2333421"/>
            <a:ext cx="3340710" cy="1982699"/>
          </a:xfrm>
          <a:prstGeom prst="rect">
            <a:avLst/>
          </a:prstGeom>
        </p:spPr>
      </p:pic>
      <p:sp>
        <p:nvSpPr>
          <p:cNvPr id="8" name="TextBox 7">
            <a:extLst>
              <a:ext uri="{FF2B5EF4-FFF2-40B4-BE49-F238E27FC236}">
                <a16:creationId xmlns:a16="http://schemas.microsoft.com/office/drawing/2014/main" id="{0095C590-0A50-4511-8A28-04791DE6CB7D}"/>
              </a:ext>
            </a:extLst>
          </p:cNvPr>
          <p:cNvSpPr txBox="1"/>
          <p:nvPr/>
        </p:nvSpPr>
        <p:spPr>
          <a:xfrm>
            <a:off x="3416272" y="550165"/>
            <a:ext cx="5359455" cy="1092607"/>
          </a:xfrm>
          <a:prstGeom prst="rect">
            <a:avLst/>
          </a:prstGeom>
          <a:noFill/>
        </p:spPr>
        <p:txBody>
          <a:bodyPr wrap="square" rtlCol="0">
            <a:spAutoFit/>
          </a:bodyPr>
          <a:lstStyle/>
          <a:p>
            <a:pPr algn="ctr"/>
            <a:r>
              <a:rPr lang="en-US" sz="6500" b="1" dirty="0">
                <a:latin typeface="Bell MT" panose="02020503060305020303" pitchFamily="18" charset="0"/>
              </a:rPr>
              <a:t>BAYMAX</a:t>
            </a:r>
            <a:endParaRPr lang="en-IN" sz="6500" b="1" dirty="0">
              <a:latin typeface="Bell MT" panose="02020503060305020303" pitchFamily="18" charset="0"/>
            </a:endParaRPr>
          </a:p>
        </p:txBody>
      </p:sp>
      <p:sp>
        <p:nvSpPr>
          <p:cNvPr id="11" name="TextBox 10">
            <a:extLst>
              <a:ext uri="{FF2B5EF4-FFF2-40B4-BE49-F238E27FC236}">
                <a16:creationId xmlns:a16="http://schemas.microsoft.com/office/drawing/2014/main" id="{95AEA4AC-84C8-4642-8BCF-93A05B7EC3D6}"/>
              </a:ext>
            </a:extLst>
          </p:cNvPr>
          <p:cNvSpPr txBox="1"/>
          <p:nvPr/>
        </p:nvSpPr>
        <p:spPr>
          <a:xfrm>
            <a:off x="7144870" y="3774537"/>
            <a:ext cx="4410635" cy="2554545"/>
          </a:xfrm>
          <a:prstGeom prst="rect">
            <a:avLst/>
          </a:prstGeom>
          <a:noFill/>
        </p:spPr>
        <p:txBody>
          <a:bodyPr wrap="square" rtlCol="0">
            <a:spAutoFit/>
          </a:bodyPr>
          <a:lstStyle/>
          <a:p>
            <a:pPr algn="ctr"/>
            <a:r>
              <a:rPr lang="en-US" sz="3200" dirty="0">
                <a:latin typeface="Arial Rounded MT Bold" panose="020F0704030504030204" pitchFamily="34" charset="0"/>
                <a:cs typeface="Aparajita" panose="02020603050405020304" pitchFamily="18" charset="0"/>
              </a:rPr>
              <a:t>Team Members</a:t>
            </a:r>
          </a:p>
          <a:p>
            <a:pPr algn="ctr"/>
            <a:r>
              <a:rPr lang="en-US" sz="3200" dirty="0">
                <a:latin typeface="Aparajita" panose="02020603050405020304" pitchFamily="18" charset="0"/>
                <a:cs typeface="Aparajita" panose="02020603050405020304" pitchFamily="18" charset="0"/>
                <a:sym typeface="Wingdings" panose="05000000000000000000" pitchFamily="2" charset="2"/>
              </a:rPr>
              <a:t>Dikshant [1535]</a:t>
            </a:r>
          </a:p>
          <a:p>
            <a:pPr algn="ctr"/>
            <a:r>
              <a:rPr lang="en-US" sz="3200" dirty="0">
                <a:latin typeface="Aparajita" panose="02020603050405020304" pitchFamily="18" charset="0"/>
                <a:cs typeface="Aparajita" panose="02020603050405020304" pitchFamily="18" charset="0"/>
                <a:sym typeface="Wingdings" panose="05000000000000000000" pitchFamily="2" charset="2"/>
              </a:rPr>
              <a:t>Rakshit [1063]</a:t>
            </a:r>
          </a:p>
          <a:p>
            <a:pPr algn="ctr"/>
            <a:r>
              <a:rPr lang="en-US" sz="3200" dirty="0">
                <a:latin typeface="Aparajita" panose="02020603050405020304" pitchFamily="18" charset="0"/>
                <a:cs typeface="Aparajita" panose="02020603050405020304" pitchFamily="18" charset="0"/>
                <a:sym typeface="Wingdings" panose="05000000000000000000" pitchFamily="2" charset="2"/>
              </a:rPr>
              <a:t>Samarth [1174]</a:t>
            </a:r>
          </a:p>
          <a:p>
            <a:pPr algn="ctr"/>
            <a:r>
              <a:rPr lang="en-US" sz="3200" dirty="0">
                <a:latin typeface="Aparajita" panose="02020603050405020304" pitchFamily="18" charset="0"/>
                <a:cs typeface="Aparajita" panose="02020603050405020304" pitchFamily="18" charset="0"/>
                <a:sym typeface="Wingdings" panose="05000000000000000000" pitchFamily="2" charset="2"/>
              </a:rPr>
              <a:t>Anand [1816]</a:t>
            </a:r>
            <a:endParaRPr lang="en-IN" sz="3200" dirty="0">
              <a:latin typeface="Aparajita" panose="02020603050405020304" pitchFamily="18" charset="0"/>
              <a:cs typeface="Aparajita" panose="02020603050405020304" pitchFamily="18" charset="0"/>
            </a:endParaRPr>
          </a:p>
        </p:txBody>
      </p:sp>
      <p:sp>
        <p:nvSpPr>
          <p:cNvPr id="12" name="TextBox 11">
            <a:extLst>
              <a:ext uri="{FF2B5EF4-FFF2-40B4-BE49-F238E27FC236}">
                <a16:creationId xmlns:a16="http://schemas.microsoft.com/office/drawing/2014/main" id="{3ABDD335-C2CD-4122-BBA1-EE054CAE2F7D}"/>
              </a:ext>
            </a:extLst>
          </p:cNvPr>
          <p:cNvSpPr txBox="1"/>
          <p:nvPr/>
        </p:nvSpPr>
        <p:spPr>
          <a:xfrm>
            <a:off x="8023412" y="1273440"/>
            <a:ext cx="3684493" cy="369332"/>
          </a:xfrm>
          <a:prstGeom prst="rect">
            <a:avLst/>
          </a:prstGeom>
          <a:noFill/>
        </p:spPr>
        <p:txBody>
          <a:bodyPr wrap="square" rtlCol="0">
            <a:spAutoFit/>
          </a:bodyPr>
          <a:lstStyle/>
          <a:p>
            <a:r>
              <a:rPr lang="en-US" b="1" dirty="0">
                <a:latin typeface="Bell MT" panose="02020503060305020303" pitchFamily="18" charset="0"/>
              </a:rPr>
              <a:t>- Refined, accurate &amp; quick search</a:t>
            </a:r>
            <a:endParaRPr lang="en-IN" b="1" dirty="0">
              <a:latin typeface="Bell MT" panose="02020503060305020303" pitchFamily="18" charset="0"/>
            </a:endParaRPr>
          </a:p>
        </p:txBody>
      </p:sp>
    </p:spTree>
    <p:extLst>
      <p:ext uri="{BB962C8B-B14F-4D97-AF65-F5344CB8AC3E}">
        <p14:creationId xmlns:p14="http://schemas.microsoft.com/office/powerpoint/2010/main" val="306644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3D19-9518-4846-A565-CAE704C1CFAE}"/>
              </a:ext>
            </a:extLst>
          </p:cNvPr>
          <p:cNvSpPr>
            <a:spLocks noGrp="1"/>
          </p:cNvSpPr>
          <p:nvPr>
            <p:ph type="title"/>
          </p:nvPr>
        </p:nvSpPr>
        <p:spPr/>
        <p:txBody>
          <a:bodyPr/>
          <a:lstStyle/>
          <a:p>
            <a:r>
              <a:rPr lang="en-US" b="1" dirty="0"/>
              <a:t>Problem Statement : </a:t>
            </a:r>
            <a:endParaRPr lang="en-IN" b="1" dirty="0"/>
          </a:p>
        </p:txBody>
      </p:sp>
      <p:sp>
        <p:nvSpPr>
          <p:cNvPr id="3" name="Content Placeholder 2">
            <a:extLst>
              <a:ext uri="{FF2B5EF4-FFF2-40B4-BE49-F238E27FC236}">
                <a16:creationId xmlns:a16="http://schemas.microsoft.com/office/drawing/2014/main" id="{9576105D-8723-403F-840B-C78F2D5A7C55}"/>
              </a:ext>
            </a:extLst>
          </p:cNvPr>
          <p:cNvSpPr>
            <a:spLocks noGrp="1"/>
          </p:cNvSpPr>
          <p:nvPr>
            <p:ph idx="1"/>
          </p:nvPr>
        </p:nvSpPr>
        <p:spPr/>
        <p:txBody>
          <a:bodyPr>
            <a:normAutofit/>
          </a:bodyPr>
          <a:lstStyle/>
          <a:p>
            <a:r>
              <a:rPr lang="en-US" sz="2400" dirty="0"/>
              <a:t>A person has X symptoms and he is unable to access medical facilities or consult to a doctor at the that time &amp; he wants to know about his current situation (whether he has a disease or not) by giving symptoms only…</a:t>
            </a:r>
          </a:p>
          <a:p>
            <a:endParaRPr lang="en-US" sz="2400" dirty="0"/>
          </a:p>
          <a:p>
            <a:endParaRPr lang="en-US" sz="2400" dirty="0"/>
          </a:p>
          <a:p>
            <a:endParaRPr lang="en-US" sz="2400" dirty="0"/>
          </a:p>
          <a:p>
            <a:r>
              <a:rPr lang="en-US" sz="2400" b="1" dirty="0"/>
              <a:t>Solution :</a:t>
            </a:r>
            <a:r>
              <a:rPr lang="en-US" sz="2400" dirty="0"/>
              <a:t> BayMAx</a:t>
            </a:r>
            <a:endParaRPr lang="en-IN" sz="2400" dirty="0"/>
          </a:p>
        </p:txBody>
      </p:sp>
    </p:spTree>
    <p:extLst>
      <p:ext uri="{BB962C8B-B14F-4D97-AF65-F5344CB8AC3E}">
        <p14:creationId xmlns:p14="http://schemas.microsoft.com/office/powerpoint/2010/main" val="995637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C468C-04FB-4238-A4E0-00002384A004}"/>
              </a:ext>
            </a:extLst>
          </p:cNvPr>
          <p:cNvSpPr>
            <a:spLocks noGrp="1"/>
          </p:cNvSpPr>
          <p:nvPr>
            <p:ph type="title"/>
          </p:nvPr>
        </p:nvSpPr>
        <p:spPr/>
        <p:txBody>
          <a:bodyPr/>
          <a:lstStyle/>
          <a:p>
            <a:r>
              <a:rPr lang="en-US" sz="5000" b="1" dirty="0"/>
              <a:t>Solution</a:t>
            </a:r>
            <a:r>
              <a:rPr lang="en-US" b="1" dirty="0"/>
              <a:t> :</a:t>
            </a:r>
            <a:endParaRPr lang="en-IN" b="1" dirty="0"/>
          </a:p>
        </p:txBody>
      </p:sp>
      <p:sp>
        <p:nvSpPr>
          <p:cNvPr id="3" name="Content Placeholder 2">
            <a:extLst>
              <a:ext uri="{FF2B5EF4-FFF2-40B4-BE49-F238E27FC236}">
                <a16:creationId xmlns:a16="http://schemas.microsoft.com/office/drawing/2014/main" id="{8F70F9D1-5676-47B0-B242-777DB5AE778C}"/>
              </a:ext>
            </a:extLst>
          </p:cNvPr>
          <p:cNvSpPr>
            <a:spLocks noGrp="1"/>
          </p:cNvSpPr>
          <p:nvPr>
            <p:ph idx="1"/>
          </p:nvPr>
        </p:nvSpPr>
        <p:spPr>
          <a:xfrm>
            <a:off x="3867374" y="2446369"/>
            <a:ext cx="6486861" cy="2251137"/>
          </a:xfrm>
        </p:spPr>
        <p:txBody>
          <a:bodyPr>
            <a:normAutofit/>
          </a:bodyPr>
          <a:lstStyle/>
          <a:p>
            <a:r>
              <a:rPr lang="en-US" sz="4900" dirty="0"/>
              <a:t>BayMAx</a:t>
            </a:r>
            <a:endParaRPr lang="en-IN" sz="4900" dirty="0"/>
          </a:p>
        </p:txBody>
      </p:sp>
    </p:spTree>
    <p:extLst>
      <p:ext uri="{BB962C8B-B14F-4D97-AF65-F5344CB8AC3E}">
        <p14:creationId xmlns:p14="http://schemas.microsoft.com/office/powerpoint/2010/main" val="1098189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9B9627-BE8E-4065-910F-DB6716F9E48C}"/>
              </a:ext>
            </a:extLst>
          </p:cNvPr>
          <p:cNvSpPr txBox="1"/>
          <p:nvPr/>
        </p:nvSpPr>
        <p:spPr>
          <a:xfrm>
            <a:off x="466987" y="662351"/>
            <a:ext cx="3984771" cy="646331"/>
          </a:xfrm>
          <a:prstGeom prst="rect">
            <a:avLst/>
          </a:prstGeom>
          <a:noFill/>
        </p:spPr>
        <p:txBody>
          <a:bodyPr wrap="square" rtlCol="0">
            <a:spAutoFit/>
          </a:bodyPr>
          <a:lstStyle/>
          <a:p>
            <a:r>
              <a:rPr lang="en-US" sz="3600" b="1" dirty="0">
                <a:latin typeface="Bell MT" panose="02020503060305020303" pitchFamily="18" charset="0"/>
              </a:rPr>
              <a:t>What is Baymax?</a:t>
            </a:r>
            <a:endParaRPr lang="en-IN" sz="3600" b="1" dirty="0">
              <a:latin typeface="Bell MT" panose="02020503060305020303" pitchFamily="18" charset="0"/>
            </a:endParaRPr>
          </a:p>
        </p:txBody>
      </p:sp>
      <p:pic>
        <p:nvPicPr>
          <p:cNvPr id="5" name="Picture 4">
            <a:extLst>
              <a:ext uri="{FF2B5EF4-FFF2-40B4-BE49-F238E27FC236}">
                <a16:creationId xmlns:a16="http://schemas.microsoft.com/office/drawing/2014/main" id="{35E3610B-AE92-4980-962C-D4A7D7888466}"/>
              </a:ext>
            </a:extLst>
          </p:cNvPr>
          <p:cNvPicPr>
            <a:picLocks noChangeAspect="1"/>
          </p:cNvPicPr>
          <p:nvPr/>
        </p:nvPicPr>
        <p:blipFill rotWithShape="1">
          <a:blip r:embed="rId2">
            <a:extLst>
              <a:ext uri="{28A0092B-C50C-407E-A947-70E740481C1C}">
                <a14:useLocalDpi xmlns:a14="http://schemas.microsoft.com/office/drawing/2010/main" val="0"/>
              </a:ext>
            </a:extLst>
          </a:blip>
          <a:srcRect l="12348" t="30412" r="14910" b="16881"/>
          <a:stretch/>
        </p:blipFill>
        <p:spPr>
          <a:xfrm>
            <a:off x="10348994" y="102764"/>
            <a:ext cx="1621978" cy="962638"/>
          </a:xfrm>
          <a:prstGeom prst="rect">
            <a:avLst/>
          </a:prstGeom>
        </p:spPr>
      </p:pic>
      <p:sp>
        <p:nvSpPr>
          <p:cNvPr id="6" name="TextBox 5">
            <a:extLst>
              <a:ext uri="{FF2B5EF4-FFF2-40B4-BE49-F238E27FC236}">
                <a16:creationId xmlns:a16="http://schemas.microsoft.com/office/drawing/2014/main" id="{C60AE654-42A7-4912-814E-63A4B2041FC7}"/>
              </a:ext>
            </a:extLst>
          </p:cNvPr>
          <p:cNvSpPr txBox="1"/>
          <p:nvPr/>
        </p:nvSpPr>
        <p:spPr>
          <a:xfrm>
            <a:off x="350446" y="1462316"/>
            <a:ext cx="11258026"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Aparajita" panose="02020603050405020304" pitchFamily="18" charset="0"/>
                <a:cs typeface="Aparajita" panose="02020603050405020304" pitchFamily="18" charset="0"/>
              </a:rPr>
              <a:t>Baymax is a web application or a platform where it predicts the disease according to the symptoms entered by the user. </a:t>
            </a:r>
          </a:p>
          <a:p>
            <a:pPr marL="457200" indent="-457200">
              <a:buFont typeface="Arial" panose="020B0604020202020204" pitchFamily="34" charset="0"/>
              <a:buChar char="•"/>
            </a:pPr>
            <a:endParaRPr lang="en-US" sz="3200" dirty="0">
              <a:latin typeface="Aparajita" panose="02020603050405020304" pitchFamily="18" charset="0"/>
              <a:cs typeface="Aparajita" panose="02020603050405020304" pitchFamily="18" charset="0"/>
            </a:endParaRPr>
          </a:p>
          <a:p>
            <a:pPr marL="457200" indent="-457200">
              <a:buFont typeface="Arial" panose="020B0604020202020204" pitchFamily="34" charset="0"/>
              <a:buChar char="•"/>
            </a:pPr>
            <a:r>
              <a:rPr lang="en-US" sz="3200" dirty="0">
                <a:latin typeface="Aparajita" panose="02020603050405020304" pitchFamily="18" charset="0"/>
                <a:cs typeface="Aparajita" panose="02020603050405020304" pitchFamily="18" charset="0"/>
              </a:rPr>
              <a:t>The Machine learning behind the application goes through the symptoms entered by the user and compares the input data with the dataset which is created by the data scientist and gives the name of disease he/she might be having.</a:t>
            </a:r>
            <a:endParaRPr lang="en-IN" sz="32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630720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1A0689-EAFD-49F5-825C-36F2A97E9178}"/>
              </a:ext>
            </a:extLst>
          </p:cNvPr>
          <p:cNvPicPr>
            <a:picLocks noChangeAspect="1"/>
          </p:cNvPicPr>
          <p:nvPr/>
        </p:nvPicPr>
        <p:blipFill rotWithShape="1">
          <a:blip r:embed="rId2">
            <a:extLst>
              <a:ext uri="{28A0092B-C50C-407E-A947-70E740481C1C}">
                <a14:useLocalDpi xmlns:a14="http://schemas.microsoft.com/office/drawing/2010/main" val="0"/>
              </a:ext>
            </a:extLst>
          </a:blip>
          <a:srcRect l="12348" t="30412" r="14910" b="16881"/>
          <a:stretch/>
        </p:blipFill>
        <p:spPr>
          <a:xfrm>
            <a:off x="10348994" y="102764"/>
            <a:ext cx="1621978" cy="962638"/>
          </a:xfrm>
          <a:prstGeom prst="rect">
            <a:avLst/>
          </a:prstGeom>
        </p:spPr>
      </p:pic>
      <p:pic>
        <p:nvPicPr>
          <p:cNvPr id="6" name="Picture 5">
            <a:extLst>
              <a:ext uri="{FF2B5EF4-FFF2-40B4-BE49-F238E27FC236}">
                <a16:creationId xmlns:a16="http://schemas.microsoft.com/office/drawing/2014/main" id="{6FC62ECC-808F-419D-A20B-9552756EC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125" y="683502"/>
            <a:ext cx="8741869" cy="5549494"/>
          </a:xfrm>
          <a:prstGeom prst="rect">
            <a:avLst/>
          </a:prstGeom>
        </p:spPr>
      </p:pic>
    </p:spTree>
    <p:extLst>
      <p:ext uri="{BB962C8B-B14F-4D97-AF65-F5344CB8AC3E}">
        <p14:creationId xmlns:p14="http://schemas.microsoft.com/office/powerpoint/2010/main" val="2373768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F255CB-0184-497C-8FF1-D6E34CE082D6}"/>
              </a:ext>
            </a:extLst>
          </p:cNvPr>
          <p:cNvPicPr>
            <a:picLocks noChangeAspect="1"/>
          </p:cNvPicPr>
          <p:nvPr/>
        </p:nvPicPr>
        <p:blipFill rotWithShape="1">
          <a:blip r:embed="rId2">
            <a:extLst>
              <a:ext uri="{28A0092B-C50C-407E-A947-70E740481C1C}">
                <a14:useLocalDpi xmlns:a14="http://schemas.microsoft.com/office/drawing/2010/main" val="0"/>
              </a:ext>
            </a:extLst>
          </a:blip>
          <a:srcRect l="12348" t="30412" r="14910" b="16881"/>
          <a:stretch/>
        </p:blipFill>
        <p:spPr>
          <a:xfrm>
            <a:off x="10348994" y="102764"/>
            <a:ext cx="1621978" cy="962638"/>
          </a:xfrm>
          <a:prstGeom prst="rect">
            <a:avLst/>
          </a:prstGeom>
        </p:spPr>
      </p:pic>
      <p:sp>
        <p:nvSpPr>
          <p:cNvPr id="7" name="TextBox 6">
            <a:extLst>
              <a:ext uri="{FF2B5EF4-FFF2-40B4-BE49-F238E27FC236}">
                <a16:creationId xmlns:a16="http://schemas.microsoft.com/office/drawing/2014/main" id="{BB268397-AD7B-4B05-BFAB-3A111AA0E6FD}"/>
              </a:ext>
            </a:extLst>
          </p:cNvPr>
          <p:cNvSpPr txBox="1"/>
          <p:nvPr/>
        </p:nvSpPr>
        <p:spPr>
          <a:xfrm>
            <a:off x="387291" y="520117"/>
            <a:ext cx="7566870" cy="646331"/>
          </a:xfrm>
          <a:prstGeom prst="rect">
            <a:avLst/>
          </a:prstGeom>
          <a:noFill/>
        </p:spPr>
        <p:txBody>
          <a:bodyPr wrap="square" rtlCol="0">
            <a:spAutoFit/>
          </a:bodyPr>
          <a:lstStyle/>
          <a:p>
            <a:r>
              <a:rPr lang="en-US" sz="3600" dirty="0">
                <a:latin typeface="Bell MT" panose="02020503060305020303" pitchFamily="18" charset="0"/>
              </a:rPr>
              <a:t>Things to do when you visit us :)</a:t>
            </a:r>
            <a:endParaRPr lang="en-IN" sz="3600" dirty="0">
              <a:latin typeface="Bell MT" panose="02020503060305020303" pitchFamily="18" charset="0"/>
            </a:endParaRPr>
          </a:p>
        </p:txBody>
      </p:sp>
      <p:sp>
        <p:nvSpPr>
          <p:cNvPr id="8" name="TextBox 7">
            <a:extLst>
              <a:ext uri="{FF2B5EF4-FFF2-40B4-BE49-F238E27FC236}">
                <a16:creationId xmlns:a16="http://schemas.microsoft.com/office/drawing/2014/main" id="{F161AF36-DD7E-4A0B-AC82-363231F991DD}"/>
              </a:ext>
            </a:extLst>
          </p:cNvPr>
          <p:cNvSpPr txBox="1"/>
          <p:nvPr/>
        </p:nvSpPr>
        <p:spPr>
          <a:xfrm>
            <a:off x="306608" y="1443235"/>
            <a:ext cx="11417417"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Aparajita" panose="02020603050405020304" pitchFamily="18" charset="0"/>
                <a:cs typeface="Aparajita" panose="02020603050405020304" pitchFamily="18" charset="0"/>
              </a:rPr>
              <a:t>Create an account.</a:t>
            </a:r>
          </a:p>
          <a:p>
            <a:pPr marL="285750" indent="-285750">
              <a:buFont typeface="Arial" panose="020B0604020202020204" pitchFamily="34" charset="0"/>
              <a:buChar char="•"/>
            </a:pPr>
            <a:r>
              <a:rPr lang="en-US" sz="3200" dirty="0">
                <a:latin typeface="Aparajita" panose="02020603050405020304" pitchFamily="18" charset="0"/>
                <a:cs typeface="Aparajita" panose="02020603050405020304" pitchFamily="18" charset="0"/>
              </a:rPr>
              <a:t>After creating an account, sign in using email or you can login through google.</a:t>
            </a:r>
          </a:p>
          <a:p>
            <a:pPr marL="285750" indent="-285750">
              <a:buFont typeface="Arial" panose="020B0604020202020204" pitchFamily="34" charset="0"/>
              <a:buChar char="•"/>
            </a:pPr>
            <a:r>
              <a:rPr lang="en-US" sz="3200" dirty="0">
                <a:latin typeface="Aparajita" panose="02020603050405020304" pitchFamily="18" charset="0"/>
                <a:cs typeface="Aparajita" panose="02020603050405020304" pitchFamily="18" charset="0"/>
              </a:rPr>
              <a:t>Go to profile section enter your personal information.</a:t>
            </a:r>
          </a:p>
          <a:p>
            <a:pPr marL="285750" indent="-285750">
              <a:buFont typeface="Arial" panose="020B0604020202020204" pitchFamily="34" charset="0"/>
              <a:buChar char="•"/>
            </a:pPr>
            <a:r>
              <a:rPr lang="en-US" sz="3200" dirty="0">
                <a:latin typeface="Aparajita" panose="02020603050405020304" pitchFamily="18" charset="0"/>
                <a:cs typeface="Aparajita" panose="02020603050405020304" pitchFamily="18" charset="0"/>
              </a:rPr>
              <a:t>To check the disease, go to check up section and answer the questions asked.</a:t>
            </a:r>
          </a:p>
          <a:p>
            <a:pPr marL="285750" indent="-285750">
              <a:buFont typeface="Arial" panose="020B0604020202020204" pitchFamily="34" charset="0"/>
              <a:buChar char="•"/>
            </a:pPr>
            <a:r>
              <a:rPr lang="en-US" sz="3200" dirty="0">
                <a:latin typeface="Aparajita" panose="02020603050405020304" pitchFamily="18" charset="0"/>
                <a:cs typeface="Aparajita" panose="02020603050405020304" pitchFamily="18" charset="0"/>
              </a:rPr>
              <a:t>After submitting the check-up form, backend will generate Report.</a:t>
            </a:r>
          </a:p>
          <a:p>
            <a:pPr marL="285750" indent="-285750">
              <a:buFont typeface="Arial" panose="020B0604020202020204" pitchFamily="34" charset="0"/>
              <a:buChar char="•"/>
            </a:pPr>
            <a:r>
              <a:rPr lang="en-US" sz="3200" dirty="0">
                <a:latin typeface="Aparajita" panose="02020603050405020304" pitchFamily="18" charset="0"/>
                <a:cs typeface="Aparajita" panose="02020603050405020304" pitchFamily="18" charset="0"/>
              </a:rPr>
              <a:t>Report will be shown in result section.</a:t>
            </a:r>
          </a:p>
          <a:p>
            <a:pPr marL="285750" indent="-285750">
              <a:buFont typeface="Arial" panose="020B0604020202020204" pitchFamily="34" charset="0"/>
              <a:buChar char="•"/>
            </a:pPr>
            <a:r>
              <a:rPr lang="en-US" sz="3200" dirty="0">
                <a:latin typeface="Aparajita" panose="02020603050405020304" pitchFamily="18" charset="0"/>
                <a:cs typeface="Aparajita" panose="02020603050405020304" pitchFamily="18" charset="0"/>
              </a:rPr>
              <a:t>Now you can consult the doctor according to the predicted disease.</a:t>
            </a:r>
            <a:endParaRPr lang="en-IN" sz="32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13940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5FDB5A-3A62-42CF-B292-01170545BF77}"/>
              </a:ext>
            </a:extLst>
          </p:cNvPr>
          <p:cNvPicPr>
            <a:picLocks noChangeAspect="1"/>
          </p:cNvPicPr>
          <p:nvPr/>
        </p:nvPicPr>
        <p:blipFill rotWithShape="1">
          <a:blip r:embed="rId2">
            <a:extLst>
              <a:ext uri="{28A0092B-C50C-407E-A947-70E740481C1C}">
                <a14:useLocalDpi xmlns:a14="http://schemas.microsoft.com/office/drawing/2010/main" val="0"/>
              </a:ext>
            </a:extLst>
          </a:blip>
          <a:srcRect l="12348" t="30412" r="14910" b="16881"/>
          <a:stretch/>
        </p:blipFill>
        <p:spPr>
          <a:xfrm>
            <a:off x="10348994" y="102764"/>
            <a:ext cx="1621978" cy="962638"/>
          </a:xfrm>
          <a:prstGeom prst="rect">
            <a:avLst/>
          </a:prstGeom>
        </p:spPr>
      </p:pic>
      <p:sp>
        <p:nvSpPr>
          <p:cNvPr id="5" name="TextBox 4">
            <a:extLst>
              <a:ext uri="{FF2B5EF4-FFF2-40B4-BE49-F238E27FC236}">
                <a16:creationId xmlns:a16="http://schemas.microsoft.com/office/drawing/2014/main" id="{02E021E0-1006-4BE6-A18A-DCFA7032CD05}"/>
              </a:ext>
            </a:extLst>
          </p:cNvPr>
          <p:cNvSpPr txBox="1"/>
          <p:nvPr/>
        </p:nvSpPr>
        <p:spPr>
          <a:xfrm>
            <a:off x="682031" y="224083"/>
            <a:ext cx="6065241" cy="646331"/>
          </a:xfrm>
          <a:prstGeom prst="rect">
            <a:avLst/>
          </a:prstGeom>
          <a:noFill/>
        </p:spPr>
        <p:txBody>
          <a:bodyPr wrap="square" rtlCol="0">
            <a:spAutoFit/>
          </a:bodyPr>
          <a:lstStyle/>
          <a:p>
            <a:r>
              <a:rPr lang="en-US" sz="3600" b="1" dirty="0">
                <a:latin typeface="Bell MT" panose="02020503060305020303" pitchFamily="18" charset="0"/>
              </a:rPr>
              <a:t>Tech Stack</a:t>
            </a:r>
            <a:endParaRPr lang="en-IN" sz="3600" b="1" dirty="0">
              <a:latin typeface="Bell MT" panose="02020503060305020303" pitchFamily="18" charset="0"/>
            </a:endParaRPr>
          </a:p>
        </p:txBody>
      </p:sp>
      <p:pic>
        <p:nvPicPr>
          <p:cNvPr id="7" name="Picture 6">
            <a:extLst>
              <a:ext uri="{FF2B5EF4-FFF2-40B4-BE49-F238E27FC236}">
                <a16:creationId xmlns:a16="http://schemas.microsoft.com/office/drawing/2014/main" id="{81248336-9B3C-49F9-95D5-7FEE236F3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2036" y="809814"/>
            <a:ext cx="1962555" cy="1378575"/>
          </a:xfrm>
          <a:prstGeom prst="rect">
            <a:avLst/>
          </a:prstGeom>
        </p:spPr>
      </p:pic>
      <p:pic>
        <p:nvPicPr>
          <p:cNvPr id="9" name="Picture 8">
            <a:extLst>
              <a:ext uri="{FF2B5EF4-FFF2-40B4-BE49-F238E27FC236}">
                <a16:creationId xmlns:a16="http://schemas.microsoft.com/office/drawing/2014/main" id="{B31DC739-26E5-418F-8E41-EE8700E9FA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119" y="4136825"/>
            <a:ext cx="1922980" cy="1570293"/>
          </a:xfrm>
          <a:prstGeom prst="rect">
            <a:avLst/>
          </a:prstGeom>
        </p:spPr>
      </p:pic>
      <p:pic>
        <p:nvPicPr>
          <p:cNvPr id="11" name="Picture 10">
            <a:extLst>
              <a:ext uri="{FF2B5EF4-FFF2-40B4-BE49-F238E27FC236}">
                <a16:creationId xmlns:a16="http://schemas.microsoft.com/office/drawing/2014/main" id="{08D6DB26-A847-4442-B876-D07118A187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9778" y="2709817"/>
            <a:ext cx="2478960" cy="1413127"/>
          </a:xfrm>
          <a:prstGeom prst="rect">
            <a:avLst/>
          </a:prstGeom>
        </p:spPr>
      </p:pic>
      <p:pic>
        <p:nvPicPr>
          <p:cNvPr id="13" name="Picture 12">
            <a:extLst>
              <a:ext uri="{FF2B5EF4-FFF2-40B4-BE49-F238E27FC236}">
                <a16:creationId xmlns:a16="http://schemas.microsoft.com/office/drawing/2014/main" id="{C809838D-02B8-470E-8EFD-4BE75294F6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1204" y="870414"/>
            <a:ext cx="2198576" cy="1297671"/>
          </a:xfrm>
          <a:prstGeom prst="rect">
            <a:avLst/>
          </a:prstGeom>
        </p:spPr>
      </p:pic>
      <p:pic>
        <p:nvPicPr>
          <p:cNvPr id="15" name="Picture 14">
            <a:extLst>
              <a:ext uri="{FF2B5EF4-FFF2-40B4-BE49-F238E27FC236}">
                <a16:creationId xmlns:a16="http://schemas.microsoft.com/office/drawing/2014/main" id="{27628FA3-A38E-4592-973A-D3C42F144B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6020" y="833448"/>
            <a:ext cx="2198576" cy="1371603"/>
          </a:xfrm>
          <a:prstGeom prst="rect">
            <a:avLst/>
          </a:prstGeom>
        </p:spPr>
      </p:pic>
      <p:pic>
        <p:nvPicPr>
          <p:cNvPr id="17" name="Picture 16">
            <a:extLst>
              <a:ext uri="{FF2B5EF4-FFF2-40B4-BE49-F238E27FC236}">
                <a16:creationId xmlns:a16="http://schemas.microsoft.com/office/drawing/2014/main" id="{AB5CBB26-B73A-42BD-AA05-2AF5AF9CBD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05242" y="4225814"/>
            <a:ext cx="1496890" cy="1496890"/>
          </a:xfrm>
          <a:prstGeom prst="rect">
            <a:avLst/>
          </a:prstGeom>
        </p:spPr>
      </p:pic>
      <p:pic>
        <p:nvPicPr>
          <p:cNvPr id="19" name="Picture 18">
            <a:extLst>
              <a:ext uri="{FF2B5EF4-FFF2-40B4-BE49-F238E27FC236}">
                <a16:creationId xmlns:a16="http://schemas.microsoft.com/office/drawing/2014/main" id="{6DCFDEBE-2C6F-406D-B71F-5853A3B513F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9034" y="5258743"/>
            <a:ext cx="2917662" cy="1179602"/>
          </a:xfrm>
          <a:prstGeom prst="rect">
            <a:avLst/>
          </a:prstGeom>
        </p:spPr>
      </p:pic>
      <p:pic>
        <p:nvPicPr>
          <p:cNvPr id="21" name="Picture 20">
            <a:extLst>
              <a:ext uri="{FF2B5EF4-FFF2-40B4-BE49-F238E27FC236}">
                <a16:creationId xmlns:a16="http://schemas.microsoft.com/office/drawing/2014/main" id="{E5DF2144-FB99-4AD6-8E48-077197B9DE2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92151" y="2264897"/>
            <a:ext cx="2662689" cy="1490303"/>
          </a:xfrm>
          <a:prstGeom prst="rect">
            <a:avLst/>
          </a:prstGeom>
        </p:spPr>
      </p:pic>
      <p:pic>
        <p:nvPicPr>
          <p:cNvPr id="23" name="Picture 22">
            <a:extLst>
              <a:ext uri="{FF2B5EF4-FFF2-40B4-BE49-F238E27FC236}">
                <a16:creationId xmlns:a16="http://schemas.microsoft.com/office/drawing/2014/main" id="{C6D88648-B0F4-4B33-AFDF-DCE2A5C98F2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64894" y="4502972"/>
            <a:ext cx="2099514" cy="1049758"/>
          </a:xfrm>
          <a:prstGeom prst="rect">
            <a:avLst/>
          </a:prstGeom>
        </p:spPr>
      </p:pic>
      <p:pic>
        <p:nvPicPr>
          <p:cNvPr id="25" name="Picture 24">
            <a:extLst>
              <a:ext uri="{FF2B5EF4-FFF2-40B4-BE49-F238E27FC236}">
                <a16:creationId xmlns:a16="http://schemas.microsoft.com/office/drawing/2014/main" id="{EEC83641-8EE3-44DE-8E93-8D59740CFD3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749023" y="1062930"/>
            <a:ext cx="1436577" cy="1436577"/>
          </a:xfrm>
          <a:prstGeom prst="rect">
            <a:avLst/>
          </a:prstGeom>
        </p:spPr>
      </p:pic>
      <p:pic>
        <p:nvPicPr>
          <p:cNvPr id="27" name="Picture 26">
            <a:extLst>
              <a:ext uri="{FF2B5EF4-FFF2-40B4-BE49-F238E27FC236}">
                <a16:creationId xmlns:a16="http://schemas.microsoft.com/office/drawing/2014/main" id="{46F23D0C-049E-4AA0-863E-E0A6E48E067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48734" y="809814"/>
            <a:ext cx="1843417" cy="1371603"/>
          </a:xfrm>
          <a:prstGeom prst="rect">
            <a:avLst/>
          </a:prstGeom>
        </p:spPr>
      </p:pic>
      <p:pic>
        <p:nvPicPr>
          <p:cNvPr id="31" name="Picture 30">
            <a:extLst>
              <a:ext uri="{FF2B5EF4-FFF2-40B4-BE49-F238E27FC236}">
                <a16:creationId xmlns:a16="http://schemas.microsoft.com/office/drawing/2014/main" id="{2126F9DC-116A-446D-B13C-7940E53CF6C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690213" y="2453082"/>
            <a:ext cx="1165800" cy="1350637"/>
          </a:xfrm>
          <a:prstGeom prst="rect">
            <a:avLst/>
          </a:prstGeom>
        </p:spPr>
      </p:pic>
      <p:pic>
        <p:nvPicPr>
          <p:cNvPr id="33" name="Picture 32">
            <a:extLst>
              <a:ext uri="{FF2B5EF4-FFF2-40B4-BE49-F238E27FC236}">
                <a16:creationId xmlns:a16="http://schemas.microsoft.com/office/drawing/2014/main" id="{E549F839-53FF-4AE3-8A43-D3BAAB80768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094948" y="4801054"/>
            <a:ext cx="2876024" cy="1364771"/>
          </a:xfrm>
          <a:prstGeom prst="rect">
            <a:avLst/>
          </a:prstGeom>
        </p:spPr>
      </p:pic>
      <p:pic>
        <p:nvPicPr>
          <p:cNvPr id="35" name="Picture 34">
            <a:extLst>
              <a:ext uri="{FF2B5EF4-FFF2-40B4-BE49-F238E27FC236}">
                <a16:creationId xmlns:a16="http://schemas.microsoft.com/office/drawing/2014/main" id="{244F6C30-EFDD-489D-8CAF-6154C7AFE87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69292" y="4440342"/>
            <a:ext cx="2438406" cy="1371603"/>
          </a:xfrm>
          <a:prstGeom prst="rect">
            <a:avLst/>
          </a:prstGeom>
        </p:spPr>
      </p:pic>
      <p:pic>
        <p:nvPicPr>
          <p:cNvPr id="8" name="Picture 7">
            <a:extLst>
              <a:ext uri="{FF2B5EF4-FFF2-40B4-BE49-F238E27FC236}">
                <a16:creationId xmlns:a16="http://schemas.microsoft.com/office/drawing/2014/main" id="{3517A68E-1B2E-4578-A64C-59104AE649A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750594" y="3413755"/>
            <a:ext cx="2404246" cy="1490303"/>
          </a:xfrm>
          <a:prstGeom prst="rect">
            <a:avLst/>
          </a:prstGeom>
        </p:spPr>
      </p:pic>
      <p:pic>
        <p:nvPicPr>
          <p:cNvPr id="1026" name="Picture 2" descr="techie: How To Easily Create An Azure Machine Learning Workspace">
            <a:extLst>
              <a:ext uri="{FF2B5EF4-FFF2-40B4-BE49-F238E27FC236}">
                <a16:creationId xmlns:a16="http://schemas.microsoft.com/office/drawing/2014/main" id="{D303FA63-E666-4A8D-A119-6CA2F6AAF7F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09572" y="2168085"/>
            <a:ext cx="3936794" cy="2057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476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F58900-51B3-4A4C-A274-45F2237BD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05" y="317687"/>
            <a:ext cx="10734739" cy="6038290"/>
          </a:xfrm>
          <a:prstGeom prst="rect">
            <a:avLst/>
          </a:prstGeom>
        </p:spPr>
      </p:pic>
    </p:spTree>
    <p:extLst>
      <p:ext uri="{BB962C8B-B14F-4D97-AF65-F5344CB8AC3E}">
        <p14:creationId xmlns:p14="http://schemas.microsoft.com/office/powerpoint/2010/main" val="84752516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333</TotalTime>
  <Words>365</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Aparajita</vt:lpstr>
      <vt:lpstr>Arial</vt:lpstr>
      <vt:lpstr>Arial Rounded MT Bold</vt:lpstr>
      <vt:lpstr>Bell MT</vt:lpstr>
      <vt:lpstr>Calibri</vt:lpstr>
      <vt:lpstr>Calibri Light</vt:lpstr>
      <vt:lpstr>Retrospect</vt:lpstr>
      <vt:lpstr>PowerPoint Presentation</vt:lpstr>
      <vt:lpstr>PowerPoint Presentation</vt:lpstr>
      <vt:lpstr>Problem Statement : </vt:lpstr>
      <vt:lpstr>Solution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Logo , name, tagline,team name</dc:title>
  <dc:creator>ANAND SAHNI</dc:creator>
  <cp:lastModifiedBy>Dikshant Don</cp:lastModifiedBy>
  <cp:revision>35</cp:revision>
  <dcterms:created xsi:type="dcterms:W3CDTF">2022-04-17T04:09:43Z</dcterms:created>
  <dcterms:modified xsi:type="dcterms:W3CDTF">2022-04-23T05:58:47Z</dcterms:modified>
</cp:coreProperties>
</file>