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48" r:id="rId1"/>
  </p:sldMasterIdLst>
  <p:notesMasterIdLst>
    <p:notesMasterId r:id="rId35"/>
  </p:notesMasterIdLst>
  <p:sldIdLst>
    <p:sldId id="326" r:id="rId2"/>
    <p:sldId id="327" r:id="rId3"/>
    <p:sldId id="307" r:id="rId4"/>
    <p:sldId id="308" r:id="rId5"/>
    <p:sldId id="309" r:id="rId6"/>
    <p:sldId id="310" r:id="rId7"/>
    <p:sldId id="31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312" r:id="rId18"/>
    <p:sldId id="313" r:id="rId19"/>
    <p:sldId id="314" r:id="rId20"/>
    <p:sldId id="325" r:id="rId21"/>
    <p:sldId id="324" r:id="rId22"/>
    <p:sldId id="323" r:id="rId23"/>
    <p:sldId id="321" r:id="rId24"/>
    <p:sldId id="320" r:id="rId25"/>
    <p:sldId id="319" r:id="rId26"/>
    <p:sldId id="318" r:id="rId27"/>
    <p:sldId id="322" r:id="rId28"/>
    <p:sldId id="317" r:id="rId29"/>
    <p:sldId id="316" r:id="rId30"/>
    <p:sldId id="315" r:id="rId31"/>
    <p:sldId id="295" r:id="rId32"/>
    <p:sldId id="332" r:id="rId33"/>
    <p:sldId id="330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99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81" d="100"/>
          <a:sy n="81" d="100"/>
        </p:scale>
        <p:origin x="1637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8F29C-B87C-4C56-8631-B683CD8BCCD8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1AD2-390F-4A86-927B-BF3663D71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B1AD2-390F-4A86-927B-BF3663D71B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9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9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7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89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7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6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1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96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5253-144C-D595-9077-39DD2ECF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" y="882376"/>
            <a:ext cx="7475220" cy="2926080"/>
          </a:xfrm>
        </p:spPr>
        <p:txBody>
          <a:bodyPr>
            <a:noAutofit/>
          </a:bodyPr>
          <a:lstStyle/>
          <a:p>
            <a:pPr algn="r"/>
            <a:r>
              <a:rPr lang="en-IN" dirty="0"/>
              <a:t>					Basic network simulations</a:t>
            </a:r>
            <a:br>
              <a:rPr lang="en-IN" dirty="0"/>
            </a:br>
            <a:r>
              <a:rPr lang="en-IN" dirty="0"/>
              <a:t>using ns - 2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7CFA6-2BEA-5493-9758-9CBE4D09D413}"/>
              </a:ext>
            </a:extLst>
          </p:cNvPr>
          <p:cNvSpPr txBox="1"/>
          <p:nvPr/>
        </p:nvSpPr>
        <p:spPr>
          <a:xfrm>
            <a:off x="667679" y="4495800"/>
            <a:ext cx="29899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by-</a:t>
            </a:r>
            <a:b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Shanawaz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Ali</a:t>
            </a:r>
          </a:p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Samarth Pratap Singh</a:t>
            </a:r>
          </a:p>
          <a:p>
            <a:r>
              <a:rPr lang="en-I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Pradipta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Kumar Sahoo</a:t>
            </a:r>
          </a:p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Vinay Kumar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1CC3E-36FC-C3C7-55BA-C752C072E606}"/>
              </a:ext>
            </a:extLst>
          </p:cNvPr>
          <p:cNvSpPr txBox="1"/>
          <p:nvPr/>
        </p:nvSpPr>
        <p:spPr>
          <a:xfrm>
            <a:off x="3810000" y="449580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to-</a:t>
            </a:r>
            <a:b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Neeraj Tyagi</a:t>
            </a:r>
          </a:p>
          <a:p>
            <a:pPr algn="r"/>
            <a:r>
              <a:rPr lang="en-I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Mayukh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Sarkar</a:t>
            </a:r>
          </a:p>
          <a:p>
            <a:pPr algn="r"/>
            <a:r>
              <a:rPr lang="en-I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Rajitha B</a:t>
            </a:r>
          </a:p>
        </p:txBody>
      </p:sp>
    </p:spTree>
    <p:extLst>
      <p:ext uri="{BB962C8B-B14F-4D97-AF65-F5344CB8AC3E}">
        <p14:creationId xmlns:p14="http://schemas.microsoft.com/office/powerpoint/2010/main" val="31841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80671" y="6545377"/>
            <a:ext cx="1708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10" dirty="0">
                <a:solidFill>
                  <a:srgbClr val="00279F"/>
                </a:solidFill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CDD022B3-89D6-F13E-77C8-733020D591EF}"/>
              </a:ext>
            </a:extLst>
          </p:cNvPr>
          <p:cNvGrpSpPr/>
          <p:nvPr/>
        </p:nvGrpSpPr>
        <p:grpSpPr>
          <a:xfrm>
            <a:off x="910600" y="945313"/>
            <a:ext cx="7162800" cy="5734306"/>
            <a:chOff x="636587" y="1403350"/>
            <a:chExt cx="6759575" cy="5272405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38391785-1749-6E48-E1DF-EBBDB05C2F99}"/>
                </a:ext>
              </a:extLst>
            </p:cNvPr>
            <p:cNvSpPr/>
            <p:nvPr/>
          </p:nvSpPr>
          <p:spPr>
            <a:xfrm>
              <a:off x="641350" y="1408112"/>
              <a:ext cx="6750050" cy="5262880"/>
            </a:xfrm>
            <a:custGeom>
              <a:avLst/>
              <a:gdLst/>
              <a:ahLst/>
              <a:cxnLst/>
              <a:rect l="l" t="t" r="r" b="b"/>
              <a:pathLst>
                <a:path w="6750050" h="5262880">
                  <a:moveTo>
                    <a:pt x="6750050" y="0"/>
                  </a:moveTo>
                  <a:lnTo>
                    <a:pt x="0" y="0"/>
                  </a:lnTo>
                  <a:lnTo>
                    <a:pt x="0" y="5262562"/>
                  </a:lnTo>
                  <a:lnTo>
                    <a:pt x="6750050" y="5262562"/>
                  </a:lnTo>
                  <a:lnTo>
                    <a:pt x="67500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DE679762-AAF4-349C-4F50-3911E06D2B1C}"/>
                </a:ext>
              </a:extLst>
            </p:cNvPr>
            <p:cNvSpPr/>
            <p:nvPr/>
          </p:nvSpPr>
          <p:spPr>
            <a:xfrm>
              <a:off x="641350" y="1408112"/>
              <a:ext cx="6750050" cy="5262880"/>
            </a:xfrm>
            <a:custGeom>
              <a:avLst/>
              <a:gdLst/>
              <a:ahLst/>
              <a:cxnLst/>
              <a:rect l="l" t="t" r="r" b="b"/>
              <a:pathLst>
                <a:path w="6750050" h="5262880">
                  <a:moveTo>
                    <a:pt x="0" y="0"/>
                  </a:moveTo>
                  <a:lnTo>
                    <a:pt x="6750050" y="0"/>
                  </a:lnTo>
                  <a:lnTo>
                    <a:pt x="6750050" y="5262562"/>
                  </a:lnTo>
                  <a:lnTo>
                    <a:pt x="0" y="52625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100639E2-C7C2-D691-7C1D-E66AC3F8A692}"/>
              </a:ext>
            </a:extLst>
          </p:cNvPr>
          <p:cNvSpPr txBox="1">
            <a:spLocks/>
          </p:cNvSpPr>
          <p:nvPr/>
        </p:nvSpPr>
        <p:spPr>
          <a:xfrm>
            <a:off x="1021090" y="948587"/>
            <a:ext cx="6366510" cy="5985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261995" indent="0">
              <a:spcBef>
                <a:spcPts val="95"/>
              </a:spcBef>
              <a:buNone/>
            </a:pP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</a:t>
            </a:r>
            <a:r>
              <a:rPr lang="en-IN" sz="1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r>
              <a:rPr lang="en-IN" sz="1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marR="3261995" indent="0">
              <a:spcBef>
                <a:spcPts val="95"/>
              </a:spcBef>
              <a:buNone/>
            </a:pPr>
            <a:r>
              <a:rPr lang="en-IN" sz="14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1400" b="1" spc="11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lang="en-IN" sz="1400" b="1" spc="1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[new </a:t>
            </a:r>
            <a:r>
              <a:rPr lang="en-IN" sz="1400" b="1" spc="5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Simulator] 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3261995" indent="0">
              <a:spcBef>
                <a:spcPts val="95"/>
              </a:spcBef>
              <a:buNone/>
            </a:pP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#Open</a:t>
            </a:r>
            <a:r>
              <a:rPr lang="en-IN" sz="1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IN" sz="1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0" indent="0">
              <a:buNone/>
            </a:pP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400" b="1" spc="10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2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[open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4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out.tr</a:t>
            </a:r>
            <a:r>
              <a:rPr lang="en-IN" sz="1400" b="1" spc="5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w]</a:t>
            </a:r>
            <a:br>
              <a:rPr lang="en-IN" sz="1400" b="1" spc="1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$ns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0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trace-all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</a:t>
            </a:r>
          </a:p>
          <a:p>
            <a:pPr marL="0" marR="3155950" indent="0">
              <a:buNone/>
            </a:pPr>
            <a:r>
              <a:rPr lang="en-IN" sz="1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IN"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'finish'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marL="0" marR="3155950" indent="0">
              <a:buNone/>
            </a:pPr>
            <a:r>
              <a:rPr lang="en-IN" sz="14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1400" b="1" spc="7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IN" sz="1400" b="1" spc="5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7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IN" sz="1400" b="1" spc="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35890" indent="0">
              <a:buNone/>
            </a:pPr>
            <a:r>
              <a:rPr lang="en-IN" sz="1400" b="1" spc="5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IN" sz="1400" b="1" spc="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1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IN" sz="1400" b="1" spc="5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br>
              <a:rPr lang="en-IN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$ns</a:t>
            </a:r>
            <a:r>
              <a:rPr lang="en-IN" sz="1400" b="1" spc="3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flush-trace </a:t>
            </a:r>
            <a:r>
              <a:rPr lang="en-IN" sz="1400" b="1" spc="-38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3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</a:t>
            </a:r>
            <a:b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IN" sz="1400" b="1" spc="4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IN" sz="1400" b="1" spc="1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3992879" indent="0">
              <a:buNone/>
            </a:pP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</a:t>
            </a:r>
            <a:r>
              <a:rPr lang="en-IN"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IN" sz="1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IN" sz="14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3992879" indent="0">
              <a:buNone/>
            </a:pP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1400" b="1" spc="8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n0 </a:t>
            </a: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[$ns </a:t>
            </a:r>
            <a:r>
              <a:rPr lang="en-IN" sz="1400" b="1" spc="12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node] </a:t>
            </a:r>
            <a:r>
              <a:rPr lang="en-IN" sz="1400" b="1" spc="12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400" b="1" spc="12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</a:t>
            </a:r>
            <a:r>
              <a:rPr lang="en-IN" sz="1400" b="1" spc="14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[$ns</a:t>
            </a:r>
            <a:r>
              <a:rPr lang="en-IN" sz="1400" b="1" spc="6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2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node]</a:t>
            </a:r>
          </a:p>
          <a:p>
            <a:pPr marL="0" indent="0">
              <a:buNone/>
            </a:pP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14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duplex </a:t>
            </a:r>
            <a:r>
              <a:rPr lang="en-IN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br>
              <a:rPr lang="en-IN"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$ns</a:t>
            </a:r>
            <a:r>
              <a:rPr lang="en-IN" sz="1400" b="1" spc="7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duplex-link</a:t>
            </a:r>
            <a:r>
              <a:rPr lang="en-IN" sz="1400" b="1" spc="7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$n0</a:t>
            </a:r>
            <a:r>
              <a:rPr lang="en-IN" sz="1400" b="1" spc="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</a:t>
            </a:r>
            <a:r>
              <a:rPr lang="en-IN" sz="1400" b="1" spc="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2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en-IN" sz="1400" b="1" spc="6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2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10ms</a:t>
            </a:r>
            <a:r>
              <a:rPr lang="en-IN" sz="1400" b="1" spc="7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35" dirty="0" err="1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DropTail</a:t>
            </a:r>
            <a:endParaRPr lang="en-IN" sz="1400" b="1" spc="35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#Call</a:t>
            </a:r>
            <a:r>
              <a:rPr lang="en-IN" sz="1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IN" sz="14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IN" sz="1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IN" sz="1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IN"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r>
              <a:rPr lang="en-IN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$ns</a:t>
            </a:r>
            <a:r>
              <a:rPr lang="en-IN" sz="1400" b="1" spc="7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sz="1400" b="1" spc="9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12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r>
              <a:rPr lang="en-IN" sz="1400" b="1" spc="7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2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"finish“</a:t>
            </a:r>
          </a:p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1400" b="1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#Run</a:t>
            </a:r>
            <a:r>
              <a:rPr lang="en-US" sz="1400" b="1" spc="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b="1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spc="1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$ns</a:t>
            </a:r>
            <a:r>
              <a:rPr lang="en-US" sz="1400" b="1" spc="5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5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b="1" spc="-25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9">
            <a:extLst>
              <a:ext uri="{FF2B5EF4-FFF2-40B4-BE49-F238E27FC236}">
                <a16:creationId xmlns:a16="http://schemas.microsoft.com/office/drawing/2014/main" id="{CC92BD86-67DC-1A1B-F8E8-F8EA5C229E1B}"/>
              </a:ext>
            </a:extLst>
          </p:cNvPr>
          <p:cNvGrpSpPr/>
          <p:nvPr/>
        </p:nvGrpSpPr>
        <p:grpSpPr>
          <a:xfrm>
            <a:off x="2209800" y="5867400"/>
            <a:ext cx="5245100" cy="625475"/>
            <a:chOff x="1589684" y="5929312"/>
            <a:chExt cx="5245100" cy="625475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A7B2287D-3C91-A12E-F226-C39FBB582965}"/>
                </a:ext>
              </a:extLst>
            </p:cNvPr>
            <p:cNvSpPr/>
            <p:nvPr/>
          </p:nvSpPr>
          <p:spPr>
            <a:xfrm>
              <a:off x="1596034" y="5935662"/>
              <a:ext cx="5232400" cy="612775"/>
            </a:xfrm>
            <a:custGeom>
              <a:avLst/>
              <a:gdLst/>
              <a:ahLst/>
              <a:cxnLst/>
              <a:rect l="l" t="t" r="r" b="b"/>
              <a:pathLst>
                <a:path w="5232400" h="612775">
                  <a:moveTo>
                    <a:pt x="5231803" y="0"/>
                  </a:moveTo>
                  <a:lnTo>
                    <a:pt x="1739303" y="0"/>
                  </a:lnTo>
                  <a:lnTo>
                    <a:pt x="1739303" y="357454"/>
                  </a:lnTo>
                  <a:lnTo>
                    <a:pt x="0" y="561936"/>
                  </a:lnTo>
                  <a:lnTo>
                    <a:pt x="1739303" y="510641"/>
                  </a:lnTo>
                  <a:lnTo>
                    <a:pt x="1739303" y="612775"/>
                  </a:lnTo>
                  <a:lnTo>
                    <a:pt x="5231803" y="612775"/>
                  </a:lnTo>
                  <a:lnTo>
                    <a:pt x="5231803" y="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4EFC2147-5FD8-61AB-013A-1F872A18810A}"/>
                </a:ext>
              </a:extLst>
            </p:cNvPr>
            <p:cNvSpPr/>
            <p:nvPr/>
          </p:nvSpPr>
          <p:spPr>
            <a:xfrm>
              <a:off x="1596034" y="5935662"/>
              <a:ext cx="5232400" cy="612775"/>
            </a:xfrm>
            <a:custGeom>
              <a:avLst/>
              <a:gdLst/>
              <a:ahLst/>
              <a:cxnLst/>
              <a:rect l="l" t="t" r="r" b="b"/>
              <a:pathLst>
                <a:path w="5232400" h="612775">
                  <a:moveTo>
                    <a:pt x="1739303" y="0"/>
                  </a:moveTo>
                  <a:lnTo>
                    <a:pt x="2321382" y="0"/>
                  </a:lnTo>
                  <a:lnTo>
                    <a:pt x="3194507" y="0"/>
                  </a:lnTo>
                  <a:lnTo>
                    <a:pt x="5231803" y="0"/>
                  </a:lnTo>
                  <a:lnTo>
                    <a:pt x="5231803" y="357454"/>
                  </a:lnTo>
                  <a:lnTo>
                    <a:pt x="5231803" y="510641"/>
                  </a:lnTo>
                  <a:lnTo>
                    <a:pt x="5231803" y="612775"/>
                  </a:lnTo>
                  <a:lnTo>
                    <a:pt x="3194507" y="612775"/>
                  </a:lnTo>
                  <a:lnTo>
                    <a:pt x="2321382" y="612775"/>
                  </a:lnTo>
                  <a:lnTo>
                    <a:pt x="1739303" y="612775"/>
                  </a:lnTo>
                  <a:lnTo>
                    <a:pt x="1739303" y="510641"/>
                  </a:lnTo>
                  <a:lnTo>
                    <a:pt x="0" y="561936"/>
                  </a:lnTo>
                  <a:lnTo>
                    <a:pt x="1739303" y="357454"/>
                  </a:lnTo>
                  <a:lnTo>
                    <a:pt x="173930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A5DF07B3-1936-ADAF-6B08-B7D80FB869D0}"/>
              </a:ext>
            </a:extLst>
          </p:cNvPr>
          <p:cNvSpPr txBox="1"/>
          <p:nvPr/>
        </p:nvSpPr>
        <p:spPr>
          <a:xfrm>
            <a:off x="4267200" y="6019800"/>
            <a:ext cx="3322320" cy="289823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traffic!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631138-A31E-20F9-00C7-06CAD30AB944}"/>
              </a:ext>
            </a:extLst>
          </p:cNvPr>
          <p:cNvSpPr/>
          <p:nvPr/>
        </p:nvSpPr>
        <p:spPr>
          <a:xfrm>
            <a:off x="189550" y="175059"/>
            <a:ext cx="8764900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Simple two node wired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738437" y="1949773"/>
            <a:ext cx="3438525" cy="695325"/>
            <a:chOff x="2738437" y="1504950"/>
            <a:chExt cx="3438525" cy="695325"/>
          </a:xfrm>
        </p:grpSpPr>
        <p:sp>
          <p:nvSpPr>
            <p:cNvPr id="4" name="object 4"/>
            <p:cNvSpPr/>
            <p:nvPr/>
          </p:nvSpPr>
          <p:spPr>
            <a:xfrm>
              <a:off x="2743200" y="150971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200" y="150971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150971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50971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98203" y="2110999"/>
            <a:ext cx="312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r>
              <a:rPr sz="2400" b="1" dirty="0">
                <a:solidFill>
                  <a:srgbClr val="00279F"/>
                </a:solidFill>
                <a:latin typeface="Times New Roman"/>
                <a:cs typeface="Times New Roman"/>
              </a:rPr>
              <a:t>	</a:t>
            </a: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0213" y="2240280"/>
            <a:ext cx="2996565" cy="1188720"/>
            <a:chOff x="2490213" y="1795457"/>
            <a:chExt cx="2996565" cy="1188720"/>
          </a:xfrm>
        </p:grpSpPr>
        <p:sp>
          <p:nvSpPr>
            <p:cNvPr id="10" name="object 10"/>
            <p:cNvSpPr/>
            <p:nvPr/>
          </p:nvSpPr>
          <p:spPr>
            <a:xfrm>
              <a:off x="3524250" y="1852612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1795462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027" y="2420112"/>
              <a:ext cx="850391" cy="393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213" y="2340864"/>
              <a:ext cx="989075" cy="64312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38400" y="2792735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2564135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2286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00279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400" y="3962400"/>
            <a:ext cx="7772400" cy="1345880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1440" marR="50165">
              <a:lnSpc>
                <a:spcPct val="100000"/>
              </a:lnSpc>
              <a:spcBef>
                <a:spcPts val="414"/>
              </a:spcBef>
            </a:pP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#Create</a:t>
            </a:r>
            <a:r>
              <a:rPr sz="28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UDP</a:t>
            </a: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r>
              <a:rPr sz="28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attach</a:t>
            </a:r>
            <a:r>
              <a:rPr sz="28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8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n0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6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85" dirty="0">
                <a:solidFill>
                  <a:srgbClr val="00279F"/>
                </a:solidFill>
                <a:latin typeface="Times New Roman"/>
                <a:cs typeface="Times New Roman"/>
              </a:rPr>
              <a:t>udp0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65" dirty="0">
                <a:solidFill>
                  <a:srgbClr val="00279F"/>
                </a:solidFill>
                <a:latin typeface="Times New Roman"/>
                <a:cs typeface="Times New Roman"/>
              </a:rPr>
              <a:t>[new</a:t>
            </a:r>
            <a:r>
              <a:rPr sz="28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Agent/UDP]</a:t>
            </a:r>
            <a:endParaRPr sz="2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800" b="1" spc="175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70" dirty="0">
                <a:solidFill>
                  <a:srgbClr val="00279F"/>
                </a:solidFill>
                <a:latin typeface="Times New Roman"/>
                <a:cs typeface="Times New Roman"/>
              </a:rPr>
              <a:t>attach-agent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$n0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90" dirty="0">
                <a:solidFill>
                  <a:srgbClr val="00279F"/>
                </a:solidFill>
                <a:latin typeface="Times New Roman"/>
                <a:cs typeface="Times New Roman"/>
              </a:rPr>
              <a:t>$udp0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8C482-5DF6-77F1-3362-C32A5AC146A5}"/>
              </a:ext>
            </a:extLst>
          </p:cNvPr>
          <p:cNvSpPr/>
          <p:nvPr/>
        </p:nvSpPr>
        <p:spPr>
          <a:xfrm>
            <a:off x="190500" y="376534"/>
            <a:ext cx="87630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traffic to the link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4" grpId="0" animBg="1"/>
      <p:bldP spid="1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06" y="1533525"/>
            <a:ext cx="3150870" cy="5239385"/>
            <a:chOff x="306706" y="1533525"/>
            <a:chExt cx="3150870" cy="5239385"/>
          </a:xfrm>
        </p:grpSpPr>
        <p:sp>
          <p:nvSpPr>
            <p:cNvPr id="3" name="object 3"/>
            <p:cNvSpPr/>
            <p:nvPr/>
          </p:nvSpPr>
          <p:spPr>
            <a:xfrm>
              <a:off x="2767012" y="15382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7012" y="15382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922016" y="1694751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5450" y="1533525"/>
            <a:ext cx="695325" cy="695325"/>
            <a:chOff x="5505450" y="1533525"/>
            <a:chExt cx="695325" cy="695325"/>
          </a:xfrm>
        </p:grpSpPr>
        <p:sp>
          <p:nvSpPr>
            <p:cNvPr id="8" name="object 8"/>
            <p:cNvSpPr/>
            <p:nvPr/>
          </p:nvSpPr>
          <p:spPr>
            <a:xfrm>
              <a:off x="5510212" y="15382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0212" y="15382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65215" y="1694751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14600" y="1824032"/>
            <a:ext cx="2995930" cy="1187450"/>
            <a:chOff x="2514600" y="1824032"/>
            <a:chExt cx="2995930" cy="1187450"/>
          </a:xfrm>
        </p:grpSpPr>
        <p:sp>
          <p:nvSpPr>
            <p:cNvPr id="12" name="object 12"/>
            <p:cNvSpPr/>
            <p:nvPr/>
          </p:nvSpPr>
          <p:spPr>
            <a:xfrm>
              <a:off x="3548062" y="188118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2812" y="1824037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4412" y="2447544"/>
              <a:ext cx="850391" cy="3947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368296"/>
              <a:ext cx="989073" cy="6431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62212" y="2376487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6850" y="3573145"/>
            <a:ext cx="8756650" cy="2827655"/>
            <a:chOff x="196850" y="3514725"/>
            <a:chExt cx="8839200" cy="2827655"/>
          </a:xfrm>
        </p:grpSpPr>
        <p:sp>
          <p:nvSpPr>
            <p:cNvPr id="18" name="object 18"/>
            <p:cNvSpPr/>
            <p:nvPr/>
          </p:nvSpPr>
          <p:spPr>
            <a:xfrm>
              <a:off x="201612" y="3519487"/>
              <a:ext cx="8829675" cy="2818130"/>
            </a:xfrm>
            <a:custGeom>
              <a:avLst/>
              <a:gdLst/>
              <a:ahLst/>
              <a:cxnLst/>
              <a:rect l="l" t="t" r="r" b="b"/>
              <a:pathLst>
                <a:path w="8829675" h="2818129">
                  <a:moveTo>
                    <a:pt x="8829675" y="0"/>
                  </a:moveTo>
                  <a:lnTo>
                    <a:pt x="0" y="0"/>
                  </a:lnTo>
                  <a:lnTo>
                    <a:pt x="0" y="2817812"/>
                  </a:lnTo>
                  <a:lnTo>
                    <a:pt x="8829675" y="2817812"/>
                  </a:lnTo>
                  <a:lnTo>
                    <a:pt x="882967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612" y="3519487"/>
              <a:ext cx="8829675" cy="2818130"/>
            </a:xfrm>
            <a:custGeom>
              <a:avLst/>
              <a:gdLst/>
              <a:ahLst/>
              <a:cxnLst/>
              <a:rect l="l" t="t" r="r" b="b"/>
              <a:pathLst>
                <a:path w="8829675" h="2818129">
                  <a:moveTo>
                    <a:pt x="0" y="0"/>
                  </a:moveTo>
                  <a:lnTo>
                    <a:pt x="8829675" y="0"/>
                  </a:lnTo>
                  <a:lnTo>
                    <a:pt x="8829675" y="2817812"/>
                  </a:lnTo>
                  <a:lnTo>
                    <a:pt x="0" y="28178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1502" y="3920490"/>
            <a:ext cx="735774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95" dirty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24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CBR</a:t>
            </a:r>
            <a:r>
              <a:rPr sz="2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attach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udp0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cbr0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65" dirty="0">
                <a:solidFill>
                  <a:srgbClr val="00279F"/>
                </a:solidFill>
                <a:latin typeface="Times New Roman"/>
                <a:cs typeface="Times New Roman"/>
              </a:rPr>
              <a:t>[new</a:t>
            </a:r>
            <a:r>
              <a:rPr sz="28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90" dirty="0">
                <a:solidFill>
                  <a:srgbClr val="00279F"/>
                </a:solidFill>
                <a:latin typeface="Times New Roman"/>
                <a:cs typeface="Times New Roman"/>
              </a:rPr>
              <a:t>Application/Traffic/CBR]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$cbr0</a:t>
            </a:r>
            <a:r>
              <a:rPr sz="28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packetSize_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45" dirty="0">
                <a:solidFill>
                  <a:srgbClr val="00279F"/>
                </a:solidFill>
                <a:latin typeface="Times New Roman"/>
                <a:cs typeface="Times New Roman"/>
              </a:rPr>
              <a:t>500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$cbr0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00279F"/>
                </a:solidFill>
                <a:latin typeface="Times New Roman"/>
                <a:cs typeface="Times New Roman"/>
              </a:rPr>
              <a:t>interval_</a:t>
            </a:r>
            <a:r>
              <a:rPr sz="28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15" dirty="0">
                <a:solidFill>
                  <a:srgbClr val="00279F"/>
                </a:solidFill>
                <a:latin typeface="Times New Roman"/>
                <a:cs typeface="Times New Roman"/>
              </a:rPr>
              <a:t>0.005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$cbr0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70" dirty="0">
                <a:solidFill>
                  <a:srgbClr val="00279F"/>
                </a:solidFill>
                <a:latin typeface="Times New Roman"/>
                <a:cs typeface="Times New Roman"/>
              </a:rPr>
              <a:t>attach-agent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90" dirty="0">
                <a:solidFill>
                  <a:srgbClr val="00279F"/>
                </a:solidFill>
                <a:latin typeface="Times New Roman"/>
                <a:cs typeface="Times New Roman"/>
              </a:rPr>
              <a:t>$udp0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27504" y="2143125"/>
            <a:ext cx="946785" cy="1491615"/>
            <a:chOff x="2127504" y="2143125"/>
            <a:chExt cx="946785" cy="1491615"/>
          </a:xfrm>
        </p:grpSpPr>
        <p:sp>
          <p:nvSpPr>
            <p:cNvPr id="22" name="object 22"/>
            <p:cNvSpPr/>
            <p:nvPr/>
          </p:nvSpPr>
          <p:spPr>
            <a:xfrm>
              <a:off x="2843212" y="2147887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3070860"/>
              <a:ext cx="850391" cy="3931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2076" y="2991612"/>
              <a:ext cx="941831" cy="64312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55812" y="2998787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82880">
              <a:lnSpc>
                <a:spcPts val="2870"/>
              </a:lnSpc>
              <a:spcBef>
                <a:spcPts val="130"/>
              </a:spcBef>
            </a:pP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cbr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62212" y="2757487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2286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00279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9414" y="2683764"/>
            <a:ext cx="321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279F"/>
                </a:solidFill>
                <a:latin typeface="Times New Roman"/>
                <a:cs typeface="Times New Roman"/>
              </a:rPr>
              <a:t>CBR:</a:t>
            </a: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constant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279F"/>
                </a:solidFill>
                <a:latin typeface="Times New Roman"/>
                <a:cs typeface="Times New Roman"/>
              </a:rPr>
              <a:t>bit</a:t>
            </a:r>
            <a:r>
              <a:rPr sz="24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05" dirty="0">
                <a:solidFill>
                  <a:srgbClr val="00279F"/>
                </a:solidFill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EB24E2-62D0-E5E1-B0CE-CAF3BA893750}"/>
              </a:ext>
            </a:extLst>
          </p:cNvPr>
          <p:cNvSpPr/>
          <p:nvPr/>
        </p:nvSpPr>
        <p:spPr>
          <a:xfrm>
            <a:off x="190500" y="376534"/>
            <a:ext cx="87630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traffic to the link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10" grpId="0"/>
      <p:bldP spid="16" grpId="0" animBg="1"/>
      <p:bldP spid="20" grpId="0"/>
      <p:bldP spid="25" grpId="0" animBg="1"/>
      <p:bldP spid="26" grpId="0" animBg="1"/>
      <p:bldP spid="27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738437" y="1976437"/>
            <a:ext cx="695325" cy="695325"/>
            <a:chOff x="2738437" y="1976437"/>
            <a:chExt cx="695325" cy="695325"/>
          </a:xfrm>
        </p:grpSpPr>
        <p:sp>
          <p:nvSpPr>
            <p:cNvPr id="4" name="object 4"/>
            <p:cNvSpPr/>
            <p:nvPr/>
          </p:nvSpPr>
          <p:spPr>
            <a:xfrm>
              <a:off x="2743200" y="1981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200" y="1981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8203" y="21376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81637" y="1976437"/>
            <a:ext cx="695325" cy="695325"/>
            <a:chOff x="5481637" y="1976437"/>
            <a:chExt cx="695325" cy="695325"/>
          </a:xfrm>
        </p:grpSpPr>
        <p:sp>
          <p:nvSpPr>
            <p:cNvPr id="8" name="object 8"/>
            <p:cNvSpPr/>
            <p:nvPr/>
          </p:nvSpPr>
          <p:spPr>
            <a:xfrm>
              <a:off x="5486400" y="1981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1981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41403" y="21376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90213" y="2266944"/>
            <a:ext cx="2996565" cy="1188085"/>
            <a:chOff x="2490213" y="2266944"/>
            <a:chExt cx="2996565" cy="1188085"/>
          </a:xfrm>
        </p:grpSpPr>
        <p:sp>
          <p:nvSpPr>
            <p:cNvPr id="12" name="object 12"/>
            <p:cNvSpPr/>
            <p:nvPr/>
          </p:nvSpPr>
          <p:spPr>
            <a:xfrm>
              <a:off x="3524250" y="2324100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2266949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027" y="2891028"/>
              <a:ext cx="850391" cy="3931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213" y="2811780"/>
              <a:ext cx="989075" cy="6431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38400" y="28194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3120" y="2586037"/>
            <a:ext cx="948055" cy="1490980"/>
            <a:chOff x="2103120" y="2586037"/>
            <a:chExt cx="948055" cy="1490980"/>
          </a:xfrm>
        </p:grpSpPr>
        <p:sp>
          <p:nvSpPr>
            <p:cNvPr id="18" name="object 18"/>
            <p:cNvSpPr/>
            <p:nvPr/>
          </p:nvSpPr>
          <p:spPr>
            <a:xfrm>
              <a:off x="2819400" y="259080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3120" y="3512819"/>
              <a:ext cx="850391" cy="3931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216" y="3433572"/>
              <a:ext cx="941831" cy="64312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32000" y="34417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82880">
              <a:lnSpc>
                <a:spcPts val="2870"/>
              </a:lnSpc>
              <a:spcBef>
                <a:spcPts val="130"/>
              </a:spcBef>
            </a:pP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cbr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33637" y="2811779"/>
            <a:ext cx="4476750" cy="643255"/>
            <a:chOff x="2433637" y="2811779"/>
            <a:chExt cx="4476750" cy="643255"/>
          </a:xfrm>
        </p:grpSpPr>
        <p:sp>
          <p:nvSpPr>
            <p:cNvPr id="23" name="object 23"/>
            <p:cNvSpPr/>
            <p:nvPr/>
          </p:nvSpPr>
          <p:spPr>
            <a:xfrm>
              <a:off x="2438400" y="320039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9028" y="2891027"/>
              <a:ext cx="850391" cy="3931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7691" y="2811779"/>
              <a:ext cx="992120" cy="64312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60400" y="4343400"/>
            <a:ext cx="7772400" cy="1981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24790" marR="866775">
              <a:lnSpc>
                <a:spcPct val="100000"/>
              </a:lnSpc>
              <a:spcBef>
                <a:spcPts val="1265"/>
              </a:spcBef>
            </a:pP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#Create</a:t>
            </a:r>
            <a:r>
              <a:rPr sz="28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Null</a:t>
            </a: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r>
              <a:rPr sz="28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sz="28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sink)</a:t>
            </a:r>
            <a:r>
              <a:rPr sz="28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attach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8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node</a:t>
            </a: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n1</a:t>
            </a:r>
            <a:endParaRPr sz="280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70" dirty="0">
                <a:solidFill>
                  <a:srgbClr val="00279F"/>
                </a:solidFill>
                <a:latin typeface="Times New Roman"/>
                <a:cs typeface="Times New Roman"/>
              </a:rPr>
              <a:t>null0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65" dirty="0">
                <a:solidFill>
                  <a:srgbClr val="00279F"/>
                </a:solidFill>
                <a:latin typeface="Times New Roman"/>
                <a:cs typeface="Times New Roman"/>
              </a:rPr>
              <a:t>[new</a:t>
            </a:r>
            <a:r>
              <a:rPr sz="28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Agent/Null]</a:t>
            </a:r>
            <a:endParaRPr sz="280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2800" b="1" spc="175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70" dirty="0">
                <a:solidFill>
                  <a:srgbClr val="00279F"/>
                </a:solidFill>
                <a:latin typeface="Times New Roman"/>
                <a:cs typeface="Times New Roman"/>
              </a:rPr>
              <a:t>attach-agent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$n1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00279F"/>
                </a:solidFill>
                <a:latin typeface="Times New Roman"/>
                <a:cs typeface="Times New Roman"/>
              </a:rPr>
              <a:t>$null0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7400" y="281940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19800" y="25908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525">
            <a:solidFill>
              <a:srgbClr val="00279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B41FA8-6EF8-A4D1-CE5E-1589F4232A93}"/>
              </a:ext>
            </a:extLst>
          </p:cNvPr>
          <p:cNvSpPr/>
          <p:nvPr/>
        </p:nvSpPr>
        <p:spPr>
          <a:xfrm>
            <a:off x="190500" y="376534"/>
            <a:ext cx="87630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traffic to the link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/>
      <p:bldP spid="10" grpId="0"/>
      <p:bldP spid="16" grpId="0" animBg="1"/>
      <p:bldP spid="21" grpId="0" animBg="1"/>
      <p:bldP spid="26" grpId="0" animBg="1"/>
      <p:bldP spid="27" grpId="0" animBg="1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711450" y="1563687"/>
            <a:ext cx="695325" cy="695325"/>
            <a:chOff x="2711450" y="1563687"/>
            <a:chExt cx="695325" cy="695325"/>
          </a:xfrm>
        </p:grpSpPr>
        <p:sp>
          <p:nvSpPr>
            <p:cNvPr id="4" name="object 4"/>
            <p:cNvSpPr/>
            <p:nvPr/>
          </p:nvSpPr>
          <p:spPr>
            <a:xfrm>
              <a:off x="2716212" y="15684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6212" y="15684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1216" y="172491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54650" y="1563687"/>
            <a:ext cx="695325" cy="695325"/>
            <a:chOff x="5454650" y="1563687"/>
            <a:chExt cx="695325" cy="695325"/>
          </a:xfrm>
        </p:grpSpPr>
        <p:sp>
          <p:nvSpPr>
            <p:cNvPr id="8" name="object 8"/>
            <p:cNvSpPr/>
            <p:nvPr/>
          </p:nvSpPr>
          <p:spPr>
            <a:xfrm>
              <a:off x="5459412" y="15684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9412" y="15684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14415" y="172491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1412" y="1854194"/>
            <a:ext cx="3048000" cy="1188085"/>
            <a:chOff x="2411412" y="1854194"/>
            <a:chExt cx="3048000" cy="1188085"/>
          </a:xfrm>
        </p:grpSpPr>
        <p:sp>
          <p:nvSpPr>
            <p:cNvPr id="12" name="object 12"/>
            <p:cNvSpPr/>
            <p:nvPr/>
          </p:nvSpPr>
          <p:spPr>
            <a:xfrm>
              <a:off x="3497262" y="1911350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2012" y="1854199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2596" y="2478024"/>
              <a:ext cx="850391" cy="3931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307" y="2398776"/>
              <a:ext cx="989073" cy="6431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11412" y="240665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838200" y="381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A7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11412" y="2406650"/>
            <a:ext cx="838200" cy="381000"/>
          </a:xfrm>
          <a:prstGeom prst="rect">
            <a:avLst/>
          </a:prstGeom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7211" y="2173287"/>
            <a:ext cx="946785" cy="1490980"/>
            <a:chOff x="2077211" y="2173287"/>
            <a:chExt cx="946785" cy="1490980"/>
          </a:xfrm>
        </p:grpSpPr>
        <p:sp>
          <p:nvSpPr>
            <p:cNvPr id="19" name="object 19"/>
            <p:cNvSpPr/>
            <p:nvPr/>
          </p:nvSpPr>
          <p:spPr>
            <a:xfrm>
              <a:off x="2792412" y="217805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1" y="3099809"/>
              <a:ext cx="850391" cy="3947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1783" y="3020568"/>
              <a:ext cx="941831" cy="64312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5012" y="302895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82880">
              <a:lnSpc>
                <a:spcPts val="2870"/>
              </a:lnSpc>
              <a:spcBef>
                <a:spcPts val="130"/>
              </a:spcBef>
            </a:pP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cbr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6650" y="2398776"/>
            <a:ext cx="4477385" cy="643255"/>
            <a:chOff x="2406650" y="2398776"/>
            <a:chExt cx="4477385" cy="643255"/>
          </a:xfrm>
        </p:grpSpPr>
        <p:sp>
          <p:nvSpPr>
            <p:cNvPr id="24" name="object 24"/>
            <p:cNvSpPr/>
            <p:nvPr/>
          </p:nvSpPr>
          <p:spPr>
            <a:xfrm>
              <a:off x="2411412" y="278765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1596" y="2478024"/>
              <a:ext cx="850391" cy="3931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1780" y="2398776"/>
              <a:ext cx="992114" cy="64312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33412" y="3778250"/>
            <a:ext cx="7772400" cy="2653290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#Connect </a:t>
            </a: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sink</a:t>
            </a:r>
            <a:endParaRPr sz="2400" dirty="0">
              <a:latin typeface="Times New Roman"/>
              <a:cs typeface="Times New Roman"/>
            </a:endParaRPr>
          </a:p>
          <a:p>
            <a:pPr marL="224790" marR="2312670">
              <a:lnSpc>
                <a:spcPct val="100000"/>
              </a:lnSpc>
            </a:pP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4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connect  </a:t>
            </a:r>
            <a:r>
              <a:rPr sz="2400" b="1" spc="85" dirty="0">
                <a:solidFill>
                  <a:srgbClr val="00279F"/>
                </a:solidFill>
                <a:latin typeface="Times New Roman"/>
                <a:cs typeface="Times New Roman"/>
              </a:rPr>
              <a:t>$udp0  </a:t>
            </a:r>
            <a:r>
              <a:rPr sz="2400" b="1" spc="70" dirty="0">
                <a:solidFill>
                  <a:srgbClr val="00279F"/>
                </a:solidFill>
                <a:latin typeface="Times New Roman"/>
                <a:cs typeface="Times New Roman"/>
              </a:rPr>
              <a:t>$null0 </a:t>
            </a: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#Schedule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events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24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CBR</a:t>
            </a:r>
            <a:r>
              <a:rPr sz="2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endParaRPr sz="2400" dirty="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4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at</a:t>
            </a:r>
            <a:r>
              <a:rPr sz="24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0.5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279F"/>
                </a:solidFill>
                <a:latin typeface="Times New Roman"/>
                <a:cs typeface="Times New Roman"/>
              </a:rPr>
              <a:t>"$cbr0</a:t>
            </a:r>
            <a:r>
              <a:rPr sz="24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00279F"/>
                </a:solidFill>
                <a:latin typeface="Times New Roman"/>
                <a:cs typeface="Times New Roman"/>
              </a:rPr>
              <a:t>start"</a:t>
            </a:r>
            <a:endParaRPr sz="2400" dirty="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4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at</a:t>
            </a:r>
            <a:r>
              <a:rPr sz="24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4.5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279F"/>
                </a:solidFill>
                <a:latin typeface="Times New Roman"/>
                <a:cs typeface="Times New Roman"/>
              </a:rPr>
              <a:t>"$cbr0</a:t>
            </a:r>
            <a:r>
              <a:rPr sz="2400" b="1" spc="10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stop”</a:t>
            </a:r>
            <a:endParaRPr sz="2400" dirty="0">
              <a:latin typeface="Times New Roman"/>
              <a:cs typeface="Times New Roman"/>
            </a:endParaRPr>
          </a:p>
          <a:p>
            <a:pPr marL="224790">
              <a:lnSpc>
                <a:spcPct val="100000"/>
              </a:lnSpc>
            </a:pP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00279F"/>
                </a:solidFill>
                <a:latin typeface="Times New Roman"/>
                <a:cs typeface="Times New Roman"/>
              </a:rPr>
              <a:t>at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5.0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279F"/>
                </a:solidFill>
                <a:latin typeface="Times New Roman"/>
                <a:cs typeface="Times New Roman"/>
              </a:rPr>
              <a:t>"finish"</a:t>
            </a:r>
            <a:endParaRPr lang="en-IN" sz="2400" b="1" spc="-35" dirty="0">
              <a:solidFill>
                <a:srgbClr val="00279F"/>
              </a:solidFill>
              <a:latin typeface="Times New Roman"/>
              <a:cs typeface="Times New Roman"/>
            </a:endParaRPr>
          </a:p>
          <a:p>
            <a:pPr marL="224790"/>
            <a:r>
              <a:rPr lang="en-IN"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lang="en-IN" sz="2400" b="1" spc="8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10" dirty="0">
                <a:solidFill>
                  <a:srgbClr val="00279F"/>
                </a:solidFill>
                <a:latin typeface="Times New Roman"/>
                <a:cs typeface="Times New Roman"/>
              </a:rPr>
              <a:t>run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0412" y="2406650"/>
            <a:ext cx="838200" cy="381000"/>
          </a:xfrm>
          <a:prstGeom prst="rect">
            <a:avLst/>
          </a:prstGeom>
          <a:solidFill>
            <a:srgbClr val="A7EFF1"/>
          </a:solidFill>
          <a:ln w="9525">
            <a:solidFill>
              <a:srgbClr val="00279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ts val="2870"/>
              </a:lnSpc>
              <a:spcBef>
                <a:spcPts val="130"/>
              </a:spcBef>
            </a:pPr>
            <a:r>
              <a:rPr sz="2400" b="1" spc="25" dirty="0">
                <a:solidFill>
                  <a:srgbClr val="00279F"/>
                </a:solidFill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49612" y="2173287"/>
            <a:ext cx="2900680" cy="519430"/>
            <a:chOff x="3249612" y="2173287"/>
            <a:chExt cx="2900680" cy="519430"/>
          </a:xfrm>
        </p:grpSpPr>
        <p:sp>
          <p:nvSpPr>
            <p:cNvPr id="31" name="object 31"/>
            <p:cNvSpPr/>
            <p:nvPr/>
          </p:nvSpPr>
          <p:spPr>
            <a:xfrm>
              <a:off x="5992812" y="217805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9525">
              <a:solidFill>
                <a:srgbClr val="00279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9612" y="2635250"/>
              <a:ext cx="2495550" cy="0"/>
            </a:xfrm>
            <a:custGeom>
              <a:avLst/>
              <a:gdLst/>
              <a:ahLst/>
              <a:cxnLst/>
              <a:rect l="l" t="t" r="r" b="b"/>
              <a:pathLst>
                <a:path w="2495550">
                  <a:moveTo>
                    <a:pt x="0" y="0"/>
                  </a:moveTo>
                  <a:lnTo>
                    <a:pt x="2495550" y="0"/>
                  </a:lnTo>
                </a:path>
              </a:pathLst>
            </a:custGeom>
            <a:ln w="38100">
              <a:solidFill>
                <a:srgbClr val="00279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26115" y="257809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B20F649-EC1A-6C1E-D71D-45446BFE7E27}"/>
              </a:ext>
            </a:extLst>
          </p:cNvPr>
          <p:cNvSpPr/>
          <p:nvPr/>
        </p:nvSpPr>
        <p:spPr>
          <a:xfrm>
            <a:off x="190500" y="376534"/>
            <a:ext cx="87630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traffic to the link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10" grpId="0"/>
      <p:bldP spid="17" grpId="0" animBg="1"/>
      <p:bldP spid="22" grpId="0" animBg="1"/>
      <p:bldP spid="27" grpId="0" animBg="1"/>
      <p:bldP spid="29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505008" y="2852738"/>
            <a:ext cx="3948429" cy="495300"/>
            <a:chOff x="4402137" y="2943225"/>
            <a:chExt cx="3948429" cy="495300"/>
          </a:xfrm>
        </p:grpSpPr>
        <p:sp>
          <p:nvSpPr>
            <p:cNvPr id="4" name="object 4"/>
            <p:cNvSpPr/>
            <p:nvPr/>
          </p:nvSpPr>
          <p:spPr>
            <a:xfrm>
              <a:off x="4402137" y="2943225"/>
              <a:ext cx="3948429" cy="495300"/>
            </a:xfrm>
            <a:custGeom>
              <a:avLst/>
              <a:gdLst/>
              <a:ahLst/>
              <a:cxnLst/>
              <a:rect l="l" t="t" r="r" b="b"/>
              <a:pathLst>
                <a:path w="3948429" h="495300">
                  <a:moveTo>
                    <a:pt x="394811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3948112" y="495300"/>
                  </a:lnTo>
                  <a:lnTo>
                    <a:pt x="394811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137" y="2943225"/>
              <a:ext cx="3948429" cy="495300"/>
            </a:xfrm>
            <a:custGeom>
              <a:avLst/>
              <a:gdLst/>
              <a:ahLst/>
              <a:cxnLst/>
              <a:rect l="l" t="t" r="r" b="b"/>
              <a:pathLst>
                <a:path w="3948429" h="495300">
                  <a:moveTo>
                    <a:pt x="0" y="0"/>
                  </a:moveTo>
                  <a:lnTo>
                    <a:pt x="3948112" y="0"/>
                  </a:lnTo>
                  <a:lnTo>
                    <a:pt x="3948112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8475" y="1447800"/>
            <a:ext cx="3054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54687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990000"/>
                </a:solidFill>
                <a:latin typeface="Arial MT"/>
                <a:cs typeface="Arial MT"/>
              </a:rPr>
              <a:t>Packet</a:t>
            </a:r>
            <a:r>
              <a:rPr sz="3200" spc="-1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Arial MT"/>
                <a:cs typeface="Arial MT"/>
              </a:rPr>
              <a:t>tracing: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675" y="2027936"/>
            <a:ext cx="2152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53571"/>
              <a:buFont typeface="Wingdings"/>
              <a:buChar char=""/>
              <a:tabLst>
                <a:tab pos="299720" algn="l"/>
              </a:tabLst>
            </a:pPr>
            <a:r>
              <a:rPr sz="2800" spc="-10" dirty="0">
                <a:latin typeface="Arial MT"/>
                <a:cs typeface="Arial MT"/>
              </a:rPr>
              <a:t>On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1277" y="2057400"/>
            <a:ext cx="3901523" cy="391774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Arial MT"/>
                <a:cs typeface="Arial MT"/>
              </a:rPr>
              <a:t>$ns trace-all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[open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out.tr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w]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675" y="2869185"/>
            <a:ext cx="7343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53571"/>
              <a:buFont typeface="Wingdings"/>
              <a:buChar char=""/>
              <a:tabLst>
                <a:tab pos="299720" algn="l"/>
              </a:tabLst>
            </a:pPr>
            <a:r>
              <a:rPr sz="2800" spc="-10" dirty="0">
                <a:latin typeface="Arial MT"/>
                <a:cs typeface="Arial MT"/>
              </a:rPr>
              <a:t>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 specific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trace-queue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$n0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$n1$tr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475" y="3800804"/>
            <a:ext cx="77901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&lt;Event&gt;</a:t>
            </a:r>
            <a:r>
              <a:rPr sz="1400" b="1" spc="-1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&lt;time&gt;</a:t>
            </a: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&lt;from&gt;</a:t>
            </a:r>
            <a:r>
              <a:rPr sz="1400" b="1" spc="-1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&lt;to&gt;</a:t>
            </a:r>
            <a:r>
              <a:rPr sz="1400" b="1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&lt;pkt&gt; &lt;size&gt;</a:t>
            </a: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--</a:t>
            </a:r>
            <a:r>
              <a:rPr sz="1400" b="1" spc="-1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&lt;fid&gt;</a:t>
            </a: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&lt;src&gt; &lt;dst&gt;</a:t>
            </a:r>
            <a:r>
              <a:rPr sz="1400" b="1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&lt;seq&gt;</a:t>
            </a:r>
            <a:r>
              <a:rPr sz="1400" b="1" spc="-1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urier New"/>
                <a:cs typeface="Courier New"/>
              </a:rPr>
              <a:t>&lt;attr&gt;</a:t>
            </a:r>
            <a:endParaRPr sz="1400" b="1" dirty="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62338"/>
              </p:ext>
            </p:extLst>
          </p:nvPr>
        </p:nvGraphicFramePr>
        <p:xfrm>
          <a:off x="936625" y="4058979"/>
          <a:ext cx="5934073" cy="80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cbr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210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-------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3.1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9209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-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cbr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210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-------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3.1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9209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1.00234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cbr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210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-------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0.0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3.1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91235" y="5079365"/>
            <a:ext cx="5561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55000"/>
              <a:buFont typeface="Wingdings"/>
              <a:buChar char=""/>
              <a:tabLst>
                <a:tab pos="299085" algn="l"/>
                <a:tab pos="299720" algn="l"/>
                <a:tab pos="2671445" algn="l"/>
              </a:tabLst>
            </a:pPr>
            <a:r>
              <a:rPr sz="2000" spc="-5" dirty="0">
                <a:latin typeface="Arial MT"/>
                <a:cs typeface="Arial MT"/>
              </a:rPr>
              <a:t>Event</a:t>
            </a:r>
            <a:r>
              <a:rPr sz="2000" dirty="0">
                <a:latin typeface="Arial MT"/>
                <a:cs typeface="Arial MT"/>
              </a:rPr>
              <a:t> “+”: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enqueue,	“-”: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dequeue;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“r”: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5DD98-F223-86A1-BDDF-56B6EF708DC4}"/>
              </a:ext>
            </a:extLst>
          </p:cNvPr>
          <p:cNvSpPr/>
          <p:nvPr/>
        </p:nvSpPr>
        <p:spPr>
          <a:xfrm>
            <a:off x="381000" y="292219"/>
            <a:ext cx="8295861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Record Simulation Trace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 animBg="1"/>
      <p:bldP spid="9" grpId="0"/>
      <p:bldP spid="10" grpId="0"/>
      <p:bldP spid="1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90A58C5-CB48-CAEF-4E7E-409EFC863875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86799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0233FB3-ECDD-D3A4-3361-75C4F481B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56096"/>
              </p:ext>
            </p:extLst>
          </p:nvPr>
        </p:nvGraphicFramePr>
        <p:xfrm>
          <a:off x="304800" y="2643403"/>
          <a:ext cx="8484096" cy="857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07008">
                  <a:extLst>
                    <a:ext uri="{9D8B030D-6E8A-4147-A177-3AD203B41FA5}">
                      <a16:colId xmlns:a16="http://schemas.microsoft.com/office/drawing/2014/main" val="1221805991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2395970256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4274978722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135323929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968503171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1798029847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2637337824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377501251"/>
                    </a:ext>
                  </a:extLst>
                </a:gridCol>
                <a:gridCol w="819499">
                  <a:extLst>
                    <a:ext uri="{9D8B030D-6E8A-4147-A177-3AD203B41FA5}">
                      <a16:colId xmlns:a16="http://schemas.microsoft.com/office/drawing/2014/main" val="1864125979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74378495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4091693709"/>
                    </a:ext>
                  </a:extLst>
                </a:gridCol>
                <a:gridCol w="707008">
                  <a:extLst>
                    <a:ext uri="{9D8B030D-6E8A-4147-A177-3AD203B41FA5}">
                      <a16:colId xmlns:a16="http://schemas.microsoft.com/office/drawing/2014/main" val="800608289"/>
                    </a:ext>
                  </a:extLst>
                </a:gridCol>
              </a:tblGrid>
              <a:tr h="857991"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Node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Pkt</a:t>
                      </a:r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Pkt</a:t>
                      </a:r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Seq.</a:t>
                      </a: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Pkt</a:t>
                      </a:r>
                      <a:r>
                        <a:rPr lang="en-I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7504482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68485AA-41E2-F726-3658-A9D49F584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99613"/>
              </p:ext>
            </p:extLst>
          </p:nvPr>
        </p:nvGraphicFramePr>
        <p:xfrm>
          <a:off x="5599591" y="1614703"/>
          <a:ext cx="2559728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728">
                  <a:extLst>
                    <a:ext uri="{9D8B030D-6E8A-4147-A177-3AD203B41FA5}">
                      <a16:colId xmlns:a16="http://schemas.microsoft.com/office/drawing/2014/main" val="33759512"/>
                    </a:ext>
                  </a:extLst>
                </a:gridCol>
              </a:tblGrid>
              <a:tr h="417719">
                <a:tc>
                  <a:txBody>
                    <a:bodyPr/>
                    <a:lstStyle/>
                    <a:p>
                      <a:r>
                        <a:rPr lang="en-IN" sz="1400" b="1" dirty="0"/>
                        <a:t>Address in “</a:t>
                      </a:r>
                      <a:r>
                        <a:rPr lang="en-IN" sz="1400" b="1" dirty="0" err="1"/>
                        <a:t>node.port</a:t>
                      </a:r>
                      <a:r>
                        <a:rPr lang="en-IN" sz="1400" b="1" dirty="0"/>
                        <a:t>” format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7553180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4C043A4-7401-9F75-96D5-ABDB19FE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1290"/>
              </p:ext>
            </p:extLst>
          </p:nvPr>
        </p:nvGraphicFramePr>
        <p:xfrm>
          <a:off x="6511771" y="4606662"/>
          <a:ext cx="2330390" cy="92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390">
                  <a:extLst>
                    <a:ext uri="{9D8B030D-6E8A-4147-A177-3AD203B41FA5}">
                      <a16:colId xmlns:a16="http://schemas.microsoft.com/office/drawing/2014/main" val="155943458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Sequence no. can repeat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 err="1"/>
                        <a:t>Pkt</a:t>
                      </a:r>
                      <a:r>
                        <a:rPr lang="en-IN" sz="1400" b="1" dirty="0"/>
                        <a:t> ID is always unique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8862118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89266455-CB9E-7666-21FB-F5C258F0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25227"/>
              </p:ext>
            </p:extLst>
          </p:nvPr>
        </p:nvGraphicFramePr>
        <p:xfrm>
          <a:off x="3743973" y="4700211"/>
          <a:ext cx="2468177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177">
                  <a:extLst>
                    <a:ext uri="{9D8B030D-6E8A-4147-A177-3AD203B41FA5}">
                      <a16:colId xmlns:a16="http://schemas.microsoft.com/office/drawing/2014/main" val="1104744624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IN" sz="1400" b="1" dirty="0"/>
                        <a:t>User can set Flow ID in </a:t>
                      </a:r>
                      <a:r>
                        <a:rPr lang="en-IN" sz="1400" b="1" dirty="0" err="1"/>
                        <a:t>Otcl</a:t>
                      </a:r>
                      <a:r>
                        <a:rPr lang="en-IN" sz="1400" b="1" dirty="0"/>
                        <a:t> script for each source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13348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9B3497AC-B941-9A92-9033-985B20121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12450"/>
              </p:ext>
            </p:extLst>
          </p:nvPr>
        </p:nvGraphicFramePr>
        <p:xfrm>
          <a:off x="3124200" y="4037863"/>
          <a:ext cx="82359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0">
                  <a:extLst>
                    <a:ext uri="{9D8B030D-6E8A-4147-A177-3AD203B41FA5}">
                      <a16:colId xmlns:a16="http://schemas.microsoft.com/office/drawing/2014/main" val="307290013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IN" sz="1400" b="1" dirty="0" err="1"/>
                        <a:t>cbr-tcp</a:t>
                      </a:r>
                      <a:endParaRPr lang="en-IN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0019191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7B065B4A-5E1C-3040-A9E8-8B014E58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95183"/>
              </p:ext>
            </p:extLst>
          </p:nvPr>
        </p:nvGraphicFramePr>
        <p:xfrm>
          <a:off x="228600" y="4846692"/>
          <a:ext cx="3314702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2">
                  <a:extLst>
                    <a:ext uri="{9D8B030D-6E8A-4147-A177-3AD203B41FA5}">
                      <a16:colId xmlns:a16="http://schemas.microsoft.com/office/drawing/2014/main" val="39859962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IN" sz="1400" b="1" dirty="0"/>
                        <a:t>+ =enqueue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7278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400" b="1" dirty="0"/>
                        <a:t>-  =dequeue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02386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400" b="1" dirty="0"/>
                        <a:t>r  = </a:t>
                      </a:r>
                      <a:r>
                        <a:rPr lang="en-IN" sz="1400" b="1" dirty="0" err="1"/>
                        <a:t>recv</a:t>
                      </a:r>
                      <a:r>
                        <a:rPr lang="en-IN" sz="1400" b="1" dirty="0"/>
                        <a:t> (at the output of the link)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646411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400" b="1" dirty="0"/>
                        <a:t>d = dropped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138561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16A3B-690E-E16D-D38A-2A89FAF04BA8}"/>
              </a:ext>
            </a:extLst>
          </p:cNvPr>
          <p:cNvCxnSpPr>
            <a:cxnSpLocks/>
          </p:cNvCxnSpPr>
          <p:nvPr/>
        </p:nvCxnSpPr>
        <p:spPr>
          <a:xfrm flipV="1">
            <a:off x="609600" y="3501394"/>
            <a:ext cx="0" cy="134529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0B915A-C360-2B02-FB27-E3ED4F4BDFD7}"/>
              </a:ext>
            </a:extLst>
          </p:cNvPr>
          <p:cNvCxnSpPr>
            <a:cxnSpLocks/>
          </p:cNvCxnSpPr>
          <p:nvPr/>
        </p:nvCxnSpPr>
        <p:spPr>
          <a:xfrm flipV="1">
            <a:off x="3429000" y="3525536"/>
            <a:ext cx="0" cy="54180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23297E-8D3F-68C2-9414-8B5D68654C72}"/>
              </a:ext>
            </a:extLst>
          </p:cNvPr>
          <p:cNvCxnSpPr>
            <a:cxnSpLocks/>
          </p:cNvCxnSpPr>
          <p:nvPr/>
        </p:nvCxnSpPr>
        <p:spPr>
          <a:xfrm flipV="1">
            <a:off x="5153488" y="3551330"/>
            <a:ext cx="395057" cy="114888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945599-9656-C2AB-99D5-0A143314C249}"/>
              </a:ext>
            </a:extLst>
          </p:cNvPr>
          <p:cNvCxnSpPr>
            <a:cxnSpLocks/>
          </p:cNvCxnSpPr>
          <p:nvPr/>
        </p:nvCxnSpPr>
        <p:spPr>
          <a:xfrm flipH="1" flipV="1">
            <a:off x="7783498" y="3559652"/>
            <a:ext cx="93215" cy="109361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73EB58-BB0C-76E1-53AB-A9E028520902}"/>
              </a:ext>
            </a:extLst>
          </p:cNvPr>
          <p:cNvCxnSpPr>
            <a:cxnSpLocks/>
          </p:cNvCxnSpPr>
          <p:nvPr/>
        </p:nvCxnSpPr>
        <p:spPr>
          <a:xfrm flipV="1">
            <a:off x="7913333" y="3559652"/>
            <a:ext cx="416141" cy="10854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059D36-49C4-46A3-BC03-7EB127BB5182}"/>
              </a:ext>
            </a:extLst>
          </p:cNvPr>
          <p:cNvCxnSpPr>
            <a:cxnSpLocks/>
          </p:cNvCxnSpPr>
          <p:nvPr/>
        </p:nvCxnSpPr>
        <p:spPr>
          <a:xfrm>
            <a:off x="6298707" y="2092333"/>
            <a:ext cx="0" cy="6924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45D4E-5DC1-FF85-AA65-E35875130855}"/>
              </a:ext>
            </a:extLst>
          </p:cNvPr>
          <p:cNvCxnSpPr>
            <a:cxnSpLocks/>
          </p:cNvCxnSpPr>
          <p:nvPr/>
        </p:nvCxnSpPr>
        <p:spPr>
          <a:xfrm>
            <a:off x="6511772" y="2092333"/>
            <a:ext cx="492710" cy="6924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48D5C-1CA0-6C0E-0EB4-EA33FDF2EDFD}"/>
              </a:ext>
            </a:extLst>
          </p:cNvPr>
          <p:cNvSpPr/>
          <p:nvPr/>
        </p:nvSpPr>
        <p:spPr>
          <a:xfrm>
            <a:off x="1603291" y="292219"/>
            <a:ext cx="5851282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Trace File Format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5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B4A7FC-C8A4-34C0-0E0C-8002DF4CFB18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86799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IN" sz="1400" dirty="0"/>
              <a:t> 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7B0BEE-FBC8-F946-F499-8E99B4B65560}"/>
              </a:ext>
            </a:extLst>
          </p:cNvPr>
          <p:cNvSpPr/>
          <p:nvPr/>
        </p:nvSpPr>
        <p:spPr>
          <a:xfrm>
            <a:off x="1066800" y="2701108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A12AE3-DBD6-87B4-AD29-0AB4D93F2909}"/>
              </a:ext>
            </a:extLst>
          </p:cNvPr>
          <p:cNvSpPr/>
          <p:nvPr/>
        </p:nvSpPr>
        <p:spPr>
          <a:xfrm>
            <a:off x="1065389" y="3686453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4B755E-0D51-0B86-12EF-02C602EB847D}"/>
              </a:ext>
            </a:extLst>
          </p:cNvPr>
          <p:cNvSpPr/>
          <p:nvPr/>
        </p:nvSpPr>
        <p:spPr>
          <a:xfrm>
            <a:off x="2470278" y="3678130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DDD43B-6679-812F-4DEA-53C00B4FD0DC}"/>
              </a:ext>
            </a:extLst>
          </p:cNvPr>
          <p:cNvSpPr/>
          <p:nvPr/>
        </p:nvSpPr>
        <p:spPr>
          <a:xfrm>
            <a:off x="4201877" y="3686453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364620-44C8-B134-5C2E-FEE162CC1F1C}"/>
              </a:ext>
            </a:extLst>
          </p:cNvPr>
          <p:cNvSpPr/>
          <p:nvPr/>
        </p:nvSpPr>
        <p:spPr>
          <a:xfrm>
            <a:off x="5856898" y="3678130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C7434-6982-B44E-F1EB-98636B7DF9ED}"/>
              </a:ext>
            </a:extLst>
          </p:cNvPr>
          <p:cNvSpPr/>
          <p:nvPr/>
        </p:nvSpPr>
        <p:spPr>
          <a:xfrm>
            <a:off x="7151029" y="2519594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45A00E-EB39-8E75-4A84-3FDEE9BF5EBE}"/>
              </a:ext>
            </a:extLst>
          </p:cNvPr>
          <p:cNvSpPr/>
          <p:nvPr/>
        </p:nvSpPr>
        <p:spPr>
          <a:xfrm>
            <a:off x="7136667" y="4846589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D539B5-E1C7-763B-3FCF-998497D1F890}"/>
              </a:ext>
            </a:extLst>
          </p:cNvPr>
          <p:cNvSpPr/>
          <p:nvPr/>
        </p:nvSpPr>
        <p:spPr>
          <a:xfrm>
            <a:off x="1134188" y="4700803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223953-907B-B409-54C2-3D853BADAF4F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1424841" y="3042098"/>
            <a:ext cx="1107842" cy="694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91491-013C-1BBF-A446-B7A231FCF896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538125" y="3886200"/>
            <a:ext cx="905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82E18-5B6F-E71E-2B4C-E4119C1F199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497911" y="4044098"/>
            <a:ext cx="1034772" cy="715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02A61-1AC1-B8E5-9046-BD3992C0BD7C}"/>
              </a:ext>
            </a:extLst>
          </p:cNvPr>
          <p:cNvCxnSpPr>
            <a:cxnSpLocks/>
          </p:cNvCxnSpPr>
          <p:nvPr/>
        </p:nvCxnSpPr>
        <p:spPr>
          <a:xfrm>
            <a:off x="2896406" y="3877878"/>
            <a:ext cx="1305471" cy="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38791-F81C-BF00-9F36-CE98949E18D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674613" y="3877878"/>
            <a:ext cx="1182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F67D23-42B6-956C-7557-A73571164437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6260403" y="2860585"/>
            <a:ext cx="952056" cy="87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CA01A-2259-B780-140C-DE2F57F3B99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260404" y="4019121"/>
            <a:ext cx="937694" cy="885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A62C52-7252-718D-93AF-76400F75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423">
            <a:off x="1801201" y="3199757"/>
            <a:ext cx="547558" cy="220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E27ED6-9338-EFAD-B609-68DC3552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34003"/>
            <a:ext cx="472373" cy="190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6F67D1-412B-F763-FEF0-376167ED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64311">
            <a:off x="1880546" y="4338939"/>
            <a:ext cx="580672" cy="233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DC0282-88A2-2C46-D885-005E3ACF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63" y="3669809"/>
            <a:ext cx="755906" cy="198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46C0A0-110D-DD7E-633C-C13570CF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794" y="3679821"/>
            <a:ext cx="755095" cy="1980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88CCEF-34A7-9856-F882-329DCEE16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71070">
            <a:off x="6343585" y="4399779"/>
            <a:ext cx="511775" cy="1867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C04F05-EC80-D90C-5457-C2B8B9C18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9979">
            <a:off x="6303336" y="3116357"/>
            <a:ext cx="651077" cy="179822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49DB6D-FEC9-82F6-B9B5-E84CC9584279}"/>
              </a:ext>
            </a:extLst>
          </p:cNvPr>
          <p:cNvSpPr/>
          <p:nvPr/>
        </p:nvSpPr>
        <p:spPr>
          <a:xfrm>
            <a:off x="7726436" y="2265110"/>
            <a:ext cx="622152" cy="213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9B0E6C-0FD0-97D4-C344-40A250330E04}"/>
              </a:ext>
            </a:extLst>
          </p:cNvPr>
          <p:cNvSpPr/>
          <p:nvPr/>
        </p:nvSpPr>
        <p:spPr>
          <a:xfrm>
            <a:off x="7733758" y="3088545"/>
            <a:ext cx="601382" cy="2130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8D7D44-E923-0DF6-1404-E06BBA2A0852}"/>
              </a:ext>
            </a:extLst>
          </p:cNvPr>
          <p:cNvSpPr/>
          <p:nvPr/>
        </p:nvSpPr>
        <p:spPr>
          <a:xfrm>
            <a:off x="7697006" y="5478340"/>
            <a:ext cx="605901" cy="2130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47D705-4D48-6F16-D389-73CE232811C9}"/>
              </a:ext>
            </a:extLst>
          </p:cNvPr>
          <p:cNvSpPr/>
          <p:nvPr/>
        </p:nvSpPr>
        <p:spPr>
          <a:xfrm>
            <a:off x="622472" y="2186203"/>
            <a:ext cx="596728" cy="2192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344E98-0C25-B75E-B5AB-A1F1036DE7D9}"/>
              </a:ext>
            </a:extLst>
          </p:cNvPr>
          <p:cNvSpPr/>
          <p:nvPr/>
        </p:nvSpPr>
        <p:spPr>
          <a:xfrm>
            <a:off x="457200" y="1805203"/>
            <a:ext cx="596728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CE2EFA-455A-32D7-0296-E172D2A7E3DD}"/>
              </a:ext>
            </a:extLst>
          </p:cNvPr>
          <p:cNvSpPr/>
          <p:nvPr/>
        </p:nvSpPr>
        <p:spPr>
          <a:xfrm>
            <a:off x="599830" y="3505146"/>
            <a:ext cx="567946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623513-438D-6253-0A5C-CAE0ED556BB4}"/>
              </a:ext>
            </a:extLst>
          </p:cNvPr>
          <p:cNvSpPr/>
          <p:nvPr/>
        </p:nvSpPr>
        <p:spPr>
          <a:xfrm>
            <a:off x="457200" y="3100603"/>
            <a:ext cx="491517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2F122E-70E4-E9ED-A463-34286C08B919}"/>
              </a:ext>
            </a:extLst>
          </p:cNvPr>
          <p:cNvSpPr/>
          <p:nvPr/>
        </p:nvSpPr>
        <p:spPr>
          <a:xfrm>
            <a:off x="665231" y="5346677"/>
            <a:ext cx="553969" cy="2685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6DC222-D94E-83D9-6CF7-3643AEBF8CCD}"/>
              </a:ext>
            </a:extLst>
          </p:cNvPr>
          <p:cNvSpPr/>
          <p:nvPr/>
        </p:nvSpPr>
        <p:spPr>
          <a:xfrm>
            <a:off x="457200" y="5853110"/>
            <a:ext cx="491517" cy="2192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795580-6358-D849-4CE4-338093528235}"/>
              </a:ext>
            </a:extLst>
          </p:cNvPr>
          <p:cNvCxnSpPr>
            <a:cxnSpLocks/>
            <a:stCxn id="28" idx="2"/>
            <a:endCxn id="3" idx="1"/>
          </p:cNvCxnSpPr>
          <p:nvPr/>
        </p:nvCxnSpPr>
        <p:spPr>
          <a:xfrm>
            <a:off x="920836" y="2405496"/>
            <a:ext cx="207394" cy="3541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58DC82-A8E0-305E-EE80-B84FFF643F2E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55564" y="2000129"/>
            <a:ext cx="165272" cy="1860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E0164C-F9B1-64C1-492B-FA085BC3FF57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>
            <a:off x="883803" y="3700072"/>
            <a:ext cx="181586" cy="1861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00E7F6-C12F-C3FC-429F-E9753DF1E9BC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702959" y="3295529"/>
            <a:ext cx="96491" cy="1961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D96660-3D67-0F3D-6BBF-B0787E5CB7CF}"/>
              </a:ext>
            </a:extLst>
          </p:cNvPr>
          <p:cNvCxnSpPr>
            <a:cxnSpLocks/>
            <a:stCxn id="32" idx="0"/>
            <a:endCxn id="10" idx="4"/>
          </p:cNvCxnSpPr>
          <p:nvPr/>
        </p:nvCxnSpPr>
        <p:spPr>
          <a:xfrm flipV="1">
            <a:off x="942216" y="5100298"/>
            <a:ext cx="405036" cy="2463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D1E80D-A6D5-E3D6-C693-3FEEF0755CF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02959" y="5615203"/>
            <a:ext cx="239257" cy="237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7F3D4B-6EC4-0FF1-F851-5F18A1437319}"/>
              </a:ext>
            </a:extLst>
          </p:cNvPr>
          <p:cNvCxnSpPr>
            <a:cxnSpLocks/>
            <a:stCxn id="8" idx="6"/>
            <a:endCxn id="26" idx="0"/>
          </p:cNvCxnSpPr>
          <p:nvPr/>
        </p:nvCxnSpPr>
        <p:spPr>
          <a:xfrm>
            <a:off x="7570499" y="2719341"/>
            <a:ext cx="463950" cy="3692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C421E8-A125-3C67-FF8D-8CE4552D24EA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 flipV="1">
            <a:off x="7570500" y="2478174"/>
            <a:ext cx="467012" cy="241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D15058-3BB6-8A5B-0E15-8D30C6824CB6}"/>
              </a:ext>
            </a:extLst>
          </p:cNvPr>
          <p:cNvCxnSpPr>
            <a:cxnSpLocks/>
            <a:stCxn id="9" idx="6"/>
            <a:endCxn id="27" idx="0"/>
          </p:cNvCxnSpPr>
          <p:nvPr/>
        </p:nvCxnSpPr>
        <p:spPr>
          <a:xfrm>
            <a:off x="7556138" y="5046337"/>
            <a:ext cx="443819" cy="4320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1B5FFDD-9D9A-29BF-669D-BAD1855C0B69}"/>
              </a:ext>
            </a:extLst>
          </p:cNvPr>
          <p:cNvSpPr txBox="1"/>
          <p:nvPr/>
        </p:nvSpPr>
        <p:spPr>
          <a:xfrm>
            <a:off x="418471" y="1532398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F653D1-3B7D-86F3-FF2E-26F2980EB82C}"/>
              </a:ext>
            </a:extLst>
          </p:cNvPr>
          <p:cNvSpPr txBox="1"/>
          <p:nvPr/>
        </p:nvSpPr>
        <p:spPr>
          <a:xfrm>
            <a:off x="381000" y="6024004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6464A-F78C-916F-BB1D-1799763F3980}"/>
              </a:ext>
            </a:extLst>
          </p:cNvPr>
          <p:cNvSpPr txBox="1"/>
          <p:nvPr/>
        </p:nvSpPr>
        <p:spPr>
          <a:xfrm>
            <a:off x="363004" y="2844894"/>
            <a:ext cx="1041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16mbps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A9355E-CE69-DEA5-A2E3-B79A518C6D45}"/>
              </a:ext>
            </a:extLst>
          </p:cNvPr>
          <p:cNvSpPr/>
          <p:nvPr/>
        </p:nvSpPr>
        <p:spPr>
          <a:xfrm>
            <a:off x="3127747" y="292219"/>
            <a:ext cx="2802370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- I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1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">
            <a:extLst>
              <a:ext uri="{FF2B5EF4-FFF2-40B4-BE49-F238E27FC236}">
                <a16:creationId xmlns:a16="http://schemas.microsoft.com/office/drawing/2014/main" id="{D37D6F12-D823-9A53-1E40-218E2F0CE23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0415" t="1850" r="7063" b="8790"/>
          <a:stretch/>
        </p:blipFill>
        <p:spPr bwMode="auto">
          <a:xfrm>
            <a:off x="457200" y="1752600"/>
            <a:ext cx="8153400" cy="44196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4C3F3A-1D1D-EC37-D061-F56F56E96AA1}"/>
              </a:ext>
            </a:extLst>
          </p:cNvPr>
          <p:cNvSpPr/>
          <p:nvPr/>
        </p:nvSpPr>
        <p:spPr>
          <a:xfrm>
            <a:off x="2286000" y="372070"/>
            <a:ext cx="43434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 Output</a:t>
            </a:r>
          </a:p>
        </p:txBody>
      </p:sp>
    </p:spTree>
    <p:extLst>
      <p:ext uri="{BB962C8B-B14F-4D97-AF65-F5344CB8AC3E}">
        <p14:creationId xmlns:p14="http://schemas.microsoft.com/office/powerpoint/2010/main" val="16969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">
            <a:extLst>
              <a:ext uri="{FF2B5EF4-FFF2-40B4-BE49-F238E27FC236}">
                <a16:creationId xmlns:a16="http://schemas.microsoft.com/office/drawing/2014/main" id="{704C8F81-BB63-5DF2-B69E-4DD42AE77202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494" t="22656" r="22607" b="19331"/>
          <a:stretch/>
        </p:blipFill>
        <p:spPr bwMode="auto">
          <a:xfrm>
            <a:off x="381000" y="1676400"/>
            <a:ext cx="8382000" cy="4648200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E5EE31-EC24-EBF3-FAE5-2D08A8152016}"/>
              </a:ext>
            </a:extLst>
          </p:cNvPr>
          <p:cNvSpPr/>
          <p:nvPr/>
        </p:nvSpPr>
        <p:spPr>
          <a:xfrm>
            <a:off x="783365" y="300334"/>
            <a:ext cx="7598635" cy="94113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Delivery Ratio</a:t>
            </a:r>
          </a:p>
        </p:txBody>
      </p:sp>
    </p:spTree>
    <p:extLst>
      <p:ext uri="{BB962C8B-B14F-4D97-AF65-F5344CB8AC3E}">
        <p14:creationId xmlns:p14="http://schemas.microsoft.com/office/powerpoint/2010/main" val="41668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0">
            <a:extLst>
              <a:ext uri="{FF2B5EF4-FFF2-40B4-BE49-F238E27FC236}">
                <a16:creationId xmlns:a16="http://schemas.microsoft.com/office/drawing/2014/main" id="{B937FD42-1423-9872-6EF2-C679CE6ADB92}"/>
              </a:ext>
            </a:extLst>
          </p:cNvPr>
          <p:cNvGrpSpPr/>
          <p:nvPr/>
        </p:nvGrpSpPr>
        <p:grpSpPr>
          <a:xfrm>
            <a:off x="381000" y="1715482"/>
            <a:ext cx="8382000" cy="3161318"/>
            <a:chOff x="2341562" y="4573587"/>
            <a:chExt cx="4886325" cy="1533525"/>
          </a:xfrm>
        </p:grpSpPr>
        <p:sp>
          <p:nvSpPr>
            <p:cNvPr id="5" name="object 21">
              <a:extLst>
                <a:ext uri="{FF2B5EF4-FFF2-40B4-BE49-F238E27FC236}">
                  <a16:creationId xmlns:a16="http://schemas.microsoft.com/office/drawing/2014/main" id="{76A39022-A2FC-7077-C3B0-4BAB6E6FF324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C33A1188-A991-6D33-C2DC-4B4BE9C915C3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59A9D4-D9D6-EF9C-6C92-0CD422F8C054}"/>
              </a:ext>
            </a:extLst>
          </p:cNvPr>
          <p:cNvSpPr txBox="1"/>
          <p:nvPr/>
        </p:nvSpPr>
        <p:spPr>
          <a:xfrm>
            <a:off x="457200" y="1981200"/>
            <a:ext cx="8001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/>
              <a:t>Network simulation (NS) is one of the types of simulation, which is used to simulate the networks.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/>
              <a:t>It provides simulation for routing and multicast protocols for both wired and wireless networks.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/>
              <a:t>In ns2, C++ is used for detailed protocol implementation and </a:t>
            </a:r>
            <a:r>
              <a:rPr lang="en-US" sz="1900" dirty="0" err="1"/>
              <a:t>Otcl</a:t>
            </a:r>
            <a:r>
              <a:rPr lang="en-US" sz="1900" dirty="0"/>
              <a:t> is used for the setup. </a:t>
            </a:r>
            <a:endParaRPr lang="en-IN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A76CA8-0C42-74D9-1B36-176FE0A4A101}"/>
              </a:ext>
            </a:extLst>
          </p:cNvPr>
          <p:cNvSpPr/>
          <p:nvPr/>
        </p:nvSpPr>
        <p:spPr>
          <a:xfrm>
            <a:off x="2335379" y="457200"/>
            <a:ext cx="4217821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28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">
            <a:extLst>
              <a:ext uri="{FF2B5EF4-FFF2-40B4-BE49-F238E27FC236}">
                <a16:creationId xmlns:a16="http://schemas.microsoft.com/office/drawing/2014/main" id="{7F15312E-C45B-5242-32E3-B0A88423820A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292" t="23405" r="23070" b="18822"/>
          <a:stretch/>
        </p:blipFill>
        <p:spPr bwMode="auto">
          <a:xfrm>
            <a:off x="419100" y="1524000"/>
            <a:ext cx="8305800" cy="48768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2A7FC-ABAF-B4CE-97CE-1B7D813E88FF}"/>
              </a:ext>
            </a:extLst>
          </p:cNvPr>
          <p:cNvSpPr/>
          <p:nvPr/>
        </p:nvSpPr>
        <p:spPr>
          <a:xfrm>
            <a:off x="1066801" y="300335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Loss Ratio</a:t>
            </a:r>
          </a:p>
        </p:txBody>
      </p:sp>
    </p:spTree>
    <p:extLst>
      <p:ext uri="{BB962C8B-B14F-4D97-AF65-F5344CB8AC3E}">
        <p14:creationId xmlns:p14="http://schemas.microsoft.com/office/powerpoint/2010/main" val="39460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">
            <a:extLst>
              <a:ext uri="{FF2B5EF4-FFF2-40B4-BE49-F238E27FC236}">
                <a16:creationId xmlns:a16="http://schemas.microsoft.com/office/drawing/2014/main" id="{9DA6D373-36CF-6CE4-3D63-855D6079A79E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861" t="21968" r="22861" b="18976"/>
          <a:stretch/>
        </p:blipFill>
        <p:spPr bwMode="auto">
          <a:xfrm>
            <a:off x="419100" y="1676400"/>
            <a:ext cx="8305800" cy="459949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AB233-65AE-DBBA-4189-7407A812ED61}"/>
              </a:ext>
            </a:extLst>
          </p:cNvPr>
          <p:cNvSpPr/>
          <p:nvPr/>
        </p:nvSpPr>
        <p:spPr>
          <a:xfrm>
            <a:off x="914400" y="372070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End-To-End Delay</a:t>
            </a:r>
          </a:p>
        </p:txBody>
      </p:sp>
    </p:spTree>
    <p:extLst>
      <p:ext uri="{BB962C8B-B14F-4D97-AF65-F5344CB8AC3E}">
        <p14:creationId xmlns:p14="http://schemas.microsoft.com/office/powerpoint/2010/main" val="16757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F6D76C3-62BE-61B6-8460-AE8DBF74BC38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686799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IN" sz="1400" dirty="0"/>
              <a:t> 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32B08D-5699-0F11-701D-FF25A99F0902}"/>
              </a:ext>
            </a:extLst>
          </p:cNvPr>
          <p:cNvSpPr/>
          <p:nvPr/>
        </p:nvSpPr>
        <p:spPr>
          <a:xfrm>
            <a:off x="1066800" y="2539949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5C688C-C49B-A15A-21EB-557F13CEDDA2}"/>
              </a:ext>
            </a:extLst>
          </p:cNvPr>
          <p:cNvSpPr/>
          <p:nvPr/>
        </p:nvSpPr>
        <p:spPr>
          <a:xfrm>
            <a:off x="1065389" y="3525294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8FA65-7160-FE31-53D3-A42FAE2FE93B}"/>
              </a:ext>
            </a:extLst>
          </p:cNvPr>
          <p:cNvSpPr/>
          <p:nvPr/>
        </p:nvSpPr>
        <p:spPr>
          <a:xfrm>
            <a:off x="2470278" y="3516971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27C926-76A6-DF7A-60A2-FA4387B8D5C9}"/>
              </a:ext>
            </a:extLst>
          </p:cNvPr>
          <p:cNvSpPr/>
          <p:nvPr/>
        </p:nvSpPr>
        <p:spPr>
          <a:xfrm>
            <a:off x="4201877" y="3525294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7DE166-0AF1-328D-40DA-3FE45FF21525}"/>
              </a:ext>
            </a:extLst>
          </p:cNvPr>
          <p:cNvSpPr/>
          <p:nvPr/>
        </p:nvSpPr>
        <p:spPr>
          <a:xfrm>
            <a:off x="5856898" y="3516971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89069B-CF4B-7B68-D897-BD2077F094FA}"/>
              </a:ext>
            </a:extLst>
          </p:cNvPr>
          <p:cNvSpPr/>
          <p:nvPr/>
        </p:nvSpPr>
        <p:spPr>
          <a:xfrm>
            <a:off x="7151029" y="2358435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C7E1A-7AC2-4445-F0C9-E4D87A2D6ECB}"/>
              </a:ext>
            </a:extLst>
          </p:cNvPr>
          <p:cNvSpPr/>
          <p:nvPr/>
        </p:nvSpPr>
        <p:spPr>
          <a:xfrm>
            <a:off x="7136667" y="4685430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89A87B-1D2A-737D-2282-2B5C0404D079}"/>
              </a:ext>
            </a:extLst>
          </p:cNvPr>
          <p:cNvSpPr/>
          <p:nvPr/>
        </p:nvSpPr>
        <p:spPr>
          <a:xfrm>
            <a:off x="1134188" y="4539644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55016C-3EED-61C8-5D1C-70F6335DD1E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1424841" y="2880939"/>
            <a:ext cx="1107842" cy="694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25CF-6545-A31C-E49C-74F55882867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538125" y="3725041"/>
            <a:ext cx="905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CA702-35DF-1263-6DA6-7664C5BD90D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497911" y="3882939"/>
            <a:ext cx="1034772" cy="715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05825-7B56-E241-8C58-1CA7F994CF24}"/>
              </a:ext>
            </a:extLst>
          </p:cNvPr>
          <p:cNvCxnSpPr>
            <a:cxnSpLocks/>
          </p:cNvCxnSpPr>
          <p:nvPr/>
        </p:nvCxnSpPr>
        <p:spPr>
          <a:xfrm>
            <a:off x="2896406" y="3716719"/>
            <a:ext cx="1305471" cy="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0DCB7-D0D1-7A19-163C-EB8EA2498EF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674613" y="3716719"/>
            <a:ext cx="1182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AE563-89EA-B720-CEDC-3958820545F2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6260403" y="2699426"/>
            <a:ext cx="952056" cy="87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56CA94-E654-DE37-2B8C-D0191BDE994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260404" y="3857962"/>
            <a:ext cx="937694" cy="885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15932D-7374-6A3C-5A79-B814032F7058}"/>
              </a:ext>
            </a:extLst>
          </p:cNvPr>
          <p:cNvSpPr/>
          <p:nvPr/>
        </p:nvSpPr>
        <p:spPr>
          <a:xfrm>
            <a:off x="7726436" y="2103951"/>
            <a:ext cx="622152" cy="213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7635BE-076F-0E67-C1B7-A3B9A92BAD37}"/>
              </a:ext>
            </a:extLst>
          </p:cNvPr>
          <p:cNvSpPr/>
          <p:nvPr/>
        </p:nvSpPr>
        <p:spPr>
          <a:xfrm>
            <a:off x="7733758" y="2927386"/>
            <a:ext cx="601382" cy="2130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186D6D-4D63-2FB6-63F0-19BD274E13E5}"/>
              </a:ext>
            </a:extLst>
          </p:cNvPr>
          <p:cNvSpPr/>
          <p:nvPr/>
        </p:nvSpPr>
        <p:spPr>
          <a:xfrm>
            <a:off x="7697006" y="5317181"/>
            <a:ext cx="605901" cy="21306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null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908CEA-B9ED-EA12-C410-7A0DD1D43523}"/>
              </a:ext>
            </a:extLst>
          </p:cNvPr>
          <p:cNvSpPr/>
          <p:nvPr/>
        </p:nvSpPr>
        <p:spPr>
          <a:xfrm>
            <a:off x="622472" y="2025044"/>
            <a:ext cx="596728" cy="2192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758DA-3369-6BAB-8C1D-18509ED0A4EB}"/>
              </a:ext>
            </a:extLst>
          </p:cNvPr>
          <p:cNvSpPr/>
          <p:nvPr/>
        </p:nvSpPr>
        <p:spPr>
          <a:xfrm>
            <a:off x="457200" y="1644044"/>
            <a:ext cx="596728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6D15F5-0C94-3234-09E2-53A76E619A8D}"/>
              </a:ext>
            </a:extLst>
          </p:cNvPr>
          <p:cNvSpPr/>
          <p:nvPr/>
        </p:nvSpPr>
        <p:spPr>
          <a:xfrm>
            <a:off x="599830" y="3343987"/>
            <a:ext cx="567946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59423B-BBB4-79E4-DD36-3E2516F2C4DE}"/>
              </a:ext>
            </a:extLst>
          </p:cNvPr>
          <p:cNvSpPr/>
          <p:nvPr/>
        </p:nvSpPr>
        <p:spPr>
          <a:xfrm>
            <a:off x="457200" y="2939444"/>
            <a:ext cx="491517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BE1BF05-7D8D-6E3D-786A-ED083F0D8650}"/>
              </a:ext>
            </a:extLst>
          </p:cNvPr>
          <p:cNvSpPr/>
          <p:nvPr/>
        </p:nvSpPr>
        <p:spPr>
          <a:xfrm>
            <a:off x="665231" y="5185518"/>
            <a:ext cx="553969" cy="26852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2768A7-7F60-455A-6BFC-5435546741E8}"/>
              </a:ext>
            </a:extLst>
          </p:cNvPr>
          <p:cNvSpPr/>
          <p:nvPr/>
        </p:nvSpPr>
        <p:spPr>
          <a:xfrm>
            <a:off x="457200" y="5691951"/>
            <a:ext cx="491517" cy="21929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CBR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A24D90-597E-53FA-2FBC-066F5016085A}"/>
              </a:ext>
            </a:extLst>
          </p:cNvPr>
          <p:cNvCxnSpPr>
            <a:cxnSpLocks/>
            <a:stCxn id="21" idx="2"/>
            <a:endCxn id="3" idx="1"/>
          </p:cNvCxnSpPr>
          <p:nvPr/>
        </p:nvCxnSpPr>
        <p:spPr>
          <a:xfrm>
            <a:off x="920836" y="2244337"/>
            <a:ext cx="207394" cy="3541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2F246C-AAD2-C064-8801-758885F38E99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55564" y="1838970"/>
            <a:ext cx="165272" cy="1860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6864C2-2F61-0F25-141B-7226DE72B36C}"/>
              </a:ext>
            </a:extLst>
          </p:cNvPr>
          <p:cNvCxnSpPr>
            <a:cxnSpLocks/>
            <a:stCxn id="23" idx="2"/>
            <a:endCxn id="4" idx="2"/>
          </p:cNvCxnSpPr>
          <p:nvPr/>
        </p:nvCxnSpPr>
        <p:spPr>
          <a:xfrm>
            <a:off x="883803" y="3538913"/>
            <a:ext cx="181586" cy="1861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80298B-09EC-4B57-49FC-D3F37AF94D46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02959" y="3134370"/>
            <a:ext cx="96491" cy="1961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01590-F587-5BA4-97B0-6EC835C268AD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942216" y="4939139"/>
            <a:ext cx="405036" cy="2463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B275EA-FEB5-36D7-A038-23682B323FC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02959" y="5454044"/>
            <a:ext cx="239257" cy="237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BC09D-3071-1023-36AE-9C10C8783613}"/>
              </a:ext>
            </a:extLst>
          </p:cNvPr>
          <p:cNvCxnSpPr>
            <a:cxnSpLocks/>
            <a:stCxn id="8" idx="6"/>
            <a:endCxn id="19" idx="0"/>
          </p:cNvCxnSpPr>
          <p:nvPr/>
        </p:nvCxnSpPr>
        <p:spPr>
          <a:xfrm>
            <a:off x="7570499" y="2558182"/>
            <a:ext cx="463950" cy="3692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A6DE60-02AC-3347-C2A7-6D8A32E46AC8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7570500" y="2317015"/>
            <a:ext cx="467012" cy="241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C7BF3E-4B56-00E3-8482-622303246FB2}"/>
              </a:ext>
            </a:extLst>
          </p:cNvPr>
          <p:cNvCxnSpPr>
            <a:cxnSpLocks/>
            <a:stCxn id="9" idx="6"/>
            <a:endCxn id="20" idx="0"/>
          </p:cNvCxnSpPr>
          <p:nvPr/>
        </p:nvCxnSpPr>
        <p:spPr>
          <a:xfrm>
            <a:off x="7556138" y="4885178"/>
            <a:ext cx="443819" cy="4320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FCD658-D7C9-49D0-B8AA-40579F340C54}"/>
              </a:ext>
            </a:extLst>
          </p:cNvPr>
          <p:cNvSpPr txBox="1"/>
          <p:nvPr/>
        </p:nvSpPr>
        <p:spPr>
          <a:xfrm>
            <a:off x="418471" y="1371239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2029D8-C080-A630-EA6A-500B408E0E14}"/>
              </a:ext>
            </a:extLst>
          </p:cNvPr>
          <p:cNvSpPr txBox="1"/>
          <p:nvPr/>
        </p:nvSpPr>
        <p:spPr>
          <a:xfrm>
            <a:off x="427918" y="5852686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16mbps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55C4FA-C678-F616-9510-05F16B30DA20}"/>
              </a:ext>
            </a:extLst>
          </p:cNvPr>
          <p:cNvSpPr txBox="1"/>
          <p:nvPr/>
        </p:nvSpPr>
        <p:spPr>
          <a:xfrm>
            <a:off x="363004" y="2683735"/>
            <a:ext cx="1041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8mbps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E91777-2F14-ADAA-EB58-1C3B937D30D5}"/>
              </a:ext>
            </a:extLst>
          </p:cNvPr>
          <p:cNvSpPr txBox="1"/>
          <p:nvPr/>
        </p:nvSpPr>
        <p:spPr>
          <a:xfrm rot="2681249">
            <a:off x="6423864" y="4180058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2Mbps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911F5-1BA7-7A7F-8380-EB4E63147130}"/>
              </a:ext>
            </a:extLst>
          </p:cNvPr>
          <p:cNvSpPr txBox="1"/>
          <p:nvPr/>
        </p:nvSpPr>
        <p:spPr>
          <a:xfrm rot="19526349">
            <a:off x="1545499" y="3956459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20Mbps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CC1366-B731-25AF-7EB2-07C593CE8550}"/>
              </a:ext>
            </a:extLst>
          </p:cNvPr>
          <p:cNvSpPr txBox="1"/>
          <p:nvPr/>
        </p:nvSpPr>
        <p:spPr>
          <a:xfrm>
            <a:off x="1625403" y="3500645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/>
              <a:t>4Mbps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5A60BC-0989-B986-E8E7-B53FEB021FF0}"/>
              </a:ext>
            </a:extLst>
          </p:cNvPr>
          <p:cNvSpPr txBox="1"/>
          <p:nvPr/>
        </p:nvSpPr>
        <p:spPr>
          <a:xfrm>
            <a:off x="3225603" y="3472844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5Mbps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F14CF-AA72-797F-6264-DE37CE60372C}"/>
              </a:ext>
            </a:extLst>
          </p:cNvPr>
          <p:cNvSpPr txBox="1"/>
          <p:nvPr/>
        </p:nvSpPr>
        <p:spPr>
          <a:xfrm>
            <a:off x="4886485" y="3448042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5Mbps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AF7095-629C-AF2E-65B0-8C133B8AD2D1}"/>
              </a:ext>
            </a:extLst>
          </p:cNvPr>
          <p:cNvSpPr txBox="1"/>
          <p:nvPr/>
        </p:nvSpPr>
        <p:spPr>
          <a:xfrm rot="19048098">
            <a:off x="6205006" y="2797865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10Mbps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B2CCB-78BC-F67A-A293-D65236A8A126}"/>
              </a:ext>
            </a:extLst>
          </p:cNvPr>
          <p:cNvSpPr txBox="1"/>
          <p:nvPr/>
        </p:nvSpPr>
        <p:spPr>
          <a:xfrm rot="1981446">
            <a:off x="1743942" y="3162989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4Mbps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F59EE-5AE9-37C5-A237-98644E9AC96D}"/>
              </a:ext>
            </a:extLst>
          </p:cNvPr>
          <p:cNvSpPr/>
          <p:nvPr/>
        </p:nvSpPr>
        <p:spPr>
          <a:xfrm>
            <a:off x="3030766" y="219670"/>
            <a:ext cx="2996333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- II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0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">
            <a:extLst>
              <a:ext uri="{FF2B5EF4-FFF2-40B4-BE49-F238E27FC236}">
                <a16:creationId xmlns:a16="http://schemas.microsoft.com/office/drawing/2014/main" id="{2F8DF4D0-3E0A-F579-CAD6-F8E4690B39B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0336" r="9953" b="8909"/>
          <a:stretch/>
        </p:blipFill>
        <p:spPr bwMode="auto">
          <a:xfrm>
            <a:off x="571500" y="1676400"/>
            <a:ext cx="8001000" cy="440563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28231-D169-184B-128D-8B31AAF1F34E}"/>
              </a:ext>
            </a:extLst>
          </p:cNvPr>
          <p:cNvSpPr/>
          <p:nvPr/>
        </p:nvSpPr>
        <p:spPr>
          <a:xfrm>
            <a:off x="1600200" y="372070"/>
            <a:ext cx="55626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 Output</a:t>
            </a:r>
          </a:p>
        </p:txBody>
      </p:sp>
    </p:spTree>
    <p:extLst>
      <p:ext uri="{BB962C8B-B14F-4D97-AF65-F5344CB8AC3E}">
        <p14:creationId xmlns:p14="http://schemas.microsoft.com/office/powerpoint/2010/main" val="366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">
            <a:extLst>
              <a:ext uri="{FF2B5EF4-FFF2-40B4-BE49-F238E27FC236}">
                <a16:creationId xmlns:a16="http://schemas.microsoft.com/office/drawing/2014/main" id="{7CA64DF4-1112-AF97-420D-72C00F3C39B8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3412" t="22133" r="22414" b="19021"/>
          <a:stretch/>
        </p:blipFill>
        <p:spPr bwMode="auto">
          <a:xfrm>
            <a:off x="419100" y="1676400"/>
            <a:ext cx="8305800" cy="44196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ADA7C-7E96-A769-7647-92F39434A9DA}"/>
              </a:ext>
            </a:extLst>
          </p:cNvPr>
          <p:cNvSpPr/>
          <p:nvPr/>
        </p:nvSpPr>
        <p:spPr>
          <a:xfrm>
            <a:off x="762000" y="354263"/>
            <a:ext cx="7598635" cy="94113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Delivery Ratio</a:t>
            </a:r>
          </a:p>
        </p:txBody>
      </p:sp>
    </p:spTree>
    <p:extLst>
      <p:ext uri="{BB962C8B-B14F-4D97-AF65-F5344CB8AC3E}">
        <p14:creationId xmlns:p14="http://schemas.microsoft.com/office/powerpoint/2010/main" val="38727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">
            <a:extLst>
              <a:ext uri="{FF2B5EF4-FFF2-40B4-BE49-F238E27FC236}">
                <a16:creationId xmlns:a16="http://schemas.microsoft.com/office/drawing/2014/main" id="{BC10955D-1E64-5301-E476-3BFD5A8BFCAD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292" t="22133" r="22414" b="18592"/>
          <a:stretch/>
        </p:blipFill>
        <p:spPr bwMode="auto">
          <a:xfrm>
            <a:off x="495300" y="1524000"/>
            <a:ext cx="8115300" cy="46482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26341E-D168-01B3-0794-1C9DD509D970}"/>
              </a:ext>
            </a:extLst>
          </p:cNvPr>
          <p:cNvSpPr/>
          <p:nvPr/>
        </p:nvSpPr>
        <p:spPr>
          <a:xfrm>
            <a:off x="1066801" y="372070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Loss Ratio</a:t>
            </a:r>
          </a:p>
        </p:txBody>
      </p:sp>
    </p:spTree>
    <p:extLst>
      <p:ext uri="{BB962C8B-B14F-4D97-AF65-F5344CB8AC3E}">
        <p14:creationId xmlns:p14="http://schemas.microsoft.com/office/powerpoint/2010/main" val="17023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">
            <a:extLst>
              <a:ext uri="{FF2B5EF4-FFF2-40B4-BE49-F238E27FC236}">
                <a16:creationId xmlns:a16="http://schemas.microsoft.com/office/drawing/2014/main" id="{1C9AA42E-9148-E043-EAD5-7BCC0DFAEF58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735" t="22612" r="22611" b="19864"/>
          <a:stretch/>
        </p:blipFill>
        <p:spPr bwMode="auto">
          <a:xfrm>
            <a:off x="457200" y="1752600"/>
            <a:ext cx="8229600" cy="44958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78FE4C-991A-2579-9F4D-51A1C4CB6500}"/>
              </a:ext>
            </a:extLst>
          </p:cNvPr>
          <p:cNvSpPr/>
          <p:nvPr/>
        </p:nvSpPr>
        <p:spPr>
          <a:xfrm>
            <a:off x="838201" y="372070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End-To-End Delay</a:t>
            </a:r>
          </a:p>
        </p:txBody>
      </p:sp>
    </p:spTree>
    <p:extLst>
      <p:ext uri="{BB962C8B-B14F-4D97-AF65-F5344CB8AC3E}">
        <p14:creationId xmlns:p14="http://schemas.microsoft.com/office/powerpoint/2010/main" val="198419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172FA2A-3CE3-0B4B-6876-179F4CD92E81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686799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IN" sz="1400" dirty="0"/>
              <a:t> 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D9033D-EBEE-1BD0-8007-CE7DA9E09EF4}"/>
              </a:ext>
            </a:extLst>
          </p:cNvPr>
          <p:cNvSpPr/>
          <p:nvPr/>
        </p:nvSpPr>
        <p:spPr>
          <a:xfrm>
            <a:off x="1066800" y="2548708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CB6F86-77D3-A59A-FBC1-C8BAE7C2B375}"/>
              </a:ext>
            </a:extLst>
          </p:cNvPr>
          <p:cNvSpPr/>
          <p:nvPr/>
        </p:nvSpPr>
        <p:spPr>
          <a:xfrm>
            <a:off x="1065389" y="3534053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A248F8-30B4-9425-161C-723926200C1C}"/>
              </a:ext>
            </a:extLst>
          </p:cNvPr>
          <p:cNvSpPr/>
          <p:nvPr/>
        </p:nvSpPr>
        <p:spPr>
          <a:xfrm>
            <a:off x="2470278" y="3525730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2B70D-504B-1740-16B1-50959C919DE4}"/>
              </a:ext>
            </a:extLst>
          </p:cNvPr>
          <p:cNvSpPr/>
          <p:nvPr/>
        </p:nvSpPr>
        <p:spPr>
          <a:xfrm>
            <a:off x="4201877" y="3534053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DF9B36-8264-7FA8-888C-06E5CEA77BF7}"/>
              </a:ext>
            </a:extLst>
          </p:cNvPr>
          <p:cNvSpPr/>
          <p:nvPr/>
        </p:nvSpPr>
        <p:spPr>
          <a:xfrm>
            <a:off x="5856898" y="3525730"/>
            <a:ext cx="472736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A9EA63-5FC3-F396-017C-E821798C9253}"/>
              </a:ext>
            </a:extLst>
          </p:cNvPr>
          <p:cNvSpPr/>
          <p:nvPr/>
        </p:nvSpPr>
        <p:spPr>
          <a:xfrm>
            <a:off x="7151029" y="2367194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22EE7-A26E-FE57-62E7-622C0AF599AA}"/>
              </a:ext>
            </a:extLst>
          </p:cNvPr>
          <p:cNvSpPr/>
          <p:nvPr/>
        </p:nvSpPr>
        <p:spPr>
          <a:xfrm>
            <a:off x="7136667" y="4694189"/>
            <a:ext cx="419471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1A1702-FB37-FD57-4AD8-7CF4CBE9E6B5}"/>
              </a:ext>
            </a:extLst>
          </p:cNvPr>
          <p:cNvSpPr/>
          <p:nvPr/>
        </p:nvSpPr>
        <p:spPr>
          <a:xfrm>
            <a:off x="1134188" y="4548403"/>
            <a:ext cx="426128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04689-3E0A-86B6-474A-EDF09B4E6857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1424841" y="2889698"/>
            <a:ext cx="1107842" cy="694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C77A7-FA23-42E7-B2FA-ABE58D5FF73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538125" y="3733800"/>
            <a:ext cx="905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65B131-69CE-C1B8-DDE9-1A8F1EE6388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497911" y="3891698"/>
            <a:ext cx="1034772" cy="715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7127D-6E30-E3EF-2F16-96BC2D462963}"/>
              </a:ext>
            </a:extLst>
          </p:cNvPr>
          <p:cNvCxnSpPr>
            <a:cxnSpLocks/>
          </p:cNvCxnSpPr>
          <p:nvPr/>
        </p:nvCxnSpPr>
        <p:spPr>
          <a:xfrm>
            <a:off x="2896406" y="3725478"/>
            <a:ext cx="1305471" cy="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3DC09-FBAA-8D3F-9366-29B7DA4FA2A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674613" y="3725478"/>
            <a:ext cx="1182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86DB04-6CF6-3242-EF32-F340F53070AB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6260403" y="2708185"/>
            <a:ext cx="952056" cy="87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FE7C1-C85F-A066-6CB3-A858D861BB29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260404" y="3866721"/>
            <a:ext cx="937694" cy="885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EE1220-4662-553D-6650-DF57E8343E5C}"/>
              </a:ext>
            </a:extLst>
          </p:cNvPr>
          <p:cNvSpPr/>
          <p:nvPr/>
        </p:nvSpPr>
        <p:spPr>
          <a:xfrm>
            <a:off x="7726436" y="2112710"/>
            <a:ext cx="622152" cy="213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Sink1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E8B022-B6EE-4429-A21D-9D6AA4539A40}"/>
              </a:ext>
            </a:extLst>
          </p:cNvPr>
          <p:cNvSpPr/>
          <p:nvPr/>
        </p:nvSpPr>
        <p:spPr>
          <a:xfrm>
            <a:off x="7733758" y="2936145"/>
            <a:ext cx="601382" cy="21306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null1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C2A5E-1A6F-B230-47EC-F9793E521F37}"/>
              </a:ext>
            </a:extLst>
          </p:cNvPr>
          <p:cNvSpPr/>
          <p:nvPr/>
        </p:nvSpPr>
        <p:spPr>
          <a:xfrm>
            <a:off x="7697006" y="5325940"/>
            <a:ext cx="605901" cy="21306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null2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F2A10A8-84B3-9A3A-E75F-9D1C41EE73B7}"/>
              </a:ext>
            </a:extLst>
          </p:cNvPr>
          <p:cNvSpPr/>
          <p:nvPr/>
        </p:nvSpPr>
        <p:spPr>
          <a:xfrm>
            <a:off x="622472" y="2033803"/>
            <a:ext cx="596728" cy="2192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TCP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20CDDD-DE8C-E759-043D-5EAA7F803D39}"/>
              </a:ext>
            </a:extLst>
          </p:cNvPr>
          <p:cNvSpPr/>
          <p:nvPr/>
        </p:nvSpPr>
        <p:spPr>
          <a:xfrm>
            <a:off x="457200" y="1652803"/>
            <a:ext cx="596728" cy="19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FTP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E40320-E753-962B-9E1C-C0C6D743C909}"/>
              </a:ext>
            </a:extLst>
          </p:cNvPr>
          <p:cNvSpPr/>
          <p:nvPr/>
        </p:nvSpPr>
        <p:spPr>
          <a:xfrm>
            <a:off x="599830" y="3352746"/>
            <a:ext cx="567946" cy="19492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UDP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2897F0-9CD7-8CD1-5801-F34E57179E84}"/>
              </a:ext>
            </a:extLst>
          </p:cNvPr>
          <p:cNvSpPr/>
          <p:nvPr/>
        </p:nvSpPr>
        <p:spPr>
          <a:xfrm>
            <a:off x="457200" y="2948203"/>
            <a:ext cx="491517" cy="19492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CBR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C18B5-5A34-D804-13ED-E9BBB574C9F4}"/>
              </a:ext>
            </a:extLst>
          </p:cNvPr>
          <p:cNvSpPr/>
          <p:nvPr/>
        </p:nvSpPr>
        <p:spPr>
          <a:xfrm>
            <a:off x="665231" y="5194277"/>
            <a:ext cx="553969" cy="26852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UDP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1C1C32-D6F4-4C1E-A260-BD3D3ED99F0B}"/>
              </a:ext>
            </a:extLst>
          </p:cNvPr>
          <p:cNvSpPr/>
          <p:nvPr/>
        </p:nvSpPr>
        <p:spPr>
          <a:xfrm>
            <a:off x="457200" y="5700710"/>
            <a:ext cx="491517" cy="21929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CBR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44B347-FCAD-C439-A13F-8C0114E49B88}"/>
              </a:ext>
            </a:extLst>
          </p:cNvPr>
          <p:cNvCxnSpPr>
            <a:cxnSpLocks/>
            <a:stCxn id="21" idx="2"/>
            <a:endCxn id="3" idx="1"/>
          </p:cNvCxnSpPr>
          <p:nvPr/>
        </p:nvCxnSpPr>
        <p:spPr>
          <a:xfrm>
            <a:off x="920836" y="2253096"/>
            <a:ext cx="207394" cy="3541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ECA5A-68A5-6DFD-1198-2E6EDF985687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55564" y="1847729"/>
            <a:ext cx="165272" cy="1860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5069C1-48C4-1865-9530-6F432FD751AF}"/>
              </a:ext>
            </a:extLst>
          </p:cNvPr>
          <p:cNvCxnSpPr>
            <a:cxnSpLocks/>
            <a:stCxn id="23" idx="2"/>
            <a:endCxn id="4" idx="2"/>
          </p:cNvCxnSpPr>
          <p:nvPr/>
        </p:nvCxnSpPr>
        <p:spPr>
          <a:xfrm>
            <a:off x="883803" y="3547672"/>
            <a:ext cx="181586" cy="1861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BC0022-68B2-4C39-D8E9-0213CADF173C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02959" y="3143129"/>
            <a:ext cx="96491" cy="1961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136337-00DA-ED8B-0BD3-64AB7CC58F43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942216" y="4947898"/>
            <a:ext cx="405036" cy="2463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E018-E46E-9911-3D6D-72B0EC013D4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02959" y="5462803"/>
            <a:ext cx="239257" cy="237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A8B91B-BFC3-F0BE-D928-CE75BF89DBDC}"/>
              </a:ext>
            </a:extLst>
          </p:cNvPr>
          <p:cNvCxnSpPr>
            <a:cxnSpLocks/>
            <a:stCxn id="8" idx="6"/>
            <a:endCxn id="19" idx="0"/>
          </p:cNvCxnSpPr>
          <p:nvPr/>
        </p:nvCxnSpPr>
        <p:spPr>
          <a:xfrm>
            <a:off x="7570499" y="2566941"/>
            <a:ext cx="463950" cy="3692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1BEDCB-C97C-1B2A-51B0-887EC627420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7570500" y="2325774"/>
            <a:ext cx="467012" cy="241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9F1165-291C-0BD8-42A6-2293F8EFA1DD}"/>
              </a:ext>
            </a:extLst>
          </p:cNvPr>
          <p:cNvCxnSpPr>
            <a:cxnSpLocks/>
            <a:stCxn id="9" idx="6"/>
            <a:endCxn id="20" idx="0"/>
          </p:cNvCxnSpPr>
          <p:nvPr/>
        </p:nvCxnSpPr>
        <p:spPr>
          <a:xfrm>
            <a:off x="7556138" y="4893937"/>
            <a:ext cx="443819" cy="4320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B653BF-C3CF-5368-7ADA-7FA0FE040513}"/>
              </a:ext>
            </a:extLst>
          </p:cNvPr>
          <p:cNvSpPr txBox="1"/>
          <p:nvPr/>
        </p:nvSpPr>
        <p:spPr>
          <a:xfrm>
            <a:off x="418471" y="1379998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8EB93-E463-0D7C-F729-B41F5D40BC86}"/>
              </a:ext>
            </a:extLst>
          </p:cNvPr>
          <p:cNvSpPr txBox="1"/>
          <p:nvPr/>
        </p:nvSpPr>
        <p:spPr>
          <a:xfrm>
            <a:off x="427918" y="5861445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4BD01D-4076-87D9-8603-A4D793D097F7}"/>
              </a:ext>
            </a:extLst>
          </p:cNvPr>
          <p:cNvSpPr txBox="1"/>
          <p:nvPr/>
        </p:nvSpPr>
        <p:spPr>
          <a:xfrm>
            <a:off x="363004" y="2692494"/>
            <a:ext cx="1041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9mbps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00A41-7111-6351-F4DE-F0AD236944D0}"/>
              </a:ext>
            </a:extLst>
          </p:cNvPr>
          <p:cNvSpPr txBox="1"/>
          <p:nvPr/>
        </p:nvSpPr>
        <p:spPr>
          <a:xfrm rot="18911105">
            <a:off x="6251136" y="2801585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20Mbps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BC973E-2B9F-7234-5782-DDAB90BD6DAA}"/>
              </a:ext>
            </a:extLst>
          </p:cNvPr>
          <p:cNvSpPr txBox="1"/>
          <p:nvPr/>
        </p:nvSpPr>
        <p:spPr>
          <a:xfrm>
            <a:off x="3225603" y="3481603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23Mbps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FFCE4-37EA-DBC3-1154-804F21D32BEA}"/>
              </a:ext>
            </a:extLst>
          </p:cNvPr>
          <p:cNvSpPr txBox="1"/>
          <p:nvPr/>
        </p:nvSpPr>
        <p:spPr>
          <a:xfrm>
            <a:off x="4825803" y="3481603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23Mbps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494F38-FC4B-8977-5C75-60968385D843}"/>
              </a:ext>
            </a:extLst>
          </p:cNvPr>
          <p:cNvSpPr txBox="1"/>
          <p:nvPr/>
        </p:nvSpPr>
        <p:spPr>
          <a:xfrm rot="2025929">
            <a:off x="1665529" y="3090909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8Mbps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24CB9-01D3-B8BB-E416-B40D56BA167E}"/>
              </a:ext>
            </a:extLst>
          </p:cNvPr>
          <p:cNvSpPr txBox="1"/>
          <p:nvPr/>
        </p:nvSpPr>
        <p:spPr>
          <a:xfrm rot="2514889">
            <a:off x="6436270" y="4175073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10Mbps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9D78BF-8ADF-9DB6-5085-48E57A801A5D}"/>
              </a:ext>
            </a:extLst>
          </p:cNvPr>
          <p:cNvSpPr txBox="1"/>
          <p:nvPr/>
        </p:nvSpPr>
        <p:spPr>
          <a:xfrm rot="19484485">
            <a:off x="1488589" y="3985437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15Mbps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AC8C1-1B4A-86E0-44E0-71327C94D44D}"/>
              </a:ext>
            </a:extLst>
          </p:cNvPr>
          <p:cNvSpPr txBox="1"/>
          <p:nvPr/>
        </p:nvSpPr>
        <p:spPr>
          <a:xfrm>
            <a:off x="1601814" y="3504149"/>
            <a:ext cx="10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15Mbps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5CBCD6-D28C-EFDF-8EA8-10E46ED36FB8}"/>
              </a:ext>
            </a:extLst>
          </p:cNvPr>
          <p:cNvSpPr/>
          <p:nvPr/>
        </p:nvSpPr>
        <p:spPr>
          <a:xfrm>
            <a:off x="2933784" y="219670"/>
            <a:ext cx="3190297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- III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4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">
            <a:extLst>
              <a:ext uri="{FF2B5EF4-FFF2-40B4-BE49-F238E27FC236}">
                <a16:creationId xmlns:a16="http://schemas.microsoft.com/office/drawing/2014/main" id="{A696A813-36A4-53A7-5EBD-F0EFD52F4D29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1333" t="4069" r="8715" b="6712"/>
          <a:stretch/>
        </p:blipFill>
        <p:spPr bwMode="auto">
          <a:xfrm>
            <a:off x="609600" y="1600200"/>
            <a:ext cx="7924800" cy="426720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ABE0BC-E421-0374-2650-003A8B88FD37}"/>
              </a:ext>
            </a:extLst>
          </p:cNvPr>
          <p:cNvSpPr/>
          <p:nvPr/>
        </p:nvSpPr>
        <p:spPr>
          <a:xfrm>
            <a:off x="1600200" y="372070"/>
            <a:ext cx="55626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 Output</a:t>
            </a:r>
          </a:p>
        </p:txBody>
      </p:sp>
    </p:spTree>
    <p:extLst>
      <p:ext uri="{BB962C8B-B14F-4D97-AF65-F5344CB8AC3E}">
        <p14:creationId xmlns:p14="http://schemas.microsoft.com/office/powerpoint/2010/main" val="10310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">
            <a:extLst>
              <a:ext uri="{FF2B5EF4-FFF2-40B4-BE49-F238E27FC236}">
                <a16:creationId xmlns:a16="http://schemas.microsoft.com/office/drawing/2014/main" id="{41A89A17-3277-A1E8-B1C0-3A7B96023412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22541" t="21878" r="22552" b="19610"/>
          <a:stretch/>
        </p:blipFill>
        <p:spPr bwMode="auto">
          <a:xfrm>
            <a:off x="457200" y="1676400"/>
            <a:ext cx="8229600" cy="425196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782A2A-6D19-BE1E-5805-66C1A03457BE}"/>
              </a:ext>
            </a:extLst>
          </p:cNvPr>
          <p:cNvSpPr/>
          <p:nvPr/>
        </p:nvSpPr>
        <p:spPr>
          <a:xfrm>
            <a:off x="762000" y="430463"/>
            <a:ext cx="7598635" cy="94113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Delivery Ratio</a:t>
            </a:r>
          </a:p>
        </p:txBody>
      </p:sp>
    </p:spTree>
    <p:extLst>
      <p:ext uri="{BB962C8B-B14F-4D97-AF65-F5344CB8AC3E}">
        <p14:creationId xmlns:p14="http://schemas.microsoft.com/office/powerpoint/2010/main" val="3618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3FF8AD-07C5-DD48-917C-83789B8CB591}"/>
              </a:ext>
            </a:extLst>
          </p:cNvPr>
          <p:cNvSpPr/>
          <p:nvPr/>
        </p:nvSpPr>
        <p:spPr>
          <a:xfrm>
            <a:off x="990600" y="457200"/>
            <a:ext cx="6910866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Goal Of This Project </a:t>
            </a:r>
          </a:p>
        </p:txBody>
      </p:sp>
      <p:grpSp>
        <p:nvGrpSpPr>
          <p:cNvPr id="5" name="object 20">
            <a:extLst>
              <a:ext uri="{FF2B5EF4-FFF2-40B4-BE49-F238E27FC236}">
                <a16:creationId xmlns:a16="http://schemas.microsoft.com/office/drawing/2014/main" id="{C9CEE60B-448B-BB68-6ADA-570F1EC8B1AA}"/>
              </a:ext>
            </a:extLst>
          </p:cNvPr>
          <p:cNvGrpSpPr/>
          <p:nvPr/>
        </p:nvGrpSpPr>
        <p:grpSpPr>
          <a:xfrm>
            <a:off x="381000" y="1685330"/>
            <a:ext cx="8382000" cy="3420070"/>
            <a:chOff x="2341562" y="4573587"/>
            <a:chExt cx="4886325" cy="1533525"/>
          </a:xfrm>
        </p:grpSpPr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7A9708C4-5C39-97FC-4A21-70FB81432CD6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B849CB29-AC98-21A6-6956-730F1B70C0B9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EC4855-647E-F1DD-0749-5FD6A16F78B5}"/>
              </a:ext>
            </a:extLst>
          </p:cNvPr>
          <p:cNvSpPr txBox="1"/>
          <p:nvPr/>
        </p:nvSpPr>
        <p:spPr>
          <a:xfrm>
            <a:off x="533400" y="2138694"/>
            <a:ext cx="8077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 how to write </a:t>
            </a:r>
            <a:r>
              <a:rPr lang="en-US" sz="2000" dirty="0" err="1"/>
              <a:t>Tcl</a:t>
            </a:r>
            <a:r>
              <a:rPr lang="en-US" sz="2000" dirty="0"/>
              <a:t> scripts to simulate simple network topologies and traffic patterns in NS-2.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Analyze the trace files and understand how to evaluate the performance of networking protocols and operations using :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XGraph</a:t>
            </a:r>
            <a:r>
              <a:rPr lang="en-US" sz="2000" dirty="0"/>
              <a:t> tool for forming variable graphs and </a:t>
            </a:r>
            <a:r>
              <a:rPr lang="en-US" sz="2000" dirty="0" err="1"/>
              <a:t>Netnam</a:t>
            </a:r>
            <a:r>
              <a:rPr lang="en-US" sz="2000" dirty="0"/>
              <a:t> tool used for visualization 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12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4EDE48-F5FC-4587-6268-CBECEF8C86BA}"/>
              </a:ext>
            </a:extLst>
          </p:cNvPr>
          <p:cNvSpPr/>
          <p:nvPr/>
        </p:nvSpPr>
        <p:spPr>
          <a:xfrm>
            <a:off x="914401" y="381000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Packet Loss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3E592-6877-844E-74C0-5A4770051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22974" r="22572" b="18456"/>
          <a:stretch/>
        </p:blipFill>
        <p:spPr bwMode="auto">
          <a:xfrm>
            <a:off x="457200" y="1866899"/>
            <a:ext cx="8116694" cy="42501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93CDCF-ADC3-7B79-B2B2-034F483B4506}"/>
              </a:ext>
            </a:extLst>
          </p:cNvPr>
          <p:cNvSpPr/>
          <p:nvPr/>
        </p:nvSpPr>
        <p:spPr>
          <a:xfrm>
            <a:off x="1066800" y="300335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End-To-End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84A5B-917C-A4E1-63F0-4C20120BA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t="22700" r="22527" b="18860"/>
          <a:stretch/>
        </p:blipFill>
        <p:spPr bwMode="auto">
          <a:xfrm>
            <a:off x="457200" y="1863090"/>
            <a:ext cx="8301289" cy="43137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44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78513-11CD-B801-D754-14F4EDF1D97C}"/>
              </a:ext>
            </a:extLst>
          </p:cNvPr>
          <p:cNvSpPr/>
          <p:nvPr/>
        </p:nvSpPr>
        <p:spPr>
          <a:xfrm>
            <a:off x="1066800" y="300335"/>
            <a:ext cx="7010399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81534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Will going to explore on wireless networks.</a:t>
            </a:r>
            <a:endParaRPr lang="en-IN" sz="20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Protocols related to wireless networks are-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DSR, AODV, AOMDV, DSDV, OLSR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Also going to study about various other simulator like-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GNS3 , </a:t>
            </a:r>
            <a:r>
              <a:rPr lang="en-US" sz="2000" dirty="0" err="1">
                <a:solidFill>
                  <a:schemeClr val="tx1"/>
                </a:solidFill>
              </a:rPr>
              <a:t>Qualnet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Opnet</a:t>
            </a:r>
            <a:r>
              <a:rPr lang="en-US" sz="2000" dirty="0">
                <a:solidFill>
                  <a:schemeClr val="tx1"/>
                </a:solidFill>
              </a:rPr>
              <a:t> etc.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066-6176-9226-A4E1-832CCCF38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7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CAD01-C895-4755-E224-C3DB8B602F89}"/>
              </a:ext>
            </a:extLst>
          </p:cNvPr>
          <p:cNvSpPr/>
          <p:nvPr/>
        </p:nvSpPr>
        <p:spPr>
          <a:xfrm>
            <a:off x="381000" y="300335"/>
            <a:ext cx="8276098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Protocols used in the project</a:t>
            </a:r>
          </a:p>
        </p:txBody>
      </p:sp>
      <p:grpSp>
        <p:nvGrpSpPr>
          <p:cNvPr id="5" name="object 20">
            <a:extLst>
              <a:ext uri="{FF2B5EF4-FFF2-40B4-BE49-F238E27FC236}">
                <a16:creationId xmlns:a16="http://schemas.microsoft.com/office/drawing/2014/main" id="{7A9C0C64-EE77-010F-4CFB-4380B440FC07}"/>
              </a:ext>
            </a:extLst>
          </p:cNvPr>
          <p:cNvGrpSpPr/>
          <p:nvPr/>
        </p:nvGrpSpPr>
        <p:grpSpPr>
          <a:xfrm>
            <a:off x="409280" y="1828800"/>
            <a:ext cx="8276098" cy="3451562"/>
            <a:chOff x="2341562" y="4573587"/>
            <a:chExt cx="4886325" cy="1533525"/>
          </a:xfrm>
        </p:grpSpPr>
        <p:sp>
          <p:nvSpPr>
            <p:cNvPr id="6" name="object 21">
              <a:extLst>
                <a:ext uri="{FF2B5EF4-FFF2-40B4-BE49-F238E27FC236}">
                  <a16:creationId xmlns:a16="http://schemas.microsoft.com/office/drawing/2014/main" id="{E7AC108F-E75B-1B81-F780-3E8B069FDC23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2">
              <a:extLst>
                <a:ext uri="{FF2B5EF4-FFF2-40B4-BE49-F238E27FC236}">
                  <a16:creationId xmlns:a16="http://schemas.microsoft.com/office/drawing/2014/main" id="{0E7338AB-151D-3DCA-6F94-40C6A7D3B55E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FEAEDB-60E2-A0CC-0E0B-AE72CF934DED}"/>
              </a:ext>
            </a:extLst>
          </p:cNvPr>
          <p:cNvSpPr txBox="1"/>
          <p:nvPr/>
        </p:nvSpPr>
        <p:spPr>
          <a:xfrm>
            <a:off x="457200" y="1371600"/>
            <a:ext cx="80772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TCP(Transmission Control Protocol)-</a:t>
            </a:r>
            <a:br>
              <a:rPr lang="en-US" sz="1900" b="1" dirty="0"/>
            </a:br>
            <a:endParaRPr lang="en-US" sz="19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A communications standard that enables application programs and computing devices to exchange messages over a network.</a:t>
            </a:r>
            <a:br>
              <a:rPr lang="en-US" sz="1900" dirty="0"/>
            </a:br>
            <a:r>
              <a:rPr lang="en-US" sz="19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Connection Oriented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Slower than UDP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Reliable connection 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E.g.: Sending mails, downloading files</a:t>
            </a:r>
            <a:br>
              <a:rPr lang="en-US" sz="1900" dirty="0"/>
            </a:b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483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0">
            <a:extLst>
              <a:ext uri="{FF2B5EF4-FFF2-40B4-BE49-F238E27FC236}">
                <a16:creationId xmlns:a16="http://schemas.microsoft.com/office/drawing/2014/main" id="{09ADE693-7430-69E6-562D-2FD0AA635359}"/>
              </a:ext>
            </a:extLst>
          </p:cNvPr>
          <p:cNvGrpSpPr/>
          <p:nvPr/>
        </p:nvGrpSpPr>
        <p:grpSpPr>
          <a:xfrm>
            <a:off x="304800" y="1340760"/>
            <a:ext cx="8458200" cy="3898646"/>
            <a:chOff x="2341562" y="4573587"/>
            <a:chExt cx="4886325" cy="1533525"/>
          </a:xfrm>
        </p:grpSpPr>
        <p:sp>
          <p:nvSpPr>
            <p:cNvPr id="5" name="object 21">
              <a:extLst>
                <a:ext uri="{FF2B5EF4-FFF2-40B4-BE49-F238E27FC236}">
                  <a16:creationId xmlns:a16="http://schemas.microsoft.com/office/drawing/2014/main" id="{C8ECFD03-F9BA-1E1F-105F-4105060D9971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B0FC691A-555C-9853-44F6-1A78F0FF28C4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C8FB69-4593-2FED-3435-AB846CE3C05D}"/>
              </a:ext>
            </a:extLst>
          </p:cNvPr>
          <p:cNvSpPr txBox="1"/>
          <p:nvPr/>
        </p:nvSpPr>
        <p:spPr>
          <a:xfrm>
            <a:off x="304800" y="838200"/>
            <a:ext cx="8153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UDP (User Datagram Protocol)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Used to establish low-latency and loss-tolerating connections between applications on the internet.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Unreliable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Not connection oriented 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UDP speeds up transmissions by enabling the transfer of data before an agreement is provided by the receiving party. 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E.g. - video calls, video games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12DB38-4832-1BE4-05B5-684DABBFA9F2}"/>
              </a:ext>
            </a:extLst>
          </p:cNvPr>
          <p:cNvSpPr/>
          <p:nvPr/>
        </p:nvSpPr>
        <p:spPr>
          <a:xfrm>
            <a:off x="86636" y="533400"/>
            <a:ext cx="8970726" cy="5693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Protocols used for creating traffic in a network</a:t>
            </a:r>
          </a:p>
        </p:txBody>
      </p:sp>
      <p:grpSp>
        <p:nvGrpSpPr>
          <p:cNvPr id="6" name="object 20">
            <a:extLst>
              <a:ext uri="{FF2B5EF4-FFF2-40B4-BE49-F238E27FC236}">
                <a16:creationId xmlns:a16="http://schemas.microsoft.com/office/drawing/2014/main" id="{684DDCD9-10B5-0DB3-151D-80FD2264030E}"/>
              </a:ext>
            </a:extLst>
          </p:cNvPr>
          <p:cNvGrpSpPr/>
          <p:nvPr/>
        </p:nvGrpSpPr>
        <p:grpSpPr>
          <a:xfrm>
            <a:off x="342899" y="2438400"/>
            <a:ext cx="8420102" cy="3048000"/>
            <a:chOff x="2341562" y="4573587"/>
            <a:chExt cx="4886325" cy="1533525"/>
          </a:xfrm>
        </p:grpSpPr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B12DBEE4-3C6C-CC5F-4802-F1B15A5C7C14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E7EB7A89-18D3-BA58-3F7F-6333066A1369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DF1FFC-EB73-7219-EF9C-957AB63B5876}"/>
              </a:ext>
            </a:extLst>
          </p:cNvPr>
          <p:cNvSpPr txBox="1"/>
          <p:nvPr/>
        </p:nvSpPr>
        <p:spPr>
          <a:xfrm>
            <a:off x="381000" y="1901547"/>
            <a:ext cx="82296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FTP(File Transfer Protocol)</a:t>
            </a:r>
            <a:br>
              <a:rPr lang="en-US" sz="2000" b="1" u="sng" dirty="0"/>
            </a:br>
            <a:endParaRPr lang="en-US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is a application layer protocol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Refers to a group of rules that govern how computers transfer files from one system to another over the internet.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E.g. Businesses use FTP to send files between computers, while websites use FTP for the uploading and downloading of files from their website's servers.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6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0">
            <a:extLst>
              <a:ext uri="{FF2B5EF4-FFF2-40B4-BE49-F238E27FC236}">
                <a16:creationId xmlns:a16="http://schemas.microsoft.com/office/drawing/2014/main" id="{1884B432-0EA1-796C-5B34-33C1AA501C71}"/>
              </a:ext>
            </a:extLst>
          </p:cNvPr>
          <p:cNvGrpSpPr/>
          <p:nvPr/>
        </p:nvGrpSpPr>
        <p:grpSpPr>
          <a:xfrm>
            <a:off x="457200" y="1447800"/>
            <a:ext cx="8382000" cy="3429000"/>
            <a:chOff x="2341562" y="4573587"/>
            <a:chExt cx="4886325" cy="1533525"/>
          </a:xfrm>
        </p:grpSpPr>
        <p:sp>
          <p:nvSpPr>
            <p:cNvPr id="6" name="object 21">
              <a:extLst>
                <a:ext uri="{FF2B5EF4-FFF2-40B4-BE49-F238E27FC236}">
                  <a16:creationId xmlns:a16="http://schemas.microsoft.com/office/drawing/2014/main" id="{02D71A94-8739-7A9C-8700-FC64B373DCA0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2">
              <a:extLst>
                <a:ext uri="{FF2B5EF4-FFF2-40B4-BE49-F238E27FC236}">
                  <a16:creationId xmlns:a16="http://schemas.microsoft.com/office/drawing/2014/main" id="{861ABFDF-5681-A497-EBFA-4AFCD48A7CAA}"/>
                </a:ext>
              </a:extLst>
            </p:cNvPr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E32123-A661-2235-CAA6-460EA58846EB}"/>
              </a:ext>
            </a:extLst>
          </p:cNvPr>
          <p:cNvSpPr txBox="1"/>
          <p:nvPr/>
        </p:nvSpPr>
        <p:spPr>
          <a:xfrm>
            <a:off x="533400" y="940237"/>
            <a:ext cx="8001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CBR(Constant Bit Rate)</a:t>
            </a:r>
            <a:br>
              <a:rPr lang="en-US" sz="2000" b="1" u="sng" dirty="0"/>
            </a:br>
            <a:endParaRPr lang="en-US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it is used along with TCP and UDP to design the traffic source behavior of packets.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CBR provides low latency traffic with predictable delivery characteristics for telephony and also native voice applications.</a:t>
            </a:r>
          </a:p>
          <a:p>
            <a:r>
              <a:rPr lang="en-US" sz="19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It also offer support for timing sensitive traffic.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/>
              <a:t>It utilizes the full capacity of channel also to provide high quality service.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03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738437" y="1519237"/>
            <a:ext cx="695325" cy="695325"/>
            <a:chOff x="2738437" y="1519237"/>
            <a:chExt cx="695325" cy="695325"/>
          </a:xfrm>
        </p:grpSpPr>
        <p:sp>
          <p:nvSpPr>
            <p:cNvPr id="4" name="object 4"/>
            <p:cNvSpPr/>
            <p:nvPr/>
          </p:nvSpPr>
          <p:spPr>
            <a:xfrm>
              <a:off x="2743200" y="1524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200" y="1524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8203" y="16804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81637" y="1519237"/>
            <a:ext cx="695325" cy="695325"/>
            <a:chOff x="5481637" y="1519237"/>
            <a:chExt cx="695325" cy="695325"/>
          </a:xfrm>
        </p:grpSpPr>
        <p:sp>
          <p:nvSpPr>
            <p:cNvPr id="8" name="object 8"/>
            <p:cNvSpPr/>
            <p:nvPr/>
          </p:nvSpPr>
          <p:spPr>
            <a:xfrm>
              <a:off x="5486400" y="1524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1524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41403" y="16804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9002" y="1809744"/>
            <a:ext cx="2057400" cy="114300"/>
            <a:chOff x="3429002" y="1809744"/>
            <a:chExt cx="2057400" cy="114300"/>
          </a:xfrm>
        </p:grpSpPr>
        <p:sp>
          <p:nvSpPr>
            <p:cNvPr id="12" name="object 12"/>
            <p:cNvSpPr/>
            <p:nvPr/>
          </p:nvSpPr>
          <p:spPr>
            <a:xfrm>
              <a:off x="3524250" y="1866900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1809749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41562" y="2789237"/>
            <a:ext cx="4886325" cy="1384300"/>
            <a:chOff x="2341562" y="2789237"/>
            <a:chExt cx="4886325" cy="1384300"/>
          </a:xfrm>
        </p:grpSpPr>
        <p:sp>
          <p:nvSpPr>
            <p:cNvPr id="15" name="object 15"/>
            <p:cNvSpPr/>
            <p:nvPr/>
          </p:nvSpPr>
          <p:spPr>
            <a:xfrm>
              <a:off x="2346325" y="2794000"/>
              <a:ext cx="4876800" cy="1374775"/>
            </a:xfrm>
            <a:custGeom>
              <a:avLst/>
              <a:gdLst/>
              <a:ahLst/>
              <a:cxnLst/>
              <a:rect l="l" t="t" r="r" b="b"/>
              <a:pathLst>
                <a:path w="4876800" h="1374775">
                  <a:moveTo>
                    <a:pt x="4876800" y="0"/>
                  </a:moveTo>
                  <a:lnTo>
                    <a:pt x="0" y="0"/>
                  </a:lnTo>
                  <a:lnTo>
                    <a:pt x="0" y="1374775"/>
                  </a:lnTo>
                  <a:lnTo>
                    <a:pt x="4876800" y="1374775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6325" y="2794000"/>
              <a:ext cx="4876800" cy="1374775"/>
            </a:xfrm>
            <a:custGeom>
              <a:avLst/>
              <a:gdLst/>
              <a:ahLst/>
              <a:cxnLst/>
              <a:rect l="l" t="t" r="r" b="b"/>
              <a:pathLst>
                <a:path w="4876800" h="1374775">
                  <a:moveTo>
                    <a:pt x="0" y="0"/>
                  </a:moveTo>
                  <a:lnTo>
                    <a:pt x="4876800" y="0"/>
                  </a:lnTo>
                  <a:lnTo>
                    <a:pt x="4876800" y="1374775"/>
                  </a:lnTo>
                  <a:lnTo>
                    <a:pt x="0" y="13747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01264" y="2837687"/>
            <a:ext cx="45377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5405" algn="ctr">
              <a:lnSpc>
                <a:spcPct val="100000"/>
              </a:lnSpc>
              <a:spcBef>
                <a:spcPts val="95"/>
              </a:spcBef>
            </a:pP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#Create</a:t>
            </a:r>
            <a:r>
              <a:rPr sz="28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simulator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object </a:t>
            </a:r>
            <a:r>
              <a:rPr sz="28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28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(Create</a:t>
            </a:r>
            <a:r>
              <a:rPr sz="28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event</a:t>
            </a:r>
            <a:r>
              <a:rPr sz="28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scheduler)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90" dirty="0">
                <a:solidFill>
                  <a:srgbClr val="00279F"/>
                </a:solidFill>
                <a:latin typeface="Times New Roman"/>
                <a:cs typeface="Times New Roman"/>
              </a:rPr>
              <a:t>ns</a:t>
            </a:r>
            <a:r>
              <a:rPr sz="2800" b="1" spc="16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65" dirty="0">
                <a:solidFill>
                  <a:srgbClr val="00279F"/>
                </a:solidFill>
                <a:latin typeface="Times New Roman"/>
                <a:cs typeface="Times New Roman"/>
              </a:rPr>
              <a:t>[new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00" dirty="0">
                <a:solidFill>
                  <a:srgbClr val="00279F"/>
                </a:solidFill>
                <a:latin typeface="Times New Roman"/>
                <a:cs typeface="Times New Roman"/>
              </a:rPr>
              <a:t>Simulator]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600" y="2762885"/>
            <a:ext cx="1388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Step</a:t>
            </a:r>
            <a:r>
              <a:rPr sz="32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32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1: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090" y="4471161"/>
            <a:ext cx="1388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Step</a:t>
            </a:r>
            <a:r>
              <a:rPr sz="32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32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2: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41562" y="4573587"/>
            <a:ext cx="4886325" cy="1533525"/>
            <a:chOff x="2341562" y="4573587"/>
            <a:chExt cx="4886325" cy="1533525"/>
          </a:xfrm>
        </p:grpSpPr>
        <p:sp>
          <p:nvSpPr>
            <p:cNvPr id="21" name="object 21"/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768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76800" y="1524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6325" y="4578350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0" y="0"/>
                  </a:moveTo>
                  <a:lnTo>
                    <a:pt x="4876800" y="0"/>
                  </a:lnTo>
                  <a:lnTo>
                    <a:pt x="48768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23690" y="4680775"/>
            <a:ext cx="34734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#Open  </a:t>
            </a:r>
            <a:r>
              <a:rPr sz="28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trace </a:t>
            </a:r>
            <a:r>
              <a:rPr sz="28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files </a:t>
            </a:r>
            <a:r>
              <a:rPr sz="28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85" dirty="0">
                <a:solidFill>
                  <a:srgbClr val="00279F"/>
                </a:solidFill>
                <a:latin typeface="Times New Roman"/>
                <a:cs typeface="Times New Roman"/>
              </a:rPr>
              <a:t>f</a:t>
            </a:r>
            <a:r>
              <a:rPr sz="2800" b="1" spc="20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10" dirty="0">
                <a:solidFill>
                  <a:srgbClr val="00279F"/>
                </a:solidFill>
                <a:latin typeface="Times New Roman"/>
                <a:cs typeface="Times New Roman"/>
              </a:rPr>
              <a:t>[open</a:t>
            </a:r>
            <a:r>
              <a:rPr sz="28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65" dirty="0">
                <a:solidFill>
                  <a:srgbClr val="00279F"/>
                </a:solidFill>
                <a:latin typeface="Times New Roman"/>
                <a:cs typeface="Times New Roman"/>
              </a:rPr>
              <a:t>out.tr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335" dirty="0">
                <a:solidFill>
                  <a:srgbClr val="00279F"/>
                </a:solidFill>
                <a:latin typeface="Times New Roman"/>
                <a:cs typeface="Times New Roman"/>
              </a:rPr>
              <a:t>w]</a:t>
            </a:r>
            <a:endParaRPr sz="2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b="1" spc="175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trace-all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$f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16895" y="4033837"/>
            <a:ext cx="5173345" cy="709930"/>
            <a:chOff x="3916895" y="4033837"/>
            <a:chExt cx="5173345" cy="709930"/>
          </a:xfrm>
        </p:grpSpPr>
        <p:sp>
          <p:nvSpPr>
            <p:cNvPr id="25" name="object 25"/>
            <p:cNvSpPr/>
            <p:nvPr/>
          </p:nvSpPr>
          <p:spPr>
            <a:xfrm>
              <a:off x="3923245" y="4040187"/>
              <a:ext cx="5160645" cy="697230"/>
            </a:xfrm>
            <a:custGeom>
              <a:avLst/>
              <a:gdLst/>
              <a:ahLst/>
              <a:cxnLst/>
              <a:rect l="l" t="t" r="r" b="b"/>
              <a:pathLst>
                <a:path w="5160645" h="697229">
                  <a:moveTo>
                    <a:pt x="5160429" y="0"/>
                  </a:moveTo>
                  <a:lnTo>
                    <a:pt x="3564991" y="0"/>
                  </a:lnTo>
                  <a:lnTo>
                    <a:pt x="3564991" y="116154"/>
                  </a:lnTo>
                  <a:lnTo>
                    <a:pt x="0" y="9779"/>
                  </a:lnTo>
                  <a:lnTo>
                    <a:pt x="3564991" y="290385"/>
                  </a:lnTo>
                  <a:lnTo>
                    <a:pt x="3564991" y="696912"/>
                  </a:lnTo>
                  <a:lnTo>
                    <a:pt x="5160429" y="696912"/>
                  </a:lnTo>
                  <a:lnTo>
                    <a:pt x="5160429" y="0"/>
                  </a:lnTo>
                  <a:close/>
                </a:path>
              </a:pathLst>
            </a:custGeom>
            <a:solidFill>
              <a:srgbClr val="DEBD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3245" y="4040187"/>
              <a:ext cx="5160645" cy="697230"/>
            </a:xfrm>
            <a:custGeom>
              <a:avLst/>
              <a:gdLst/>
              <a:ahLst/>
              <a:cxnLst/>
              <a:rect l="l" t="t" r="r" b="b"/>
              <a:pathLst>
                <a:path w="5160645" h="697229">
                  <a:moveTo>
                    <a:pt x="3564991" y="0"/>
                  </a:moveTo>
                  <a:lnTo>
                    <a:pt x="3830904" y="0"/>
                  </a:lnTo>
                  <a:lnTo>
                    <a:pt x="4229760" y="0"/>
                  </a:lnTo>
                  <a:lnTo>
                    <a:pt x="5160429" y="0"/>
                  </a:lnTo>
                  <a:lnTo>
                    <a:pt x="5160429" y="116154"/>
                  </a:lnTo>
                  <a:lnTo>
                    <a:pt x="5160429" y="290385"/>
                  </a:lnTo>
                  <a:lnTo>
                    <a:pt x="5160429" y="696912"/>
                  </a:lnTo>
                  <a:lnTo>
                    <a:pt x="4229760" y="696912"/>
                  </a:lnTo>
                  <a:lnTo>
                    <a:pt x="3830904" y="696912"/>
                  </a:lnTo>
                  <a:lnTo>
                    <a:pt x="3564991" y="696912"/>
                  </a:lnTo>
                  <a:lnTo>
                    <a:pt x="3564991" y="290385"/>
                  </a:lnTo>
                  <a:lnTo>
                    <a:pt x="0" y="9779"/>
                  </a:lnTo>
                  <a:lnTo>
                    <a:pt x="3564991" y="116154"/>
                  </a:lnTo>
                  <a:lnTo>
                    <a:pt x="356499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72025" y="4019327"/>
            <a:ext cx="1425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Name </a:t>
            </a:r>
            <a:r>
              <a:rPr sz="24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of </a:t>
            </a:r>
            <a:r>
              <a:rPr sz="2400" b="1" spc="13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295" dirty="0">
                <a:solidFill>
                  <a:srgbClr val="00279F"/>
                </a:solidFill>
                <a:latin typeface="Times New Roman"/>
                <a:cs typeface="Times New Roman"/>
              </a:rPr>
              <a:t>s</a:t>
            </a:r>
            <a:r>
              <a:rPr sz="2400" b="1" spc="229" dirty="0">
                <a:solidFill>
                  <a:srgbClr val="00279F"/>
                </a:solidFill>
                <a:latin typeface="Times New Roman"/>
                <a:cs typeface="Times New Roman"/>
              </a:rPr>
              <a:t>c</a:t>
            </a:r>
            <a:r>
              <a:rPr sz="2400" b="1" spc="15" dirty="0">
                <a:solidFill>
                  <a:srgbClr val="00279F"/>
                </a:solidFill>
                <a:latin typeface="Times New Roman"/>
                <a:cs typeface="Times New Roman"/>
              </a:rPr>
              <a:t>h</a:t>
            </a:r>
            <a:r>
              <a:rPr sz="24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e</a:t>
            </a:r>
            <a:r>
              <a:rPr sz="2400" b="1" spc="185" dirty="0">
                <a:solidFill>
                  <a:srgbClr val="00279F"/>
                </a:solidFill>
                <a:latin typeface="Times New Roman"/>
                <a:cs typeface="Times New Roman"/>
              </a:rPr>
              <a:t>d</a:t>
            </a:r>
            <a:r>
              <a:rPr sz="2400" b="1" spc="5" dirty="0">
                <a:solidFill>
                  <a:srgbClr val="00279F"/>
                </a:solidFill>
                <a:latin typeface="Times New Roman"/>
                <a:cs typeface="Times New Roman"/>
              </a:rPr>
              <a:t>ul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2DC32D-5211-F937-3B83-BCBA774A6423}"/>
              </a:ext>
            </a:extLst>
          </p:cNvPr>
          <p:cNvSpPr/>
          <p:nvPr/>
        </p:nvSpPr>
        <p:spPr>
          <a:xfrm>
            <a:off x="189550" y="431546"/>
            <a:ext cx="8764900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Simple two node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9266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10" grpId="0"/>
      <p:bldP spid="17" grpId="0"/>
      <p:bldP spid="18" grpId="0"/>
      <p:bldP spid="19" grpId="0"/>
      <p:bldP spid="23" grpId="0"/>
      <p:bldP spid="27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2971800"/>
            <a:ext cx="4876800" cy="1600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014094" marR="770255" indent="-85725" algn="just">
              <a:lnSpc>
                <a:spcPct val="100000"/>
              </a:lnSpc>
              <a:spcBef>
                <a:spcPts val="1325"/>
              </a:spcBef>
            </a:pPr>
            <a:r>
              <a:rPr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#Create</a:t>
            </a:r>
            <a:r>
              <a:rPr sz="28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8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nodes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 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n0 </a:t>
            </a:r>
            <a:r>
              <a:rPr sz="2800" b="1" spc="245" dirty="0">
                <a:solidFill>
                  <a:srgbClr val="00279F"/>
                </a:solidFill>
                <a:latin typeface="Times New Roman"/>
                <a:cs typeface="Times New Roman"/>
              </a:rPr>
              <a:t>[$ns </a:t>
            </a:r>
            <a:r>
              <a:rPr sz="2800" b="1" spc="215" dirty="0">
                <a:solidFill>
                  <a:srgbClr val="00279F"/>
                </a:solidFill>
                <a:latin typeface="Times New Roman"/>
                <a:cs typeface="Times New Roman"/>
              </a:rPr>
              <a:t>node] </a:t>
            </a:r>
            <a:r>
              <a:rPr sz="2800" b="1" spc="-68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54" dirty="0">
                <a:solidFill>
                  <a:srgbClr val="00279F"/>
                </a:solidFill>
                <a:latin typeface="Times New Roman"/>
                <a:cs typeface="Times New Roman"/>
              </a:rPr>
              <a:t>set</a:t>
            </a:r>
            <a:r>
              <a:rPr sz="2800" b="1" spc="14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r>
              <a:rPr sz="28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45" dirty="0">
                <a:solidFill>
                  <a:srgbClr val="00279F"/>
                </a:solidFill>
                <a:latin typeface="Times New Roman"/>
                <a:cs typeface="Times New Roman"/>
              </a:rPr>
              <a:t>[$ns</a:t>
            </a:r>
            <a:r>
              <a:rPr sz="28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800" b="1" spc="215" dirty="0">
                <a:solidFill>
                  <a:srgbClr val="00279F"/>
                </a:solidFill>
                <a:latin typeface="Times New Roman"/>
                <a:cs typeface="Times New Roman"/>
              </a:rPr>
              <a:t>node]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185287"/>
            <a:ext cx="1388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Step</a:t>
            </a:r>
            <a:r>
              <a:rPr sz="32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32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3: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127" y="4998211"/>
            <a:ext cx="1388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Step</a:t>
            </a:r>
            <a:r>
              <a:rPr sz="3200" b="1" spc="11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32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4: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500" y="5029200"/>
            <a:ext cx="7085684" cy="853439"/>
          </a:xfrm>
          <a:prstGeom prst="rect">
            <a:avLst/>
          </a:prstGeom>
          <a:solidFill>
            <a:srgbClr val="CCFFFF"/>
          </a:solidFill>
          <a:ln w="9525">
            <a:solidFill>
              <a:srgbClr val="00279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895"/>
              </a:spcBef>
            </a:pP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#Create</a:t>
            </a:r>
            <a:r>
              <a:rPr sz="24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duplex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r>
              <a:rPr sz="2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endParaRPr sz="240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2400" b="1" spc="150" dirty="0">
                <a:solidFill>
                  <a:srgbClr val="00279F"/>
                </a:solidFill>
                <a:latin typeface="Times New Roman"/>
                <a:cs typeface="Times New Roman"/>
              </a:rPr>
              <a:t>$ns</a:t>
            </a:r>
            <a:r>
              <a:rPr sz="2400" b="1" spc="155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20" dirty="0">
                <a:solidFill>
                  <a:srgbClr val="00279F"/>
                </a:solidFill>
                <a:latin typeface="Times New Roman"/>
                <a:cs typeface="Times New Roman"/>
              </a:rPr>
              <a:t>duplex-link</a:t>
            </a:r>
            <a:r>
              <a:rPr sz="24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$n0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25" dirty="0">
                <a:solidFill>
                  <a:srgbClr val="00279F"/>
                </a:solidFill>
                <a:latin typeface="Times New Roman"/>
                <a:cs typeface="Times New Roman"/>
              </a:rPr>
              <a:t>$n1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00279F"/>
                </a:solidFill>
                <a:latin typeface="Times New Roman"/>
                <a:cs typeface="Times New Roman"/>
              </a:rPr>
              <a:t>1Mb</a:t>
            </a:r>
            <a:r>
              <a:rPr sz="2400" b="1" spc="14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00279F"/>
                </a:solidFill>
                <a:latin typeface="Times New Roman"/>
                <a:cs typeface="Times New Roman"/>
              </a:rPr>
              <a:t>10ms</a:t>
            </a:r>
            <a:r>
              <a:rPr sz="2400" b="1" spc="130" dirty="0">
                <a:solidFill>
                  <a:srgbClr val="00279F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 err="1">
                <a:solidFill>
                  <a:srgbClr val="00279F"/>
                </a:solidFill>
                <a:latin typeface="Times New Roman"/>
                <a:cs typeface="Times New Roman"/>
              </a:rPr>
              <a:t>DropTail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38437" y="1633537"/>
            <a:ext cx="695325" cy="695325"/>
            <a:chOff x="2738437" y="1633537"/>
            <a:chExt cx="695325" cy="695325"/>
          </a:xfrm>
        </p:grpSpPr>
        <p:sp>
          <p:nvSpPr>
            <p:cNvPr id="8" name="object 8"/>
            <p:cNvSpPr/>
            <p:nvPr/>
          </p:nvSpPr>
          <p:spPr>
            <a:xfrm>
              <a:off x="2743200" y="16383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16383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98203" y="17947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81637" y="1633537"/>
            <a:ext cx="695325" cy="695325"/>
            <a:chOff x="5481637" y="1633537"/>
            <a:chExt cx="695325" cy="695325"/>
          </a:xfrm>
        </p:grpSpPr>
        <p:sp>
          <p:nvSpPr>
            <p:cNvPr id="12" name="object 12"/>
            <p:cNvSpPr/>
            <p:nvPr/>
          </p:nvSpPr>
          <p:spPr>
            <a:xfrm>
              <a:off x="5486400" y="16383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6400" y="16383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41403" y="1794764"/>
            <a:ext cx="37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00279F"/>
                </a:solidFill>
                <a:latin typeface="Times New Roman"/>
                <a:cs typeface="Times New Roman"/>
              </a:rPr>
              <a:t>n1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9002" y="1924044"/>
            <a:ext cx="2057400" cy="114300"/>
            <a:chOff x="3429002" y="1924044"/>
            <a:chExt cx="2057400" cy="114300"/>
          </a:xfrm>
        </p:grpSpPr>
        <p:sp>
          <p:nvSpPr>
            <p:cNvPr id="16" name="object 16"/>
            <p:cNvSpPr/>
            <p:nvPr/>
          </p:nvSpPr>
          <p:spPr>
            <a:xfrm>
              <a:off x="3524250" y="1981200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38100">
              <a:solidFill>
                <a:srgbClr val="002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1924049"/>
              <a:ext cx="2057400" cy="114300"/>
            </a:xfrm>
            <a:custGeom>
              <a:avLst/>
              <a:gdLst/>
              <a:ahLst/>
              <a:cxnLst/>
              <a:rect l="l" t="t" r="r" b="b"/>
              <a:pathLst>
                <a:path w="2057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2057400" h="114300">
                  <a:moveTo>
                    <a:pt x="2057400" y="57150"/>
                  </a:moveTo>
                  <a:lnTo>
                    <a:pt x="1943100" y="0"/>
                  </a:lnTo>
                  <a:lnTo>
                    <a:pt x="1943100" y="114300"/>
                  </a:lnTo>
                  <a:lnTo>
                    <a:pt x="2057400" y="57150"/>
                  </a:lnTo>
                  <a:close/>
                </a:path>
              </a:pathLst>
            </a:custGeom>
            <a:solidFill>
              <a:srgbClr val="002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541E38-016C-EF29-3755-9C2B125002AA}"/>
              </a:ext>
            </a:extLst>
          </p:cNvPr>
          <p:cNvSpPr/>
          <p:nvPr/>
        </p:nvSpPr>
        <p:spPr>
          <a:xfrm>
            <a:off x="189550" y="431546"/>
            <a:ext cx="8764900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Simple two node wired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4" grpId="0"/>
      <p:bldP spid="5" grpId="0"/>
      <p:bldP spid="6" grpId="0" animBg="1"/>
      <p:bldP spid="10" grpId="0"/>
      <p:bldP spid="14" grpId="0"/>
      <p:bldP spid="21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1177</Words>
  <Application>Microsoft Office PowerPoint</Application>
  <PresentationFormat>On-screen Show (4:3)</PresentationFormat>
  <Paragraphs>284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MT</vt:lpstr>
      <vt:lpstr>Calibri</vt:lpstr>
      <vt:lpstr>Century Gothic</vt:lpstr>
      <vt:lpstr>Corbel</vt:lpstr>
      <vt:lpstr>Courier New</vt:lpstr>
      <vt:lpstr>Times New Roman</vt:lpstr>
      <vt:lpstr>Wingdings</vt:lpstr>
      <vt:lpstr>Wingdings 3</vt:lpstr>
      <vt:lpstr>Basis</vt:lpstr>
      <vt:lpstr>     Basic network simulations using ns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FSEC template</dc:subject>
  <dc:creator>GrossmanN</dc:creator>
  <cp:lastModifiedBy>Samarth Pratap Singh</cp:lastModifiedBy>
  <cp:revision>21</cp:revision>
  <dcterms:created xsi:type="dcterms:W3CDTF">2022-07-11T12:16:24Z</dcterms:created>
  <dcterms:modified xsi:type="dcterms:W3CDTF">2022-07-21T08:58:17Z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2012-11-26T00:00:00Z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2022-07-11T00:00:00Z</vt:filetime>
  </property>
</Properties>
</file>