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IBM Plex Sans" charset="1" panose="020B0503050203000203"/>
      <p:regular r:id="rId24"/>
    </p:embeddedFont>
    <p:embeddedFont>
      <p:font typeface="IBM Plex Sans Bold" charset="1" panose="020B08030502030002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200552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518081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43702" y="2696529"/>
            <a:ext cx="14400596" cy="4893942"/>
            <a:chOff x="0" y="0"/>
            <a:chExt cx="19200795" cy="652525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5621213"/>
              <a:ext cx="19200795" cy="9040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25"/>
                </a:lnSpc>
              </a:pPr>
              <a:r>
                <a:rPr lang="en-US" sz="4089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RESEARCH WORK USING DEEP NEURAL NETWORK MODEL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57139"/>
              <a:ext cx="19200795" cy="4947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21"/>
                </a:lnSpc>
              </a:pPr>
              <a:r>
                <a:rPr lang="en-US" sz="14021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Text to Music Generation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887" y="1886347"/>
            <a:ext cx="12843139" cy="516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3"/>
              </a:lnSpc>
            </a:pPr>
            <a:r>
              <a:rPr lang="en-US" sz="3028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Deep Learning Models for Music Generation</a:t>
            </a:r>
          </a:p>
          <a:p>
            <a:pPr algn="l">
              <a:lnSpc>
                <a:spcPts val="3399"/>
              </a:lnSpc>
            </a:pPr>
            <a:r>
              <a:rPr lang="en-US" sz="2832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(a) LSTMs (Long Short-Term Memory)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Used f</a:t>
            </a: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or sequence modeling in music generation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Captures temporal dependencies in melodies and rhythms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b="true" sz="283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b) Transformers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Self-attention mechanism improves long-range dependencies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Models like Music Transformer generate more coherent compositions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b="true" sz="283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c) GANs (Generative Adversarial Networks)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Generator creates music, while the discriminator evaluates it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Used for generating realistic and diverse music samples</a:t>
            </a:r>
          </a:p>
          <a:p>
            <a:pPr algn="l" marL="611544" indent="-305772" lvl="1">
              <a:lnSpc>
                <a:spcPts val="3399"/>
              </a:lnSpc>
              <a:spcBef>
                <a:spcPct val="0"/>
              </a:spcBef>
              <a:buFont typeface="Arial"/>
              <a:buChar char="•"/>
            </a:pPr>
            <a:r>
              <a:rPr lang="en-US" sz="2832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Challenges: Mode collapse, unstable training</a:t>
            </a:r>
          </a:p>
          <a:p>
            <a:pPr algn="l">
              <a:lnSpc>
                <a:spcPts val="33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23411" y="-152455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301512" y="533074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799" y="0"/>
                </a:lnTo>
                <a:lnTo>
                  <a:pt x="7984799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87717" y="92242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IDENTIFIED GAPS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0033" y="1980440"/>
            <a:ext cx="15679651" cy="10978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9"/>
              </a:lnSpc>
            </a:pPr>
            <a:r>
              <a:rPr lang="en-US" sz="3288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 Limited Multimodal Representations &amp; Interpretability:</a:t>
            </a:r>
          </a:p>
          <a:p>
            <a:pPr algn="l">
              <a:lnSpc>
                <a:spcPts val="3495"/>
              </a:lnSpc>
            </a:pPr>
            <a:r>
              <a:rPr lang="en-US" b="true" sz="28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    </a:t>
            </a: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Existing models struggle to learn rich, interrelated latent representations of music and text.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2. Lack of Semantics &amp; Emotion-Aware Generation:</a:t>
            </a:r>
          </a:p>
          <a:p>
            <a:pPr algn="l">
              <a:lnSpc>
                <a:spcPts val="3495"/>
              </a:lnSpc>
            </a:pPr>
            <a:r>
              <a:rPr lang="en-US" b="true" sz="28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  </a:t>
            </a: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Current models often rely on syntactic mappings like letters, POS, keywords and there no                 direct control over emotion, tonality, or instrumentation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3. </a:t>
            </a: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Over-Reliance on Pretrained NLP Models Without Music-Specific Training</a:t>
            </a:r>
          </a:p>
          <a:p>
            <a:pPr algn="l">
              <a:lnSpc>
                <a:spcPts val="3495"/>
              </a:lnSpc>
            </a:pP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Direct transfer of language models like BERT, GPT-2, BART to music can lead to unnatural   compositions.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 </a:t>
            </a: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Limitations &amp; Western Music Bias</a:t>
            </a:r>
          </a:p>
          <a:p>
            <a:pPr algn="l">
              <a:lnSpc>
                <a:spcPts val="3495"/>
              </a:lnSpc>
            </a:pPr>
            <a:r>
              <a:rPr lang="en-US" b="true" sz="28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   </a:t>
            </a: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Most datasets focus on Western music, limiting genre diversity.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  <a:r>
              <a:rPr lang="en-US" b="true" sz="328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5. Limited Control Over Musical Structure &amp; Composition Constraints</a:t>
            </a:r>
          </a:p>
          <a:p>
            <a:pPr algn="l">
              <a:lnSpc>
                <a:spcPts val="3495"/>
              </a:lnSpc>
            </a:pP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</a:t>
            </a:r>
            <a:r>
              <a:rPr lang="en-US" sz="2888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Absence of compositional heuristics (e.g., center around a pitch, motif development) results in less human-like compositions.</a:t>
            </a: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495"/>
              </a:lnSpc>
            </a:pPr>
          </a:p>
          <a:p>
            <a:pPr algn="l">
              <a:lnSpc>
                <a:spcPts val="397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SOLUTION PROPOSAL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15527" y="2538676"/>
            <a:ext cx="18288000" cy="611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40"/>
              </a:lnSpc>
              <a:spcBef>
                <a:spcPct val="0"/>
              </a:spcBef>
            </a:pPr>
            <a:r>
              <a:rPr lang="en-US" b="true" sz="67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proposed architecture integrates Transformer-based sequence modeling for structured composition, Diffusion-based latent learning for high-fidelity waveform generation, and a Style Learning Module for genre, mood, and instrumentation control.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SOLUTION PROPOSAL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2663" y="1981200"/>
            <a:ext cx="18035337" cy="796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44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Flow &amp; Training Strategy</a:t>
            </a:r>
          </a:p>
          <a:p>
            <a:pPr algn="l">
              <a:lnSpc>
                <a:spcPts val="5280"/>
              </a:lnSpc>
            </a:pPr>
          </a:p>
          <a:p>
            <a:pPr algn="l" marL="950058" indent="-475029" lvl="1">
              <a:lnSpc>
                <a:spcPts val="5280"/>
              </a:lnSpc>
              <a:buFont typeface="Arial"/>
              <a:buChar char="•"/>
            </a:pPr>
            <a:r>
              <a:rPr lang="en-US" b="true" sz="4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1: Encode text descriptions into embeddings.</a:t>
            </a:r>
          </a:p>
          <a:p>
            <a:pPr algn="l" marL="950058" indent="-475029" lvl="1">
              <a:lnSpc>
                <a:spcPts val="5280"/>
              </a:lnSpc>
              <a:buFont typeface="Arial"/>
              <a:buChar char="•"/>
            </a:pPr>
            <a:r>
              <a:rPr lang="en-US" b="true" sz="4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2: Generate MIDI sequences (structured melody &amp; rhythm) using a Transformer.</a:t>
            </a:r>
          </a:p>
          <a:p>
            <a:pPr algn="l" marL="950058" indent="-475029" lvl="1">
              <a:lnSpc>
                <a:spcPts val="5280"/>
              </a:lnSpc>
              <a:buFont typeface="Arial"/>
              <a:buChar char="•"/>
            </a:pPr>
            <a:r>
              <a:rPr lang="en-US" b="true" sz="4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3: Apply Style Learning to shape the music's genre, mood, and instrumentation.</a:t>
            </a:r>
          </a:p>
          <a:p>
            <a:pPr algn="l" marL="950058" indent="-475029" lvl="1">
              <a:lnSpc>
                <a:spcPts val="5280"/>
              </a:lnSpc>
              <a:buFont typeface="Arial"/>
              <a:buChar char="•"/>
            </a:pPr>
            <a:r>
              <a:rPr lang="en-US" b="true" sz="4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4: Use a Diffusion model to transform MIDI into high-fidelity audio.</a:t>
            </a:r>
          </a:p>
          <a:p>
            <a:pPr algn="l" marL="950058" indent="-475029" lvl="1">
              <a:lnSpc>
                <a:spcPts val="5280"/>
              </a:lnSpc>
              <a:buFont typeface="Arial"/>
              <a:buChar char="•"/>
            </a:pPr>
            <a:r>
              <a:rPr lang="en-US" b="true" sz="44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5: Fine-tune Transformer &amp; Diffusion models together to improve coherence and realism.</a:t>
            </a:r>
          </a:p>
          <a:p>
            <a:pPr algn="l">
              <a:lnSpc>
                <a:spcPts val="50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FEASIBILITY STUDY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2097082"/>
            <a:ext cx="17259300" cy="74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Technical Feasibility: The model is viable as both Transformer-based sequence modeling (MusicLM, MuseNet) and Diffusion-based audio synthesis (AudioGen, Stable Audio) have been successfully implemented in prior research.</a:t>
            </a:r>
          </a:p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Computational Feasibility: Training requires high computational resources (TPUs/GPUs), but optimizations like latent-space diffusion and pre-training on MIDI can reduce costs.</a:t>
            </a:r>
          </a:p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Availability: Datasets like MusicCaps, Lakh MIDI, MAESTRO, and NSynth provide sufficient text-music pairs, symbolic MIDI, and waveform data for training.</a:t>
            </a:r>
          </a:p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Implementation Complexity: The hybrid approach requires a multi-stage training pipeline, including pre-training on symbolic MIDI, fine-tuning with waveform diffusion, and integrating style learning.</a:t>
            </a:r>
          </a:p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Scalability: The model can be efficiently scaled using cloud-based GPU training (e.g., Google Colab Pro, AWS, or academic clusters) to handle large datasets and complex architectures.</a:t>
            </a:r>
          </a:p>
          <a:p>
            <a:pPr algn="l" marL="669395" indent="-334697" lvl="1">
              <a:lnSpc>
                <a:spcPts val="3720"/>
              </a:lnSpc>
              <a:spcBef>
                <a:spcPct val="0"/>
              </a:spcBef>
              <a:buAutoNum type="arabicPeriod" startAt="1"/>
            </a:pPr>
            <a:r>
              <a:rPr lang="en-US" b="true" sz="31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Practical Applications: The approach is feasible for real-world use cases such as AI-assisted composition, dynamic soundtrack generation, and personalized music creation, making it a research-worthy endeavor.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55554" y="1798426"/>
            <a:ext cx="5586358" cy="1733487"/>
            <a:chOff x="0" y="0"/>
            <a:chExt cx="1471304" cy="45655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1304" cy="456556"/>
            </a:xfrm>
            <a:custGeom>
              <a:avLst/>
              <a:gdLst/>
              <a:ahLst/>
              <a:cxnLst/>
              <a:rect r="r" b="b" t="t" l="l"/>
              <a:pathLst>
                <a:path h="456556" w="1471304">
                  <a:moveTo>
                    <a:pt x="0" y="0"/>
                  </a:moveTo>
                  <a:lnTo>
                    <a:pt x="1471304" y="0"/>
                  </a:lnTo>
                  <a:lnTo>
                    <a:pt x="1471304" y="456556"/>
                  </a:lnTo>
                  <a:lnTo>
                    <a:pt x="0" y="456556"/>
                  </a:lnTo>
                  <a:close/>
                </a:path>
              </a:pathLst>
            </a:custGeom>
            <a:solidFill>
              <a:srgbClr val="F6E8F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1471304" cy="4851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sz="249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TEXT ENCODER</a:t>
              </a:r>
            </a:p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(T5)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646359" y="7721407"/>
            <a:ext cx="5885194" cy="1731790"/>
            <a:chOff x="0" y="0"/>
            <a:chExt cx="1550010" cy="45610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50010" cy="456109"/>
            </a:xfrm>
            <a:custGeom>
              <a:avLst/>
              <a:gdLst/>
              <a:ahLst/>
              <a:cxnLst/>
              <a:rect r="r" b="b" t="t" l="l"/>
              <a:pathLst>
                <a:path h="456109" w="1550010">
                  <a:moveTo>
                    <a:pt x="0" y="0"/>
                  </a:moveTo>
                  <a:lnTo>
                    <a:pt x="1550010" y="0"/>
                  </a:lnTo>
                  <a:lnTo>
                    <a:pt x="1550010" y="456109"/>
                  </a:lnTo>
                  <a:lnTo>
                    <a:pt x="0" y="456109"/>
                  </a:lnTo>
                  <a:close/>
                </a:path>
              </a:pathLst>
            </a:custGeom>
            <a:solidFill>
              <a:srgbClr val="F6E8F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550010" cy="484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STYLE LEARNING MODULE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455554" y="4694972"/>
            <a:ext cx="6688446" cy="1864385"/>
            <a:chOff x="0" y="0"/>
            <a:chExt cx="1761566" cy="49103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61566" cy="491031"/>
            </a:xfrm>
            <a:custGeom>
              <a:avLst/>
              <a:gdLst/>
              <a:ahLst/>
              <a:cxnLst/>
              <a:rect r="r" b="b" t="t" l="l"/>
              <a:pathLst>
                <a:path h="491031" w="1761566">
                  <a:moveTo>
                    <a:pt x="0" y="0"/>
                  </a:moveTo>
                  <a:lnTo>
                    <a:pt x="1761566" y="0"/>
                  </a:lnTo>
                  <a:lnTo>
                    <a:pt x="1761566" y="491031"/>
                  </a:lnTo>
                  <a:lnTo>
                    <a:pt x="0" y="491031"/>
                  </a:lnTo>
                  <a:close/>
                </a:path>
              </a:pathLst>
            </a:custGeom>
            <a:solidFill>
              <a:srgbClr val="F6E8F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1761566" cy="5196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sz="249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SYMBOLIC MUSIC GENERATOR</a:t>
              </a:r>
            </a:p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(TRANSFORMER MIDI SEQUENCE)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784157" y="6131864"/>
            <a:ext cx="6503843" cy="1589543"/>
            <a:chOff x="0" y="0"/>
            <a:chExt cx="1712946" cy="4186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12946" cy="418645"/>
            </a:xfrm>
            <a:custGeom>
              <a:avLst/>
              <a:gdLst/>
              <a:ahLst/>
              <a:cxnLst/>
              <a:rect r="r" b="b" t="t" l="l"/>
              <a:pathLst>
                <a:path h="418645" w="1712946">
                  <a:moveTo>
                    <a:pt x="0" y="0"/>
                  </a:moveTo>
                  <a:lnTo>
                    <a:pt x="1712946" y="0"/>
                  </a:lnTo>
                  <a:lnTo>
                    <a:pt x="1712946" y="418645"/>
                  </a:lnTo>
                  <a:lnTo>
                    <a:pt x="0" y="418645"/>
                  </a:lnTo>
                  <a:close/>
                </a:path>
              </a:pathLst>
            </a:custGeom>
            <a:solidFill>
              <a:srgbClr val="F6E8F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1712946" cy="447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  <a:r>
                <a:rPr lang="en-US" sz="2499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AUDIO SYNTHESISER</a:t>
              </a:r>
            </a:p>
            <a:p>
              <a:pPr algn="ctr">
                <a:lnSpc>
                  <a:spcPts val="3249"/>
                </a:lnSpc>
              </a:pPr>
              <a:r>
                <a:rPr lang="en-US" b="true" sz="2499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(DIFFUSION MODEL)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0" y="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MODEL ARCHITECTURE</a:t>
            </a:r>
          </a:p>
        </p:txBody>
      </p:sp>
      <p:sp>
        <p:nvSpPr>
          <p:cNvPr name="AutoShape 17" id="17"/>
          <p:cNvSpPr/>
          <p:nvPr/>
        </p:nvSpPr>
        <p:spPr>
          <a:xfrm>
            <a:off x="-3845881" y="2646119"/>
            <a:ext cx="649224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>
            <a:off x="5818823" y="2903636"/>
            <a:ext cx="43666" cy="2087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3267749" y="6499648"/>
            <a:ext cx="43666" cy="2087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 flipV="true">
            <a:off x="8363015" y="7124629"/>
            <a:ext cx="3531832" cy="10452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1" id="21"/>
          <p:cNvSpPr txBox="true"/>
          <p:nvPr/>
        </p:nvSpPr>
        <p:spPr>
          <a:xfrm rot="0">
            <a:off x="299352" y="2239719"/>
            <a:ext cx="1832967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TEXT INPUT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52906" y="4008163"/>
            <a:ext cx="2746871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TEXT EMBEDDING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21521" y="7187182"/>
            <a:ext cx="3654425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MIDI REPRESENTATION</a:t>
            </a:r>
          </a:p>
        </p:txBody>
      </p:sp>
      <p:sp>
        <p:nvSpPr>
          <p:cNvPr name="TextBox 24" id="24"/>
          <p:cNvSpPr txBox="true"/>
          <p:nvPr/>
        </p:nvSpPr>
        <p:spPr>
          <a:xfrm rot="-1185340">
            <a:off x="7958678" y="6999110"/>
            <a:ext cx="3654425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STYLED MIDI OUTPUT</a:t>
            </a:r>
          </a:p>
        </p:txBody>
      </p:sp>
      <p:sp>
        <p:nvSpPr>
          <p:cNvPr name="AutoShape 25" id="25"/>
          <p:cNvSpPr/>
          <p:nvPr/>
        </p:nvSpPr>
        <p:spPr>
          <a:xfrm>
            <a:off x="13366940" y="7593980"/>
            <a:ext cx="43666" cy="208725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6" id="26"/>
          <p:cNvSpPr txBox="true"/>
          <p:nvPr/>
        </p:nvSpPr>
        <p:spPr>
          <a:xfrm rot="0">
            <a:off x="12368901" y="9652661"/>
            <a:ext cx="3654425" cy="40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FINAL AUDIO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728737" y="-1741125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662460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75449" y="381000"/>
            <a:ext cx="1482334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9940" y="2183732"/>
            <a:ext cx="17958060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2" indent="-356236" lvl="1">
              <a:lnSpc>
                <a:spcPts val="3960"/>
              </a:lnSpc>
              <a:spcBef>
                <a:spcPct val="0"/>
              </a:spcBef>
              <a:buAutoNum type="arabicPeriod" startAt="1"/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Text Encoder (BERT / T5 / CLAP) – Text-to-Music Understanding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MusicCaps – Provides music descriptions with corresponding audio, helping to map text to music attributes.  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2. Symbolic Music Generator (Transformer - MIDI Sequence)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Lakh MIDI Dataset – A large collection of MIDI files for training melody, harmony, and rhythm prediction. 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3. Style Learning Module (Genre, Mood, Instrument Control)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 EmoMusic Dataset – Includes music annotated with emotion labels, helping with mood-based adaptation.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4. Audio Synthesizer (Diffusion Model - Waveform Generation)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NSynth Dataset – 305k instrument samples for learning realistic instrument timbre synthesis. 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5.Joint Fine-Tuning &amp; Evaluation</a:t>
            </a:r>
          </a:p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MTG-Jamendo – A large-scale dataset with music metadata, useful for fine-tuning multi-style generation.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728737" y="-1741125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662460" y="6224076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75449" y="381000"/>
            <a:ext cx="14823343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EXPLORATION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94084" y="2076951"/>
            <a:ext cx="15328232" cy="7571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MusicCaps is a dataset of 5,521 expert-annotated 10-second music clips from YouTube.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Each clip has a free-text description and structured annotations for genre, instruments, and mood.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Captions are written by musicians to ensure high-quality, detailed descriptions.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dataset covers a wide range of genres, tempos, and musical characteristics.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It is useful for music captioning, retrieval, and AI-based music generation.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MusicCaps enhances recommendation systems by improving metadata and understanding of music.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It is publicly available on Google Research GitHub and linked with AudioSet.</a:t>
            </a:r>
          </a:p>
          <a:p>
            <a:pPr algn="l" marL="669288" indent="-334644" lvl="1">
              <a:lnSpc>
                <a:spcPts val="402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dataset supports deep learning applications like automatic music tagging and AI-generated music descriptions.</a:t>
            </a:r>
          </a:p>
          <a:p>
            <a:pPr algn="l">
              <a:lnSpc>
                <a:spcPts val="4029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7962901" cy="10287000"/>
          </a:xfrm>
          <a:prstGeom prst="rect">
            <a:avLst/>
          </a:prstGeom>
          <a:solidFill>
            <a:srgbClr val="F4F4F4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503895"/>
            <a:ext cx="6228778" cy="5783105"/>
          </a:xfrm>
          <a:custGeom>
            <a:avLst/>
            <a:gdLst/>
            <a:ahLst/>
            <a:cxnLst/>
            <a:rect r="r" b="b" t="t" l="l"/>
            <a:pathLst>
              <a:path h="5783105" w="6228778">
                <a:moveTo>
                  <a:pt x="0" y="0"/>
                </a:moveTo>
                <a:lnTo>
                  <a:pt x="6228778" y="0"/>
                </a:lnTo>
                <a:lnTo>
                  <a:pt x="6228778" y="5783105"/>
                </a:lnTo>
                <a:lnTo>
                  <a:pt x="0" y="578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81" r="0" b="-1281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16527"/>
            <a:ext cx="6683615" cy="3086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194"/>
              </a:lnSpc>
              <a:spcBef>
                <a:spcPct val="0"/>
              </a:spcBef>
            </a:pPr>
            <a:r>
              <a:rPr lang="en-US" b="true" sz="10162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TEAM DETAILS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409211" y="1461705"/>
            <a:ext cx="5060142" cy="984494"/>
            <a:chOff x="0" y="0"/>
            <a:chExt cx="6746856" cy="1312659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862466"/>
              <a:ext cx="6746856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PES1UG22CS492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28641"/>
              <a:ext cx="674685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 SAMARTHA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409211" y="3698486"/>
            <a:ext cx="5060142" cy="1013102"/>
            <a:chOff x="0" y="0"/>
            <a:chExt cx="6746856" cy="13508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900588"/>
              <a:ext cx="6746856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PES1UG22CS459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28641"/>
              <a:ext cx="674685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PUSHPAVATHI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09211" y="5556143"/>
            <a:ext cx="5060142" cy="984519"/>
            <a:chOff x="0" y="0"/>
            <a:chExt cx="6746856" cy="1312692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862477"/>
              <a:ext cx="6746856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PES1UG22CS469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28641"/>
              <a:ext cx="674685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RANJITHA C GOWLI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810137" y="8328321"/>
            <a:ext cx="5060142" cy="984519"/>
            <a:chOff x="0" y="0"/>
            <a:chExt cx="6746856" cy="131269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862477"/>
              <a:ext cx="6746856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28641"/>
              <a:ext cx="674685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09211" y="7788437"/>
            <a:ext cx="5060142" cy="984519"/>
            <a:chOff x="0" y="0"/>
            <a:chExt cx="6746856" cy="1312692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862477"/>
              <a:ext cx="6746856" cy="4502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1">
                <a:lnSpc>
                  <a:spcPts val="273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00000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PES1UG22CS466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-28641"/>
              <a:ext cx="6746856" cy="5907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800" b="true">
                  <a:solidFill>
                    <a:srgbClr val="00000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RAMALA TASKEEN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-5400000">
            <a:off x="11000987" y="993684"/>
            <a:ext cx="8280696" cy="6293329"/>
          </a:xfrm>
          <a:custGeom>
            <a:avLst/>
            <a:gdLst/>
            <a:ahLst/>
            <a:cxnLst/>
            <a:rect r="r" b="b" t="t" l="l"/>
            <a:pathLst>
              <a:path h="6293329" w="8280696">
                <a:moveTo>
                  <a:pt x="0" y="0"/>
                </a:moveTo>
                <a:lnTo>
                  <a:pt x="8280697" y="0"/>
                </a:lnTo>
                <a:lnTo>
                  <a:pt x="8280697" y="6293329"/>
                </a:lnTo>
                <a:lnTo>
                  <a:pt x="0" y="62933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10104444"/>
            <a:ext cx="18288000" cy="182556"/>
          </a:xfrm>
          <a:prstGeom prst="rect">
            <a:avLst/>
          </a:prstGeom>
          <a:solidFill>
            <a:srgbClr val="9600F2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6420705" y="3252106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20705" y="4011454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20705" y="4770802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REVIEW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20705" y="5530150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IDENTIFIED GAPS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20705" y="7048846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FEASIBILITY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20705" y="8728710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GROUP DETAILS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20705" y="6289498"/>
            <a:ext cx="5446590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SOLUTION PROPOSAL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95725" y="1028700"/>
            <a:ext cx="601622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OUTLINE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2827211">
            <a:off x="12815001" y="-947040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6422757">
            <a:off x="-1893818" y="5330744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8"/>
                </a:lnTo>
                <a:lnTo>
                  <a:pt x="0" y="6068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420705" y="7807671"/>
            <a:ext cx="7901032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289"/>
              </a:lnSpc>
              <a:buFont typeface="Arial"/>
              <a:buChar char="•"/>
            </a:pPr>
            <a:r>
              <a:rPr lang="en-US" b="true" sz="3299" u="sng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EXPLORATION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992400" y="5770879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6099" y="503026"/>
            <a:ext cx="9156470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44857" y="2509507"/>
            <a:ext cx="16258825" cy="6748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  <a:spcBef>
                <a:spcPct val="0"/>
              </a:spcBef>
            </a:pPr>
            <a:r>
              <a:rPr lang="en-US" b="true" sz="409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Music generation from text descriptions is an emerging field that combines natural language processing (NLP) and generative music models. Existing text-to-music models, such as Google's MusicLM, rely heavily on large-scale Transformer-based architectures but often struggle with:</a:t>
            </a:r>
          </a:p>
          <a:p>
            <a:pPr algn="l" marL="884967" indent="-442484" lvl="1">
              <a:lnSpc>
                <a:spcPts val="5328"/>
              </a:lnSpc>
              <a:spcBef>
                <a:spcPct val="0"/>
              </a:spcBef>
              <a:buAutoNum type="arabicPeriod" startAt="1"/>
            </a:pPr>
            <a:r>
              <a:rPr lang="en-US" b="true" sz="409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Long-term musical coherence (melody, harmony, rhythm consistency).</a:t>
            </a:r>
          </a:p>
          <a:p>
            <a:pPr algn="l" marL="884967" indent="-442484" lvl="1">
              <a:lnSpc>
                <a:spcPts val="5328"/>
              </a:lnSpc>
              <a:spcBef>
                <a:spcPct val="0"/>
              </a:spcBef>
              <a:buAutoNum type="arabicPeriod" startAt="1"/>
            </a:pPr>
            <a:r>
              <a:rPr lang="en-US" b="true" sz="409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High-quality audio synthesis (realistic instrument sounds).</a:t>
            </a:r>
          </a:p>
          <a:p>
            <a:pPr algn="l" marL="884967" indent="-442484" lvl="1">
              <a:lnSpc>
                <a:spcPts val="5328"/>
              </a:lnSpc>
              <a:spcBef>
                <a:spcPct val="0"/>
              </a:spcBef>
              <a:buAutoNum type="arabicPeriod" startAt="1"/>
            </a:pPr>
            <a:r>
              <a:rPr lang="en-US" b="true" sz="4098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Style adaptability (ensuring generated music follows a desired genre, mood, or composition style).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503026"/>
            <a:ext cx="12549375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6368" y="2192020"/>
            <a:ext cx="16230600" cy="7066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This research aims to develop a hybrid text-to-music generation model that integrates style learning for improved musical coherence, quality, and adaptability.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system will generate music from textual descriptions while preserving key musical structures such as melody, harmony, and rhythm.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 style learning mechanism will be incorporated to provide precise control over genre, mood, and instrumentation, ensuring alignment with artistic intent.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model will use a hybrid Transformer-Diffusion approach, where Transformers handle MIDI-based sequence modeling to ensure structural consistency.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Diffusion models will be employed for high-fidelity audio synthesis, improving the realism of instrument sounds and overall audio quality.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The key challenge is effectively combining discrete MIDI representations with continuous waveform synthesis to generate structured yet expressive music.</a:t>
            </a:r>
          </a:p>
          <a:p>
            <a:pPr algn="l" marL="669288" indent="-334644" lvl="1">
              <a:lnSpc>
                <a:spcPts val="4029"/>
              </a:lnSpc>
              <a:spcBef>
                <a:spcPct val="0"/>
              </a:spcBef>
              <a:buAutoNum type="arabicPeriod" startAt="1"/>
            </a:pPr>
            <a:r>
              <a:rPr lang="en-US" b="true" sz="30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This approach aims to overcome limitations of existing models by enhancing long-term coherence, audio fidelity, and style adaptability in AI-generated music.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216663"/>
            <a:ext cx="15895433" cy="914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 Introduction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paper explores Text-to-Music (T2M) generation, focusing on converting textual descriptions into audio music.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It highlights recent advancements in deep learning and generative models that have improved music synthesis.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research addresses the gap between textual prompts and high-fidelity musical generation.</a:t>
            </a:r>
          </a:p>
          <a:p>
            <a:pPr algn="l">
              <a:lnSpc>
                <a:spcPts val="4560"/>
              </a:lnSpc>
            </a:pPr>
            <a:r>
              <a:rPr lang="en-US" sz="3800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2. Related Work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Covers existing methods in Natural Language Processing (NLP) and Music Generation.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Reviews transformers, diffusion models, and generative adversarial networks (GANs) used for music synthesis.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Discusses the limitations of current T2M models, such as lack of coherence and controllability.</a:t>
            </a:r>
          </a:p>
          <a:p>
            <a:pPr algn="l">
              <a:lnSpc>
                <a:spcPts val="4560"/>
              </a:lnSpc>
              <a:spcBef>
                <a:spcPct val="0"/>
              </a:spcBef>
            </a:pPr>
          </a:p>
          <a:p>
            <a:pPr algn="l">
              <a:lnSpc>
                <a:spcPts val="45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0"/>
            <a:ext cx="18288000" cy="960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3.Methodology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Describes the proposed deep learning model architecture for text-to-music generation.</a:t>
            </a:r>
          </a:p>
          <a:p>
            <a:pPr algn="l" marL="863599" indent="-431800" lvl="1">
              <a:lnSpc>
                <a:spcPts val="47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Uses a combination of: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Pretrained text encoders (e.g., BERT, GPT-based m</a:t>
            </a: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odels).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Audio generation models (e.g., diffusion-based approaches or autoregressive models).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Mel-spectrograms &amp; waveform synthesis to ensure high-quality output.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Includes training data sources, preprocessing techniques, and evaluation metrics.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4. Model Training &amp; Optimization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Details dataset selection, including labeled music-text pairs.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Explains data augmentation techniques for better generalization.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Discusses loss functions, optimization strategies, and regularization methods.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395" y="526074"/>
            <a:ext cx="17499211" cy="1080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5. Evaluati</a:t>
            </a:r>
            <a:r>
              <a:rPr lang="en-US" b="true" sz="3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on &amp; Results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Presents quantitative and qualitative assessments of generated music.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Uses metrics such as: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Mel Spectrogram Loss (for similarity between generated and real music).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FID (Frechet Inception Distance) for Music (to measure realism).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User Study/Listening Tests (for subjective evaluation).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Compares the performance of the proposed method with existing T2M models.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  <a:p>
            <a:pPr algn="l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6.Conclusion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Summarizes key findings and contributions.</a:t>
            </a:r>
          </a:p>
          <a:p>
            <a:pPr algn="l" marL="863599" indent="-431800" lvl="1">
              <a:lnSpc>
                <a:spcPts val="47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Proposes future improvements like: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Better alignment techniques for text and music embeddings.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Larger, more diverse datasets.</a:t>
            </a:r>
          </a:p>
          <a:p>
            <a:pPr algn="l" marL="1727199" indent="-575733" lvl="2">
              <a:lnSpc>
                <a:spcPts val="4799"/>
              </a:lnSpc>
              <a:spcBef>
                <a:spcPct val="0"/>
              </a:spcBef>
              <a:buFont typeface="Arial"/>
              <a:buChar char="⚬"/>
            </a:pPr>
            <a:r>
              <a:rPr lang="en-US" sz="399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Real-time generation capabilities.</a:t>
            </a: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  <a:p>
            <a:pPr algn="l">
              <a:lnSpc>
                <a:spcPts val="4799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7916" y="2326830"/>
            <a:ext cx="12693452" cy="560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42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1.Using Deep Learning for Text to Asia Music </a:t>
            </a:r>
            <a:r>
              <a:rPr lang="en-US" sz="342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Generation</a:t>
            </a:r>
          </a:p>
          <a:p>
            <a:pPr algn="l">
              <a:lnSpc>
                <a:spcPts val="4458"/>
              </a:lnSpc>
            </a:pPr>
          </a:p>
          <a:p>
            <a:pPr algn="l">
              <a:lnSpc>
                <a:spcPts val="4458"/>
              </a:lnSpc>
            </a:pPr>
            <a:r>
              <a:rPr lang="en-US" sz="342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Dataset &amp; Preprocessing Challenges in Music AI</a:t>
            </a:r>
          </a:p>
          <a:p>
            <a:pPr algn="l" marL="740536" indent="-370268" lvl="1">
              <a:lnSpc>
                <a:spcPts val="4458"/>
              </a:lnSpc>
              <a:buFont typeface="Arial"/>
              <a:buChar char="•"/>
            </a:pPr>
            <a:r>
              <a:rPr lang="en-US" sz="342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Dataset Used in Previous Studies:</a:t>
            </a:r>
          </a:p>
          <a:p>
            <a:pPr algn="l" marL="1481073" indent="-493691" lvl="2">
              <a:lnSpc>
                <a:spcPts val="4458"/>
              </a:lnSpc>
              <a:buFont typeface="Arial"/>
              <a:buChar char="⚬"/>
            </a:pPr>
            <a:r>
              <a:rPr lang="en-US" sz="342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Size, diversity, and quality of audio files</a:t>
            </a:r>
          </a:p>
          <a:p>
            <a:pPr algn="l" marL="1481073" indent="-493691" lvl="2">
              <a:lnSpc>
                <a:spcPts val="4458"/>
              </a:lnSpc>
              <a:buFont typeface="Arial"/>
              <a:buChar char="⚬"/>
            </a:pPr>
            <a:r>
              <a:rPr lang="en-US" sz="342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Need for labeled text-music pairs</a:t>
            </a:r>
          </a:p>
          <a:p>
            <a:pPr algn="l">
              <a:lnSpc>
                <a:spcPts val="4458"/>
              </a:lnSpc>
            </a:pPr>
            <a:r>
              <a:rPr lang="en-US" sz="342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Feature Extraction:</a:t>
            </a:r>
          </a:p>
          <a:p>
            <a:pPr algn="l" marL="1481073" indent="-493691" lvl="2">
              <a:lnSpc>
                <a:spcPts val="4458"/>
              </a:lnSpc>
              <a:buFont typeface="Arial"/>
              <a:buChar char="⚬"/>
            </a:pPr>
            <a:r>
              <a:rPr lang="en-US" sz="342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Use of MFCCs, Mel spectrograms, Chroma features</a:t>
            </a:r>
          </a:p>
          <a:p>
            <a:pPr algn="l" marL="1481073" indent="-493691" lvl="2">
              <a:lnSpc>
                <a:spcPts val="4458"/>
              </a:lnSpc>
              <a:buFont typeface="Arial"/>
              <a:buChar char="⚬"/>
            </a:pPr>
            <a:r>
              <a:rPr lang="en-US" sz="342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Text embedding techniques (e.g., Word2Vec, BERT)</a:t>
            </a:r>
          </a:p>
          <a:p>
            <a:pPr algn="l">
              <a:lnSpc>
                <a:spcPts val="4458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60050" y="4779562"/>
            <a:ext cx="8450931" cy="5417986"/>
          </a:xfrm>
          <a:custGeom>
            <a:avLst/>
            <a:gdLst/>
            <a:ahLst/>
            <a:cxnLst/>
            <a:rect r="r" b="b" t="t" l="l"/>
            <a:pathLst>
              <a:path h="5417986" w="8450931">
                <a:moveTo>
                  <a:pt x="0" y="0"/>
                </a:moveTo>
                <a:lnTo>
                  <a:pt x="8450931" y="0"/>
                </a:lnTo>
                <a:lnTo>
                  <a:pt x="8450931" y="5417986"/>
                </a:lnTo>
                <a:lnTo>
                  <a:pt x="0" y="54179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055" r="0" b="-60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4202" y="2105988"/>
            <a:ext cx="10005848" cy="742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87"/>
              </a:lnSpc>
            </a:pPr>
            <a:r>
              <a:rPr lang="en-US" sz="248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Music Database (Input Data)</a:t>
            </a:r>
          </a:p>
          <a:p>
            <a:pPr algn="l" marL="537461" indent="-268731" lvl="1">
              <a:lnSpc>
                <a:spcPts val="2987"/>
              </a:lnSpc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Contains Melody, Accompaniment, Chords, and Percussion datasets.</a:t>
            </a:r>
          </a:p>
          <a:p>
            <a:pPr algn="l" marL="537461" indent="-268731" lvl="1">
              <a:lnSpc>
                <a:spcPts val="2987"/>
              </a:lnSpc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Provides raw musical elements for training the model.</a:t>
            </a:r>
          </a:p>
          <a:p>
            <a:pPr algn="l">
              <a:lnSpc>
                <a:spcPts val="2987"/>
              </a:lnSpc>
            </a:pPr>
            <a:r>
              <a:rPr lang="en-US" sz="2489" b="true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 Augmentation (Feature Enhancement)</a:t>
            </a:r>
          </a:p>
          <a:p>
            <a:pPr algn="l" marL="537461" indent="-268731" lvl="1">
              <a:lnSpc>
                <a:spcPts val="2987"/>
              </a:lnSpc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Hidden Markov Model (HMM) → Generates augmented melodies.</a:t>
            </a:r>
          </a:p>
          <a:p>
            <a:pPr algn="l" marL="537461" indent="-268731" lvl="1">
              <a:lnSpc>
                <a:spcPts val="2987"/>
              </a:lnSpc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Simulated Annealing → Creates structured melodic skeletons.</a:t>
            </a:r>
          </a:p>
          <a:p>
            <a:pPr algn="l" marL="537461" indent="-268731" lvl="1">
              <a:lnSpc>
                <a:spcPts val="2987"/>
              </a:lnSpc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Functional Harmony Finite State Machine → Enhances chord progressions.</a:t>
            </a:r>
          </a:p>
          <a:p>
            <a:pPr algn="l">
              <a:lnSpc>
                <a:spcPts val="2987"/>
              </a:lnSpc>
              <a:spcBef>
                <a:spcPct val="0"/>
              </a:spcBef>
            </a:pPr>
            <a:r>
              <a:rPr lang="en-US" b="true" sz="248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Deep Learning Module (AI-Based Music Generati</a:t>
            </a:r>
            <a:r>
              <a:rPr lang="en-US" b="true" sz="248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on)</a:t>
            </a:r>
          </a:p>
          <a:p>
            <a:pPr algn="l" marL="537461" indent="-268731" lvl="1">
              <a:lnSpc>
                <a:spcPts val="2987"/>
              </a:lnSpc>
              <a:spcBef>
                <a:spcPct val="0"/>
              </a:spcBef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Melody Generation DL → Creates melodies from text input.</a:t>
            </a:r>
          </a:p>
          <a:p>
            <a:pPr algn="l" marL="537461" indent="-268731" lvl="1">
              <a:lnSpc>
                <a:spcPts val="2987"/>
              </a:lnSpc>
              <a:spcBef>
                <a:spcPct val="0"/>
              </a:spcBef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Accompany Generation Rules → Aligns accompaniment with melody.</a:t>
            </a:r>
          </a:p>
          <a:p>
            <a:pPr algn="l" marL="537461" indent="-268731" lvl="1">
              <a:lnSpc>
                <a:spcPts val="2987"/>
              </a:lnSpc>
              <a:spcBef>
                <a:spcPct val="0"/>
              </a:spcBef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Chord Generation FSM → Ensures smooth chord transitions.</a:t>
            </a:r>
          </a:p>
          <a:p>
            <a:pPr algn="l" marL="537461" indent="-268731" lvl="1">
              <a:lnSpc>
                <a:spcPts val="2987"/>
              </a:lnSpc>
              <a:spcBef>
                <a:spcPct val="0"/>
              </a:spcBef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Percussion Generation DL → Generates rhythmic percussion patterns.</a:t>
            </a:r>
          </a:p>
          <a:p>
            <a:pPr algn="l">
              <a:lnSpc>
                <a:spcPts val="2987"/>
              </a:lnSpc>
              <a:spcBef>
                <a:spcPct val="0"/>
              </a:spcBef>
            </a:pPr>
            <a:r>
              <a:rPr lang="en-US" b="true" sz="2489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Music Composition Integration (Final Output)</a:t>
            </a:r>
          </a:p>
          <a:p>
            <a:pPr algn="l" marL="537461" indent="-268731" lvl="1">
              <a:lnSpc>
                <a:spcPts val="2987"/>
              </a:lnSpc>
              <a:spcBef>
                <a:spcPct val="0"/>
              </a:spcBef>
              <a:buFont typeface="Arial"/>
              <a:buChar char="•"/>
            </a:pPr>
            <a:r>
              <a:rPr lang="en-US" sz="2489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Combines melody, accompaniment, chords, and percussion to produce AI-generated Asian-style music.</a:t>
            </a:r>
          </a:p>
          <a:p>
            <a:pPr algn="l">
              <a:lnSpc>
                <a:spcPts val="298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2827211">
            <a:off x="14295600" y="-1235798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422757">
            <a:off x="-3229323" y="5619502"/>
            <a:ext cx="7984799" cy="6068448"/>
          </a:xfrm>
          <a:custGeom>
            <a:avLst/>
            <a:gdLst/>
            <a:ahLst/>
            <a:cxnLst/>
            <a:rect r="r" b="b" t="t" l="l"/>
            <a:pathLst>
              <a:path h="6068448" w="7984799">
                <a:moveTo>
                  <a:pt x="0" y="0"/>
                </a:moveTo>
                <a:lnTo>
                  <a:pt x="7984800" y="0"/>
                </a:lnTo>
                <a:lnTo>
                  <a:pt x="7984800" y="6068447"/>
                </a:lnTo>
                <a:lnTo>
                  <a:pt x="0" y="60684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415527" y="381000"/>
            <a:ext cx="12368901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0200"/>
              </a:lnSpc>
              <a:spcBef>
                <a:spcPct val="0"/>
              </a:spcBef>
            </a:pPr>
            <a:r>
              <a:rPr lang="en-US" b="true" sz="850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LITERATURE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DAGi2J7is6s</dc:identifier>
  <dcterms:modified xsi:type="dcterms:W3CDTF">2011-08-01T06:04:30Z</dcterms:modified>
  <cp:revision>1</cp:revision>
  <dc:title>Strategy Deck</dc:title>
</cp:coreProperties>
</file>