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6" r:id="rId2"/>
    <p:sldId id="286" r:id="rId3"/>
    <p:sldId id="287" r:id="rId4"/>
    <p:sldId id="257" r:id="rId5"/>
    <p:sldId id="259" r:id="rId6"/>
    <p:sldId id="258" r:id="rId7"/>
    <p:sldId id="266" r:id="rId8"/>
    <p:sldId id="265" r:id="rId9"/>
    <p:sldId id="263" r:id="rId10"/>
    <p:sldId id="290" r:id="rId11"/>
    <p:sldId id="280" r:id="rId12"/>
    <p:sldId id="262" r:id="rId13"/>
    <p:sldId id="281" r:id="rId14"/>
    <p:sldId id="283" r:id="rId15"/>
    <p:sldId id="275" r:id="rId16"/>
    <p:sldId id="279" r:id="rId17"/>
    <p:sldId id="291" r:id="rId18"/>
    <p:sldId id="285" r:id="rId19"/>
    <p:sldId id="282" r:id="rId20"/>
    <p:sldId id="284" r:id="rId21"/>
    <p:sldId id="264" r:id="rId22"/>
    <p:sldId id="270" r:id="rId23"/>
    <p:sldId id="272" r:id="rId24"/>
    <p:sldId id="289" r:id="rId25"/>
    <p:sldId id="273" r:id="rId26"/>
    <p:sldId id="274" r:id="rId27"/>
    <p:sldId id="288" r:id="rId28"/>
    <p:sldId id="261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71949"/>
    <a:srgbClr val="D6370C"/>
    <a:srgbClr val="1D3A00"/>
    <a:srgbClr val="FF0D97"/>
    <a:srgbClr val="003635"/>
    <a:srgbClr val="9EFF29"/>
    <a:srgbClr val="C80064"/>
    <a:srgbClr val="C33A1F"/>
    <a:srgbClr val="FF2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9T23:17:44.52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5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2" y="707923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814" y="235236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D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9" y="298080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64226"/>
            <a:ext cx="8246070" cy="341424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480" y="613015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437968"/>
            <a:ext cx="6304935" cy="325052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6" y="24214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568" y="685800"/>
            <a:ext cx="6975987" cy="1659188"/>
          </a:xfrm>
        </p:spPr>
        <p:txBody>
          <a:bodyPr>
            <a:normAutofit/>
          </a:bodyPr>
          <a:lstStyle/>
          <a:p>
            <a:r>
              <a:rPr lang="en-US" sz="66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SDS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4585" y="2571750"/>
            <a:ext cx="3104707" cy="170880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By</a:t>
            </a:r>
          </a:p>
          <a:p>
            <a:pPr algn="l"/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Saket Mishra (PES1UG19CS422)</a:t>
            </a:r>
          </a:p>
          <a:p>
            <a:pPr algn="l"/>
            <a:r>
              <a:rPr lang="en-US" sz="13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Sammed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D </a:t>
            </a:r>
            <a:r>
              <a:rPr lang="en-US" sz="13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Tapakire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(PES1UG19CS426)</a:t>
            </a:r>
          </a:p>
          <a:p>
            <a:pPr algn="l"/>
            <a:r>
              <a:rPr lang="en-US" sz="13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Saif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Kamalsha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(PES1UG19CS420)</a:t>
            </a:r>
          </a:p>
          <a:p>
            <a:pPr algn="l"/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Samarth Kumar (PES1UG19CS424)</a:t>
            </a:r>
          </a:p>
          <a:p>
            <a:pPr algn="l"/>
            <a:endParaRPr lang="en-US" sz="13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AF87BDC-B194-4C51-8B1E-D52D73F0E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1226" y="1437967"/>
            <a:ext cx="8745793" cy="354698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Before Normalization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2DF18E-6D3A-4820-AF5B-6F6E5A008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20" y="1954296"/>
            <a:ext cx="6944709" cy="295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2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2B3B2793-5682-4AE7-AF79-00B622A3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42888"/>
            <a:ext cx="8093075" cy="762000"/>
          </a:xfrm>
        </p:spPr>
        <p:txBody>
          <a:bodyPr>
            <a:normAutofit/>
          </a:bodyPr>
          <a:lstStyle/>
          <a:p>
            <a:r>
              <a:rPr lang="en-US" dirty="0"/>
              <a:t>Graph Visualization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77E2DEB-305D-4A4E-AC78-026F969F6CB4}"/>
              </a:ext>
            </a:extLst>
          </p:cNvPr>
          <p:cNvSpPr txBox="1">
            <a:spLocks/>
          </p:cNvSpPr>
          <p:nvPr/>
        </p:nvSpPr>
        <p:spPr>
          <a:xfrm>
            <a:off x="2541180" y="800212"/>
            <a:ext cx="6602819" cy="475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Number of Courses for varying level of difficulty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C5C39-6FE7-48BD-96D9-242AB48A41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0" t="26460" r="35697" b="6563"/>
          <a:stretch/>
        </p:blipFill>
        <p:spPr>
          <a:xfrm>
            <a:off x="1212112" y="1275907"/>
            <a:ext cx="5167423" cy="387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1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9182" y="36689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Graph Visualization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61295" y="800214"/>
            <a:ext cx="4040188" cy="479822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24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Histogram of Price</a:t>
            </a:r>
            <a:endParaRPr lang="en-IN" sz="3200" b="1" kern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8316F-40F3-46C4-BA48-BEEF8D326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" t="24887" r="29216" b="16160"/>
          <a:stretch/>
        </p:blipFill>
        <p:spPr>
          <a:xfrm>
            <a:off x="0" y="1280036"/>
            <a:ext cx="7648766" cy="386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0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2B3B2793-5682-4AE7-AF79-00B622A3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42888"/>
            <a:ext cx="8093075" cy="762000"/>
          </a:xfrm>
        </p:spPr>
        <p:txBody>
          <a:bodyPr>
            <a:normAutofit/>
          </a:bodyPr>
          <a:lstStyle/>
          <a:p>
            <a:r>
              <a:rPr lang="en-US" dirty="0"/>
              <a:t>Graph Visualization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77E2DEB-305D-4A4E-AC78-026F969F6CB4}"/>
              </a:ext>
            </a:extLst>
          </p:cNvPr>
          <p:cNvSpPr txBox="1">
            <a:spLocks/>
          </p:cNvSpPr>
          <p:nvPr/>
        </p:nvSpPr>
        <p:spPr>
          <a:xfrm>
            <a:off x="3275964" y="764977"/>
            <a:ext cx="5742955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Analyzing Course Duration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9FD89-9FCC-44A4-B67E-E948D1372E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27494" r="7093" b="10285"/>
          <a:stretch/>
        </p:blipFill>
        <p:spPr>
          <a:xfrm>
            <a:off x="0" y="1244798"/>
            <a:ext cx="9144000" cy="389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1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2B3B2793-5682-4AE7-AF79-00B622A3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42888"/>
            <a:ext cx="8093075" cy="762000"/>
          </a:xfrm>
        </p:spPr>
        <p:txBody>
          <a:bodyPr>
            <a:normAutofit/>
          </a:bodyPr>
          <a:lstStyle/>
          <a:p>
            <a:r>
              <a:rPr lang="en-US" dirty="0"/>
              <a:t>Graph Visualization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77E2DEB-305D-4A4E-AC78-026F969F6CB4}"/>
              </a:ext>
            </a:extLst>
          </p:cNvPr>
          <p:cNvSpPr txBox="1">
            <a:spLocks/>
          </p:cNvSpPr>
          <p:nvPr/>
        </p:nvSpPr>
        <p:spPr>
          <a:xfrm>
            <a:off x="3488616" y="764977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Analyzing Price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B60C4-7669-495D-890E-85A4C9205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8" t="36796" r="53023" b="10077"/>
          <a:stretch/>
        </p:blipFill>
        <p:spPr>
          <a:xfrm>
            <a:off x="0" y="1244799"/>
            <a:ext cx="4986670" cy="390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0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0635" y="188986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Normalization and Standardization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CD511A-9B56-4A73-8FA1-61D1A8B530D3}"/>
              </a:ext>
            </a:extLst>
          </p:cNvPr>
          <p:cNvSpPr/>
          <p:nvPr/>
        </p:nvSpPr>
        <p:spPr>
          <a:xfrm>
            <a:off x="7240772" y="1300146"/>
            <a:ext cx="22647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goal 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of data 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normalization 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is to reduce 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and even 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eliminate data redundancy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F1257-BE7C-423C-8E7D-1AA397D1D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" t="30378" r="10116" b="13986"/>
          <a:stretch/>
        </p:blipFill>
        <p:spPr>
          <a:xfrm>
            <a:off x="0" y="1300146"/>
            <a:ext cx="7336465" cy="384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8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00E9-8CDD-464A-9B0C-24AD5712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Normalization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A1D230-02F3-429B-86DB-1F755EEF822A}"/>
              </a:ext>
            </a:extLst>
          </p:cNvPr>
          <p:cNvSpPr/>
          <p:nvPr/>
        </p:nvSpPr>
        <p:spPr>
          <a:xfrm>
            <a:off x="472051" y="3014128"/>
            <a:ext cx="73209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our case: price and number of subscriber. price has a range of 0 to 200 whereas number of subscribers has a range of 0 to 161029. Normalizing helps us compare these columns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2A7F3-FD0C-41A5-829C-4ABDA1C23B9E}"/>
              </a:ext>
            </a:extLst>
          </p:cNvPr>
          <p:cNvSpPr/>
          <p:nvPr/>
        </p:nvSpPr>
        <p:spPr>
          <a:xfrm>
            <a:off x="472051" y="1529207"/>
            <a:ext cx="81998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Normalization is to change the values of numeric columns in the dataset to a common scale, without distorting differences in the ranges of values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63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D6024-0290-4409-893E-5A2B6471D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1" y="1356852"/>
            <a:ext cx="8031934" cy="362810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Normalized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97231C-38CD-4332-8AC1-34D191FA0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7" y="2094270"/>
            <a:ext cx="5648632" cy="256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03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9182" y="36689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Graph Visualization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61295" y="800214"/>
            <a:ext cx="4040188" cy="479822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24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Histogram of Price- Normalized</a:t>
            </a:r>
            <a:endParaRPr lang="en-IN" sz="3200" b="1" kern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B90DF-CAB1-4C66-8DE7-60A6D94EB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1" t="21795" r="50930" b="41473"/>
          <a:stretch/>
        </p:blipFill>
        <p:spPr>
          <a:xfrm>
            <a:off x="0" y="1280036"/>
            <a:ext cx="5326912" cy="386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E67775-307F-425B-A7CC-E8952D3737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5" t="34315" r="21861" b="6770"/>
          <a:stretch/>
        </p:blipFill>
        <p:spPr>
          <a:xfrm>
            <a:off x="28282" y="1241342"/>
            <a:ext cx="7888223" cy="375944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2B3B2793-5682-4AE7-AF79-00B622A3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42888"/>
            <a:ext cx="8093075" cy="762000"/>
          </a:xfrm>
        </p:spPr>
        <p:txBody>
          <a:bodyPr>
            <a:normAutofit/>
          </a:bodyPr>
          <a:lstStyle/>
          <a:p>
            <a:r>
              <a:rPr lang="en-US" dirty="0"/>
              <a:t>Graph Visualization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77E2DEB-305D-4A4E-AC78-026F969F6CB4}"/>
              </a:ext>
            </a:extLst>
          </p:cNvPr>
          <p:cNvSpPr txBox="1">
            <a:spLocks/>
          </p:cNvSpPr>
          <p:nvPr/>
        </p:nvSpPr>
        <p:spPr>
          <a:xfrm>
            <a:off x="2701804" y="853376"/>
            <a:ext cx="7888223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Analyzing Course Duration Distribution</a:t>
            </a:r>
            <a:br>
              <a:rPr lang="en-US" u="sng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Box-Plot on removal of outliers</a:t>
            </a:r>
          </a:p>
        </p:txBody>
      </p:sp>
    </p:spTree>
    <p:extLst>
      <p:ext uri="{BB962C8B-B14F-4D97-AF65-F5344CB8AC3E}">
        <p14:creationId xmlns:p14="http://schemas.microsoft.com/office/powerpoint/2010/main" val="931178880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6614" y="749596"/>
            <a:ext cx="6381364" cy="1659188"/>
          </a:xfrm>
        </p:spPr>
        <p:txBody>
          <a:bodyPr>
            <a:normAutofit/>
          </a:bodyPr>
          <a:lstStyle/>
          <a:p>
            <a:r>
              <a:rPr lang="en-US" sz="60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UDEMY COURSES</a:t>
            </a:r>
          </a:p>
        </p:txBody>
      </p:sp>
    </p:spTree>
    <p:extLst>
      <p:ext uri="{BB962C8B-B14F-4D97-AF65-F5344CB8AC3E}">
        <p14:creationId xmlns:p14="http://schemas.microsoft.com/office/powerpoint/2010/main" val="410040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A70F49-4163-4596-947D-7400771EEF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4" t="26666" r="36279" b="10285"/>
          <a:stretch/>
        </p:blipFill>
        <p:spPr>
          <a:xfrm>
            <a:off x="0" y="1286539"/>
            <a:ext cx="5975498" cy="3844993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2B3B2793-5682-4AE7-AF79-00B622A3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42888"/>
            <a:ext cx="8093075" cy="762000"/>
          </a:xfrm>
        </p:spPr>
        <p:txBody>
          <a:bodyPr>
            <a:normAutofit/>
          </a:bodyPr>
          <a:lstStyle/>
          <a:p>
            <a:r>
              <a:rPr lang="en-US" dirty="0"/>
              <a:t>Graph Visualization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77E2DEB-305D-4A4E-AC78-026F969F6CB4}"/>
              </a:ext>
            </a:extLst>
          </p:cNvPr>
          <p:cNvSpPr txBox="1">
            <a:spLocks/>
          </p:cNvSpPr>
          <p:nvPr/>
        </p:nvSpPr>
        <p:spPr>
          <a:xfrm>
            <a:off x="3669369" y="757684"/>
            <a:ext cx="5474631" cy="847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7. Analyzing Price Distribution</a:t>
            </a:r>
            <a:br>
              <a:rPr lang="en-US" u="sng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Box-Plot on removal of outliers</a:t>
            </a:r>
          </a:p>
        </p:txBody>
      </p:sp>
    </p:spTree>
    <p:extLst>
      <p:ext uri="{BB962C8B-B14F-4D97-AF65-F5344CB8AC3E}">
        <p14:creationId xmlns:p14="http://schemas.microsoft.com/office/powerpoint/2010/main" val="2325381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FC1CEF-A682-4323-97AE-40D1B1BA2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498" y="1879106"/>
            <a:ext cx="7991004" cy="31356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our data set as the number of subscribers play great role ,it  was only appropriate that our hypothesis was based on the number of subscribers</a:t>
            </a:r>
          </a:p>
          <a:p>
            <a:r>
              <a:rPr lang="en-US" dirty="0"/>
              <a:t>Our research Hypothesis is</a:t>
            </a:r>
          </a:p>
          <a:p>
            <a:r>
              <a:rPr lang="en-US" u="sng" dirty="0">
                <a:solidFill>
                  <a:srgbClr val="FF0000"/>
                </a:solidFill>
              </a:rPr>
              <a:t>Null Hypothesis;</a:t>
            </a:r>
          </a:p>
          <a:p>
            <a:r>
              <a:rPr lang="en-US" dirty="0"/>
              <a:t>H0 : The average no. of subscribers for web development courses is greater than 5500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en-US" u="sng" dirty="0">
                <a:solidFill>
                  <a:srgbClr val="FF0000"/>
                </a:solidFill>
              </a:rPr>
              <a:t>Alternate Hypothesis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Ha : The average no. of subscribers for web development courses is lesser than or equal to 5500</a:t>
            </a:r>
            <a:endParaRPr lang="en-US" dirty="0">
              <a:solidFill>
                <a:schemeClr val="accent4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9426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FC1CEF-A682-4323-97AE-40D1B1BA2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498" y="1333301"/>
            <a:ext cx="7991004" cy="313565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D3A00"/>
                </a:solidFill>
              </a:rPr>
              <a:t>Here the population parameter is  :Population mean</a:t>
            </a:r>
          </a:p>
          <a:p>
            <a:r>
              <a:rPr lang="en-US" sz="3200" dirty="0">
                <a:solidFill>
                  <a:srgbClr val="1D3A00"/>
                </a:solidFill>
              </a:rPr>
              <a:t>The population here consist all the web development courses in dataset</a:t>
            </a:r>
          </a:p>
          <a:p>
            <a:endParaRPr lang="en-US" dirty="0">
              <a:solidFill>
                <a:srgbClr val="1D3A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EAE6C-3F61-495B-8586-BA7E6D8DF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08" y="4053508"/>
            <a:ext cx="7192379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0742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D3A00"/>
                </a:solidFill>
              </a:rPr>
              <a:t>Hypothesis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9D622-749E-44B9-808E-F66D5D093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Method used is P-Value test</a:t>
            </a:r>
          </a:p>
          <a:p>
            <a:pPr marL="0" indent="0">
              <a:buNone/>
            </a:pPr>
            <a:r>
              <a:rPr lang="en-IN" dirty="0"/>
              <a:t>After the P-Value test we obtain the below statistics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After performing Z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67466-9B5F-41C7-B040-2F30129EE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7" y="2408065"/>
            <a:ext cx="7249537" cy="847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F241CC-7D52-4359-B8DB-55F589083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78" y="4016629"/>
            <a:ext cx="717332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5617-1F7F-41F8-B70D-46823673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Here, we see that the P-value is greater than the alpha (0.05) value. Hence, we conclude that both H0 and Ha are plausible. In this case, a sample has a 38.9% probability of disagreeing with H0. </a:t>
            </a:r>
            <a:endParaRPr lang="en-IN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826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2B3B2793-5682-4AE7-AF79-00B622A3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42888"/>
            <a:ext cx="8093075" cy="762000"/>
          </a:xfrm>
        </p:spPr>
        <p:txBody>
          <a:bodyPr>
            <a:normAutofit/>
          </a:bodyPr>
          <a:lstStyle/>
          <a:p>
            <a:r>
              <a:rPr lang="en-US" dirty="0"/>
              <a:t>Correlation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D5EA4-8228-4058-BA0B-42774EA3013C}"/>
              </a:ext>
            </a:extLst>
          </p:cNvPr>
          <p:cNvSpPr txBox="1"/>
          <p:nvPr/>
        </p:nvSpPr>
        <p:spPr>
          <a:xfrm>
            <a:off x="0" y="124401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refers to the act where a certain variables value could be dependent on another variable. Correlation often helps in connecting multiple variables of a dataset.</a:t>
            </a:r>
          </a:p>
          <a:p>
            <a:endParaRPr lang="en-US" dirty="0"/>
          </a:p>
          <a:p>
            <a:r>
              <a:rPr lang="en-US" dirty="0"/>
              <a:t>But it is very important to keep in mind that correlation does not imply causation i.e. just because two variables have a strong positive or negative correlation, does not imply they are related.</a:t>
            </a:r>
          </a:p>
          <a:p>
            <a:r>
              <a:rPr lang="en-US" dirty="0"/>
              <a:t>Variables could have a positive correlation when increase in variable A results in increase in variable B.</a:t>
            </a:r>
          </a:p>
          <a:p>
            <a:r>
              <a:rPr lang="en-US" dirty="0"/>
              <a:t>Variables could have a negative correlation when decrease in variable A results in increase in variable B.</a:t>
            </a:r>
          </a:p>
          <a:p>
            <a:r>
              <a:rPr lang="en-US" dirty="0"/>
              <a:t>Variables could have neutral correlation when a change in variable A does not impact the value of variable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1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2B3B2793-5682-4AE7-AF79-00B622A3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42888"/>
            <a:ext cx="8093075" cy="762000"/>
          </a:xfrm>
        </p:spPr>
        <p:txBody>
          <a:bodyPr>
            <a:normAutofit/>
          </a:bodyPr>
          <a:lstStyle/>
          <a:p>
            <a:r>
              <a:rPr lang="en-US" dirty="0"/>
              <a:t>Correlation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E61A1D4-1A58-43D9-AA92-C8D5990CE3E0}"/>
              </a:ext>
            </a:extLst>
          </p:cNvPr>
          <p:cNvSpPr txBox="1">
            <a:spLocks/>
          </p:cNvSpPr>
          <p:nvPr/>
        </p:nvSpPr>
        <p:spPr>
          <a:xfrm>
            <a:off x="-453690" y="1501314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u="sng" dirty="0">
                <a:solidFill>
                  <a:srgbClr val="D637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 from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3C538-16B8-4724-9014-F6947E85F2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9537" r="39222" b="5715"/>
          <a:stretch/>
        </p:blipFill>
        <p:spPr>
          <a:xfrm>
            <a:off x="4295552" y="1298819"/>
            <a:ext cx="4239067" cy="38446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5BB3C6-8AB1-4C2C-92F1-291140CA1883}"/>
              </a:ext>
            </a:extLst>
          </p:cNvPr>
          <p:cNvSpPr txBox="1"/>
          <p:nvPr/>
        </p:nvSpPr>
        <p:spPr>
          <a:xfrm>
            <a:off x="0" y="1881963"/>
            <a:ext cx="4192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Here we say that the diagonal is filled with ones owing to the correlation between a column and itself.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is_paid column tends to share a negative correlation with num_suscribers probably because users are more likely to access free content over paid. This also likely to be the reason for a negative correlation with num_reviews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Price has a very tiny amount of correlation with num_subscribers and num_reviews because certain courses could be free, their level could also impact the count.</a:t>
            </a:r>
          </a:p>
        </p:txBody>
      </p:sp>
    </p:spTree>
    <p:extLst>
      <p:ext uri="{BB962C8B-B14F-4D97-AF65-F5344CB8AC3E}">
        <p14:creationId xmlns:p14="http://schemas.microsoft.com/office/powerpoint/2010/main" val="281381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9E2BF64A-0187-44E3-AEA4-79CBD367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42888"/>
            <a:ext cx="8093075" cy="7620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03A24-03DB-46E2-BC89-21F92DA16BE6}"/>
              </a:ext>
            </a:extLst>
          </p:cNvPr>
          <p:cNvSpPr txBox="1"/>
          <p:nvPr/>
        </p:nvSpPr>
        <p:spPr>
          <a:xfrm>
            <a:off x="235727" y="1450181"/>
            <a:ext cx="8701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proves that it requires so many features than available to predict that which  courses keep attention of users and  push them to subscribe that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Correlation of property of various column as  well as hypothesis test, subscribers are related to  the subject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Graph demonstrate that payment aspect of a courses does not hinder a humans passion to 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Maximum number courses are available in  All Levels(1654 courses) and this levels have maximum number of subscribers.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Minimum number of courses available in Experts Levels (55) and this levels have minimum number of subscribers.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project demonstrate that how </a:t>
            </a:r>
            <a:r>
              <a:rPr lang="en-IN" dirty="0" err="1"/>
              <a:t>genric</a:t>
            </a:r>
            <a:r>
              <a:rPr lang="en-IN" dirty="0"/>
              <a:t> and common assumption could be wrong such </a:t>
            </a:r>
            <a:r>
              <a:rPr lang="en-IN" dirty="0" err="1"/>
              <a:t>correation</a:t>
            </a:r>
            <a:r>
              <a:rPr lang="en-IN" dirty="0"/>
              <a:t> between price and subscribers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988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6ED977-908E-486E-B118-75ECC24ED097}"/>
              </a:ext>
            </a:extLst>
          </p:cNvPr>
          <p:cNvSpPr/>
          <p:nvPr/>
        </p:nvSpPr>
        <p:spPr>
          <a:xfrm>
            <a:off x="1173125" y="2081731"/>
            <a:ext cx="679774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1066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D3A00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69" y="1900674"/>
            <a:ext cx="8246070" cy="34142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project belong to obtain dataset, cleaning and analyzing, graphing and standardizing it, make a hypothesis and testing it on sample  data, correlation variables and make inference.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0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D3A00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  <a:p>
            <a:r>
              <a:rPr lang="en-US" dirty="0"/>
              <a:t>Graph Visualization</a:t>
            </a:r>
          </a:p>
          <a:p>
            <a:r>
              <a:rPr lang="en-US" dirty="0"/>
              <a:t>Normalization and Standardization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Correlation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-   Before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E9DE9-0FF1-4B04-B9C3-4023D91C9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60" y="1338364"/>
            <a:ext cx="7367740" cy="380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51906" y="765763"/>
            <a:ext cx="4040188" cy="479822"/>
          </a:xfrm>
        </p:spPr>
        <p:txBody>
          <a:bodyPr/>
          <a:lstStyle/>
          <a:p>
            <a:r>
              <a:rPr lang="en-US" dirty="0"/>
              <a:t>Before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6AB45-C6F2-451D-BDC8-E88E16061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9" y="1326442"/>
            <a:ext cx="5627585" cy="376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-   After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5F4178-1EEC-47ED-A9BA-A61464F7C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36016" r="9625" b="12889"/>
          <a:stretch/>
        </p:blipFill>
        <p:spPr>
          <a:xfrm>
            <a:off x="1786270" y="1338363"/>
            <a:ext cx="7357730" cy="38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55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51906" y="765763"/>
            <a:ext cx="4040188" cy="479822"/>
          </a:xfrm>
        </p:spPr>
        <p:txBody>
          <a:bodyPr/>
          <a:lstStyle/>
          <a:p>
            <a:r>
              <a:rPr lang="en-US" dirty="0"/>
              <a:t>After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F299EA-D34D-42F7-AF6C-35F9569F6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2" t="30218" r="8958"/>
          <a:stretch/>
        </p:blipFill>
        <p:spPr>
          <a:xfrm>
            <a:off x="0" y="1245585"/>
            <a:ext cx="9144000" cy="389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5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2B3B2793-5682-4AE7-AF79-00B622A3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42888"/>
            <a:ext cx="8093075" cy="762000"/>
          </a:xfrm>
        </p:spPr>
        <p:txBody>
          <a:bodyPr>
            <a:normAutofit/>
          </a:bodyPr>
          <a:lstStyle/>
          <a:p>
            <a:r>
              <a:rPr lang="en-US" dirty="0"/>
              <a:t>Graph Visualization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77E2DEB-305D-4A4E-AC78-026F969F6CB4}"/>
              </a:ext>
            </a:extLst>
          </p:cNvPr>
          <p:cNvSpPr txBox="1">
            <a:spLocks/>
          </p:cNvSpPr>
          <p:nvPr/>
        </p:nvSpPr>
        <p:spPr>
          <a:xfrm>
            <a:off x="2861295" y="800214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Paid or Unpaid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D0D32-1E19-49CC-AB27-AEB6056C9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0" t="26460" r="20000" b="6357"/>
          <a:stretch/>
        </p:blipFill>
        <p:spPr>
          <a:xfrm>
            <a:off x="539750" y="1280036"/>
            <a:ext cx="7590835" cy="38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87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On-screen Show (16:9)</PresentationFormat>
  <Paragraphs>87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</vt:lpstr>
      <vt:lpstr>Calibri</vt:lpstr>
      <vt:lpstr>Times New Roman</vt:lpstr>
      <vt:lpstr>Office Theme</vt:lpstr>
      <vt:lpstr>SDS PROJECT</vt:lpstr>
      <vt:lpstr>UDEMY COURSES</vt:lpstr>
      <vt:lpstr>Problem Statement</vt:lpstr>
      <vt:lpstr>Overview</vt:lpstr>
      <vt:lpstr>Data Cleaning -   Before Cleaning</vt:lpstr>
      <vt:lpstr>Data Cleaning</vt:lpstr>
      <vt:lpstr>Data Cleaning -   After Cleaning</vt:lpstr>
      <vt:lpstr>Data Cleaning</vt:lpstr>
      <vt:lpstr>Graph Visualization</vt:lpstr>
      <vt:lpstr>PowerPoint Presentation</vt:lpstr>
      <vt:lpstr>Graph Visualization</vt:lpstr>
      <vt:lpstr>Graph Visualization</vt:lpstr>
      <vt:lpstr>Graph Visualization</vt:lpstr>
      <vt:lpstr>Graph Visualization</vt:lpstr>
      <vt:lpstr>Normalization and Standardization  </vt:lpstr>
      <vt:lpstr>Importance of Normalization</vt:lpstr>
      <vt:lpstr>PowerPoint Presentation</vt:lpstr>
      <vt:lpstr>Graph Visualization</vt:lpstr>
      <vt:lpstr>Graph Visualization</vt:lpstr>
      <vt:lpstr>Graph Visualization</vt:lpstr>
      <vt:lpstr>Hypothesis Testing</vt:lpstr>
      <vt:lpstr>Hypothesis Testing</vt:lpstr>
      <vt:lpstr>Hypothesis Testing</vt:lpstr>
      <vt:lpstr>PowerPoint Presentation</vt:lpstr>
      <vt:lpstr>Correlation</vt:lpstr>
      <vt:lpstr>Correlation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2020-11-06T11:13:57Z</dcterms:modified>
</cp:coreProperties>
</file>