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Slab"/>
      <p:regular r:id="rId20"/>
      <p:bold r:id="rId21"/>
    </p:embeddedFont>
    <p:embeddedFont>
      <p:font typeface="Lobster"/>
      <p:regular r:id="rId22"/>
    </p:embeddedFont>
    <p:embeddedFont>
      <p:font typeface="PT Sans Narrow"/>
      <p:regular r:id="rId23"/>
      <p:bold r:id="rId24"/>
    </p:embeddedFont>
    <p:embeddedFont>
      <p:font typeface="Barlow Condensed"/>
      <p:regular r:id="rId25"/>
      <p:bold r:id="rId26"/>
      <p:italic r:id="rId27"/>
      <p:boldItalic r:id="rId28"/>
    </p:embeddedFont>
    <p:embeddedFont>
      <p:font typeface="Lora"/>
      <p:regular r:id="rId29"/>
      <p:bold r:id="rId30"/>
      <p:italic r:id="rId31"/>
      <p:boldItalic r:id="rId32"/>
    </p:embeddedFont>
    <p:embeddedFont>
      <p:font typeface="Pacifico"/>
      <p:regular r:id="rId33"/>
    </p:embeddedFont>
    <p:embeddedFont>
      <p:font typeface="Oswald"/>
      <p:regular r:id="rId34"/>
      <p:bold r:id="rId35"/>
    </p:embeddedFont>
    <p:embeddedFont>
      <p:font typeface="Source Sans Pr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font" Target="fonts/RobotoSlab-regular.fntdata"/><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font" Target="fonts/Lobster-regular.fntdata"/><Relationship Id="rId21" Type="http://schemas.openxmlformats.org/officeDocument/2006/relationships/font" Target="fonts/RobotoSlab-bold.fntdata"/><Relationship Id="rId43" Type="http://schemas.openxmlformats.org/officeDocument/2006/relationships/font" Target="fonts/OpenSans-boldItalic.fntdata"/><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Condensed-bold.fntdata"/><Relationship Id="rId25" Type="http://schemas.openxmlformats.org/officeDocument/2006/relationships/font" Target="fonts/BarlowCondensed-regular.fntdata"/><Relationship Id="rId28" Type="http://schemas.openxmlformats.org/officeDocument/2006/relationships/font" Target="fonts/BarlowCondensed-boldItalic.fntdata"/><Relationship Id="rId27" Type="http://schemas.openxmlformats.org/officeDocument/2006/relationships/font" Target="fonts/BarlowCondense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r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7.xml"/><Relationship Id="rId33" Type="http://schemas.openxmlformats.org/officeDocument/2006/relationships/font" Target="fonts/Pacifico-regular.fntdata"/><Relationship Id="rId10" Type="http://schemas.openxmlformats.org/officeDocument/2006/relationships/slide" Target="slides/slide6.xml"/><Relationship Id="rId32" Type="http://schemas.openxmlformats.org/officeDocument/2006/relationships/font" Target="fonts/Lora-boldItalic.fntdata"/><Relationship Id="rId13" Type="http://schemas.openxmlformats.org/officeDocument/2006/relationships/slide" Target="slides/slide9.xml"/><Relationship Id="rId35" Type="http://schemas.openxmlformats.org/officeDocument/2006/relationships/font" Target="fonts/Oswald-bold.fntdata"/><Relationship Id="rId12" Type="http://schemas.openxmlformats.org/officeDocument/2006/relationships/slide" Target="slides/slide8.xml"/><Relationship Id="rId34" Type="http://schemas.openxmlformats.org/officeDocument/2006/relationships/font" Target="fonts/Oswald-regular.fntdata"/><Relationship Id="rId15" Type="http://schemas.openxmlformats.org/officeDocument/2006/relationships/slide" Target="slides/slide11.xml"/><Relationship Id="rId37" Type="http://schemas.openxmlformats.org/officeDocument/2006/relationships/font" Target="fonts/SourceSansPro-bold.fntdata"/><Relationship Id="rId14" Type="http://schemas.openxmlformats.org/officeDocument/2006/relationships/slide" Target="slides/slide10.xml"/><Relationship Id="rId36" Type="http://schemas.openxmlformats.org/officeDocument/2006/relationships/font" Target="fonts/SourceSansPro-regular.fntdata"/><Relationship Id="rId17" Type="http://schemas.openxmlformats.org/officeDocument/2006/relationships/slide" Target="slides/slide13.xml"/><Relationship Id="rId39" Type="http://schemas.openxmlformats.org/officeDocument/2006/relationships/font" Target="fonts/SourceSansPro-boldItalic.fntdata"/><Relationship Id="rId16" Type="http://schemas.openxmlformats.org/officeDocument/2006/relationships/slide" Target="slides/slide12.xml"/><Relationship Id="rId38" Type="http://schemas.openxmlformats.org/officeDocument/2006/relationships/font" Target="fonts/SourceSansPr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d724a7ca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cd724a7ca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d724a7ca5_3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cd724a7ca5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d724a7ca5_3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cd724a7ca5_3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8" name="Google Shape;28;p3"/>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9" name="Google Shape;29;p3"/>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0" name="Google Shape;30;p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33" name="Google Shape;33;p4"/>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5"/>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6" name="Google Shape;36;p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9" name="Shape 39"/>
        <p:cNvGrpSpPr/>
        <p:nvPr/>
      </p:nvGrpSpPr>
      <p:grpSpPr>
        <a:xfrm>
          <a:off x="0" y="0"/>
          <a:ext cx="0" cy="0"/>
          <a:chOff x="0" y="0"/>
          <a:chExt cx="0" cy="0"/>
        </a:xfrm>
      </p:grpSpPr>
      <p:pic>
        <p:nvPicPr>
          <p:cNvPr id="40" name="Google Shape;40;p7"/>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41" name="Google Shape;41;p7"/>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42" name="Google Shape;42;p7"/>
          <p:cNvGrpSpPr/>
          <p:nvPr/>
        </p:nvGrpSpPr>
        <p:grpSpPr>
          <a:xfrm>
            <a:off x="3839646" y="782918"/>
            <a:ext cx="1464573" cy="842707"/>
            <a:chOff x="3593400" y="1729675"/>
            <a:chExt cx="1957200" cy="1123610"/>
          </a:xfrm>
        </p:grpSpPr>
        <p:sp>
          <p:nvSpPr>
            <p:cNvPr id="43" name="Google Shape;43;p7"/>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Source Sans Pro"/>
                  <a:ea typeface="Source Sans Pro"/>
                  <a:cs typeface="Source Sans Pro"/>
                  <a:sym typeface="Source Sans Pro"/>
                </a:rPr>
                <a:t>“</a:t>
              </a:r>
              <a:endParaRPr b="1" i="0" sz="6000" u="none" cap="none" strike="noStrike">
                <a:solidFill>
                  <a:schemeClr val="accent1"/>
                </a:solidFill>
                <a:latin typeface="Source Sans Pro"/>
                <a:ea typeface="Source Sans Pro"/>
                <a:cs typeface="Source Sans Pro"/>
                <a:sym typeface="Source Sans Pro"/>
              </a:endParaRPr>
            </a:p>
          </p:txBody>
        </p:sp>
        <p:sp>
          <p:nvSpPr>
            <p:cNvPr id="44" name="Google Shape;44;p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 name="Google Shape;46;p7"/>
          <p:cNvCxnSpPr>
            <a:endCxn id="44"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47" name="Google Shape;47;p7"/>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48" name="Google Shape;48;p7"/>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49" name="Google Shape;49;p7"/>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0" name="Shape 50"/>
        <p:cNvGrpSpPr/>
        <p:nvPr/>
      </p:nvGrpSpPr>
      <p:grpSpPr>
        <a:xfrm>
          <a:off x="0" y="0"/>
          <a:ext cx="0" cy="0"/>
          <a:chOff x="0" y="0"/>
          <a:chExt cx="0" cy="0"/>
        </a:xfrm>
      </p:grpSpPr>
      <p:sp>
        <p:nvSpPr>
          <p:cNvPr id="51" name="Google Shape;51;p8"/>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2" name="Google Shape;52;p8"/>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53" name="Google Shape;53;p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4" name="Shape 54"/>
        <p:cNvGrpSpPr/>
        <p:nvPr/>
      </p:nvGrpSpPr>
      <p:grpSpPr>
        <a:xfrm>
          <a:off x="0" y="0"/>
          <a:ext cx="0" cy="0"/>
          <a:chOff x="0" y="0"/>
          <a:chExt cx="0" cy="0"/>
        </a:xfrm>
      </p:grpSpPr>
      <p:sp>
        <p:nvSpPr>
          <p:cNvPr id="55" name="Google Shape;55;p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6" name="Google Shape;56;p9"/>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7" name="Google Shape;57;p9"/>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8" name="Google Shape;58;p9"/>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9" name="Google Shape;59;p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0"/>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2" name="Google Shape;62;p10"/>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Source Sans Pro"/>
              <a:buChar char="◎"/>
              <a:defRPr b="0" i="0" sz="30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Computer-Vision-IIITH-2021/project-game-of-vis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3.png"/><Relationship Id="rId10" Type="http://schemas.openxmlformats.org/officeDocument/2006/relationships/image" Target="../media/image10.png"/><Relationship Id="rId9"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shravankumar9892/image-coloriz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nvSpPr>
        <p:spPr>
          <a:xfrm>
            <a:off x="3080100" y="2075900"/>
            <a:ext cx="2983800" cy="87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rgbClr val="000000"/>
                </a:solidFill>
                <a:latin typeface="Lobster"/>
                <a:ea typeface="Lobster"/>
                <a:cs typeface="Lobster"/>
                <a:sym typeface="Lobster"/>
              </a:rPr>
              <a:t>Project Title</a:t>
            </a:r>
            <a:endParaRPr b="1" i="0" sz="2100" u="none" cap="none" strike="noStrike">
              <a:solidFill>
                <a:srgbClr val="000000"/>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FF0000"/>
                </a:solidFill>
                <a:latin typeface="Lobster"/>
                <a:ea typeface="Lobster"/>
                <a:cs typeface="Lobster"/>
                <a:sym typeface="Lobster"/>
              </a:rPr>
              <a:t>I</a:t>
            </a:r>
            <a:r>
              <a:rPr b="1" i="0" lang="en" sz="2100" u="none" cap="none" strike="noStrike">
                <a:solidFill>
                  <a:srgbClr val="FF9900"/>
                </a:solidFill>
                <a:latin typeface="Lobster"/>
                <a:ea typeface="Lobster"/>
                <a:cs typeface="Lobster"/>
                <a:sym typeface="Lobster"/>
              </a:rPr>
              <a:t>m</a:t>
            </a:r>
            <a:r>
              <a:rPr b="1" i="0" lang="en" sz="2100" u="none" cap="none" strike="noStrike">
                <a:solidFill>
                  <a:srgbClr val="FFFF00"/>
                </a:solidFill>
                <a:latin typeface="Lobster"/>
                <a:ea typeface="Lobster"/>
                <a:cs typeface="Lobster"/>
                <a:sym typeface="Lobster"/>
              </a:rPr>
              <a:t>a</a:t>
            </a:r>
            <a:r>
              <a:rPr b="1" i="0" lang="en" sz="2100" u="none" cap="none" strike="noStrike">
                <a:solidFill>
                  <a:srgbClr val="00FF00"/>
                </a:solidFill>
                <a:latin typeface="Lobster"/>
                <a:ea typeface="Lobster"/>
                <a:cs typeface="Lobster"/>
                <a:sym typeface="Lobster"/>
              </a:rPr>
              <a:t>g</a:t>
            </a:r>
            <a:r>
              <a:rPr b="1" i="0" lang="en" sz="2100" u="none" cap="none" strike="noStrike">
                <a:solidFill>
                  <a:srgbClr val="00FFFF"/>
                </a:solidFill>
                <a:latin typeface="Lobster"/>
                <a:ea typeface="Lobster"/>
                <a:cs typeface="Lobster"/>
                <a:sym typeface="Lobster"/>
              </a:rPr>
              <a:t>e</a:t>
            </a:r>
            <a:r>
              <a:rPr b="1" i="0" lang="en" sz="2100" u="none" cap="none" strike="noStrike">
                <a:solidFill>
                  <a:srgbClr val="FFFFFF"/>
                </a:solidFill>
                <a:latin typeface="Lobster"/>
                <a:ea typeface="Lobster"/>
                <a:cs typeface="Lobster"/>
                <a:sym typeface="Lobster"/>
              </a:rPr>
              <a:t> </a:t>
            </a:r>
            <a:r>
              <a:rPr b="1" i="0" lang="en" sz="2100" u="none" cap="none" strike="noStrike">
                <a:solidFill>
                  <a:srgbClr val="FF0000"/>
                </a:solidFill>
                <a:latin typeface="Lobster"/>
                <a:ea typeface="Lobster"/>
                <a:cs typeface="Lobster"/>
                <a:sym typeface="Lobster"/>
              </a:rPr>
              <a:t>C</a:t>
            </a:r>
            <a:r>
              <a:rPr b="1" i="0" lang="en" sz="2100" u="none" cap="none" strike="noStrike">
                <a:solidFill>
                  <a:srgbClr val="FF9900"/>
                </a:solidFill>
                <a:latin typeface="Lobster"/>
                <a:ea typeface="Lobster"/>
                <a:cs typeface="Lobster"/>
                <a:sym typeface="Lobster"/>
              </a:rPr>
              <a:t>o</a:t>
            </a:r>
            <a:r>
              <a:rPr b="1" i="0" lang="en" sz="2100" u="none" cap="none" strike="noStrike">
                <a:solidFill>
                  <a:srgbClr val="FFFF00"/>
                </a:solidFill>
                <a:latin typeface="Lobster"/>
                <a:ea typeface="Lobster"/>
                <a:cs typeface="Lobster"/>
                <a:sym typeface="Lobster"/>
              </a:rPr>
              <a:t>l</a:t>
            </a:r>
            <a:r>
              <a:rPr b="1" i="0" lang="en" sz="2100" u="none" cap="none" strike="noStrike">
                <a:solidFill>
                  <a:srgbClr val="EEFF41"/>
                </a:solidFill>
                <a:latin typeface="Lobster"/>
                <a:ea typeface="Lobster"/>
                <a:cs typeface="Lobster"/>
                <a:sym typeface="Lobster"/>
              </a:rPr>
              <a:t>o</a:t>
            </a:r>
            <a:r>
              <a:rPr b="1" i="0" lang="en" sz="2100" u="none" cap="none" strike="noStrike">
                <a:solidFill>
                  <a:srgbClr val="00FF00"/>
                </a:solidFill>
                <a:latin typeface="Lobster"/>
                <a:ea typeface="Lobster"/>
                <a:cs typeface="Lobster"/>
                <a:sym typeface="Lobster"/>
              </a:rPr>
              <a:t>r</a:t>
            </a:r>
            <a:r>
              <a:rPr b="1" i="0" lang="en" sz="2100" u="none" cap="none" strike="noStrike">
                <a:solidFill>
                  <a:srgbClr val="EA9999"/>
                </a:solidFill>
                <a:latin typeface="Lobster"/>
                <a:ea typeface="Lobster"/>
                <a:cs typeface="Lobster"/>
                <a:sym typeface="Lobster"/>
              </a:rPr>
              <a:t>i</a:t>
            </a:r>
            <a:r>
              <a:rPr b="1" i="0" lang="en" sz="2100" u="none" cap="none" strike="noStrike">
                <a:solidFill>
                  <a:srgbClr val="F9CB9C"/>
                </a:solidFill>
                <a:latin typeface="Lobster"/>
                <a:ea typeface="Lobster"/>
                <a:cs typeface="Lobster"/>
                <a:sym typeface="Lobster"/>
              </a:rPr>
              <a:t>z</a:t>
            </a:r>
            <a:r>
              <a:rPr b="1" i="0" lang="en" sz="2100" u="none" cap="none" strike="noStrike">
                <a:solidFill>
                  <a:srgbClr val="9900FF"/>
                </a:solidFill>
                <a:latin typeface="Lobster"/>
                <a:ea typeface="Lobster"/>
                <a:cs typeface="Lobster"/>
                <a:sym typeface="Lobster"/>
              </a:rPr>
              <a:t>a</a:t>
            </a:r>
            <a:r>
              <a:rPr b="1" i="0" lang="en" sz="2100" u="none" cap="none" strike="noStrike">
                <a:solidFill>
                  <a:srgbClr val="FF00FF"/>
                </a:solidFill>
                <a:latin typeface="Lobster"/>
                <a:ea typeface="Lobster"/>
                <a:cs typeface="Lobster"/>
                <a:sym typeface="Lobster"/>
              </a:rPr>
              <a:t>t</a:t>
            </a:r>
            <a:r>
              <a:rPr b="1" i="0" lang="en" sz="2100" u="none" cap="none" strike="noStrike">
                <a:solidFill>
                  <a:srgbClr val="D5A6BD"/>
                </a:solidFill>
                <a:latin typeface="Lobster"/>
                <a:ea typeface="Lobster"/>
                <a:cs typeface="Lobster"/>
                <a:sym typeface="Lobster"/>
              </a:rPr>
              <a:t>i</a:t>
            </a:r>
            <a:r>
              <a:rPr b="1" i="0" lang="en" sz="2100" u="none" cap="none" strike="noStrike">
                <a:solidFill>
                  <a:srgbClr val="F6B26B"/>
                </a:solidFill>
                <a:latin typeface="Lobster"/>
                <a:ea typeface="Lobster"/>
                <a:cs typeface="Lobster"/>
                <a:sym typeface="Lobster"/>
              </a:rPr>
              <a:t>o</a:t>
            </a:r>
            <a:r>
              <a:rPr b="1" i="0" lang="en" sz="2100" u="none" cap="none" strike="noStrike">
                <a:solidFill>
                  <a:srgbClr val="9900FF"/>
                </a:solidFill>
                <a:latin typeface="Lobster"/>
                <a:ea typeface="Lobster"/>
                <a:cs typeface="Lobster"/>
                <a:sym typeface="Lobster"/>
              </a:rPr>
              <a:t>n</a:t>
            </a:r>
            <a:endParaRPr b="0" i="0" sz="2000" u="none" cap="none" strike="noStrike">
              <a:solidFill>
                <a:srgbClr val="9900FF"/>
              </a:solidFill>
              <a:latin typeface="Pacifico"/>
              <a:ea typeface="Pacifico"/>
              <a:cs typeface="Pacifico"/>
              <a:sym typeface="Pacifico"/>
            </a:endParaRPr>
          </a:p>
        </p:txBody>
      </p:sp>
      <p:sp>
        <p:nvSpPr>
          <p:cNvPr id="71" name="Google Shape;71;p12"/>
          <p:cNvSpPr/>
          <p:nvPr/>
        </p:nvSpPr>
        <p:spPr>
          <a:xfrm>
            <a:off x="6612100" y="130825"/>
            <a:ext cx="2391300" cy="1611000"/>
          </a:xfrm>
          <a:prstGeom prst="snip1Rect">
            <a:avLst>
              <a:gd fmla="val 13893"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Lobster"/>
                <a:ea typeface="Lobster"/>
                <a:cs typeface="Lobster"/>
                <a:sym typeface="Lobster"/>
              </a:rPr>
              <a:t>Team members</a:t>
            </a:r>
            <a:endParaRPr b="0" i="0" sz="1500" u="none" cap="none" strike="noStrike">
              <a:solidFill>
                <a:srgbClr val="000000"/>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500"/>
              <a:buFont typeface="Arial"/>
              <a:buNone/>
            </a:pPr>
            <a:r>
              <a:rPr b="0" i="0" lang="en" sz="1000" u="none" cap="none" strike="noStrike">
                <a:solidFill>
                  <a:srgbClr val="666666"/>
                </a:solidFill>
                <a:latin typeface="Lobster"/>
                <a:ea typeface="Lobster"/>
                <a:cs typeface="Lobster"/>
                <a:sym typeface="Lobster"/>
              </a:rPr>
              <a:t>Vinay Kumar Tadepalli (2018101048)</a:t>
            </a:r>
            <a:endParaRPr b="0" i="0" sz="1000" u="none" cap="none" strike="noStrike">
              <a:solidFill>
                <a:srgbClr val="666666"/>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500"/>
              <a:buFont typeface="Arial"/>
              <a:buNone/>
            </a:pPr>
            <a:r>
              <a:rPr b="0" i="0" lang="en" sz="1000" u="none" cap="none" strike="noStrike">
                <a:solidFill>
                  <a:srgbClr val="666666"/>
                </a:solidFill>
                <a:latin typeface="Lobster"/>
                <a:ea typeface="Lobster"/>
                <a:cs typeface="Lobster"/>
                <a:sym typeface="Lobster"/>
              </a:rPr>
              <a:t>Santhosh Reddy Mylaram (2018101030)</a:t>
            </a:r>
            <a:endParaRPr b="0" i="0" sz="1000" u="none" cap="none" strike="noStrike">
              <a:solidFill>
                <a:srgbClr val="666666"/>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500"/>
              <a:buFont typeface="Arial"/>
              <a:buNone/>
            </a:pPr>
            <a:r>
              <a:rPr b="0" i="0" lang="en" sz="1000" u="none" cap="none" strike="noStrike">
                <a:solidFill>
                  <a:srgbClr val="666666"/>
                </a:solidFill>
                <a:latin typeface="Lobster"/>
                <a:ea typeface="Lobster"/>
                <a:cs typeface="Lobster"/>
                <a:sym typeface="Lobster"/>
              </a:rPr>
              <a:t>Umesh Chandra Pola (2018101103)</a:t>
            </a:r>
            <a:endParaRPr b="0" i="0" sz="1000" u="none" cap="none" strike="noStrike">
              <a:solidFill>
                <a:srgbClr val="666666"/>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500"/>
              <a:buFont typeface="Arial"/>
              <a:buNone/>
            </a:pPr>
            <a:r>
              <a:rPr b="0" i="0" lang="en" sz="1000" u="none" cap="none" strike="noStrike">
                <a:solidFill>
                  <a:srgbClr val="666666"/>
                </a:solidFill>
                <a:latin typeface="Lobster"/>
                <a:ea typeface="Lobster"/>
                <a:cs typeface="Lobster"/>
                <a:sym typeface="Lobster"/>
              </a:rPr>
              <a:t>Samartha S M (2018101094)</a:t>
            </a:r>
            <a:endParaRPr b="0" i="0" sz="1000" u="none" cap="none" strike="noStrike">
              <a:solidFill>
                <a:srgbClr val="666666"/>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Oswald"/>
              <a:ea typeface="Oswald"/>
              <a:cs typeface="Oswald"/>
              <a:sym typeface="Oswald"/>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Lobster"/>
                <a:ea typeface="Lobster"/>
                <a:cs typeface="Lobster"/>
                <a:sym typeface="Lobster"/>
              </a:rPr>
              <a:t>Mentor TA </a:t>
            </a:r>
            <a:endParaRPr b="0" i="0" sz="1500" u="none" cap="none" strike="noStrike">
              <a:solidFill>
                <a:srgbClr val="000000"/>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100"/>
              <a:buFont typeface="Arial"/>
              <a:buNone/>
            </a:pPr>
            <a:r>
              <a:rPr b="0" i="0" lang="en" sz="1200" u="none" cap="none" strike="noStrike">
                <a:solidFill>
                  <a:srgbClr val="666666"/>
                </a:solidFill>
                <a:latin typeface="Oswald"/>
                <a:ea typeface="Oswald"/>
                <a:cs typeface="Oswald"/>
                <a:sym typeface="Oswald"/>
              </a:rPr>
              <a:t>Pulkit Gera</a:t>
            </a:r>
            <a:endParaRPr b="0" i="0" sz="1200" u="none" cap="none" strike="noStrike">
              <a:solidFill>
                <a:srgbClr val="66666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A1E8D9"/>
              </a:buClr>
              <a:buSzPts val="1100"/>
              <a:buFont typeface="Arial"/>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2" name="Google Shape;72;p12"/>
          <p:cNvSpPr txBox="1"/>
          <p:nvPr/>
        </p:nvSpPr>
        <p:spPr>
          <a:xfrm>
            <a:off x="220050" y="3840300"/>
            <a:ext cx="2983800" cy="87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Lobster"/>
                <a:ea typeface="Lobster"/>
                <a:cs typeface="Lobster"/>
                <a:sym typeface="Lobster"/>
              </a:rPr>
              <a:t>Team Name</a:t>
            </a:r>
            <a:endParaRPr b="1" i="0" sz="1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900"/>
              <a:buFont typeface="Arial"/>
              <a:buNone/>
            </a:pPr>
            <a:r>
              <a:rPr b="1" i="0" lang="en" sz="1900" u="none" cap="none" strike="noStrike">
                <a:solidFill>
                  <a:srgbClr val="666666"/>
                </a:solidFill>
                <a:latin typeface="Oswald"/>
                <a:ea typeface="Oswald"/>
                <a:cs typeface="Oswald"/>
                <a:sym typeface="Oswald"/>
              </a:rPr>
              <a:t>Game Of Vision</a:t>
            </a:r>
            <a:endParaRPr b="1" i="0" sz="1900" u="none" cap="none" strike="noStrike">
              <a:solidFill>
                <a:srgbClr val="666666"/>
              </a:solidFill>
              <a:latin typeface="Oswald"/>
              <a:ea typeface="Oswald"/>
              <a:cs typeface="Oswald"/>
              <a:sym typeface="Oswald"/>
            </a:endParaRPr>
          </a:p>
        </p:txBody>
      </p:sp>
      <p:sp>
        <p:nvSpPr>
          <p:cNvPr id="73" name="Google Shape;73;p12"/>
          <p:cNvSpPr/>
          <p:nvPr/>
        </p:nvSpPr>
        <p:spPr>
          <a:xfrm>
            <a:off x="6555375" y="3659325"/>
            <a:ext cx="2323800" cy="879900"/>
          </a:xfrm>
          <a:prstGeom prst="homePlate">
            <a:avLst>
              <a:gd fmla="val 5000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500" u="none" cap="none" strike="noStrike">
                <a:solidFill>
                  <a:srgbClr val="000000"/>
                </a:solidFill>
                <a:latin typeface="Lobster"/>
                <a:ea typeface="Lobster"/>
                <a:cs typeface="Lobster"/>
                <a:sym typeface="Lobster"/>
              </a:rPr>
              <a:t>Repo URL </a:t>
            </a:r>
            <a:r>
              <a:rPr b="0" i="0" lang="en" sz="1200" u="none" cap="none" strike="noStrike">
                <a:solidFill>
                  <a:srgbClr val="000000"/>
                </a:solidFill>
                <a:latin typeface="Lobster"/>
                <a:ea typeface="Lobster"/>
                <a:cs typeface="Lobster"/>
                <a:sym typeface="Lobster"/>
              </a:rPr>
              <a:t> </a:t>
            </a:r>
            <a:endParaRPr b="0" i="0" sz="1200" u="none" cap="none" strike="noStrike">
              <a:solidFill>
                <a:srgbClr val="000000"/>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200"/>
              <a:buFont typeface="Arial"/>
              <a:buNone/>
            </a:pPr>
            <a:r>
              <a:rPr b="0" i="0" lang="en" sz="1100" u="sng" cap="none" strike="noStrike">
                <a:solidFill>
                  <a:schemeClr val="hlink"/>
                </a:solidFill>
                <a:latin typeface="Lobster"/>
                <a:ea typeface="Lobster"/>
                <a:cs typeface="Lobster"/>
                <a:sym typeface="Lobster"/>
                <a:hlinkClick r:id="rId3"/>
              </a:rPr>
              <a:t>https://github.com/Computer-Vision-IIITH-2021/project-game-of-vision</a:t>
            </a:r>
            <a:endParaRPr b="0" i="0" sz="1100" u="none" cap="none" strike="noStrike">
              <a:solidFill>
                <a:srgbClr val="666666"/>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46" name="Google Shape;146;p21"/>
          <p:cNvPicPr preferRelativeResize="0"/>
          <p:nvPr/>
        </p:nvPicPr>
        <p:blipFill rotWithShape="1">
          <a:blip r:embed="rId3">
            <a:alphaModFix/>
          </a:blip>
          <a:srcRect b="-2480" l="0" r="0" t="2480"/>
          <a:stretch/>
        </p:blipFill>
        <p:spPr>
          <a:xfrm>
            <a:off x="2148725" y="313750"/>
            <a:ext cx="1830925" cy="1700975"/>
          </a:xfrm>
          <a:prstGeom prst="rect">
            <a:avLst/>
          </a:prstGeom>
          <a:noFill/>
          <a:ln>
            <a:noFill/>
          </a:ln>
        </p:spPr>
      </p:pic>
      <p:pic>
        <p:nvPicPr>
          <p:cNvPr id="147" name="Google Shape;147;p21"/>
          <p:cNvPicPr preferRelativeResize="0"/>
          <p:nvPr/>
        </p:nvPicPr>
        <p:blipFill>
          <a:blip r:embed="rId4">
            <a:alphaModFix/>
          </a:blip>
          <a:stretch>
            <a:fillRect/>
          </a:stretch>
        </p:blipFill>
        <p:spPr>
          <a:xfrm>
            <a:off x="100850" y="313750"/>
            <a:ext cx="1901550" cy="1700975"/>
          </a:xfrm>
          <a:prstGeom prst="rect">
            <a:avLst/>
          </a:prstGeom>
          <a:noFill/>
          <a:ln>
            <a:noFill/>
          </a:ln>
        </p:spPr>
      </p:pic>
      <p:pic>
        <p:nvPicPr>
          <p:cNvPr id="148" name="Google Shape;148;p21"/>
          <p:cNvPicPr preferRelativeResize="0"/>
          <p:nvPr/>
        </p:nvPicPr>
        <p:blipFill>
          <a:blip r:embed="rId5">
            <a:alphaModFix/>
          </a:blip>
          <a:stretch>
            <a:fillRect/>
          </a:stretch>
        </p:blipFill>
        <p:spPr>
          <a:xfrm>
            <a:off x="6858000" y="2692025"/>
            <a:ext cx="2133600" cy="1984975"/>
          </a:xfrm>
          <a:prstGeom prst="rect">
            <a:avLst/>
          </a:prstGeom>
          <a:noFill/>
          <a:ln>
            <a:noFill/>
          </a:ln>
        </p:spPr>
      </p:pic>
      <p:pic>
        <p:nvPicPr>
          <p:cNvPr id="149" name="Google Shape;149;p21"/>
          <p:cNvPicPr preferRelativeResize="0"/>
          <p:nvPr/>
        </p:nvPicPr>
        <p:blipFill>
          <a:blip r:embed="rId6">
            <a:alphaModFix/>
          </a:blip>
          <a:stretch>
            <a:fillRect/>
          </a:stretch>
        </p:blipFill>
        <p:spPr>
          <a:xfrm>
            <a:off x="4600000" y="2692037"/>
            <a:ext cx="2133600" cy="1984975"/>
          </a:xfrm>
          <a:prstGeom prst="rect">
            <a:avLst/>
          </a:prstGeom>
          <a:noFill/>
          <a:ln>
            <a:noFill/>
          </a:ln>
        </p:spPr>
      </p:pic>
      <p:pic>
        <p:nvPicPr>
          <p:cNvPr id="150" name="Google Shape;150;p21"/>
          <p:cNvPicPr preferRelativeResize="0"/>
          <p:nvPr/>
        </p:nvPicPr>
        <p:blipFill>
          <a:blip r:embed="rId7">
            <a:alphaModFix/>
          </a:blip>
          <a:stretch>
            <a:fillRect/>
          </a:stretch>
        </p:blipFill>
        <p:spPr>
          <a:xfrm>
            <a:off x="7006625" y="226725"/>
            <a:ext cx="1984975" cy="1788000"/>
          </a:xfrm>
          <a:prstGeom prst="rect">
            <a:avLst/>
          </a:prstGeom>
          <a:noFill/>
          <a:ln>
            <a:noFill/>
          </a:ln>
        </p:spPr>
      </p:pic>
      <p:pic>
        <p:nvPicPr>
          <p:cNvPr id="151" name="Google Shape;151;p21"/>
          <p:cNvPicPr preferRelativeResize="0"/>
          <p:nvPr/>
        </p:nvPicPr>
        <p:blipFill>
          <a:blip r:embed="rId8">
            <a:alphaModFix/>
          </a:blip>
          <a:stretch>
            <a:fillRect/>
          </a:stretch>
        </p:blipFill>
        <p:spPr>
          <a:xfrm>
            <a:off x="4724400" y="226725"/>
            <a:ext cx="2133600" cy="1788000"/>
          </a:xfrm>
          <a:prstGeom prst="rect">
            <a:avLst/>
          </a:prstGeom>
          <a:noFill/>
          <a:ln>
            <a:noFill/>
          </a:ln>
        </p:spPr>
      </p:pic>
      <p:pic>
        <p:nvPicPr>
          <p:cNvPr id="152" name="Google Shape;152;p21"/>
          <p:cNvPicPr preferRelativeResize="0"/>
          <p:nvPr/>
        </p:nvPicPr>
        <p:blipFill>
          <a:blip r:embed="rId9">
            <a:alphaModFix/>
          </a:blip>
          <a:stretch>
            <a:fillRect/>
          </a:stretch>
        </p:blipFill>
        <p:spPr>
          <a:xfrm>
            <a:off x="2278349" y="2652412"/>
            <a:ext cx="1988250" cy="1988250"/>
          </a:xfrm>
          <a:prstGeom prst="rect">
            <a:avLst/>
          </a:prstGeom>
          <a:noFill/>
          <a:ln>
            <a:noFill/>
          </a:ln>
        </p:spPr>
      </p:pic>
      <p:pic>
        <p:nvPicPr>
          <p:cNvPr id="153" name="Google Shape;153;p21"/>
          <p:cNvPicPr preferRelativeResize="0"/>
          <p:nvPr/>
        </p:nvPicPr>
        <p:blipFill>
          <a:blip r:embed="rId10">
            <a:alphaModFix/>
          </a:blip>
          <a:stretch>
            <a:fillRect/>
          </a:stretch>
        </p:blipFill>
        <p:spPr>
          <a:xfrm>
            <a:off x="100849" y="2646275"/>
            <a:ext cx="2000525" cy="2000525"/>
          </a:xfrm>
          <a:prstGeom prst="rect">
            <a:avLst/>
          </a:prstGeom>
          <a:noFill/>
          <a:ln>
            <a:noFill/>
          </a:ln>
        </p:spPr>
      </p:pic>
      <p:sp>
        <p:nvSpPr>
          <p:cNvPr id="154" name="Google Shape;154;p21"/>
          <p:cNvSpPr txBox="1"/>
          <p:nvPr/>
        </p:nvSpPr>
        <p:spPr>
          <a:xfrm>
            <a:off x="3070775" y="1187975"/>
            <a:ext cx="25437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accent1"/>
                </a:solidFill>
                <a:latin typeface="Roboto Slab"/>
                <a:ea typeface="Roboto Slab"/>
                <a:cs typeface="Roboto Slab"/>
                <a:sym typeface="Roboto Slab"/>
              </a:rPr>
              <a:t>       </a:t>
            </a:r>
            <a:endParaRPr b="1" sz="4400">
              <a:solidFill>
                <a:schemeClr val="accent1"/>
              </a:solidFill>
              <a:latin typeface="Roboto Slab"/>
              <a:ea typeface="Roboto Slab"/>
              <a:cs typeface="Roboto Slab"/>
              <a:sym typeface="Roboto Slab"/>
            </a:endParaRPr>
          </a:p>
          <a:p>
            <a:pPr indent="0" lvl="0" marL="0" rtl="0" algn="l">
              <a:spcBef>
                <a:spcPts val="0"/>
              </a:spcBef>
              <a:spcAft>
                <a:spcPts val="0"/>
              </a:spcAft>
              <a:buClr>
                <a:srgbClr val="000000"/>
              </a:buClr>
              <a:buSzPts val="4400"/>
              <a:buFont typeface="Arial"/>
              <a:buNone/>
            </a:pPr>
            <a:r>
              <a:rPr b="1" lang="en" sz="4400">
                <a:solidFill>
                  <a:schemeClr val="accent1"/>
                </a:solidFill>
                <a:latin typeface="Roboto Slab"/>
                <a:ea typeface="Roboto Slab"/>
                <a:cs typeface="Roboto Slab"/>
                <a:sym typeface="Roboto Slab"/>
              </a:rPr>
              <a:t> Results</a:t>
            </a:r>
            <a:endParaRPr b="1" sz="4400">
              <a:solidFill>
                <a:schemeClr val="accent1"/>
              </a:solidFill>
              <a:latin typeface="Roboto Slab"/>
              <a:ea typeface="Roboto Slab"/>
              <a:cs typeface="Roboto Slab"/>
              <a:sym typeface="Roboto Slab"/>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idx="1" type="subTitle"/>
          </p:nvPr>
        </p:nvSpPr>
        <p:spPr>
          <a:xfrm>
            <a:off x="1518175" y="1556800"/>
            <a:ext cx="6297900" cy="31551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Open Sans"/>
                <a:ea typeface="Open Sans"/>
                <a:cs typeface="Open Sans"/>
                <a:sym typeface="Open Sans"/>
              </a:rPr>
              <a:t>We can see that the model was predicting the major colour component correctly.</a:t>
            </a:r>
            <a:endParaRPr sz="1400">
              <a:solidFill>
                <a:srgbClr val="000000"/>
              </a:solidFill>
              <a:latin typeface="Open Sans"/>
              <a:ea typeface="Open Sans"/>
              <a:cs typeface="Open Sans"/>
              <a:sym typeface="Open Sans"/>
            </a:endParaRPr>
          </a:p>
          <a:p>
            <a:pPr indent="-317500" lvl="0" marL="457200" rtl="0" algn="just">
              <a:lnSpc>
                <a:spcPct val="115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The major colour components like sky, grass are coloured appropriately.</a:t>
            </a:r>
            <a:endParaRPr sz="1400">
              <a:solidFill>
                <a:srgbClr val="000000"/>
              </a:solidFill>
              <a:latin typeface="Open Sans"/>
              <a:ea typeface="Open Sans"/>
              <a:cs typeface="Open Sans"/>
              <a:sym typeface="Open Sans"/>
            </a:endParaRPr>
          </a:p>
          <a:p>
            <a:pPr indent="-317500" lvl="0" marL="457200" rtl="0" algn="just">
              <a:lnSpc>
                <a:spcPct val="115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But in most of the cases, it failed to capture the low level texture features correctly.</a:t>
            </a:r>
            <a:endParaRPr sz="1400">
              <a:solidFill>
                <a:srgbClr val="000000"/>
              </a:solidFill>
              <a:latin typeface="Open Sans"/>
              <a:ea typeface="Open Sans"/>
              <a:cs typeface="Open Sans"/>
              <a:sym typeface="Open Sans"/>
            </a:endParaRPr>
          </a:p>
          <a:p>
            <a:pPr indent="-317500" lvl="0" marL="457200" rtl="0" algn="just">
              <a:lnSpc>
                <a:spcPct val="115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The reason for that may be because of small dataset size used and </a:t>
            </a:r>
            <a:r>
              <a:rPr lang="en" sz="1400">
                <a:solidFill>
                  <a:srgbClr val="000000"/>
                </a:solidFill>
                <a:latin typeface="Open Sans"/>
                <a:ea typeface="Open Sans"/>
                <a:cs typeface="Open Sans"/>
                <a:sym typeface="Open Sans"/>
              </a:rPr>
              <a:t>comparatively</a:t>
            </a:r>
            <a:r>
              <a:rPr lang="en" sz="1400">
                <a:solidFill>
                  <a:srgbClr val="000000"/>
                </a:solidFill>
                <a:latin typeface="Open Sans"/>
                <a:ea typeface="Open Sans"/>
                <a:cs typeface="Open Sans"/>
                <a:sym typeface="Open Sans"/>
              </a:rPr>
              <a:t> training for less epochs.</a:t>
            </a:r>
            <a:endParaRPr sz="1400">
              <a:solidFill>
                <a:srgbClr val="000000"/>
              </a:solidFill>
              <a:latin typeface="Open Sans"/>
              <a:ea typeface="Open Sans"/>
              <a:cs typeface="Open Sans"/>
              <a:sym typeface="Open Sans"/>
            </a:endParaRPr>
          </a:p>
          <a:p>
            <a:pPr indent="-317500" lvl="0" marL="457200" rtl="0" algn="just">
              <a:lnSpc>
                <a:spcPct val="115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The model has large scope of improvement if trained on larger dataset and for more number of epochs.</a:t>
            </a:r>
            <a:endParaRPr sz="1400">
              <a:solidFill>
                <a:srgbClr val="000000"/>
              </a:solidFill>
              <a:latin typeface="Open Sans"/>
              <a:ea typeface="Open Sans"/>
              <a:cs typeface="Open Sans"/>
              <a:sym typeface="Open Sans"/>
            </a:endParaRPr>
          </a:p>
          <a:p>
            <a:pPr indent="-317500" lvl="0" marL="457200" rtl="0" algn="just">
              <a:lnSpc>
                <a:spcPct val="115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Also, adding classifica</a:t>
            </a:r>
            <a:endParaRPr sz="1400">
              <a:solidFill>
                <a:srgbClr val="000000"/>
              </a:solidFill>
              <a:latin typeface="Open Sans"/>
              <a:ea typeface="Open Sans"/>
              <a:cs typeface="Open Sans"/>
              <a:sym typeface="Open Sans"/>
            </a:endParaRPr>
          </a:p>
        </p:txBody>
      </p:sp>
      <p:sp>
        <p:nvSpPr>
          <p:cNvPr id="160" name="Google Shape;160;p22"/>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61" name="Google Shape;161;p22"/>
          <p:cNvSpPr txBox="1"/>
          <p:nvPr>
            <p:ph type="ctrTitle"/>
          </p:nvPr>
        </p:nvSpPr>
        <p:spPr>
          <a:xfrm>
            <a:off x="1481525" y="-22825"/>
            <a:ext cx="45669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lang="en"/>
              <a:t>6</a:t>
            </a:r>
            <a:r>
              <a:rPr lang="en"/>
              <a:t>. Observations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1518175" y="1556800"/>
            <a:ext cx="6297900" cy="3155100"/>
          </a:xfrm>
          <a:prstGeom prst="rect">
            <a:avLst/>
          </a:prstGeom>
          <a:noFill/>
          <a:ln>
            <a:noFill/>
          </a:ln>
        </p:spPr>
        <p:txBody>
          <a:bodyPr anchorCtr="0" anchor="t" bIns="91425" lIns="91425" spcFirstLastPara="1" rIns="91425" wrap="square" tIns="91425">
            <a:noAutofit/>
          </a:bodyPr>
          <a:lstStyle/>
          <a:p>
            <a:pPr indent="-508000" lvl="0" marL="457200" rtl="0" algn="just">
              <a:lnSpc>
                <a:spcPct val="115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The model has large scope of improvement if trained on larger dataset and for more number of epochs.</a:t>
            </a:r>
            <a:endParaRPr sz="1400">
              <a:solidFill>
                <a:srgbClr val="000000"/>
              </a:solidFill>
              <a:latin typeface="Open Sans"/>
              <a:ea typeface="Open Sans"/>
              <a:cs typeface="Open Sans"/>
              <a:sym typeface="Open Sans"/>
            </a:endParaRPr>
          </a:p>
          <a:p>
            <a:pPr indent="-508000" lvl="0" marL="457200" rtl="0" algn="just">
              <a:lnSpc>
                <a:spcPct val="115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Also, adding classification labels by using a dataset with classification labels can also improve the model’s performance drastically.</a:t>
            </a:r>
            <a:endParaRPr sz="1400">
              <a:solidFill>
                <a:srgbClr val="000000"/>
              </a:solidFill>
              <a:latin typeface="Open Sans"/>
              <a:ea typeface="Open Sans"/>
              <a:cs typeface="Open Sans"/>
              <a:sym typeface="Open Sans"/>
            </a:endParaRPr>
          </a:p>
        </p:txBody>
      </p:sp>
      <p:sp>
        <p:nvSpPr>
          <p:cNvPr id="167" name="Google Shape;167;p23"/>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68" name="Google Shape;168;p23"/>
          <p:cNvSpPr txBox="1"/>
          <p:nvPr>
            <p:ph type="ctrTitle"/>
          </p:nvPr>
        </p:nvSpPr>
        <p:spPr>
          <a:xfrm>
            <a:off x="1481525" y="-22825"/>
            <a:ext cx="45669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lang="en"/>
              <a:t>7</a:t>
            </a:r>
            <a:r>
              <a:rPr lang="en"/>
              <a:t>. Scope ahead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Roadmap</a:t>
            </a:r>
            <a:endParaRPr/>
          </a:p>
        </p:txBody>
      </p:sp>
      <p:sp>
        <p:nvSpPr>
          <p:cNvPr id="174" name="Google Shape;174;p2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75" name="Google Shape;175;p24"/>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24"/>
          <p:cNvSpPr/>
          <p:nvPr/>
        </p:nvSpPr>
        <p:spPr>
          <a:xfrm>
            <a:off x="0" y="2371028"/>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77" name="Google Shape;177;p24"/>
          <p:cNvGrpSpPr/>
          <p:nvPr/>
        </p:nvGrpSpPr>
        <p:grpSpPr>
          <a:xfrm rot="10800000">
            <a:off x="3821451" y="1717375"/>
            <a:ext cx="473400" cy="473400"/>
            <a:chOff x="2824664" y="3576300"/>
            <a:chExt cx="473400" cy="473400"/>
          </a:xfrm>
        </p:grpSpPr>
        <p:sp>
          <p:nvSpPr>
            <p:cNvPr id="178" name="Google Shape;178;p24"/>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4"/>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chemeClr val="dk2"/>
                </a:solidFill>
                <a:latin typeface="Source Sans Pro"/>
                <a:ea typeface="Source Sans Pro"/>
                <a:cs typeface="Source Sans Pro"/>
                <a:sym typeface="Source Sans Pro"/>
              </a:endParaRPr>
            </a:p>
          </p:txBody>
        </p:sp>
      </p:grpSp>
      <p:sp>
        <p:nvSpPr>
          <p:cNvPr id="180" name="Google Shape;180;p24"/>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Source Sans Pro"/>
                <a:ea typeface="Source Sans Pro"/>
                <a:cs typeface="Source Sans Pro"/>
                <a:sym typeface="Source Sans Pro"/>
              </a:rPr>
              <a:t>Obtain dataset for training</a:t>
            </a:r>
            <a:endParaRPr b="0" i="0" sz="900" u="none" cap="none" strike="noStrike">
              <a:solidFill>
                <a:schemeClr val="dk2"/>
              </a:solidFill>
              <a:latin typeface="Source Sans Pro"/>
              <a:ea typeface="Source Sans Pro"/>
              <a:cs typeface="Source Sans Pro"/>
              <a:sym typeface="Source Sans Pro"/>
            </a:endParaRPr>
          </a:p>
        </p:txBody>
      </p:sp>
      <p:sp>
        <p:nvSpPr>
          <p:cNvPr id="181" name="Google Shape;181;p24"/>
          <p:cNvSpPr txBox="1"/>
          <p:nvPr/>
        </p:nvSpPr>
        <p:spPr>
          <a:xfrm>
            <a:off x="5470055" y="118195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Source Sans Pro"/>
                <a:ea typeface="Source Sans Pro"/>
                <a:cs typeface="Source Sans Pro"/>
                <a:sym typeface="Source Sans Pro"/>
              </a:rPr>
              <a:t>Perform basic training using small dataset</a:t>
            </a:r>
            <a:endParaRPr b="0" i="0" sz="900" u="none" cap="none" strike="noStrike">
              <a:solidFill>
                <a:schemeClr val="dk2"/>
              </a:solidFill>
              <a:latin typeface="Source Sans Pro"/>
              <a:ea typeface="Source Sans Pro"/>
              <a:cs typeface="Source Sans Pro"/>
              <a:sym typeface="Source Sans Pro"/>
            </a:endParaRPr>
          </a:p>
        </p:txBody>
      </p:sp>
      <p:sp>
        <p:nvSpPr>
          <p:cNvPr id="182" name="Google Shape;182;p24"/>
          <p:cNvSpPr txBox="1"/>
          <p:nvPr/>
        </p:nvSpPr>
        <p:spPr>
          <a:xfrm>
            <a:off x="3386850" y="145925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Source Sans Pro"/>
                <a:ea typeface="Source Sans Pro"/>
                <a:cs typeface="Source Sans Pro"/>
                <a:sym typeface="Source Sans Pro"/>
              </a:rPr>
              <a:t>Finish coding the deep learning model</a:t>
            </a:r>
            <a:endParaRPr b="0" i="0" sz="900" u="none" cap="none" strike="noStrike">
              <a:solidFill>
                <a:schemeClr val="dk2"/>
              </a:solidFill>
              <a:latin typeface="Source Sans Pro"/>
              <a:ea typeface="Source Sans Pro"/>
              <a:cs typeface="Source Sans Pro"/>
              <a:sym typeface="Source Sans Pro"/>
            </a:endParaRPr>
          </a:p>
        </p:txBody>
      </p:sp>
      <p:sp>
        <p:nvSpPr>
          <p:cNvPr id="183" name="Google Shape;183;p24"/>
          <p:cNvSpPr txBox="1"/>
          <p:nvPr/>
        </p:nvSpPr>
        <p:spPr>
          <a:xfrm>
            <a:off x="647433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Source Sans Pro"/>
                <a:ea typeface="Source Sans Pro"/>
                <a:cs typeface="Source Sans Pro"/>
                <a:sym typeface="Source Sans Pro"/>
              </a:rPr>
              <a:t>Train the model using a large dataset and analyse the outputs</a:t>
            </a:r>
            <a:endParaRPr b="0" i="0" sz="900" u="none" cap="none" strike="noStrike">
              <a:solidFill>
                <a:schemeClr val="dk2"/>
              </a:solidFill>
              <a:latin typeface="Source Sans Pro"/>
              <a:ea typeface="Source Sans Pro"/>
              <a:cs typeface="Source Sans Pro"/>
              <a:sym typeface="Source Sans Pro"/>
            </a:endParaRPr>
          </a:p>
        </p:txBody>
      </p:sp>
      <p:pic>
        <p:nvPicPr>
          <p:cNvPr id="184" name="Google Shape;184;p24"/>
          <p:cNvPicPr preferRelativeResize="0"/>
          <p:nvPr/>
        </p:nvPicPr>
        <p:blipFill rotWithShape="1">
          <a:blip r:embed="rId3">
            <a:alphaModFix/>
          </a:blip>
          <a:srcRect b="0" l="0" r="0" t="0"/>
          <a:stretch/>
        </p:blipFill>
        <p:spPr>
          <a:xfrm rot="5400000">
            <a:off x="8378474" y="2194575"/>
            <a:ext cx="326076" cy="326076"/>
          </a:xfrm>
          <a:prstGeom prst="rect">
            <a:avLst/>
          </a:prstGeom>
          <a:noFill/>
          <a:ln>
            <a:noFill/>
          </a:ln>
        </p:spPr>
      </p:pic>
      <p:pic>
        <p:nvPicPr>
          <p:cNvPr id="185" name="Google Shape;185;p24"/>
          <p:cNvPicPr preferRelativeResize="0"/>
          <p:nvPr/>
        </p:nvPicPr>
        <p:blipFill rotWithShape="1">
          <a:blip r:embed="rId4">
            <a:alphaModFix/>
          </a:blip>
          <a:srcRect b="0" l="0" r="0" t="0"/>
          <a:stretch/>
        </p:blipFill>
        <p:spPr>
          <a:xfrm>
            <a:off x="8357850" y="1831025"/>
            <a:ext cx="414920" cy="394475"/>
          </a:xfrm>
          <a:prstGeom prst="rect">
            <a:avLst/>
          </a:prstGeom>
          <a:noFill/>
          <a:ln>
            <a:noFill/>
          </a:ln>
        </p:spPr>
      </p:pic>
      <p:grpSp>
        <p:nvGrpSpPr>
          <p:cNvPr id="186" name="Google Shape;186;p24"/>
          <p:cNvGrpSpPr/>
          <p:nvPr/>
        </p:nvGrpSpPr>
        <p:grpSpPr>
          <a:xfrm rot="10800000">
            <a:off x="1786339" y="1717363"/>
            <a:ext cx="473400" cy="473400"/>
            <a:chOff x="2824664" y="3576300"/>
            <a:chExt cx="473400" cy="473400"/>
          </a:xfrm>
        </p:grpSpPr>
        <p:sp>
          <p:nvSpPr>
            <p:cNvPr id="187" name="Google Shape;187;p24"/>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flipH="1" rot="10800000">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Source Sans Pro"/>
                  <a:ea typeface="Source Sans Pro"/>
                  <a:cs typeface="Source Sans Pro"/>
                  <a:sym typeface="Source Sans Pro"/>
                </a:rPr>
                <a:t>  1</a:t>
              </a:r>
              <a:endParaRPr b="0" i="0" sz="600" u="none" cap="none" strike="noStrike">
                <a:solidFill>
                  <a:schemeClr val="dk2"/>
                </a:solidFill>
                <a:latin typeface="Source Sans Pro"/>
                <a:ea typeface="Source Sans Pro"/>
                <a:cs typeface="Source Sans Pro"/>
                <a:sym typeface="Source Sans Pro"/>
              </a:endParaRPr>
            </a:p>
          </p:txBody>
        </p:sp>
      </p:grpSp>
      <p:grpSp>
        <p:nvGrpSpPr>
          <p:cNvPr id="189" name="Google Shape;189;p24"/>
          <p:cNvGrpSpPr/>
          <p:nvPr/>
        </p:nvGrpSpPr>
        <p:grpSpPr>
          <a:xfrm rot="10800000">
            <a:off x="5856564" y="1715351"/>
            <a:ext cx="473400" cy="473400"/>
            <a:chOff x="2824664" y="3576300"/>
            <a:chExt cx="473400" cy="473400"/>
          </a:xfrm>
        </p:grpSpPr>
        <p:sp>
          <p:nvSpPr>
            <p:cNvPr id="190" name="Google Shape;190;p24"/>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4"/>
            <p:cNvSpPr/>
            <p:nvPr/>
          </p:nvSpPr>
          <p:spPr>
            <a:xfrm flipH="1" rot="10800000">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Source Sans Pro"/>
                  <a:ea typeface="Source Sans Pro"/>
                  <a:cs typeface="Source Sans Pro"/>
                  <a:sym typeface="Source Sans Pro"/>
                </a:rPr>
                <a:t>  3</a:t>
              </a:r>
              <a:endParaRPr b="0" i="0" sz="600" u="none" cap="none" strike="noStrike">
                <a:solidFill>
                  <a:schemeClr val="dk2"/>
                </a:solidFill>
                <a:latin typeface="Source Sans Pro"/>
                <a:ea typeface="Source Sans Pro"/>
                <a:cs typeface="Source Sans Pro"/>
                <a:sym typeface="Source Sans Pro"/>
              </a:endParaRPr>
            </a:p>
          </p:txBody>
        </p:sp>
      </p:grpSp>
      <p:grpSp>
        <p:nvGrpSpPr>
          <p:cNvPr id="192" name="Google Shape;192;p24"/>
          <p:cNvGrpSpPr/>
          <p:nvPr/>
        </p:nvGrpSpPr>
        <p:grpSpPr>
          <a:xfrm>
            <a:off x="6880814" y="3576300"/>
            <a:ext cx="473400" cy="473400"/>
            <a:chOff x="4852739" y="3576300"/>
            <a:chExt cx="473400" cy="473400"/>
          </a:xfrm>
        </p:grpSpPr>
        <p:sp>
          <p:nvSpPr>
            <p:cNvPr id="193" name="Google Shape;193;p24"/>
            <p:cNvSpPr/>
            <p:nvPr/>
          </p:nvSpPr>
          <p:spPr>
            <a:xfrm rot="-2700000">
              <a:off x="4922067" y="3645628"/>
              <a:ext cx="334744" cy="334744"/>
            </a:xfrm>
            <a:prstGeom prst="teardrop">
              <a:avLst>
                <a:gd fmla="val 100000" name="adj"/>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4"/>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sp>
        <p:nvSpPr>
          <p:cNvPr id="195" name="Google Shape;195;p24"/>
          <p:cNvSpPr/>
          <p:nvPr/>
        </p:nvSpPr>
        <p:spPr>
          <a:xfrm flipH="1">
            <a:off x="3996600" y="1880450"/>
            <a:ext cx="975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ctrTitle"/>
          </p:nvPr>
        </p:nvSpPr>
        <p:spPr>
          <a:xfrm>
            <a:off x="1655700" y="1991844"/>
            <a:ext cx="58326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400"/>
              <a:buNone/>
            </a:pPr>
            <a:r>
              <a:rPr lang="en" sz="7500"/>
              <a:t>Thank You</a:t>
            </a:r>
            <a:endParaRPr sz="7500"/>
          </a:p>
        </p:txBody>
      </p:sp>
      <p:sp>
        <p:nvSpPr>
          <p:cNvPr id="201" name="Google Shape;201;p25"/>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6"/>
          <p:cNvSpPr txBox="1"/>
          <p:nvPr/>
        </p:nvSpPr>
        <p:spPr>
          <a:xfrm>
            <a:off x="2024400" y="1981500"/>
            <a:ext cx="5095200" cy="118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0" i="0" lang="en" sz="3100" u="none" cap="none" strike="noStrike">
                <a:solidFill>
                  <a:srgbClr val="FFFFFF"/>
                </a:solidFill>
                <a:latin typeface="Lora"/>
                <a:ea typeface="Lora"/>
                <a:cs typeface="Lora"/>
                <a:sym typeface="Lora"/>
              </a:rPr>
              <a:t>A </a:t>
            </a:r>
            <a:r>
              <a:rPr b="0" i="0" lang="en" sz="3100" u="none" cap="none" strike="noStrike">
                <a:solidFill>
                  <a:srgbClr val="FFFFFF"/>
                </a:solidFill>
                <a:latin typeface="Pacifico"/>
                <a:ea typeface="Pacifico"/>
                <a:cs typeface="Pacifico"/>
                <a:sym typeface="Pacifico"/>
              </a:rPr>
              <a:t>Picture</a:t>
            </a:r>
            <a:r>
              <a:rPr b="0" i="0" lang="en" sz="3100" u="none" cap="none" strike="noStrike">
                <a:solidFill>
                  <a:srgbClr val="FFFFFF"/>
                </a:solidFill>
                <a:latin typeface="Lora"/>
                <a:ea typeface="Lora"/>
                <a:cs typeface="Lora"/>
                <a:sym typeface="Lora"/>
              </a:rPr>
              <a:t> is worth a </a:t>
            </a:r>
            <a:r>
              <a:rPr b="0" i="0" lang="en" sz="3100" u="none" cap="none" strike="noStrike">
                <a:solidFill>
                  <a:srgbClr val="FFFFFF"/>
                </a:solidFill>
                <a:latin typeface="Pacifico"/>
                <a:ea typeface="Pacifico"/>
                <a:cs typeface="Pacifico"/>
                <a:sym typeface="Pacifico"/>
              </a:rPr>
              <a:t>Thousand</a:t>
            </a:r>
            <a:r>
              <a:rPr b="0" i="0" lang="en" sz="3100" u="none" cap="none" strike="noStrike">
                <a:solidFill>
                  <a:srgbClr val="FFFFFF"/>
                </a:solidFill>
                <a:latin typeface="Lora"/>
                <a:ea typeface="Lora"/>
                <a:cs typeface="Lora"/>
                <a:sym typeface="Lora"/>
              </a:rPr>
              <a:t> words</a:t>
            </a:r>
            <a:endParaRPr b="0" i="0" sz="3100" u="none" cap="none" strike="noStrike">
              <a:solidFill>
                <a:srgbClr val="FFFFFF"/>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nvSpPr>
        <p:spPr>
          <a:xfrm>
            <a:off x="4155425" y="3429250"/>
            <a:ext cx="42753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n" sz="3600" u="none" cap="none" strike="noStrike">
                <a:solidFill>
                  <a:srgbClr val="666666"/>
                </a:solidFill>
                <a:latin typeface="Barlow Condensed"/>
                <a:ea typeface="Barlow Condensed"/>
                <a:cs typeface="Barlow Condensed"/>
                <a:sym typeface="Barlow Condensed"/>
              </a:rPr>
              <a:t>Experiments &amp; Results</a:t>
            </a:r>
            <a:endParaRPr b="1" i="0" sz="3600" u="none" cap="none" strike="noStrike">
              <a:solidFill>
                <a:srgbClr val="666666"/>
              </a:solidFill>
              <a:latin typeface="Barlow Condensed"/>
              <a:ea typeface="Barlow Condensed"/>
              <a:cs typeface="Barlow Condensed"/>
              <a:sym typeface="Barlow Condensed"/>
            </a:endParaRPr>
          </a:p>
        </p:txBody>
      </p:sp>
      <p:sp>
        <p:nvSpPr>
          <p:cNvPr id="79" name="Google Shape;79;p13"/>
          <p:cNvSpPr txBox="1"/>
          <p:nvPr/>
        </p:nvSpPr>
        <p:spPr>
          <a:xfrm>
            <a:off x="4155425" y="1890700"/>
            <a:ext cx="42753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n" sz="3600" u="none" cap="none" strike="noStrike">
                <a:solidFill>
                  <a:srgbClr val="666666"/>
                </a:solidFill>
                <a:latin typeface="Barlow Condensed"/>
                <a:ea typeface="Barlow Condensed"/>
                <a:cs typeface="Barlow Condensed"/>
                <a:sym typeface="Barlow Condensed"/>
              </a:rPr>
              <a:t>Objective</a:t>
            </a:r>
            <a:endParaRPr b="1" i="0" sz="3600" u="none" cap="none" strike="noStrike">
              <a:solidFill>
                <a:srgbClr val="666666"/>
              </a:solidFill>
              <a:latin typeface="Barlow Condensed"/>
              <a:ea typeface="Barlow Condensed"/>
              <a:cs typeface="Barlow Condensed"/>
              <a:sym typeface="Barlow Condensed"/>
            </a:endParaRPr>
          </a:p>
        </p:txBody>
      </p:sp>
      <p:sp>
        <p:nvSpPr>
          <p:cNvPr id="80" name="Google Shape;80;p13"/>
          <p:cNvSpPr txBox="1"/>
          <p:nvPr/>
        </p:nvSpPr>
        <p:spPr>
          <a:xfrm>
            <a:off x="2319727" y="1890688"/>
            <a:ext cx="14607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r">
              <a:lnSpc>
                <a:spcPct val="100000"/>
              </a:lnSpc>
              <a:spcBef>
                <a:spcPts val="0"/>
              </a:spcBef>
              <a:spcAft>
                <a:spcPts val="0"/>
              </a:spcAft>
              <a:buClr>
                <a:srgbClr val="000000"/>
              </a:buClr>
              <a:buSzPct val="100000"/>
              <a:buFont typeface="Arial"/>
              <a:buNone/>
            </a:pPr>
            <a:r>
              <a:rPr b="1" i="0" lang="en" sz="3600" u="none" cap="none" strike="noStrike">
                <a:solidFill>
                  <a:srgbClr val="666666"/>
                </a:solidFill>
                <a:latin typeface="PT Sans Narrow"/>
                <a:ea typeface="PT Sans Narrow"/>
                <a:cs typeface="PT Sans Narrow"/>
                <a:sym typeface="PT Sans Narrow"/>
              </a:rPr>
              <a:t>01</a:t>
            </a:r>
            <a:endParaRPr b="1" i="0" sz="3600" u="none" cap="none" strike="noStrike">
              <a:solidFill>
                <a:srgbClr val="666666"/>
              </a:solidFill>
              <a:latin typeface="PT Sans Narrow"/>
              <a:ea typeface="PT Sans Narrow"/>
              <a:cs typeface="PT Sans Narrow"/>
              <a:sym typeface="PT Sans Narrow"/>
            </a:endParaRPr>
          </a:p>
        </p:txBody>
      </p:sp>
      <p:sp>
        <p:nvSpPr>
          <p:cNvPr id="81" name="Google Shape;81;p13"/>
          <p:cNvSpPr txBox="1"/>
          <p:nvPr/>
        </p:nvSpPr>
        <p:spPr>
          <a:xfrm>
            <a:off x="4155425" y="2403550"/>
            <a:ext cx="42753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n" sz="3600" u="none" cap="none" strike="noStrike">
                <a:solidFill>
                  <a:srgbClr val="666666"/>
                </a:solidFill>
                <a:latin typeface="Barlow Condensed"/>
                <a:ea typeface="Barlow Condensed"/>
                <a:cs typeface="Barlow Condensed"/>
                <a:sym typeface="Barlow Condensed"/>
              </a:rPr>
              <a:t>Method Overview</a:t>
            </a:r>
            <a:endParaRPr b="1" i="0" sz="3600" u="none" cap="none" strike="noStrike">
              <a:solidFill>
                <a:srgbClr val="666666"/>
              </a:solidFill>
              <a:latin typeface="Barlow Condensed"/>
              <a:ea typeface="Barlow Condensed"/>
              <a:cs typeface="Barlow Condensed"/>
              <a:sym typeface="Barlow Condensed"/>
            </a:endParaRPr>
          </a:p>
        </p:txBody>
      </p:sp>
      <p:sp>
        <p:nvSpPr>
          <p:cNvPr id="82" name="Google Shape;82;p13"/>
          <p:cNvSpPr txBox="1"/>
          <p:nvPr/>
        </p:nvSpPr>
        <p:spPr>
          <a:xfrm>
            <a:off x="2319727" y="2403538"/>
            <a:ext cx="14607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r">
              <a:lnSpc>
                <a:spcPct val="100000"/>
              </a:lnSpc>
              <a:spcBef>
                <a:spcPts val="0"/>
              </a:spcBef>
              <a:spcAft>
                <a:spcPts val="0"/>
              </a:spcAft>
              <a:buClr>
                <a:srgbClr val="000000"/>
              </a:buClr>
              <a:buSzPct val="100000"/>
              <a:buFont typeface="Arial"/>
              <a:buNone/>
            </a:pPr>
            <a:r>
              <a:rPr b="1" i="0" lang="en" sz="3600" u="none" cap="none" strike="noStrike">
                <a:solidFill>
                  <a:srgbClr val="666666"/>
                </a:solidFill>
                <a:latin typeface="PT Sans Narrow"/>
                <a:ea typeface="PT Sans Narrow"/>
                <a:cs typeface="PT Sans Narrow"/>
                <a:sym typeface="PT Sans Narrow"/>
              </a:rPr>
              <a:t>02</a:t>
            </a:r>
            <a:endParaRPr b="1" i="0" sz="3600" u="none" cap="none" strike="noStrike">
              <a:solidFill>
                <a:srgbClr val="666666"/>
              </a:solidFill>
              <a:latin typeface="PT Sans Narrow"/>
              <a:ea typeface="PT Sans Narrow"/>
              <a:cs typeface="PT Sans Narrow"/>
              <a:sym typeface="PT Sans Narrow"/>
            </a:endParaRPr>
          </a:p>
        </p:txBody>
      </p:sp>
      <p:sp>
        <p:nvSpPr>
          <p:cNvPr id="83" name="Google Shape;83;p13"/>
          <p:cNvSpPr txBox="1"/>
          <p:nvPr/>
        </p:nvSpPr>
        <p:spPr>
          <a:xfrm>
            <a:off x="4155425" y="2916400"/>
            <a:ext cx="42753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n" sz="3600" u="none" cap="none" strike="noStrike">
                <a:solidFill>
                  <a:srgbClr val="666666"/>
                </a:solidFill>
                <a:latin typeface="Barlow Condensed"/>
                <a:ea typeface="Barlow Condensed"/>
                <a:cs typeface="Barlow Condensed"/>
                <a:sym typeface="Barlow Condensed"/>
              </a:rPr>
              <a:t>Progress</a:t>
            </a:r>
            <a:endParaRPr b="1" i="0" sz="3600" u="none" cap="none" strike="noStrike">
              <a:solidFill>
                <a:srgbClr val="666666"/>
              </a:solidFill>
              <a:latin typeface="Barlow Condensed"/>
              <a:ea typeface="Barlow Condensed"/>
              <a:cs typeface="Barlow Condensed"/>
              <a:sym typeface="Barlow Condensed"/>
            </a:endParaRPr>
          </a:p>
        </p:txBody>
      </p:sp>
      <p:sp>
        <p:nvSpPr>
          <p:cNvPr id="84" name="Google Shape;84;p13"/>
          <p:cNvSpPr txBox="1"/>
          <p:nvPr/>
        </p:nvSpPr>
        <p:spPr>
          <a:xfrm>
            <a:off x="2319727" y="2916388"/>
            <a:ext cx="14607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r">
              <a:lnSpc>
                <a:spcPct val="100000"/>
              </a:lnSpc>
              <a:spcBef>
                <a:spcPts val="0"/>
              </a:spcBef>
              <a:spcAft>
                <a:spcPts val="0"/>
              </a:spcAft>
              <a:buClr>
                <a:srgbClr val="000000"/>
              </a:buClr>
              <a:buSzPct val="100000"/>
              <a:buFont typeface="Arial"/>
              <a:buNone/>
            </a:pPr>
            <a:r>
              <a:rPr b="1" i="0" lang="en" sz="3600" u="none" cap="none" strike="noStrike">
                <a:solidFill>
                  <a:srgbClr val="666666"/>
                </a:solidFill>
                <a:latin typeface="PT Sans Narrow"/>
                <a:ea typeface="PT Sans Narrow"/>
                <a:cs typeface="PT Sans Narrow"/>
                <a:sym typeface="PT Sans Narrow"/>
              </a:rPr>
              <a:t>03</a:t>
            </a:r>
            <a:endParaRPr b="1" i="0" sz="3600" u="none" cap="none" strike="noStrike">
              <a:solidFill>
                <a:srgbClr val="666666"/>
              </a:solidFill>
              <a:latin typeface="PT Sans Narrow"/>
              <a:ea typeface="PT Sans Narrow"/>
              <a:cs typeface="PT Sans Narrow"/>
              <a:sym typeface="PT Sans Narrow"/>
            </a:endParaRPr>
          </a:p>
        </p:txBody>
      </p:sp>
      <p:sp>
        <p:nvSpPr>
          <p:cNvPr id="85" name="Google Shape;85;p13"/>
          <p:cNvSpPr txBox="1"/>
          <p:nvPr/>
        </p:nvSpPr>
        <p:spPr>
          <a:xfrm>
            <a:off x="2319727" y="3429238"/>
            <a:ext cx="14607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r">
              <a:lnSpc>
                <a:spcPct val="100000"/>
              </a:lnSpc>
              <a:spcBef>
                <a:spcPts val="0"/>
              </a:spcBef>
              <a:spcAft>
                <a:spcPts val="0"/>
              </a:spcAft>
              <a:buClr>
                <a:srgbClr val="000000"/>
              </a:buClr>
              <a:buSzPct val="100000"/>
              <a:buFont typeface="Arial"/>
              <a:buNone/>
            </a:pPr>
            <a:r>
              <a:rPr b="1" i="0" lang="en" sz="3600" u="none" cap="none" strike="noStrike">
                <a:solidFill>
                  <a:srgbClr val="666666"/>
                </a:solidFill>
                <a:latin typeface="PT Sans Narrow"/>
                <a:ea typeface="PT Sans Narrow"/>
                <a:cs typeface="PT Sans Narrow"/>
                <a:sym typeface="PT Sans Narrow"/>
              </a:rPr>
              <a:t>04</a:t>
            </a:r>
            <a:endParaRPr b="1" i="0" sz="3600" u="none" cap="none" strike="noStrike">
              <a:solidFill>
                <a:srgbClr val="666666"/>
              </a:solidFill>
              <a:latin typeface="PT Sans Narrow"/>
              <a:ea typeface="PT Sans Narrow"/>
              <a:cs typeface="PT Sans Narrow"/>
              <a:sym typeface="PT Sans Narrow"/>
            </a:endParaRPr>
          </a:p>
        </p:txBody>
      </p:sp>
      <p:sp>
        <p:nvSpPr>
          <p:cNvPr id="86" name="Google Shape;86;p13"/>
          <p:cNvSpPr txBox="1"/>
          <p:nvPr/>
        </p:nvSpPr>
        <p:spPr>
          <a:xfrm>
            <a:off x="4155425" y="1184800"/>
            <a:ext cx="38886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n" sz="3600" u="none" cap="none" strike="noStrike">
                <a:solidFill>
                  <a:srgbClr val="000000"/>
                </a:solidFill>
                <a:latin typeface="PT Sans Narrow"/>
                <a:ea typeface="PT Sans Narrow"/>
                <a:cs typeface="PT Sans Narrow"/>
                <a:sym typeface="PT Sans Narrow"/>
              </a:rPr>
              <a:t>TABLE OF CONTENTS</a:t>
            </a:r>
            <a:endParaRPr b="1" i="0" sz="3600" u="none" cap="none" strike="noStrike">
              <a:solidFill>
                <a:srgbClr val="000000"/>
              </a:solidFill>
              <a:latin typeface="PT Sans Narrow"/>
              <a:ea typeface="PT Sans Narrow"/>
              <a:cs typeface="PT Sans Narrow"/>
              <a:sym typeface="PT Sans Narrow"/>
            </a:endParaRPr>
          </a:p>
        </p:txBody>
      </p:sp>
      <p:cxnSp>
        <p:nvCxnSpPr>
          <p:cNvPr id="87" name="Google Shape;87;p13"/>
          <p:cNvCxnSpPr/>
          <p:nvPr/>
        </p:nvCxnSpPr>
        <p:spPr>
          <a:xfrm>
            <a:off x="3986825" y="-16500"/>
            <a:ext cx="0" cy="4488600"/>
          </a:xfrm>
          <a:prstGeom prst="straightConnector1">
            <a:avLst/>
          </a:prstGeom>
          <a:noFill/>
          <a:ln cap="flat" cmpd="sng" w="28575">
            <a:solidFill>
              <a:srgbClr val="4A86E8"/>
            </a:solidFill>
            <a:prstDash val="solid"/>
            <a:round/>
            <a:headEnd len="sm" w="sm" type="none"/>
            <a:tailEnd len="sm" w="sm" type="none"/>
          </a:ln>
        </p:spPr>
      </p:cxnSp>
      <p:sp>
        <p:nvSpPr>
          <p:cNvPr id="88" name="Google Shape;88;p13"/>
          <p:cNvSpPr txBox="1"/>
          <p:nvPr/>
        </p:nvSpPr>
        <p:spPr>
          <a:xfrm>
            <a:off x="4155425" y="3942100"/>
            <a:ext cx="42753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n" sz="3600" u="none" cap="none" strike="noStrike">
                <a:solidFill>
                  <a:srgbClr val="666666"/>
                </a:solidFill>
                <a:latin typeface="Barlow Condensed"/>
                <a:ea typeface="Barlow Condensed"/>
                <a:cs typeface="Barlow Condensed"/>
                <a:sym typeface="Barlow Condensed"/>
              </a:rPr>
              <a:t>Road Ahead</a:t>
            </a:r>
            <a:endParaRPr b="1" i="0" sz="3600" u="none" cap="none" strike="noStrike">
              <a:solidFill>
                <a:srgbClr val="666666"/>
              </a:solidFill>
              <a:latin typeface="Barlow Condensed"/>
              <a:ea typeface="Barlow Condensed"/>
              <a:cs typeface="Barlow Condensed"/>
              <a:sym typeface="Barlow Condensed"/>
            </a:endParaRPr>
          </a:p>
        </p:txBody>
      </p:sp>
      <p:sp>
        <p:nvSpPr>
          <p:cNvPr id="89" name="Google Shape;89;p13"/>
          <p:cNvSpPr txBox="1"/>
          <p:nvPr/>
        </p:nvSpPr>
        <p:spPr>
          <a:xfrm>
            <a:off x="2319727" y="3942088"/>
            <a:ext cx="1460700" cy="5778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r">
              <a:lnSpc>
                <a:spcPct val="100000"/>
              </a:lnSpc>
              <a:spcBef>
                <a:spcPts val="0"/>
              </a:spcBef>
              <a:spcAft>
                <a:spcPts val="0"/>
              </a:spcAft>
              <a:buClr>
                <a:srgbClr val="000000"/>
              </a:buClr>
              <a:buSzPct val="100000"/>
              <a:buFont typeface="Arial"/>
              <a:buNone/>
            </a:pPr>
            <a:r>
              <a:rPr b="1" i="0" lang="en" sz="3600" u="none" cap="none" strike="noStrike">
                <a:solidFill>
                  <a:srgbClr val="666666"/>
                </a:solidFill>
                <a:latin typeface="PT Sans Narrow"/>
                <a:ea typeface="PT Sans Narrow"/>
                <a:cs typeface="PT Sans Narrow"/>
                <a:sym typeface="PT Sans Narrow"/>
              </a:rPr>
              <a:t>05</a:t>
            </a:r>
            <a:endParaRPr b="1" i="0" sz="3600" u="none" cap="none" strike="noStrike">
              <a:solidFill>
                <a:srgbClr val="666666"/>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1546025" y="641194"/>
            <a:ext cx="5832600" cy="1159800"/>
          </a:xfrm>
          <a:prstGeom prst="rect">
            <a:avLst/>
          </a:prstGeom>
          <a:noFill/>
          <a:ln>
            <a:noFill/>
          </a:ln>
        </p:spPr>
        <p:txBody>
          <a:bodyPr anchorCtr="0" anchor="b" bIns="91425" lIns="91425" spcFirstLastPara="1" rIns="91425" wrap="square" tIns="91425">
            <a:noAutofit/>
          </a:bodyPr>
          <a:lstStyle/>
          <a:p>
            <a:pPr indent="-457200" lvl="0" marL="457200" rtl="0" algn="l">
              <a:lnSpc>
                <a:spcPct val="100000"/>
              </a:lnSpc>
              <a:spcBef>
                <a:spcPts val="0"/>
              </a:spcBef>
              <a:spcAft>
                <a:spcPts val="0"/>
              </a:spcAft>
              <a:buSzPts val="4400"/>
              <a:buAutoNum type="arabicPeriod"/>
            </a:pPr>
            <a:r>
              <a:rPr lang="en"/>
              <a:t>Objective</a:t>
            </a:r>
            <a:endParaRPr/>
          </a:p>
        </p:txBody>
      </p:sp>
      <p:sp>
        <p:nvSpPr>
          <p:cNvPr id="95" name="Google Shape;95;p14"/>
          <p:cNvSpPr txBox="1"/>
          <p:nvPr>
            <p:ph idx="1" type="subTitle"/>
          </p:nvPr>
        </p:nvSpPr>
        <p:spPr>
          <a:xfrm>
            <a:off x="1420725" y="1800991"/>
            <a:ext cx="5832600" cy="2949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Image colorization is an age old problem in Computer Vision domain</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 is a computerized technique to add color and style to an image which is originally black and white (grayscale) image.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 can be used to restore colors from old black and white photos or movies.</a:t>
            </a:r>
            <a:endParaRPr>
              <a:latin typeface="Arial"/>
              <a:ea typeface="Arial"/>
              <a:cs typeface="Arial"/>
              <a:sym typeface="Arial"/>
            </a:endParaRPr>
          </a:p>
        </p:txBody>
      </p:sp>
      <p:sp>
        <p:nvSpPr>
          <p:cNvPr id="96" name="Google Shape;96;p14"/>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ctrTitle"/>
          </p:nvPr>
        </p:nvSpPr>
        <p:spPr>
          <a:xfrm>
            <a:off x="1546025" y="474144"/>
            <a:ext cx="58326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lang="en"/>
              <a:t>2. Method Overview</a:t>
            </a:r>
            <a:endParaRPr/>
          </a:p>
        </p:txBody>
      </p:sp>
      <p:sp>
        <p:nvSpPr>
          <p:cNvPr id="102" name="Google Shape;102;p15"/>
          <p:cNvSpPr txBox="1"/>
          <p:nvPr>
            <p:ph idx="1" type="subTitle"/>
          </p:nvPr>
        </p:nvSpPr>
        <p:spPr>
          <a:xfrm>
            <a:off x="1518175" y="1556789"/>
            <a:ext cx="5832600" cy="31551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We first send the input gray-scaled image through a convolutional network to obtain low-level features of the image.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Then we use this as an input to another convolutional network to obtain mid-level features.</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Also, we use the low-level features to obtain global features by passing the low-level features through a series of convolutional and linear fully-connected layers. </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then fuse the global features with the mid-level features and send it to the colorization network.</a:t>
            </a:r>
            <a:endParaRPr sz="1400">
              <a:solidFill>
                <a:srgbClr val="000000"/>
              </a:solidFill>
              <a:latin typeface="Arial"/>
              <a:ea typeface="Arial"/>
              <a:cs typeface="Arial"/>
              <a:sym typeface="Arial"/>
            </a:endParaRPr>
          </a:p>
        </p:txBody>
      </p:sp>
      <p:sp>
        <p:nvSpPr>
          <p:cNvPr id="103" name="Google Shape;103;p15"/>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subTitle"/>
          </p:nvPr>
        </p:nvSpPr>
        <p:spPr>
          <a:xfrm>
            <a:off x="1367325" y="979054"/>
            <a:ext cx="5832600" cy="42201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The colorization network consists of a set of colvolutional and upsampling layers which produces a chromiance output which can be merged with the given grayscale image to produce the final colored image.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global features contains the high level information about the scene like what time of the day the image has been taken, is it an indoor image or an outdoor image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local features represent the local texture or object at a given location</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can use a style transfer technique where the global features of an image can be used to color another image to get a different scene coloring of the same image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Due to the constraints on the input size fully connected layer in the global feature network, the input image should be scaled to 224X224 before computing the low-level features</a:t>
            </a:r>
            <a:endParaRPr sz="1400">
              <a:solidFill>
                <a:srgbClr val="000000"/>
              </a:solidFill>
              <a:latin typeface="Arial"/>
              <a:ea typeface="Arial"/>
              <a:cs typeface="Arial"/>
              <a:sym typeface="Arial"/>
            </a:endParaRPr>
          </a:p>
        </p:txBody>
      </p:sp>
      <p:sp>
        <p:nvSpPr>
          <p:cNvPr id="109" name="Google Shape;109;p16"/>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0" name="Google Shape;110;p16"/>
          <p:cNvSpPr txBox="1"/>
          <p:nvPr/>
        </p:nvSpPr>
        <p:spPr>
          <a:xfrm>
            <a:off x="1021975" y="117150"/>
            <a:ext cx="79311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1" i="0" lang="en" sz="4400" u="none" cap="none" strike="noStrike">
                <a:solidFill>
                  <a:schemeClr val="accent1"/>
                </a:solidFill>
                <a:latin typeface="Roboto Slab"/>
                <a:ea typeface="Roboto Slab"/>
                <a:cs typeface="Roboto Slab"/>
                <a:sym typeface="Roboto Slab"/>
              </a:rPr>
              <a:t>2. Method Overview(Contd.)</a:t>
            </a:r>
            <a:endParaRPr b="0" i="0" sz="1400" u="none" cap="none" strike="noStrike">
              <a:solidFill>
                <a:srgbClr val="000000"/>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1" type="subTitle"/>
          </p:nvPr>
        </p:nvSpPr>
        <p:spPr>
          <a:xfrm>
            <a:off x="1367325" y="979052"/>
            <a:ext cx="5832600" cy="156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600"/>
              </a:spcBef>
              <a:spcAft>
                <a:spcPts val="1600"/>
              </a:spcAft>
              <a:buSzPts val="3000"/>
              <a:buNone/>
            </a:pPr>
            <a:r>
              <a:t/>
            </a:r>
            <a:endParaRPr sz="1400">
              <a:solidFill>
                <a:srgbClr val="000000"/>
              </a:solidFill>
              <a:latin typeface="Arial"/>
              <a:ea typeface="Arial"/>
              <a:cs typeface="Arial"/>
              <a:sym typeface="Arial"/>
            </a:endParaRPr>
          </a:p>
        </p:txBody>
      </p:sp>
      <p:sp>
        <p:nvSpPr>
          <p:cNvPr id="116" name="Google Shape;116;p17"/>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7" name="Google Shape;117;p17"/>
          <p:cNvSpPr txBox="1"/>
          <p:nvPr/>
        </p:nvSpPr>
        <p:spPr>
          <a:xfrm>
            <a:off x="1021975" y="117150"/>
            <a:ext cx="7931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pic>
        <p:nvPicPr>
          <p:cNvPr id="118" name="Google Shape;118;p17"/>
          <p:cNvPicPr preferRelativeResize="0"/>
          <p:nvPr/>
        </p:nvPicPr>
        <p:blipFill rotWithShape="1">
          <a:blip r:embed="rId3">
            <a:alphaModFix/>
          </a:blip>
          <a:srcRect b="0" l="0" r="0" t="0"/>
          <a:stretch/>
        </p:blipFill>
        <p:spPr>
          <a:xfrm>
            <a:off x="642925" y="730000"/>
            <a:ext cx="7281374" cy="356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ctrTitle"/>
          </p:nvPr>
        </p:nvSpPr>
        <p:spPr>
          <a:xfrm>
            <a:off x="1546025" y="474144"/>
            <a:ext cx="58326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lang="en"/>
              <a:t>3. Progress</a:t>
            </a:r>
            <a:endParaRPr/>
          </a:p>
        </p:txBody>
      </p:sp>
      <p:sp>
        <p:nvSpPr>
          <p:cNvPr id="124" name="Google Shape;124;p18"/>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25" name="Google Shape;125;p18"/>
          <p:cNvSpPr txBox="1"/>
          <p:nvPr>
            <p:ph idx="1" type="subTitle"/>
          </p:nvPr>
        </p:nvSpPr>
        <p:spPr>
          <a:xfrm>
            <a:off x="1518175" y="1556789"/>
            <a:ext cx="5832600" cy="31551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We have completed almost all the things which have planned except adding the classification labels.</a:t>
            </a:r>
            <a:endParaRPr sz="1400">
              <a:solidFill>
                <a:srgbClr val="000000"/>
              </a:solidFill>
              <a:latin typeface="Arial"/>
              <a:ea typeface="Arial"/>
              <a:cs typeface="Arial"/>
              <a:sym typeface="Arial"/>
            </a:endParaRPr>
          </a:p>
          <a:p>
            <a:pPr indent="-317500" lvl="0" marL="457200" rtl="0" algn="just">
              <a:lnSpc>
                <a:spcPct val="115000"/>
              </a:lnSpc>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Performed training and obtained reasonable results.</a:t>
            </a:r>
            <a:endParaRPr sz="1400">
              <a:solidFill>
                <a:srgbClr val="000000"/>
              </a:solidFill>
              <a:latin typeface="Arial"/>
              <a:ea typeface="Arial"/>
              <a:cs typeface="Arial"/>
              <a:sym typeface="Arial"/>
            </a:endParaRPr>
          </a:p>
          <a:p>
            <a:pPr indent="-317500" lvl="0" marL="457200" rtl="0" algn="just">
              <a:lnSpc>
                <a:spcPct val="115000"/>
              </a:lnSpc>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Tried improving the model by adding batch norm but later removed it as the normal model was performing better.</a:t>
            </a:r>
            <a:endParaRPr sz="14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ctrTitle"/>
          </p:nvPr>
        </p:nvSpPr>
        <p:spPr>
          <a:xfrm>
            <a:off x="1546025" y="474144"/>
            <a:ext cx="58326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lang="en"/>
              <a:t>4. Experiments and   </a:t>
            </a:r>
            <a:endParaRPr/>
          </a:p>
          <a:p>
            <a:pPr indent="0" lvl="0" marL="0" rtl="0" algn="l">
              <a:lnSpc>
                <a:spcPct val="100000"/>
              </a:lnSpc>
              <a:spcBef>
                <a:spcPts val="0"/>
              </a:spcBef>
              <a:spcAft>
                <a:spcPts val="0"/>
              </a:spcAft>
              <a:buSzPts val="4400"/>
              <a:buNone/>
            </a:pPr>
            <a:r>
              <a:rPr lang="en"/>
              <a:t>   	 Results</a:t>
            </a:r>
            <a:endParaRPr/>
          </a:p>
        </p:txBody>
      </p:sp>
      <p:sp>
        <p:nvSpPr>
          <p:cNvPr id="131" name="Google Shape;131;p19"/>
          <p:cNvSpPr txBox="1"/>
          <p:nvPr>
            <p:ph idx="1" type="subTitle"/>
          </p:nvPr>
        </p:nvSpPr>
        <p:spPr>
          <a:xfrm>
            <a:off x="1518175" y="1556800"/>
            <a:ext cx="6297900" cy="31551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A private dataset of gray scale images and LAB target images was used for training.</a:t>
            </a:r>
            <a:endParaRPr sz="1400">
              <a:solidFill>
                <a:srgbClr val="000000"/>
              </a:solidFill>
              <a:latin typeface="Open Sans"/>
              <a:ea typeface="Open Sans"/>
              <a:cs typeface="Open Sans"/>
              <a:sym typeface="Open Sans"/>
            </a:endParaRPr>
          </a:p>
          <a:p>
            <a:pPr indent="-317500" lvl="0" marL="457200" rtl="0" algn="just">
              <a:lnSpc>
                <a:spcPct val="115000"/>
              </a:lnSpc>
              <a:spcBef>
                <a:spcPts val="0"/>
              </a:spcBef>
              <a:spcAft>
                <a:spcPts val="0"/>
              </a:spcAft>
              <a:buClr>
                <a:srgbClr val="000000"/>
              </a:buClr>
              <a:buSzPts val="1400"/>
              <a:buFont typeface="Arial"/>
              <a:buChar char="●"/>
            </a:pPr>
            <a:r>
              <a:rPr lang="en" sz="1400" u="sng">
                <a:solidFill>
                  <a:schemeClr val="hlink"/>
                </a:solidFill>
                <a:latin typeface="Open Sans"/>
                <a:ea typeface="Open Sans"/>
                <a:cs typeface="Open Sans"/>
                <a:sym typeface="Open Sans"/>
                <a:hlinkClick r:id="rId3"/>
              </a:rPr>
              <a:t>Link for dataset</a:t>
            </a:r>
            <a:r>
              <a:rPr lang="en" sz="1400">
                <a:solidFill>
                  <a:srgbClr val="000000"/>
                </a:solidFill>
                <a:latin typeface="Open Sans"/>
                <a:ea typeface="Open Sans"/>
                <a:cs typeface="Open Sans"/>
                <a:sym typeface="Open Sans"/>
              </a:rPr>
              <a:t>. The dataset doesn’t contain classification labels</a:t>
            </a:r>
            <a:endParaRPr sz="1400">
              <a:solidFill>
                <a:srgbClr val="000000"/>
              </a:solidFill>
              <a:latin typeface="Open Sans"/>
              <a:ea typeface="Open Sans"/>
              <a:cs typeface="Open Sans"/>
              <a:sym typeface="Open Sans"/>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model was trained on 10k images due to logistical issues.</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Batch size of 32 was used and the model was trained for 10 epochs.</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Adam optimizer with default learning rate (0.001) is used to train the model which produced slightly better results compared Adadelta optimizer mentioned in the paper.</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Loss function used was MSE loss as mentioned in the paper.</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results for some of the selected images was as mentioned in the next slide.</a:t>
            </a:r>
            <a:endParaRPr sz="1400">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validation loss vs epoch number curve obtained is also shown in next slide.</a:t>
            </a:r>
            <a:endParaRPr sz="1400">
              <a:solidFill>
                <a:srgbClr val="000000"/>
              </a:solidFill>
              <a:latin typeface="Arial"/>
              <a:ea typeface="Arial"/>
              <a:cs typeface="Arial"/>
              <a:sym typeface="Arial"/>
            </a:endParaRPr>
          </a:p>
        </p:txBody>
      </p:sp>
      <p:sp>
        <p:nvSpPr>
          <p:cNvPr id="132" name="Google Shape;132;p19"/>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4294967295"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138" name="Google Shape;138;p20"/>
          <p:cNvPicPr preferRelativeResize="0"/>
          <p:nvPr/>
        </p:nvPicPr>
        <p:blipFill rotWithShape="1">
          <a:blip r:embed="rId3">
            <a:alphaModFix/>
          </a:blip>
          <a:srcRect b="0" l="0" r="0" t="0"/>
          <a:stretch/>
        </p:blipFill>
        <p:spPr>
          <a:xfrm>
            <a:off x="3086374" y="1360550"/>
            <a:ext cx="2613250" cy="2085300"/>
          </a:xfrm>
          <a:prstGeom prst="rect">
            <a:avLst/>
          </a:prstGeom>
          <a:noFill/>
          <a:ln>
            <a:noFill/>
          </a:ln>
        </p:spPr>
      </p:pic>
      <p:sp>
        <p:nvSpPr>
          <p:cNvPr id="139" name="Google Shape;139;p20"/>
          <p:cNvSpPr txBox="1"/>
          <p:nvPr>
            <p:ph type="ctrTitle"/>
          </p:nvPr>
        </p:nvSpPr>
        <p:spPr>
          <a:xfrm>
            <a:off x="1481525" y="-22825"/>
            <a:ext cx="30867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400"/>
              <a:buNone/>
            </a:pPr>
            <a:r>
              <a:rPr lang="en"/>
              <a:t>5. Results</a:t>
            </a:r>
            <a:endParaRPr/>
          </a:p>
        </p:txBody>
      </p:sp>
      <p:sp>
        <p:nvSpPr>
          <p:cNvPr id="140" name="Google Shape;140;p20"/>
          <p:cNvSpPr txBox="1"/>
          <p:nvPr/>
        </p:nvSpPr>
        <p:spPr>
          <a:xfrm>
            <a:off x="1389450" y="3669425"/>
            <a:ext cx="1809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Epoch vs validation loss graph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