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Lobster"/>
      <p:regular r:id="rId20"/>
    </p:embeddedFont>
    <p:embeddedFont>
      <p:font typeface="PT Sans Narrow"/>
      <p:regular r:id="rId21"/>
      <p:bold r:id="rId22"/>
    </p:embeddedFont>
    <p:embeddedFont>
      <p:font typeface="Barlow Condensed"/>
      <p:regular r:id="rId23"/>
      <p:bold r:id="rId24"/>
      <p:italic r:id="rId25"/>
      <p:boldItalic r:id="rId26"/>
    </p:embeddedFont>
    <p:embeddedFont>
      <p:font typeface="Lora"/>
      <p:regular r:id="rId27"/>
      <p:bold r:id="rId28"/>
      <p:italic r:id="rId29"/>
      <p:boldItalic r:id="rId30"/>
    </p:embeddedFont>
    <p:embeddedFont>
      <p:font typeface="Pacifico"/>
      <p:regular r:id="rId31"/>
    </p:embeddedFont>
    <p:embeddedFont>
      <p:font typeface="Oswald"/>
      <p:regular r:id="rId32"/>
      <p:bold r:id="rId33"/>
    </p:embeddedFont>
    <p:embeddedFont>
      <p:font typeface="Source Sans Pr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font" Target="fonts/Lobster-regular.fntdata"/><Relationship Id="rId41" Type="http://schemas.openxmlformats.org/officeDocument/2006/relationships/font" Target="fonts/OpenSans-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BarlowCondensed-bold.fntdata"/><Relationship Id="rId23" Type="http://schemas.openxmlformats.org/officeDocument/2006/relationships/font" Target="fonts/BarlowCondense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boldItalic.fntdata"/><Relationship Id="rId25" Type="http://schemas.openxmlformats.org/officeDocument/2006/relationships/font" Target="fonts/BarlowCondensed-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cifico-regular.fntdata"/><Relationship Id="rId30" Type="http://schemas.openxmlformats.org/officeDocument/2006/relationships/font" Target="fonts/Lora-boldItalic.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35" Type="http://schemas.openxmlformats.org/officeDocument/2006/relationships/font" Target="fonts/SourceSansPro-bold.fntdata"/><Relationship Id="rId12" Type="http://schemas.openxmlformats.org/officeDocument/2006/relationships/slide" Target="slides/slide8.xml"/><Relationship Id="rId34" Type="http://schemas.openxmlformats.org/officeDocument/2006/relationships/font" Target="fonts/SourceSansPro-regular.fntdata"/><Relationship Id="rId15" Type="http://schemas.openxmlformats.org/officeDocument/2006/relationships/slide" Target="slides/slide11.xml"/><Relationship Id="rId37" Type="http://schemas.openxmlformats.org/officeDocument/2006/relationships/font" Target="fonts/SourceSansPro-boldItalic.fntdata"/><Relationship Id="rId14" Type="http://schemas.openxmlformats.org/officeDocument/2006/relationships/slide" Target="slides/slide10.xml"/><Relationship Id="rId36" Type="http://schemas.openxmlformats.org/officeDocument/2006/relationships/font" Target="fonts/SourceSansPro-italic.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OpenSans-regular.fntdata"/><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bb8e0c560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bb8e0c56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bf1dbd179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bf1dbd1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bb8e0c560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bb8e0c56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bb8e0c560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cbb8e0c560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bb8e0c560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bb8e0c5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b8e0c560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b8e0c5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bb8e0c560_1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bb8e0c560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bb8e0c560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b8e0c5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b8e0c560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b8e0c5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bb8e0c560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bb8e0c5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Computer-Vision-IIITH-2021/project-game-of-vis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shravankumar9892/image-color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nvSpPr>
        <p:spPr>
          <a:xfrm>
            <a:off x="3080100" y="2075900"/>
            <a:ext cx="2983800" cy="8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Lobster"/>
                <a:ea typeface="Lobster"/>
                <a:cs typeface="Lobster"/>
                <a:sym typeface="Lobster"/>
              </a:rPr>
              <a:t>Project Title</a:t>
            </a:r>
            <a:endParaRPr b="1" sz="2100">
              <a:latin typeface="Lobster"/>
              <a:ea typeface="Lobster"/>
              <a:cs typeface="Lobster"/>
              <a:sym typeface="Lobster"/>
            </a:endParaRPr>
          </a:p>
          <a:p>
            <a:pPr indent="0" lvl="0" marL="0" rtl="0" algn="ctr">
              <a:spcBef>
                <a:spcPts val="0"/>
              </a:spcBef>
              <a:spcAft>
                <a:spcPts val="0"/>
              </a:spcAft>
              <a:buNone/>
            </a:pPr>
            <a:r>
              <a:rPr b="1" lang="en" sz="2100">
                <a:solidFill>
                  <a:srgbClr val="FF0000"/>
                </a:solidFill>
                <a:latin typeface="Lobster"/>
                <a:ea typeface="Lobster"/>
                <a:cs typeface="Lobster"/>
                <a:sym typeface="Lobster"/>
              </a:rPr>
              <a:t>I</a:t>
            </a:r>
            <a:r>
              <a:rPr b="1" lang="en" sz="2100">
                <a:solidFill>
                  <a:srgbClr val="FF9900"/>
                </a:solidFill>
                <a:latin typeface="Lobster"/>
                <a:ea typeface="Lobster"/>
                <a:cs typeface="Lobster"/>
                <a:sym typeface="Lobster"/>
              </a:rPr>
              <a:t>m</a:t>
            </a:r>
            <a:r>
              <a:rPr b="1" lang="en" sz="2100">
                <a:solidFill>
                  <a:srgbClr val="FFFF00"/>
                </a:solidFill>
                <a:latin typeface="Lobster"/>
                <a:ea typeface="Lobster"/>
                <a:cs typeface="Lobster"/>
                <a:sym typeface="Lobster"/>
              </a:rPr>
              <a:t>a</a:t>
            </a:r>
            <a:r>
              <a:rPr b="1" lang="en" sz="2100">
                <a:solidFill>
                  <a:srgbClr val="00FF00"/>
                </a:solidFill>
                <a:latin typeface="Lobster"/>
                <a:ea typeface="Lobster"/>
                <a:cs typeface="Lobster"/>
                <a:sym typeface="Lobster"/>
              </a:rPr>
              <a:t>g</a:t>
            </a:r>
            <a:r>
              <a:rPr b="1" lang="en" sz="2100">
                <a:solidFill>
                  <a:srgbClr val="00FFFF"/>
                </a:solidFill>
                <a:latin typeface="Lobster"/>
                <a:ea typeface="Lobster"/>
                <a:cs typeface="Lobster"/>
                <a:sym typeface="Lobster"/>
              </a:rPr>
              <a:t>e</a:t>
            </a:r>
            <a:r>
              <a:rPr b="1" lang="en" sz="2100">
                <a:solidFill>
                  <a:srgbClr val="FFFFFF"/>
                </a:solidFill>
                <a:latin typeface="Lobster"/>
                <a:ea typeface="Lobster"/>
                <a:cs typeface="Lobster"/>
                <a:sym typeface="Lobster"/>
              </a:rPr>
              <a:t> </a:t>
            </a:r>
            <a:r>
              <a:rPr b="1" lang="en" sz="2100">
                <a:solidFill>
                  <a:srgbClr val="FF0000"/>
                </a:solidFill>
                <a:latin typeface="Lobster"/>
                <a:ea typeface="Lobster"/>
                <a:cs typeface="Lobster"/>
                <a:sym typeface="Lobster"/>
              </a:rPr>
              <a:t>C</a:t>
            </a:r>
            <a:r>
              <a:rPr b="1" lang="en" sz="2100">
                <a:solidFill>
                  <a:srgbClr val="FF9900"/>
                </a:solidFill>
                <a:latin typeface="Lobster"/>
                <a:ea typeface="Lobster"/>
                <a:cs typeface="Lobster"/>
                <a:sym typeface="Lobster"/>
              </a:rPr>
              <a:t>o</a:t>
            </a:r>
            <a:r>
              <a:rPr b="1" lang="en" sz="2100">
                <a:solidFill>
                  <a:srgbClr val="FFFF00"/>
                </a:solidFill>
                <a:latin typeface="Lobster"/>
                <a:ea typeface="Lobster"/>
                <a:cs typeface="Lobster"/>
                <a:sym typeface="Lobster"/>
              </a:rPr>
              <a:t>l</a:t>
            </a:r>
            <a:r>
              <a:rPr b="1" lang="en" sz="2100">
                <a:solidFill>
                  <a:srgbClr val="EEFF41"/>
                </a:solidFill>
                <a:latin typeface="Lobster"/>
                <a:ea typeface="Lobster"/>
                <a:cs typeface="Lobster"/>
                <a:sym typeface="Lobster"/>
              </a:rPr>
              <a:t>o</a:t>
            </a:r>
            <a:r>
              <a:rPr b="1" lang="en" sz="2100">
                <a:solidFill>
                  <a:srgbClr val="00FF00"/>
                </a:solidFill>
                <a:latin typeface="Lobster"/>
                <a:ea typeface="Lobster"/>
                <a:cs typeface="Lobster"/>
                <a:sym typeface="Lobster"/>
              </a:rPr>
              <a:t>r</a:t>
            </a:r>
            <a:r>
              <a:rPr b="1" lang="en" sz="2100">
                <a:solidFill>
                  <a:srgbClr val="EA9999"/>
                </a:solidFill>
                <a:latin typeface="Lobster"/>
                <a:ea typeface="Lobster"/>
                <a:cs typeface="Lobster"/>
                <a:sym typeface="Lobster"/>
              </a:rPr>
              <a:t>i</a:t>
            </a:r>
            <a:r>
              <a:rPr b="1" lang="en" sz="2100">
                <a:solidFill>
                  <a:srgbClr val="F9CB9C"/>
                </a:solidFill>
                <a:latin typeface="Lobster"/>
                <a:ea typeface="Lobster"/>
                <a:cs typeface="Lobster"/>
                <a:sym typeface="Lobster"/>
              </a:rPr>
              <a:t>z</a:t>
            </a:r>
            <a:r>
              <a:rPr b="1" lang="en" sz="2100">
                <a:solidFill>
                  <a:srgbClr val="9900FF"/>
                </a:solidFill>
                <a:latin typeface="Lobster"/>
                <a:ea typeface="Lobster"/>
                <a:cs typeface="Lobster"/>
                <a:sym typeface="Lobster"/>
              </a:rPr>
              <a:t>a</a:t>
            </a:r>
            <a:r>
              <a:rPr b="1" lang="en" sz="2100">
                <a:solidFill>
                  <a:srgbClr val="FF00FF"/>
                </a:solidFill>
                <a:latin typeface="Lobster"/>
                <a:ea typeface="Lobster"/>
                <a:cs typeface="Lobster"/>
                <a:sym typeface="Lobster"/>
              </a:rPr>
              <a:t>t</a:t>
            </a:r>
            <a:r>
              <a:rPr b="1" lang="en" sz="2100">
                <a:solidFill>
                  <a:srgbClr val="D5A6BD"/>
                </a:solidFill>
                <a:latin typeface="Lobster"/>
                <a:ea typeface="Lobster"/>
                <a:cs typeface="Lobster"/>
                <a:sym typeface="Lobster"/>
              </a:rPr>
              <a:t>i</a:t>
            </a:r>
            <a:r>
              <a:rPr b="1" lang="en" sz="2100">
                <a:solidFill>
                  <a:srgbClr val="F6B26B"/>
                </a:solidFill>
                <a:latin typeface="Lobster"/>
                <a:ea typeface="Lobster"/>
                <a:cs typeface="Lobster"/>
                <a:sym typeface="Lobster"/>
              </a:rPr>
              <a:t>o</a:t>
            </a:r>
            <a:r>
              <a:rPr b="1" lang="en" sz="2100">
                <a:solidFill>
                  <a:srgbClr val="9900FF"/>
                </a:solidFill>
                <a:latin typeface="Lobster"/>
                <a:ea typeface="Lobster"/>
                <a:cs typeface="Lobster"/>
                <a:sym typeface="Lobster"/>
              </a:rPr>
              <a:t>n</a:t>
            </a:r>
            <a:endParaRPr sz="2000">
              <a:solidFill>
                <a:srgbClr val="9900FF"/>
              </a:solidFill>
              <a:latin typeface="Pacifico"/>
              <a:ea typeface="Pacifico"/>
              <a:cs typeface="Pacifico"/>
              <a:sym typeface="Pacifico"/>
            </a:endParaRPr>
          </a:p>
        </p:txBody>
      </p:sp>
      <p:sp>
        <p:nvSpPr>
          <p:cNvPr id="71" name="Google Shape;71;p12"/>
          <p:cNvSpPr/>
          <p:nvPr/>
        </p:nvSpPr>
        <p:spPr>
          <a:xfrm>
            <a:off x="6612100" y="130825"/>
            <a:ext cx="2391300" cy="1611000"/>
          </a:xfrm>
          <a:prstGeom prst="snip1Rect">
            <a:avLst>
              <a:gd fmla="val 13893"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latin typeface="Lobster"/>
                <a:ea typeface="Lobster"/>
                <a:cs typeface="Lobster"/>
                <a:sym typeface="Lobster"/>
              </a:rPr>
              <a:t>Team members</a:t>
            </a:r>
            <a:endParaRPr sz="1500">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lang="en" sz="1000">
                <a:solidFill>
                  <a:srgbClr val="666666"/>
                </a:solidFill>
                <a:latin typeface="Lobster"/>
                <a:ea typeface="Lobster"/>
                <a:cs typeface="Lobster"/>
                <a:sym typeface="Lobster"/>
              </a:rPr>
              <a:t>Vinay Kumar Tadepalli (2018101048)</a:t>
            </a:r>
            <a:endParaRPr sz="1000">
              <a:solidFill>
                <a:srgbClr val="666666"/>
              </a:solidFill>
              <a:latin typeface="Lobster"/>
              <a:ea typeface="Lobster"/>
              <a:cs typeface="Lobster"/>
              <a:sym typeface="Lobster"/>
            </a:endParaRPr>
          </a:p>
          <a:p>
            <a:pPr indent="0" lvl="0" marL="0" rtl="0" algn="ctr">
              <a:spcBef>
                <a:spcPts val="0"/>
              </a:spcBef>
              <a:spcAft>
                <a:spcPts val="0"/>
              </a:spcAft>
              <a:buClr>
                <a:srgbClr val="000000"/>
              </a:buClr>
              <a:buSzPts val="1500"/>
              <a:buFont typeface="Arial"/>
              <a:buNone/>
            </a:pPr>
            <a:r>
              <a:rPr lang="en" sz="1000">
                <a:solidFill>
                  <a:srgbClr val="666666"/>
                </a:solidFill>
                <a:latin typeface="Lobster"/>
                <a:ea typeface="Lobster"/>
                <a:cs typeface="Lobster"/>
                <a:sym typeface="Lobster"/>
              </a:rPr>
              <a:t>Santhosh Reddy Mylaram (2018101030)</a:t>
            </a:r>
            <a:endParaRPr sz="1000">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lang="en" sz="1000">
                <a:solidFill>
                  <a:srgbClr val="666666"/>
                </a:solidFill>
                <a:latin typeface="Lobster"/>
                <a:ea typeface="Lobster"/>
                <a:cs typeface="Lobster"/>
                <a:sym typeface="Lobster"/>
              </a:rPr>
              <a:t>Umesh Chandra Pola (2018101103)</a:t>
            </a:r>
            <a:endParaRPr sz="1000">
              <a:solidFill>
                <a:srgbClr val="666666"/>
              </a:solidFill>
              <a:latin typeface="Lobster"/>
              <a:ea typeface="Lobster"/>
              <a:cs typeface="Lobster"/>
              <a:sym typeface="Lobster"/>
            </a:endParaRPr>
          </a:p>
          <a:p>
            <a:pPr indent="0" lvl="0" marL="0" rtl="0" algn="ctr">
              <a:spcBef>
                <a:spcPts val="0"/>
              </a:spcBef>
              <a:spcAft>
                <a:spcPts val="0"/>
              </a:spcAft>
              <a:buClr>
                <a:srgbClr val="000000"/>
              </a:buClr>
              <a:buSzPts val="1500"/>
              <a:buFont typeface="Arial"/>
              <a:buNone/>
            </a:pPr>
            <a:r>
              <a:rPr lang="en" sz="1000">
                <a:solidFill>
                  <a:srgbClr val="666666"/>
                </a:solidFill>
                <a:latin typeface="Lobster"/>
                <a:ea typeface="Lobster"/>
                <a:cs typeface="Lobster"/>
                <a:sym typeface="Lobster"/>
              </a:rPr>
              <a:t>Samartha S M (2018101094)</a:t>
            </a:r>
            <a:endParaRPr sz="1000">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latin typeface="Lobster"/>
                <a:ea typeface="Lobster"/>
                <a:cs typeface="Lobster"/>
                <a:sym typeface="Lobster"/>
              </a:rPr>
              <a:t>Mentor TA </a:t>
            </a:r>
            <a:endParaRPr b="0" i="0" sz="1500" u="none" cap="none" strike="noStrike">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Oswald"/>
                <a:ea typeface="Oswald"/>
                <a:cs typeface="Oswald"/>
                <a:sym typeface="Oswald"/>
              </a:rPr>
              <a:t>Pulkit Gera</a:t>
            </a:r>
            <a:endParaRPr b="0" i="0" sz="1200" u="none" cap="none" strike="noStrike">
              <a:solidFill>
                <a:srgbClr val="66666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A1E8D9"/>
              </a:buClr>
              <a:buSzPts val="1100"/>
              <a:buFont typeface="Arial"/>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2" name="Google Shape;72;p12"/>
          <p:cNvSpPr txBox="1"/>
          <p:nvPr/>
        </p:nvSpPr>
        <p:spPr>
          <a:xfrm>
            <a:off x="220050" y="3840300"/>
            <a:ext cx="2983800" cy="8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Lobster"/>
                <a:ea typeface="Lobster"/>
                <a:cs typeface="Lobster"/>
                <a:sym typeface="Lobster"/>
              </a:rPr>
              <a:t>Team Name</a:t>
            </a:r>
            <a:endParaRPr b="1" sz="1900"/>
          </a:p>
          <a:p>
            <a:pPr indent="0" lvl="0" marL="0" rtl="0" algn="ctr">
              <a:spcBef>
                <a:spcPts val="0"/>
              </a:spcBef>
              <a:spcAft>
                <a:spcPts val="0"/>
              </a:spcAft>
              <a:buNone/>
            </a:pPr>
            <a:r>
              <a:rPr b="1" lang="en" sz="1900">
                <a:solidFill>
                  <a:srgbClr val="666666"/>
                </a:solidFill>
                <a:latin typeface="Oswald"/>
                <a:ea typeface="Oswald"/>
                <a:cs typeface="Oswald"/>
                <a:sym typeface="Oswald"/>
              </a:rPr>
              <a:t>Game Of Vision</a:t>
            </a:r>
            <a:endParaRPr b="1" sz="1900">
              <a:solidFill>
                <a:srgbClr val="666666"/>
              </a:solidFill>
              <a:latin typeface="Oswald"/>
              <a:ea typeface="Oswald"/>
              <a:cs typeface="Oswald"/>
              <a:sym typeface="Oswald"/>
            </a:endParaRPr>
          </a:p>
        </p:txBody>
      </p:sp>
      <p:sp>
        <p:nvSpPr>
          <p:cNvPr id="73" name="Google Shape;73;p12"/>
          <p:cNvSpPr/>
          <p:nvPr/>
        </p:nvSpPr>
        <p:spPr>
          <a:xfrm>
            <a:off x="6555375" y="3659325"/>
            <a:ext cx="2323800" cy="879900"/>
          </a:xfrm>
          <a:prstGeom prst="homePlate">
            <a:avLst>
              <a:gd fmla="val 5000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500" u="none" cap="none" strike="noStrike">
                <a:latin typeface="Lobster"/>
                <a:ea typeface="Lobster"/>
                <a:cs typeface="Lobster"/>
                <a:sym typeface="Lobster"/>
              </a:rPr>
              <a:t>Repo URL </a:t>
            </a:r>
            <a:r>
              <a:rPr b="0" i="0" lang="en" sz="1200" u="none" cap="none" strike="noStrike">
                <a:latin typeface="Lobster"/>
                <a:ea typeface="Lobster"/>
                <a:cs typeface="Lobster"/>
                <a:sym typeface="Lobster"/>
              </a:rPr>
              <a:t> </a:t>
            </a:r>
            <a:endParaRPr sz="1200">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200"/>
              <a:buFont typeface="Arial"/>
              <a:buNone/>
            </a:pPr>
            <a:r>
              <a:rPr lang="en" sz="1100" u="sng">
                <a:solidFill>
                  <a:srgbClr val="666666"/>
                </a:solidFill>
                <a:latin typeface="Lobster"/>
                <a:ea typeface="Lobster"/>
                <a:cs typeface="Lobster"/>
                <a:sym typeface="Lobster"/>
                <a:hlinkClick r:id="rId3">
                  <a:extLst>
                    <a:ext uri="{A12FA001-AC4F-418D-AE19-62706E023703}">
                      <ahyp:hlinkClr val="tx"/>
                    </a:ext>
                  </a:extLst>
                </a:hlinkClick>
              </a:rPr>
              <a:t>https://github.com/Computer-Vision-IIITH-2021/project-game-of-vision</a:t>
            </a:r>
            <a:endParaRPr sz="1100">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ctrTitle"/>
          </p:nvPr>
        </p:nvSpPr>
        <p:spPr>
          <a:xfrm>
            <a:off x="1546025" y="47414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Road Ahead</a:t>
            </a:r>
            <a:endParaRPr/>
          </a:p>
        </p:txBody>
      </p:sp>
      <p:sp>
        <p:nvSpPr>
          <p:cNvPr id="152" name="Google Shape;152;p21"/>
          <p:cNvSpPr txBox="1"/>
          <p:nvPr>
            <p:ph idx="1" type="subTitle"/>
          </p:nvPr>
        </p:nvSpPr>
        <p:spPr>
          <a:xfrm>
            <a:off x="1518175" y="1556797"/>
            <a:ext cx="5832600" cy="24036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Further improvements can be made to the current model.</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Using a dataset containing classification labels, the model accuracy can be improved by adding classification loss to the loss function by using the classification labels.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training phase can be optimized by using batch normalization at every layer of the model. </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Randomly flipping some of the training images can improve robustness of the model.</a:t>
            </a:r>
            <a:endParaRPr sz="1400">
              <a:solidFill>
                <a:srgbClr val="000000"/>
              </a:solidFill>
              <a:latin typeface="Arial"/>
              <a:ea typeface="Arial"/>
              <a:cs typeface="Arial"/>
              <a:sym typeface="Arial"/>
            </a:endParaRPr>
          </a:p>
        </p:txBody>
      </p:sp>
      <p:sp>
        <p:nvSpPr>
          <p:cNvPr id="153" name="Google Shape;153;p21"/>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59" name="Google Shape;159;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2"/>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22"/>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2" name="Google Shape;162;p22"/>
          <p:cNvGrpSpPr/>
          <p:nvPr/>
        </p:nvGrpSpPr>
        <p:grpSpPr>
          <a:xfrm>
            <a:off x="5842489" y="1703401"/>
            <a:ext cx="473400" cy="473400"/>
            <a:chOff x="5842489" y="1703401"/>
            <a:chExt cx="473400" cy="473400"/>
          </a:xfrm>
        </p:grpSpPr>
        <p:sp>
          <p:nvSpPr>
            <p:cNvPr id="163" name="Google Shape;163;p22"/>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165" name="Google Shape;165;p22"/>
          <p:cNvGrpSpPr/>
          <p:nvPr/>
        </p:nvGrpSpPr>
        <p:grpSpPr>
          <a:xfrm>
            <a:off x="4852739" y="3576300"/>
            <a:ext cx="473400" cy="473400"/>
            <a:chOff x="4852739" y="3576300"/>
            <a:chExt cx="473400" cy="473400"/>
          </a:xfrm>
        </p:grpSpPr>
        <p:sp>
          <p:nvSpPr>
            <p:cNvPr id="166" name="Google Shape;166;p22"/>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168" name="Google Shape;168;p22"/>
          <p:cNvGrpSpPr/>
          <p:nvPr/>
        </p:nvGrpSpPr>
        <p:grpSpPr>
          <a:xfrm>
            <a:off x="2824664" y="3576300"/>
            <a:ext cx="473400" cy="473400"/>
            <a:chOff x="2824664" y="3576300"/>
            <a:chExt cx="473400" cy="473400"/>
          </a:xfrm>
        </p:grpSpPr>
        <p:sp>
          <p:nvSpPr>
            <p:cNvPr id="169" name="Google Shape;169;p22"/>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71" name="Google Shape;171;p22"/>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Obtain dataset for training</a:t>
            </a:r>
            <a:endParaRPr sz="900">
              <a:solidFill>
                <a:schemeClr val="dk2"/>
              </a:solidFill>
              <a:latin typeface="Source Sans Pro"/>
              <a:ea typeface="Source Sans Pro"/>
              <a:cs typeface="Source Sans Pro"/>
              <a:sym typeface="Source Sans Pro"/>
            </a:endParaRPr>
          </a:p>
        </p:txBody>
      </p:sp>
      <p:sp>
        <p:nvSpPr>
          <p:cNvPr id="172" name="Google Shape;172;p22"/>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Perform basic training using small dataset</a:t>
            </a:r>
            <a:endParaRPr sz="900">
              <a:solidFill>
                <a:schemeClr val="dk2"/>
              </a:solidFill>
              <a:latin typeface="Source Sans Pro"/>
              <a:ea typeface="Source Sans Pro"/>
              <a:cs typeface="Source Sans Pro"/>
              <a:sym typeface="Source Sans Pro"/>
            </a:endParaRPr>
          </a:p>
        </p:txBody>
      </p:sp>
      <p:sp>
        <p:nvSpPr>
          <p:cNvPr id="173" name="Google Shape;173;p22"/>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900">
                <a:solidFill>
                  <a:schemeClr val="dk2"/>
                </a:solidFill>
                <a:latin typeface="Source Sans Pro"/>
                <a:ea typeface="Source Sans Pro"/>
                <a:cs typeface="Source Sans Pro"/>
                <a:sym typeface="Source Sans Pro"/>
              </a:rPr>
              <a:t>F</a:t>
            </a:r>
            <a:r>
              <a:rPr lang="en" sz="900">
                <a:solidFill>
                  <a:schemeClr val="dk2"/>
                </a:solidFill>
                <a:latin typeface="Source Sans Pro"/>
                <a:ea typeface="Source Sans Pro"/>
                <a:cs typeface="Source Sans Pro"/>
                <a:sym typeface="Source Sans Pro"/>
              </a:rPr>
              <a:t>urther optimize training using the proposed methods</a:t>
            </a:r>
            <a:endParaRPr sz="900">
              <a:solidFill>
                <a:schemeClr val="dk2"/>
              </a:solidFill>
              <a:latin typeface="Source Sans Pro"/>
              <a:ea typeface="Source Sans Pro"/>
              <a:cs typeface="Source Sans Pro"/>
              <a:sym typeface="Source Sans Pro"/>
            </a:endParaRPr>
          </a:p>
        </p:txBody>
      </p:sp>
      <p:sp>
        <p:nvSpPr>
          <p:cNvPr id="174" name="Google Shape;174;p22"/>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Finish coding the deep learning model</a:t>
            </a:r>
            <a:endParaRPr sz="900">
              <a:solidFill>
                <a:schemeClr val="dk2"/>
              </a:solidFill>
              <a:latin typeface="Source Sans Pro"/>
              <a:ea typeface="Source Sans Pro"/>
              <a:cs typeface="Source Sans Pro"/>
              <a:sym typeface="Source Sans Pro"/>
            </a:endParaRPr>
          </a:p>
        </p:txBody>
      </p:sp>
      <p:sp>
        <p:nvSpPr>
          <p:cNvPr id="175" name="Google Shape;175;p22"/>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Train the model using a large dataset and analyse the </a:t>
            </a:r>
            <a:r>
              <a:rPr lang="en" sz="900">
                <a:solidFill>
                  <a:schemeClr val="dk2"/>
                </a:solidFill>
                <a:latin typeface="Source Sans Pro"/>
                <a:ea typeface="Source Sans Pro"/>
                <a:cs typeface="Source Sans Pro"/>
                <a:sym typeface="Source Sans Pro"/>
              </a:rPr>
              <a:t>outputs</a:t>
            </a:r>
            <a:endParaRPr sz="900">
              <a:solidFill>
                <a:schemeClr val="dk2"/>
              </a:solidFill>
              <a:latin typeface="Source Sans Pro"/>
              <a:ea typeface="Source Sans Pro"/>
              <a:cs typeface="Source Sans Pro"/>
              <a:sym typeface="Source Sans Pro"/>
            </a:endParaRPr>
          </a:p>
        </p:txBody>
      </p:sp>
      <p:sp>
        <p:nvSpPr>
          <p:cNvPr id="176" name="Google Shape;176;p22"/>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Obtain a dataset with classification labels to improve training </a:t>
            </a:r>
            <a:endParaRPr sz="900">
              <a:solidFill>
                <a:schemeClr val="dk2"/>
              </a:solidFill>
              <a:latin typeface="Source Sans Pro"/>
              <a:ea typeface="Source Sans Pro"/>
              <a:cs typeface="Source Sans Pro"/>
              <a:sym typeface="Source Sans Pro"/>
            </a:endParaRPr>
          </a:p>
        </p:txBody>
      </p:sp>
      <p:pic>
        <p:nvPicPr>
          <p:cNvPr id="177" name="Google Shape;177;p22"/>
          <p:cNvPicPr preferRelativeResize="0"/>
          <p:nvPr/>
        </p:nvPicPr>
        <p:blipFill>
          <a:blip r:embed="rId3">
            <a:alphaModFix/>
          </a:blip>
          <a:stretch>
            <a:fillRect/>
          </a:stretch>
        </p:blipFill>
        <p:spPr>
          <a:xfrm rot="8359260">
            <a:off x="4306324" y="2408712"/>
            <a:ext cx="326076" cy="326076"/>
          </a:xfrm>
          <a:prstGeom prst="rect">
            <a:avLst/>
          </a:prstGeom>
          <a:noFill/>
          <a:ln>
            <a:noFill/>
          </a:ln>
        </p:spPr>
      </p:pic>
      <p:pic>
        <p:nvPicPr>
          <p:cNvPr id="178" name="Google Shape;178;p22"/>
          <p:cNvPicPr preferRelativeResize="0"/>
          <p:nvPr/>
        </p:nvPicPr>
        <p:blipFill>
          <a:blip r:embed="rId4">
            <a:alphaModFix/>
          </a:blip>
          <a:stretch>
            <a:fillRect/>
          </a:stretch>
        </p:blipFill>
        <p:spPr>
          <a:xfrm rot="3570258">
            <a:off x="4481075" y="2191300"/>
            <a:ext cx="548701" cy="394475"/>
          </a:xfrm>
          <a:prstGeom prst="rect">
            <a:avLst/>
          </a:prstGeom>
          <a:noFill/>
          <a:ln>
            <a:noFill/>
          </a:ln>
        </p:spPr>
      </p:pic>
      <p:grpSp>
        <p:nvGrpSpPr>
          <p:cNvPr id="179" name="Google Shape;179;p22"/>
          <p:cNvGrpSpPr/>
          <p:nvPr/>
        </p:nvGrpSpPr>
        <p:grpSpPr>
          <a:xfrm rot="10800000">
            <a:off x="1786339" y="1717363"/>
            <a:ext cx="473400" cy="473400"/>
            <a:chOff x="2824664" y="3576300"/>
            <a:chExt cx="473400" cy="473400"/>
          </a:xfrm>
        </p:grpSpPr>
        <p:sp>
          <p:nvSpPr>
            <p:cNvPr id="180" name="Google Shape;180;p22"/>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flipH="1" rot="10800000">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chemeClr val="dk2"/>
                  </a:solidFill>
                  <a:latin typeface="Source Sans Pro"/>
                  <a:ea typeface="Source Sans Pro"/>
                  <a:cs typeface="Source Sans Pro"/>
                  <a:sym typeface="Source Sans Pro"/>
                </a:rPr>
                <a:t>  1</a:t>
              </a:r>
              <a:endParaRPr sz="600">
                <a:solidFill>
                  <a:schemeClr val="dk2"/>
                </a:solidFill>
                <a:latin typeface="Source Sans Pro"/>
                <a:ea typeface="Source Sans Pro"/>
                <a:cs typeface="Source Sans Pro"/>
                <a:sym typeface="Source Sans Pro"/>
              </a:endParaRPr>
            </a:p>
          </p:txBody>
        </p:sp>
      </p:grpSp>
      <p:grpSp>
        <p:nvGrpSpPr>
          <p:cNvPr id="182" name="Google Shape;182;p22"/>
          <p:cNvGrpSpPr/>
          <p:nvPr/>
        </p:nvGrpSpPr>
        <p:grpSpPr>
          <a:xfrm rot="10800000">
            <a:off x="3783689" y="1703388"/>
            <a:ext cx="473400" cy="473400"/>
            <a:chOff x="2824664" y="3576300"/>
            <a:chExt cx="473400" cy="473400"/>
          </a:xfrm>
        </p:grpSpPr>
        <p:sp>
          <p:nvSpPr>
            <p:cNvPr id="183" name="Google Shape;183;p22"/>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flipH="1" rot="10800000">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chemeClr val="dk2"/>
                  </a:solidFill>
                  <a:latin typeface="Source Sans Pro"/>
                  <a:ea typeface="Source Sans Pro"/>
                  <a:cs typeface="Source Sans Pro"/>
                  <a:sym typeface="Source Sans Pro"/>
                </a:rPr>
                <a:t>  3</a:t>
              </a:r>
              <a:endParaRPr sz="600">
                <a:solidFill>
                  <a:schemeClr val="dk2"/>
                </a:solidFill>
                <a:latin typeface="Source Sans Pro"/>
                <a:ea typeface="Source Sans Pro"/>
                <a:cs typeface="Source Sans Pro"/>
                <a:sym typeface="Source Sans Pro"/>
              </a:endParaRPr>
            </a:p>
          </p:txBody>
        </p:sp>
      </p:grpSp>
      <p:grpSp>
        <p:nvGrpSpPr>
          <p:cNvPr id="185" name="Google Shape;185;p22"/>
          <p:cNvGrpSpPr/>
          <p:nvPr/>
        </p:nvGrpSpPr>
        <p:grpSpPr>
          <a:xfrm>
            <a:off x="6880814" y="3576300"/>
            <a:ext cx="473400" cy="473400"/>
            <a:chOff x="4852739" y="3576300"/>
            <a:chExt cx="473400" cy="473400"/>
          </a:xfrm>
        </p:grpSpPr>
        <p:sp>
          <p:nvSpPr>
            <p:cNvPr id="186" name="Google Shape;186;p22"/>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ctrTitle"/>
          </p:nvPr>
        </p:nvSpPr>
        <p:spPr>
          <a:xfrm>
            <a:off x="1655700" y="1991844"/>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500"/>
              <a:t>Thank You</a:t>
            </a:r>
            <a:endParaRPr sz="7500"/>
          </a:p>
        </p:txBody>
      </p:sp>
      <p:sp>
        <p:nvSpPr>
          <p:cNvPr id="193" name="Google Shape;193;p2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2024400" y="1981500"/>
            <a:ext cx="50952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0" lang="en" sz="3100" u="none" cap="none" strike="noStrike">
                <a:solidFill>
                  <a:srgbClr val="FFFFFF"/>
                </a:solidFill>
                <a:latin typeface="Lora"/>
                <a:ea typeface="Lora"/>
                <a:cs typeface="Lora"/>
                <a:sym typeface="Lora"/>
              </a:rPr>
              <a:t>A </a:t>
            </a:r>
            <a:r>
              <a:rPr b="0" i="0" lang="en" sz="3100" u="none" cap="none" strike="noStrike">
                <a:solidFill>
                  <a:srgbClr val="FFFFFF"/>
                </a:solidFill>
                <a:latin typeface="Pacifico"/>
                <a:ea typeface="Pacifico"/>
                <a:cs typeface="Pacifico"/>
                <a:sym typeface="Pacifico"/>
              </a:rPr>
              <a:t>Picture</a:t>
            </a:r>
            <a:r>
              <a:rPr b="0" i="0" lang="en" sz="3100" u="none" cap="none" strike="noStrike">
                <a:solidFill>
                  <a:srgbClr val="FFFFFF"/>
                </a:solidFill>
                <a:latin typeface="Lora"/>
                <a:ea typeface="Lora"/>
                <a:cs typeface="Lora"/>
                <a:sym typeface="Lora"/>
              </a:rPr>
              <a:t> is worth a </a:t>
            </a:r>
            <a:r>
              <a:rPr b="0" i="0" lang="en" sz="3100" u="none" cap="none" strike="noStrike">
                <a:solidFill>
                  <a:srgbClr val="FFFFFF"/>
                </a:solidFill>
                <a:latin typeface="Pacifico"/>
                <a:ea typeface="Pacifico"/>
                <a:cs typeface="Pacifico"/>
                <a:sym typeface="Pacifico"/>
              </a:rPr>
              <a:t>Thousand</a:t>
            </a:r>
            <a:r>
              <a:rPr b="0" i="0" lang="en" sz="3100" u="none" cap="none" strike="noStrike">
                <a:solidFill>
                  <a:srgbClr val="FFFFFF"/>
                </a:solidFill>
                <a:latin typeface="Lora"/>
                <a:ea typeface="Lora"/>
                <a:cs typeface="Lora"/>
                <a:sym typeface="Lora"/>
              </a:rPr>
              <a:t> words</a:t>
            </a:r>
            <a:endParaRPr b="0" i="0" sz="3100" u="none" cap="none" strike="noStrike">
              <a:solidFill>
                <a:srgbClr val="FFFFFF"/>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nvSpPr>
        <p:spPr>
          <a:xfrm>
            <a:off x="4155425" y="342925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sz="3600">
                <a:solidFill>
                  <a:srgbClr val="666666"/>
                </a:solidFill>
                <a:latin typeface="Barlow Condensed"/>
                <a:ea typeface="Barlow Condensed"/>
                <a:cs typeface="Barlow Condensed"/>
                <a:sym typeface="Barlow Condensed"/>
              </a:rPr>
              <a:t>Experiments &amp; Results</a:t>
            </a:r>
            <a:endParaRPr b="1" sz="3600">
              <a:solidFill>
                <a:srgbClr val="666666"/>
              </a:solidFill>
              <a:latin typeface="Barlow Condensed"/>
              <a:ea typeface="Barlow Condensed"/>
              <a:cs typeface="Barlow Condensed"/>
              <a:sym typeface="Barlow Condensed"/>
            </a:endParaRPr>
          </a:p>
        </p:txBody>
      </p:sp>
      <p:sp>
        <p:nvSpPr>
          <p:cNvPr id="79" name="Google Shape;79;p13"/>
          <p:cNvSpPr txBox="1"/>
          <p:nvPr/>
        </p:nvSpPr>
        <p:spPr>
          <a:xfrm>
            <a:off x="4155425" y="189070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sz="3600">
                <a:solidFill>
                  <a:srgbClr val="666666"/>
                </a:solidFill>
                <a:latin typeface="Barlow Condensed"/>
                <a:ea typeface="Barlow Condensed"/>
                <a:cs typeface="Barlow Condensed"/>
                <a:sym typeface="Barlow Condensed"/>
              </a:rPr>
              <a:t>Objective</a:t>
            </a:r>
            <a:endParaRPr b="1" sz="3600">
              <a:solidFill>
                <a:srgbClr val="666666"/>
              </a:solidFill>
              <a:latin typeface="Barlow Condensed"/>
              <a:ea typeface="Barlow Condensed"/>
              <a:cs typeface="Barlow Condensed"/>
              <a:sym typeface="Barlow Condensed"/>
            </a:endParaRPr>
          </a:p>
        </p:txBody>
      </p:sp>
      <p:sp>
        <p:nvSpPr>
          <p:cNvPr id="80" name="Google Shape;80;p13"/>
          <p:cNvSpPr txBox="1"/>
          <p:nvPr/>
        </p:nvSpPr>
        <p:spPr>
          <a:xfrm>
            <a:off x="2319727" y="189068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rPr b="1" lang="en" sz="3600">
                <a:solidFill>
                  <a:srgbClr val="666666"/>
                </a:solidFill>
                <a:latin typeface="PT Sans Narrow"/>
                <a:ea typeface="PT Sans Narrow"/>
                <a:cs typeface="PT Sans Narrow"/>
                <a:sym typeface="PT Sans Narrow"/>
              </a:rPr>
              <a:t>01</a:t>
            </a:r>
            <a:endParaRPr b="1" sz="3600">
              <a:solidFill>
                <a:srgbClr val="666666"/>
              </a:solidFill>
              <a:latin typeface="PT Sans Narrow"/>
              <a:ea typeface="PT Sans Narrow"/>
              <a:cs typeface="PT Sans Narrow"/>
              <a:sym typeface="PT Sans Narrow"/>
            </a:endParaRPr>
          </a:p>
        </p:txBody>
      </p:sp>
      <p:sp>
        <p:nvSpPr>
          <p:cNvPr id="81" name="Google Shape;81;p13"/>
          <p:cNvSpPr txBox="1"/>
          <p:nvPr/>
        </p:nvSpPr>
        <p:spPr>
          <a:xfrm>
            <a:off x="4155425" y="240355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sz="3600">
                <a:solidFill>
                  <a:srgbClr val="666666"/>
                </a:solidFill>
                <a:latin typeface="Barlow Condensed"/>
                <a:ea typeface="Barlow Condensed"/>
                <a:cs typeface="Barlow Condensed"/>
                <a:sym typeface="Barlow Condensed"/>
              </a:rPr>
              <a:t>Method Overview</a:t>
            </a:r>
            <a:endParaRPr b="1" sz="3600">
              <a:solidFill>
                <a:srgbClr val="666666"/>
              </a:solidFill>
              <a:latin typeface="Barlow Condensed"/>
              <a:ea typeface="Barlow Condensed"/>
              <a:cs typeface="Barlow Condensed"/>
              <a:sym typeface="Barlow Condensed"/>
            </a:endParaRPr>
          </a:p>
        </p:txBody>
      </p:sp>
      <p:sp>
        <p:nvSpPr>
          <p:cNvPr id="82" name="Google Shape;82;p13"/>
          <p:cNvSpPr txBox="1"/>
          <p:nvPr/>
        </p:nvSpPr>
        <p:spPr>
          <a:xfrm>
            <a:off x="2319727" y="240353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rPr b="1" lang="en" sz="3600">
                <a:solidFill>
                  <a:srgbClr val="666666"/>
                </a:solidFill>
                <a:latin typeface="PT Sans Narrow"/>
                <a:ea typeface="PT Sans Narrow"/>
                <a:cs typeface="PT Sans Narrow"/>
                <a:sym typeface="PT Sans Narrow"/>
              </a:rPr>
              <a:t>02</a:t>
            </a:r>
            <a:endParaRPr b="1" sz="3600">
              <a:solidFill>
                <a:srgbClr val="666666"/>
              </a:solidFill>
              <a:latin typeface="PT Sans Narrow"/>
              <a:ea typeface="PT Sans Narrow"/>
              <a:cs typeface="PT Sans Narrow"/>
              <a:sym typeface="PT Sans Narrow"/>
            </a:endParaRPr>
          </a:p>
        </p:txBody>
      </p:sp>
      <p:sp>
        <p:nvSpPr>
          <p:cNvPr id="83" name="Google Shape;83;p13"/>
          <p:cNvSpPr txBox="1"/>
          <p:nvPr/>
        </p:nvSpPr>
        <p:spPr>
          <a:xfrm>
            <a:off x="4155425" y="291640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sz="3600">
                <a:solidFill>
                  <a:srgbClr val="666666"/>
                </a:solidFill>
                <a:latin typeface="Barlow Condensed"/>
                <a:ea typeface="Barlow Condensed"/>
                <a:cs typeface="Barlow Condensed"/>
                <a:sym typeface="Barlow Condensed"/>
              </a:rPr>
              <a:t>Progress</a:t>
            </a:r>
            <a:endParaRPr b="1" sz="3600">
              <a:solidFill>
                <a:srgbClr val="666666"/>
              </a:solidFill>
              <a:latin typeface="Barlow Condensed"/>
              <a:ea typeface="Barlow Condensed"/>
              <a:cs typeface="Barlow Condensed"/>
              <a:sym typeface="Barlow Condensed"/>
            </a:endParaRPr>
          </a:p>
        </p:txBody>
      </p:sp>
      <p:sp>
        <p:nvSpPr>
          <p:cNvPr id="84" name="Google Shape;84;p13"/>
          <p:cNvSpPr txBox="1"/>
          <p:nvPr/>
        </p:nvSpPr>
        <p:spPr>
          <a:xfrm>
            <a:off x="2319727" y="291638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rPr b="1" lang="en" sz="3600">
                <a:solidFill>
                  <a:srgbClr val="666666"/>
                </a:solidFill>
                <a:latin typeface="PT Sans Narrow"/>
                <a:ea typeface="PT Sans Narrow"/>
                <a:cs typeface="PT Sans Narrow"/>
                <a:sym typeface="PT Sans Narrow"/>
              </a:rPr>
              <a:t>03</a:t>
            </a:r>
            <a:endParaRPr b="1" sz="3600">
              <a:solidFill>
                <a:srgbClr val="666666"/>
              </a:solidFill>
              <a:latin typeface="PT Sans Narrow"/>
              <a:ea typeface="PT Sans Narrow"/>
              <a:cs typeface="PT Sans Narrow"/>
              <a:sym typeface="PT Sans Narrow"/>
            </a:endParaRPr>
          </a:p>
        </p:txBody>
      </p:sp>
      <p:sp>
        <p:nvSpPr>
          <p:cNvPr id="85" name="Google Shape;85;p13"/>
          <p:cNvSpPr txBox="1"/>
          <p:nvPr/>
        </p:nvSpPr>
        <p:spPr>
          <a:xfrm>
            <a:off x="2319727" y="342923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rPr b="1" lang="en" sz="3600">
                <a:solidFill>
                  <a:srgbClr val="666666"/>
                </a:solidFill>
                <a:latin typeface="PT Sans Narrow"/>
                <a:ea typeface="PT Sans Narrow"/>
                <a:cs typeface="PT Sans Narrow"/>
                <a:sym typeface="PT Sans Narrow"/>
              </a:rPr>
              <a:t>04</a:t>
            </a:r>
            <a:endParaRPr b="1" sz="3600">
              <a:solidFill>
                <a:srgbClr val="666666"/>
              </a:solidFill>
              <a:latin typeface="PT Sans Narrow"/>
              <a:ea typeface="PT Sans Narrow"/>
              <a:cs typeface="PT Sans Narrow"/>
              <a:sym typeface="PT Sans Narrow"/>
            </a:endParaRPr>
          </a:p>
        </p:txBody>
      </p:sp>
      <p:sp>
        <p:nvSpPr>
          <p:cNvPr id="86" name="Google Shape;86;p13"/>
          <p:cNvSpPr txBox="1"/>
          <p:nvPr/>
        </p:nvSpPr>
        <p:spPr>
          <a:xfrm>
            <a:off x="4155425" y="1184800"/>
            <a:ext cx="38886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sz="3600">
                <a:latin typeface="PT Sans Narrow"/>
                <a:ea typeface="PT Sans Narrow"/>
                <a:cs typeface="PT Sans Narrow"/>
                <a:sym typeface="PT Sans Narrow"/>
              </a:rPr>
              <a:t>TABLE OF CONTENTS</a:t>
            </a:r>
            <a:endParaRPr b="1" sz="3600">
              <a:latin typeface="PT Sans Narrow"/>
              <a:ea typeface="PT Sans Narrow"/>
              <a:cs typeface="PT Sans Narrow"/>
              <a:sym typeface="PT Sans Narrow"/>
            </a:endParaRPr>
          </a:p>
        </p:txBody>
      </p:sp>
      <p:cxnSp>
        <p:nvCxnSpPr>
          <p:cNvPr id="87" name="Google Shape;87;p13"/>
          <p:cNvCxnSpPr/>
          <p:nvPr/>
        </p:nvCxnSpPr>
        <p:spPr>
          <a:xfrm>
            <a:off x="3986825" y="-16500"/>
            <a:ext cx="0" cy="4488600"/>
          </a:xfrm>
          <a:prstGeom prst="straightConnector1">
            <a:avLst/>
          </a:prstGeom>
          <a:noFill/>
          <a:ln cap="flat" cmpd="sng" w="28575">
            <a:solidFill>
              <a:srgbClr val="4A86E8"/>
            </a:solidFill>
            <a:prstDash val="solid"/>
            <a:round/>
            <a:headEnd len="med" w="med" type="none"/>
            <a:tailEnd len="med" w="med" type="none"/>
          </a:ln>
        </p:spPr>
      </p:cxnSp>
      <p:sp>
        <p:nvSpPr>
          <p:cNvPr id="88" name="Google Shape;88;p13"/>
          <p:cNvSpPr txBox="1"/>
          <p:nvPr/>
        </p:nvSpPr>
        <p:spPr>
          <a:xfrm>
            <a:off x="4155425" y="394210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sz="3600">
                <a:solidFill>
                  <a:srgbClr val="666666"/>
                </a:solidFill>
                <a:latin typeface="Barlow Condensed"/>
                <a:ea typeface="Barlow Condensed"/>
                <a:cs typeface="Barlow Condensed"/>
                <a:sym typeface="Barlow Condensed"/>
              </a:rPr>
              <a:t>Road Ahead</a:t>
            </a:r>
            <a:endParaRPr b="1" sz="3600">
              <a:solidFill>
                <a:srgbClr val="666666"/>
              </a:solidFill>
              <a:latin typeface="Barlow Condensed"/>
              <a:ea typeface="Barlow Condensed"/>
              <a:cs typeface="Barlow Condensed"/>
              <a:sym typeface="Barlow Condensed"/>
            </a:endParaRPr>
          </a:p>
        </p:txBody>
      </p:sp>
      <p:sp>
        <p:nvSpPr>
          <p:cNvPr id="89" name="Google Shape;89;p13"/>
          <p:cNvSpPr txBox="1"/>
          <p:nvPr/>
        </p:nvSpPr>
        <p:spPr>
          <a:xfrm>
            <a:off x="2319727" y="394208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rPr b="1" lang="en" sz="3600">
                <a:solidFill>
                  <a:srgbClr val="666666"/>
                </a:solidFill>
                <a:latin typeface="PT Sans Narrow"/>
                <a:ea typeface="PT Sans Narrow"/>
                <a:cs typeface="PT Sans Narrow"/>
                <a:sym typeface="PT Sans Narrow"/>
              </a:rPr>
              <a:t>05</a:t>
            </a:r>
            <a:endParaRPr b="1" sz="3600">
              <a:solidFill>
                <a:srgbClr val="666666"/>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546025" y="641194"/>
            <a:ext cx="5832600" cy="1159800"/>
          </a:xfrm>
          <a:prstGeom prst="rect">
            <a:avLst/>
          </a:prstGeom>
        </p:spPr>
        <p:txBody>
          <a:bodyPr anchorCtr="0" anchor="b" bIns="91425" lIns="91425" spcFirstLastPara="1" rIns="91425" wrap="square" tIns="91425">
            <a:noAutofit/>
          </a:bodyPr>
          <a:lstStyle/>
          <a:p>
            <a:pPr indent="-508000" lvl="0" marL="457200" rtl="0" algn="l">
              <a:spcBef>
                <a:spcPts val="0"/>
              </a:spcBef>
              <a:spcAft>
                <a:spcPts val="0"/>
              </a:spcAft>
              <a:buSzPts val="4400"/>
              <a:buAutoNum type="arabicPeriod"/>
            </a:pPr>
            <a:r>
              <a:rPr lang="en"/>
              <a:t>Objective</a:t>
            </a:r>
            <a:endParaRPr/>
          </a:p>
        </p:txBody>
      </p:sp>
      <p:sp>
        <p:nvSpPr>
          <p:cNvPr id="95" name="Google Shape;95;p14"/>
          <p:cNvSpPr txBox="1"/>
          <p:nvPr>
            <p:ph idx="1" type="subTitle"/>
          </p:nvPr>
        </p:nvSpPr>
        <p:spPr>
          <a:xfrm>
            <a:off x="1420725" y="1800991"/>
            <a:ext cx="5832600" cy="29490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Image colorization is an age old problem in Computer Vision domain</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is a computerized technique to add color and style to an image which is originally black and white (grayscale)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can be used to restore colors from old black and white photos or movies.</a:t>
            </a:r>
            <a:endParaRPr>
              <a:latin typeface="Arial"/>
              <a:ea typeface="Arial"/>
              <a:cs typeface="Arial"/>
              <a:sym typeface="Arial"/>
            </a:endParaRPr>
          </a:p>
        </p:txBody>
      </p:sp>
      <p:sp>
        <p:nvSpPr>
          <p:cNvPr id="96" name="Google Shape;96;p1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1546025" y="47414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a:t>
            </a:r>
            <a:r>
              <a:rPr lang="en"/>
              <a:t>Method Overview</a:t>
            </a:r>
            <a:endParaRPr/>
          </a:p>
        </p:txBody>
      </p:sp>
      <p:sp>
        <p:nvSpPr>
          <p:cNvPr id="102" name="Google Shape;102;p15"/>
          <p:cNvSpPr txBox="1"/>
          <p:nvPr>
            <p:ph idx="1" type="subTitle"/>
          </p:nvPr>
        </p:nvSpPr>
        <p:spPr>
          <a:xfrm>
            <a:off x="1518175" y="1556789"/>
            <a:ext cx="5832600" cy="31551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We first send the input gray-scaled image through a convolutional network to obtain low-level features of the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Then we use this as an input to another convolutional network to obtain mid-level features.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Also, we use the low-level features to obtain global features by passing the low-level features through a series of convolutional and linear fully-connected layers. </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then fuse the global features with the mid-level features and send it to the colorization network.</a:t>
            </a:r>
            <a:endParaRPr sz="1400">
              <a:solidFill>
                <a:srgbClr val="000000"/>
              </a:solidFill>
              <a:latin typeface="Arial"/>
              <a:ea typeface="Arial"/>
              <a:cs typeface="Arial"/>
              <a:sym typeface="Arial"/>
            </a:endParaRPr>
          </a:p>
        </p:txBody>
      </p:sp>
      <p:sp>
        <p:nvSpPr>
          <p:cNvPr id="103" name="Google Shape;103;p1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subTitle"/>
          </p:nvPr>
        </p:nvSpPr>
        <p:spPr>
          <a:xfrm>
            <a:off x="1367325" y="979054"/>
            <a:ext cx="5832600" cy="42201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colorization network consists of a set of colvolutional and upsampling layers which produces a chromiance output which can be merged with the given grayscale image to produce the final colored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global features contains the high level information about the scene like what time of the day the image has been taken, is it an indoor image or an outdoor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local features represent the local texture or object at a given location</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can use a style transfer technique where the global features of an image can be used to color another image to get a different scene coloring of the same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Due to the constraints on the input size fully connected layer in the global feature network, the input image should be scaled to 224X224 before computing the low-level features</a:t>
            </a:r>
            <a:endParaRPr sz="1400">
              <a:solidFill>
                <a:srgbClr val="000000"/>
              </a:solidFill>
              <a:latin typeface="Arial"/>
              <a:ea typeface="Arial"/>
              <a:cs typeface="Arial"/>
              <a:sym typeface="Arial"/>
            </a:endParaRPr>
          </a:p>
        </p:txBody>
      </p:sp>
      <p:sp>
        <p:nvSpPr>
          <p:cNvPr id="109" name="Google Shape;109;p16"/>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6"/>
          <p:cNvSpPr txBox="1"/>
          <p:nvPr/>
        </p:nvSpPr>
        <p:spPr>
          <a:xfrm>
            <a:off x="1021975" y="117150"/>
            <a:ext cx="7931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accent1"/>
                </a:solidFill>
                <a:latin typeface="Roboto Slab"/>
                <a:ea typeface="Roboto Slab"/>
                <a:cs typeface="Roboto Slab"/>
                <a:sym typeface="Roboto Slab"/>
              </a:rPr>
              <a:t>2. Method Overview(Contd.)</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subTitle"/>
          </p:nvPr>
        </p:nvSpPr>
        <p:spPr>
          <a:xfrm>
            <a:off x="1367325" y="979052"/>
            <a:ext cx="5832600" cy="1569300"/>
          </a:xfrm>
          <a:prstGeom prst="rect">
            <a:avLst/>
          </a:prstGeom>
        </p:spPr>
        <p:txBody>
          <a:bodyPr anchorCtr="0" anchor="t" bIns="91425" lIns="91425" spcFirstLastPara="1" rIns="91425" wrap="square" tIns="91425">
            <a:noAutofit/>
          </a:bodyPr>
          <a:lstStyle/>
          <a:p>
            <a:pPr indent="0" lvl="0" marL="0" rtl="0" algn="just">
              <a:lnSpc>
                <a:spcPct val="115000"/>
              </a:lnSpc>
              <a:spcBef>
                <a:spcPts val="1600"/>
              </a:spcBef>
              <a:spcAft>
                <a:spcPts val="1600"/>
              </a:spcAft>
              <a:buNone/>
            </a:pPr>
            <a:r>
              <a:t/>
            </a:r>
            <a:endParaRPr sz="1400">
              <a:solidFill>
                <a:srgbClr val="000000"/>
              </a:solidFill>
              <a:latin typeface="Arial"/>
              <a:ea typeface="Arial"/>
              <a:cs typeface="Arial"/>
              <a:sym typeface="Arial"/>
            </a:endParaRPr>
          </a:p>
        </p:txBody>
      </p:sp>
      <p:sp>
        <p:nvSpPr>
          <p:cNvPr id="116" name="Google Shape;116;p17"/>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7"/>
          <p:cNvSpPr txBox="1"/>
          <p:nvPr/>
        </p:nvSpPr>
        <p:spPr>
          <a:xfrm>
            <a:off x="1021975" y="117150"/>
            <a:ext cx="79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18" name="Google Shape;118;p17"/>
          <p:cNvPicPr preferRelativeResize="0"/>
          <p:nvPr/>
        </p:nvPicPr>
        <p:blipFill>
          <a:blip r:embed="rId3">
            <a:alphaModFix/>
          </a:blip>
          <a:stretch>
            <a:fillRect/>
          </a:stretch>
        </p:blipFill>
        <p:spPr>
          <a:xfrm>
            <a:off x="642925" y="730000"/>
            <a:ext cx="7281374" cy="35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1546025" y="47414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 Progress</a:t>
            </a:r>
            <a:endParaRPr/>
          </a:p>
        </p:txBody>
      </p:sp>
      <p:sp>
        <p:nvSpPr>
          <p:cNvPr id="124" name="Google Shape;124;p18"/>
          <p:cNvSpPr txBox="1"/>
          <p:nvPr>
            <p:ph idx="1" type="subTitle"/>
          </p:nvPr>
        </p:nvSpPr>
        <p:spPr>
          <a:xfrm>
            <a:off x="1518175" y="1556789"/>
            <a:ext cx="5832600" cy="31551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In contrast to our originally proposed plan, we finished coding the model and wrote the basic training code.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model is trained without using the classification labels and the loss used does not include the classification loss.</a:t>
            </a:r>
            <a:endParaRPr sz="1400">
              <a:solidFill>
                <a:srgbClr val="000000"/>
              </a:solidFill>
              <a:latin typeface="Arial"/>
              <a:ea typeface="Arial"/>
              <a:cs typeface="Arial"/>
              <a:sym typeface="Arial"/>
            </a:endParaRPr>
          </a:p>
        </p:txBody>
      </p:sp>
      <p:sp>
        <p:nvSpPr>
          <p:cNvPr id="125" name="Google Shape;125;p1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1546025" y="47414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Experiments and   </a:t>
            </a:r>
            <a:endParaRPr/>
          </a:p>
          <a:p>
            <a:pPr indent="0" lvl="0" marL="0" rtl="0" algn="l">
              <a:spcBef>
                <a:spcPts val="0"/>
              </a:spcBef>
              <a:spcAft>
                <a:spcPts val="0"/>
              </a:spcAft>
              <a:buNone/>
            </a:pPr>
            <a:r>
              <a:rPr lang="en"/>
              <a:t>   	 Results</a:t>
            </a:r>
            <a:endParaRPr/>
          </a:p>
        </p:txBody>
      </p:sp>
      <p:sp>
        <p:nvSpPr>
          <p:cNvPr id="131" name="Google Shape;131;p19"/>
          <p:cNvSpPr txBox="1"/>
          <p:nvPr>
            <p:ph idx="1" type="subTitle"/>
          </p:nvPr>
        </p:nvSpPr>
        <p:spPr>
          <a:xfrm>
            <a:off x="1518175" y="1556800"/>
            <a:ext cx="6297900" cy="31551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 private dataset of gray scale images and LAB target images was used for training.</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Arial"/>
              <a:buChar char="●"/>
            </a:pPr>
            <a:r>
              <a:rPr lang="en" sz="1400" u="sng">
                <a:solidFill>
                  <a:srgbClr val="009668"/>
                </a:solidFill>
                <a:latin typeface="Open Sans"/>
                <a:ea typeface="Open Sans"/>
                <a:cs typeface="Open Sans"/>
                <a:sym typeface="Open Sans"/>
                <a:hlinkClick r:id="rId3">
                  <a:extLst>
                    <a:ext uri="{A12FA001-AC4F-418D-AE19-62706E023703}">
                      <ahyp:hlinkClr val="tx"/>
                    </a:ext>
                  </a:extLst>
                </a:hlinkClick>
              </a:rPr>
              <a:t>Link for dataset</a:t>
            </a:r>
            <a:r>
              <a:rPr lang="en" sz="1400">
                <a:solidFill>
                  <a:srgbClr val="000000"/>
                </a:solidFill>
                <a:latin typeface="Open Sans"/>
                <a:ea typeface="Open Sans"/>
                <a:cs typeface="Open Sans"/>
                <a:sym typeface="Open Sans"/>
              </a:rPr>
              <a:t>. The dataset doesn’t contain classification labels</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initially trained model was trained on a small dataset of 160 images.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Batch size of 16 was used and the model was trained for 8 epochs.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Adadelta optimizer was used as mentioned in the paper with 0.1 as learning rate.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Loss function used was MSE loss as mentioned in the paper.</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predicted output in LAB space for an image is shown in next slide.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validation loss vs epoch number curve obtained is also shown in next slide.</a:t>
            </a:r>
            <a:endParaRPr sz="1400">
              <a:solidFill>
                <a:srgbClr val="000000"/>
              </a:solidFill>
              <a:latin typeface="Arial"/>
              <a:ea typeface="Arial"/>
              <a:cs typeface="Arial"/>
              <a:sym typeface="Arial"/>
            </a:endParaRPr>
          </a:p>
        </p:txBody>
      </p:sp>
      <p:sp>
        <p:nvSpPr>
          <p:cNvPr id="132" name="Google Shape;132;p19"/>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20"/>
          <p:cNvPicPr preferRelativeResize="0"/>
          <p:nvPr/>
        </p:nvPicPr>
        <p:blipFill>
          <a:blip r:embed="rId3">
            <a:alphaModFix/>
          </a:blip>
          <a:stretch>
            <a:fillRect/>
          </a:stretch>
        </p:blipFill>
        <p:spPr>
          <a:xfrm>
            <a:off x="844874" y="1438400"/>
            <a:ext cx="2613250" cy="2085300"/>
          </a:xfrm>
          <a:prstGeom prst="rect">
            <a:avLst/>
          </a:prstGeom>
          <a:noFill/>
          <a:ln>
            <a:noFill/>
          </a:ln>
        </p:spPr>
      </p:pic>
      <p:pic>
        <p:nvPicPr>
          <p:cNvPr id="139" name="Google Shape;139;p20"/>
          <p:cNvPicPr preferRelativeResize="0"/>
          <p:nvPr/>
        </p:nvPicPr>
        <p:blipFill>
          <a:blip r:embed="rId4">
            <a:alphaModFix/>
          </a:blip>
          <a:stretch>
            <a:fillRect/>
          </a:stretch>
        </p:blipFill>
        <p:spPr>
          <a:xfrm>
            <a:off x="4661450" y="2538275"/>
            <a:ext cx="1430350" cy="1330050"/>
          </a:xfrm>
          <a:prstGeom prst="rect">
            <a:avLst/>
          </a:prstGeom>
          <a:noFill/>
          <a:ln>
            <a:noFill/>
          </a:ln>
        </p:spPr>
      </p:pic>
      <p:pic>
        <p:nvPicPr>
          <p:cNvPr id="140" name="Google Shape;140;p20"/>
          <p:cNvPicPr preferRelativeResize="0"/>
          <p:nvPr/>
        </p:nvPicPr>
        <p:blipFill>
          <a:blip r:embed="rId5">
            <a:alphaModFix/>
          </a:blip>
          <a:stretch>
            <a:fillRect/>
          </a:stretch>
        </p:blipFill>
        <p:spPr>
          <a:xfrm>
            <a:off x="6471850" y="2275812"/>
            <a:ext cx="1938250" cy="1849513"/>
          </a:xfrm>
          <a:prstGeom prst="rect">
            <a:avLst/>
          </a:prstGeom>
          <a:noFill/>
          <a:ln>
            <a:noFill/>
          </a:ln>
        </p:spPr>
      </p:pic>
      <p:sp>
        <p:nvSpPr>
          <p:cNvPr id="141" name="Google Shape;141;p20"/>
          <p:cNvSpPr txBox="1"/>
          <p:nvPr>
            <p:ph type="ctrTitle"/>
          </p:nvPr>
        </p:nvSpPr>
        <p:spPr>
          <a:xfrm>
            <a:off x="1481525" y="-22825"/>
            <a:ext cx="3086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Results</a:t>
            </a:r>
            <a:endParaRPr/>
          </a:p>
        </p:txBody>
      </p:sp>
      <p:sp>
        <p:nvSpPr>
          <p:cNvPr id="142" name="Google Shape;142;p20"/>
          <p:cNvSpPr txBox="1"/>
          <p:nvPr/>
        </p:nvSpPr>
        <p:spPr>
          <a:xfrm>
            <a:off x="1389450" y="3669425"/>
            <a:ext cx="180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Epoch vs validation loss graph</a:t>
            </a:r>
            <a:endParaRPr/>
          </a:p>
        </p:txBody>
      </p:sp>
      <p:sp>
        <p:nvSpPr>
          <p:cNvPr id="143" name="Google Shape;143;p20"/>
          <p:cNvSpPr txBox="1"/>
          <p:nvPr/>
        </p:nvSpPr>
        <p:spPr>
          <a:xfrm>
            <a:off x="4773975" y="3839025"/>
            <a:ext cx="13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Target Image</a:t>
            </a:r>
            <a:endParaRPr>
              <a:latin typeface="Source Sans Pro"/>
              <a:ea typeface="Source Sans Pro"/>
              <a:cs typeface="Source Sans Pro"/>
              <a:sym typeface="Source Sans Pro"/>
            </a:endParaRPr>
          </a:p>
        </p:txBody>
      </p:sp>
      <p:sp>
        <p:nvSpPr>
          <p:cNvPr id="144" name="Google Shape;144;p20"/>
          <p:cNvSpPr txBox="1"/>
          <p:nvPr/>
        </p:nvSpPr>
        <p:spPr>
          <a:xfrm>
            <a:off x="6646675" y="4134750"/>
            <a:ext cx="174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Predicted Image</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pic>
        <p:nvPicPr>
          <p:cNvPr id="145" name="Google Shape;145;p20"/>
          <p:cNvPicPr preferRelativeResize="0"/>
          <p:nvPr/>
        </p:nvPicPr>
        <p:blipFill>
          <a:blip r:embed="rId6">
            <a:alphaModFix/>
          </a:blip>
          <a:stretch>
            <a:fillRect/>
          </a:stretch>
        </p:blipFill>
        <p:spPr>
          <a:xfrm>
            <a:off x="5338600" y="596500"/>
            <a:ext cx="1603000" cy="1590075"/>
          </a:xfrm>
          <a:prstGeom prst="rect">
            <a:avLst/>
          </a:prstGeom>
          <a:noFill/>
          <a:ln>
            <a:noFill/>
          </a:ln>
        </p:spPr>
      </p:pic>
      <p:sp>
        <p:nvSpPr>
          <p:cNvPr id="146" name="Google Shape;146;p20"/>
          <p:cNvSpPr txBox="1"/>
          <p:nvPr/>
        </p:nvSpPr>
        <p:spPr>
          <a:xfrm>
            <a:off x="7138100" y="1133500"/>
            <a:ext cx="12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Input Image</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