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62" r:id="rId2"/>
    <p:sldId id="288" r:id="rId3"/>
    <p:sldId id="291" r:id="rId4"/>
    <p:sldId id="292" r:id="rId5"/>
    <p:sldId id="293" r:id="rId6"/>
    <p:sldId id="294" r:id="rId7"/>
    <p:sldId id="295" r:id="rId8"/>
    <p:sldId id="296" r:id="rId9"/>
    <p:sldId id="297" r:id="rId10"/>
    <p:sldId id="298" r:id="rId11"/>
    <p:sldId id="299" r:id="rId12"/>
  </p:sldIdLst>
  <p:sldSz cx="9144000" cy="6858000" type="screen4x3"/>
  <p:notesSz cx="6858000" cy="9144000"/>
  <p:custShowLst>
    <p:custShow name="Custom Show 1"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088" autoAdjust="0"/>
    <p:restoredTop sz="99283" autoAdjust="0"/>
  </p:normalViewPr>
  <p:slideViewPr>
    <p:cSldViewPr>
      <p:cViewPr>
        <p:scale>
          <a:sx n="80" d="100"/>
          <a:sy n="80" d="100"/>
        </p:scale>
        <p:origin x="-1428" y="-31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C3881D7-074D-4795-9146-4F98E246DE1D}" type="datetimeFigureOut">
              <a:rPr lang="en-IN" smtClean="0"/>
              <a:pPr/>
              <a:t>05-01-2018</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34B281A-B799-4799-8E84-5EA593CF8201}" type="slidenum">
              <a:rPr lang="en-IN" smtClean="0"/>
              <a:pPr/>
              <a:t>‹#›</a:t>
            </a:fld>
            <a:endParaRPr lang="en-IN"/>
          </a:p>
        </p:txBody>
      </p:sp>
    </p:spTree>
    <p:extLst>
      <p:ext uri="{BB962C8B-B14F-4D97-AF65-F5344CB8AC3E}">
        <p14:creationId xmlns="" xmlns:p14="http://schemas.microsoft.com/office/powerpoint/2010/main" val="46091678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064ECA-4EB7-4C46-8751-D3AD03AAFA8A}" type="datetimeFigureOut">
              <a:rPr lang="en-IN" smtClean="0"/>
              <a:pPr/>
              <a:t>05-01-2018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176B43-055B-44D5-9944-C989C8AAF69F}" type="slidenum">
              <a:rPr lang="en-IN" smtClean="0"/>
              <a:pPr/>
              <a:t>‹#›</a:t>
            </a:fld>
            <a:endParaRPr lang="en-IN"/>
          </a:p>
        </p:txBody>
      </p:sp>
    </p:spTree>
    <p:extLst>
      <p:ext uri="{BB962C8B-B14F-4D97-AF65-F5344CB8AC3E}">
        <p14:creationId xmlns="" xmlns:p14="http://schemas.microsoft.com/office/powerpoint/2010/main" val="3129264598"/>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77176B43-055B-44D5-9944-C989C8AAF69F}" type="slidenum">
              <a:rPr lang="en-IN" smtClean="0"/>
              <a:pPr/>
              <a:t>1</a:t>
            </a:fld>
            <a:endParaRPr lang="en-IN"/>
          </a:p>
        </p:txBody>
      </p:sp>
      <p:sp>
        <p:nvSpPr>
          <p:cNvPr id="5" name="Header Placeholder 4"/>
          <p:cNvSpPr>
            <a:spLocks noGrp="1"/>
          </p:cNvSpPr>
          <p:nvPr>
            <p:ph type="hdr" sz="quarter" idx="11"/>
          </p:nvPr>
        </p:nvSpPr>
        <p:spPr/>
        <p:txBody>
          <a:bodyPr/>
          <a:lstStyle/>
          <a:p>
            <a:endParaRPr lang="en-IN"/>
          </a:p>
        </p:txBody>
      </p:sp>
      <p:sp>
        <p:nvSpPr>
          <p:cNvPr id="6" name="Footer Placeholder 5"/>
          <p:cNvSpPr>
            <a:spLocks noGrp="1"/>
          </p:cNvSpPr>
          <p:nvPr>
            <p:ph type="ftr" sz="quarter" idx="12"/>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F01924D-AC54-4298-82A4-97F20409E7E0}" type="datetime1">
              <a:rPr lang="en-US" smtClean="0"/>
              <a:pPr/>
              <a:t>1/5/2018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p:transition spd="med" advClick="0" advTm="2000">
    <p:whee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B60A087-148E-4B16-BBF6-B62EF3821061}" type="datetime1">
              <a:rPr lang="en-US" smtClean="0"/>
              <a:pPr/>
              <a:t>1/5/2018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p:transition spd="med" advClick="0" advTm="2000">
    <p:whee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7204F99-370A-4491-AF99-F3F742C2277B}" type="datetime1">
              <a:rPr lang="en-US" smtClean="0"/>
              <a:pPr/>
              <a:t>1/5/2018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p:transition spd="med" advClick="0" advTm="2000">
    <p:whee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F3C675-0515-429C-B360-2C2BBF0DBD5D}" type="datetime1">
              <a:rPr lang="en-US" smtClean="0"/>
              <a:pPr/>
              <a:t>1/5/2018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p:transition spd="med" advClick="0" advTm="2000">
    <p:whee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52DAF1-96F7-4AA8-B017-70FF119B26AB}" type="datetime1">
              <a:rPr lang="en-US" smtClean="0"/>
              <a:pPr/>
              <a:t>1/5/2018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p:transition spd="med" advClick="0" advTm="2000">
    <p:whee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4552677-C590-4BF2-957F-7F09B5734A63}" type="datetime1">
              <a:rPr lang="en-US" smtClean="0"/>
              <a:pPr/>
              <a:t>1/5/2018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p:transition spd="med" advClick="0" advTm="2000">
    <p:whee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8379F1D-81C5-48F6-8F04-3DA593250577}" type="datetime1">
              <a:rPr lang="en-US" smtClean="0"/>
              <a:pPr/>
              <a:t>1/5/2018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p:transition spd="med" advClick="0" advTm="2000">
    <p:whee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0CE570E-FECC-462D-9B3C-7584D377E956}" type="datetime1">
              <a:rPr lang="en-US" smtClean="0"/>
              <a:pPr/>
              <a:t>1/5/2018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p:transition spd="med" advClick="0" advTm="2000">
    <p:whee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FD520-C03C-481A-9BAA-FC416DBB74DF}" type="datetime1">
              <a:rPr lang="en-US" smtClean="0"/>
              <a:pPr/>
              <a:t>1/5/2018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p:transition spd="med" advClick="0" advTm="2000">
    <p:whee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18B1B0-9330-4E7F-B432-136C9EC4D621}" type="datetime1">
              <a:rPr lang="en-US" smtClean="0"/>
              <a:pPr/>
              <a:t>1/5/2018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p:transition spd="med" advClick="0" advTm="2000">
    <p:whee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29E9D9-2308-43F0-B9AC-F54E704811DA}" type="datetime1">
              <a:rPr lang="en-US" smtClean="0"/>
              <a:pPr/>
              <a:t>1/5/2018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p:transition spd="med" advClick="0" advTm="2000">
    <p:whee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269C5-C14E-4E31-AD40-A97E163BF68B}" type="datetime1">
              <a:rPr lang="en-US" smtClean="0"/>
              <a:pPr/>
              <a:t>1/5/2018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4D9F2A-5924-4873-A4B8-7F36B4ED85A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advClick="0" advTm="2000">
    <p:wheel/>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5" name="Content Placeholder 2"/>
          <p:cNvSpPr txBox="1">
            <a:spLocks/>
          </p:cNvSpPr>
          <p:nvPr/>
        </p:nvSpPr>
        <p:spPr>
          <a:xfrm>
            <a:off x="2057400" y="304801"/>
            <a:ext cx="6567736" cy="4648200"/>
          </a:xfrm>
          <a:prstGeom prst="rect">
            <a:avLst/>
          </a:prstGeom>
        </p:spPr>
        <p:txBody>
          <a:bodyPr vert="horz" lIns="91440" tIns="45720" rIns="91440" bIns="45720" rtlCol="0">
            <a:normAutofit/>
            <a:scene3d>
              <a:camera prst="perspectiveAbove"/>
              <a:lightRig rig="threePt" dir="t"/>
            </a:scene3d>
            <a:sp3d extrusionH="57150">
              <a:bevelT w="38100" h="38100"/>
            </a:sp3d>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all" spc="0"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n-lt"/>
                <a:ea typeface="+mn-ea"/>
                <a:cs typeface="+mn-cs"/>
              </a:rPr>
              <a:t>A</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Presentation </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all" spc="0"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n-lt"/>
                <a:ea typeface="+mn-ea"/>
                <a:cs typeface="+mn-cs"/>
              </a:rPr>
              <a:t>On</a:t>
            </a:r>
          </a:p>
          <a:p>
            <a:pPr marL="342900" indent="-342900" algn="ctr">
              <a:spcBef>
                <a:spcPct val="20000"/>
              </a:spcBef>
              <a:defRPr/>
            </a:pPr>
            <a:r>
              <a:rPr 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“application to locate skilled </a:t>
            </a:r>
            <a:r>
              <a:rPr lang="en-US" sz="2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labourer</a:t>
            </a:r>
            <a:r>
              <a:rPr 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for highway construction works”</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4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4000" b="1" i="0" u="none" strike="noStrike" kern="1200" cap="all" spc="0"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TextBox 6"/>
          <p:cNvSpPr txBox="1"/>
          <p:nvPr/>
        </p:nvSpPr>
        <p:spPr>
          <a:xfrm>
            <a:off x="1981200" y="5105400"/>
            <a:ext cx="2806602" cy="677108"/>
          </a:xfrm>
          <a:prstGeom prst="rect">
            <a:avLst/>
          </a:prstGeom>
          <a:noFill/>
        </p:spPr>
        <p:txBody>
          <a:bodyPr wrap="square" rtlCol="0">
            <a:spAutoFit/>
          </a:bodyPr>
          <a:lstStyle/>
          <a:p>
            <a:r>
              <a:rPr lang="en-US" sz="2000" b="1" dirty="0" smtClean="0">
                <a:solidFill>
                  <a:schemeClr val="accent6">
                    <a:lumMod val="50000"/>
                  </a:schemeClr>
                </a:solidFill>
              </a:rPr>
              <a:t>SUBMITTED TO:                                             </a:t>
            </a:r>
          </a:p>
          <a:p>
            <a:r>
              <a:rPr lang="en-US" b="1" dirty="0" smtClean="0">
                <a:solidFill>
                  <a:schemeClr val="tx2">
                    <a:lumMod val="75000"/>
                  </a:schemeClr>
                </a:solidFill>
              </a:rPr>
              <a:t>Ms. </a:t>
            </a:r>
            <a:r>
              <a:rPr lang="en-US" b="1" dirty="0" err="1" smtClean="0">
                <a:solidFill>
                  <a:schemeClr val="tx2">
                    <a:lumMod val="75000"/>
                  </a:schemeClr>
                </a:solidFill>
              </a:rPr>
              <a:t>Shikha</a:t>
            </a:r>
            <a:r>
              <a:rPr lang="en-US" b="1" dirty="0" smtClean="0">
                <a:solidFill>
                  <a:schemeClr val="tx2">
                    <a:lumMod val="75000"/>
                  </a:schemeClr>
                </a:solidFill>
              </a:rPr>
              <a:t> </a:t>
            </a:r>
            <a:r>
              <a:rPr lang="en-US" b="1" dirty="0" err="1" smtClean="0">
                <a:solidFill>
                  <a:schemeClr val="tx2">
                    <a:lumMod val="75000"/>
                  </a:schemeClr>
                </a:solidFill>
              </a:rPr>
              <a:t>Shrivastava</a:t>
            </a:r>
            <a:r>
              <a:rPr lang="en-US" b="1" dirty="0" smtClean="0">
                <a:solidFill>
                  <a:schemeClr val="tx2">
                    <a:lumMod val="75000"/>
                  </a:schemeClr>
                </a:solidFill>
              </a:rPr>
              <a:t>                   </a:t>
            </a:r>
            <a:endParaRPr lang="en-IN" b="1" dirty="0">
              <a:solidFill>
                <a:schemeClr val="tx2">
                  <a:lumMod val="75000"/>
                </a:schemeClr>
              </a:solidFill>
            </a:endParaRPr>
          </a:p>
        </p:txBody>
      </p:sp>
      <p:sp>
        <p:nvSpPr>
          <p:cNvPr id="8" name="Rectangle 7"/>
          <p:cNvSpPr/>
          <p:nvPr/>
        </p:nvSpPr>
        <p:spPr>
          <a:xfrm>
            <a:off x="7010400" y="5181600"/>
            <a:ext cx="2133600" cy="984885"/>
          </a:xfrm>
          <a:prstGeom prst="rect">
            <a:avLst/>
          </a:prstGeom>
        </p:spPr>
        <p:txBody>
          <a:bodyPr wrap="square">
            <a:spAutoFit/>
          </a:bodyPr>
          <a:lstStyle/>
          <a:p>
            <a:r>
              <a:rPr lang="en-US" sz="2000" b="1" dirty="0" smtClean="0">
                <a:solidFill>
                  <a:schemeClr val="accent6">
                    <a:lumMod val="50000"/>
                  </a:schemeClr>
                </a:solidFill>
              </a:rPr>
              <a:t>SUBMITTED BY:                                             </a:t>
            </a:r>
          </a:p>
          <a:p>
            <a:r>
              <a:rPr lang="en-US" sz="2000" b="1" dirty="0" smtClean="0">
                <a:solidFill>
                  <a:schemeClr val="tx2">
                    <a:lumMod val="75000"/>
                  </a:schemeClr>
                </a:solidFill>
              </a:rPr>
              <a:t>Code Warriors</a:t>
            </a:r>
          </a:p>
          <a:p>
            <a:r>
              <a:rPr lang="en-US" b="1" dirty="0" smtClean="0">
                <a:solidFill>
                  <a:schemeClr val="tx2">
                    <a:lumMod val="75000"/>
                  </a:schemeClr>
                </a:solidFill>
              </a:rPr>
              <a:t>Samarth </a:t>
            </a:r>
            <a:r>
              <a:rPr lang="en-US" b="1" dirty="0" err="1" smtClean="0">
                <a:solidFill>
                  <a:schemeClr val="tx2">
                    <a:lumMod val="75000"/>
                  </a:schemeClr>
                </a:solidFill>
              </a:rPr>
              <a:t>Chadda</a:t>
            </a:r>
            <a:endParaRPr lang="en-IN" b="1" dirty="0">
              <a:solidFill>
                <a:schemeClr val="tx2">
                  <a:lumMod val="75000"/>
                </a:schemeClr>
              </a:solidFill>
            </a:endParaRPr>
          </a:p>
        </p:txBody>
      </p:sp>
      <p:pic>
        <p:nvPicPr>
          <p:cNvPr id="9" name="Picture 8" descr="JF_PPT-template_option1b - Copy.jpg"/>
          <p:cNvPicPr>
            <a:picLocks noChangeAspect="1"/>
          </p:cNvPicPr>
          <p:nvPr/>
        </p:nvPicPr>
        <p:blipFill>
          <a:blip r:embed="rId3" cstate="print"/>
          <a:stretch>
            <a:fillRect/>
          </a:stretch>
        </p:blipFill>
        <p:spPr>
          <a:xfrm>
            <a:off x="0" y="0"/>
            <a:ext cx="2028825" cy="6858000"/>
          </a:xfrm>
          <a:prstGeom prst="rect">
            <a:avLst/>
          </a:prstGeom>
        </p:spPr>
      </p:pic>
      <p:pic>
        <p:nvPicPr>
          <p:cNvPr id="1026" name="Picture 2" descr="C:\Users\Administrator\Desktop\hack logo.jpg"/>
          <p:cNvPicPr>
            <a:picLocks noGrp="1" noChangeAspect="1" noChangeArrowheads="1"/>
          </p:cNvPicPr>
          <p:nvPr>
            <p:ph idx="1"/>
          </p:nvPr>
        </p:nvPicPr>
        <p:blipFill>
          <a:blip r:embed="rId4" cstate="print"/>
          <a:srcRect/>
          <a:stretch>
            <a:fillRect/>
          </a:stretch>
        </p:blipFill>
        <p:spPr bwMode="auto">
          <a:xfrm>
            <a:off x="3657600" y="3202127"/>
            <a:ext cx="3886200" cy="1598474"/>
          </a:xfrm>
          <a:prstGeom prst="rect">
            <a:avLst/>
          </a:prstGeom>
          <a:noFill/>
        </p:spPr>
      </p:pic>
    </p:spTree>
  </p:cSld>
  <p:clrMapOvr>
    <a:masterClrMapping/>
  </p:clrMapOvr>
  <p:transition spd="slow">
    <p:cover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F_ppt_Option1cc.jpg"/>
          <p:cNvPicPr>
            <a:picLocks noChangeAspect="1"/>
          </p:cNvPicPr>
          <p:nvPr/>
        </p:nvPicPr>
        <p:blipFill>
          <a:blip r:embed="rId2" cstate="print"/>
          <a:stretch>
            <a:fillRect/>
          </a:stretch>
        </p:blipFill>
        <p:spPr>
          <a:xfrm>
            <a:off x="0" y="0"/>
            <a:ext cx="9144000" cy="6858000"/>
          </a:xfrm>
          <a:prstGeom prst="rect">
            <a:avLst/>
          </a:prstGeom>
        </p:spPr>
      </p:pic>
      <p:sp>
        <p:nvSpPr>
          <p:cNvPr id="3" name="Rectangle 2"/>
          <p:cNvSpPr/>
          <p:nvPr/>
        </p:nvSpPr>
        <p:spPr>
          <a:xfrm>
            <a:off x="395536" y="620688"/>
            <a:ext cx="4572000" cy="738664"/>
          </a:xfrm>
          <a:prstGeom prst="rect">
            <a:avLst/>
          </a:prstGeom>
        </p:spPr>
        <p:txBody>
          <a:bodyPr>
            <a:spAutoFit/>
          </a:bodyPr>
          <a:lstStyle/>
          <a:p>
            <a:r>
              <a:rPr lang="en-US" sz="2400" b="1" dirty="0" smtClean="0">
                <a:solidFill>
                  <a:schemeClr val="accent1">
                    <a:lumMod val="40000"/>
                    <a:lumOff val="60000"/>
                  </a:schemeClr>
                </a:solidFill>
                <a:latin typeface="Arial Rounded MT Bold" pitchFamily="34" charset="0"/>
              </a:rPr>
              <a:t>KEY LEARNING</a:t>
            </a:r>
            <a:r>
              <a:rPr lang="en-US" sz="2400" dirty="0" smtClean="0">
                <a:solidFill>
                  <a:schemeClr val="accent1">
                    <a:lumMod val="40000"/>
                    <a:lumOff val="60000"/>
                  </a:schemeClr>
                </a:solidFill>
                <a:latin typeface="Arial Rounded MT Bold" pitchFamily="34" charset="0"/>
              </a:rPr>
              <a:t>  </a:t>
            </a:r>
          </a:p>
          <a:p>
            <a:endParaRPr lang="en-IN" dirty="0"/>
          </a:p>
        </p:txBody>
      </p:sp>
      <p:sp>
        <p:nvSpPr>
          <p:cNvPr id="4" name="TextBox 3"/>
          <p:cNvSpPr txBox="1"/>
          <p:nvPr/>
        </p:nvSpPr>
        <p:spPr>
          <a:xfrm>
            <a:off x="381000" y="1447800"/>
            <a:ext cx="8077200" cy="5262979"/>
          </a:xfrm>
          <a:prstGeom prst="rect">
            <a:avLst/>
          </a:prstGeom>
          <a:noFill/>
        </p:spPr>
        <p:txBody>
          <a:bodyPr wrap="square" rtlCol="0">
            <a:spAutoFit/>
          </a:bodyPr>
          <a:lstStyle/>
          <a:p>
            <a:r>
              <a:rPr lang="en-US" sz="2400" dirty="0" smtClean="0">
                <a:solidFill>
                  <a:schemeClr val="tx2">
                    <a:lumMod val="75000"/>
                  </a:schemeClr>
                </a:solidFill>
              </a:rPr>
              <a:t>Working on this project helped us in :</a:t>
            </a:r>
          </a:p>
          <a:p>
            <a:endParaRPr lang="en-US" sz="2400" dirty="0" smtClean="0">
              <a:solidFill>
                <a:schemeClr val="tx2">
                  <a:lumMod val="75000"/>
                </a:schemeClr>
              </a:solidFill>
            </a:endParaRPr>
          </a:p>
          <a:p>
            <a:pPr>
              <a:buFont typeface="Wingdings" pitchFamily="2" charset="2"/>
              <a:buChar char="Ø"/>
            </a:pPr>
            <a:r>
              <a:rPr lang="en-US" sz="2400" dirty="0" smtClean="0">
                <a:solidFill>
                  <a:schemeClr val="tx2">
                    <a:lumMod val="75000"/>
                  </a:schemeClr>
                </a:solidFill>
              </a:rPr>
              <a:t>Learning the basic web development components such as HTML, CSS and PHP.</a:t>
            </a:r>
          </a:p>
          <a:p>
            <a:pPr>
              <a:buFont typeface="Wingdings" pitchFamily="2" charset="2"/>
              <a:buChar char="Ø"/>
            </a:pPr>
            <a:endParaRPr lang="en-US" sz="2400" dirty="0" smtClean="0">
              <a:solidFill>
                <a:schemeClr val="tx2">
                  <a:lumMod val="75000"/>
                </a:schemeClr>
              </a:solidFill>
            </a:endParaRPr>
          </a:p>
          <a:p>
            <a:pPr>
              <a:buFont typeface="Wingdings" pitchFamily="2" charset="2"/>
              <a:buChar char="Ø"/>
            </a:pPr>
            <a:r>
              <a:rPr lang="en-US" sz="2400" dirty="0" smtClean="0">
                <a:solidFill>
                  <a:schemeClr val="tx2">
                    <a:lumMod val="75000"/>
                  </a:schemeClr>
                </a:solidFill>
              </a:rPr>
              <a:t> Learning the concepts of My-SQL for data storage.</a:t>
            </a:r>
          </a:p>
          <a:p>
            <a:endParaRPr lang="en-US" sz="2400" dirty="0" smtClean="0">
              <a:solidFill>
                <a:schemeClr val="tx2">
                  <a:lumMod val="75000"/>
                </a:schemeClr>
              </a:solidFill>
            </a:endParaRPr>
          </a:p>
          <a:p>
            <a:pPr>
              <a:buFont typeface="Wingdings" pitchFamily="2" charset="2"/>
              <a:buChar char="Ø"/>
            </a:pPr>
            <a:r>
              <a:rPr lang="en-US" sz="2400" dirty="0" smtClean="0">
                <a:solidFill>
                  <a:schemeClr val="tx2">
                    <a:lumMod val="75000"/>
                  </a:schemeClr>
                </a:solidFill>
              </a:rPr>
              <a:t> Understand the procedure of presenting and organizing web pages.</a:t>
            </a:r>
          </a:p>
          <a:p>
            <a:pPr>
              <a:buFont typeface="Wingdings" pitchFamily="2" charset="2"/>
              <a:buChar char="Ø"/>
            </a:pPr>
            <a:endParaRPr lang="en-US" sz="2400" dirty="0" smtClean="0">
              <a:solidFill>
                <a:schemeClr val="tx2">
                  <a:lumMod val="75000"/>
                </a:schemeClr>
              </a:solidFill>
            </a:endParaRPr>
          </a:p>
          <a:p>
            <a:pPr>
              <a:buFont typeface="Wingdings" pitchFamily="2" charset="2"/>
              <a:buChar char="Ø"/>
            </a:pPr>
            <a:r>
              <a:rPr lang="en-US" sz="2400" dirty="0" smtClean="0">
                <a:solidFill>
                  <a:schemeClr val="tx2">
                    <a:lumMod val="75000"/>
                  </a:schemeClr>
                </a:solidFill>
              </a:rPr>
              <a:t> Knowing the challenges in highway construction work in India. </a:t>
            </a:r>
          </a:p>
          <a:p>
            <a:endParaRPr lang="en-US" sz="2400" dirty="0" smtClean="0">
              <a:solidFill>
                <a:schemeClr val="tx2">
                  <a:lumMod val="75000"/>
                </a:schemeClr>
              </a:solidFill>
            </a:endParaRPr>
          </a:p>
          <a:p>
            <a:pPr>
              <a:buFont typeface="Wingdings" pitchFamily="2" charset="2"/>
              <a:buChar char="Ø"/>
            </a:pPr>
            <a:r>
              <a:rPr lang="en-US" sz="2400" dirty="0" smtClean="0">
                <a:solidFill>
                  <a:schemeClr val="tx2">
                    <a:lumMod val="75000"/>
                  </a:schemeClr>
                </a:solidFill>
              </a:rPr>
              <a:t> Getting an experience of teamwork and mutual coordination.</a:t>
            </a:r>
            <a:endParaRPr lang="en-US" sz="2400" dirty="0">
              <a:solidFill>
                <a:schemeClr val="tx2">
                  <a:lumMod val="75000"/>
                </a:schemeClr>
              </a:solidFill>
            </a:endParaRPr>
          </a:p>
        </p:txBody>
      </p:sp>
    </p:spTree>
  </p:cSld>
  <p:clrMapOvr>
    <a:masterClrMapping/>
  </p:clrMapOvr>
  <p:transition spd="med">
    <p:cover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F_ppt_Option1cc.jpg"/>
          <p:cNvPicPr>
            <a:picLocks noChangeAspect="1"/>
          </p:cNvPicPr>
          <p:nvPr/>
        </p:nvPicPr>
        <p:blipFill>
          <a:blip r:embed="rId2" cstate="print"/>
          <a:stretch>
            <a:fillRect/>
          </a:stretch>
        </p:blipFill>
        <p:spPr>
          <a:xfrm>
            <a:off x="0" y="0"/>
            <a:ext cx="9144000" cy="6858000"/>
          </a:xfrm>
          <a:prstGeom prst="rect">
            <a:avLst/>
          </a:prstGeom>
        </p:spPr>
      </p:pic>
      <p:sp>
        <p:nvSpPr>
          <p:cNvPr id="3" name="Rectangle 2"/>
          <p:cNvSpPr/>
          <p:nvPr/>
        </p:nvSpPr>
        <p:spPr>
          <a:xfrm>
            <a:off x="395536" y="620688"/>
            <a:ext cx="4572000" cy="738664"/>
          </a:xfrm>
          <a:prstGeom prst="rect">
            <a:avLst/>
          </a:prstGeom>
        </p:spPr>
        <p:txBody>
          <a:bodyPr>
            <a:spAutoFit/>
          </a:bodyPr>
          <a:lstStyle/>
          <a:p>
            <a:r>
              <a:rPr lang="en-US" sz="2400" b="1" dirty="0" smtClean="0">
                <a:solidFill>
                  <a:schemeClr val="accent1">
                    <a:lumMod val="40000"/>
                    <a:lumOff val="60000"/>
                  </a:schemeClr>
                </a:solidFill>
                <a:latin typeface="Arial Rounded MT Bold" pitchFamily="34" charset="0"/>
              </a:rPr>
              <a:t>CONCLUSION</a:t>
            </a:r>
            <a:r>
              <a:rPr lang="en-US" sz="2400" dirty="0" smtClean="0">
                <a:solidFill>
                  <a:schemeClr val="accent1">
                    <a:lumMod val="40000"/>
                    <a:lumOff val="60000"/>
                  </a:schemeClr>
                </a:solidFill>
                <a:latin typeface="Arial Rounded MT Bold" pitchFamily="34" charset="0"/>
              </a:rPr>
              <a:t>  </a:t>
            </a:r>
          </a:p>
          <a:p>
            <a:endParaRPr lang="en-IN" dirty="0"/>
          </a:p>
        </p:txBody>
      </p:sp>
      <p:sp>
        <p:nvSpPr>
          <p:cNvPr id="4" name="TextBox 3"/>
          <p:cNvSpPr txBox="1"/>
          <p:nvPr/>
        </p:nvSpPr>
        <p:spPr>
          <a:xfrm>
            <a:off x="533400" y="2362200"/>
            <a:ext cx="7467600" cy="2308324"/>
          </a:xfrm>
          <a:prstGeom prst="rect">
            <a:avLst/>
          </a:prstGeom>
          <a:noFill/>
        </p:spPr>
        <p:txBody>
          <a:bodyPr wrap="square" rtlCol="0">
            <a:spAutoFit/>
          </a:bodyPr>
          <a:lstStyle/>
          <a:p>
            <a:r>
              <a:rPr lang="en-US" sz="2400" dirty="0" smtClean="0">
                <a:solidFill>
                  <a:schemeClr val="tx2">
                    <a:lumMod val="75000"/>
                  </a:schemeClr>
                </a:solidFill>
              </a:rPr>
              <a:t>India is a developing nation and various roads and highway projects are ongoing and many are proposed to be started across various parts of our country. But lack of highway workers is one of the biggest challenge in the way. So to overcome this problem the project will help to some extent by facilitating the procurement of manpower.</a:t>
            </a:r>
            <a:endParaRPr lang="en-US" sz="2400" dirty="0">
              <a:solidFill>
                <a:schemeClr val="tx2">
                  <a:lumMod val="75000"/>
                </a:schemeClr>
              </a:solidFill>
            </a:endParaRPr>
          </a:p>
        </p:txBody>
      </p:sp>
    </p:spTree>
  </p:cSld>
  <p:clrMapOvr>
    <a:masterClrMapping/>
  </p:clrMapOvr>
  <p:transition spd="med">
    <p:cover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F_ppt_Option1cc.jpg"/>
          <p:cNvPicPr>
            <a:picLocks noChangeAspect="1"/>
          </p:cNvPicPr>
          <p:nvPr/>
        </p:nvPicPr>
        <p:blipFill>
          <a:blip r:embed="rId2" cstate="print"/>
          <a:stretch>
            <a:fillRect/>
          </a:stretch>
        </p:blipFill>
        <p:spPr>
          <a:xfrm>
            <a:off x="0" y="0"/>
            <a:ext cx="9144000" cy="6858000"/>
          </a:xfrm>
          <a:prstGeom prst="rect">
            <a:avLst/>
          </a:prstGeom>
        </p:spPr>
      </p:pic>
      <p:sp>
        <p:nvSpPr>
          <p:cNvPr id="3" name="Rectangle 2"/>
          <p:cNvSpPr/>
          <p:nvPr/>
        </p:nvSpPr>
        <p:spPr>
          <a:xfrm>
            <a:off x="395536" y="620688"/>
            <a:ext cx="4572000" cy="738664"/>
          </a:xfrm>
          <a:prstGeom prst="rect">
            <a:avLst/>
          </a:prstGeom>
        </p:spPr>
        <p:txBody>
          <a:bodyPr>
            <a:spAutoFit/>
          </a:bodyPr>
          <a:lstStyle/>
          <a:p>
            <a:r>
              <a:rPr lang="en-US" sz="2400" b="1" dirty="0" smtClean="0">
                <a:solidFill>
                  <a:schemeClr val="accent1">
                    <a:lumMod val="40000"/>
                    <a:lumOff val="60000"/>
                  </a:schemeClr>
                </a:solidFill>
                <a:latin typeface="Arial Rounded MT Bold" pitchFamily="34" charset="0"/>
              </a:rPr>
              <a:t>CONTENTS</a:t>
            </a:r>
            <a:r>
              <a:rPr lang="en-US" sz="2400" dirty="0" smtClean="0">
                <a:solidFill>
                  <a:schemeClr val="accent1">
                    <a:lumMod val="40000"/>
                    <a:lumOff val="60000"/>
                  </a:schemeClr>
                </a:solidFill>
                <a:latin typeface="Arial Rounded MT Bold" pitchFamily="34" charset="0"/>
              </a:rPr>
              <a:t>  </a:t>
            </a:r>
          </a:p>
          <a:p>
            <a:endParaRPr lang="en-IN" dirty="0"/>
          </a:p>
        </p:txBody>
      </p:sp>
      <p:sp>
        <p:nvSpPr>
          <p:cNvPr id="4" name="TextBox 3"/>
          <p:cNvSpPr txBox="1"/>
          <p:nvPr/>
        </p:nvSpPr>
        <p:spPr>
          <a:xfrm>
            <a:off x="381000" y="1371600"/>
            <a:ext cx="7992888" cy="5078313"/>
          </a:xfrm>
          <a:prstGeom prst="rect">
            <a:avLst/>
          </a:prstGeom>
          <a:noFill/>
        </p:spPr>
        <p:txBody>
          <a:bodyPr wrap="square" rtlCol="0">
            <a:spAutoFit/>
          </a:bodyPr>
          <a:lstStyle/>
          <a:p>
            <a:pPr marL="457200" indent="-457200">
              <a:lnSpc>
                <a:spcPct val="150000"/>
              </a:lnSpc>
              <a:buFont typeface="Wingdings" pitchFamily="2" charset="2"/>
              <a:buChar char="Ø"/>
            </a:pPr>
            <a:r>
              <a:rPr lang="en-US" sz="2400" dirty="0" smtClean="0">
                <a:solidFill>
                  <a:schemeClr val="tx2">
                    <a:lumMod val="75000"/>
                  </a:schemeClr>
                </a:solidFill>
                <a:cs typeface="Andalus" pitchFamily="18" charset="-78"/>
              </a:rPr>
              <a:t>Problem Statement</a:t>
            </a:r>
          </a:p>
          <a:p>
            <a:pPr marL="457200" indent="-457200">
              <a:lnSpc>
                <a:spcPct val="150000"/>
              </a:lnSpc>
              <a:buFont typeface="Wingdings" pitchFamily="2" charset="2"/>
              <a:buChar char="Ø"/>
            </a:pPr>
            <a:r>
              <a:rPr lang="en-US" sz="2400" dirty="0" smtClean="0">
                <a:solidFill>
                  <a:schemeClr val="tx2">
                    <a:lumMod val="75000"/>
                  </a:schemeClr>
                </a:solidFill>
                <a:cs typeface="Andalus" pitchFamily="18" charset="-78"/>
              </a:rPr>
              <a:t>Idea/Solution</a:t>
            </a:r>
          </a:p>
          <a:p>
            <a:pPr marL="457200" indent="-457200">
              <a:lnSpc>
                <a:spcPct val="150000"/>
              </a:lnSpc>
              <a:buFont typeface="Wingdings" pitchFamily="2" charset="2"/>
              <a:buChar char="Ø"/>
            </a:pPr>
            <a:r>
              <a:rPr lang="en-US" sz="2400" dirty="0" smtClean="0">
                <a:solidFill>
                  <a:schemeClr val="tx2">
                    <a:lumMod val="75000"/>
                  </a:schemeClr>
                </a:solidFill>
                <a:cs typeface="Andalus" pitchFamily="18" charset="-78"/>
              </a:rPr>
              <a:t>Objective of the project</a:t>
            </a:r>
          </a:p>
          <a:p>
            <a:pPr marL="457200" indent="-457200">
              <a:lnSpc>
                <a:spcPct val="150000"/>
              </a:lnSpc>
              <a:buFont typeface="Wingdings" pitchFamily="2" charset="2"/>
              <a:buChar char="Ø"/>
            </a:pPr>
            <a:r>
              <a:rPr lang="en-US" sz="2400" dirty="0" smtClean="0">
                <a:solidFill>
                  <a:schemeClr val="tx2">
                    <a:lumMod val="75000"/>
                  </a:schemeClr>
                </a:solidFill>
                <a:cs typeface="Andalus" pitchFamily="18" charset="-78"/>
              </a:rPr>
              <a:t>Users of the project</a:t>
            </a:r>
          </a:p>
          <a:p>
            <a:pPr marL="457200" indent="-457200">
              <a:lnSpc>
                <a:spcPct val="150000"/>
              </a:lnSpc>
              <a:buFont typeface="Wingdings" pitchFamily="2" charset="2"/>
              <a:buChar char="Ø"/>
            </a:pPr>
            <a:r>
              <a:rPr lang="en-US" sz="2400" dirty="0" smtClean="0">
                <a:solidFill>
                  <a:schemeClr val="tx2">
                    <a:lumMod val="75000"/>
                  </a:schemeClr>
                </a:solidFill>
                <a:cs typeface="Andalus" pitchFamily="18" charset="-78"/>
              </a:rPr>
              <a:t>Main components </a:t>
            </a:r>
          </a:p>
          <a:p>
            <a:pPr marL="457200" indent="-457200">
              <a:lnSpc>
                <a:spcPct val="150000"/>
              </a:lnSpc>
              <a:buFont typeface="Wingdings" pitchFamily="2" charset="2"/>
              <a:buChar char="Ø"/>
            </a:pPr>
            <a:r>
              <a:rPr lang="en-US" sz="2400" dirty="0" smtClean="0">
                <a:solidFill>
                  <a:schemeClr val="tx2">
                    <a:lumMod val="75000"/>
                  </a:schemeClr>
                </a:solidFill>
                <a:cs typeface="Andalus" pitchFamily="18" charset="-78"/>
              </a:rPr>
              <a:t>Tools and Technologies</a:t>
            </a:r>
          </a:p>
          <a:p>
            <a:pPr marL="457200" indent="-457200">
              <a:lnSpc>
                <a:spcPct val="150000"/>
              </a:lnSpc>
              <a:buFont typeface="Wingdings" pitchFamily="2" charset="2"/>
              <a:buChar char="Ø"/>
            </a:pPr>
            <a:r>
              <a:rPr lang="en-US" sz="2400" dirty="0" smtClean="0">
                <a:solidFill>
                  <a:schemeClr val="tx2">
                    <a:lumMod val="75000"/>
                  </a:schemeClr>
                </a:solidFill>
                <a:cs typeface="Andalus" pitchFamily="18" charset="-78"/>
              </a:rPr>
              <a:t>Screenshots</a:t>
            </a:r>
          </a:p>
          <a:p>
            <a:pPr marL="457200" indent="-457200">
              <a:lnSpc>
                <a:spcPct val="150000"/>
              </a:lnSpc>
              <a:buFont typeface="Wingdings" pitchFamily="2" charset="2"/>
              <a:buChar char="Ø"/>
            </a:pPr>
            <a:r>
              <a:rPr lang="en-US" sz="2400" dirty="0" smtClean="0">
                <a:solidFill>
                  <a:schemeClr val="tx2">
                    <a:lumMod val="75000"/>
                  </a:schemeClr>
                </a:solidFill>
                <a:cs typeface="Andalus" pitchFamily="18" charset="-78"/>
              </a:rPr>
              <a:t>Key Learning</a:t>
            </a:r>
          </a:p>
          <a:p>
            <a:pPr marL="457200" indent="-457200">
              <a:lnSpc>
                <a:spcPct val="150000"/>
              </a:lnSpc>
              <a:buFont typeface="Wingdings" pitchFamily="2" charset="2"/>
              <a:buChar char="Ø"/>
            </a:pPr>
            <a:r>
              <a:rPr lang="en-US" sz="2400" dirty="0" smtClean="0">
                <a:solidFill>
                  <a:schemeClr val="tx2">
                    <a:lumMod val="75000"/>
                  </a:schemeClr>
                </a:solidFill>
                <a:cs typeface="Andalus" pitchFamily="18" charset="-78"/>
              </a:rPr>
              <a:t>Conclusion</a:t>
            </a:r>
          </a:p>
        </p:txBody>
      </p:sp>
    </p:spTree>
  </p:cSld>
  <p:clrMapOvr>
    <a:masterClrMapping/>
  </p:clrMapOvr>
  <p:transition spd="med">
    <p:cover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F_ppt_Option1cc.jpg"/>
          <p:cNvPicPr>
            <a:picLocks noChangeAspect="1"/>
          </p:cNvPicPr>
          <p:nvPr/>
        </p:nvPicPr>
        <p:blipFill>
          <a:blip r:embed="rId2" cstate="print"/>
          <a:stretch>
            <a:fillRect/>
          </a:stretch>
        </p:blipFill>
        <p:spPr>
          <a:xfrm>
            <a:off x="0" y="0"/>
            <a:ext cx="9144000" cy="6858000"/>
          </a:xfrm>
          <a:prstGeom prst="rect">
            <a:avLst/>
          </a:prstGeom>
        </p:spPr>
      </p:pic>
      <p:sp>
        <p:nvSpPr>
          <p:cNvPr id="3" name="Rectangle 2"/>
          <p:cNvSpPr/>
          <p:nvPr/>
        </p:nvSpPr>
        <p:spPr>
          <a:xfrm>
            <a:off x="395536" y="620688"/>
            <a:ext cx="4572000" cy="738664"/>
          </a:xfrm>
          <a:prstGeom prst="rect">
            <a:avLst/>
          </a:prstGeom>
        </p:spPr>
        <p:txBody>
          <a:bodyPr>
            <a:spAutoFit/>
          </a:bodyPr>
          <a:lstStyle/>
          <a:p>
            <a:r>
              <a:rPr lang="en-US" sz="2400" b="1" dirty="0" smtClean="0">
                <a:solidFill>
                  <a:schemeClr val="accent1">
                    <a:lumMod val="40000"/>
                    <a:lumOff val="60000"/>
                  </a:schemeClr>
                </a:solidFill>
                <a:latin typeface="Arial Rounded MT Bold" pitchFamily="34" charset="0"/>
              </a:rPr>
              <a:t>PROBLEM STATEMENT</a:t>
            </a:r>
            <a:r>
              <a:rPr lang="en-US" sz="2400" dirty="0" smtClean="0">
                <a:solidFill>
                  <a:schemeClr val="accent1">
                    <a:lumMod val="40000"/>
                    <a:lumOff val="60000"/>
                  </a:schemeClr>
                </a:solidFill>
                <a:latin typeface="Arial Rounded MT Bold" pitchFamily="34" charset="0"/>
              </a:rPr>
              <a:t>  </a:t>
            </a:r>
          </a:p>
          <a:p>
            <a:endParaRPr lang="en-IN" dirty="0"/>
          </a:p>
        </p:txBody>
      </p:sp>
      <p:sp>
        <p:nvSpPr>
          <p:cNvPr id="6" name="TextBox 5"/>
          <p:cNvSpPr txBox="1"/>
          <p:nvPr/>
        </p:nvSpPr>
        <p:spPr>
          <a:xfrm>
            <a:off x="381000" y="2057400"/>
            <a:ext cx="7315200" cy="3046988"/>
          </a:xfrm>
          <a:prstGeom prst="rect">
            <a:avLst/>
          </a:prstGeom>
          <a:noFill/>
        </p:spPr>
        <p:txBody>
          <a:bodyPr wrap="square" rtlCol="0">
            <a:spAutoFit/>
          </a:bodyPr>
          <a:lstStyle/>
          <a:p>
            <a:r>
              <a:rPr lang="en-US" sz="2400" dirty="0" smtClean="0">
                <a:solidFill>
                  <a:schemeClr val="tx2">
                    <a:lumMod val="75000"/>
                  </a:schemeClr>
                </a:solidFill>
              </a:rPr>
              <a:t>During any construction it’s very challenging to procure skilled/ semi-skilled resource for the various construction activates under Highway Sector. The application will register the details of Placement Agencies dealing with various categories of skilled/ semi-skilled manpower in the highway sector. Having awarded the work, the highway contractors can access these agencies and make the necessary manpower procurement.</a:t>
            </a:r>
            <a:endParaRPr lang="en-US" sz="2400" dirty="0">
              <a:solidFill>
                <a:schemeClr val="tx2">
                  <a:lumMod val="75000"/>
                </a:schemeClr>
              </a:solidFill>
            </a:endParaRPr>
          </a:p>
        </p:txBody>
      </p:sp>
    </p:spTree>
  </p:cSld>
  <p:clrMapOvr>
    <a:masterClrMapping/>
  </p:clrMapOvr>
  <p:transition spd="med">
    <p:cover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F_ppt_Option1cc.jpg"/>
          <p:cNvPicPr>
            <a:picLocks noChangeAspect="1"/>
          </p:cNvPicPr>
          <p:nvPr/>
        </p:nvPicPr>
        <p:blipFill>
          <a:blip r:embed="rId2" cstate="print"/>
          <a:stretch>
            <a:fillRect/>
          </a:stretch>
        </p:blipFill>
        <p:spPr>
          <a:xfrm>
            <a:off x="0" y="0"/>
            <a:ext cx="9144000" cy="6858000"/>
          </a:xfrm>
          <a:prstGeom prst="rect">
            <a:avLst/>
          </a:prstGeom>
        </p:spPr>
      </p:pic>
      <p:sp>
        <p:nvSpPr>
          <p:cNvPr id="3" name="Rectangle 2"/>
          <p:cNvSpPr/>
          <p:nvPr/>
        </p:nvSpPr>
        <p:spPr>
          <a:xfrm>
            <a:off x="395536" y="620688"/>
            <a:ext cx="4572000" cy="738664"/>
          </a:xfrm>
          <a:prstGeom prst="rect">
            <a:avLst/>
          </a:prstGeom>
        </p:spPr>
        <p:txBody>
          <a:bodyPr>
            <a:spAutoFit/>
          </a:bodyPr>
          <a:lstStyle/>
          <a:p>
            <a:r>
              <a:rPr lang="en-US" sz="2400" b="1" dirty="0" smtClean="0">
                <a:solidFill>
                  <a:schemeClr val="accent1">
                    <a:lumMod val="40000"/>
                    <a:lumOff val="60000"/>
                  </a:schemeClr>
                </a:solidFill>
                <a:latin typeface="Arial Rounded MT Bold" pitchFamily="34" charset="0"/>
              </a:rPr>
              <a:t>IDEA/SOLUTION</a:t>
            </a:r>
            <a:r>
              <a:rPr lang="en-US" sz="2400" dirty="0" smtClean="0">
                <a:solidFill>
                  <a:schemeClr val="accent1">
                    <a:lumMod val="40000"/>
                    <a:lumOff val="60000"/>
                  </a:schemeClr>
                </a:solidFill>
                <a:latin typeface="Arial Rounded MT Bold" pitchFamily="34" charset="0"/>
              </a:rPr>
              <a:t>  </a:t>
            </a:r>
          </a:p>
          <a:p>
            <a:endParaRPr lang="en-IN" dirty="0"/>
          </a:p>
        </p:txBody>
      </p:sp>
      <p:sp>
        <p:nvSpPr>
          <p:cNvPr id="4" name="TextBox 3"/>
          <p:cNvSpPr txBox="1"/>
          <p:nvPr/>
        </p:nvSpPr>
        <p:spPr>
          <a:xfrm>
            <a:off x="457200" y="1600200"/>
            <a:ext cx="7772400" cy="3785652"/>
          </a:xfrm>
          <a:prstGeom prst="rect">
            <a:avLst/>
          </a:prstGeom>
          <a:noFill/>
        </p:spPr>
        <p:txBody>
          <a:bodyPr wrap="square" rtlCol="0">
            <a:spAutoFit/>
          </a:bodyPr>
          <a:lstStyle/>
          <a:p>
            <a:r>
              <a:rPr lang="en-US" sz="2400" dirty="0" smtClean="0">
                <a:solidFill>
                  <a:schemeClr val="tx2">
                    <a:lumMod val="75000"/>
                  </a:schemeClr>
                </a:solidFill>
              </a:rPr>
              <a:t>To make the procurement of various categories of skilled/ semi-skilled worker in the highway sector we have developed a web portal using html, </a:t>
            </a:r>
            <a:r>
              <a:rPr lang="en-US" sz="2400" dirty="0" err="1" smtClean="0">
                <a:solidFill>
                  <a:schemeClr val="tx2">
                    <a:lumMod val="75000"/>
                  </a:schemeClr>
                </a:solidFill>
              </a:rPr>
              <a:t>css</a:t>
            </a:r>
            <a:r>
              <a:rPr lang="en-US" sz="2400" dirty="0" smtClean="0">
                <a:solidFill>
                  <a:schemeClr val="tx2">
                    <a:lumMod val="75000"/>
                  </a:schemeClr>
                </a:solidFill>
              </a:rPr>
              <a:t>, </a:t>
            </a:r>
            <a:r>
              <a:rPr lang="en-US" sz="2400" dirty="0" err="1" smtClean="0">
                <a:solidFill>
                  <a:schemeClr val="tx2">
                    <a:lumMod val="75000"/>
                  </a:schemeClr>
                </a:solidFill>
              </a:rPr>
              <a:t>php</a:t>
            </a:r>
            <a:r>
              <a:rPr lang="en-US" sz="2400" dirty="0" smtClean="0">
                <a:solidFill>
                  <a:schemeClr val="tx2">
                    <a:lumMod val="75000"/>
                  </a:schemeClr>
                </a:solidFill>
              </a:rPr>
              <a:t> and my-</a:t>
            </a:r>
            <a:r>
              <a:rPr lang="en-US" sz="2400" dirty="0" err="1" smtClean="0">
                <a:solidFill>
                  <a:schemeClr val="tx2">
                    <a:lumMod val="75000"/>
                  </a:schemeClr>
                </a:solidFill>
              </a:rPr>
              <a:t>sql</a:t>
            </a:r>
            <a:r>
              <a:rPr lang="en-US" sz="2400" dirty="0" smtClean="0">
                <a:solidFill>
                  <a:schemeClr val="tx2">
                    <a:lumMod val="75000"/>
                  </a:schemeClr>
                </a:solidFill>
              </a:rPr>
              <a:t>. It includes options for placement agencies  to </a:t>
            </a:r>
            <a:r>
              <a:rPr lang="en-US" sz="2400" smtClean="0">
                <a:solidFill>
                  <a:schemeClr val="tx2">
                    <a:lumMod val="75000"/>
                  </a:schemeClr>
                </a:solidFill>
              </a:rPr>
              <a:t>register themselves, </a:t>
            </a:r>
            <a:r>
              <a:rPr lang="en-US" sz="2400" dirty="0" smtClean="0">
                <a:solidFill>
                  <a:schemeClr val="tx2">
                    <a:lumMod val="75000"/>
                  </a:schemeClr>
                </a:solidFill>
              </a:rPr>
              <a:t>for this they are required to fill a registration form consisting of details of the agencies and their workers. Based on their requirements highway contractors can contact the desired placement agencies for hiring the workers. To facilitate the users the portal also consist of ‘Contact Us’ and ‘FAQs’ sections.</a:t>
            </a:r>
            <a:endParaRPr lang="en-US" sz="2400" dirty="0">
              <a:solidFill>
                <a:schemeClr val="tx2">
                  <a:lumMod val="75000"/>
                </a:schemeClr>
              </a:solidFill>
            </a:endParaRPr>
          </a:p>
        </p:txBody>
      </p:sp>
    </p:spTree>
  </p:cSld>
  <p:clrMapOvr>
    <a:masterClrMapping/>
  </p:clrMapOvr>
  <p:transition spd="med">
    <p:cover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F_ppt_Option1cc.jpg"/>
          <p:cNvPicPr>
            <a:picLocks noChangeAspect="1"/>
          </p:cNvPicPr>
          <p:nvPr/>
        </p:nvPicPr>
        <p:blipFill>
          <a:blip r:embed="rId2" cstate="print"/>
          <a:stretch>
            <a:fillRect/>
          </a:stretch>
        </p:blipFill>
        <p:spPr>
          <a:xfrm>
            <a:off x="0" y="0"/>
            <a:ext cx="9144000" cy="6858000"/>
          </a:xfrm>
          <a:prstGeom prst="rect">
            <a:avLst/>
          </a:prstGeom>
        </p:spPr>
      </p:pic>
      <p:sp>
        <p:nvSpPr>
          <p:cNvPr id="3" name="Rectangle 2"/>
          <p:cNvSpPr/>
          <p:nvPr/>
        </p:nvSpPr>
        <p:spPr>
          <a:xfrm>
            <a:off x="395536" y="620688"/>
            <a:ext cx="4572000" cy="738664"/>
          </a:xfrm>
          <a:prstGeom prst="rect">
            <a:avLst/>
          </a:prstGeom>
        </p:spPr>
        <p:txBody>
          <a:bodyPr>
            <a:spAutoFit/>
          </a:bodyPr>
          <a:lstStyle/>
          <a:p>
            <a:r>
              <a:rPr lang="en-US" sz="2400" b="1" dirty="0" smtClean="0">
                <a:solidFill>
                  <a:schemeClr val="accent1">
                    <a:lumMod val="40000"/>
                    <a:lumOff val="60000"/>
                  </a:schemeClr>
                </a:solidFill>
                <a:latin typeface="Arial Rounded MT Bold" pitchFamily="34" charset="0"/>
              </a:rPr>
              <a:t>OBJECTIVE OF PROJECT</a:t>
            </a:r>
            <a:r>
              <a:rPr lang="en-US" sz="2400" dirty="0" smtClean="0">
                <a:solidFill>
                  <a:schemeClr val="accent1">
                    <a:lumMod val="40000"/>
                    <a:lumOff val="60000"/>
                  </a:schemeClr>
                </a:solidFill>
                <a:latin typeface="Arial Rounded MT Bold" pitchFamily="34" charset="0"/>
              </a:rPr>
              <a:t>  </a:t>
            </a:r>
          </a:p>
          <a:p>
            <a:endParaRPr lang="en-IN" dirty="0"/>
          </a:p>
        </p:txBody>
      </p:sp>
      <p:sp>
        <p:nvSpPr>
          <p:cNvPr id="5" name="TextBox 4"/>
          <p:cNvSpPr txBox="1"/>
          <p:nvPr/>
        </p:nvSpPr>
        <p:spPr>
          <a:xfrm>
            <a:off x="381000" y="1219201"/>
            <a:ext cx="8153400" cy="4893647"/>
          </a:xfrm>
          <a:prstGeom prst="rect">
            <a:avLst/>
          </a:prstGeom>
          <a:noFill/>
        </p:spPr>
        <p:txBody>
          <a:bodyPr wrap="square" rtlCol="0">
            <a:spAutoFit/>
          </a:bodyPr>
          <a:lstStyle/>
          <a:p>
            <a:endParaRPr lang="en-US" sz="2400" dirty="0" smtClean="0">
              <a:solidFill>
                <a:schemeClr val="tx2">
                  <a:lumMod val="75000"/>
                </a:schemeClr>
              </a:solidFill>
            </a:endParaRPr>
          </a:p>
          <a:p>
            <a:pPr>
              <a:buFont typeface="Wingdings" pitchFamily="2" charset="2"/>
              <a:buChar char="Ø"/>
            </a:pPr>
            <a:r>
              <a:rPr lang="en-US" sz="2400" dirty="0" smtClean="0">
                <a:solidFill>
                  <a:schemeClr val="tx2">
                    <a:lumMod val="75000"/>
                  </a:schemeClr>
                </a:solidFill>
              </a:rPr>
              <a:t> To provide employment to workers.</a:t>
            </a:r>
          </a:p>
          <a:p>
            <a:pPr>
              <a:buFont typeface="Wingdings" pitchFamily="2" charset="2"/>
              <a:buChar char="Ø"/>
            </a:pPr>
            <a:endParaRPr lang="en-US" sz="2400" dirty="0" smtClean="0">
              <a:solidFill>
                <a:schemeClr val="tx2">
                  <a:lumMod val="75000"/>
                </a:schemeClr>
              </a:solidFill>
            </a:endParaRPr>
          </a:p>
          <a:p>
            <a:pPr>
              <a:buFont typeface="Wingdings" pitchFamily="2" charset="2"/>
              <a:buChar char="Ø"/>
            </a:pPr>
            <a:r>
              <a:rPr lang="en-US" sz="2400" dirty="0" smtClean="0">
                <a:solidFill>
                  <a:schemeClr val="tx2">
                    <a:lumMod val="75000"/>
                  </a:schemeClr>
                </a:solidFill>
              </a:rPr>
              <a:t> To fulfill the requirements of workers during highway construction.</a:t>
            </a:r>
          </a:p>
          <a:p>
            <a:pPr>
              <a:buFont typeface="Wingdings" pitchFamily="2" charset="2"/>
              <a:buChar char="Ø"/>
            </a:pPr>
            <a:endParaRPr lang="en-US" sz="2400" dirty="0" smtClean="0">
              <a:solidFill>
                <a:schemeClr val="tx2">
                  <a:lumMod val="75000"/>
                </a:schemeClr>
              </a:solidFill>
            </a:endParaRPr>
          </a:p>
          <a:p>
            <a:pPr>
              <a:buFont typeface="Wingdings" pitchFamily="2" charset="2"/>
              <a:buChar char="Ø"/>
            </a:pPr>
            <a:r>
              <a:rPr lang="en-US" sz="2400" dirty="0" smtClean="0">
                <a:solidFill>
                  <a:schemeClr val="tx2">
                    <a:lumMod val="75000"/>
                  </a:schemeClr>
                </a:solidFill>
              </a:rPr>
              <a:t> To provide a digital platform to contractors so that they do not have to search for workers.</a:t>
            </a:r>
          </a:p>
          <a:p>
            <a:pPr>
              <a:buFont typeface="Wingdings" pitchFamily="2" charset="2"/>
              <a:buChar char="Ø"/>
            </a:pPr>
            <a:endParaRPr lang="en-US" sz="2400" dirty="0" smtClean="0">
              <a:solidFill>
                <a:schemeClr val="tx2">
                  <a:lumMod val="75000"/>
                </a:schemeClr>
              </a:solidFill>
            </a:endParaRPr>
          </a:p>
          <a:p>
            <a:pPr>
              <a:buFont typeface="Wingdings" pitchFamily="2" charset="2"/>
              <a:buChar char="Ø"/>
            </a:pPr>
            <a:r>
              <a:rPr lang="en-US" sz="2400" dirty="0" smtClean="0">
                <a:solidFill>
                  <a:schemeClr val="tx2">
                    <a:lumMod val="75000"/>
                  </a:schemeClr>
                </a:solidFill>
              </a:rPr>
              <a:t> To increase opportunities for various skilled and semi-skilled workers to get work and that too with a good pay.</a:t>
            </a:r>
          </a:p>
          <a:p>
            <a:pPr>
              <a:buFont typeface="Wingdings" pitchFamily="2" charset="2"/>
              <a:buChar char="Ø"/>
            </a:pPr>
            <a:endParaRPr lang="en-US" sz="2400" dirty="0" smtClean="0">
              <a:solidFill>
                <a:schemeClr val="tx2">
                  <a:lumMod val="75000"/>
                </a:schemeClr>
              </a:solidFill>
            </a:endParaRPr>
          </a:p>
          <a:p>
            <a:pPr>
              <a:buFont typeface="Wingdings" pitchFamily="2" charset="2"/>
              <a:buChar char="Ø"/>
            </a:pPr>
            <a:r>
              <a:rPr lang="en-US" sz="2400" dirty="0" smtClean="0">
                <a:solidFill>
                  <a:schemeClr val="tx2">
                    <a:lumMod val="75000"/>
                  </a:schemeClr>
                </a:solidFill>
              </a:rPr>
              <a:t> To help placement agencies to extend their services.</a:t>
            </a:r>
          </a:p>
        </p:txBody>
      </p:sp>
    </p:spTree>
  </p:cSld>
  <p:clrMapOvr>
    <a:masterClrMapping/>
  </p:clrMapOvr>
  <p:transition spd="med">
    <p:cover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F_ppt_Option1cc.jpg"/>
          <p:cNvPicPr>
            <a:picLocks noChangeAspect="1"/>
          </p:cNvPicPr>
          <p:nvPr/>
        </p:nvPicPr>
        <p:blipFill>
          <a:blip r:embed="rId2" cstate="print"/>
          <a:stretch>
            <a:fillRect/>
          </a:stretch>
        </p:blipFill>
        <p:spPr>
          <a:xfrm>
            <a:off x="0" y="0"/>
            <a:ext cx="9144000" cy="6858000"/>
          </a:xfrm>
          <a:prstGeom prst="rect">
            <a:avLst/>
          </a:prstGeom>
        </p:spPr>
      </p:pic>
      <p:sp>
        <p:nvSpPr>
          <p:cNvPr id="3" name="Rectangle 2"/>
          <p:cNvSpPr/>
          <p:nvPr/>
        </p:nvSpPr>
        <p:spPr>
          <a:xfrm>
            <a:off x="395536" y="620688"/>
            <a:ext cx="4572000" cy="738664"/>
          </a:xfrm>
          <a:prstGeom prst="rect">
            <a:avLst/>
          </a:prstGeom>
        </p:spPr>
        <p:txBody>
          <a:bodyPr>
            <a:spAutoFit/>
          </a:bodyPr>
          <a:lstStyle/>
          <a:p>
            <a:r>
              <a:rPr lang="en-US" sz="2400" b="1" dirty="0" smtClean="0">
                <a:solidFill>
                  <a:schemeClr val="accent1">
                    <a:lumMod val="40000"/>
                    <a:lumOff val="60000"/>
                  </a:schemeClr>
                </a:solidFill>
                <a:latin typeface="Arial Rounded MT Bold" pitchFamily="34" charset="0"/>
              </a:rPr>
              <a:t>USERS OF THE PROJECT</a:t>
            </a:r>
            <a:r>
              <a:rPr lang="en-US" sz="2400" dirty="0" smtClean="0">
                <a:solidFill>
                  <a:schemeClr val="accent1">
                    <a:lumMod val="40000"/>
                    <a:lumOff val="60000"/>
                  </a:schemeClr>
                </a:solidFill>
                <a:latin typeface="Arial Rounded MT Bold" pitchFamily="34" charset="0"/>
              </a:rPr>
              <a:t>  </a:t>
            </a:r>
          </a:p>
          <a:p>
            <a:endParaRPr lang="en-IN" dirty="0"/>
          </a:p>
        </p:txBody>
      </p:sp>
      <p:sp>
        <p:nvSpPr>
          <p:cNvPr id="5" name="TextBox 4"/>
          <p:cNvSpPr txBox="1"/>
          <p:nvPr/>
        </p:nvSpPr>
        <p:spPr>
          <a:xfrm>
            <a:off x="533400" y="1676400"/>
            <a:ext cx="7848600" cy="4893647"/>
          </a:xfrm>
          <a:prstGeom prst="rect">
            <a:avLst/>
          </a:prstGeom>
          <a:noFill/>
        </p:spPr>
        <p:txBody>
          <a:bodyPr wrap="square" rtlCol="0">
            <a:spAutoFit/>
          </a:bodyPr>
          <a:lstStyle/>
          <a:p>
            <a:pPr>
              <a:buFont typeface="Wingdings" pitchFamily="2" charset="2"/>
              <a:buChar char="Ø"/>
            </a:pPr>
            <a:r>
              <a:rPr lang="en-US" sz="2400" dirty="0" smtClean="0">
                <a:solidFill>
                  <a:schemeClr val="tx2">
                    <a:lumMod val="75000"/>
                  </a:schemeClr>
                </a:solidFill>
              </a:rPr>
              <a:t> Highway Contractors : Highway contractors can use it for fulfilling their requirements of highway workers in any construction work.</a:t>
            </a:r>
          </a:p>
          <a:p>
            <a:pPr>
              <a:buFont typeface="Wingdings" pitchFamily="2" charset="2"/>
              <a:buChar char="Ø"/>
            </a:pPr>
            <a:endParaRPr lang="en-US" sz="2400" dirty="0" smtClean="0">
              <a:solidFill>
                <a:schemeClr val="tx2">
                  <a:lumMod val="75000"/>
                </a:schemeClr>
              </a:solidFill>
            </a:endParaRPr>
          </a:p>
          <a:p>
            <a:pPr>
              <a:buFont typeface="Wingdings" pitchFamily="2" charset="2"/>
              <a:buChar char="Ø"/>
            </a:pPr>
            <a:r>
              <a:rPr lang="en-US" sz="2400" dirty="0" smtClean="0">
                <a:solidFill>
                  <a:schemeClr val="tx2">
                    <a:lumMod val="75000"/>
                  </a:schemeClr>
                </a:solidFill>
              </a:rPr>
              <a:t> Placement Agencies : Placement agencies can use this portal as their extended hand for procuring the demanded workers in any highway construction work.</a:t>
            </a:r>
          </a:p>
          <a:p>
            <a:endParaRPr lang="en-US" sz="2400" dirty="0" smtClean="0">
              <a:solidFill>
                <a:schemeClr val="tx2">
                  <a:lumMod val="75000"/>
                </a:schemeClr>
              </a:solidFill>
            </a:endParaRPr>
          </a:p>
          <a:p>
            <a:pPr>
              <a:buFont typeface="Wingdings" pitchFamily="2" charset="2"/>
              <a:buChar char="Ø"/>
            </a:pPr>
            <a:r>
              <a:rPr lang="en-US" sz="2400" dirty="0" smtClean="0">
                <a:solidFill>
                  <a:schemeClr val="tx2">
                    <a:lumMod val="75000"/>
                  </a:schemeClr>
                </a:solidFill>
              </a:rPr>
              <a:t> Website Managers : To remove any discrepancies.</a:t>
            </a:r>
          </a:p>
          <a:p>
            <a:pPr>
              <a:buFont typeface="Wingdings" pitchFamily="2" charset="2"/>
              <a:buChar char="Ø"/>
            </a:pPr>
            <a:endParaRPr lang="en-US" sz="2400" dirty="0" smtClean="0">
              <a:solidFill>
                <a:schemeClr val="tx2">
                  <a:lumMod val="75000"/>
                </a:schemeClr>
              </a:solidFill>
            </a:endParaRPr>
          </a:p>
          <a:p>
            <a:pPr>
              <a:buFont typeface="Wingdings" pitchFamily="2" charset="2"/>
              <a:buChar char="Ø"/>
            </a:pPr>
            <a:r>
              <a:rPr lang="en-US" sz="2400" dirty="0" smtClean="0">
                <a:solidFill>
                  <a:schemeClr val="tx2">
                    <a:lumMod val="75000"/>
                  </a:schemeClr>
                </a:solidFill>
              </a:rPr>
              <a:t> Workers : Though the workers are not much literate to use  the portal but are surely the foremost beneficiaries of the project.</a:t>
            </a:r>
            <a:endParaRPr lang="en-US" sz="2400" dirty="0">
              <a:solidFill>
                <a:schemeClr val="tx2">
                  <a:lumMod val="75000"/>
                </a:schemeClr>
              </a:solidFill>
            </a:endParaRPr>
          </a:p>
        </p:txBody>
      </p:sp>
    </p:spTree>
  </p:cSld>
  <p:clrMapOvr>
    <a:masterClrMapping/>
  </p:clrMapOvr>
  <p:transition spd="med">
    <p:cover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F_ppt_Option1cc.jpg"/>
          <p:cNvPicPr>
            <a:picLocks noChangeAspect="1"/>
          </p:cNvPicPr>
          <p:nvPr/>
        </p:nvPicPr>
        <p:blipFill>
          <a:blip r:embed="rId2" cstate="print"/>
          <a:stretch>
            <a:fillRect/>
          </a:stretch>
        </p:blipFill>
        <p:spPr>
          <a:xfrm>
            <a:off x="0" y="0"/>
            <a:ext cx="9144000" cy="6858000"/>
          </a:xfrm>
          <a:prstGeom prst="rect">
            <a:avLst/>
          </a:prstGeom>
        </p:spPr>
      </p:pic>
      <p:sp>
        <p:nvSpPr>
          <p:cNvPr id="3" name="Rectangle 2"/>
          <p:cNvSpPr/>
          <p:nvPr/>
        </p:nvSpPr>
        <p:spPr>
          <a:xfrm>
            <a:off x="395536" y="620688"/>
            <a:ext cx="4572000" cy="738664"/>
          </a:xfrm>
          <a:prstGeom prst="rect">
            <a:avLst/>
          </a:prstGeom>
        </p:spPr>
        <p:txBody>
          <a:bodyPr>
            <a:spAutoFit/>
          </a:bodyPr>
          <a:lstStyle/>
          <a:p>
            <a:r>
              <a:rPr lang="en-US" sz="2400" b="1" dirty="0" smtClean="0">
                <a:solidFill>
                  <a:schemeClr val="accent1">
                    <a:lumMod val="40000"/>
                    <a:lumOff val="60000"/>
                  </a:schemeClr>
                </a:solidFill>
                <a:latin typeface="Arial Rounded MT Bold" pitchFamily="34" charset="0"/>
              </a:rPr>
              <a:t>MAIN COMPONENTS</a:t>
            </a:r>
            <a:r>
              <a:rPr lang="en-US" sz="2400" dirty="0" smtClean="0">
                <a:solidFill>
                  <a:schemeClr val="accent1">
                    <a:lumMod val="40000"/>
                    <a:lumOff val="60000"/>
                  </a:schemeClr>
                </a:solidFill>
                <a:latin typeface="Arial Rounded MT Bold" pitchFamily="34" charset="0"/>
              </a:rPr>
              <a:t>  </a:t>
            </a:r>
          </a:p>
          <a:p>
            <a:endParaRPr lang="en-IN" dirty="0"/>
          </a:p>
        </p:txBody>
      </p:sp>
      <p:sp>
        <p:nvSpPr>
          <p:cNvPr id="6" name="TextBox 5"/>
          <p:cNvSpPr txBox="1"/>
          <p:nvPr/>
        </p:nvSpPr>
        <p:spPr>
          <a:xfrm>
            <a:off x="533400" y="1828800"/>
            <a:ext cx="838200" cy="369332"/>
          </a:xfrm>
          <a:prstGeom prst="rect">
            <a:avLst/>
          </a:prstGeom>
          <a:noFill/>
        </p:spPr>
        <p:txBody>
          <a:bodyPr wrap="square" rtlCol="0">
            <a:spAutoFit/>
          </a:bodyPr>
          <a:lstStyle/>
          <a:p>
            <a:r>
              <a:rPr lang="en-US" dirty="0" smtClean="0"/>
              <a:t>HOME</a:t>
            </a:r>
            <a:endParaRPr lang="en-US" dirty="0"/>
          </a:p>
        </p:txBody>
      </p:sp>
      <p:sp>
        <p:nvSpPr>
          <p:cNvPr id="9" name="TextBox 8"/>
          <p:cNvSpPr txBox="1"/>
          <p:nvPr/>
        </p:nvSpPr>
        <p:spPr>
          <a:xfrm>
            <a:off x="609600" y="3810000"/>
            <a:ext cx="685800" cy="369332"/>
          </a:xfrm>
          <a:prstGeom prst="rect">
            <a:avLst/>
          </a:prstGeom>
          <a:noFill/>
        </p:spPr>
        <p:txBody>
          <a:bodyPr wrap="square" rtlCol="0">
            <a:spAutoFit/>
          </a:bodyPr>
          <a:lstStyle/>
          <a:p>
            <a:r>
              <a:rPr lang="en-US" dirty="0" smtClean="0"/>
              <a:t>FAQs</a:t>
            </a:r>
          </a:p>
        </p:txBody>
      </p:sp>
      <p:sp>
        <p:nvSpPr>
          <p:cNvPr id="10" name="TextBox 9"/>
          <p:cNvSpPr txBox="1"/>
          <p:nvPr/>
        </p:nvSpPr>
        <p:spPr>
          <a:xfrm>
            <a:off x="304800" y="2895600"/>
            <a:ext cx="1371600" cy="369332"/>
          </a:xfrm>
          <a:prstGeom prst="rect">
            <a:avLst/>
          </a:prstGeom>
          <a:noFill/>
        </p:spPr>
        <p:txBody>
          <a:bodyPr wrap="square" rtlCol="0">
            <a:spAutoFit/>
          </a:bodyPr>
          <a:lstStyle/>
          <a:p>
            <a:r>
              <a:rPr lang="en-US" dirty="0" smtClean="0"/>
              <a:t>CONTACT US</a:t>
            </a:r>
            <a:endParaRPr lang="en-US" dirty="0"/>
          </a:p>
        </p:txBody>
      </p:sp>
      <p:sp>
        <p:nvSpPr>
          <p:cNvPr id="11" name="TextBox 10"/>
          <p:cNvSpPr txBox="1"/>
          <p:nvPr/>
        </p:nvSpPr>
        <p:spPr>
          <a:xfrm>
            <a:off x="381000" y="4724400"/>
            <a:ext cx="1219200" cy="369332"/>
          </a:xfrm>
          <a:prstGeom prst="rect">
            <a:avLst/>
          </a:prstGeom>
          <a:noFill/>
        </p:spPr>
        <p:txBody>
          <a:bodyPr wrap="square" rtlCol="0">
            <a:spAutoFit/>
          </a:bodyPr>
          <a:lstStyle/>
          <a:p>
            <a:r>
              <a:rPr lang="en-US" dirty="0" smtClean="0"/>
              <a:t>FEEDBACK</a:t>
            </a:r>
            <a:endParaRPr lang="en-US" dirty="0"/>
          </a:p>
        </p:txBody>
      </p:sp>
      <p:sp>
        <p:nvSpPr>
          <p:cNvPr id="12" name="TextBox 11"/>
          <p:cNvSpPr txBox="1"/>
          <p:nvPr/>
        </p:nvSpPr>
        <p:spPr>
          <a:xfrm>
            <a:off x="5791200" y="1828800"/>
            <a:ext cx="2590800" cy="369332"/>
          </a:xfrm>
          <a:prstGeom prst="rect">
            <a:avLst/>
          </a:prstGeom>
          <a:noFill/>
        </p:spPr>
        <p:txBody>
          <a:bodyPr wrap="square" rtlCol="0">
            <a:spAutoFit/>
          </a:bodyPr>
          <a:lstStyle/>
          <a:p>
            <a:r>
              <a:rPr lang="en-US" dirty="0" smtClean="0"/>
              <a:t>HIGHWAY CONTRACTORS</a:t>
            </a:r>
            <a:endParaRPr lang="en-US" dirty="0"/>
          </a:p>
        </p:txBody>
      </p:sp>
      <p:sp>
        <p:nvSpPr>
          <p:cNvPr id="13" name="TextBox 12"/>
          <p:cNvSpPr txBox="1"/>
          <p:nvPr/>
        </p:nvSpPr>
        <p:spPr>
          <a:xfrm>
            <a:off x="1981200" y="1828800"/>
            <a:ext cx="2667000" cy="369332"/>
          </a:xfrm>
          <a:prstGeom prst="rect">
            <a:avLst/>
          </a:prstGeom>
          <a:noFill/>
        </p:spPr>
        <p:txBody>
          <a:bodyPr wrap="square" rtlCol="0">
            <a:spAutoFit/>
          </a:bodyPr>
          <a:lstStyle/>
          <a:p>
            <a:r>
              <a:rPr lang="en-US" dirty="0" smtClean="0"/>
              <a:t>PLACEMENT AGENCIES</a:t>
            </a:r>
            <a:endParaRPr lang="en-US" dirty="0"/>
          </a:p>
        </p:txBody>
      </p:sp>
      <p:sp>
        <p:nvSpPr>
          <p:cNvPr id="14" name="TextBox 13"/>
          <p:cNvSpPr txBox="1"/>
          <p:nvPr/>
        </p:nvSpPr>
        <p:spPr>
          <a:xfrm>
            <a:off x="1752600" y="3505200"/>
            <a:ext cx="1143000" cy="369332"/>
          </a:xfrm>
          <a:prstGeom prst="rect">
            <a:avLst/>
          </a:prstGeom>
          <a:noFill/>
        </p:spPr>
        <p:txBody>
          <a:bodyPr wrap="square" rtlCol="0">
            <a:spAutoFit/>
          </a:bodyPr>
          <a:lstStyle/>
          <a:p>
            <a:r>
              <a:rPr lang="en-US" dirty="0" smtClean="0"/>
              <a:t>REGISTER</a:t>
            </a:r>
            <a:endParaRPr lang="en-US" dirty="0"/>
          </a:p>
        </p:txBody>
      </p:sp>
      <p:sp>
        <p:nvSpPr>
          <p:cNvPr id="17" name="TextBox 16"/>
          <p:cNvSpPr txBox="1"/>
          <p:nvPr/>
        </p:nvSpPr>
        <p:spPr>
          <a:xfrm>
            <a:off x="3505200" y="3505200"/>
            <a:ext cx="1143000" cy="369332"/>
          </a:xfrm>
          <a:prstGeom prst="rect">
            <a:avLst/>
          </a:prstGeom>
          <a:noFill/>
        </p:spPr>
        <p:txBody>
          <a:bodyPr wrap="square" rtlCol="0">
            <a:spAutoFit/>
          </a:bodyPr>
          <a:lstStyle/>
          <a:p>
            <a:r>
              <a:rPr lang="en-US" dirty="0" smtClean="0"/>
              <a:t>LOGIN</a:t>
            </a:r>
            <a:endParaRPr lang="en-US" dirty="0"/>
          </a:p>
        </p:txBody>
      </p:sp>
      <p:sp>
        <p:nvSpPr>
          <p:cNvPr id="18" name="TextBox 17"/>
          <p:cNvSpPr txBox="1"/>
          <p:nvPr/>
        </p:nvSpPr>
        <p:spPr>
          <a:xfrm>
            <a:off x="5638800" y="2895600"/>
            <a:ext cx="1143000" cy="369332"/>
          </a:xfrm>
          <a:prstGeom prst="rect">
            <a:avLst/>
          </a:prstGeom>
          <a:noFill/>
        </p:spPr>
        <p:txBody>
          <a:bodyPr wrap="square" rtlCol="0">
            <a:spAutoFit/>
          </a:bodyPr>
          <a:lstStyle/>
          <a:p>
            <a:r>
              <a:rPr lang="en-US" dirty="0" smtClean="0"/>
              <a:t>REGISTER</a:t>
            </a:r>
            <a:endParaRPr lang="en-US" dirty="0"/>
          </a:p>
        </p:txBody>
      </p:sp>
      <p:sp>
        <p:nvSpPr>
          <p:cNvPr id="19" name="TextBox 18"/>
          <p:cNvSpPr txBox="1"/>
          <p:nvPr/>
        </p:nvSpPr>
        <p:spPr>
          <a:xfrm>
            <a:off x="7239000" y="2895600"/>
            <a:ext cx="1219200" cy="381000"/>
          </a:xfrm>
          <a:prstGeom prst="rect">
            <a:avLst/>
          </a:prstGeom>
          <a:noFill/>
        </p:spPr>
        <p:txBody>
          <a:bodyPr wrap="square" rtlCol="0">
            <a:spAutoFit/>
          </a:bodyPr>
          <a:lstStyle/>
          <a:p>
            <a:r>
              <a:rPr lang="en-US" dirty="0" smtClean="0"/>
              <a:t>LOGIN</a:t>
            </a:r>
            <a:endParaRPr lang="en-US" dirty="0"/>
          </a:p>
        </p:txBody>
      </p:sp>
      <p:sp>
        <p:nvSpPr>
          <p:cNvPr id="24" name="Down Arrow 23"/>
          <p:cNvSpPr/>
          <p:nvPr/>
        </p:nvSpPr>
        <p:spPr>
          <a:xfrm>
            <a:off x="2514600" y="24384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a:off x="3733800" y="24384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6172200" y="23622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p:cNvSpPr/>
          <p:nvPr/>
        </p:nvSpPr>
        <p:spPr>
          <a:xfrm>
            <a:off x="7391400" y="23622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2895600" y="3581400"/>
            <a:ext cx="381000" cy="228600"/>
          </a:xfrm>
          <a:prstGeom prst="rightArrow">
            <a:avLst/>
          </a:prstGeom>
          <a:solidFill>
            <a:schemeClr val="tx1">
              <a:lumMod val="95000"/>
              <a:lumOff val="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50000"/>
                </a:schemeClr>
              </a:solidFill>
            </a:endParaRPr>
          </a:p>
        </p:txBody>
      </p:sp>
      <p:sp>
        <p:nvSpPr>
          <p:cNvPr id="29" name="Right Arrow 28"/>
          <p:cNvSpPr/>
          <p:nvPr/>
        </p:nvSpPr>
        <p:spPr>
          <a:xfrm>
            <a:off x="6858000" y="2971800"/>
            <a:ext cx="381000" cy="228600"/>
          </a:xfrm>
          <a:prstGeom prst="rightArrow">
            <a:avLst/>
          </a:prstGeom>
          <a:solidFill>
            <a:schemeClr val="tx1">
              <a:lumMod val="95000"/>
              <a:lumOff val="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50000"/>
                </a:schemeClr>
              </a:solidFill>
            </a:endParaRPr>
          </a:p>
        </p:txBody>
      </p:sp>
      <p:sp>
        <p:nvSpPr>
          <p:cNvPr id="33" name="Bent-Up Arrow 32"/>
          <p:cNvSpPr/>
          <p:nvPr/>
        </p:nvSpPr>
        <p:spPr>
          <a:xfrm>
            <a:off x="4876800" y="4495800"/>
            <a:ext cx="3124200" cy="1295400"/>
          </a:xfrm>
          <a:prstGeom prst="bentUpArrow">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124200" y="4343400"/>
            <a:ext cx="2514600" cy="646331"/>
          </a:xfrm>
          <a:prstGeom prst="rect">
            <a:avLst/>
          </a:prstGeom>
          <a:noFill/>
        </p:spPr>
        <p:txBody>
          <a:bodyPr wrap="square" rtlCol="0">
            <a:spAutoFit/>
          </a:bodyPr>
          <a:lstStyle/>
          <a:p>
            <a:r>
              <a:rPr lang="en-US" dirty="0" smtClean="0"/>
              <a:t>REGISTERATION FORM (Details of Workers)</a:t>
            </a:r>
            <a:endParaRPr lang="en-US" dirty="0"/>
          </a:p>
        </p:txBody>
      </p:sp>
      <p:sp>
        <p:nvSpPr>
          <p:cNvPr id="35" name="TextBox 34"/>
          <p:cNvSpPr txBox="1"/>
          <p:nvPr/>
        </p:nvSpPr>
        <p:spPr>
          <a:xfrm>
            <a:off x="7239000" y="3962400"/>
            <a:ext cx="990600" cy="369332"/>
          </a:xfrm>
          <a:prstGeom prst="rect">
            <a:avLst/>
          </a:prstGeom>
          <a:noFill/>
        </p:spPr>
        <p:txBody>
          <a:bodyPr wrap="square" rtlCol="0">
            <a:spAutoFit/>
          </a:bodyPr>
          <a:lstStyle/>
          <a:p>
            <a:r>
              <a:rPr lang="en-US" dirty="0" smtClean="0"/>
              <a:t>DISPLAY</a:t>
            </a:r>
            <a:endParaRPr lang="en-US" dirty="0"/>
          </a:p>
        </p:txBody>
      </p:sp>
      <p:sp>
        <p:nvSpPr>
          <p:cNvPr id="36" name="TextBox 35"/>
          <p:cNvSpPr txBox="1"/>
          <p:nvPr/>
        </p:nvSpPr>
        <p:spPr>
          <a:xfrm>
            <a:off x="3429000" y="5486400"/>
            <a:ext cx="1371600" cy="369332"/>
          </a:xfrm>
          <a:prstGeom prst="rect">
            <a:avLst/>
          </a:prstGeom>
          <a:noFill/>
        </p:spPr>
        <p:txBody>
          <a:bodyPr wrap="square" rtlCol="0">
            <a:spAutoFit/>
          </a:bodyPr>
          <a:lstStyle/>
          <a:p>
            <a:r>
              <a:rPr lang="en-US" dirty="0" smtClean="0"/>
              <a:t>DATABASE</a:t>
            </a:r>
            <a:endParaRPr lang="en-US" dirty="0"/>
          </a:p>
        </p:txBody>
      </p:sp>
      <p:sp>
        <p:nvSpPr>
          <p:cNvPr id="37" name="Down Arrow 36"/>
          <p:cNvSpPr/>
          <p:nvPr/>
        </p:nvSpPr>
        <p:spPr>
          <a:xfrm>
            <a:off x="3733800" y="38862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3810000" y="49530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p:cNvSpPr/>
          <p:nvPr/>
        </p:nvSpPr>
        <p:spPr>
          <a:xfrm>
            <a:off x="7467600" y="34290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Bottom)">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Bottom)">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Bottom)">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lide(fromBottom)">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lide(fromBottom)">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anim calcmode="lin" valueType="num">
                                      <p:cBhvr>
                                        <p:cTn id="38" dur="1000" fill="hold"/>
                                        <p:tgtEl>
                                          <p:spTgt spid="24"/>
                                        </p:tgtEl>
                                        <p:attrNameLst>
                                          <p:attrName>ppt_x</p:attrName>
                                        </p:attrNameLst>
                                      </p:cBhvr>
                                      <p:tavLst>
                                        <p:tav tm="0">
                                          <p:val>
                                            <p:strVal val="#ppt_x"/>
                                          </p:val>
                                        </p:tav>
                                        <p:tav tm="100000">
                                          <p:val>
                                            <p:strVal val="#ppt_x"/>
                                          </p:val>
                                        </p:tav>
                                      </p:tavLst>
                                    </p:anim>
                                    <p:anim calcmode="lin" valueType="num">
                                      <p:cBhvr>
                                        <p:cTn id="3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slide(fromBottom)">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fltVal val="0"/>
                                          </p:val>
                                        </p:tav>
                                        <p:tav tm="100000">
                                          <p:val>
                                            <p:strVal val="#ppt_w"/>
                                          </p:val>
                                        </p:tav>
                                      </p:tavLst>
                                    </p:anim>
                                    <p:anim calcmode="lin" valueType="num">
                                      <p:cBhvr>
                                        <p:cTn id="50" dur="500" fill="hold"/>
                                        <p:tgtEl>
                                          <p:spTgt spid="28"/>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slide(fromBottom)">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47" presetClass="entr" presetSubtype="0"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1000"/>
                                        <p:tgtEl>
                                          <p:spTgt spid="25"/>
                                        </p:tgtEl>
                                      </p:cBhvr>
                                    </p:animEffect>
                                    <p:anim calcmode="lin" valueType="num">
                                      <p:cBhvr>
                                        <p:cTn id="61" dur="1000" fill="hold"/>
                                        <p:tgtEl>
                                          <p:spTgt spid="25"/>
                                        </p:tgtEl>
                                        <p:attrNameLst>
                                          <p:attrName>ppt_x</p:attrName>
                                        </p:attrNameLst>
                                      </p:cBhvr>
                                      <p:tavLst>
                                        <p:tav tm="0">
                                          <p:val>
                                            <p:strVal val="#ppt_x"/>
                                          </p:val>
                                        </p:tav>
                                        <p:tav tm="100000">
                                          <p:val>
                                            <p:strVal val="#ppt_x"/>
                                          </p:val>
                                        </p:tav>
                                      </p:tavLst>
                                    </p:anim>
                                    <p:anim calcmode="lin" valueType="num">
                                      <p:cBhvr>
                                        <p:cTn id="6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7"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1000"/>
                                        <p:tgtEl>
                                          <p:spTgt spid="37"/>
                                        </p:tgtEl>
                                      </p:cBhvr>
                                    </p:animEffect>
                                    <p:anim calcmode="lin" valueType="num">
                                      <p:cBhvr>
                                        <p:cTn id="68" dur="1000" fill="hold"/>
                                        <p:tgtEl>
                                          <p:spTgt spid="37"/>
                                        </p:tgtEl>
                                        <p:attrNameLst>
                                          <p:attrName>ppt_x</p:attrName>
                                        </p:attrNameLst>
                                      </p:cBhvr>
                                      <p:tavLst>
                                        <p:tav tm="0">
                                          <p:val>
                                            <p:strVal val="#ppt_x"/>
                                          </p:val>
                                        </p:tav>
                                        <p:tav tm="100000">
                                          <p:val>
                                            <p:strVal val="#ppt_x"/>
                                          </p:val>
                                        </p:tav>
                                      </p:tavLst>
                                    </p:anim>
                                    <p:anim calcmode="lin" valueType="num">
                                      <p:cBhvr>
                                        <p:cTn id="6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2" presetClass="entr" presetSubtype="4" fill="hold" grpId="0" nodeType="click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slide(fromBottom)">
                                      <p:cBhvr>
                                        <p:cTn id="74" dur="500"/>
                                        <p:tgtEl>
                                          <p:spTgt spid="34"/>
                                        </p:tgtEl>
                                      </p:cBhvr>
                                    </p:animEffect>
                                  </p:childTnLst>
                                </p:cTn>
                              </p:par>
                            </p:childTnLst>
                          </p:cTn>
                        </p:par>
                      </p:childTnLst>
                    </p:cTn>
                  </p:par>
                  <p:par>
                    <p:cTn id="75" fill="hold">
                      <p:stCondLst>
                        <p:cond delay="indefinite"/>
                      </p:stCondLst>
                      <p:childTnLst>
                        <p:par>
                          <p:cTn id="76" fill="hold">
                            <p:stCondLst>
                              <p:cond delay="0"/>
                            </p:stCondLst>
                            <p:childTnLst>
                              <p:par>
                                <p:cTn id="77" presetID="47" presetClass="entr" presetSubtype="0" fill="hold" grpId="0" nodeType="click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1000"/>
                                        <p:tgtEl>
                                          <p:spTgt spid="38"/>
                                        </p:tgtEl>
                                      </p:cBhvr>
                                    </p:animEffect>
                                    <p:anim calcmode="lin" valueType="num">
                                      <p:cBhvr>
                                        <p:cTn id="80" dur="1000" fill="hold"/>
                                        <p:tgtEl>
                                          <p:spTgt spid="38"/>
                                        </p:tgtEl>
                                        <p:attrNameLst>
                                          <p:attrName>ppt_x</p:attrName>
                                        </p:attrNameLst>
                                      </p:cBhvr>
                                      <p:tavLst>
                                        <p:tav tm="0">
                                          <p:val>
                                            <p:strVal val="#ppt_x"/>
                                          </p:val>
                                        </p:tav>
                                        <p:tav tm="100000">
                                          <p:val>
                                            <p:strVal val="#ppt_x"/>
                                          </p:val>
                                        </p:tav>
                                      </p:tavLst>
                                    </p:anim>
                                    <p:anim calcmode="lin" valueType="num">
                                      <p:cBhvr>
                                        <p:cTn id="8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12" presetClass="entr" presetSubtype="4"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slide(fromBottom)">
                                      <p:cBhvr>
                                        <p:cTn id="86" dur="500"/>
                                        <p:tgtEl>
                                          <p:spTgt spid="36"/>
                                        </p:tgtEl>
                                      </p:cBhvr>
                                    </p:animEffect>
                                  </p:childTnLst>
                                </p:cTn>
                              </p:par>
                            </p:childTnLst>
                          </p:cTn>
                        </p:par>
                      </p:childTnLst>
                    </p:cTn>
                  </p:par>
                  <p:par>
                    <p:cTn id="87" fill="hold">
                      <p:stCondLst>
                        <p:cond delay="indefinite"/>
                      </p:stCondLst>
                      <p:childTnLst>
                        <p:par>
                          <p:cTn id="88" fill="hold">
                            <p:stCondLst>
                              <p:cond delay="0"/>
                            </p:stCondLst>
                            <p:childTnLst>
                              <p:par>
                                <p:cTn id="89" presetID="47" presetClass="entr" presetSubtype="0" fill="hold" grpId="0" nodeType="click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fade">
                                      <p:cBhvr>
                                        <p:cTn id="91" dur="1000"/>
                                        <p:tgtEl>
                                          <p:spTgt spid="26"/>
                                        </p:tgtEl>
                                      </p:cBhvr>
                                    </p:animEffect>
                                    <p:anim calcmode="lin" valueType="num">
                                      <p:cBhvr>
                                        <p:cTn id="92" dur="1000" fill="hold"/>
                                        <p:tgtEl>
                                          <p:spTgt spid="26"/>
                                        </p:tgtEl>
                                        <p:attrNameLst>
                                          <p:attrName>ppt_x</p:attrName>
                                        </p:attrNameLst>
                                      </p:cBhvr>
                                      <p:tavLst>
                                        <p:tav tm="0">
                                          <p:val>
                                            <p:strVal val="#ppt_x"/>
                                          </p:val>
                                        </p:tav>
                                        <p:tav tm="100000">
                                          <p:val>
                                            <p:strVal val="#ppt_x"/>
                                          </p:val>
                                        </p:tav>
                                      </p:tavLst>
                                    </p:anim>
                                    <p:anim calcmode="lin" valueType="num">
                                      <p:cBhvr>
                                        <p:cTn id="9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12" presetClass="entr" presetSubtype="4" fill="hold" grpId="0" nodeType="clickEffect">
                                  <p:stCondLst>
                                    <p:cond delay="0"/>
                                  </p:stCondLst>
                                  <p:childTnLst>
                                    <p:set>
                                      <p:cBhvr>
                                        <p:cTn id="97" dur="1" fill="hold">
                                          <p:stCondLst>
                                            <p:cond delay="0"/>
                                          </p:stCondLst>
                                        </p:cTn>
                                        <p:tgtEl>
                                          <p:spTgt spid="18"/>
                                        </p:tgtEl>
                                        <p:attrNameLst>
                                          <p:attrName>style.visibility</p:attrName>
                                        </p:attrNameLst>
                                      </p:cBhvr>
                                      <p:to>
                                        <p:strVal val="visible"/>
                                      </p:to>
                                    </p:set>
                                    <p:animEffect transition="in" filter="slide(fromBottom)">
                                      <p:cBhvr>
                                        <p:cTn id="98" dur="500"/>
                                        <p:tgtEl>
                                          <p:spTgt spid="18"/>
                                        </p:tgtEl>
                                      </p:cBhvr>
                                    </p:animEffect>
                                  </p:childTnLst>
                                </p:cTn>
                              </p:par>
                            </p:childTnLst>
                          </p:cTn>
                        </p:par>
                      </p:childTnLst>
                    </p:cTn>
                  </p:par>
                  <p:par>
                    <p:cTn id="99" fill="hold">
                      <p:stCondLst>
                        <p:cond delay="indefinite"/>
                      </p:stCondLst>
                      <p:childTnLst>
                        <p:par>
                          <p:cTn id="100" fill="hold">
                            <p:stCondLst>
                              <p:cond delay="0"/>
                            </p:stCondLst>
                            <p:childTnLst>
                              <p:par>
                                <p:cTn id="101" presetID="17" presetClass="entr" presetSubtype="10" fill="hold" grpId="0" nodeType="click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p:cTn id="103" dur="500" fill="hold"/>
                                        <p:tgtEl>
                                          <p:spTgt spid="29"/>
                                        </p:tgtEl>
                                        <p:attrNameLst>
                                          <p:attrName>ppt_w</p:attrName>
                                        </p:attrNameLst>
                                      </p:cBhvr>
                                      <p:tavLst>
                                        <p:tav tm="0">
                                          <p:val>
                                            <p:fltVal val="0"/>
                                          </p:val>
                                        </p:tav>
                                        <p:tav tm="100000">
                                          <p:val>
                                            <p:strVal val="#ppt_w"/>
                                          </p:val>
                                        </p:tav>
                                      </p:tavLst>
                                    </p:anim>
                                    <p:anim calcmode="lin" valueType="num">
                                      <p:cBhvr>
                                        <p:cTn id="104" dur="5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105" fill="hold">
                      <p:stCondLst>
                        <p:cond delay="indefinite"/>
                      </p:stCondLst>
                      <p:childTnLst>
                        <p:par>
                          <p:cTn id="106" fill="hold">
                            <p:stCondLst>
                              <p:cond delay="0"/>
                            </p:stCondLst>
                            <p:childTnLst>
                              <p:par>
                                <p:cTn id="107" presetID="12" presetClass="entr" presetSubtype="4" fill="hold" grpId="0" nodeType="click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slide(fromBottom)">
                                      <p:cBhvr>
                                        <p:cTn id="109" dur="500"/>
                                        <p:tgtEl>
                                          <p:spTgt spid="19"/>
                                        </p:tgtEl>
                                      </p:cBhvr>
                                    </p:animEffect>
                                  </p:childTnLst>
                                </p:cTn>
                              </p:par>
                            </p:childTnLst>
                          </p:cTn>
                        </p:par>
                      </p:childTnLst>
                    </p:cTn>
                  </p:par>
                  <p:par>
                    <p:cTn id="110" fill="hold">
                      <p:stCondLst>
                        <p:cond delay="indefinite"/>
                      </p:stCondLst>
                      <p:childTnLst>
                        <p:par>
                          <p:cTn id="111" fill="hold">
                            <p:stCondLst>
                              <p:cond delay="0"/>
                            </p:stCondLst>
                            <p:childTnLst>
                              <p:par>
                                <p:cTn id="112" presetID="47" presetClass="entr" presetSubtype="0" fill="hold" grpId="0" nodeType="clickEffect">
                                  <p:stCondLst>
                                    <p:cond delay="0"/>
                                  </p:stCondLst>
                                  <p:childTnLst>
                                    <p:set>
                                      <p:cBhvr>
                                        <p:cTn id="113" dur="1" fill="hold">
                                          <p:stCondLst>
                                            <p:cond delay="0"/>
                                          </p:stCondLst>
                                        </p:cTn>
                                        <p:tgtEl>
                                          <p:spTgt spid="27"/>
                                        </p:tgtEl>
                                        <p:attrNameLst>
                                          <p:attrName>style.visibility</p:attrName>
                                        </p:attrNameLst>
                                      </p:cBhvr>
                                      <p:to>
                                        <p:strVal val="visible"/>
                                      </p:to>
                                    </p:set>
                                    <p:animEffect transition="in" filter="fade">
                                      <p:cBhvr>
                                        <p:cTn id="114" dur="1000"/>
                                        <p:tgtEl>
                                          <p:spTgt spid="27"/>
                                        </p:tgtEl>
                                      </p:cBhvr>
                                    </p:animEffect>
                                    <p:anim calcmode="lin" valueType="num">
                                      <p:cBhvr>
                                        <p:cTn id="115" dur="1000" fill="hold"/>
                                        <p:tgtEl>
                                          <p:spTgt spid="27"/>
                                        </p:tgtEl>
                                        <p:attrNameLst>
                                          <p:attrName>ppt_x</p:attrName>
                                        </p:attrNameLst>
                                      </p:cBhvr>
                                      <p:tavLst>
                                        <p:tav tm="0">
                                          <p:val>
                                            <p:strVal val="#ppt_x"/>
                                          </p:val>
                                        </p:tav>
                                        <p:tav tm="100000">
                                          <p:val>
                                            <p:strVal val="#ppt_x"/>
                                          </p:val>
                                        </p:tav>
                                      </p:tavLst>
                                    </p:anim>
                                    <p:anim calcmode="lin" valueType="num">
                                      <p:cBhvr>
                                        <p:cTn id="1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7" presetClass="entr" presetSubtype="0" fill="hold" grpId="0" nodeType="clickEffect">
                                  <p:stCondLst>
                                    <p:cond delay="0"/>
                                  </p:stCondLst>
                                  <p:childTnLst>
                                    <p:set>
                                      <p:cBhvr>
                                        <p:cTn id="120" dur="1" fill="hold">
                                          <p:stCondLst>
                                            <p:cond delay="0"/>
                                          </p:stCondLst>
                                        </p:cTn>
                                        <p:tgtEl>
                                          <p:spTgt spid="39"/>
                                        </p:tgtEl>
                                        <p:attrNameLst>
                                          <p:attrName>style.visibility</p:attrName>
                                        </p:attrNameLst>
                                      </p:cBhvr>
                                      <p:to>
                                        <p:strVal val="visible"/>
                                      </p:to>
                                    </p:set>
                                    <p:animEffect transition="in" filter="fade">
                                      <p:cBhvr>
                                        <p:cTn id="121" dur="1000"/>
                                        <p:tgtEl>
                                          <p:spTgt spid="39"/>
                                        </p:tgtEl>
                                      </p:cBhvr>
                                    </p:animEffect>
                                    <p:anim calcmode="lin" valueType="num">
                                      <p:cBhvr>
                                        <p:cTn id="122" dur="1000" fill="hold"/>
                                        <p:tgtEl>
                                          <p:spTgt spid="39"/>
                                        </p:tgtEl>
                                        <p:attrNameLst>
                                          <p:attrName>ppt_x</p:attrName>
                                        </p:attrNameLst>
                                      </p:cBhvr>
                                      <p:tavLst>
                                        <p:tav tm="0">
                                          <p:val>
                                            <p:strVal val="#ppt_x"/>
                                          </p:val>
                                        </p:tav>
                                        <p:tav tm="100000">
                                          <p:val>
                                            <p:strVal val="#ppt_x"/>
                                          </p:val>
                                        </p:tav>
                                      </p:tavLst>
                                    </p:anim>
                                    <p:anim calcmode="lin" valueType="num">
                                      <p:cBhvr>
                                        <p:cTn id="12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33"/>
                                        </p:tgtEl>
                                        <p:attrNameLst>
                                          <p:attrName>style.visibility</p:attrName>
                                        </p:attrNameLst>
                                      </p:cBhvr>
                                      <p:to>
                                        <p:strVal val="visible"/>
                                      </p:to>
                                    </p:set>
                                    <p:animEffect transition="in" filter="fade">
                                      <p:cBhvr>
                                        <p:cTn id="128" dur="1000"/>
                                        <p:tgtEl>
                                          <p:spTgt spid="33"/>
                                        </p:tgtEl>
                                      </p:cBhvr>
                                    </p:animEffect>
                                    <p:anim calcmode="lin" valueType="num">
                                      <p:cBhvr>
                                        <p:cTn id="129" dur="1000" fill="hold"/>
                                        <p:tgtEl>
                                          <p:spTgt spid="33"/>
                                        </p:tgtEl>
                                        <p:attrNameLst>
                                          <p:attrName>ppt_x</p:attrName>
                                        </p:attrNameLst>
                                      </p:cBhvr>
                                      <p:tavLst>
                                        <p:tav tm="0">
                                          <p:val>
                                            <p:strVal val="#ppt_x"/>
                                          </p:val>
                                        </p:tav>
                                        <p:tav tm="100000">
                                          <p:val>
                                            <p:strVal val="#ppt_x"/>
                                          </p:val>
                                        </p:tav>
                                      </p:tavLst>
                                    </p:anim>
                                    <p:anim calcmode="lin" valueType="num">
                                      <p:cBhvr>
                                        <p:cTn id="13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12" presetClass="entr" presetSubtype="4" fill="hold" grpId="0" nodeType="clickEffect">
                                  <p:stCondLst>
                                    <p:cond delay="0"/>
                                  </p:stCondLst>
                                  <p:childTnLst>
                                    <p:set>
                                      <p:cBhvr>
                                        <p:cTn id="134" dur="1" fill="hold">
                                          <p:stCondLst>
                                            <p:cond delay="0"/>
                                          </p:stCondLst>
                                        </p:cTn>
                                        <p:tgtEl>
                                          <p:spTgt spid="35"/>
                                        </p:tgtEl>
                                        <p:attrNameLst>
                                          <p:attrName>style.visibility</p:attrName>
                                        </p:attrNameLst>
                                      </p:cBhvr>
                                      <p:to>
                                        <p:strVal val="visible"/>
                                      </p:to>
                                    </p:set>
                                    <p:animEffect transition="in" filter="slide(fromBottom)">
                                      <p:cBhvr>
                                        <p:cTn id="1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2" grpId="0"/>
      <p:bldP spid="13" grpId="0"/>
      <p:bldP spid="14" grpId="0"/>
      <p:bldP spid="17" grpId="0"/>
      <p:bldP spid="18" grpId="0"/>
      <p:bldP spid="19" grpId="0"/>
      <p:bldP spid="24" grpId="0" animBg="1"/>
      <p:bldP spid="25" grpId="0" animBg="1"/>
      <p:bldP spid="26" grpId="0" animBg="1"/>
      <p:bldP spid="27" grpId="0" animBg="1"/>
      <p:bldP spid="28" grpId="0" animBg="1"/>
      <p:bldP spid="29" grpId="0" animBg="1"/>
      <p:bldP spid="33" grpId="0" animBg="1"/>
      <p:bldP spid="34" grpId="0"/>
      <p:bldP spid="35" grpId="0"/>
      <p:bldP spid="36" grpId="0"/>
      <p:bldP spid="37" grpId="0" animBg="1"/>
      <p:bldP spid="38" grpId="0" animBg="1"/>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F_ppt_Option1cc.jpg"/>
          <p:cNvPicPr>
            <a:picLocks noChangeAspect="1"/>
          </p:cNvPicPr>
          <p:nvPr/>
        </p:nvPicPr>
        <p:blipFill>
          <a:blip r:embed="rId2" cstate="print"/>
          <a:stretch>
            <a:fillRect/>
          </a:stretch>
        </p:blipFill>
        <p:spPr>
          <a:xfrm>
            <a:off x="0" y="0"/>
            <a:ext cx="9144000" cy="6858000"/>
          </a:xfrm>
          <a:prstGeom prst="rect">
            <a:avLst/>
          </a:prstGeom>
        </p:spPr>
      </p:pic>
      <p:sp>
        <p:nvSpPr>
          <p:cNvPr id="3" name="Rectangle 2"/>
          <p:cNvSpPr/>
          <p:nvPr/>
        </p:nvSpPr>
        <p:spPr>
          <a:xfrm>
            <a:off x="395536" y="620688"/>
            <a:ext cx="4572000" cy="738664"/>
          </a:xfrm>
          <a:prstGeom prst="rect">
            <a:avLst/>
          </a:prstGeom>
        </p:spPr>
        <p:txBody>
          <a:bodyPr>
            <a:spAutoFit/>
          </a:bodyPr>
          <a:lstStyle/>
          <a:p>
            <a:r>
              <a:rPr lang="en-US" sz="2400" b="1" dirty="0" smtClean="0">
                <a:solidFill>
                  <a:schemeClr val="accent1">
                    <a:lumMod val="40000"/>
                    <a:lumOff val="60000"/>
                  </a:schemeClr>
                </a:solidFill>
                <a:latin typeface="Arial Rounded MT Bold" pitchFamily="34" charset="0"/>
              </a:rPr>
              <a:t>TOOLS AND TECHNOLOGIES</a:t>
            </a:r>
            <a:r>
              <a:rPr lang="en-US" sz="2400" dirty="0" smtClean="0">
                <a:solidFill>
                  <a:schemeClr val="accent1">
                    <a:lumMod val="40000"/>
                    <a:lumOff val="60000"/>
                  </a:schemeClr>
                </a:solidFill>
                <a:latin typeface="Arial Rounded MT Bold" pitchFamily="34" charset="0"/>
              </a:rPr>
              <a:t>  </a:t>
            </a:r>
          </a:p>
          <a:p>
            <a:endParaRPr lang="en-IN" dirty="0"/>
          </a:p>
        </p:txBody>
      </p:sp>
      <p:sp>
        <p:nvSpPr>
          <p:cNvPr id="4" name="TextBox 3"/>
          <p:cNvSpPr txBox="1"/>
          <p:nvPr/>
        </p:nvSpPr>
        <p:spPr>
          <a:xfrm>
            <a:off x="533400" y="1981200"/>
            <a:ext cx="6858000" cy="3416320"/>
          </a:xfrm>
          <a:prstGeom prst="rect">
            <a:avLst/>
          </a:prstGeom>
          <a:noFill/>
        </p:spPr>
        <p:txBody>
          <a:bodyPr wrap="square" rtlCol="0">
            <a:spAutoFit/>
          </a:bodyPr>
          <a:lstStyle/>
          <a:p>
            <a:r>
              <a:rPr lang="en-US" sz="2400" dirty="0" smtClean="0">
                <a:solidFill>
                  <a:schemeClr val="tx2">
                    <a:lumMod val="75000"/>
                  </a:schemeClr>
                </a:solidFill>
              </a:rPr>
              <a:t>The tools and technologies used in this project are:</a:t>
            </a:r>
          </a:p>
          <a:p>
            <a:r>
              <a:rPr lang="en-US" sz="2400" dirty="0" smtClean="0">
                <a:solidFill>
                  <a:schemeClr val="tx2">
                    <a:lumMod val="75000"/>
                  </a:schemeClr>
                </a:solidFill>
              </a:rPr>
              <a:t> </a:t>
            </a:r>
          </a:p>
          <a:p>
            <a:pPr>
              <a:buFont typeface="Wingdings" pitchFamily="2" charset="2"/>
              <a:buChar char="Ø"/>
            </a:pPr>
            <a:r>
              <a:rPr lang="en-US" sz="2400" dirty="0" smtClean="0">
                <a:solidFill>
                  <a:schemeClr val="tx2">
                    <a:lumMod val="75000"/>
                  </a:schemeClr>
                </a:solidFill>
              </a:rPr>
              <a:t> HTML</a:t>
            </a:r>
          </a:p>
          <a:p>
            <a:pPr>
              <a:buFont typeface="Wingdings" pitchFamily="2" charset="2"/>
              <a:buChar char="Ø"/>
            </a:pPr>
            <a:endParaRPr lang="en-US" sz="2400" dirty="0" smtClean="0">
              <a:solidFill>
                <a:schemeClr val="tx2">
                  <a:lumMod val="75000"/>
                </a:schemeClr>
              </a:solidFill>
            </a:endParaRPr>
          </a:p>
          <a:p>
            <a:pPr>
              <a:buFont typeface="Wingdings" pitchFamily="2" charset="2"/>
              <a:buChar char="Ø"/>
            </a:pPr>
            <a:r>
              <a:rPr lang="en-US" sz="2400" dirty="0" smtClean="0">
                <a:solidFill>
                  <a:schemeClr val="tx2">
                    <a:lumMod val="75000"/>
                  </a:schemeClr>
                </a:solidFill>
              </a:rPr>
              <a:t> CSS</a:t>
            </a:r>
          </a:p>
          <a:p>
            <a:pPr>
              <a:buFont typeface="Wingdings" pitchFamily="2" charset="2"/>
              <a:buChar char="Ø"/>
            </a:pPr>
            <a:endParaRPr lang="en-US" sz="2400" dirty="0" smtClean="0">
              <a:solidFill>
                <a:schemeClr val="tx2">
                  <a:lumMod val="75000"/>
                </a:schemeClr>
              </a:solidFill>
            </a:endParaRPr>
          </a:p>
          <a:p>
            <a:pPr>
              <a:buFont typeface="Wingdings" pitchFamily="2" charset="2"/>
              <a:buChar char="Ø"/>
            </a:pPr>
            <a:r>
              <a:rPr lang="en-US" sz="2400" dirty="0" smtClean="0">
                <a:solidFill>
                  <a:schemeClr val="tx2">
                    <a:lumMod val="75000"/>
                  </a:schemeClr>
                </a:solidFill>
              </a:rPr>
              <a:t> My-SQL</a:t>
            </a:r>
          </a:p>
          <a:p>
            <a:pPr>
              <a:buFont typeface="Wingdings" pitchFamily="2" charset="2"/>
              <a:buChar char="Ø"/>
            </a:pPr>
            <a:endParaRPr lang="en-US" sz="2400" dirty="0" smtClean="0">
              <a:solidFill>
                <a:schemeClr val="tx2">
                  <a:lumMod val="75000"/>
                </a:schemeClr>
              </a:solidFill>
            </a:endParaRPr>
          </a:p>
          <a:p>
            <a:pPr>
              <a:buFont typeface="Wingdings" pitchFamily="2" charset="2"/>
              <a:buChar char="Ø"/>
            </a:pPr>
            <a:r>
              <a:rPr lang="en-US" sz="2400" dirty="0" smtClean="0">
                <a:solidFill>
                  <a:schemeClr val="tx2">
                    <a:lumMod val="75000"/>
                  </a:schemeClr>
                </a:solidFill>
              </a:rPr>
              <a:t> PHP</a:t>
            </a:r>
            <a:endParaRPr lang="en-US" sz="2400" dirty="0">
              <a:solidFill>
                <a:schemeClr val="tx2">
                  <a:lumMod val="75000"/>
                </a:schemeClr>
              </a:solidFill>
            </a:endParaRPr>
          </a:p>
        </p:txBody>
      </p:sp>
    </p:spTree>
  </p:cSld>
  <p:clrMapOvr>
    <a:masterClrMapping/>
  </p:clrMapOvr>
  <p:transition spd="med">
    <p:cover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F_ppt_Option1cc.jpg"/>
          <p:cNvPicPr>
            <a:picLocks noChangeAspect="1"/>
          </p:cNvPicPr>
          <p:nvPr/>
        </p:nvPicPr>
        <p:blipFill>
          <a:blip r:embed="rId2" cstate="print"/>
          <a:stretch>
            <a:fillRect/>
          </a:stretch>
        </p:blipFill>
        <p:spPr>
          <a:xfrm>
            <a:off x="0" y="0"/>
            <a:ext cx="9144000" cy="6858000"/>
          </a:xfrm>
          <a:prstGeom prst="rect">
            <a:avLst/>
          </a:prstGeom>
        </p:spPr>
      </p:pic>
      <p:sp>
        <p:nvSpPr>
          <p:cNvPr id="3" name="Rectangle 2"/>
          <p:cNvSpPr/>
          <p:nvPr/>
        </p:nvSpPr>
        <p:spPr>
          <a:xfrm>
            <a:off x="395536" y="620688"/>
            <a:ext cx="4572000" cy="738664"/>
          </a:xfrm>
          <a:prstGeom prst="rect">
            <a:avLst/>
          </a:prstGeom>
        </p:spPr>
        <p:txBody>
          <a:bodyPr>
            <a:spAutoFit/>
          </a:bodyPr>
          <a:lstStyle/>
          <a:p>
            <a:r>
              <a:rPr lang="en-US" sz="2400" b="1" dirty="0" smtClean="0">
                <a:solidFill>
                  <a:schemeClr val="accent1">
                    <a:lumMod val="40000"/>
                    <a:lumOff val="60000"/>
                  </a:schemeClr>
                </a:solidFill>
                <a:latin typeface="Arial Rounded MT Bold" pitchFamily="34" charset="0"/>
              </a:rPr>
              <a:t>SCREENSHOTS</a:t>
            </a:r>
            <a:r>
              <a:rPr lang="en-US" sz="2400" dirty="0" smtClean="0">
                <a:solidFill>
                  <a:schemeClr val="accent1">
                    <a:lumMod val="40000"/>
                    <a:lumOff val="60000"/>
                  </a:schemeClr>
                </a:solidFill>
                <a:latin typeface="Arial Rounded MT Bold" pitchFamily="34" charset="0"/>
              </a:rPr>
              <a:t>  </a:t>
            </a:r>
          </a:p>
          <a:p>
            <a:endParaRPr lang="en-IN" dirty="0"/>
          </a:p>
        </p:txBody>
      </p:sp>
      <p:pic>
        <p:nvPicPr>
          <p:cNvPr id="4" name="Picture 3"/>
          <p:cNvPicPr/>
          <p:nvPr/>
        </p:nvPicPr>
        <p:blipFill>
          <a:blip r:embed="rId3"/>
          <a:srcRect/>
          <a:stretch>
            <a:fillRect/>
          </a:stretch>
        </p:blipFill>
        <p:spPr bwMode="auto">
          <a:xfrm>
            <a:off x="0" y="1295400"/>
            <a:ext cx="9144000" cy="5562599"/>
          </a:xfrm>
          <a:prstGeom prst="rect">
            <a:avLst/>
          </a:prstGeom>
          <a:noFill/>
          <a:ln w="9525">
            <a:noFill/>
            <a:miter lim="800000"/>
            <a:headEnd/>
            <a:tailEnd/>
          </a:ln>
        </p:spPr>
      </p:pic>
      <p:pic>
        <p:nvPicPr>
          <p:cNvPr id="5" name="Picture 4"/>
          <p:cNvPicPr/>
          <p:nvPr/>
        </p:nvPicPr>
        <p:blipFill>
          <a:blip r:embed="rId4"/>
          <a:srcRect/>
          <a:stretch>
            <a:fillRect/>
          </a:stretch>
        </p:blipFill>
        <p:spPr bwMode="auto">
          <a:xfrm>
            <a:off x="0" y="1295400"/>
            <a:ext cx="9144000" cy="5562600"/>
          </a:xfrm>
          <a:prstGeom prst="rect">
            <a:avLst/>
          </a:prstGeom>
          <a:noFill/>
          <a:ln w="9525">
            <a:noFill/>
            <a:miter lim="800000"/>
            <a:headEnd/>
            <a:tailEnd/>
          </a:ln>
        </p:spPr>
      </p:pic>
      <p:pic>
        <p:nvPicPr>
          <p:cNvPr id="6" name="Picture 5"/>
          <p:cNvPicPr/>
          <p:nvPr/>
        </p:nvPicPr>
        <p:blipFill>
          <a:blip r:embed="rId5"/>
          <a:srcRect/>
          <a:stretch>
            <a:fillRect/>
          </a:stretch>
        </p:blipFill>
        <p:spPr bwMode="auto">
          <a:xfrm>
            <a:off x="0" y="1295400"/>
            <a:ext cx="9144000" cy="5562600"/>
          </a:xfrm>
          <a:prstGeom prst="rect">
            <a:avLst/>
          </a:prstGeom>
          <a:noFill/>
          <a:ln w="9525">
            <a:noFill/>
            <a:miter lim="800000"/>
            <a:headEnd/>
            <a:tailEnd/>
          </a:ln>
        </p:spPr>
      </p:pic>
      <p:pic>
        <p:nvPicPr>
          <p:cNvPr id="7" name="Picture 6"/>
          <p:cNvPicPr/>
          <p:nvPr/>
        </p:nvPicPr>
        <p:blipFill>
          <a:blip r:embed="rId6"/>
          <a:srcRect/>
          <a:stretch>
            <a:fillRect/>
          </a:stretch>
        </p:blipFill>
        <p:spPr bwMode="auto">
          <a:xfrm>
            <a:off x="0" y="1295400"/>
            <a:ext cx="9144000" cy="5562600"/>
          </a:xfrm>
          <a:prstGeom prst="rect">
            <a:avLst/>
          </a:prstGeom>
          <a:noFill/>
          <a:ln w="9525">
            <a:noFill/>
            <a:miter lim="800000"/>
            <a:headEnd/>
            <a:tailEnd/>
          </a:ln>
        </p:spPr>
      </p:pic>
      <p:pic>
        <p:nvPicPr>
          <p:cNvPr id="8" name="Picture 7"/>
          <p:cNvPicPr/>
          <p:nvPr/>
        </p:nvPicPr>
        <p:blipFill>
          <a:blip r:embed="rId7"/>
          <a:srcRect/>
          <a:stretch>
            <a:fillRect/>
          </a:stretch>
        </p:blipFill>
        <p:spPr bwMode="auto">
          <a:xfrm>
            <a:off x="0" y="1295400"/>
            <a:ext cx="9144000" cy="5562600"/>
          </a:xfrm>
          <a:prstGeom prst="rect">
            <a:avLst/>
          </a:prstGeom>
          <a:noFill/>
          <a:ln w="9525">
            <a:noFill/>
            <a:miter lim="800000"/>
            <a:headEnd/>
            <a:tailEnd/>
          </a:ln>
        </p:spPr>
      </p:pic>
      <p:pic>
        <p:nvPicPr>
          <p:cNvPr id="9" name="Picture 8"/>
          <p:cNvPicPr/>
          <p:nvPr/>
        </p:nvPicPr>
        <p:blipFill>
          <a:blip r:embed="rId8"/>
          <a:srcRect/>
          <a:stretch>
            <a:fillRect/>
          </a:stretch>
        </p:blipFill>
        <p:spPr bwMode="auto">
          <a:xfrm>
            <a:off x="0" y="1295400"/>
            <a:ext cx="9144000" cy="5562600"/>
          </a:xfrm>
          <a:prstGeom prst="rect">
            <a:avLst/>
          </a:prstGeom>
          <a:noFill/>
          <a:ln w="9525">
            <a:noFill/>
            <a:miter lim="800000"/>
            <a:headEnd/>
            <a:tailEnd/>
          </a:ln>
        </p:spPr>
      </p:pic>
      <p:pic>
        <p:nvPicPr>
          <p:cNvPr id="10" name="Picture 9"/>
          <p:cNvPicPr/>
          <p:nvPr/>
        </p:nvPicPr>
        <p:blipFill>
          <a:blip r:embed="rId9"/>
          <a:srcRect/>
          <a:stretch>
            <a:fillRect/>
          </a:stretch>
        </p:blipFill>
        <p:spPr bwMode="auto">
          <a:xfrm>
            <a:off x="0" y="1295400"/>
            <a:ext cx="9144000" cy="5562600"/>
          </a:xfrm>
          <a:prstGeom prst="rect">
            <a:avLst/>
          </a:prstGeom>
          <a:noFill/>
          <a:ln w="9525">
            <a:noFill/>
            <a:miter lim="800000"/>
            <a:headEnd/>
            <a:tailEnd/>
          </a:ln>
        </p:spPr>
      </p:pic>
      <p:pic>
        <p:nvPicPr>
          <p:cNvPr id="11" name="Picture 10"/>
          <p:cNvPicPr/>
          <p:nvPr/>
        </p:nvPicPr>
        <p:blipFill>
          <a:blip r:embed="rId10"/>
          <a:srcRect/>
          <a:stretch>
            <a:fillRect/>
          </a:stretch>
        </p:blipFill>
        <p:spPr bwMode="auto">
          <a:xfrm>
            <a:off x="0" y="1295400"/>
            <a:ext cx="9144000" cy="5562600"/>
          </a:xfrm>
          <a:prstGeom prst="rect">
            <a:avLst/>
          </a:prstGeom>
          <a:noFill/>
          <a:ln w="9525">
            <a:noFill/>
            <a:miter lim="800000"/>
            <a:headEnd/>
            <a:tailEnd/>
          </a:ln>
        </p:spPr>
      </p:pic>
      <p:pic>
        <p:nvPicPr>
          <p:cNvPr id="12" name="Picture 11"/>
          <p:cNvPicPr/>
          <p:nvPr/>
        </p:nvPicPr>
        <p:blipFill>
          <a:blip r:embed="rId11"/>
          <a:srcRect/>
          <a:stretch>
            <a:fillRect/>
          </a:stretch>
        </p:blipFill>
        <p:spPr bwMode="auto">
          <a:xfrm>
            <a:off x="0" y="1295400"/>
            <a:ext cx="9144000" cy="5562600"/>
          </a:xfrm>
          <a:prstGeom prst="rect">
            <a:avLst/>
          </a:prstGeom>
          <a:noFill/>
          <a:ln w="9525">
            <a:noFill/>
            <a:miter lim="800000"/>
            <a:headEnd/>
            <a:tailEnd/>
          </a:ln>
        </p:spPr>
      </p:pic>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Bottom)">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lide(fromBottom)">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lide(fromBottom)">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lide(fromBottom)">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slide(fromBottom)">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slide(fromBottom)">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slide(fromBottom)">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2633</TotalTime>
  <Words>544</Words>
  <Application>Microsoft Office PowerPoint</Application>
  <PresentationFormat>On-screen Show (4:3)</PresentationFormat>
  <Paragraphs>84</Paragraphs>
  <Slides>11</Slides>
  <Notes>1</Notes>
  <HiddenSlides>0</HiddenSlides>
  <MMClips>0</MMClips>
  <ScaleCrop>false</ScaleCrop>
  <HeadingPairs>
    <vt:vector size="6" baseType="variant">
      <vt:variant>
        <vt:lpstr>Theme</vt:lpstr>
      </vt:variant>
      <vt:variant>
        <vt:i4>1</vt:i4>
      </vt:variant>
      <vt:variant>
        <vt:lpstr>Slide Titles</vt:lpstr>
      </vt:variant>
      <vt:variant>
        <vt:i4>11</vt:i4>
      </vt:variant>
      <vt:variant>
        <vt:lpstr>Custom Shows</vt:lpstr>
      </vt:variant>
      <vt:variant>
        <vt:i4>1</vt:i4>
      </vt:variant>
    </vt:vector>
  </HeadingPairs>
  <TitlesOfParts>
    <vt:vector size="13" baseType="lpstr">
      <vt:lpstr>Office Theme</vt:lpstr>
      <vt:lpstr> </vt:lpstr>
      <vt:lpstr>Slide 2</vt:lpstr>
      <vt:lpstr>Slide 3</vt:lpstr>
      <vt:lpstr>Slide 4</vt:lpstr>
      <vt:lpstr>Slide 5</vt:lpstr>
      <vt:lpstr>Slide 6</vt:lpstr>
      <vt:lpstr>Slide 7</vt:lpstr>
      <vt:lpstr>Slide 8</vt:lpstr>
      <vt:lpstr>Slide 9</vt:lpstr>
      <vt:lpstr>Slide 10</vt:lpstr>
      <vt:lpstr>Slide 11</vt:lpstr>
      <vt:lpstr>Custom Show 1</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bvn</dc:title>
  <dc:creator>Priya</dc:creator>
  <cp:lastModifiedBy>ADMIN</cp:lastModifiedBy>
  <cp:revision>317</cp:revision>
  <dcterms:created xsi:type="dcterms:W3CDTF">2013-08-23T17:46:27Z</dcterms:created>
  <dcterms:modified xsi:type="dcterms:W3CDTF">2018-01-05T04:51:12Z</dcterms:modified>
</cp:coreProperties>
</file>