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Montserrat"/>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Montserrat-italic.fntdata"/><Relationship Id="rId10" Type="http://schemas.openxmlformats.org/officeDocument/2006/relationships/slide" Target="slides/slide5.xml"/><Relationship Id="rId32" Type="http://schemas.openxmlformats.org/officeDocument/2006/relationships/font" Target="fonts/Montserrat-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11a1e3b6d3d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g11a1e3b6d3d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a1e3b6d3d_0_3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a1e3b6d3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a1e3b6d3d_0_4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a1e3b6d3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1a1e3b6d3d_0_4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1a1e3b6d3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a1e3b6d3d_0_5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a1e3b6d3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a1e3b6d3d_0_5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1a1e3b6d3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a1e3b6d3d_0_6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a1e3b6d3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a1e3b6d3d_0_6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1a1e3b6d3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1a1e3b6d3d_0_7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1a1e3b6d3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a1e3b6d3d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11a1e3b6d3d_0_2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a1e3b6d3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11a1e3b6d3d_0_7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a1e3b6d3d_0_20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1a1e3b6d3d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1a1e3b6d3d_0_20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1a1e3b6d3d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a1e3b6d3d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a1e3b6d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a1e3b6d3d_0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a1e3b6d3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a1e3b6d3d_0_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a1e3b6d3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a1e3b6d3d_0_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a1e3b6d3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a1e3b6d3d_0_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a1e3b6d3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a1e3b6d3d_0_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1a1e3b6d3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a1e3b6d3d_0_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1a1e3b6d3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5750" y="315200"/>
            <a:ext cx="8512500" cy="4527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5200"/>
              <a:buNone/>
            </a:pPr>
            <a:r>
              <a:rPr b="1" lang="en-GB" sz="4200">
                <a:solidFill>
                  <a:srgbClr val="CC0000"/>
                </a:solidFill>
                <a:latin typeface="Montserrat"/>
                <a:ea typeface="Montserrat"/>
                <a:cs typeface="Montserrat"/>
                <a:sym typeface="Montserrat"/>
              </a:rPr>
              <a:t>Capstone Project</a:t>
            </a:r>
            <a:endParaRPr b="1" sz="4200">
              <a:solidFill>
                <a:srgbClr val="CC0000"/>
              </a:solidFill>
              <a:latin typeface="Montserrat"/>
              <a:ea typeface="Montserrat"/>
              <a:cs typeface="Montserrat"/>
              <a:sym typeface="Montserrat"/>
            </a:endParaRPr>
          </a:p>
          <a:p>
            <a:pPr indent="0" lvl="0" marL="0" rtl="0" algn="ctr">
              <a:lnSpc>
                <a:spcPct val="115000"/>
              </a:lnSpc>
              <a:spcBef>
                <a:spcPts val="0"/>
              </a:spcBef>
              <a:spcAft>
                <a:spcPts val="0"/>
              </a:spcAft>
              <a:buSzPts val="5200"/>
              <a:buNone/>
            </a:pPr>
            <a:r>
              <a:rPr b="1" lang="en-GB" sz="2800">
                <a:solidFill>
                  <a:srgbClr val="1155CC"/>
                </a:solidFill>
                <a:highlight>
                  <a:srgbClr val="F6F8FA"/>
                </a:highlight>
              </a:rPr>
              <a:t>Cardiovascular-Risk-Prediction</a:t>
            </a:r>
            <a:endParaRPr b="1" sz="2800">
              <a:solidFill>
                <a:srgbClr val="1155CC"/>
              </a:solidFill>
              <a:highlight>
                <a:srgbClr val="F6F8FA"/>
              </a:highlight>
            </a:endParaRPr>
          </a:p>
          <a:p>
            <a:pPr indent="0" lvl="0" marL="0" rtl="0" algn="l">
              <a:lnSpc>
                <a:spcPct val="100000"/>
              </a:lnSpc>
              <a:spcBef>
                <a:spcPts val="0"/>
              </a:spcBef>
              <a:spcAft>
                <a:spcPts val="0"/>
              </a:spcAft>
              <a:buSzPts val="5200"/>
              <a:buNone/>
            </a:pPr>
            <a:r>
              <a:t/>
            </a:r>
            <a:endParaRPr b="1" sz="1800">
              <a:solidFill>
                <a:schemeClr val="lt1"/>
              </a:solidFill>
              <a:latin typeface="Montserrat"/>
              <a:ea typeface="Montserrat"/>
              <a:cs typeface="Montserrat"/>
              <a:sym typeface="Montserrat"/>
            </a:endParaRPr>
          </a:p>
          <a:p>
            <a:pPr indent="0" lvl="0" marL="0" rtl="0" algn="l">
              <a:lnSpc>
                <a:spcPct val="150000"/>
              </a:lnSpc>
              <a:spcBef>
                <a:spcPts val="0"/>
              </a:spcBef>
              <a:spcAft>
                <a:spcPts val="0"/>
              </a:spcAft>
              <a:buNone/>
            </a:pPr>
            <a:r>
              <a:rPr b="1" lang="en-GB" sz="1800">
                <a:solidFill>
                  <a:schemeClr val="lt1"/>
                </a:solidFill>
                <a:latin typeface="Montserrat"/>
                <a:ea typeface="Montserrat"/>
                <a:cs typeface="Montserrat"/>
                <a:sym typeface="Montserrat"/>
              </a:rPr>
              <a:t>                                     	   1.Lalit Ahirrao</a:t>
            </a:r>
            <a:endParaRPr b="1" sz="1800">
              <a:solidFill>
                <a:schemeClr val="lt1"/>
              </a:solidFill>
              <a:latin typeface="Montserrat"/>
              <a:ea typeface="Montserrat"/>
              <a:cs typeface="Montserrat"/>
              <a:sym typeface="Montserrat"/>
            </a:endParaRPr>
          </a:p>
          <a:p>
            <a:pPr indent="0" lvl="0" marL="0" rtl="0" algn="l">
              <a:lnSpc>
                <a:spcPct val="150000"/>
              </a:lnSpc>
              <a:spcBef>
                <a:spcPts val="0"/>
              </a:spcBef>
              <a:spcAft>
                <a:spcPts val="0"/>
              </a:spcAft>
              <a:buNone/>
            </a:pPr>
            <a:r>
              <a:rPr b="1" lang="en-GB" sz="1800">
                <a:solidFill>
                  <a:schemeClr val="lt1"/>
                </a:solidFill>
                <a:latin typeface="Montserrat"/>
                <a:ea typeface="Montserrat"/>
                <a:cs typeface="Montserrat"/>
                <a:sym typeface="Montserrat"/>
              </a:rPr>
              <a:t>                                             2.Aniket Gajmal</a:t>
            </a:r>
            <a:endParaRPr b="1" sz="1800">
              <a:solidFill>
                <a:schemeClr val="lt1"/>
              </a:solidFill>
              <a:latin typeface="Montserrat"/>
              <a:ea typeface="Montserrat"/>
              <a:cs typeface="Montserrat"/>
              <a:sym typeface="Montserrat"/>
            </a:endParaRPr>
          </a:p>
          <a:p>
            <a:pPr indent="0" lvl="0" marL="0" rtl="0" algn="l">
              <a:lnSpc>
                <a:spcPct val="150000"/>
              </a:lnSpc>
              <a:spcBef>
                <a:spcPts val="0"/>
              </a:spcBef>
              <a:spcAft>
                <a:spcPts val="0"/>
              </a:spcAft>
              <a:buNone/>
            </a:pPr>
            <a:r>
              <a:rPr b="1" lang="en-GB" sz="1600">
                <a:solidFill>
                  <a:schemeClr val="lt1"/>
                </a:solidFill>
                <a:latin typeface="Montserrat"/>
                <a:ea typeface="Montserrat"/>
                <a:cs typeface="Montserrat"/>
                <a:sym typeface="Montserrat"/>
              </a:rPr>
              <a:t>                                                   3.Rushikesh Pawar </a:t>
            </a:r>
            <a:endParaRPr b="1" sz="1800">
              <a:solidFill>
                <a:schemeClr val="lt1"/>
              </a:solidFill>
              <a:latin typeface="Montserrat"/>
              <a:ea typeface="Montserrat"/>
              <a:cs typeface="Montserrat"/>
              <a:sym typeface="Montserrat"/>
            </a:endParaRPr>
          </a:p>
          <a:p>
            <a:pPr indent="0" lvl="0" marL="0" rtl="0" algn="l">
              <a:lnSpc>
                <a:spcPct val="150000"/>
              </a:lnSpc>
              <a:spcBef>
                <a:spcPts val="0"/>
              </a:spcBef>
              <a:spcAft>
                <a:spcPts val="0"/>
              </a:spcAft>
              <a:buNone/>
            </a:pPr>
            <a:r>
              <a:rPr b="1" lang="en-GB" sz="1800">
                <a:solidFill>
                  <a:schemeClr val="lt1"/>
                </a:solidFill>
                <a:latin typeface="Montserrat"/>
                <a:ea typeface="Montserrat"/>
                <a:cs typeface="Montserrat"/>
                <a:sym typeface="Montserrat"/>
              </a:rPr>
              <a:t>                                             4.Prasad Ghegade</a:t>
            </a:r>
            <a:endParaRPr b="1" sz="1600">
              <a:solidFill>
                <a:schemeClr val="lt1"/>
              </a:solidFill>
              <a:latin typeface="Montserrat"/>
              <a:ea typeface="Montserrat"/>
              <a:cs typeface="Montserrat"/>
              <a:sym typeface="Montserrat"/>
            </a:endParaRPr>
          </a:p>
          <a:p>
            <a:pPr indent="0" lvl="0" marL="0" rtl="0" algn="ctr">
              <a:lnSpc>
                <a:spcPct val="150000"/>
              </a:lnSpc>
              <a:spcBef>
                <a:spcPts val="0"/>
              </a:spcBef>
              <a:spcAft>
                <a:spcPts val="0"/>
              </a:spcAft>
              <a:buNone/>
            </a:pPr>
            <a:r>
              <a:rPr b="1" lang="en-GB" sz="1800">
                <a:solidFill>
                  <a:schemeClr val="lt1"/>
                </a:solidFill>
                <a:latin typeface="Montserrat"/>
                <a:ea typeface="Montserrat"/>
                <a:cs typeface="Montserrat"/>
                <a:sym typeface="Montserrat"/>
              </a:rPr>
              <a:t>5.Samarth Gangurde</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ctrTitle"/>
          </p:nvPr>
        </p:nvSpPr>
        <p:spPr>
          <a:xfrm>
            <a:off x="311700" y="171925"/>
            <a:ext cx="8520600" cy="6735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GB" sz="2800">
                <a:solidFill>
                  <a:srgbClr val="09272E"/>
                </a:solidFill>
              </a:rPr>
              <a:t>Exploratory Data Analysis</a:t>
            </a:r>
            <a:endParaRPr sz="6200"/>
          </a:p>
        </p:txBody>
      </p:sp>
      <p:sp>
        <p:nvSpPr>
          <p:cNvPr id="109" name="Google Shape;109;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10" name="Google Shape;110;p22"/>
          <p:cNvPicPr preferRelativeResize="0"/>
          <p:nvPr/>
        </p:nvPicPr>
        <p:blipFill>
          <a:blip r:embed="rId3">
            <a:alphaModFix/>
          </a:blip>
          <a:stretch>
            <a:fillRect/>
          </a:stretch>
        </p:blipFill>
        <p:spPr>
          <a:xfrm>
            <a:off x="0" y="959925"/>
            <a:ext cx="8832298" cy="3338275"/>
          </a:xfrm>
          <a:prstGeom prst="rect">
            <a:avLst/>
          </a:prstGeom>
          <a:noFill/>
          <a:ln>
            <a:noFill/>
          </a:ln>
        </p:spPr>
      </p:pic>
      <p:sp>
        <p:nvSpPr>
          <p:cNvPr id="111" name="Google Shape;111;p22"/>
          <p:cNvSpPr txBox="1"/>
          <p:nvPr/>
        </p:nvSpPr>
        <p:spPr>
          <a:xfrm>
            <a:off x="458475" y="4541750"/>
            <a:ext cx="809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solidFill>
                  <a:schemeClr val="accent2"/>
                </a:solidFill>
                <a:highlight>
                  <a:srgbClr val="FFFFFF"/>
                </a:highlight>
                <a:latin typeface="Roboto"/>
                <a:ea typeface="Roboto"/>
                <a:cs typeface="Roboto"/>
                <a:sym typeface="Roboto"/>
              </a:rPr>
              <a:t>Most of Patients  belongs to  age group  38-64</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ctrTitle"/>
          </p:nvPr>
        </p:nvSpPr>
        <p:spPr>
          <a:xfrm>
            <a:off x="311700" y="200575"/>
            <a:ext cx="8520600" cy="63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2800"/>
              <a:buFont typeface="Arial"/>
              <a:buNone/>
            </a:pPr>
            <a:r>
              <a:rPr b="1" lang="en-GB" sz="2800">
                <a:solidFill>
                  <a:srgbClr val="09272E"/>
                </a:solidFill>
              </a:rPr>
              <a:t>ANALYSIS OF GENDER VARIABLE</a:t>
            </a:r>
            <a:endParaRPr/>
          </a:p>
        </p:txBody>
      </p:sp>
      <p:sp>
        <p:nvSpPr>
          <p:cNvPr id="117" name="Google Shape;117;p23"/>
          <p:cNvSpPr txBox="1"/>
          <p:nvPr>
            <p:ph idx="1" type="subTitle"/>
          </p:nvPr>
        </p:nvSpPr>
        <p:spPr>
          <a:xfrm>
            <a:off x="311700" y="1490050"/>
            <a:ext cx="8520600" cy="285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18" name="Google Shape;118;p23"/>
          <p:cNvPicPr preferRelativeResize="0"/>
          <p:nvPr/>
        </p:nvPicPr>
        <p:blipFill>
          <a:blip r:embed="rId3">
            <a:alphaModFix/>
          </a:blip>
          <a:stretch>
            <a:fillRect/>
          </a:stretch>
        </p:blipFill>
        <p:spPr>
          <a:xfrm>
            <a:off x="947375" y="1002900"/>
            <a:ext cx="6832350" cy="3338574"/>
          </a:xfrm>
          <a:prstGeom prst="rect">
            <a:avLst/>
          </a:prstGeom>
          <a:noFill/>
          <a:ln>
            <a:noFill/>
          </a:ln>
        </p:spPr>
      </p:pic>
      <p:sp>
        <p:nvSpPr>
          <p:cNvPr id="119" name="Google Shape;119;p23"/>
          <p:cNvSpPr txBox="1"/>
          <p:nvPr/>
        </p:nvSpPr>
        <p:spPr>
          <a:xfrm>
            <a:off x="859625" y="4441475"/>
            <a:ext cx="7622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600"/>
              <a:t>Ratio Females is more than ratio of Males </a:t>
            </a:r>
            <a:endParaRPr b="1"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ctrTitle"/>
          </p:nvPr>
        </p:nvSpPr>
        <p:spPr>
          <a:xfrm>
            <a:off x="214900" y="186250"/>
            <a:ext cx="8617500" cy="859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sz="2600">
                <a:solidFill>
                  <a:srgbClr val="09272E"/>
                </a:solidFill>
              </a:rPr>
              <a:t>ANALYSIS OF CIGPERDAY VARIABLE W.R.T AGE</a:t>
            </a:r>
            <a:endParaRPr sz="5000"/>
          </a:p>
        </p:txBody>
      </p:sp>
      <p:sp>
        <p:nvSpPr>
          <p:cNvPr id="125" name="Google Shape;125;p2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26" name="Google Shape;126;p24"/>
          <p:cNvPicPr preferRelativeResize="0"/>
          <p:nvPr/>
        </p:nvPicPr>
        <p:blipFill>
          <a:blip r:embed="rId3">
            <a:alphaModFix/>
          </a:blip>
          <a:stretch>
            <a:fillRect/>
          </a:stretch>
        </p:blipFill>
        <p:spPr>
          <a:xfrm>
            <a:off x="66063" y="1260800"/>
            <a:ext cx="9011876" cy="3109025"/>
          </a:xfrm>
          <a:prstGeom prst="rect">
            <a:avLst/>
          </a:prstGeom>
          <a:noFill/>
          <a:ln>
            <a:noFill/>
          </a:ln>
        </p:spPr>
      </p:pic>
      <p:sp>
        <p:nvSpPr>
          <p:cNvPr id="127" name="Google Shape;127;p24"/>
          <p:cNvSpPr txBox="1"/>
          <p:nvPr/>
        </p:nvSpPr>
        <p:spPr>
          <a:xfrm>
            <a:off x="311700" y="4527425"/>
            <a:ext cx="82704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600"/>
              <a:t>Most of the person who smokes more than 10 </a:t>
            </a:r>
            <a:r>
              <a:rPr b="1" lang="en-GB" sz="1600"/>
              <a:t>cigarettes</a:t>
            </a:r>
            <a:r>
              <a:rPr b="1" lang="en-GB" sz="1600"/>
              <a:t> showing risk of </a:t>
            </a:r>
            <a:r>
              <a:rPr b="1" lang="en-GB" sz="1600"/>
              <a:t>cardio ascular</a:t>
            </a:r>
            <a:r>
              <a:rPr b="1" lang="en-GB" sz="1600"/>
              <a:t> more</a:t>
            </a:r>
            <a:endParaRPr b="1"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ctrTitle"/>
          </p:nvPr>
        </p:nvSpPr>
        <p:spPr>
          <a:xfrm>
            <a:off x="311700" y="229225"/>
            <a:ext cx="8520600" cy="60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sz="2800">
                <a:solidFill>
                  <a:srgbClr val="09272E"/>
                </a:solidFill>
              </a:rPr>
              <a:t>ANALYSIS OF BMI VARIABLE</a:t>
            </a:r>
            <a:endParaRPr/>
          </a:p>
        </p:txBody>
      </p:sp>
      <p:pic>
        <p:nvPicPr>
          <p:cNvPr id="133" name="Google Shape;133;p25"/>
          <p:cNvPicPr preferRelativeResize="0"/>
          <p:nvPr/>
        </p:nvPicPr>
        <p:blipFill>
          <a:blip r:embed="rId3">
            <a:alphaModFix/>
          </a:blip>
          <a:stretch>
            <a:fillRect/>
          </a:stretch>
        </p:blipFill>
        <p:spPr>
          <a:xfrm>
            <a:off x="1131850" y="945575"/>
            <a:ext cx="6533249" cy="3438575"/>
          </a:xfrm>
          <a:prstGeom prst="rect">
            <a:avLst/>
          </a:prstGeom>
          <a:noFill/>
          <a:ln>
            <a:noFill/>
          </a:ln>
        </p:spPr>
      </p:pic>
      <p:sp>
        <p:nvSpPr>
          <p:cNvPr id="134" name="Google Shape;134;p25"/>
          <p:cNvSpPr txBox="1"/>
          <p:nvPr/>
        </p:nvSpPr>
        <p:spPr>
          <a:xfrm>
            <a:off x="630400" y="4565625"/>
            <a:ext cx="82020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600"/>
              </a:spcBef>
              <a:spcAft>
                <a:spcPts val="500"/>
              </a:spcAft>
              <a:buNone/>
            </a:pPr>
            <a:r>
              <a:rPr b="1" lang="en-GB" sz="1200">
                <a:solidFill>
                  <a:schemeClr val="accent2"/>
                </a:solidFill>
                <a:highlight>
                  <a:srgbClr val="FFFFFF"/>
                </a:highlight>
                <a:latin typeface="Roboto"/>
                <a:ea typeface="Roboto"/>
                <a:cs typeface="Roboto"/>
                <a:sym typeface="Roboto"/>
              </a:rPr>
              <a:t>BMI(Body Mass Index)of most of people is between approx 20-30 and  for tenyearCHD it is showing some more</a:t>
            </a:r>
            <a:endParaRPr b="1" sz="1200">
              <a:solidFill>
                <a:schemeClr val="accent2"/>
              </a:solidFill>
              <a:highlight>
                <a:srgbClr val="FFFFFF"/>
              </a:highlight>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ctrTitle"/>
          </p:nvPr>
        </p:nvSpPr>
        <p:spPr>
          <a:xfrm>
            <a:off x="311700" y="214900"/>
            <a:ext cx="8520600" cy="60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sz="2800">
                <a:solidFill>
                  <a:srgbClr val="09272E"/>
                </a:solidFill>
              </a:rPr>
              <a:t>ANALYSIS OF HEARTRATE VARIABLE</a:t>
            </a:r>
            <a:endParaRPr/>
          </a:p>
        </p:txBody>
      </p:sp>
      <p:sp>
        <p:nvSpPr>
          <p:cNvPr id="140" name="Google Shape;140;p2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41" name="Google Shape;141;p26"/>
          <p:cNvPicPr preferRelativeResize="0"/>
          <p:nvPr/>
        </p:nvPicPr>
        <p:blipFill>
          <a:blip r:embed="rId3">
            <a:alphaModFix/>
          </a:blip>
          <a:stretch>
            <a:fillRect/>
          </a:stretch>
        </p:blipFill>
        <p:spPr>
          <a:xfrm>
            <a:off x="2091775" y="974275"/>
            <a:ext cx="5243775" cy="3023050"/>
          </a:xfrm>
          <a:prstGeom prst="rect">
            <a:avLst/>
          </a:prstGeom>
          <a:noFill/>
          <a:ln>
            <a:noFill/>
          </a:ln>
        </p:spPr>
      </p:pic>
      <p:sp>
        <p:nvSpPr>
          <p:cNvPr id="142" name="Google Shape;142;p26"/>
          <p:cNvSpPr txBox="1"/>
          <p:nvPr/>
        </p:nvSpPr>
        <p:spPr>
          <a:xfrm>
            <a:off x="630400" y="4240875"/>
            <a:ext cx="8202000" cy="714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600"/>
              </a:spcBef>
              <a:spcAft>
                <a:spcPts val="500"/>
              </a:spcAft>
              <a:buNone/>
            </a:pPr>
            <a:r>
              <a:rPr b="1" lang="en-GB" sz="1600">
                <a:solidFill>
                  <a:schemeClr val="accent2"/>
                </a:solidFill>
                <a:highlight>
                  <a:srgbClr val="FFFFFF"/>
                </a:highlight>
                <a:latin typeface="Roboto"/>
                <a:ea typeface="Roboto"/>
                <a:cs typeface="Roboto"/>
                <a:sym typeface="Roboto"/>
              </a:rPr>
              <a:t>As we can see heart rate of most of  people is between approx 75-110 &amp; heartrate of smokers shows more than non smokers</a:t>
            </a:r>
            <a:endParaRPr b="1" sz="1600">
              <a:solidFill>
                <a:schemeClr val="accent2"/>
              </a:solidFill>
              <a:highlight>
                <a:srgbClr val="FFFFFF"/>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ctrTitle"/>
          </p:nvPr>
        </p:nvSpPr>
        <p:spPr>
          <a:xfrm>
            <a:off x="311700" y="315200"/>
            <a:ext cx="8520600" cy="51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3300">
                <a:solidFill>
                  <a:srgbClr val="000000"/>
                </a:solidFill>
              </a:rPr>
              <a:t>Heatmap</a:t>
            </a:r>
            <a:endParaRPr b="1" sz="3300">
              <a:solidFill>
                <a:srgbClr val="000000"/>
              </a:solidFill>
            </a:endParaRPr>
          </a:p>
        </p:txBody>
      </p:sp>
      <p:sp>
        <p:nvSpPr>
          <p:cNvPr id="148" name="Google Shape;148;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49" name="Google Shape;149;p27"/>
          <p:cNvPicPr preferRelativeResize="0"/>
          <p:nvPr/>
        </p:nvPicPr>
        <p:blipFill>
          <a:blip r:embed="rId3">
            <a:alphaModFix/>
          </a:blip>
          <a:stretch>
            <a:fillRect/>
          </a:stretch>
        </p:blipFill>
        <p:spPr>
          <a:xfrm>
            <a:off x="745025" y="1041125"/>
            <a:ext cx="7708075" cy="4102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ctrTitle"/>
          </p:nvPr>
        </p:nvSpPr>
        <p:spPr>
          <a:xfrm>
            <a:off x="311700" y="582950"/>
            <a:ext cx="8127000" cy="56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2800"/>
              <a:buFont typeface="Arial"/>
              <a:buNone/>
            </a:pPr>
            <a:r>
              <a:rPr b="1" lang="en-GB" sz="2800">
                <a:solidFill>
                  <a:srgbClr val="09272E"/>
                </a:solidFill>
              </a:rPr>
              <a:t> </a:t>
            </a:r>
            <a:r>
              <a:rPr b="1" lang="en-GB" sz="3000">
                <a:solidFill>
                  <a:srgbClr val="09272E"/>
                </a:solidFill>
              </a:rPr>
              <a:t>Algorithms Used</a:t>
            </a:r>
            <a:endParaRPr sz="5400"/>
          </a:p>
        </p:txBody>
      </p:sp>
      <p:sp>
        <p:nvSpPr>
          <p:cNvPr id="155" name="Google Shape;155;p28"/>
          <p:cNvSpPr txBox="1"/>
          <p:nvPr>
            <p:ph idx="1" type="subTitle"/>
          </p:nvPr>
        </p:nvSpPr>
        <p:spPr>
          <a:xfrm>
            <a:off x="311700" y="1647650"/>
            <a:ext cx="8520600" cy="2106000"/>
          </a:xfrm>
          <a:prstGeom prst="rect">
            <a:avLst/>
          </a:prstGeom>
        </p:spPr>
        <p:txBody>
          <a:bodyPr anchorCtr="0" anchor="t" bIns="91425" lIns="91425" spcFirstLastPara="1" rIns="91425" wrap="square" tIns="91425">
            <a:noAutofit/>
          </a:bodyPr>
          <a:lstStyle/>
          <a:p>
            <a:pPr indent="-406400" lvl="0" marL="457200" rtl="0" algn="l">
              <a:lnSpc>
                <a:spcPct val="150000"/>
              </a:lnSpc>
              <a:spcBef>
                <a:spcPts val="0"/>
              </a:spcBef>
              <a:spcAft>
                <a:spcPts val="0"/>
              </a:spcAft>
              <a:buClr>
                <a:srgbClr val="000000"/>
              </a:buClr>
              <a:buSzPts val="2800"/>
              <a:buChar char="●"/>
            </a:pPr>
            <a:r>
              <a:rPr lang="en-GB">
                <a:solidFill>
                  <a:srgbClr val="000000"/>
                </a:solidFill>
              </a:rPr>
              <a:t>KNN classifier</a:t>
            </a:r>
            <a:endParaRPr>
              <a:solidFill>
                <a:srgbClr val="000000"/>
              </a:solidFill>
            </a:endParaRPr>
          </a:p>
          <a:p>
            <a:pPr indent="-406400" lvl="0" marL="457200" rtl="0" algn="l">
              <a:lnSpc>
                <a:spcPct val="150000"/>
              </a:lnSpc>
              <a:spcBef>
                <a:spcPts val="0"/>
              </a:spcBef>
              <a:spcAft>
                <a:spcPts val="0"/>
              </a:spcAft>
              <a:buClr>
                <a:srgbClr val="000000"/>
              </a:buClr>
              <a:buSzPts val="2800"/>
              <a:buChar char="●"/>
            </a:pPr>
            <a:r>
              <a:rPr lang="en-GB">
                <a:solidFill>
                  <a:srgbClr val="000000"/>
                </a:solidFill>
              </a:rPr>
              <a:t>Random Forests</a:t>
            </a:r>
            <a:endParaRPr>
              <a:solidFill>
                <a:srgbClr val="000000"/>
              </a:solidFill>
            </a:endParaRPr>
          </a:p>
          <a:p>
            <a:pPr indent="-406400" lvl="0" marL="457200" rtl="0" algn="l">
              <a:lnSpc>
                <a:spcPct val="150000"/>
              </a:lnSpc>
              <a:spcBef>
                <a:spcPts val="0"/>
              </a:spcBef>
              <a:spcAft>
                <a:spcPts val="0"/>
              </a:spcAft>
              <a:buClr>
                <a:srgbClr val="000000"/>
              </a:buClr>
              <a:buSzPts val="2800"/>
              <a:buChar char="●"/>
            </a:pPr>
            <a:r>
              <a:rPr lang="en-GB">
                <a:solidFill>
                  <a:srgbClr val="000000"/>
                </a:solidFill>
              </a:rPr>
              <a:t>Logistic Regression</a:t>
            </a:r>
            <a:endParaRPr>
              <a:solidFill>
                <a:srgbClr val="000000"/>
              </a:solidFill>
            </a:endParaRPr>
          </a:p>
        </p:txBody>
      </p:sp>
      <p:sp>
        <p:nvSpPr>
          <p:cNvPr id="156" name="Google Shape;156;p28"/>
          <p:cNvSpPr txBox="1"/>
          <p:nvPr/>
        </p:nvSpPr>
        <p:spPr>
          <a:xfrm>
            <a:off x="730700" y="4011650"/>
            <a:ext cx="74646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600"/>
              <a:t>We used 3 algorithms with GridsearchCV(Hyperparameter tuning) for better accuracy</a:t>
            </a:r>
            <a:r>
              <a:rPr b="1" lang="en-GB"/>
              <a:t> </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ctrTitle"/>
          </p:nvPr>
        </p:nvSpPr>
        <p:spPr>
          <a:xfrm>
            <a:off x="311700" y="296100"/>
            <a:ext cx="8520600" cy="964800"/>
          </a:xfrm>
          <a:prstGeom prst="rect">
            <a:avLst/>
          </a:prstGeom>
        </p:spPr>
        <p:txBody>
          <a:bodyPr anchorCtr="0" anchor="b" bIns="91425" lIns="91425" spcFirstLastPara="1" rIns="91425" wrap="square" tIns="91425">
            <a:noAutofit/>
          </a:bodyPr>
          <a:lstStyle/>
          <a:p>
            <a:pPr indent="0" lvl="0" marL="0" rtl="0" algn="l">
              <a:lnSpc>
                <a:spcPct val="115000"/>
              </a:lnSpc>
              <a:spcBef>
                <a:spcPts val="900"/>
              </a:spcBef>
              <a:spcAft>
                <a:spcPts val="0"/>
              </a:spcAft>
              <a:buNone/>
            </a:pPr>
            <a:r>
              <a:t/>
            </a:r>
            <a:endParaRPr b="1" sz="1750">
              <a:solidFill>
                <a:schemeClr val="accent2"/>
              </a:solidFill>
              <a:highlight>
                <a:srgbClr val="FFFFFF"/>
              </a:highlight>
              <a:latin typeface="Roboto"/>
              <a:ea typeface="Roboto"/>
              <a:cs typeface="Roboto"/>
              <a:sym typeface="Roboto"/>
            </a:endParaRPr>
          </a:p>
          <a:p>
            <a:pPr indent="0" lvl="0" marL="0" rtl="0" algn="l">
              <a:lnSpc>
                <a:spcPct val="115000"/>
              </a:lnSpc>
              <a:spcBef>
                <a:spcPts val="900"/>
              </a:spcBef>
              <a:spcAft>
                <a:spcPts val="900"/>
              </a:spcAft>
              <a:buNone/>
            </a:pPr>
            <a:r>
              <a:rPr b="1" lang="en-GB" sz="2600">
                <a:solidFill>
                  <a:schemeClr val="accent2"/>
                </a:solidFill>
                <a:highlight>
                  <a:srgbClr val="FFFFFF"/>
                </a:highlight>
                <a:latin typeface="Roboto"/>
                <a:ea typeface="Roboto"/>
                <a:cs typeface="Roboto"/>
                <a:sym typeface="Roboto"/>
              </a:rPr>
              <a:t>KNeighborsClassifier with GridsearchCV</a:t>
            </a:r>
            <a:endParaRPr sz="2600"/>
          </a:p>
        </p:txBody>
      </p:sp>
      <p:sp>
        <p:nvSpPr>
          <p:cNvPr id="162" name="Google Shape;162;p29"/>
          <p:cNvSpPr txBox="1"/>
          <p:nvPr>
            <p:ph idx="1" type="subTitle"/>
          </p:nvPr>
        </p:nvSpPr>
        <p:spPr>
          <a:xfrm>
            <a:off x="311700" y="1618975"/>
            <a:ext cx="8520600" cy="2578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GB" sz="1800">
                <a:solidFill>
                  <a:schemeClr val="accent2"/>
                </a:solidFill>
                <a:highlight>
                  <a:srgbClr val="FFFFFF"/>
                </a:highlight>
                <a:latin typeface="Courier New"/>
                <a:ea typeface="Courier New"/>
                <a:cs typeface="Courier New"/>
                <a:sym typeface="Courier New"/>
              </a:rPr>
              <a:t>The accuracy on test data is  0.8845437616387337</a:t>
            </a:r>
            <a:endParaRPr b="1" sz="1800">
              <a:solidFill>
                <a:schemeClr val="accent2"/>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GB" sz="1800">
                <a:solidFill>
                  <a:schemeClr val="accent2"/>
                </a:solidFill>
                <a:highlight>
                  <a:srgbClr val="FFFFFF"/>
                </a:highlight>
                <a:latin typeface="Courier New"/>
                <a:ea typeface="Courier New"/>
                <a:cs typeface="Courier New"/>
                <a:sym typeface="Courier New"/>
              </a:rPr>
              <a:t>The precision on test data is  0.931098696461825</a:t>
            </a:r>
            <a:endParaRPr b="1" sz="1800">
              <a:solidFill>
                <a:schemeClr val="accent2"/>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GB" sz="1800">
                <a:solidFill>
                  <a:schemeClr val="accent2"/>
                </a:solidFill>
                <a:highlight>
                  <a:srgbClr val="FFFFFF"/>
                </a:highlight>
                <a:latin typeface="Courier New"/>
                <a:ea typeface="Courier New"/>
                <a:cs typeface="Courier New"/>
                <a:sym typeface="Courier New"/>
              </a:rPr>
              <a:t>The recall on test data is  0.8517887563884157</a:t>
            </a:r>
            <a:endParaRPr b="1" sz="1800">
              <a:solidFill>
                <a:schemeClr val="accent2"/>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GB" sz="1800">
                <a:solidFill>
                  <a:schemeClr val="accent2"/>
                </a:solidFill>
                <a:highlight>
                  <a:srgbClr val="FFFFFF"/>
                </a:highlight>
                <a:latin typeface="Courier New"/>
                <a:ea typeface="Courier New"/>
                <a:cs typeface="Courier New"/>
                <a:sym typeface="Courier New"/>
              </a:rPr>
              <a:t>The f1 on test data is  0.8896797153024911</a:t>
            </a:r>
            <a:endParaRPr b="1" sz="1800">
              <a:solidFill>
                <a:schemeClr val="accent2"/>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GB" sz="1800">
                <a:solidFill>
                  <a:schemeClr val="accent2"/>
                </a:solidFill>
                <a:highlight>
                  <a:srgbClr val="FFFFFF"/>
                </a:highlight>
                <a:latin typeface="Courier New"/>
                <a:ea typeface="Courier New"/>
                <a:cs typeface="Courier New"/>
                <a:sym typeface="Courier New"/>
              </a:rPr>
              <a:t>The roc_score on test data is  0.88790669852275</a:t>
            </a:r>
            <a:endParaRPr b="1"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ctrTitle"/>
          </p:nvPr>
        </p:nvSpPr>
        <p:spPr>
          <a:xfrm>
            <a:off x="315750" y="472800"/>
            <a:ext cx="8512500" cy="3968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168" name="Google Shape;168;p30"/>
          <p:cNvSpPr/>
          <p:nvPr/>
        </p:nvSpPr>
        <p:spPr>
          <a:xfrm>
            <a:off x="667000" y="472800"/>
            <a:ext cx="3782400" cy="3495900"/>
          </a:xfrm>
          <a:prstGeom prst="rect">
            <a:avLst/>
          </a:prstGeom>
          <a:solidFill>
            <a:srgbClr val="FFFFFF"/>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GB" sz="1700">
                <a:solidFill>
                  <a:schemeClr val="accent2"/>
                </a:solidFill>
                <a:highlight>
                  <a:srgbClr val="FFFFFF"/>
                </a:highlight>
              </a:rPr>
              <a:t>accuracy  0.904096834264432</a:t>
            </a:r>
            <a:endParaRPr sz="1700">
              <a:solidFill>
                <a:schemeClr val="accent2"/>
              </a:solidFill>
              <a:highlight>
                <a:srgbClr val="FFFFFF"/>
              </a:highlight>
            </a:endParaRPr>
          </a:p>
          <a:p>
            <a:pPr indent="0" lvl="0" marL="0" rtl="0" algn="l">
              <a:lnSpc>
                <a:spcPct val="150000"/>
              </a:lnSpc>
              <a:spcBef>
                <a:spcPts val="0"/>
              </a:spcBef>
              <a:spcAft>
                <a:spcPts val="0"/>
              </a:spcAft>
              <a:buNone/>
            </a:pPr>
            <a:r>
              <a:rPr lang="en-GB" sz="1700">
                <a:solidFill>
                  <a:schemeClr val="accent2"/>
                </a:solidFill>
                <a:highlight>
                  <a:srgbClr val="FFFFFF"/>
                </a:highlight>
              </a:rPr>
              <a:t>precision 0.8789571694599627</a:t>
            </a:r>
            <a:endParaRPr sz="1700">
              <a:solidFill>
                <a:schemeClr val="accent2"/>
              </a:solidFill>
              <a:highlight>
                <a:srgbClr val="FFFFFF"/>
              </a:highlight>
            </a:endParaRPr>
          </a:p>
          <a:p>
            <a:pPr indent="0" lvl="0" marL="0" rtl="0" algn="l">
              <a:lnSpc>
                <a:spcPct val="150000"/>
              </a:lnSpc>
              <a:spcBef>
                <a:spcPts val="0"/>
              </a:spcBef>
              <a:spcAft>
                <a:spcPts val="0"/>
              </a:spcAft>
              <a:buNone/>
            </a:pPr>
            <a:r>
              <a:rPr lang="en-GB" sz="1700">
                <a:solidFill>
                  <a:schemeClr val="accent2"/>
                </a:solidFill>
                <a:highlight>
                  <a:srgbClr val="FFFFFF"/>
                </a:highlight>
              </a:rPr>
              <a:t>recall    0.9254901960784314</a:t>
            </a:r>
            <a:endParaRPr sz="1700">
              <a:solidFill>
                <a:schemeClr val="accent2"/>
              </a:solidFill>
              <a:highlight>
                <a:srgbClr val="FFFFFF"/>
              </a:highlight>
            </a:endParaRPr>
          </a:p>
          <a:p>
            <a:pPr indent="0" lvl="0" marL="0" rtl="0" algn="l">
              <a:lnSpc>
                <a:spcPct val="150000"/>
              </a:lnSpc>
              <a:spcBef>
                <a:spcPts val="0"/>
              </a:spcBef>
              <a:spcAft>
                <a:spcPts val="0"/>
              </a:spcAft>
              <a:buNone/>
            </a:pPr>
            <a:r>
              <a:rPr lang="en-GB" sz="1700">
                <a:solidFill>
                  <a:schemeClr val="accent2"/>
                </a:solidFill>
                <a:highlight>
                  <a:srgbClr val="FFFFFF"/>
                </a:highlight>
              </a:rPr>
              <a:t>f1        0.9016236867239732</a:t>
            </a:r>
            <a:endParaRPr sz="1700">
              <a:solidFill>
                <a:schemeClr val="accent2"/>
              </a:solidFill>
              <a:highlight>
                <a:srgbClr val="FFFFFF"/>
              </a:highlight>
            </a:endParaRPr>
          </a:p>
          <a:p>
            <a:pPr indent="0" lvl="0" marL="0" rtl="0" algn="l">
              <a:lnSpc>
                <a:spcPct val="150000"/>
              </a:lnSpc>
              <a:spcBef>
                <a:spcPts val="0"/>
              </a:spcBef>
              <a:spcAft>
                <a:spcPts val="0"/>
              </a:spcAft>
              <a:buNone/>
            </a:pPr>
            <a:r>
              <a:rPr lang="en-GB" sz="1700">
                <a:solidFill>
                  <a:schemeClr val="accent2"/>
                </a:solidFill>
                <a:highlight>
                  <a:srgbClr val="FFFFFF"/>
                </a:highlight>
              </a:rPr>
              <a:t>Roc_score 0.9051209845640383</a:t>
            </a:r>
            <a:endParaRPr sz="1700"/>
          </a:p>
        </p:txBody>
      </p:sp>
      <p:sp>
        <p:nvSpPr>
          <p:cNvPr id="169" name="Google Shape;169;p30"/>
          <p:cNvSpPr/>
          <p:nvPr/>
        </p:nvSpPr>
        <p:spPr>
          <a:xfrm>
            <a:off x="5009250" y="472800"/>
            <a:ext cx="3855600" cy="3495900"/>
          </a:xfrm>
          <a:prstGeom prst="rect">
            <a:avLst/>
          </a:prstGeom>
          <a:solidFill>
            <a:srgbClr val="FFFFFF"/>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GB" sz="1700">
                <a:solidFill>
                  <a:schemeClr val="accent2"/>
                </a:solidFill>
                <a:highlight>
                  <a:srgbClr val="FFFFFF"/>
                </a:highlight>
              </a:rPr>
              <a:t>accuracy 	0.785847299813780</a:t>
            </a:r>
            <a:endParaRPr sz="1700">
              <a:solidFill>
                <a:schemeClr val="accent2"/>
              </a:solidFill>
              <a:highlight>
                <a:srgbClr val="FFFFFF"/>
              </a:highlight>
            </a:endParaRPr>
          </a:p>
          <a:p>
            <a:pPr indent="0" lvl="0" marL="0" rtl="0" algn="l">
              <a:lnSpc>
                <a:spcPct val="150000"/>
              </a:lnSpc>
              <a:spcBef>
                <a:spcPts val="0"/>
              </a:spcBef>
              <a:spcAft>
                <a:spcPts val="0"/>
              </a:spcAft>
              <a:buNone/>
            </a:pPr>
            <a:r>
              <a:rPr lang="en-GB" sz="1700">
                <a:solidFill>
                  <a:schemeClr val="accent2"/>
                </a:solidFill>
                <a:highlight>
                  <a:srgbClr val="FFFFFF"/>
                </a:highlight>
              </a:rPr>
              <a:t>precision 	0.6685288640595903</a:t>
            </a:r>
            <a:endParaRPr sz="1700">
              <a:solidFill>
                <a:schemeClr val="accent2"/>
              </a:solidFill>
              <a:highlight>
                <a:srgbClr val="FFFFFF"/>
              </a:highlight>
            </a:endParaRPr>
          </a:p>
          <a:p>
            <a:pPr indent="0" lvl="0" marL="0" rtl="0" algn="l">
              <a:lnSpc>
                <a:spcPct val="150000"/>
              </a:lnSpc>
              <a:spcBef>
                <a:spcPts val="0"/>
              </a:spcBef>
              <a:spcAft>
                <a:spcPts val="0"/>
              </a:spcAft>
              <a:buNone/>
            </a:pPr>
            <a:r>
              <a:rPr lang="en-GB" sz="1700">
                <a:solidFill>
                  <a:schemeClr val="accent2"/>
                </a:solidFill>
                <a:highlight>
                  <a:srgbClr val="FFFFFF"/>
                </a:highlight>
              </a:rPr>
              <a:t>recall 		0.8734793187347932</a:t>
            </a:r>
            <a:endParaRPr sz="1700">
              <a:solidFill>
                <a:schemeClr val="accent2"/>
              </a:solidFill>
              <a:highlight>
                <a:srgbClr val="FFFFFF"/>
              </a:highlight>
            </a:endParaRPr>
          </a:p>
          <a:p>
            <a:pPr indent="0" lvl="0" marL="0" rtl="0" algn="l">
              <a:lnSpc>
                <a:spcPct val="150000"/>
              </a:lnSpc>
              <a:spcBef>
                <a:spcPts val="0"/>
              </a:spcBef>
              <a:spcAft>
                <a:spcPts val="0"/>
              </a:spcAft>
              <a:buNone/>
            </a:pPr>
            <a:r>
              <a:rPr lang="en-GB" sz="1700">
                <a:solidFill>
                  <a:schemeClr val="accent2"/>
                </a:solidFill>
                <a:highlight>
                  <a:srgbClr val="FFFFFF"/>
                </a:highlight>
              </a:rPr>
              <a:t>f1   			0.7573839662447257</a:t>
            </a:r>
            <a:endParaRPr sz="1700">
              <a:solidFill>
                <a:schemeClr val="accent2"/>
              </a:solidFill>
              <a:highlight>
                <a:srgbClr val="FFFFFF"/>
              </a:highlight>
            </a:endParaRPr>
          </a:p>
          <a:p>
            <a:pPr indent="0" lvl="0" marL="0" rtl="0" algn="l">
              <a:lnSpc>
                <a:spcPct val="150000"/>
              </a:lnSpc>
              <a:spcBef>
                <a:spcPts val="0"/>
              </a:spcBef>
              <a:spcAft>
                <a:spcPts val="0"/>
              </a:spcAft>
              <a:buNone/>
            </a:pPr>
            <a:r>
              <a:rPr lang="en-GB" sz="1700">
                <a:solidFill>
                  <a:schemeClr val="accent2"/>
                </a:solidFill>
                <a:highlight>
                  <a:srgbClr val="FFFFFF"/>
                </a:highlight>
              </a:rPr>
              <a:t>Roc_score  	0.8025013486584978</a:t>
            </a:r>
            <a:endParaRPr sz="1700"/>
          </a:p>
        </p:txBody>
      </p:sp>
      <p:sp>
        <p:nvSpPr>
          <p:cNvPr id="170" name="Google Shape;170;p30"/>
          <p:cNvSpPr txBox="1"/>
          <p:nvPr/>
        </p:nvSpPr>
        <p:spPr>
          <a:xfrm>
            <a:off x="5009250" y="472800"/>
            <a:ext cx="3782400" cy="940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900"/>
              </a:spcBef>
              <a:spcAft>
                <a:spcPts val="0"/>
              </a:spcAft>
              <a:buNone/>
            </a:pPr>
            <a:r>
              <a:rPr b="1" lang="en-GB" sz="2400">
                <a:solidFill>
                  <a:schemeClr val="accent2"/>
                </a:solidFill>
                <a:highlight>
                  <a:srgbClr val="FFFFFF"/>
                </a:highlight>
                <a:latin typeface="Roboto"/>
                <a:ea typeface="Roboto"/>
                <a:cs typeface="Roboto"/>
                <a:sym typeface="Roboto"/>
              </a:rPr>
              <a:t>Logistic Regression</a:t>
            </a:r>
            <a:endParaRPr b="1" sz="2400">
              <a:solidFill>
                <a:schemeClr val="accent2"/>
              </a:solidFill>
              <a:highlight>
                <a:srgbClr val="FFFFFF"/>
              </a:highlight>
              <a:latin typeface="Roboto"/>
              <a:ea typeface="Roboto"/>
              <a:cs typeface="Roboto"/>
              <a:sym typeface="Roboto"/>
            </a:endParaRPr>
          </a:p>
          <a:p>
            <a:pPr indent="0" lvl="0" marL="0" rtl="0" algn="l">
              <a:spcBef>
                <a:spcPts val="900"/>
              </a:spcBef>
              <a:spcAft>
                <a:spcPts val="0"/>
              </a:spcAft>
              <a:buNone/>
            </a:pPr>
            <a:r>
              <a:t/>
            </a:r>
            <a:endParaRPr/>
          </a:p>
        </p:txBody>
      </p:sp>
      <p:sp>
        <p:nvSpPr>
          <p:cNvPr id="171" name="Google Shape;171;p30"/>
          <p:cNvSpPr txBox="1"/>
          <p:nvPr/>
        </p:nvSpPr>
        <p:spPr>
          <a:xfrm>
            <a:off x="667000" y="472800"/>
            <a:ext cx="3782400" cy="922800"/>
          </a:xfrm>
          <a:prstGeom prst="rect">
            <a:avLst/>
          </a:prstGeom>
          <a:noFill/>
          <a:ln>
            <a:noFill/>
          </a:ln>
        </p:spPr>
        <p:txBody>
          <a:bodyPr anchorCtr="0" anchor="b" bIns="91425" lIns="91425" spcFirstLastPara="1" rIns="91425" wrap="square" tIns="91425">
            <a:spAutoFit/>
          </a:bodyPr>
          <a:lstStyle/>
          <a:p>
            <a:pPr indent="0" lvl="0" marL="0" rtl="0" algn="ctr">
              <a:lnSpc>
                <a:spcPct val="115000"/>
              </a:lnSpc>
              <a:spcBef>
                <a:spcPts val="900"/>
              </a:spcBef>
              <a:spcAft>
                <a:spcPts val="0"/>
              </a:spcAft>
              <a:buNone/>
            </a:pPr>
            <a:r>
              <a:rPr b="1" lang="en-GB" sz="2300">
                <a:solidFill>
                  <a:schemeClr val="accent2"/>
                </a:solidFill>
                <a:highlight>
                  <a:srgbClr val="FFFFFF"/>
                </a:highlight>
                <a:latin typeface="Roboto"/>
                <a:ea typeface="Roboto"/>
                <a:cs typeface="Roboto"/>
                <a:sym typeface="Roboto"/>
              </a:rPr>
              <a:t>Random Forests Classifier</a:t>
            </a:r>
            <a:endParaRPr b="1" sz="2300">
              <a:solidFill>
                <a:schemeClr val="accent2"/>
              </a:solidFill>
              <a:highlight>
                <a:srgbClr val="FFFFFF"/>
              </a:highlight>
              <a:latin typeface="Roboto"/>
              <a:ea typeface="Roboto"/>
              <a:cs typeface="Roboto"/>
              <a:sym typeface="Roboto"/>
            </a:endParaRPr>
          </a:p>
          <a:p>
            <a:pPr indent="0" lvl="0" marL="0" rtl="0" algn="l">
              <a:spcBef>
                <a:spcPts val="900"/>
              </a:spcBef>
              <a:spcAft>
                <a:spcPts val="0"/>
              </a:spcAft>
              <a:buNone/>
            </a:pPr>
            <a:r>
              <a:t/>
            </a:r>
            <a:endParaRPr/>
          </a:p>
        </p:txBody>
      </p:sp>
      <p:sp>
        <p:nvSpPr>
          <p:cNvPr id="172" name="Google Shape;172;p30"/>
          <p:cNvSpPr txBox="1"/>
          <p:nvPr/>
        </p:nvSpPr>
        <p:spPr>
          <a:xfrm>
            <a:off x="667000" y="4240875"/>
            <a:ext cx="8161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t>From</a:t>
            </a:r>
            <a:r>
              <a:rPr b="1" lang="en-GB"/>
              <a:t> the above classifiers we can say that RANDOM FOREST CLASSIFIER is working well as compare to the LOGISTIC REGRESSION </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solidFill>
                  <a:srgbClr val="212121"/>
                </a:solidFill>
              </a:rPr>
              <a:t>Challenges</a:t>
            </a:r>
            <a:endParaRPr b="1">
              <a:solidFill>
                <a:srgbClr val="212121"/>
              </a:solidFill>
            </a:endParaRPr>
          </a:p>
        </p:txBody>
      </p:sp>
      <p:sp>
        <p:nvSpPr>
          <p:cNvPr id="178" name="Google Shape;178;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GB">
                <a:solidFill>
                  <a:srgbClr val="000000"/>
                </a:solidFill>
              </a:rPr>
              <a:t> H</a:t>
            </a:r>
            <a:r>
              <a:rPr lang="en-GB">
                <a:solidFill>
                  <a:srgbClr val="000000"/>
                </a:solidFill>
              </a:rPr>
              <a:t>andled r</a:t>
            </a:r>
            <a:r>
              <a:rPr lang="en-GB">
                <a:solidFill>
                  <a:srgbClr val="000000"/>
                </a:solidFill>
              </a:rPr>
              <a:t>ow dataset with outliers and missing values. </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GB">
                <a:solidFill>
                  <a:srgbClr val="000000"/>
                </a:solidFill>
              </a:rPr>
              <a:t> plotting  of Graphs to analyse.</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GB">
                <a:solidFill>
                  <a:srgbClr val="000000"/>
                </a:solidFill>
              </a:rPr>
              <a:t> Feature engineering</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GB">
                <a:solidFill>
                  <a:srgbClr val="000000"/>
                </a:solidFill>
              </a:rPr>
              <a:t> Feature selection </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GB">
                <a:solidFill>
                  <a:srgbClr val="000000"/>
                </a:solidFill>
              </a:rPr>
              <a:t> Optimising the model </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GB">
                <a:solidFill>
                  <a:srgbClr val="000000"/>
                </a:solidFill>
              </a:rPr>
              <a:t>Hyper Parameter Tuning for improving accuracy</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GB">
                <a:solidFill>
                  <a:srgbClr val="000000"/>
                </a:solidFill>
              </a:rPr>
              <a:t> Calculation of Accuracy score.</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a:solidFill>
                  <a:srgbClr val="09272E"/>
                </a:solidFill>
              </a:rPr>
              <a:t>Table of Content</a:t>
            </a:r>
            <a:endParaRPr/>
          </a:p>
        </p:txBody>
      </p:sp>
      <p:sp>
        <p:nvSpPr>
          <p:cNvPr id="61" name="Google Shape;61;p14"/>
          <p:cNvSpPr txBox="1"/>
          <p:nvPr>
            <p:ph idx="1" type="body"/>
          </p:nvPr>
        </p:nvSpPr>
        <p:spPr>
          <a:xfrm>
            <a:off x="311700" y="1017725"/>
            <a:ext cx="8520600" cy="382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800">
                <a:solidFill>
                  <a:srgbClr val="09272E"/>
                </a:solidFill>
                <a:latin typeface="Arial"/>
                <a:ea typeface="Arial"/>
                <a:cs typeface="Arial"/>
                <a:sym typeface="Arial"/>
              </a:rPr>
              <a:t>    </a:t>
            </a:r>
            <a:r>
              <a:rPr b="1" lang="en-GB">
                <a:solidFill>
                  <a:schemeClr val="accent2"/>
                </a:solidFill>
                <a:highlight>
                  <a:srgbClr val="FFFFFF"/>
                </a:highlight>
                <a:latin typeface="Roboto"/>
                <a:ea typeface="Roboto"/>
                <a:cs typeface="Roboto"/>
                <a:sym typeface="Roboto"/>
              </a:rPr>
              <a:t>What is </a:t>
            </a:r>
            <a:r>
              <a:rPr b="1" lang="en-GB">
                <a:solidFill>
                  <a:schemeClr val="accent2"/>
                </a:solidFill>
                <a:highlight>
                  <a:srgbClr val="FFFFFF"/>
                </a:highlight>
              </a:rPr>
              <a:t>Cardiovascular Risk ?</a:t>
            </a:r>
            <a:r>
              <a:rPr b="1" lang="en-GB">
                <a:solidFill>
                  <a:srgbClr val="09272E"/>
                </a:solidFill>
              </a:rPr>
              <a:t>  </a:t>
            </a:r>
            <a:endParaRPr b="1">
              <a:solidFill>
                <a:srgbClr val="09272E"/>
              </a:solidFill>
            </a:endParaRPr>
          </a:p>
          <a:p>
            <a:pPr indent="0" lvl="0" marL="0" rtl="0" algn="l">
              <a:lnSpc>
                <a:spcPct val="115000"/>
              </a:lnSpc>
              <a:spcBef>
                <a:spcPts val="0"/>
              </a:spcBef>
              <a:spcAft>
                <a:spcPts val="0"/>
              </a:spcAft>
              <a:buNone/>
            </a:pPr>
            <a:r>
              <a:rPr b="1" lang="en-GB">
                <a:solidFill>
                  <a:srgbClr val="09272E"/>
                </a:solidFill>
              </a:rPr>
              <a:t>    </a:t>
            </a:r>
            <a:r>
              <a:rPr b="1" lang="en-GB">
                <a:solidFill>
                  <a:schemeClr val="accent2"/>
                </a:solidFill>
                <a:highlight>
                  <a:srgbClr val="FFFFFF"/>
                </a:highlight>
                <a:latin typeface="Roboto"/>
                <a:ea typeface="Roboto"/>
                <a:cs typeface="Roboto"/>
                <a:sym typeface="Roboto"/>
              </a:rPr>
              <a:t>Facts Regarding Cardiovascular risk</a:t>
            </a:r>
            <a:endParaRPr b="1">
              <a:solidFill>
                <a:srgbClr val="09272E"/>
              </a:solidFill>
            </a:endParaRPr>
          </a:p>
          <a:p>
            <a:pPr indent="0" lvl="0" marL="0" rtl="0" algn="l">
              <a:lnSpc>
                <a:spcPct val="115000"/>
              </a:lnSpc>
              <a:spcBef>
                <a:spcPts val="0"/>
              </a:spcBef>
              <a:spcAft>
                <a:spcPts val="0"/>
              </a:spcAft>
              <a:buNone/>
            </a:pPr>
            <a:r>
              <a:rPr b="1" lang="en-GB">
                <a:solidFill>
                  <a:srgbClr val="09272E"/>
                </a:solidFill>
              </a:rPr>
              <a:t>    </a:t>
            </a:r>
            <a:r>
              <a:rPr b="1" lang="en-GB" sz="1800">
                <a:solidFill>
                  <a:srgbClr val="09272E"/>
                </a:solidFill>
                <a:latin typeface="Arial"/>
                <a:ea typeface="Arial"/>
                <a:cs typeface="Arial"/>
                <a:sym typeface="Arial"/>
              </a:rPr>
              <a:t>Reason Behind the Project</a:t>
            </a:r>
            <a:br>
              <a:rPr b="1" lang="en-GB" sz="1800">
                <a:solidFill>
                  <a:srgbClr val="09272E"/>
                </a:solidFill>
                <a:latin typeface="Arial"/>
                <a:ea typeface="Arial"/>
                <a:cs typeface="Arial"/>
                <a:sym typeface="Arial"/>
              </a:rPr>
            </a:br>
            <a:r>
              <a:rPr b="1" lang="en-GB" sz="1800">
                <a:solidFill>
                  <a:srgbClr val="09272E"/>
                </a:solidFill>
                <a:latin typeface="Arial"/>
                <a:ea typeface="Arial"/>
                <a:cs typeface="Arial"/>
                <a:sym typeface="Arial"/>
              </a:rPr>
              <a:t>    Dataset Information</a:t>
            </a:r>
            <a:br>
              <a:rPr b="1" lang="en-GB" sz="1800">
                <a:solidFill>
                  <a:srgbClr val="09272E"/>
                </a:solidFill>
                <a:latin typeface="Arial"/>
                <a:ea typeface="Arial"/>
                <a:cs typeface="Arial"/>
                <a:sym typeface="Arial"/>
              </a:rPr>
            </a:br>
            <a:r>
              <a:rPr b="1" lang="en-GB" sz="1800">
                <a:solidFill>
                  <a:srgbClr val="09272E"/>
                </a:solidFill>
                <a:latin typeface="Arial"/>
                <a:ea typeface="Arial"/>
                <a:cs typeface="Arial"/>
                <a:sym typeface="Arial"/>
              </a:rPr>
              <a:t>    Data Summary</a:t>
            </a:r>
            <a:br>
              <a:rPr b="1" lang="en-GB" sz="1800">
                <a:solidFill>
                  <a:srgbClr val="09272E"/>
                </a:solidFill>
                <a:latin typeface="Arial"/>
                <a:ea typeface="Arial"/>
                <a:cs typeface="Arial"/>
                <a:sym typeface="Arial"/>
              </a:rPr>
            </a:br>
            <a:r>
              <a:rPr b="1" lang="en-GB" sz="1800">
                <a:solidFill>
                  <a:srgbClr val="09272E"/>
                </a:solidFill>
                <a:latin typeface="Arial"/>
                <a:ea typeface="Arial"/>
                <a:cs typeface="Arial"/>
                <a:sym typeface="Arial"/>
              </a:rPr>
              <a:t>    Features Analysis</a:t>
            </a:r>
            <a:br>
              <a:rPr b="1" lang="en-GB" sz="1800">
                <a:solidFill>
                  <a:srgbClr val="09272E"/>
                </a:solidFill>
                <a:latin typeface="Arial"/>
                <a:ea typeface="Arial"/>
                <a:cs typeface="Arial"/>
                <a:sym typeface="Arial"/>
              </a:rPr>
            </a:br>
            <a:r>
              <a:rPr b="1" lang="en-GB" sz="1800">
                <a:solidFill>
                  <a:srgbClr val="09272E"/>
                </a:solidFill>
                <a:latin typeface="Arial"/>
                <a:ea typeface="Arial"/>
                <a:cs typeface="Arial"/>
                <a:sym typeface="Arial"/>
              </a:rPr>
              <a:t>    Data Preprocessing</a:t>
            </a:r>
            <a:br>
              <a:rPr b="1" lang="en-GB" sz="1800">
                <a:solidFill>
                  <a:srgbClr val="09272E"/>
                </a:solidFill>
                <a:latin typeface="Arial"/>
                <a:ea typeface="Arial"/>
                <a:cs typeface="Arial"/>
                <a:sym typeface="Arial"/>
              </a:rPr>
            </a:br>
            <a:r>
              <a:rPr b="1" lang="en-GB" sz="1800">
                <a:solidFill>
                  <a:srgbClr val="09272E"/>
                </a:solidFill>
                <a:latin typeface="Arial"/>
                <a:ea typeface="Arial"/>
                <a:cs typeface="Arial"/>
                <a:sym typeface="Arial"/>
              </a:rPr>
              <a:t>    Exploratory Data Analysis</a:t>
            </a:r>
            <a:br>
              <a:rPr b="1" lang="en-GB" sz="1800">
                <a:solidFill>
                  <a:srgbClr val="09272E"/>
                </a:solidFill>
                <a:latin typeface="Arial"/>
                <a:ea typeface="Arial"/>
                <a:cs typeface="Arial"/>
                <a:sym typeface="Arial"/>
              </a:rPr>
            </a:br>
            <a:r>
              <a:rPr b="1" lang="en-GB" sz="1800">
                <a:solidFill>
                  <a:srgbClr val="09272E"/>
                </a:solidFill>
                <a:latin typeface="Arial"/>
                <a:ea typeface="Arial"/>
                <a:cs typeface="Arial"/>
                <a:sym typeface="Arial"/>
              </a:rPr>
              <a:t>    Implementing Algorithms</a:t>
            </a:r>
            <a:endParaRPr b="1" sz="1800">
              <a:solidFill>
                <a:srgbClr val="09272E"/>
              </a:solidFill>
              <a:latin typeface="Arial"/>
              <a:ea typeface="Arial"/>
              <a:cs typeface="Arial"/>
              <a:sym typeface="Arial"/>
            </a:endParaRPr>
          </a:p>
          <a:p>
            <a:pPr indent="0" lvl="0" marL="0" rtl="0" algn="l">
              <a:lnSpc>
                <a:spcPct val="115000"/>
              </a:lnSpc>
              <a:spcBef>
                <a:spcPts val="0"/>
              </a:spcBef>
              <a:spcAft>
                <a:spcPts val="0"/>
              </a:spcAft>
              <a:buNone/>
            </a:pPr>
            <a:r>
              <a:rPr b="1" lang="en-GB">
                <a:solidFill>
                  <a:srgbClr val="09272E"/>
                </a:solidFill>
              </a:rPr>
              <a:t>    Challenges</a:t>
            </a:r>
            <a:br>
              <a:rPr b="1" lang="en-GB" sz="1800">
                <a:solidFill>
                  <a:srgbClr val="09272E"/>
                </a:solidFill>
                <a:latin typeface="Arial"/>
                <a:ea typeface="Arial"/>
                <a:cs typeface="Arial"/>
                <a:sym typeface="Arial"/>
              </a:rPr>
            </a:br>
            <a:r>
              <a:rPr b="1" lang="en-GB" sz="1800">
                <a:solidFill>
                  <a:srgbClr val="09272E"/>
                </a:solidFill>
                <a:latin typeface="Arial"/>
                <a:ea typeface="Arial"/>
                <a:cs typeface="Arial"/>
                <a:sym typeface="Arial"/>
              </a:rPr>
              <a:t>    Conclusion</a:t>
            </a:r>
            <a:br>
              <a:rPr b="1" lang="en-GB" sz="1800">
                <a:solidFill>
                  <a:srgbClr val="09272E"/>
                </a:solidFill>
                <a:latin typeface="Arial"/>
                <a:ea typeface="Arial"/>
                <a:cs typeface="Arial"/>
                <a:sym typeface="Arial"/>
              </a:rPr>
            </a:br>
            <a:r>
              <a:rPr b="1" lang="en-GB" sz="1800">
                <a:solidFill>
                  <a:srgbClr val="09272E"/>
                </a:solidFill>
                <a:latin typeface="Arial"/>
                <a:ea typeface="Arial"/>
                <a:cs typeface="Arial"/>
                <a:sym typeface="Arial"/>
              </a:rPr>
              <a:t>   </a:t>
            </a:r>
            <a:br>
              <a:rPr b="1" lang="en-GB" sz="1800">
                <a:solidFill>
                  <a:srgbClr val="09272E"/>
                </a:solidFill>
                <a:latin typeface="Arial"/>
                <a:ea typeface="Arial"/>
                <a:cs typeface="Arial"/>
                <a:sym typeface="Arial"/>
              </a:rPr>
            </a:b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ctrTitle"/>
          </p:nvPr>
        </p:nvSpPr>
        <p:spPr>
          <a:xfrm>
            <a:off x="311700" y="257900"/>
            <a:ext cx="8520600" cy="907200"/>
          </a:xfrm>
          <a:prstGeom prst="rect">
            <a:avLst/>
          </a:prstGeom>
        </p:spPr>
        <p:txBody>
          <a:bodyPr anchorCtr="0" anchor="b" bIns="91425" lIns="91425" spcFirstLastPara="1" rIns="91425" wrap="square" tIns="91425">
            <a:noAutofit/>
          </a:bodyPr>
          <a:lstStyle/>
          <a:p>
            <a:pPr indent="0" lvl="0" marL="0" rtl="0" algn="l">
              <a:lnSpc>
                <a:spcPct val="115000"/>
              </a:lnSpc>
              <a:spcBef>
                <a:spcPts val="900"/>
              </a:spcBef>
              <a:spcAft>
                <a:spcPts val="900"/>
              </a:spcAft>
              <a:buNone/>
            </a:pPr>
            <a:r>
              <a:rPr b="1" lang="en-GB" sz="2800">
                <a:solidFill>
                  <a:schemeClr val="accent2"/>
                </a:solidFill>
                <a:highlight>
                  <a:srgbClr val="FFFFFF"/>
                </a:highlight>
                <a:latin typeface="Roboto"/>
                <a:ea typeface="Roboto"/>
                <a:cs typeface="Roboto"/>
                <a:sym typeface="Roboto"/>
              </a:rPr>
              <a:t>CONCLUSION</a:t>
            </a:r>
            <a:endParaRPr sz="2800"/>
          </a:p>
        </p:txBody>
      </p:sp>
      <p:sp>
        <p:nvSpPr>
          <p:cNvPr id="184" name="Google Shape;184;p32"/>
          <p:cNvSpPr txBox="1"/>
          <p:nvPr>
            <p:ph idx="1" type="subTitle"/>
          </p:nvPr>
        </p:nvSpPr>
        <p:spPr>
          <a:xfrm>
            <a:off x="311700" y="1232150"/>
            <a:ext cx="8520600" cy="39114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Clr>
                <a:schemeClr val="accent2"/>
              </a:buClr>
              <a:buSzPts val="1600"/>
              <a:buFont typeface="Arial"/>
              <a:buChar char="●"/>
            </a:pPr>
            <a:r>
              <a:rPr lang="en-GB" sz="1600">
                <a:solidFill>
                  <a:schemeClr val="accent2"/>
                </a:solidFill>
                <a:highlight>
                  <a:srgbClr val="FFFFFF"/>
                </a:highlight>
              </a:rPr>
              <a:t>Number of females showing cardiovascular risk was more than number of male</a:t>
            </a:r>
            <a:endParaRPr sz="1600">
              <a:solidFill>
                <a:schemeClr val="accent2"/>
              </a:solidFill>
              <a:highlight>
                <a:srgbClr val="FFFFFF"/>
              </a:highlight>
            </a:endParaRPr>
          </a:p>
          <a:p>
            <a:pPr indent="-330200" lvl="0" marL="457200" rtl="0" algn="l">
              <a:lnSpc>
                <a:spcPct val="115000"/>
              </a:lnSpc>
              <a:spcBef>
                <a:spcPts val="0"/>
              </a:spcBef>
              <a:spcAft>
                <a:spcPts val="0"/>
              </a:spcAft>
              <a:buClr>
                <a:schemeClr val="accent2"/>
              </a:buClr>
              <a:buSzPts val="1600"/>
              <a:buFont typeface="Arial"/>
              <a:buChar char="●"/>
            </a:pPr>
            <a:r>
              <a:rPr lang="en-GB" sz="1600">
                <a:solidFill>
                  <a:schemeClr val="accent2"/>
                </a:solidFill>
                <a:highlight>
                  <a:srgbClr val="FFFFFF"/>
                </a:highlight>
              </a:rPr>
              <a:t>A people showing cardiovascular risk as well as prevalentstroke were very few</a:t>
            </a:r>
            <a:endParaRPr sz="1600">
              <a:solidFill>
                <a:schemeClr val="accent2"/>
              </a:solidFill>
              <a:highlight>
                <a:srgbClr val="FFFFFF"/>
              </a:highlight>
            </a:endParaRPr>
          </a:p>
          <a:p>
            <a:pPr indent="-330200" lvl="0" marL="457200" rtl="0" algn="l">
              <a:lnSpc>
                <a:spcPct val="115000"/>
              </a:lnSpc>
              <a:spcBef>
                <a:spcPts val="0"/>
              </a:spcBef>
              <a:spcAft>
                <a:spcPts val="0"/>
              </a:spcAft>
              <a:buClr>
                <a:schemeClr val="accent2"/>
              </a:buClr>
              <a:buSzPts val="1600"/>
              <a:buFont typeface="Arial"/>
              <a:buChar char="●"/>
            </a:pPr>
            <a:r>
              <a:rPr lang="en-GB" sz="1600">
                <a:solidFill>
                  <a:schemeClr val="accent2"/>
                </a:solidFill>
                <a:highlight>
                  <a:srgbClr val="FFFFFF"/>
                </a:highlight>
              </a:rPr>
              <a:t>Age was the most important feature for our machine learning models</a:t>
            </a:r>
            <a:endParaRPr sz="1600">
              <a:solidFill>
                <a:schemeClr val="accent2"/>
              </a:solidFill>
              <a:highlight>
                <a:srgbClr val="FFFFFF"/>
              </a:highlight>
            </a:endParaRPr>
          </a:p>
          <a:p>
            <a:pPr indent="-330200" lvl="0" marL="457200" rtl="0" algn="l">
              <a:lnSpc>
                <a:spcPct val="115000"/>
              </a:lnSpc>
              <a:spcBef>
                <a:spcPts val="0"/>
              </a:spcBef>
              <a:spcAft>
                <a:spcPts val="0"/>
              </a:spcAft>
              <a:buClr>
                <a:schemeClr val="accent2"/>
              </a:buClr>
              <a:buSzPts val="1600"/>
              <a:buFont typeface="Arial"/>
              <a:buChar char="●"/>
            </a:pPr>
            <a:r>
              <a:rPr b="1" lang="en-GB" sz="1600">
                <a:solidFill>
                  <a:schemeClr val="accent2"/>
                </a:solidFill>
                <a:highlight>
                  <a:srgbClr val="FFFFFF"/>
                </a:highlight>
              </a:rPr>
              <a:t>Logistic Regression gave the accuracy of 87% on test dataset.</a:t>
            </a:r>
            <a:endParaRPr b="1" sz="1600">
              <a:solidFill>
                <a:schemeClr val="accent2"/>
              </a:solidFill>
              <a:highlight>
                <a:srgbClr val="FFFFFF"/>
              </a:highlight>
            </a:endParaRPr>
          </a:p>
          <a:p>
            <a:pPr indent="-330200" lvl="0" marL="457200" rtl="0" algn="l">
              <a:lnSpc>
                <a:spcPct val="115000"/>
              </a:lnSpc>
              <a:spcBef>
                <a:spcPts val="0"/>
              </a:spcBef>
              <a:spcAft>
                <a:spcPts val="0"/>
              </a:spcAft>
              <a:buClr>
                <a:schemeClr val="accent2"/>
              </a:buClr>
              <a:buSzPts val="1600"/>
              <a:buFont typeface="Arial"/>
              <a:buChar char="●"/>
            </a:pPr>
            <a:r>
              <a:rPr lang="en-GB" sz="1600">
                <a:solidFill>
                  <a:schemeClr val="accent2"/>
                </a:solidFill>
                <a:highlight>
                  <a:srgbClr val="FFFFFF"/>
                </a:highlight>
              </a:rPr>
              <a:t>In general, all models have comparable accuracy. Nevertheless, because the classes were imbalanced this metric was misleading.</a:t>
            </a:r>
            <a:endParaRPr sz="1600">
              <a:solidFill>
                <a:schemeClr val="accent2"/>
              </a:solidFill>
              <a:highlight>
                <a:srgbClr val="FFFFFF"/>
              </a:highlight>
            </a:endParaRPr>
          </a:p>
          <a:p>
            <a:pPr indent="-330200" lvl="0" marL="457200" rtl="0" algn="l">
              <a:lnSpc>
                <a:spcPct val="115000"/>
              </a:lnSpc>
              <a:spcBef>
                <a:spcPts val="0"/>
              </a:spcBef>
              <a:spcAft>
                <a:spcPts val="0"/>
              </a:spcAft>
              <a:buClr>
                <a:schemeClr val="accent2"/>
              </a:buClr>
              <a:buSzPts val="1600"/>
              <a:buFont typeface="Arial"/>
              <a:buChar char="●"/>
            </a:pPr>
            <a:r>
              <a:rPr lang="en-GB" sz="1600">
                <a:solidFill>
                  <a:schemeClr val="accent2"/>
                </a:solidFill>
                <a:highlight>
                  <a:srgbClr val="FFFFFF"/>
                </a:highlight>
              </a:rPr>
              <a:t>KNeighbors classifier and Logistic Regression are gave us the best_score 86.10, 87.00 among other algorithms</a:t>
            </a:r>
            <a:endParaRPr sz="1600">
              <a:solidFill>
                <a:schemeClr val="accent2"/>
              </a:solidFill>
              <a:highlight>
                <a:srgbClr val="FFFFFF"/>
              </a:highlight>
            </a:endParaRPr>
          </a:p>
          <a:p>
            <a:pPr indent="-330200" lvl="0" marL="457200" rtl="0" algn="l">
              <a:lnSpc>
                <a:spcPct val="115000"/>
              </a:lnSpc>
              <a:spcBef>
                <a:spcPts val="0"/>
              </a:spcBef>
              <a:spcAft>
                <a:spcPts val="0"/>
              </a:spcAft>
              <a:buClr>
                <a:schemeClr val="accent2"/>
              </a:buClr>
              <a:buSzPts val="1600"/>
              <a:buFont typeface="Arial"/>
              <a:buChar char="●"/>
            </a:pPr>
            <a:r>
              <a:rPr lang="en-GB" sz="1600">
                <a:solidFill>
                  <a:schemeClr val="accent2"/>
                </a:solidFill>
                <a:highlight>
                  <a:srgbClr val="FFFFFF"/>
                </a:highlight>
              </a:rPr>
              <a:t>ROC Score values of KNeighbors classifier,Random Forests,Logistic Regression 60.46, 64.74, and 69.56 approx equal</a:t>
            </a:r>
            <a:endParaRPr sz="1600">
              <a:solidFill>
                <a:schemeClr val="accent2"/>
              </a:solidFill>
              <a:highlight>
                <a:srgbClr val="FFFFFF"/>
              </a:highlight>
            </a:endParaRPr>
          </a:p>
          <a:p>
            <a:pPr indent="-330200" lvl="0" marL="457200" rtl="0" algn="l">
              <a:lnSpc>
                <a:spcPct val="115000"/>
              </a:lnSpc>
              <a:spcBef>
                <a:spcPts val="0"/>
              </a:spcBef>
              <a:spcAft>
                <a:spcPts val="0"/>
              </a:spcAft>
              <a:buClr>
                <a:schemeClr val="accent2"/>
              </a:buClr>
              <a:buSzPts val="1600"/>
              <a:buFont typeface="Arial"/>
              <a:buChar char="●"/>
            </a:pPr>
            <a:r>
              <a:rPr b="1" lang="en-GB" sz="1600">
                <a:solidFill>
                  <a:schemeClr val="accent2"/>
                </a:solidFill>
                <a:highlight>
                  <a:srgbClr val="FFFFFF"/>
                </a:highlight>
              </a:rPr>
              <a:t>We can conclude that these two algorithms KNeighbors classifier,Logistic Regression are the best to predict whether the person showing cardiovascular risk or not from our analysis.</a:t>
            </a:r>
            <a:endParaRPr b="1" sz="1600">
              <a:solidFill>
                <a:schemeClr val="accent2"/>
              </a:solidFill>
              <a:highlight>
                <a:srgbClr val="FFFFFF"/>
              </a:highlight>
            </a:endParaRPr>
          </a:p>
          <a:p>
            <a:pPr indent="0" lvl="0" marL="0" rtl="0" algn="ctr">
              <a:spcBef>
                <a:spcPts val="5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a:solidFill>
                  <a:srgbClr val="000000"/>
                </a:solidFill>
              </a:rPr>
              <a:t>THANK YOU</a:t>
            </a:r>
            <a:endParaRPr b="1">
              <a:solidFill>
                <a:srgbClr val="000000"/>
              </a:solidFill>
            </a:endParaRPr>
          </a:p>
        </p:txBody>
      </p:sp>
      <p:sp>
        <p:nvSpPr>
          <p:cNvPr id="190" name="Google Shape;190;p3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139750" y="1246500"/>
            <a:ext cx="8520600" cy="2937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GB" sz="1900">
                <a:solidFill>
                  <a:schemeClr val="accent2"/>
                </a:solidFill>
                <a:highlight>
                  <a:srgbClr val="FFFFFF"/>
                </a:highlight>
                <a:latin typeface="Roboto"/>
                <a:ea typeface="Roboto"/>
                <a:cs typeface="Roboto"/>
                <a:sym typeface="Roboto"/>
              </a:rPr>
              <a:t>It is Heart and blood vessel disease (also called heart disease) includes numerous problems, many of which are related to a process called atherosclerosis</a:t>
            </a:r>
            <a:endParaRPr sz="1900">
              <a:solidFill>
                <a:schemeClr val="accent2"/>
              </a:solidFill>
              <a:highlight>
                <a:srgbClr val="FFFFFF"/>
              </a:highlight>
              <a:latin typeface="Roboto"/>
              <a:ea typeface="Roboto"/>
              <a:cs typeface="Roboto"/>
              <a:sym typeface="Roboto"/>
            </a:endParaRPr>
          </a:p>
          <a:p>
            <a:pPr indent="0" lvl="0" marL="0" rtl="0" algn="l">
              <a:lnSpc>
                <a:spcPct val="115000"/>
              </a:lnSpc>
              <a:spcBef>
                <a:spcPts val="600"/>
              </a:spcBef>
              <a:spcAft>
                <a:spcPts val="500"/>
              </a:spcAft>
              <a:buNone/>
            </a:pPr>
            <a:r>
              <a:rPr lang="en-GB" sz="1900">
                <a:solidFill>
                  <a:schemeClr val="accent2"/>
                </a:solidFill>
                <a:highlight>
                  <a:srgbClr val="FFFFFF"/>
                </a:highlight>
                <a:latin typeface="Roboto"/>
                <a:ea typeface="Roboto"/>
                <a:cs typeface="Roboto"/>
                <a:sym typeface="Roboto"/>
              </a:rPr>
              <a:t>Atherosclerosis is a condition that develops when a substance called plaque builds up in the walls of the arteries. This buildup narrows the arteries, making it harder for blood to flow through. If</a:t>
            </a:r>
            <a:r>
              <a:rPr lang="en-GB" sz="2000">
                <a:solidFill>
                  <a:schemeClr val="accent2"/>
                </a:solidFill>
                <a:highlight>
                  <a:srgbClr val="FFFFFF"/>
                </a:highlight>
              </a:rPr>
              <a:t> a blood clot fo</a:t>
            </a:r>
            <a:r>
              <a:rPr lang="en-GB" sz="1900">
                <a:solidFill>
                  <a:schemeClr val="accent2"/>
                </a:solidFill>
                <a:highlight>
                  <a:srgbClr val="FFFFFF"/>
                </a:highlight>
                <a:latin typeface="Roboto"/>
                <a:ea typeface="Roboto"/>
                <a:cs typeface="Roboto"/>
                <a:sym typeface="Roboto"/>
              </a:rPr>
              <a:t>rms, it can block the blood flow. This can cause a heart attack or stroke.</a:t>
            </a:r>
            <a:endParaRPr sz="5300"/>
          </a:p>
        </p:txBody>
      </p:sp>
      <p:sp>
        <p:nvSpPr>
          <p:cNvPr id="67" name="Google Shape;67;p15"/>
          <p:cNvSpPr txBox="1"/>
          <p:nvPr>
            <p:ph idx="1" type="subTitle"/>
          </p:nvPr>
        </p:nvSpPr>
        <p:spPr>
          <a:xfrm>
            <a:off x="139750" y="286550"/>
            <a:ext cx="8520600" cy="5157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900"/>
              </a:spcAft>
              <a:buNone/>
            </a:pPr>
            <a:r>
              <a:rPr b="1" lang="en-GB">
                <a:solidFill>
                  <a:schemeClr val="accent2"/>
                </a:solidFill>
                <a:highlight>
                  <a:srgbClr val="FFFFFF"/>
                </a:highlight>
                <a:latin typeface="Roboto"/>
                <a:ea typeface="Roboto"/>
                <a:cs typeface="Roboto"/>
                <a:sym typeface="Roboto"/>
              </a:rPr>
              <a:t>What is </a:t>
            </a:r>
            <a:r>
              <a:rPr b="1" lang="en-GB">
                <a:solidFill>
                  <a:schemeClr val="accent2"/>
                </a:solidFill>
                <a:highlight>
                  <a:srgbClr val="FFFFFF"/>
                </a:highlight>
              </a:rPr>
              <a:t>C</a:t>
            </a:r>
            <a:r>
              <a:rPr b="1" lang="en-GB">
                <a:solidFill>
                  <a:schemeClr val="accent2"/>
                </a:solidFill>
                <a:highlight>
                  <a:srgbClr val="FFFFFF"/>
                </a:highlight>
              </a:rPr>
              <a:t>ardiovascular Risk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ctrTitle"/>
          </p:nvPr>
        </p:nvSpPr>
        <p:spPr>
          <a:xfrm>
            <a:off x="154075" y="286550"/>
            <a:ext cx="8520600" cy="702000"/>
          </a:xfrm>
          <a:prstGeom prst="rect">
            <a:avLst/>
          </a:prstGeom>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l">
              <a:lnSpc>
                <a:spcPct val="115000"/>
              </a:lnSpc>
              <a:spcBef>
                <a:spcPts val="900"/>
              </a:spcBef>
              <a:spcAft>
                <a:spcPts val="0"/>
              </a:spcAft>
              <a:buNone/>
            </a:pPr>
            <a:r>
              <a:t/>
            </a:r>
            <a:endParaRPr b="1" sz="1750">
              <a:solidFill>
                <a:schemeClr val="accent2"/>
              </a:solidFill>
              <a:highlight>
                <a:srgbClr val="FFFFFF"/>
              </a:highlight>
              <a:latin typeface="Roboto"/>
              <a:ea typeface="Roboto"/>
              <a:cs typeface="Roboto"/>
              <a:sym typeface="Roboto"/>
            </a:endParaRPr>
          </a:p>
          <a:p>
            <a:pPr indent="0" lvl="0" marL="0" rtl="0" algn="l">
              <a:lnSpc>
                <a:spcPct val="115000"/>
              </a:lnSpc>
              <a:spcBef>
                <a:spcPts val="900"/>
              </a:spcBef>
              <a:spcAft>
                <a:spcPts val="900"/>
              </a:spcAft>
              <a:buNone/>
            </a:pPr>
            <a:r>
              <a:rPr b="1" lang="en-GB" sz="2800">
                <a:solidFill>
                  <a:schemeClr val="accent2"/>
                </a:solidFill>
                <a:highlight>
                  <a:srgbClr val="FFFFFF"/>
                </a:highlight>
                <a:latin typeface="Roboto"/>
                <a:ea typeface="Roboto"/>
                <a:cs typeface="Roboto"/>
                <a:sym typeface="Roboto"/>
              </a:rPr>
              <a:t>F</a:t>
            </a:r>
            <a:r>
              <a:rPr b="1" lang="en-GB" sz="2800">
                <a:solidFill>
                  <a:schemeClr val="accent2"/>
                </a:solidFill>
                <a:highlight>
                  <a:srgbClr val="FFFFFF"/>
                </a:highlight>
                <a:latin typeface="Roboto"/>
                <a:ea typeface="Roboto"/>
                <a:cs typeface="Roboto"/>
                <a:sym typeface="Roboto"/>
              </a:rPr>
              <a:t>acts Regarding Cardiovascular risk</a:t>
            </a:r>
            <a:endParaRPr sz="2800"/>
          </a:p>
        </p:txBody>
      </p:sp>
      <p:sp>
        <p:nvSpPr>
          <p:cNvPr id="73" name="Google Shape;73;p16"/>
          <p:cNvSpPr txBox="1"/>
          <p:nvPr>
            <p:ph idx="1" type="subTitle"/>
          </p:nvPr>
        </p:nvSpPr>
        <p:spPr>
          <a:xfrm>
            <a:off x="311700" y="1232150"/>
            <a:ext cx="8520600" cy="28656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600"/>
              </a:spcBef>
              <a:spcAft>
                <a:spcPts val="0"/>
              </a:spcAft>
              <a:buClr>
                <a:schemeClr val="accent2"/>
              </a:buClr>
              <a:buSzPts val="1800"/>
              <a:buFont typeface="Arial"/>
              <a:buChar char="●"/>
            </a:pPr>
            <a:r>
              <a:rPr lang="en-GB" sz="1800">
                <a:solidFill>
                  <a:schemeClr val="accent2"/>
                </a:solidFill>
                <a:highlight>
                  <a:srgbClr val="FFFFFF"/>
                </a:highlight>
              </a:rPr>
              <a:t>Cardiovascular diseases are the leading cause of death globally.</a:t>
            </a:r>
            <a:endParaRPr sz="1800">
              <a:solidFill>
                <a:schemeClr val="accent2"/>
              </a:solidFill>
              <a:highlight>
                <a:srgbClr val="FFFFFF"/>
              </a:highlight>
            </a:endParaRPr>
          </a:p>
          <a:p>
            <a:pPr indent="-342900" lvl="0" marL="457200" rtl="0" algn="l">
              <a:lnSpc>
                <a:spcPct val="150000"/>
              </a:lnSpc>
              <a:spcBef>
                <a:spcPts val="0"/>
              </a:spcBef>
              <a:spcAft>
                <a:spcPts val="0"/>
              </a:spcAft>
              <a:buClr>
                <a:schemeClr val="accent2"/>
              </a:buClr>
              <a:buSzPts val="1800"/>
              <a:buFont typeface="Arial"/>
              <a:buChar char="●"/>
            </a:pPr>
            <a:r>
              <a:rPr lang="en-GB" sz="1800">
                <a:solidFill>
                  <a:schemeClr val="accent2"/>
                </a:solidFill>
                <a:highlight>
                  <a:srgbClr val="FFFFFF"/>
                </a:highlight>
              </a:rPr>
              <a:t>An estimated 17.9 million people died from CVDs in 2019, representing 32% of all global deaths. Of these deaths, 85% were due to heart attack and stroke.</a:t>
            </a:r>
            <a:endParaRPr sz="1800">
              <a:solidFill>
                <a:schemeClr val="accent2"/>
              </a:solidFill>
              <a:highlight>
                <a:srgbClr val="FFFFFF"/>
              </a:highlight>
            </a:endParaRPr>
          </a:p>
          <a:p>
            <a:pPr indent="-342900" lvl="0" marL="457200" rtl="0" algn="l">
              <a:lnSpc>
                <a:spcPct val="150000"/>
              </a:lnSpc>
              <a:spcBef>
                <a:spcPts val="0"/>
              </a:spcBef>
              <a:spcAft>
                <a:spcPts val="0"/>
              </a:spcAft>
              <a:buClr>
                <a:schemeClr val="accent2"/>
              </a:buClr>
              <a:buSzPts val="1800"/>
              <a:buFont typeface="Arial"/>
              <a:buChar char="●"/>
            </a:pPr>
            <a:r>
              <a:rPr lang="en-GB" sz="1800">
                <a:solidFill>
                  <a:schemeClr val="accent2"/>
                </a:solidFill>
                <a:highlight>
                  <a:srgbClr val="FFFFFF"/>
                </a:highlight>
              </a:rPr>
              <a:t>Over three quarters of CVD deaths take place in low- and middle-income countries.</a:t>
            </a:r>
            <a:endParaRPr sz="1800">
              <a:solidFill>
                <a:schemeClr val="accent2"/>
              </a:solidFill>
              <a:highlight>
                <a:srgbClr val="FFFFFF"/>
              </a:highlight>
            </a:endParaRPr>
          </a:p>
          <a:p>
            <a:pPr indent="-342900" lvl="0" marL="457200" rtl="0" algn="l">
              <a:lnSpc>
                <a:spcPct val="150000"/>
              </a:lnSpc>
              <a:spcBef>
                <a:spcPts val="0"/>
              </a:spcBef>
              <a:spcAft>
                <a:spcPts val="0"/>
              </a:spcAft>
              <a:buClr>
                <a:schemeClr val="accent2"/>
              </a:buClr>
              <a:buSzPts val="1800"/>
              <a:buFont typeface="Arial"/>
              <a:buChar char="●"/>
            </a:pPr>
            <a:r>
              <a:rPr lang="en-GB" sz="1800">
                <a:solidFill>
                  <a:schemeClr val="accent2"/>
                </a:solidFill>
                <a:highlight>
                  <a:srgbClr val="FFFFFF"/>
                </a:highlight>
              </a:rPr>
              <a:t>Out of the 17 million premature deaths (under the age of 70) due to noncommunicable diseases in 2019, 38% were caused by CVDs.</a:t>
            </a:r>
            <a:endParaRPr sz="1800">
              <a:solidFill>
                <a:schemeClr val="accent2"/>
              </a:solidFill>
              <a:highlight>
                <a:srgbClr val="FFFFFF"/>
              </a:highlight>
            </a:endParaRPr>
          </a:p>
          <a:p>
            <a:pPr indent="0" lvl="0" marL="0" rtl="0" algn="ctr">
              <a:spcBef>
                <a:spcPts val="5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ctrTitle"/>
          </p:nvPr>
        </p:nvSpPr>
        <p:spPr>
          <a:xfrm>
            <a:off x="311700" y="257900"/>
            <a:ext cx="8520600" cy="816600"/>
          </a:xfrm>
          <a:prstGeom prst="rect">
            <a:avLst/>
          </a:prstGeom>
        </p:spPr>
        <p:txBody>
          <a:bodyPr anchorCtr="0" anchor="b" bIns="91425" lIns="91425" spcFirstLastPara="1" rIns="91425" wrap="square" tIns="91425">
            <a:noAutofit/>
          </a:bodyPr>
          <a:lstStyle/>
          <a:p>
            <a:pPr indent="0" lvl="0" marL="0" rtl="0" algn="l">
              <a:lnSpc>
                <a:spcPct val="115000"/>
              </a:lnSpc>
              <a:spcBef>
                <a:spcPts val="600"/>
              </a:spcBef>
              <a:spcAft>
                <a:spcPts val="0"/>
              </a:spcAft>
              <a:buNone/>
            </a:pPr>
            <a:r>
              <a:t/>
            </a:r>
            <a:endParaRPr b="1" sz="3200">
              <a:solidFill>
                <a:schemeClr val="accent2"/>
              </a:solidFill>
              <a:highlight>
                <a:srgbClr val="FFFFFF"/>
              </a:highlight>
              <a:latin typeface="Roboto"/>
              <a:ea typeface="Roboto"/>
              <a:cs typeface="Roboto"/>
              <a:sym typeface="Roboto"/>
            </a:endParaRPr>
          </a:p>
          <a:p>
            <a:pPr indent="0" lvl="0" marL="0" rtl="0" algn="l">
              <a:lnSpc>
                <a:spcPct val="115000"/>
              </a:lnSpc>
              <a:spcBef>
                <a:spcPts val="600"/>
              </a:spcBef>
              <a:spcAft>
                <a:spcPts val="600"/>
              </a:spcAft>
              <a:buNone/>
            </a:pPr>
            <a:r>
              <a:rPr b="1" lang="en-GB" sz="2800">
                <a:solidFill>
                  <a:schemeClr val="accent2"/>
                </a:solidFill>
                <a:highlight>
                  <a:srgbClr val="FFFFFF"/>
                </a:highlight>
              </a:rPr>
              <a:t>Reason behind the project</a:t>
            </a:r>
            <a:endParaRPr/>
          </a:p>
        </p:txBody>
      </p:sp>
      <p:sp>
        <p:nvSpPr>
          <p:cNvPr id="79" name="Google Shape;79;p17"/>
          <p:cNvSpPr txBox="1"/>
          <p:nvPr>
            <p:ph idx="1" type="subTitle"/>
          </p:nvPr>
        </p:nvSpPr>
        <p:spPr>
          <a:xfrm>
            <a:off x="311700" y="1256025"/>
            <a:ext cx="8520600" cy="324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2000">
                <a:solidFill>
                  <a:schemeClr val="accent2"/>
                </a:solidFill>
                <a:highlight>
                  <a:srgbClr val="FFFFFF"/>
                </a:highlight>
                <a:latin typeface="Roboto"/>
                <a:ea typeface="Roboto"/>
                <a:cs typeface="Roboto"/>
                <a:sym typeface="Roboto"/>
              </a:rPr>
              <a:t>As Cardiovascular disease is a significant and ever-growing problem in all over nations. It pressing interest as developing countries experience a change in lifestyle which introduces novel risk factors for cardiovascular disease. The early prognosis of cardiovascular diseases can aid in making decisions on lifestyle changes in high risk patients and in turn reduce the complications. This research intends to pinpoint the most relevant/risk factors of heart disease as well as predict the overall risk</a:t>
            </a:r>
            <a:endParaRPr sz="3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ctrTitle"/>
          </p:nvPr>
        </p:nvSpPr>
        <p:spPr>
          <a:xfrm>
            <a:off x="311700" y="300875"/>
            <a:ext cx="8520600" cy="7926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GB" sz="2800">
                <a:solidFill>
                  <a:srgbClr val="09272E"/>
                </a:solidFill>
              </a:rPr>
              <a:t>Dataset Information</a:t>
            </a:r>
            <a:endParaRPr b="1" sz="2800"/>
          </a:p>
        </p:txBody>
      </p:sp>
      <p:sp>
        <p:nvSpPr>
          <p:cNvPr id="85" name="Google Shape;85;p18"/>
          <p:cNvSpPr txBox="1"/>
          <p:nvPr>
            <p:ph idx="1" type="subTitle"/>
          </p:nvPr>
        </p:nvSpPr>
        <p:spPr>
          <a:xfrm>
            <a:off x="311700" y="1418400"/>
            <a:ext cx="8520600" cy="3080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2000">
                <a:solidFill>
                  <a:schemeClr val="accent2"/>
                </a:solidFill>
                <a:highlight>
                  <a:srgbClr val="FFFFFF"/>
                </a:highlight>
              </a:rPr>
              <a:t>The dataset is from an ongoing cardiovascular study on residents of the town of Framingham ,Massachusetts. The classification goal is to predict whether the patient has a 10-year risk of future coronary heart disease (CHD). The dataset provides the patients’ information. It includes over 4,000 records and 15 attributes.</a:t>
            </a:r>
            <a:endParaRPr sz="3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ctrTitle"/>
          </p:nvPr>
        </p:nvSpPr>
        <p:spPr>
          <a:xfrm>
            <a:off x="311700" y="229225"/>
            <a:ext cx="8520600" cy="7164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GB" sz="2800">
                <a:solidFill>
                  <a:srgbClr val="09272E"/>
                </a:solidFill>
              </a:rPr>
              <a:t>Data Summary</a:t>
            </a:r>
            <a:endParaRPr sz="2800"/>
          </a:p>
        </p:txBody>
      </p:sp>
      <p:sp>
        <p:nvSpPr>
          <p:cNvPr id="91" name="Google Shape;91;p19"/>
          <p:cNvSpPr txBox="1"/>
          <p:nvPr>
            <p:ph idx="1" type="subTitle"/>
          </p:nvPr>
        </p:nvSpPr>
        <p:spPr>
          <a:xfrm>
            <a:off x="311700" y="1103200"/>
            <a:ext cx="8520600" cy="37395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600"/>
              </a:spcBef>
              <a:spcAft>
                <a:spcPts val="0"/>
              </a:spcAft>
              <a:buClr>
                <a:schemeClr val="accent2"/>
              </a:buClr>
              <a:buSzPts val="1500"/>
              <a:buFont typeface="Roboto"/>
              <a:buChar char="●"/>
            </a:pPr>
            <a:r>
              <a:rPr b="1" lang="en-GB" sz="1500">
                <a:solidFill>
                  <a:schemeClr val="accent2"/>
                </a:solidFill>
                <a:highlight>
                  <a:srgbClr val="FFFFFF"/>
                </a:highlight>
                <a:latin typeface="Roboto"/>
                <a:ea typeface="Roboto"/>
                <a:cs typeface="Roboto"/>
                <a:sym typeface="Roboto"/>
              </a:rPr>
              <a:t>Demographic</a:t>
            </a:r>
            <a:endParaRPr b="1" sz="1500">
              <a:solidFill>
                <a:schemeClr val="accent2"/>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chemeClr val="accent2"/>
              </a:buClr>
              <a:buSzPts val="1500"/>
              <a:buFont typeface="Roboto"/>
              <a:buAutoNum type="arabicPeriod"/>
            </a:pPr>
            <a:r>
              <a:rPr lang="en-GB" sz="1500">
                <a:solidFill>
                  <a:schemeClr val="accent2"/>
                </a:solidFill>
                <a:highlight>
                  <a:srgbClr val="FFFFFF"/>
                </a:highlight>
                <a:latin typeface="Roboto"/>
                <a:ea typeface="Roboto"/>
                <a:cs typeface="Roboto"/>
                <a:sym typeface="Roboto"/>
              </a:rPr>
              <a:t>sex:- male or female</a:t>
            </a:r>
            <a:endParaRPr sz="1500">
              <a:solidFill>
                <a:schemeClr val="accent2"/>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chemeClr val="accent2"/>
              </a:buClr>
              <a:buSzPts val="1500"/>
              <a:buFont typeface="Roboto"/>
              <a:buAutoNum type="arabicPeriod"/>
            </a:pPr>
            <a:r>
              <a:rPr lang="en-GB" sz="1500">
                <a:solidFill>
                  <a:schemeClr val="accent2"/>
                </a:solidFill>
                <a:highlight>
                  <a:srgbClr val="FFFFFF"/>
                </a:highlight>
                <a:latin typeface="Roboto"/>
                <a:ea typeface="Roboto"/>
                <a:cs typeface="Roboto"/>
                <a:sym typeface="Roboto"/>
              </a:rPr>
              <a:t>age:- age of the patient</a:t>
            </a:r>
            <a:endParaRPr sz="1500">
              <a:solidFill>
                <a:schemeClr val="accent2"/>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chemeClr val="accent2"/>
              </a:buClr>
              <a:buSzPts val="1500"/>
              <a:buFont typeface="Roboto"/>
              <a:buAutoNum type="arabicPeriod"/>
            </a:pPr>
            <a:r>
              <a:t/>
            </a:r>
            <a:endParaRPr sz="1500">
              <a:solidFill>
                <a:schemeClr val="accent2"/>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chemeClr val="accent2"/>
              </a:buClr>
              <a:buSzPts val="1500"/>
              <a:buFont typeface="Roboto"/>
              <a:buChar char="●"/>
            </a:pPr>
            <a:r>
              <a:rPr b="1" lang="en-GB" sz="1500">
                <a:solidFill>
                  <a:schemeClr val="accent2"/>
                </a:solidFill>
                <a:highlight>
                  <a:srgbClr val="FFFFFF"/>
                </a:highlight>
                <a:latin typeface="Roboto"/>
                <a:ea typeface="Roboto"/>
                <a:cs typeface="Roboto"/>
                <a:sym typeface="Roboto"/>
              </a:rPr>
              <a:t>Behavioural</a:t>
            </a:r>
            <a:endParaRPr b="1" sz="1500">
              <a:solidFill>
                <a:schemeClr val="accent2"/>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chemeClr val="accent2"/>
              </a:buClr>
              <a:buSzPts val="1500"/>
              <a:buFont typeface="Roboto"/>
              <a:buAutoNum type="arabicPeriod"/>
            </a:pPr>
            <a:r>
              <a:rPr lang="en-GB" sz="1500">
                <a:solidFill>
                  <a:schemeClr val="accent2"/>
                </a:solidFill>
                <a:highlight>
                  <a:srgbClr val="FFFFFF"/>
                </a:highlight>
                <a:latin typeface="Roboto"/>
                <a:ea typeface="Roboto"/>
                <a:cs typeface="Roboto"/>
                <a:sym typeface="Roboto"/>
              </a:rPr>
              <a:t>Is_smoking( do person smoke currently)</a:t>
            </a:r>
            <a:endParaRPr sz="1500">
              <a:solidFill>
                <a:schemeClr val="accent2"/>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chemeClr val="accent2"/>
              </a:buClr>
              <a:buSzPts val="1500"/>
              <a:buFont typeface="Roboto"/>
              <a:buAutoNum type="arabicPeriod"/>
            </a:pPr>
            <a:r>
              <a:rPr lang="en-GB" sz="1500">
                <a:solidFill>
                  <a:schemeClr val="accent2"/>
                </a:solidFill>
                <a:highlight>
                  <a:srgbClr val="FFFFFF"/>
                </a:highlight>
                <a:latin typeface="Roboto"/>
                <a:ea typeface="Roboto"/>
                <a:cs typeface="Roboto"/>
                <a:sym typeface="Roboto"/>
              </a:rPr>
              <a:t>cigsPerDay( number of </a:t>
            </a:r>
            <a:r>
              <a:rPr lang="en-GB" sz="1500">
                <a:solidFill>
                  <a:schemeClr val="accent2"/>
                </a:solidFill>
                <a:highlight>
                  <a:srgbClr val="FFFFFF"/>
                </a:highlight>
                <a:latin typeface="Roboto"/>
                <a:ea typeface="Roboto"/>
                <a:cs typeface="Roboto"/>
                <a:sym typeface="Roboto"/>
              </a:rPr>
              <a:t>cigarettes</a:t>
            </a:r>
            <a:r>
              <a:rPr lang="en-GB" sz="1500">
                <a:solidFill>
                  <a:schemeClr val="accent2"/>
                </a:solidFill>
                <a:highlight>
                  <a:srgbClr val="FFFFFF"/>
                </a:highlight>
                <a:latin typeface="Roboto"/>
                <a:ea typeface="Roboto"/>
                <a:cs typeface="Roboto"/>
                <a:sym typeface="Roboto"/>
              </a:rPr>
              <a:t> person prefers, even half a cigarette)</a:t>
            </a:r>
            <a:endParaRPr sz="1500">
              <a:solidFill>
                <a:schemeClr val="accent2"/>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chemeClr val="accent2"/>
              </a:buClr>
              <a:buSzPts val="1500"/>
              <a:buFont typeface="Roboto"/>
              <a:buAutoNum type="arabicPeriod"/>
            </a:pPr>
            <a:r>
              <a:t/>
            </a:r>
            <a:endParaRPr sz="1500">
              <a:solidFill>
                <a:schemeClr val="accent2"/>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chemeClr val="accent2"/>
              </a:buClr>
              <a:buSzPts val="1500"/>
              <a:buFont typeface="Roboto"/>
              <a:buChar char="●"/>
            </a:pPr>
            <a:r>
              <a:rPr b="1" lang="en-GB" sz="1500">
                <a:solidFill>
                  <a:schemeClr val="accent2"/>
                </a:solidFill>
                <a:highlight>
                  <a:srgbClr val="FFFFFF"/>
                </a:highlight>
                <a:latin typeface="Roboto"/>
                <a:ea typeface="Roboto"/>
                <a:cs typeface="Roboto"/>
                <a:sym typeface="Roboto"/>
              </a:rPr>
              <a:t>Medical( history)</a:t>
            </a:r>
            <a:endParaRPr b="1" sz="1500">
              <a:solidFill>
                <a:schemeClr val="accent2"/>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chemeClr val="accent2"/>
              </a:buClr>
              <a:buSzPts val="1500"/>
              <a:buFont typeface="Roboto"/>
              <a:buAutoNum type="arabicPeriod"/>
            </a:pPr>
            <a:r>
              <a:rPr lang="en-GB" sz="1500">
                <a:solidFill>
                  <a:schemeClr val="accent2"/>
                </a:solidFill>
                <a:highlight>
                  <a:srgbClr val="FFFFFF"/>
                </a:highlight>
                <a:latin typeface="Roboto"/>
                <a:ea typeface="Roboto"/>
                <a:cs typeface="Roboto"/>
                <a:sym typeface="Roboto"/>
              </a:rPr>
              <a:t>BPMeds: whether or not the patient was on blood pressure medication</a:t>
            </a:r>
            <a:endParaRPr sz="1500">
              <a:solidFill>
                <a:schemeClr val="accent2"/>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chemeClr val="accent2"/>
              </a:buClr>
              <a:buSzPts val="1500"/>
              <a:buFont typeface="Roboto"/>
              <a:buAutoNum type="arabicPeriod"/>
            </a:pPr>
            <a:r>
              <a:rPr lang="en-GB" sz="1500">
                <a:solidFill>
                  <a:schemeClr val="accent2"/>
                </a:solidFill>
                <a:highlight>
                  <a:srgbClr val="FFFFFF"/>
                </a:highlight>
                <a:latin typeface="Roboto"/>
                <a:ea typeface="Roboto"/>
                <a:cs typeface="Roboto"/>
                <a:sym typeface="Roboto"/>
              </a:rPr>
              <a:t>prevalentStroke: whether or not the patient had previously had a stroke</a:t>
            </a:r>
            <a:endParaRPr sz="1500">
              <a:solidFill>
                <a:schemeClr val="accent2"/>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chemeClr val="accent2"/>
              </a:buClr>
              <a:buSzPts val="1500"/>
              <a:buFont typeface="Roboto"/>
              <a:buAutoNum type="arabicPeriod"/>
            </a:pPr>
            <a:r>
              <a:rPr lang="en-GB" sz="1500">
                <a:solidFill>
                  <a:schemeClr val="accent2"/>
                </a:solidFill>
                <a:highlight>
                  <a:srgbClr val="FFFFFF"/>
                </a:highlight>
                <a:latin typeface="Roboto"/>
                <a:ea typeface="Roboto"/>
                <a:cs typeface="Roboto"/>
                <a:sym typeface="Roboto"/>
              </a:rPr>
              <a:t>prevalent Hyp</a:t>
            </a:r>
            <a:r>
              <a:rPr lang="en-GB" sz="1500">
                <a:solidFill>
                  <a:schemeClr val="accent2"/>
                </a:solidFill>
                <a:highlight>
                  <a:srgbClr val="FFFFFF"/>
                </a:highlight>
                <a:latin typeface="Roboto"/>
                <a:ea typeface="Roboto"/>
                <a:cs typeface="Roboto"/>
                <a:sym typeface="Roboto"/>
              </a:rPr>
              <a:t>: whether or not the patient was hypertensive</a:t>
            </a:r>
            <a:endParaRPr sz="1500">
              <a:solidFill>
                <a:schemeClr val="accent2"/>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chemeClr val="accent2"/>
              </a:buClr>
              <a:buSzPts val="1500"/>
              <a:buFont typeface="Roboto"/>
              <a:buAutoNum type="arabicPeriod"/>
            </a:pPr>
            <a:r>
              <a:rPr lang="en-GB" sz="1500">
                <a:solidFill>
                  <a:schemeClr val="accent2"/>
                </a:solidFill>
                <a:highlight>
                  <a:srgbClr val="FFFFFF"/>
                </a:highlight>
                <a:latin typeface="Roboto"/>
                <a:ea typeface="Roboto"/>
                <a:cs typeface="Roboto"/>
                <a:sym typeface="Roboto"/>
              </a:rPr>
              <a:t>diabetes: whether or not the patient had diabetes</a:t>
            </a:r>
            <a:endParaRPr sz="1500">
              <a:solidFill>
                <a:schemeClr val="accent2"/>
              </a:solidFill>
              <a:highlight>
                <a:srgbClr val="FFFFFF"/>
              </a:highlight>
              <a:latin typeface="Roboto"/>
              <a:ea typeface="Roboto"/>
              <a:cs typeface="Roboto"/>
              <a:sym typeface="Roboto"/>
            </a:endParaRPr>
          </a:p>
          <a:p>
            <a:pPr indent="0" lvl="0" marL="0" rtl="0" algn="ctr">
              <a:spcBef>
                <a:spcPts val="12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ctrTitle"/>
          </p:nvPr>
        </p:nvSpPr>
        <p:spPr>
          <a:xfrm>
            <a:off x="311700" y="315200"/>
            <a:ext cx="8520600" cy="6735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GB" sz="2800">
                <a:solidFill>
                  <a:srgbClr val="09272E"/>
                </a:solidFill>
              </a:rPr>
              <a:t>Data Summary</a:t>
            </a:r>
            <a:endParaRPr/>
          </a:p>
        </p:txBody>
      </p:sp>
      <p:sp>
        <p:nvSpPr>
          <p:cNvPr id="97" name="Google Shape;97;p20"/>
          <p:cNvSpPr txBox="1"/>
          <p:nvPr>
            <p:ph idx="1" type="subTitle"/>
          </p:nvPr>
        </p:nvSpPr>
        <p:spPr>
          <a:xfrm>
            <a:off x="311700" y="1189175"/>
            <a:ext cx="8520600" cy="37680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Clr>
                <a:schemeClr val="accent2"/>
              </a:buClr>
              <a:buSzPts val="1600"/>
              <a:buFont typeface="Roboto"/>
              <a:buChar char="●"/>
            </a:pPr>
            <a:r>
              <a:rPr b="1" lang="en-GB" sz="1600">
                <a:solidFill>
                  <a:schemeClr val="accent2"/>
                </a:solidFill>
                <a:highlight>
                  <a:srgbClr val="FFFFFF"/>
                </a:highlight>
                <a:latin typeface="Roboto"/>
                <a:ea typeface="Roboto"/>
                <a:cs typeface="Roboto"/>
                <a:sym typeface="Roboto"/>
              </a:rPr>
              <a:t>Medical(current)</a:t>
            </a:r>
            <a:endParaRPr b="1" sz="1600">
              <a:solidFill>
                <a:schemeClr val="accent2"/>
              </a:solidFill>
              <a:highlight>
                <a:srgbClr val="FFFFFF"/>
              </a:highlight>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AutoNum type="arabicPeriod"/>
            </a:pPr>
            <a:r>
              <a:rPr lang="en-GB" sz="1600">
                <a:solidFill>
                  <a:schemeClr val="accent2"/>
                </a:solidFill>
                <a:highlight>
                  <a:srgbClr val="FFFFFF"/>
                </a:highlight>
                <a:latin typeface="Roboto"/>
                <a:ea typeface="Roboto"/>
                <a:cs typeface="Roboto"/>
                <a:sym typeface="Roboto"/>
              </a:rPr>
              <a:t>totChol: total cholesterol level</a:t>
            </a:r>
            <a:endParaRPr sz="1600">
              <a:solidFill>
                <a:schemeClr val="accent2"/>
              </a:solidFill>
              <a:highlight>
                <a:srgbClr val="FFFFFF"/>
              </a:highlight>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AutoNum type="arabicPeriod"/>
            </a:pPr>
            <a:r>
              <a:rPr lang="en-GB" sz="1600">
                <a:solidFill>
                  <a:schemeClr val="accent2"/>
                </a:solidFill>
                <a:highlight>
                  <a:srgbClr val="FFFFFF"/>
                </a:highlight>
                <a:latin typeface="Roboto"/>
                <a:ea typeface="Roboto"/>
                <a:cs typeface="Roboto"/>
                <a:sym typeface="Roboto"/>
              </a:rPr>
              <a:t>sysBP: systolic blood pressure</a:t>
            </a:r>
            <a:endParaRPr sz="1600">
              <a:solidFill>
                <a:schemeClr val="accent2"/>
              </a:solidFill>
              <a:highlight>
                <a:srgbClr val="FFFFFF"/>
              </a:highlight>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AutoNum type="arabicPeriod"/>
            </a:pPr>
            <a:r>
              <a:rPr lang="en-GB" sz="1600">
                <a:solidFill>
                  <a:schemeClr val="accent2"/>
                </a:solidFill>
                <a:highlight>
                  <a:srgbClr val="FFFFFF"/>
                </a:highlight>
                <a:latin typeface="Roboto"/>
                <a:ea typeface="Roboto"/>
                <a:cs typeface="Roboto"/>
                <a:sym typeface="Roboto"/>
              </a:rPr>
              <a:t>diaBP: diastolic blood pressure</a:t>
            </a:r>
            <a:endParaRPr sz="1600">
              <a:solidFill>
                <a:schemeClr val="accent2"/>
              </a:solidFill>
              <a:highlight>
                <a:srgbClr val="FFFFFF"/>
              </a:highlight>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AutoNum type="arabicPeriod"/>
            </a:pPr>
            <a:r>
              <a:rPr lang="en-GB" sz="1600">
                <a:solidFill>
                  <a:schemeClr val="accent2"/>
                </a:solidFill>
                <a:highlight>
                  <a:srgbClr val="FFFFFF"/>
                </a:highlight>
                <a:latin typeface="Roboto"/>
                <a:ea typeface="Roboto"/>
                <a:cs typeface="Roboto"/>
                <a:sym typeface="Roboto"/>
              </a:rPr>
              <a:t>BMI: Body Mass Index</a:t>
            </a:r>
            <a:endParaRPr sz="1600">
              <a:solidFill>
                <a:schemeClr val="accent2"/>
              </a:solidFill>
              <a:highlight>
                <a:srgbClr val="FFFFFF"/>
              </a:highlight>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AutoNum type="arabicPeriod"/>
            </a:pPr>
            <a:r>
              <a:rPr lang="en-GB" sz="1600">
                <a:solidFill>
                  <a:schemeClr val="accent2"/>
                </a:solidFill>
                <a:highlight>
                  <a:srgbClr val="FFFFFF"/>
                </a:highlight>
                <a:latin typeface="Roboto"/>
                <a:ea typeface="Roboto"/>
                <a:cs typeface="Roboto"/>
                <a:sym typeface="Roboto"/>
              </a:rPr>
              <a:t>heartRate: heart rate</a:t>
            </a:r>
            <a:endParaRPr sz="1600">
              <a:solidFill>
                <a:schemeClr val="accent2"/>
              </a:solidFill>
              <a:highlight>
                <a:srgbClr val="FFFFFF"/>
              </a:highlight>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AutoNum type="arabicPeriod"/>
            </a:pPr>
            <a:r>
              <a:rPr lang="en-GB" sz="1600">
                <a:solidFill>
                  <a:schemeClr val="accent2"/>
                </a:solidFill>
                <a:highlight>
                  <a:srgbClr val="FFFFFF"/>
                </a:highlight>
                <a:latin typeface="Roboto"/>
                <a:ea typeface="Roboto"/>
                <a:cs typeface="Roboto"/>
                <a:sym typeface="Roboto"/>
              </a:rPr>
              <a:t>glucose: glucose level</a:t>
            </a:r>
            <a:endParaRPr sz="1600">
              <a:solidFill>
                <a:schemeClr val="accent2"/>
              </a:solidFill>
              <a:highlight>
                <a:srgbClr val="FFFFFF"/>
              </a:highlight>
              <a:latin typeface="Roboto"/>
              <a:ea typeface="Roboto"/>
              <a:cs typeface="Roboto"/>
              <a:sym typeface="Roboto"/>
            </a:endParaRPr>
          </a:p>
          <a:p>
            <a:pPr indent="0" lvl="0" marL="457200" rtl="0" algn="l">
              <a:lnSpc>
                <a:spcPct val="115000"/>
              </a:lnSpc>
              <a:spcBef>
                <a:spcPts val="1200"/>
              </a:spcBef>
              <a:spcAft>
                <a:spcPts val="0"/>
              </a:spcAft>
              <a:buNone/>
            </a:pPr>
            <a:r>
              <a:t/>
            </a:r>
            <a:endParaRPr sz="1600">
              <a:solidFill>
                <a:schemeClr val="accent2"/>
              </a:solidFill>
              <a:highlight>
                <a:srgbClr val="FFFFFF"/>
              </a:highlight>
              <a:latin typeface="Roboto"/>
              <a:ea typeface="Roboto"/>
              <a:cs typeface="Roboto"/>
              <a:sym typeface="Roboto"/>
            </a:endParaRPr>
          </a:p>
          <a:p>
            <a:pPr indent="-330200" lvl="0" marL="457200" rtl="0" algn="l">
              <a:lnSpc>
                <a:spcPct val="115000"/>
              </a:lnSpc>
              <a:spcBef>
                <a:spcPts val="1200"/>
              </a:spcBef>
              <a:spcAft>
                <a:spcPts val="0"/>
              </a:spcAft>
              <a:buClr>
                <a:schemeClr val="accent2"/>
              </a:buClr>
              <a:buSzPts val="1600"/>
              <a:buFont typeface="Roboto"/>
              <a:buChar char="●"/>
            </a:pPr>
            <a:r>
              <a:rPr b="1" lang="en-GB" sz="1600">
                <a:solidFill>
                  <a:schemeClr val="accent2"/>
                </a:solidFill>
                <a:highlight>
                  <a:srgbClr val="FFFFFF"/>
                </a:highlight>
                <a:latin typeface="Roboto"/>
                <a:ea typeface="Roboto"/>
                <a:cs typeface="Roboto"/>
                <a:sym typeface="Roboto"/>
              </a:rPr>
              <a:t>Predict variable</a:t>
            </a:r>
            <a:endParaRPr b="1" sz="1600">
              <a:solidFill>
                <a:schemeClr val="accent2"/>
              </a:solidFill>
              <a:highlight>
                <a:srgbClr val="FFFFFF"/>
              </a:highlight>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AutoNum type="arabicPeriod"/>
            </a:pPr>
            <a:r>
              <a:rPr lang="en-GB" sz="1600">
                <a:solidFill>
                  <a:schemeClr val="accent2"/>
                </a:solidFill>
                <a:highlight>
                  <a:srgbClr val="FFFFFF"/>
                </a:highlight>
                <a:latin typeface="Roboto"/>
                <a:ea typeface="Roboto"/>
                <a:cs typeface="Roboto"/>
                <a:sym typeface="Roboto"/>
              </a:rPr>
              <a:t>10 year risk of coronary heart disease TenYearCHD ( 1 means 'Yes', 0 means 'NO')</a:t>
            </a:r>
            <a:endParaRPr sz="1600">
              <a:solidFill>
                <a:schemeClr val="accent2"/>
              </a:solidFill>
              <a:highlight>
                <a:srgbClr val="FFFFFF"/>
              </a:highlight>
              <a:latin typeface="Roboto"/>
              <a:ea typeface="Roboto"/>
              <a:cs typeface="Roboto"/>
              <a:sym typeface="Roboto"/>
            </a:endParaRPr>
          </a:p>
          <a:p>
            <a:pPr indent="0" lvl="0" marL="0" rtl="0" algn="ctr">
              <a:spcBef>
                <a:spcPts val="12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ctrTitle"/>
          </p:nvPr>
        </p:nvSpPr>
        <p:spPr>
          <a:xfrm>
            <a:off x="311700" y="272225"/>
            <a:ext cx="8520600" cy="7020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GB" sz="2800">
                <a:solidFill>
                  <a:srgbClr val="09272E"/>
                </a:solidFill>
              </a:rPr>
              <a:t>Data Preprocessing</a:t>
            </a:r>
            <a:endParaRPr sz="2800"/>
          </a:p>
        </p:txBody>
      </p:sp>
      <p:sp>
        <p:nvSpPr>
          <p:cNvPr id="103" name="Google Shape;103;p21"/>
          <p:cNvSpPr txBox="1"/>
          <p:nvPr>
            <p:ph idx="1" type="subTitle"/>
          </p:nvPr>
        </p:nvSpPr>
        <p:spPr>
          <a:xfrm>
            <a:off x="311700" y="1289450"/>
            <a:ext cx="8520600" cy="3223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800">
                <a:solidFill>
                  <a:srgbClr val="000000"/>
                </a:solidFill>
              </a:rPr>
              <a:t>We started our preprocessing by </a:t>
            </a:r>
            <a:r>
              <a:rPr lang="en-GB" sz="1800">
                <a:solidFill>
                  <a:srgbClr val="000000"/>
                </a:solidFill>
              </a:rPr>
              <a:t>handling</a:t>
            </a:r>
            <a:r>
              <a:rPr lang="en-GB" sz="1800">
                <a:solidFill>
                  <a:srgbClr val="000000"/>
                </a:solidFill>
              </a:rPr>
              <a:t> missing values.Drop the </a:t>
            </a:r>
            <a:r>
              <a:rPr lang="en-GB" sz="1800">
                <a:solidFill>
                  <a:srgbClr val="000000"/>
                </a:solidFill>
              </a:rPr>
              <a:t>missing values of columns which having</a:t>
            </a:r>
            <a:r>
              <a:rPr lang="en-GB" sz="1800">
                <a:solidFill>
                  <a:srgbClr val="000000"/>
                </a:solidFill>
              </a:rPr>
              <a:t> </a:t>
            </a:r>
            <a:r>
              <a:rPr lang="en-GB" sz="1800">
                <a:solidFill>
                  <a:srgbClr val="000000"/>
                </a:solidFill>
              </a:rPr>
              <a:t>negligible percent( missing values).</a:t>
            </a:r>
            <a:r>
              <a:rPr lang="en-GB" sz="1800">
                <a:solidFill>
                  <a:srgbClr val="000000"/>
                </a:solidFill>
              </a:rPr>
              <a:t> </a:t>
            </a:r>
            <a:r>
              <a:rPr lang="en-GB" sz="1800">
                <a:solidFill>
                  <a:srgbClr val="000000"/>
                </a:solidFill>
              </a:rPr>
              <a:t>Replaced</a:t>
            </a:r>
            <a:r>
              <a:rPr lang="en-GB" sz="1800">
                <a:solidFill>
                  <a:srgbClr val="000000"/>
                </a:solidFill>
              </a:rPr>
              <a:t> missing values with the median values for max percent.AS there </a:t>
            </a:r>
            <a:r>
              <a:rPr lang="en-GB" sz="1800">
                <a:solidFill>
                  <a:srgbClr val="000000"/>
                </a:solidFill>
              </a:rPr>
              <a:t>were no duplicates to preprocess.it helped us to more focus on outliers. We removed outliers by defining the quartile range  25% and 75% in the column</a:t>
            </a:r>
            <a:endParaRPr sz="18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