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19b9785e4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219b9785e4_2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19b9785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19b9785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19b9785e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19b9785e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19b9785e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19b9785e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19b9785e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19b9785e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19b9785e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19b9785e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19b9785e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19b9785e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19b9785e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19b9785e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19b9785e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19b9785e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19b9785e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19b9785e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19b9785e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219b9785e4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9b9785e4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219b9785e4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9b9785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9b9785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19b9785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19b9785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19b9785e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19b9785e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19b9785e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19b9785e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19b9785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19b9785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19b9785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19b9785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3600">
                <a:solidFill>
                  <a:schemeClr val="lt1"/>
                </a:solidFill>
                <a:latin typeface="Montserrat"/>
                <a:ea typeface="Montserrat"/>
                <a:cs typeface="Montserrat"/>
                <a:sym typeface="Montserrat"/>
              </a:rPr>
              <a:t>Project Title</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ctrTitle"/>
          </p:nvPr>
        </p:nvSpPr>
        <p:spPr>
          <a:xfrm>
            <a:off x="311700" y="128500"/>
            <a:ext cx="8520600" cy="673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2400">
                <a:solidFill>
                  <a:schemeClr val="accent2"/>
                </a:solidFill>
                <a:highlight>
                  <a:srgbClr val="FFFFFF"/>
                </a:highlight>
                <a:latin typeface="Roboto"/>
                <a:ea typeface="Roboto"/>
                <a:cs typeface="Roboto"/>
                <a:sym typeface="Roboto"/>
              </a:rPr>
              <a:t>Feature is_canceled</a:t>
            </a:r>
            <a:endParaRPr b="1" sz="2400">
              <a:solidFill>
                <a:schemeClr val="accent2"/>
              </a:solidFill>
              <a:highlight>
                <a:srgbClr val="FFFFFF"/>
              </a:highlight>
              <a:latin typeface="Roboto"/>
              <a:ea typeface="Roboto"/>
              <a:cs typeface="Roboto"/>
              <a:sym typeface="Roboto"/>
            </a:endParaRPr>
          </a:p>
          <a:p>
            <a:pPr indent="0" lvl="0" marL="0" rtl="0" algn="ctr">
              <a:spcBef>
                <a:spcPts val="700"/>
              </a:spcBef>
              <a:spcAft>
                <a:spcPts val="0"/>
              </a:spcAft>
              <a:buNone/>
            </a:pPr>
            <a:r>
              <a:t/>
            </a:r>
            <a:endParaRPr/>
          </a:p>
        </p:txBody>
      </p:sp>
      <p:sp>
        <p:nvSpPr>
          <p:cNvPr id="158" name="Google Shape;158;p34"/>
          <p:cNvSpPr txBox="1"/>
          <p:nvPr>
            <p:ph idx="1" type="subTitle"/>
          </p:nvPr>
        </p:nvSpPr>
        <p:spPr>
          <a:xfrm>
            <a:off x="311700" y="802300"/>
            <a:ext cx="8520600" cy="398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59" name="Google Shape;159;p34"/>
          <p:cNvPicPr preferRelativeResize="0"/>
          <p:nvPr/>
        </p:nvPicPr>
        <p:blipFill>
          <a:blip r:embed="rId3">
            <a:alphaModFix/>
          </a:blip>
          <a:stretch>
            <a:fillRect/>
          </a:stretch>
        </p:blipFill>
        <p:spPr>
          <a:xfrm>
            <a:off x="555250" y="687750"/>
            <a:ext cx="7897851" cy="3295250"/>
          </a:xfrm>
          <a:prstGeom prst="rect">
            <a:avLst/>
          </a:prstGeom>
          <a:noFill/>
          <a:ln>
            <a:noFill/>
          </a:ln>
        </p:spPr>
      </p:pic>
      <p:sp>
        <p:nvSpPr>
          <p:cNvPr id="160" name="Google Shape;160;p34"/>
          <p:cNvSpPr txBox="1"/>
          <p:nvPr/>
        </p:nvSpPr>
        <p:spPr>
          <a:xfrm>
            <a:off x="859650" y="4126250"/>
            <a:ext cx="776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2"/>
                </a:solidFill>
                <a:highlight>
                  <a:srgbClr val="FFFFFF"/>
                </a:highlight>
                <a:latin typeface="Roboto"/>
                <a:ea typeface="Roboto"/>
                <a:cs typeface="Roboto"/>
                <a:sym typeface="Roboto"/>
              </a:rPr>
              <a:t>According to the bar graph, around 40000 of bookings from city hotel and around 23000 bookings from Resort hotel were not canceled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type="ctrTitle"/>
          </p:nvPr>
        </p:nvSpPr>
        <p:spPr>
          <a:xfrm>
            <a:off x="311700" y="157600"/>
            <a:ext cx="8520600" cy="601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2400">
                <a:solidFill>
                  <a:schemeClr val="accent2"/>
                </a:solidFill>
                <a:highlight>
                  <a:srgbClr val="FFFFFF"/>
                </a:highlight>
                <a:latin typeface="Roboto"/>
                <a:ea typeface="Roboto"/>
                <a:cs typeface="Roboto"/>
                <a:sym typeface="Roboto"/>
              </a:rPr>
              <a:t>Feature arrival date month</a:t>
            </a:r>
            <a:endParaRPr b="1" sz="2400">
              <a:solidFill>
                <a:schemeClr val="accent2"/>
              </a:solidFill>
              <a:highlight>
                <a:srgbClr val="FFFFFF"/>
              </a:highlight>
              <a:latin typeface="Roboto"/>
              <a:ea typeface="Roboto"/>
              <a:cs typeface="Roboto"/>
              <a:sym typeface="Roboto"/>
            </a:endParaRPr>
          </a:p>
          <a:p>
            <a:pPr indent="0" lvl="0" marL="0" rtl="0" algn="ctr">
              <a:spcBef>
                <a:spcPts val="700"/>
              </a:spcBef>
              <a:spcAft>
                <a:spcPts val="0"/>
              </a:spcAft>
              <a:buNone/>
            </a:pPr>
            <a:r>
              <a:t/>
            </a:r>
            <a:endParaRPr/>
          </a:p>
        </p:txBody>
      </p:sp>
      <p:sp>
        <p:nvSpPr>
          <p:cNvPr id="166" name="Google Shape;166;p35"/>
          <p:cNvSpPr txBox="1"/>
          <p:nvPr>
            <p:ph idx="1" type="subTitle"/>
          </p:nvPr>
        </p:nvSpPr>
        <p:spPr>
          <a:xfrm>
            <a:off x="311700" y="917000"/>
            <a:ext cx="8520600" cy="392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7" name="Google Shape;167;p35"/>
          <p:cNvPicPr preferRelativeResize="0"/>
          <p:nvPr/>
        </p:nvPicPr>
        <p:blipFill>
          <a:blip r:embed="rId3">
            <a:alphaModFix/>
          </a:blip>
          <a:stretch>
            <a:fillRect/>
          </a:stretch>
        </p:blipFill>
        <p:spPr>
          <a:xfrm>
            <a:off x="0" y="917000"/>
            <a:ext cx="9143999" cy="3624750"/>
          </a:xfrm>
          <a:prstGeom prst="rect">
            <a:avLst/>
          </a:prstGeom>
          <a:noFill/>
          <a:ln>
            <a:noFill/>
          </a:ln>
        </p:spPr>
      </p:pic>
      <p:sp>
        <p:nvSpPr>
          <p:cNvPr id="168" name="Google Shape;168;p35"/>
          <p:cNvSpPr txBox="1"/>
          <p:nvPr/>
        </p:nvSpPr>
        <p:spPr>
          <a:xfrm>
            <a:off x="816650" y="4556075"/>
            <a:ext cx="810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2"/>
                </a:solidFill>
                <a:highlight>
                  <a:srgbClr val="FFFFFF"/>
                </a:highlight>
                <a:latin typeface="Roboto"/>
                <a:ea typeface="Roboto"/>
                <a:cs typeface="Roboto"/>
                <a:sym typeface="Roboto"/>
              </a:rPr>
              <a:t>AS you can see traffic in the january and November is less as compare to the other months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ctrTitle"/>
          </p:nvPr>
        </p:nvSpPr>
        <p:spPr>
          <a:xfrm>
            <a:off x="383350" y="228775"/>
            <a:ext cx="8520600" cy="5163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2400">
                <a:solidFill>
                  <a:schemeClr val="accent2"/>
                </a:solidFill>
                <a:highlight>
                  <a:srgbClr val="FFFFFF"/>
                </a:highlight>
                <a:latin typeface="Roboto"/>
                <a:ea typeface="Roboto"/>
                <a:cs typeface="Roboto"/>
                <a:sym typeface="Roboto"/>
              </a:rPr>
              <a:t>Feature country</a:t>
            </a:r>
            <a:endParaRPr b="1" sz="2400">
              <a:solidFill>
                <a:schemeClr val="accent2"/>
              </a:solidFill>
              <a:highlight>
                <a:srgbClr val="FFFFFF"/>
              </a:highlight>
              <a:latin typeface="Roboto"/>
              <a:ea typeface="Roboto"/>
              <a:cs typeface="Roboto"/>
              <a:sym typeface="Roboto"/>
            </a:endParaRPr>
          </a:p>
          <a:p>
            <a:pPr indent="0" lvl="0" marL="0" rtl="0" algn="ctr">
              <a:spcBef>
                <a:spcPts val="700"/>
              </a:spcBef>
              <a:spcAft>
                <a:spcPts val="0"/>
              </a:spcAft>
              <a:buNone/>
            </a:pPr>
            <a:r>
              <a:t/>
            </a:r>
            <a:endParaRPr/>
          </a:p>
        </p:txBody>
      </p:sp>
      <p:sp>
        <p:nvSpPr>
          <p:cNvPr id="174" name="Google Shape;174;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75" name="Google Shape;175;p36"/>
          <p:cNvPicPr preferRelativeResize="0"/>
          <p:nvPr/>
        </p:nvPicPr>
        <p:blipFill>
          <a:blip r:embed="rId3">
            <a:alphaModFix/>
          </a:blip>
          <a:stretch>
            <a:fillRect/>
          </a:stretch>
        </p:blipFill>
        <p:spPr>
          <a:xfrm>
            <a:off x="152400" y="745075"/>
            <a:ext cx="8751550" cy="3366850"/>
          </a:xfrm>
          <a:prstGeom prst="rect">
            <a:avLst/>
          </a:prstGeom>
          <a:noFill/>
          <a:ln>
            <a:noFill/>
          </a:ln>
        </p:spPr>
      </p:pic>
      <p:sp>
        <p:nvSpPr>
          <p:cNvPr id="176" name="Google Shape;176;p36"/>
          <p:cNvSpPr txBox="1"/>
          <p:nvPr/>
        </p:nvSpPr>
        <p:spPr>
          <a:xfrm>
            <a:off x="417150" y="4247700"/>
            <a:ext cx="83097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b="1" lang="en">
                <a:solidFill>
                  <a:schemeClr val="accent2"/>
                </a:solidFill>
                <a:highlight>
                  <a:srgbClr val="FFFFFF"/>
                </a:highlight>
                <a:latin typeface="Roboto"/>
                <a:ea typeface="Roboto"/>
                <a:cs typeface="Roboto"/>
                <a:sym typeface="Roboto"/>
              </a:rPr>
              <a:t>As we can see, Portugal tops the list with approx. 37k of the cases, followed by Great Britain with approx. 12k and France with approx 10k</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b="1" lang="en">
                <a:solidFill>
                  <a:schemeClr val="accent2"/>
                </a:solidFill>
                <a:highlight>
                  <a:srgbClr val="FFFFFF"/>
                </a:highlight>
                <a:latin typeface="Roboto"/>
                <a:ea typeface="Roboto"/>
                <a:cs typeface="Roboto"/>
                <a:sym typeface="Roboto"/>
              </a:rPr>
              <a:t>There are 10 countries in our bar that can be considered as the most common country of origin</a:t>
            </a:r>
            <a:endParaRPr b="1">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ctrTitle"/>
          </p:nvPr>
        </p:nvSpPr>
        <p:spPr>
          <a:xfrm>
            <a:off x="311700" y="71200"/>
            <a:ext cx="8520600" cy="6594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2400">
                <a:solidFill>
                  <a:schemeClr val="accent2"/>
                </a:solidFill>
                <a:highlight>
                  <a:srgbClr val="FFFFFF"/>
                </a:highlight>
                <a:latin typeface="Roboto"/>
                <a:ea typeface="Roboto"/>
                <a:cs typeface="Roboto"/>
                <a:sym typeface="Roboto"/>
              </a:rPr>
              <a:t>Feature distribution channel</a:t>
            </a:r>
            <a:endParaRPr b="1" sz="2400">
              <a:solidFill>
                <a:schemeClr val="accent2"/>
              </a:solidFill>
              <a:highlight>
                <a:srgbClr val="FFFFFF"/>
              </a:highlight>
              <a:latin typeface="Roboto"/>
              <a:ea typeface="Roboto"/>
              <a:cs typeface="Roboto"/>
              <a:sym typeface="Roboto"/>
            </a:endParaRPr>
          </a:p>
          <a:p>
            <a:pPr indent="0" lvl="0" marL="0" rtl="0" algn="ctr">
              <a:spcBef>
                <a:spcPts val="700"/>
              </a:spcBef>
              <a:spcAft>
                <a:spcPts val="0"/>
              </a:spcAft>
              <a:buNone/>
            </a:pPr>
            <a:r>
              <a:t/>
            </a:r>
            <a:endParaRPr/>
          </a:p>
        </p:txBody>
      </p:sp>
      <p:sp>
        <p:nvSpPr>
          <p:cNvPr id="182" name="Google Shape;182;p37"/>
          <p:cNvSpPr txBox="1"/>
          <p:nvPr>
            <p:ph idx="1" type="subTitle"/>
          </p:nvPr>
        </p:nvSpPr>
        <p:spPr>
          <a:xfrm>
            <a:off x="311700" y="902525"/>
            <a:ext cx="8520600" cy="388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83" name="Google Shape;183;p37"/>
          <p:cNvPicPr preferRelativeResize="0"/>
          <p:nvPr/>
        </p:nvPicPr>
        <p:blipFill>
          <a:blip r:embed="rId3">
            <a:alphaModFix/>
          </a:blip>
          <a:stretch>
            <a:fillRect/>
          </a:stretch>
        </p:blipFill>
        <p:spPr>
          <a:xfrm>
            <a:off x="256138" y="558750"/>
            <a:ext cx="8631724" cy="3481525"/>
          </a:xfrm>
          <a:prstGeom prst="rect">
            <a:avLst/>
          </a:prstGeom>
          <a:noFill/>
          <a:ln>
            <a:noFill/>
          </a:ln>
        </p:spPr>
      </p:pic>
      <p:sp>
        <p:nvSpPr>
          <p:cNvPr id="184" name="Google Shape;184;p37"/>
          <p:cNvSpPr txBox="1"/>
          <p:nvPr/>
        </p:nvSpPr>
        <p:spPr>
          <a:xfrm>
            <a:off x="530125" y="4097600"/>
            <a:ext cx="7965900" cy="128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a:solidFill>
                  <a:schemeClr val="accent2"/>
                </a:solidFill>
                <a:highlight>
                  <a:srgbClr val="FFFFFF"/>
                </a:highlight>
                <a:latin typeface="Roboto"/>
                <a:ea typeface="Roboto"/>
                <a:cs typeface="Roboto"/>
                <a:sym typeface="Roboto"/>
              </a:rPr>
              <a:t>Bookings through Travel Agents,Tour Operators is preferred by most of the people</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chemeClr val="accent2"/>
              </a:buClr>
              <a:buSzPts val="1400"/>
              <a:buFont typeface="Roboto"/>
              <a:buChar char="●"/>
            </a:pPr>
            <a:r>
              <a:rPr b="1" lang="en">
                <a:solidFill>
                  <a:schemeClr val="accent2"/>
                </a:solidFill>
                <a:highlight>
                  <a:srgbClr val="FFFFFF"/>
                </a:highlight>
                <a:latin typeface="Roboto"/>
                <a:ea typeface="Roboto"/>
                <a:cs typeface="Roboto"/>
                <a:sym typeface="Roboto"/>
              </a:rPr>
              <a:t>approx. 70000 city hotels are book by Travel Agents &amp; Tour Operators</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b="1" lang="en">
                <a:solidFill>
                  <a:schemeClr val="accent2"/>
                </a:solidFill>
                <a:highlight>
                  <a:srgbClr val="FFFFFF"/>
                </a:highlight>
                <a:latin typeface="Roboto"/>
                <a:ea typeface="Roboto"/>
                <a:cs typeface="Roboto"/>
                <a:sym typeface="Roboto"/>
              </a:rPr>
              <a:t>approx. 30000 resort hotels are book by Travel Agents &amp; Tour Operators</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ph type="ctrTitle"/>
          </p:nvPr>
        </p:nvSpPr>
        <p:spPr>
          <a:xfrm>
            <a:off x="311700" y="142825"/>
            <a:ext cx="8520600" cy="5736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2400">
                <a:solidFill>
                  <a:schemeClr val="accent2"/>
                </a:solidFill>
                <a:highlight>
                  <a:srgbClr val="FFFFFF"/>
                </a:highlight>
                <a:latin typeface="Roboto"/>
                <a:ea typeface="Roboto"/>
                <a:cs typeface="Roboto"/>
                <a:sym typeface="Roboto"/>
              </a:rPr>
              <a:t>Feature Customer Type</a:t>
            </a:r>
            <a:endParaRPr b="1" sz="2400">
              <a:solidFill>
                <a:schemeClr val="accent2"/>
              </a:solidFill>
              <a:highlight>
                <a:srgbClr val="FFFFFF"/>
              </a:highlight>
              <a:latin typeface="Roboto"/>
              <a:ea typeface="Roboto"/>
              <a:cs typeface="Roboto"/>
              <a:sym typeface="Roboto"/>
            </a:endParaRPr>
          </a:p>
          <a:p>
            <a:pPr indent="0" lvl="0" marL="0" rtl="0" algn="ctr">
              <a:spcBef>
                <a:spcPts val="700"/>
              </a:spcBef>
              <a:spcAft>
                <a:spcPts val="0"/>
              </a:spcAft>
              <a:buNone/>
            </a:pPr>
            <a:r>
              <a:t/>
            </a:r>
            <a:endParaRPr/>
          </a:p>
        </p:txBody>
      </p:sp>
      <p:sp>
        <p:nvSpPr>
          <p:cNvPr id="190" name="Google Shape;190;p3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1" name="Google Shape;191;p38"/>
          <p:cNvPicPr preferRelativeResize="0"/>
          <p:nvPr/>
        </p:nvPicPr>
        <p:blipFill>
          <a:blip r:embed="rId3">
            <a:alphaModFix/>
          </a:blip>
          <a:stretch>
            <a:fillRect/>
          </a:stretch>
        </p:blipFill>
        <p:spPr>
          <a:xfrm>
            <a:off x="152400" y="716425"/>
            <a:ext cx="8520599" cy="3667725"/>
          </a:xfrm>
          <a:prstGeom prst="rect">
            <a:avLst/>
          </a:prstGeom>
          <a:noFill/>
          <a:ln>
            <a:noFill/>
          </a:ln>
        </p:spPr>
      </p:pic>
      <p:sp>
        <p:nvSpPr>
          <p:cNvPr id="192" name="Google Shape;192;p38"/>
          <p:cNvSpPr txBox="1"/>
          <p:nvPr/>
        </p:nvSpPr>
        <p:spPr>
          <a:xfrm>
            <a:off x="730700" y="4384150"/>
            <a:ext cx="782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highlight>
                  <a:srgbClr val="FFFFFF"/>
                </a:highlight>
                <a:latin typeface="Roboto"/>
                <a:ea typeface="Roboto"/>
                <a:cs typeface="Roboto"/>
                <a:sym typeface="Roboto"/>
              </a:rPr>
              <a:t>Transients</a:t>
            </a:r>
            <a:r>
              <a:rPr b="1" lang="en">
                <a:solidFill>
                  <a:schemeClr val="accent2"/>
                </a:solidFill>
                <a:highlight>
                  <a:srgbClr val="FFFFFF"/>
                </a:highlight>
                <a:latin typeface="Roboto"/>
                <a:ea typeface="Roboto"/>
                <a:cs typeface="Roboto"/>
                <a:sym typeface="Roboto"/>
              </a:rPr>
              <a:t> are the most common customer type, they represent count more than 50000 for city hotel and approx. 24000 for resort hotel.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ctrTitle"/>
          </p:nvPr>
        </p:nvSpPr>
        <p:spPr>
          <a:xfrm>
            <a:off x="311700" y="186250"/>
            <a:ext cx="8520600" cy="5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Relation between prices and month</a:t>
            </a:r>
            <a:endParaRPr b="1" sz="2400">
              <a:solidFill>
                <a:srgbClr val="000000"/>
              </a:solidFill>
              <a:latin typeface="Roboto"/>
              <a:ea typeface="Roboto"/>
              <a:cs typeface="Roboto"/>
              <a:sym typeface="Roboto"/>
            </a:endParaRPr>
          </a:p>
        </p:txBody>
      </p:sp>
      <p:sp>
        <p:nvSpPr>
          <p:cNvPr id="198" name="Google Shape;198;p39"/>
          <p:cNvSpPr txBox="1"/>
          <p:nvPr>
            <p:ph idx="1" type="subTitle"/>
          </p:nvPr>
        </p:nvSpPr>
        <p:spPr>
          <a:xfrm>
            <a:off x="311700" y="730750"/>
            <a:ext cx="8520600" cy="415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9" name="Google Shape;199;p39"/>
          <p:cNvPicPr preferRelativeResize="0"/>
          <p:nvPr/>
        </p:nvPicPr>
        <p:blipFill>
          <a:blip r:embed="rId3">
            <a:alphaModFix/>
          </a:blip>
          <a:stretch>
            <a:fillRect/>
          </a:stretch>
        </p:blipFill>
        <p:spPr>
          <a:xfrm>
            <a:off x="175100" y="730750"/>
            <a:ext cx="8793801" cy="3524450"/>
          </a:xfrm>
          <a:prstGeom prst="rect">
            <a:avLst/>
          </a:prstGeom>
          <a:noFill/>
          <a:ln>
            <a:noFill/>
          </a:ln>
        </p:spPr>
      </p:pic>
      <p:sp>
        <p:nvSpPr>
          <p:cNvPr id="200" name="Google Shape;200;p39"/>
          <p:cNvSpPr txBox="1"/>
          <p:nvPr/>
        </p:nvSpPr>
        <p:spPr>
          <a:xfrm>
            <a:off x="311850" y="4212225"/>
            <a:ext cx="85206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b="1" lang="en">
                <a:solidFill>
                  <a:schemeClr val="accent2"/>
                </a:solidFill>
                <a:highlight>
                  <a:srgbClr val="FFFFFF"/>
                </a:highlight>
                <a:latin typeface="Roboto"/>
                <a:ea typeface="Roboto"/>
                <a:cs typeface="Roboto"/>
                <a:sym typeface="Roboto"/>
              </a:rPr>
              <a:t>For resort hotels, the average daily rate is more expensive during august, july and september.</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b="1" lang="en">
                <a:solidFill>
                  <a:schemeClr val="accent2"/>
                </a:solidFill>
                <a:highlight>
                  <a:srgbClr val="FFFFFF"/>
                </a:highlight>
                <a:latin typeface="Roboto"/>
                <a:ea typeface="Roboto"/>
                <a:cs typeface="Roboto"/>
                <a:sym typeface="Roboto"/>
              </a:rPr>
              <a:t>For city hotels, the average daily rate is more expensive during august, july, june and may.</a:t>
            </a:r>
            <a:endParaRPr b="1">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ctrTitle"/>
          </p:nvPr>
        </p:nvSpPr>
        <p:spPr>
          <a:xfrm>
            <a:off x="311700" y="228800"/>
            <a:ext cx="8520600" cy="6021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2400">
                <a:solidFill>
                  <a:schemeClr val="accent2"/>
                </a:solidFill>
                <a:highlight>
                  <a:srgbClr val="FFFFFF"/>
                </a:highlight>
                <a:latin typeface="Roboto"/>
                <a:ea typeface="Roboto"/>
                <a:cs typeface="Roboto"/>
                <a:sym typeface="Roboto"/>
              </a:rPr>
              <a:t>Heatmap</a:t>
            </a:r>
            <a:endParaRPr b="1" sz="2400">
              <a:solidFill>
                <a:schemeClr val="accent2"/>
              </a:solidFill>
              <a:highlight>
                <a:srgbClr val="FFFFFF"/>
              </a:highlight>
              <a:latin typeface="Roboto"/>
              <a:ea typeface="Roboto"/>
              <a:cs typeface="Roboto"/>
              <a:sym typeface="Roboto"/>
            </a:endParaRPr>
          </a:p>
          <a:p>
            <a:pPr indent="0" lvl="0" marL="0" rtl="0" algn="ctr">
              <a:spcBef>
                <a:spcPts val="700"/>
              </a:spcBef>
              <a:spcAft>
                <a:spcPts val="0"/>
              </a:spcAft>
              <a:buNone/>
            </a:pPr>
            <a:r>
              <a:t/>
            </a:r>
            <a:endParaRPr/>
          </a:p>
        </p:txBody>
      </p:sp>
      <p:sp>
        <p:nvSpPr>
          <p:cNvPr id="206" name="Google Shape;206;p40"/>
          <p:cNvSpPr txBox="1"/>
          <p:nvPr>
            <p:ph idx="1" type="subTitle"/>
          </p:nvPr>
        </p:nvSpPr>
        <p:spPr>
          <a:xfrm>
            <a:off x="311700" y="830900"/>
            <a:ext cx="3327300" cy="391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07" name="Google Shape;207;p40"/>
          <p:cNvPicPr preferRelativeResize="0"/>
          <p:nvPr/>
        </p:nvPicPr>
        <p:blipFill>
          <a:blip r:embed="rId3">
            <a:alphaModFix/>
          </a:blip>
          <a:stretch>
            <a:fillRect/>
          </a:stretch>
        </p:blipFill>
        <p:spPr>
          <a:xfrm>
            <a:off x="3791400" y="487125"/>
            <a:ext cx="5200200" cy="4470124"/>
          </a:xfrm>
          <a:prstGeom prst="rect">
            <a:avLst/>
          </a:prstGeom>
          <a:noFill/>
          <a:ln>
            <a:noFill/>
          </a:ln>
        </p:spPr>
      </p:pic>
      <p:sp>
        <p:nvSpPr>
          <p:cNvPr id="208" name="Google Shape;208;p40"/>
          <p:cNvSpPr txBox="1"/>
          <p:nvPr/>
        </p:nvSpPr>
        <p:spPr>
          <a:xfrm>
            <a:off x="530100" y="1088875"/>
            <a:ext cx="3108900" cy="3512100"/>
          </a:xfrm>
          <a:prstGeom prst="rect">
            <a:avLst/>
          </a:prstGeom>
          <a:noFill/>
          <a:ln>
            <a:noFill/>
          </a:ln>
        </p:spPr>
        <p:txBody>
          <a:bodyPr anchorCtr="0" anchor="t" bIns="91425" lIns="91425" spcFirstLastPara="1" rIns="91425" wrap="square" tIns="91425">
            <a:spAutoFit/>
          </a:bodyPr>
          <a:lstStyle/>
          <a:p>
            <a:pPr indent="-342900" lvl="0" marL="457200" rtl="0" algn="just">
              <a:lnSpc>
                <a:spcPct val="100000"/>
              </a:lnSpc>
              <a:spcBef>
                <a:spcPts val="600"/>
              </a:spcBef>
              <a:spcAft>
                <a:spcPts val="0"/>
              </a:spcAft>
              <a:buClr>
                <a:schemeClr val="accent2"/>
              </a:buClr>
              <a:buSzPts val="1800"/>
              <a:buFont typeface="Roboto"/>
              <a:buChar char="●"/>
            </a:pPr>
            <a:r>
              <a:rPr b="1" lang="en" sz="1800">
                <a:solidFill>
                  <a:schemeClr val="accent2"/>
                </a:solidFill>
                <a:highlight>
                  <a:srgbClr val="FFFFFF"/>
                </a:highlight>
                <a:latin typeface="Roboto"/>
                <a:ea typeface="Roboto"/>
                <a:cs typeface="Roboto"/>
                <a:sym typeface="Roboto"/>
              </a:rPr>
              <a:t>We can see our features,stays in week nights and stays in </a:t>
            </a:r>
            <a:r>
              <a:rPr b="1" lang="en" sz="1800">
                <a:solidFill>
                  <a:schemeClr val="accent2"/>
                </a:solidFill>
                <a:highlight>
                  <a:srgbClr val="FFFFFF"/>
                </a:highlight>
                <a:latin typeface="Roboto"/>
                <a:ea typeface="Roboto"/>
                <a:cs typeface="Roboto"/>
                <a:sym typeface="Roboto"/>
              </a:rPr>
              <a:t>weekend</a:t>
            </a:r>
            <a:r>
              <a:rPr b="1" lang="en" sz="1800">
                <a:solidFill>
                  <a:schemeClr val="accent2"/>
                </a:solidFill>
                <a:highlight>
                  <a:srgbClr val="FFFFFF"/>
                </a:highlight>
                <a:latin typeface="Roboto"/>
                <a:ea typeface="Roboto"/>
                <a:cs typeface="Roboto"/>
                <a:sym typeface="Roboto"/>
              </a:rPr>
              <a:t> nights have a correlation as compare to the most of the other columns.</a:t>
            </a:r>
            <a:endParaRPr b="1" sz="1800">
              <a:solidFill>
                <a:schemeClr val="accent2"/>
              </a:solidFill>
              <a:highlight>
                <a:srgbClr val="FFFFFF"/>
              </a:highlight>
              <a:latin typeface="Roboto"/>
              <a:ea typeface="Roboto"/>
              <a:cs typeface="Roboto"/>
              <a:sym typeface="Roboto"/>
            </a:endParaRPr>
          </a:p>
          <a:p>
            <a:pPr indent="-342900" lvl="0" marL="457200" rtl="0" algn="just">
              <a:lnSpc>
                <a:spcPct val="100000"/>
              </a:lnSpc>
              <a:spcBef>
                <a:spcPts val="0"/>
              </a:spcBef>
              <a:spcAft>
                <a:spcPts val="0"/>
              </a:spcAft>
              <a:buClr>
                <a:schemeClr val="accent2"/>
              </a:buClr>
              <a:buSzPts val="1800"/>
              <a:buFont typeface="Roboto"/>
              <a:buChar char="●"/>
            </a:pPr>
            <a:r>
              <a:rPr b="1" lang="en" sz="1800">
                <a:solidFill>
                  <a:schemeClr val="accent2"/>
                </a:solidFill>
                <a:highlight>
                  <a:srgbClr val="FFFFFF"/>
                </a:highlight>
                <a:latin typeface="Roboto"/>
                <a:ea typeface="Roboto"/>
                <a:cs typeface="Roboto"/>
                <a:sym typeface="Roboto"/>
              </a:rPr>
              <a:t>arrival date week number is negatively </a:t>
            </a:r>
            <a:r>
              <a:rPr b="1" lang="en" sz="1800">
                <a:solidFill>
                  <a:schemeClr val="accent2"/>
                </a:solidFill>
                <a:highlight>
                  <a:srgbClr val="FFFFFF"/>
                </a:highlight>
                <a:latin typeface="Roboto"/>
                <a:ea typeface="Roboto"/>
                <a:cs typeface="Roboto"/>
                <a:sym typeface="Roboto"/>
              </a:rPr>
              <a:t>correlated</a:t>
            </a:r>
            <a:r>
              <a:rPr b="1" lang="en" sz="1800">
                <a:solidFill>
                  <a:schemeClr val="accent2"/>
                </a:solidFill>
                <a:highlight>
                  <a:srgbClr val="FFFFFF"/>
                </a:highlight>
                <a:latin typeface="Roboto"/>
                <a:ea typeface="Roboto"/>
                <a:cs typeface="Roboto"/>
                <a:sym typeface="Roboto"/>
              </a:rPr>
              <a:t> to the arrival date year</a:t>
            </a:r>
            <a:endParaRPr b="1" sz="18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type="ctrTitle"/>
          </p:nvPr>
        </p:nvSpPr>
        <p:spPr>
          <a:xfrm>
            <a:off x="197075" y="229225"/>
            <a:ext cx="8520600" cy="4756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2400">
                <a:solidFill>
                  <a:schemeClr val="accent2"/>
                </a:solidFill>
                <a:highlight>
                  <a:srgbClr val="FFFFFF"/>
                </a:highlight>
                <a:latin typeface="Roboto"/>
                <a:ea typeface="Roboto"/>
                <a:cs typeface="Roboto"/>
                <a:sym typeface="Roboto"/>
              </a:rPr>
              <a:t>Conclusion</a:t>
            </a:r>
            <a:endParaRPr b="1" sz="2400">
              <a:solidFill>
                <a:schemeClr val="accent2"/>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b="1" lang="en" sz="1800">
                <a:solidFill>
                  <a:schemeClr val="accent2"/>
                </a:solidFill>
                <a:highlight>
                  <a:srgbClr val="FFFFFF"/>
                </a:highlight>
                <a:latin typeface="Roboto"/>
                <a:ea typeface="Roboto"/>
                <a:cs typeface="Roboto"/>
                <a:sym typeface="Roboto"/>
              </a:rPr>
              <a:t>From our EDA, we have observed that the top most important patterns in the data set which will helps in Hotel booking </a:t>
            </a:r>
            <a:r>
              <a:rPr b="1" lang="en" sz="1800">
                <a:solidFill>
                  <a:schemeClr val="accent2"/>
                </a:solidFill>
                <a:highlight>
                  <a:srgbClr val="FFFFFF"/>
                </a:highlight>
                <a:latin typeface="Roboto"/>
                <a:ea typeface="Roboto"/>
                <a:cs typeface="Roboto"/>
                <a:sym typeface="Roboto"/>
              </a:rPr>
              <a:t>business</a:t>
            </a:r>
            <a:endParaRPr b="1" sz="18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rPr b="1" lang="en" sz="1800">
                <a:solidFill>
                  <a:schemeClr val="accent2"/>
                </a:solidFill>
                <a:highlight>
                  <a:srgbClr val="FFFFFF"/>
                </a:highlight>
                <a:latin typeface="Roboto"/>
                <a:ea typeface="Roboto"/>
                <a:cs typeface="Roboto"/>
                <a:sym typeface="Roboto"/>
              </a:rPr>
              <a:t>Reasons for booking cancellations across various parameters</a:t>
            </a:r>
            <a:endParaRPr b="1" sz="1800">
              <a:solidFill>
                <a:schemeClr val="accent2"/>
              </a:solidFill>
              <a:highlight>
                <a:srgbClr val="FFFFFF"/>
              </a:highlight>
              <a:latin typeface="Roboto"/>
              <a:ea typeface="Roboto"/>
              <a:cs typeface="Roboto"/>
              <a:sym typeface="Roboto"/>
            </a:endParaRPr>
          </a:p>
          <a:p>
            <a:pPr indent="-342900" lvl="0" marL="457200" rtl="0" algn="l">
              <a:lnSpc>
                <a:spcPct val="150000"/>
              </a:lnSpc>
              <a:spcBef>
                <a:spcPts val="700"/>
              </a:spcBef>
              <a:spcAft>
                <a:spcPts val="0"/>
              </a:spcAft>
              <a:buClr>
                <a:schemeClr val="accent2"/>
              </a:buClr>
              <a:buSzPts val="1800"/>
              <a:buFont typeface="Roboto"/>
              <a:buChar char="●"/>
            </a:pPr>
            <a:r>
              <a:rPr b="1" lang="en" sz="1800">
                <a:solidFill>
                  <a:schemeClr val="accent2"/>
                </a:solidFill>
                <a:highlight>
                  <a:srgbClr val="FFFFFF"/>
                </a:highlight>
                <a:latin typeface="Roboto"/>
                <a:ea typeface="Roboto"/>
                <a:cs typeface="Roboto"/>
                <a:sym typeface="Roboto"/>
              </a:rPr>
              <a:t>Almost 35% of bookings were canceled and </a:t>
            </a:r>
            <a:r>
              <a:rPr b="1" lang="en" sz="1800">
                <a:solidFill>
                  <a:schemeClr val="accent2"/>
                </a:solidFill>
                <a:highlight>
                  <a:srgbClr val="FFFFFF"/>
                </a:highlight>
                <a:latin typeface="Roboto"/>
                <a:ea typeface="Roboto"/>
                <a:cs typeface="Roboto"/>
                <a:sym typeface="Roboto"/>
              </a:rPr>
              <a:t>that's</a:t>
            </a:r>
            <a:r>
              <a:rPr b="1" lang="en" sz="1800">
                <a:solidFill>
                  <a:schemeClr val="accent2"/>
                </a:solidFill>
                <a:highlight>
                  <a:srgbClr val="FFFFFF"/>
                </a:highlight>
                <a:latin typeface="Roboto"/>
                <a:ea typeface="Roboto"/>
                <a:cs typeface="Roboto"/>
                <a:sym typeface="Roboto"/>
              </a:rPr>
              <a:t> great number to concern</a:t>
            </a:r>
            <a:r>
              <a:rPr lang="en" sz="1800">
                <a:solidFill>
                  <a:schemeClr val="accent2"/>
                </a:solidFill>
                <a:highlight>
                  <a:srgbClr val="FFFFFF"/>
                </a:highlight>
                <a:latin typeface="Roboto"/>
                <a:ea typeface="Roboto"/>
                <a:cs typeface="Roboto"/>
                <a:sym typeface="Roboto"/>
              </a:rPr>
              <a:t>.</a:t>
            </a:r>
            <a:endParaRPr sz="1800">
              <a:solidFill>
                <a:schemeClr val="accent2"/>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chemeClr val="accent2"/>
              </a:buClr>
              <a:buSzPts val="1800"/>
              <a:buFont typeface="Roboto"/>
              <a:buChar char="●"/>
            </a:pPr>
            <a:r>
              <a:rPr b="1" lang="en" sz="1800">
                <a:solidFill>
                  <a:schemeClr val="accent2"/>
                </a:solidFill>
                <a:highlight>
                  <a:srgbClr val="FFFFFF"/>
                </a:highlight>
                <a:latin typeface="Roboto"/>
                <a:ea typeface="Roboto"/>
                <a:cs typeface="Roboto"/>
                <a:sym typeface="Roboto"/>
              </a:rPr>
              <a:t>Approx 30% bookings were cancelled by guests with no deposit type &amp; 50% bookings were cancelled by guests with Refundable </a:t>
            </a:r>
            <a:r>
              <a:rPr b="1" lang="en" sz="1800">
                <a:solidFill>
                  <a:schemeClr val="accent2"/>
                </a:solidFill>
                <a:highlight>
                  <a:srgbClr val="FFFFFF"/>
                </a:highlight>
                <a:latin typeface="Roboto"/>
                <a:ea typeface="Roboto"/>
                <a:cs typeface="Roboto"/>
                <a:sym typeface="Roboto"/>
              </a:rPr>
              <a:t>policy</a:t>
            </a:r>
            <a:endParaRPr b="1" sz="1800">
              <a:solidFill>
                <a:schemeClr val="accent2"/>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chemeClr val="accent2"/>
              </a:buClr>
              <a:buSzPts val="1800"/>
              <a:buFont typeface="Roboto"/>
              <a:buChar char="●"/>
            </a:pPr>
            <a:r>
              <a:rPr b="1" lang="en" sz="1800">
                <a:solidFill>
                  <a:schemeClr val="accent2"/>
                </a:solidFill>
                <a:highlight>
                  <a:srgbClr val="FFFFFF"/>
                </a:highlight>
                <a:latin typeface="Roboto"/>
                <a:ea typeface="Roboto"/>
                <a:cs typeface="Roboto"/>
                <a:sym typeface="Roboto"/>
              </a:rPr>
              <a:t>the guests with no modifications cancelled bookings Around 42%</a:t>
            </a:r>
            <a:endParaRPr b="1" sz="1800">
              <a:solidFill>
                <a:schemeClr val="accent2"/>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chemeClr val="accent2"/>
              </a:buClr>
              <a:buSzPts val="1800"/>
              <a:buFont typeface="Roboto"/>
              <a:buChar char="●"/>
            </a:pPr>
            <a:r>
              <a:rPr b="1" lang="en" sz="1800">
                <a:solidFill>
                  <a:schemeClr val="accent2"/>
                </a:solidFill>
                <a:highlight>
                  <a:srgbClr val="FFFFFF"/>
                </a:highlight>
                <a:latin typeface="Roboto"/>
                <a:ea typeface="Roboto"/>
                <a:cs typeface="Roboto"/>
                <a:sym typeface="Roboto"/>
              </a:rPr>
              <a:t>AS highest ADR in August may be it could be one of the reasons for more canceled bookings in August</a:t>
            </a:r>
            <a:endParaRPr b="1" sz="1800">
              <a:solidFill>
                <a:schemeClr val="accent2"/>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sz="1200">
              <a:solidFill>
                <a:schemeClr val="accent2"/>
              </a:solidFill>
              <a:highlight>
                <a:srgbClr val="FFFFFF"/>
              </a:highlight>
              <a:latin typeface="Roboto"/>
              <a:ea typeface="Roboto"/>
              <a:cs typeface="Roboto"/>
              <a:sym typeface="Roboto"/>
            </a:endParaRPr>
          </a:p>
        </p:txBody>
      </p:sp>
      <p:cxnSp>
        <p:nvCxnSpPr>
          <p:cNvPr id="214" name="Google Shape;214;p41"/>
          <p:cNvCxnSpPr/>
          <p:nvPr/>
        </p:nvCxnSpPr>
        <p:spPr>
          <a:xfrm flipH="1" rot="10800000">
            <a:off x="257900" y="744950"/>
            <a:ext cx="2493000" cy="1440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type="ctrTitle"/>
          </p:nvPr>
        </p:nvSpPr>
        <p:spPr>
          <a:xfrm>
            <a:off x="311700" y="143275"/>
            <a:ext cx="8520600" cy="4928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1800">
                <a:solidFill>
                  <a:schemeClr val="accent2"/>
                </a:solidFill>
                <a:highlight>
                  <a:srgbClr val="FFFFFF"/>
                </a:highlight>
                <a:latin typeface="Roboto"/>
                <a:ea typeface="Roboto"/>
                <a:cs typeface="Roboto"/>
                <a:sym typeface="Roboto"/>
              </a:rPr>
              <a:t>Strategies to Counter High Cancellations at the Hotel</a:t>
            </a:r>
            <a:endParaRPr b="1" sz="1800">
              <a:solidFill>
                <a:schemeClr val="accent2"/>
              </a:solidFill>
              <a:highlight>
                <a:srgbClr val="FFFFFF"/>
              </a:highlight>
              <a:latin typeface="Roboto"/>
              <a:ea typeface="Roboto"/>
              <a:cs typeface="Roboto"/>
              <a:sym typeface="Roboto"/>
            </a:endParaRPr>
          </a:p>
          <a:p>
            <a:pPr indent="-336550" lvl="0" marL="457200" rtl="0" algn="l">
              <a:lnSpc>
                <a:spcPct val="115000"/>
              </a:lnSpc>
              <a:spcBef>
                <a:spcPts val="700"/>
              </a:spcBef>
              <a:spcAft>
                <a:spcPts val="0"/>
              </a:spcAft>
              <a:buClr>
                <a:schemeClr val="accent2"/>
              </a:buClr>
              <a:buSzPts val="1700"/>
              <a:buFont typeface="Roboto"/>
              <a:buChar char="●"/>
            </a:pPr>
            <a:r>
              <a:rPr b="1" lang="en" sz="1700">
                <a:solidFill>
                  <a:schemeClr val="accent2"/>
                </a:solidFill>
                <a:highlight>
                  <a:srgbClr val="FFFFFF"/>
                </a:highlight>
                <a:latin typeface="Roboto"/>
                <a:ea typeface="Roboto"/>
                <a:cs typeface="Roboto"/>
                <a:sym typeface="Roboto"/>
              </a:rPr>
              <a:t>Encourage Direct bookings by offering special discounts</a:t>
            </a:r>
            <a:endParaRPr b="1" sz="1700">
              <a:solidFill>
                <a:schemeClr val="accent2"/>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accent2"/>
              </a:buClr>
              <a:buSzPts val="1700"/>
              <a:buFont typeface="Roboto"/>
              <a:buChar char="●"/>
            </a:pPr>
            <a:r>
              <a:rPr b="1" lang="en" sz="1700">
                <a:solidFill>
                  <a:schemeClr val="accent2"/>
                </a:solidFill>
                <a:highlight>
                  <a:srgbClr val="FFFFFF"/>
                </a:highlight>
                <a:latin typeface="Roboto"/>
                <a:ea typeface="Roboto"/>
                <a:cs typeface="Roboto"/>
                <a:sym typeface="Roboto"/>
              </a:rPr>
              <a:t>Monitor where the cancellations are coming from such as High ADR , Deposit type, etc.</a:t>
            </a:r>
            <a:endParaRPr b="1" sz="1700">
              <a:solidFill>
                <a:schemeClr val="accent2"/>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accent2"/>
              </a:buClr>
              <a:buSzPts val="1700"/>
              <a:buFont typeface="Roboto"/>
              <a:buChar char="●"/>
            </a:pPr>
            <a:r>
              <a:rPr b="1" lang="en" sz="1700">
                <a:solidFill>
                  <a:schemeClr val="accent2"/>
                </a:solidFill>
                <a:highlight>
                  <a:srgbClr val="FFFFFF"/>
                </a:highlight>
                <a:latin typeface="Roboto"/>
                <a:ea typeface="Roboto"/>
                <a:cs typeface="Roboto"/>
                <a:sym typeface="Roboto"/>
              </a:rPr>
              <a:t>Set Non-refundable Rates, Collect deposits, and implement more rigid cancellation policies</a:t>
            </a:r>
            <a:endParaRPr b="1" sz="17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rPr b="1" lang="en" sz="1800">
                <a:solidFill>
                  <a:schemeClr val="accent2"/>
                </a:solidFill>
                <a:highlight>
                  <a:srgbClr val="FFFFFF"/>
                </a:highlight>
                <a:latin typeface="Roboto"/>
                <a:ea typeface="Roboto"/>
                <a:cs typeface="Roboto"/>
                <a:sym typeface="Roboto"/>
              </a:rPr>
              <a:t>Best time to book hotel</a:t>
            </a:r>
            <a:endParaRPr b="1" sz="1800">
              <a:solidFill>
                <a:schemeClr val="accent2"/>
              </a:solidFill>
              <a:highlight>
                <a:srgbClr val="FFFFFF"/>
              </a:highlight>
              <a:latin typeface="Roboto"/>
              <a:ea typeface="Roboto"/>
              <a:cs typeface="Roboto"/>
              <a:sym typeface="Roboto"/>
            </a:endParaRPr>
          </a:p>
          <a:p>
            <a:pPr indent="-336550" lvl="0" marL="457200" rtl="0" algn="l">
              <a:lnSpc>
                <a:spcPct val="115000"/>
              </a:lnSpc>
              <a:spcBef>
                <a:spcPts val="700"/>
              </a:spcBef>
              <a:spcAft>
                <a:spcPts val="0"/>
              </a:spcAft>
              <a:buClr>
                <a:schemeClr val="accent2"/>
              </a:buClr>
              <a:buSzPts val="1700"/>
              <a:buFont typeface="Roboto"/>
              <a:buChar char="●"/>
            </a:pPr>
            <a:r>
              <a:rPr b="1" lang="en" sz="1700">
                <a:solidFill>
                  <a:schemeClr val="accent2"/>
                </a:solidFill>
                <a:highlight>
                  <a:srgbClr val="FFFFFF"/>
                </a:highlight>
                <a:latin typeface="Roboto"/>
                <a:ea typeface="Roboto"/>
                <a:cs typeface="Roboto"/>
                <a:sym typeface="Roboto"/>
              </a:rPr>
              <a:t>Couple (or 2 adults) is the most popular accommodation type. So hotels can make arrangement plans accordingly</a:t>
            </a:r>
            <a:endParaRPr b="1" sz="1700">
              <a:solidFill>
                <a:schemeClr val="accent2"/>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accent2"/>
              </a:buClr>
              <a:buSzPts val="1700"/>
              <a:buFont typeface="Roboto"/>
              <a:buChar char="●"/>
            </a:pPr>
            <a:r>
              <a:rPr b="1" lang="en" sz="1700">
                <a:solidFill>
                  <a:schemeClr val="accent2"/>
                </a:solidFill>
                <a:highlight>
                  <a:srgbClr val="FFFFFF"/>
                </a:highlight>
                <a:latin typeface="Roboto"/>
                <a:ea typeface="Roboto"/>
                <a:cs typeface="Roboto"/>
                <a:sym typeface="Roboto"/>
              </a:rPr>
              <a:t>Most bookings were made from July to August. And the least bookings were made at the start and end of the year</a:t>
            </a:r>
            <a:endParaRPr b="1" sz="1700">
              <a:solidFill>
                <a:schemeClr val="accent2"/>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accent2"/>
              </a:buClr>
              <a:buSzPts val="1700"/>
              <a:buFont typeface="Roboto"/>
              <a:buChar char="●"/>
            </a:pPr>
            <a:r>
              <a:rPr b="1" lang="en" sz="1700">
                <a:solidFill>
                  <a:schemeClr val="accent2"/>
                </a:solidFill>
                <a:highlight>
                  <a:srgbClr val="FFFFFF"/>
                </a:highlight>
                <a:latin typeface="Roboto"/>
                <a:ea typeface="Roboto"/>
                <a:cs typeface="Roboto"/>
                <a:sym typeface="Roboto"/>
              </a:rPr>
              <a:t>More than 60% of the population booked the City hotel.</a:t>
            </a:r>
            <a:endParaRPr b="1" sz="1700">
              <a:solidFill>
                <a:schemeClr val="accent2"/>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accent2"/>
              </a:buClr>
              <a:buSzPts val="1700"/>
              <a:buFont typeface="Roboto"/>
              <a:buChar char="●"/>
            </a:pPr>
            <a:r>
              <a:rPr b="1" lang="en" sz="1700">
                <a:solidFill>
                  <a:schemeClr val="accent2"/>
                </a:solidFill>
                <a:highlight>
                  <a:srgbClr val="FFFFFF"/>
                </a:highlight>
                <a:latin typeface="Roboto"/>
                <a:ea typeface="Roboto"/>
                <a:cs typeface="Roboto"/>
                <a:sym typeface="Roboto"/>
              </a:rPr>
              <a:t>The majority of guests come from western europe countries.Portugal, the UK, and France, Spain and Germany are the top countries from most guests come, more than 80% come from these 5 countries.</a:t>
            </a:r>
            <a:endParaRPr sz="1700">
              <a:solidFill>
                <a:schemeClr val="accent2"/>
              </a:solidFill>
              <a:highlight>
                <a:srgbClr val="FFFFFF"/>
              </a:highlight>
              <a:latin typeface="Roboto"/>
              <a:ea typeface="Roboto"/>
              <a:cs typeface="Roboto"/>
              <a:sym typeface="Roboto"/>
            </a:endParaRPr>
          </a:p>
          <a:p>
            <a:pPr indent="0" lvl="0" marL="0" rtl="0" algn="ctr">
              <a:spcBef>
                <a:spcPts val="5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09272E"/>
                </a:solidFill>
              </a:rPr>
              <a:t>Table of Content</a:t>
            </a:r>
            <a:endParaRPr/>
          </a:p>
        </p:txBody>
      </p:sp>
      <p:sp>
        <p:nvSpPr>
          <p:cNvPr id="106" name="Google Shape;106;p26"/>
          <p:cNvSpPr txBox="1"/>
          <p:nvPr>
            <p:ph idx="1" type="body"/>
          </p:nvPr>
        </p:nvSpPr>
        <p:spPr>
          <a:xfrm>
            <a:off x="311700" y="1017725"/>
            <a:ext cx="8520600" cy="382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9272E"/>
              </a:solidFill>
            </a:endParaRPr>
          </a:p>
          <a:p>
            <a:pPr indent="-342900" lvl="0" marL="457200" rtl="0" algn="l">
              <a:lnSpc>
                <a:spcPct val="115000"/>
              </a:lnSpc>
              <a:spcBef>
                <a:spcPts val="0"/>
              </a:spcBef>
              <a:spcAft>
                <a:spcPts val="0"/>
              </a:spcAft>
              <a:buClr>
                <a:srgbClr val="09272E"/>
              </a:buClr>
              <a:buSzPts val="1800"/>
              <a:buFont typeface="Arial"/>
              <a:buChar char="❖"/>
            </a:pPr>
            <a:r>
              <a:rPr b="1" lang="en" sz="1800">
                <a:solidFill>
                  <a:srgbClr val="09272E"/>
                </a:solidFill>
                <a:latin typeface="Arial"/>
                <a:ea typeface="Arial"/>
                <a:cs typeface="Arial"/>
                <a:sym typeface="Arial"/>
              </a:rPr>
              <a:t>Reason Behind the Project</a:t>
            </a:r>
            <a:endParaRPr b="1">
              <a:solidFill>
                <a:srgbClr val="09272E"/>
              </a:solidFill>
            </a:endParaRPr>
          </a:p>
          <a:p>
            <a:pPr indent="-342900" lvl="0" marL="457200" rtl="0" algn="l">
              <a:lnSpc>
                <a:spcPct val="115000"/>
              </a:lnSpc>
              <a:spcBef>
                <a:spcPts val="0"/>
              </a:spcBef>
              <a:spcAft>
                <a:spcPts val="0"/>
              </a:spcAft>
              <a:buClr>
                <a:srgbClr val="09272E"/>
              </a:buClr>
              <a:buSzPts val="1800"/>
              <a:buFont typeface="Arial"/>
              <a:buChar char="❖"/>
            </a:pPr>
            <a:r>
              <a:rPr b="1" lang="en" sz="1800">
                <a:solidFill>
                  <a:srgbClr val="09272E"/>
                </a:solidFill>
                <a:latin typeface="Arial"/>
                <a:ea typeface="Arial"/>
                <a:cs typeface="Arial"/>
                <a:sym typeface="Arial"/>
              </a:rPr>
              <a:t>Dataset Information</a:t>
            </a:r>
            <a:endParaRPr b="1">
              <a:solidFill>
                <a:srgbClr val="09272E"/>
              </a:solidFill>
            </a:endParaRPr>
          </a:p>
          <a:p>
            <a:pPr indent="-342900" lvl="0" marL="457200" rtl="0" algn="l">
              <a:spcBef>
                <a:spcPts val="0"/>
              </a:spcBef>
              <a:spcAft>
                <a:spcPts val="0"/>
              </a:spcAft>
              <a:buClr>
                <a:srgbClr val="09272E"/>
              </a:buClr>
              <a:buSzPts val="1800"/>
              <a:buChar char="❖"/>
            </a:pPr>
            <a:r>
              <a:rPr b="1" lang="en">
                <a:solidFill>
                  <a:srgbClr val="09272E"/>
                </a:solidFill>
              </a:rPr>
              <a:t>Data Summary</a:t>
            </a:r>
            <a:endParaRPr b="1">
              <a:solidFill>
                <a:srgbClr val="09272E"/>
              </a:solidFill>
            </a:endParaRPr>
          </a:p>
          <a:p>
            <a:pPr indent="-342900" lvl="0" marL="457200" rtl="0" algn="l">
              <a:spcBef>
                <a:spcPts val="0"/>
              </a:spcBef>
              <a:spcAft>
                <a:spcPts val="0"/>
              </a:spcAft>
              <a:buClr>
                <a:srgbClr val="000000"/>
              </a:buClr>
              <a:buSzPts val="1800"/>
              <a:buChar char="❖"/>
            </a:pPr>
            <a:r>
              <a:rPr b="1" lang="en">
                <a:solidFill>
                  <a:srgbClr val="09272E"/>
                </a:solidFill>
              </a:rPr>
              <a:t>Data </a:t>
            </a:r>
            <a:r>
              <a:rPr b="1" lang="en">
                <a:solidFill>
                  <a:srgbClr val="000000"/>
                </a:solidFill>
                <a:highlight>
                  <a:srgbClr val="FFFFFE"/>
                </a:highlight>
              </a:rPr>
              <a:t>Description</a:t>
            </a:r>
            <a:endParaRPr b="1">
              <a:solidFill>
                <a:srgbClr val="09272E"/>
              </a:solidFill>
            </a:endParaRPr>
          </a:p>
          <a:p>
            <a:pPr indent="-342900" lvl="0" marL="457200" rtl="0" algn="l">
              <a:spcBef>
                <a:spcPts val="0"/>
              </a:spcBef>
              <a:spcAft>
                <a:spcPts val="0"/>
              </a:spcAft>
              <a:buClr>
                <a:srgbClr val="09272E"/>
              </a:buClr>
              <a:buSzPts val="1800"/>
              <a:buChar char="❖"/>
            </a:pPr>
            <a:r>
              <a:rPr b="1" lang="en">
                <a:solidFill>
                  <a:srgbClr val="09272E"/>
                </a:solidFill>
              </a:rPr>
              <a:t>Features Analysis</a:t>
            </a:r>
            <a:endParaRPr b="1">
              <a:solidFill>
                <a:srgbClr val="09272E"/>
              </a:solidFill>
            </a:endParaRPr>
          </a:p>
          <a:p>
            <a:pPr indent="-342900" lvl="0" marL="457200" rtl="0" algn="l">
              <a:spcBef>
                <a:spcPts val="0"/>
              </a:spcBef>
              <a:spcAft>
                <a:spcPts val="0"/>
              </a:spcAft>
              <a:buClr>
                <a:srgbClr val="09272E"/>
              </a:buClr>
              <a:buSzPts val="1800"/>
              <a:buChar char="❖"/>
            </a:pPr>
            <a:r>
              <a:rPr b="1" lang="en">
                <a:solidFill>
                  <a:srgbClr val="09272E"/>
                </a:solidFill>
              </a:rPr>
              <a:t>Data Preprocessing</a:t>
            </a:r>
            <a:endParaRPr b="1">
              <a:solidFill>
                <a:srgbClr val="09272E"/>
              </a:solidFill>
            </a:endParaRPr>
          </a:p>
          <a:p>
            <a:pPr indent="-342900" lvl="0" marL="457200" rtl="0" algn="l">
              <a:lnSpc>
                <a:spcPct val="115000"/>
              </a:lnSpc>
              <a:spcBef>
                <a:spcPts val="0"/>
              </a:spcBef>
              <a:spcAft>
                <a:spcPts val="0"/>
              </a:spcAft>
              <a:buClr>
                <a:srgbClr val="09272E"/>
              </a:buClr>
              <a:buSzPts val="1800"/>
              <a:buChar char="❖"/>
            </a:pPr>
            <a:r>
              <a:rPr b="1" lang="en">
                <a:solidFill>
                  <a:srgbClr val="09272E"/>
                </a:solidFill>
              </a:rPr>
              <a:t>Exploratory Data Analysis</a:t>
            </a:r>
            <a:endParaRPr b="1">
              <a:solidFill>
                <a:srgbClr val="09272E"/>
              </a:solidFill>
            </a:endParaRPr>
          </a:p>
          <a:p>
            <a:pPr indent="-342900" lvl="0" marL="457200" rtl="0" algn="l">
              <a:spcBef>
                <a:spcPts val="0"/>
              </a:spcBef>
              <a:spcAft>
                <a:spcPts val="0"/>
              </a:spcAft>
              <a:buClr>
                <a:srgbClr val="09272E"/>
              </a:buClr>
              <a:buSzPts val="1800"/>
              <a:buChar char="❖"/>
            </a:pPr>
            <a:r>
              <a:rPr b="1" lang="en">
                <a:solidFill>
                  <a:srgbClr val="09272E"/>
                </a:solidFill>
              </a:rPr>
              <a:t>Challenges</a:t>
            </a:r>
            <a:endParaRPr b="1">
              <a:solidFill>
                <a:srgbClr val="09272E"/>
              </a:solidFill>
            </a:endParaRPr>
          </a:p>
          <a:p>
            <a:pPr indent="-342900" lvl="0" marL="457200" rtl="0" algn="l">
              <a:spcBef>
                <a:spcPts val="0"/>
              </a:spcBef>
              <a:spcAft>
                <a:spcPts val="0"/>
              </a:spcAft>
              <a:buClr>
                <a:srgbClr val="09272E"/>
              </a:buClr>
              <a:buSzPts val="1800"/>
              <a:buChar char="❖"/>
            </a:pPr>
            <a:r>
              <a:rPr b="1" lang="en">
                <a:solidFill>
                  <a:srgbClr val="09272E"/>
                </a:solidFill>
              </a:rPr>
              <a:t>Conclusion</a:t>
            </a:r>
            <a:br>
              <a:rPr b="1" lang="en">
                <a:solidFill>
                  <a:srgbClr val="09272E"/>
                </a:solidFill>
              </a:rPr>
            </a:br>
            <a:r>
              <a:rPr b="1" lang="en">
                <a:solidFill>
                  <a:srgbClr val="09272E"/>
                </a:solidFill>
              </a:rPr>
              <a:t>   </a:t>
            </a:r>
            <a:endParaRPr b="1">
              <a:solidFill>
                <a:srgbClr val="09272E"/>
              </a:solidFill>
            </a:endParaRPr>
          </a:p>
          <a:p>
            <a:pPr indent="-342900" lvl="0" marL="457200" rtl="0" algn="l">
              <a:lnSpc>
                <a:spcPct val="115000"/>
              </a:lnSpc>
              <a:spcBef>
                <a:spcPts val="0"/>
              </a:spcBef>
              <a:spcAft>
                <a:spcPts val="0"/>
              </a:spcAft>
              <a:buSzPts val="1800"/>
              <a:buChar char="❖"/>
            </a:pPr>
            <a:r>
              <a:rPr b="1" lang="en">
                <a:solidFill>
                  <a:srgbClr val="09272E"/>
                </a:solidFill>
              </a:rPr>
              <a:t>    </a:t>
            </a:r>
            <a:endParaRPr b="1">
              <a:solidFill>
                <a:srgbClr val="09272E"/>
              </a:solidFill>
            </a:endParaRPr>
          </a:p>
          <a:p>
            <a:pPr indent="-342900" lvl="0" marL="457200" rtl="0" algn="l">
              <a:lnSpc>
                <a:spcPct val="115000"/>
              </a:lnSpc>
              <a:spcBef>
                <a:spcPts val="0"/>
              </a:spcBef>
              <a:spcAft>
                <a:spcPts val="0"/>
              </a:spcAft>
              <a:buSzPts val="1800"/>
              <a:buChar char="❖"/>
            </a:pPr>
            <a:r>
              <a:t/>
            </a:r>
            <a:endParaRPr b="1">
              <a:solidFill>
                <a:srgbClr val="09272E"/>
              </a:solidFill>
            </a:endParaRPr>
          </a:p>
          <a:p>
            <a:pPr indent="-342900" lvl="0" marL="457200" rtl="0" algn="l">
              <a:lnSpc>
                <a:spcPct val="115000"/>
              </a:lnSpc>
              <a:spcBef>
                <a:spcPts val="0"/>
              </a:spcBef>
              <a:spcAft>
                <a:spcPts val="0"/>
              </a:spcAft>
              <a:buSzPts val="1800"/>
              <a:buChar char="❖"/>
            </a:pPr>
            <a:br>
              <a:rPr b="1" lang="en" sz="1800">
                <a:solidFill>
                  <a:srgbClr val="09272E"/>
                </a:solidFill>
                <a:latin typeface="Arial"/>
                <a:ea typeface="Arial"/>
                <a:cs typeface="Arial"/>
                <a:sym typeface="Arial"/>
              </a:rPr>
            </a:br>
            <a:r>
              <a:rPr b="1" lang="en" sz="1800">
                <a:solidFill>
                  <a:srgbClr val="09272E"/>
                </a:solidFill>
                <a:latin typeface="Arial"/>
                <a:ea typeface="Arial"/>
                <a:cs typeface="Arial"/>
                <a:sym typeface="Arial"/>
              </a:rPr>
              <a:t>    </a:t>
            </a:r>
            <a:endParaRPr b="1">
              <a:solidFill>
                <a:srgbClr val="09272E"/>
              </a:solidFill>
            </a:endParaRPr>
          </a:p>
          <a:p>
            <a:pPr indent="-342900" lvl="0" marL="457200" rtl="0" algn="l">
              <a:lnSpc>
                <a:spcPct val="115000"/>
              </a:lnSpc>
              <a:spcBef>
                <a:spcPts val="0"/>
              </a:spcBef>
              <a:spcAft>
                <a:spcPts val="0"/>
              </a:spcAft>
              <a:buSzPts val="1800"/>
              <a:buChar char="❖"/>
            </a:pPr>
            <a:r>
              <a:rPr b="1" lang="en" sz="1800">
                <a:solidFill>
                  <a:srgbClr val="09272E"/>
                </a:solidFill>
                <a:latin typeface="Arial"/>
                <a:ea typeface="Arial"/>
                <a:cs typeface="Arial"/>
                <a:sym typeface="Arial"/>
              </a:rPr>
              <a:t>  </a:t>
            </a:r>
            <a:endParaRPr b="1" sz="1800">
              <a:solidFill>
                <a:srgbClr val="09272E"/>
              </a:solidFill>
              <a:latin typeface="Arial"/>
              <a:ea typeface="Arial"/>
              <a:cs typeface="Arial"/>
              <a:sym typeface="Arial"/>
            </a:endParaRPr>
          </a:p>
          <a:p>
            <a:pPr indent="0" lvl="0" marL="0" rtl="0" algn="l">
              <a:lnSpc>
                <a:spcPct val="115000"/>
              </a:lnSpc>
              <a:spcBef>
                <a:spcPts val="0"/>
              </a:spcBef>
              <a:spcAft>
                <a:spcPts val="0"/>
              </a:spcAft>
              <a:buNone/>
            </a:pPr>
            <a:br>
              <a:rPr b="1" lang="en" sz="1800">
                <a:solidFill>
                  <a:srgbClr val="09272E"/>
                </a:solidFill>
                <a:latin typeface="Arial"/>
                <a:ea typeface="Arial"/>
                <a:cs typeface="Arial"/>
                <a:sym typeface="Arial"/>
              </a:rPr>
            </a:br>
            <a:r>
              <a:rPr b="1" lang="en" sz="1800">
                <a:solidFill>
                  <a:srgbClr val="09272E"/>
                </a:solidFill>
                <a:latin typeface="Arial"/>
                <a:ea typeface="Arial"/>
                <a:cs typeface="Arial"/>
                <a:sym typeface="Arial"/>
              </a:rPr>
              <a:t>   </a:t>
            </a:r>
            <a:br>
              <a:rPr b="1" lang="en" sz="1800">
                <a:solidFill>
                  <a:srgbClr val="09272E"/>
                </a:solidFill>
                <a:latin typeface="Arial"/>
                <a:ea typeface="Arial"/>
                <a:cs typeface="Arial"/>
                <a:sym typeface="Arial"/>
              </a:rPr>
            </a:br>
            <a:endParaRPr/>
          </a:p>
        </p:txBody>
      </p:sp>
      <p:cxnSp>
        <p:nvCxnSpPr>
          <p:cNvPr id="107" name="Google Shape;107;p26"/>
          <p:cNvCxnSpPr/>
          <p:nvPr/>
        </p:nvCxnSpPr>
        <p:spPr>
          <a:xfrm flipH="1" rot="10800000">
            <a:off x="2779500" y="1002850"/>
            <a:ext cx="3510300" cy="14400"/>
          </a:xfrm>
          <a:prstGeom prst="straightConnector1">
            <a:avLst/>
          </a:prstGeom>
          <a:noFill/>
          <a:ln cap="flat" cmpd="sng" w="28575">
            <a:solidFill>
              <a:srgbClr val="000000"/>
            </a:solidFill>
            <a:prstDash val="solid"/>
            <a:round/>
            <a:headEnd len="med" w="med" type="none"/>
            <a:tailEnd len="med" w="med" type="none"/>
          </a:ln>
        </p:spPr>
      </p:cxnSp>
      <p:pic>
        <p:nvPicPr>
          <p:cNvPr id="108" name="Google Shape;108;p26"/>
          <p:cNvPicPr preferRelativeResize="0"/>
          <p:nvPr/>
        </p:nvPicPr>
        <p:blipFill>
          <a:blip r:embed="rId3">
            <a:alphaModFix/>
          </a:blip>
          <a:stretch>
            <a:fillRect/>
          </a:stretch>
        </p:blipFill>
        <p:spPr>
          <a:xfrm>
            <a:off x="4126250" y="1232150"/>
            <a:ext cx="4785325" cy="3608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ctrTitle"/>
          </p:nvPr>
        </p:nvSpPr>
        <p:spPr>
          <a:xfrm>
            <a:off x="315750" y="315200"/>
            <a:ext cx="8512500" cy="39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2400">
                <a:solidFill>
                  <a:schemeClr val="accent2"/>
                </a:solidFill>
                <a:highlight>
                  <a:srgbClr val="FFFFFF"/>
                </a:highlight>
                <a:latin typeface="Roboto"/>
                <a:ea typeface="Roboto"/>
                <a:cs typeface="Roboto"/>
                <a:sym typeface="Roboto"/>
              </a:rPr>
              <a:t>Reason behind the project</a:t>
            </a:r>
            <a:endParaRPr b="1" sz="24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t/>
            </a:r>
            <a:endParaRPr b="1" sz="2400">
              <a:solidFill>
                <a:schemeClr val="accent2"/>
              </a:solidFill>
              <a:highlight>
                <a:srgbClr val="FFFFFF"/>
              </a:highlight>
              <a:latin typeface="Roboto"/>
              <a:ea typeface="Roboto"/>
              <a:cs typeface="Roboto"/>
              <a:sym typeface="Roboto"/>
            </a:endParaRPr>
          </a:p>
          <a:p>
            <a:pPr indent="457200" lvl="0" marL="0" rtl="0" algn="l">
              <a:lnSpc>
                <a:spcPct val="115000"/>
              </a:lnSpc>
              <a:spcBef>
                <a:spcPts val="600"/>
              </a:spcBef>
              <a:spcAft>
                <a:spcPts val="500"/>
              </a:spcAft>
              <a:buNone/>
            </a:pPr>
            <a:r>
              <a:rPr lang="en" sz="1800">
                <a:solidFill>
                  <a:schemeClr val="accent2"/>
                </a:solidFill>
                <a:highlight>
                  <a:srgbClr val="FFFFFF"/>
                </a:highlight>
                <a:latin typeface="Roboto"/>
                <a:ea typeface="Roboto"/>
                <a:cs typeface="Roboto"/>
                <a:sym typeface="Roboto"/>
              </a:rPr>
              <a:t>Every year, more than 140 million bookings were made on the internet and many hotel bookings were booked through top-visited travel websites like Booking.com, Expedia.com, Hotels.com, etc. but Booking cancellations have a substantial impact on demand management decisions in the hospitality industry to avoid cancellations of bookings.To find out Methods they prefer for bookings,Months of the traffic, Days they will stay, meal they will prefer To know </a:t>
            </a:r>
            <a:r>
              <a:rPr lang="en" sz="1800">
                <a:solidFill>
                  <a:schemeClr val="accent2"/>
                </a:solidFill>
                <a:highlight>
                  <a:srgbClr val="FFFFFF"/>
                </a:highlight>
                <a:latin typeface="Roboto"/>
                <a:ea typeface="Roboto"/>
                <a:cs typeface="Roboto"/>
                <a:sym typeface="Roboto"/>
              </a:rPr>
              <a:t>statistical</a:t>
            </a:r>
            <a:r>
              <a:rPr lang="en" sz="1800">
                <a:solidFill>
                  <a:schemeClr val="accent2"/>
                </a:solidFill>
                <a:highlight>
                  <a:srgbClr val="FFFFFF"/>
                </a:highlight>
                <a:latin typeface="Roboto"/>
                <a:ea typeface="Roboto"/>
                <a:cs typeface="Roboto"/>
                <a:sym typeface="Roboto"/>
              </a:rPr>
              <a:t> measure of these segments we will deep </a:t>
            </a:r>
            <a:r>
              <a:rPr lang="en" sz="1800">
                <a:solidFill>
                  <a:schemeClr val="accent2"/>
                </a:solidFill>
                <a:highlight>
                  <a:srgbClr val="FFFFFF"/>
                </a:highlight>
                <a:latin typeface="Roboto"/>
                <a:ea typeface="Roboto"/>
                <a:cs typeface="Roboto"/>
                <a:sym typeface="Roboto"/>
              </a:rPr>
              <a:t>dive</a:t>
            </a:r>
            <a:r>
              <a:rPr lang="en" sz="1800">
                <a:solidFill>
                  <a:schemeClr val="accent2"/>
                </a:solidFill>
                <a:highlight>
                  <a:srgbClr val="FFFFFF"/>
                </a:highlight>
                <a:latin typeface="Roboto"/>
                <a:ea typeface="Roboto"/>
                <a:cs typeface="Roboto"/>
                <a:sym typeface="Roboto"/>
              </a:rPr>
              <a:t> into the Exploratory Data Analysis</a:t>
            </a:r>
            <a:endParaRPr sz="1800">
              <a:solidFill>
                <a:schemeClr val="accent2"/>
              </a:solidFill>
              <a:highlight>
                <a:srgbClr val="FFFFFF"/>
              </a:highlight>
              <a:latin typeface="Roboto"/>
              <a:ea typeface="Roboto"/>
              <a:cs typeface="Roboto"/>
              <a:sym typeface="Roboto"/>
            </a:endParaRPr>
          </a:p>
        </p:txBody>
      </p:sp>
      <p:cxnSp>
        <p:nvCxnSpPr>
          <p:cNvPr id="114" name="Google Shape;114;p27"/>
          <p:cNvCxnSpPr/>
          <p:nvPr/>
        </p:nvCxnSpPr>
        <p:spPr>
          <a:xfrm>
            <a:off x="315750" y="1103200"/>
            <a:ext cx="3825300" cy="0"/>
          </a:xfrm>
          <a:prstGeom prst="straightConnector1">
            <a:avLst/>
          </a:prstGeom>
          <a:noFill/>
          <a:ln cap="flat" cmpd="sng" w="38100">
            <a:solidFill>
              <a:srgbClr val="00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ctrTitle"/>
          </p:nvPr>
        </p:nvSpPr>
        <p:spPr>
          <a:xfrm>
            <a:off x="311700" y="472800"/>
            <a:ext cx="3972300" cy="43554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2400">
                <a:solidFill>
                  <a:srgbClr val="24292F"/>
                </a:solidFill>
                <a:highlight>
                  <a:srgbClr val="FFFFFF"/>
                </a:highlight>
                <a:latin typeface="Roboto"/>
                <a:ea typeface="Roboto"/>
                <a:cs typeface="Roboto"/>
                <a:sym typeface="Roboto"/>
              </a:rPr>
              <a:t>Dataset Information</a:t>
            </a:r>
            <a:endParaRPr b="1" sz="2400">
              <a:solidFill>
                <a:srgbClr val="24292F"/>
              </a:solidFill>
              <a:highlight>
                <a:srgbClr val="FFFFFF"/>
              </a:highlight>
              <a:latin typeface="Roboto"/>
              <a:ea typeface="Roboto"/>
              <a:cs typeface="Roboto"/>
              <a:sym typeface="Roboto"/>
            </a:endParaRPr>
          </a:p>
          <a:p>
            <a:pPr indent="457200" lvl="0" marL="0" rtl="0" algn="just">
              <a:lnSpc>
                <a:spcPct val="115000"/>
              </a:lnSpc>
              <a:spcBef>
                <a:spcPts val="1200"/>
              </a:spcBef>
              <a:spcAft>
                <a:spcPts val="0"/>
              </a:spcAft>
              <a:buNone/>
            </a:pPr>
            <a:r>
              <a:rPr lang="en" sz="1800">
                <a:solidFill>
                  <a:srgbClr val="24292F"/>
                </a:solidFill>
                <a:highlight>
                  <a:srgbClr val="FFFFFF"/>
                </a:highlight>
                <a:latin typeface="Roboto"/>
                <a:ea typeface="Roboto"/>
                <a:cs typeface="Roboto"/>
                <a:sym typeface="Roboto"/>
              </a:rPr>
              <a:t>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removed from the data.</a:t>
            </a:r>
            <a:endParaRPr sz="1800">
              <a:solidFill>
                <a:srgbClr val="24292F"/>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20" name="Google Shape;120;p28"/>
          <p:cNvPicPr preferRelativeResize="0"/>
          <p:nvPr/>
        </p:nvPicPr>
        <p:blipFill>
          <a:blip r:embed="rId3">
            <a:alphaModFix/>
          </a:blip>
          <a:stretch>
            <a:fillRect/>
          </a:stretch>
        </p:blipFill>
        <p:spPr>
          <a:xfrm>
            <a:off x="4284000" y="1160500"/>
            <a:ext cx="4541625" cy="3347825"/>
          </a:xfrm>
          <a:prstGeom prst="rect">
            <a:avLst/>
          </a:prstGeom>
          <a:noFill/>
          <a:ln>
            <a:noFill/>
          </a:ln>
        </p:spPr>
      </p:pic>
      <p:cxnSp>
        <p:nvCxnSpPr>
          <p:cNvPr id="121" name="Google Shape;121;p28"/>
          <p:cNvCxnSpPr/>
          <p:nvPr/>
        </p:nvCxnSpPr>
        <p:spPr>
          <a:xfrm flipH="1" rot="10800000">
            <a:off x="229225" y="1060075"/>
            <a:ext cx="3581700" cy="28800"/>
          </a:xfrm>
          <a:prstGeom prst="straightConnector1">
            <a:avLst/>
          </a:prstGeom>
          <a:noFill/>
          <a:ln cap="flat" cmpd="sng" w="38100">
            <a:solidFill>
              <a:srgbClr val="00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ctrTitle"/>
          </p:nvPr>
        </p:nvSpPr>
        <p:spPr>
          <a:xfrm>
            <a:off x="289800" y="250800"/>
            <a:ext cx="8854200" cy="470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400">
                <a:solidFill>
                  <a:schemeClr val="accent2"/>
                </a:solidFill>
                <a:highlight>
                  <a:srgbClr val="FFFFFF"/>
                </a:highlight>
                <a:latin typeface="Roboto"/>
                <a:ea typeface="Roboto"/>
                <a:cs typeface="Roboto"/>
                <a:sym typeface="Roboto"/>
              </a:rPr>
              <a:t>Data Description</a:t>
            </a:r>
            <a:endParaRPr b="1" sz="1200">
              <a:solidFill>
                <a:schemeClr val="accent2"/>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rPr b="1" lang="en" sz="1800">
                <a:solidFill>
                  <a:schemeClr val="accent2"/>
                </a:solidFill>
                <a:highlight>
                  <a:srgbClr val="FFFFFF"/>
                </a:highlight>
                <a:latin typeface="Roboto"/>
                <a:ea typeface="Roboto"/>
                <a:cs typeface="Roboto"/>
                <a:sym typeface="Roboto"/>
              </a:rPr>
              <a:t>Hotel</a:t>
            </a:r>
            <a:r>
              <a:rPr lang="en" sz="1800">
                <a:solidFill>
                  <a:schemeClr val="accent2"/>
                </a:solidFill>
                <a:highlight>
                  <a:srgbClr val="FFFFFF"/>
                </a:highlight>
                <a:latin typeface="Roboto"/>
                <a:ea typeface="Roboto"/>
                <a:cs typeface="Roboto"/>
                <a:sym typeface="Roboto"/>
              </a:rPr>
              <a:t>:Hotel (H1 = Resort Hotel or H2 = City Hotel)</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is_canceled</a:t>
            </a:r>
            <a:r>
              <a:rPr lang="en" sz="1800">
                <a:solidFill>
                  <a:schemeClr val="accent2"/>
                </a:solidFill>
                <a:highlight>
                  <a:srgbClr val="FFFFFF"/>
                </a:highlight>
                <a:latin typeface="Roboto"/>
                <a:ea typeface="Roboto"/>
                <a:cs typeface="Roboto"/>
                <a:sym typeface="Roboto"/>
              </a:rPr>
              <a:t>:Value indicating if the booking was canceled (1) or not (0)</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lead_time</a:t>
            </a:r>
            <a:r>
              <a:rPr lang="en" sz="1800">
                <a:solidFill>
                  <a:schemeClr val="accent2"/>
                </a:solidFill>
                <a:highlight>
                  <a:srgbClr val="FFFFFF"/>
                </a:highlight>
                <a:latin typeface="Roboto"/>
                <a:ea typeface="Roboto"/>
                <a:cs typeface="Roboto"/>
                <a:sym typeface="Roboto"/>
              </a:rPr>
              <a:t>:Number of days that elapsed between the entering date of the booking into the PMS and the arrival date</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arrival_date_year</a:t>
            </a:r>
            <a:r>
              <a:rPr lang="en" sz="1800">
                <a:solidFill>
                  <a:schemeClr val="accent2"/>
                </a:solidFill>
                <a:highlight>
                  <a:srgbClr val="FFFFFF"/>
                </a:highlight>
                <a:latin typeface="Roboto"/>
                <a:ea typeface="Roboto"/>
                <a:cs typeface="Roboto"/>
                <a:sym typeface="Roboto"/>
              </a:rPr>
              <a:t>:Year of arrival date</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arrival_date_month</a:t>
            </a:r>
            <a:r>
              <a:rPr lang="en" sz="1800">
                <a:solidFill>
                  <a:schemeClr val="accent2"/>
                </a:solidFill>
                <a:highlight>
                  <a:srgbClr val="FFFFFF"/>
                </a:highlight>
                <a:latin typeface="Roboto"/>
                <a:ea typeface="Roboto"/>
                <a:cs typeface="Roboto"/>
                <a:sym typeface="Roboto"/>
              </a:rPr>
              <a:t>:Month of arrival date</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arrival_date_week_number</a:t>
            </a:r>
            <a:r>
              <a:rPr lang="en" sz="1800">
                <a:solidFill>
                  <a:schemeClr val="accent2"/>
                </a:solidFill>
                <a:highlight>
                  <a:srgbClr val="FFFFFF"/>
                </a:highlight>
                <a:latin typeface="Roboto"/>
                <a:ea typeface="Roboto"/>
                <a:cs typeface="Roboto"/>
                <a:sym typeface="Roboto"/>
              </a:rPr>
              <a:t>:Week number of year for arrival date</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rrival_date_day_of_month</a:t>
            </a:r>
            <a:r>
              <a:rPr lang="en" sz="1800">
                <a:solidFill>
                  <a:schemeClr val="accent2"/>
                </a:solidFill>
                <a:highlight>
                  <a:srgbClr val="FFFFFF"/>
                </a:highlight>
                <a:latin typeface="Roboto"/>
                <a:ea typeface="Roboto"/>
                <a:cs typeface="Roboto"/>
                <a:sym typeface="Roboto"/>
              </a:rPr>
              <a:t>:Day of arrival </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stays_in_weekend_nights</a:t>
            </a:r>
            <a:r>
              <a:rPr lang="en" sz="1800">
                <a:solidFill>
                  <a:schemeClr val="accent2"/>
                </a:solidFill>
                <a:highlight>
                  <a:srgbClr val="FFFFFF"/>
                </a:highlight>
                <a:latin typeface="Roboto"/>
                <a:ea typeface="Roboto"/>
                <a:cs typeface="Roboto"/>
                <a:sym typeface="Roboto"/>
              </a:rPr>
              <a:t>:Number of weekend nights (Saturday or Sunday) the guest stayed or booked to stay at the hotel</a:t>
            </a:r>
            <a:endParaRPr sz="18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b="1" lang="en" sz="1800">
                <a:solidFill>
                  <a:schemeClr val="accent2"/>
                </a:solidFill>
                <a:highlight>
                  <a:srgbClr val="FFFFFF"/>
                </a:highlight>
                <a:latin typeface="Roboto"/>
                <a:ea typeface="Roboto"/>
                <a:cs typeface="Roboto"/>
                <a:sym typeface="Roboto"/>
              </a:rPr>
              <a:t>adults</a:t>
            </a:r>
            <a:r>
              <a:rPr lang="en" sz="1800">
                <a:solidFill>
                  <a:schemeClr val="accent2"/>
                </a:solidFill>
                <a:highlight>
                  <a:srgbClr val="FFFFFF"/>
                </a:highlight>
                <a:latin typeface="Roboto"/>
                <a:ea typeface="Roboto"/>
                <a:cs typeface="Roboto"/>
                <a:sym typeface="Roboto"/>
              </a:rPr>
              <a:t>:Number of adults</a:t>
            </a:r>
            <a:endParaRPr sz="1800">
              <a:solidFill>
                <a:schemeClr val="accent2"/>
              </a:solidFill>
              <a:highlight>
                <a:srgbClr val="FFFFFF"/>
              </a:highlight>
              <a:latin typeface="Roboto"/>
              <a:ea typeface="Roboto"/>
              <a:cs typeface="Roboto"/>
              <a:sym typeface="Roboto"/>
            </a:endParaRPr>
          </a:p>
          <a:p>
            <a:pPr indent="0" lvl="0" marL="0" rtl="0" algn="ctr">
              <a:spcBef>
                <a:spcPts val="500"/>
              </a:spcBef>
              <a:spcAft>
                <a:spcPts val="0"/>
              </a:spcAft>
              <a:buNone/>
            </a:pPr>
            <a:r>
              <a:t/>
            </a:r>
            <a:endParaRPr/>
          </a:p>
        </p:txBody>
      </p:sp>
      <p:cxnSp>
        <p:nvCxnSpPr>
          <p:cNvPr id="127" name="Google Shape;127;p29"/>
          <p:cNvCxnSpPr/>
          <p:nvPr/>
        </p:nvCxnSpPr>
        <p:spPr>
          <a:xfrm>
            <a:off x="311700" y="702050"/>
            <a:ext cx="2840400" cy="2880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ctrTitle"/>
          </p:nvPr>
        </p:nvSpPr>
        <p:spPr>
          <a:xfrm>
            <a:off x="311700" y="229225"/>
            <a:ext cx="8520600" cy="46584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stays_in_week_nights</a:t>
            </a:r>
            <a:r>
              <a:rPr lang="en" sz="1800">
                <a:solidFill>
                  <a:schemeClr val="accent2"/>
                </a:solidFill>
                <a:highlight>
                  <a:srgbClr val="FFFFFF"/>
                </a:highlight>
                <a:latin typeface="Roboto"/>
                <a:ea typeface="Roboto"/>
                <a:cs typeface="Roboto"/>
                <a:sym typeface="Roboto"/>
              </a:rPr>
              <a:t>:Number of week nights (Monday to Friday) the guest stayed or booked to stay at the hotel</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children</a:t>
            </a:r>
            <a:r>
              <a:rPr lang="en" sz="1800">
                <a:solidFill>
                  <a:schemeClr val="accent2"/>
                </a:solidFill>
                <a:highlight>
                  <a:srgbClr val="FFFFFF"/>
                </a:highlight>
                <a:latin typeface="Roboto"/>
                <a:ea typeface="Roboto"/>
                <a:cs typeface="Roboto"/>
                <a:sym typeface="Roboto"/>
              </a:rPr>
              <a:t>:Number of children</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babies</a:t>
            </a:r>
            <a:r>
              <a:rPr lang="en" sz="1800">
                <a:solidFill>
                  <a:schemeClr val="accent2"/>
                </a:solidFill>
                <a:highlight>
                  <a:srgbClr val="FFFFFF"/>
                </a:highlight>
                <a:latin typeface="Roboto"/>
                <a:ea typeface="Roboto"/>
                <a:cs typeface="Roboto"/>
                <a:sym typeface="Roboto"/>
              </a:rPr>
              <a:t>:Number of babies</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meal</a:t>
            </a:r>
            <a:r>
              <a:rPr lang="en" sz="1800">
                <a:solidFill>
                  <a:schemeClr val="accent2"/>
                </a:solidFill>
                <a:highlight>
                  <a:srgbClr val="FFFFFF"/>
                </a:highlight>
                <a:latin typeface="Roboto"/>
                <a:ea typeface="Roboto"/>
                <a:cs typeface="Roboto"/>
                <a:sym typeface="Roboto"/>
              </a:rPr>
              <a:t>:</a:t>
            </a:r>
            <a:r>
              <a:rPr i="1" lang="en" sz="1800">
                <a:solidFill>
                  <a:schemeClr val="accent2"/>
                </a:solidFill>
                <a:highlight>
                  <a:srgbClr val="FFFFFF"/>
                </a:highlight>
                <a:latin typeface="Roboto"/>
                <a:ea typeface="Roboto"/>
                <a:cs typeface="Roboto"/>
                <a:sym typeface="Roboto"/>
              </a:rPr>
              <a:t>BB – Bed &amp; Breakfast </a:t>
            </a:r>
            <a:r>
              <a:rPr lang="en" sz="1800">
                <a:solidFill>
                  <a:schemeClr val="accent2"/>
                </a:solidFill>
                <a:highlight>
                  <a:srgbClr val="FFFFFF"/>
                </a:highlight>
                <a:latin typeface="Roboto"/>
                <a:ea typeface="Roboto"/>
                <a:cs typeface="Roboto"/>
                <a:sym typeface="Roboto"/>
              </a:rPr>
              <a:t>HB – only two meals including breakfast meal* FB – breakfast, lunch, and dinner text</a:t>
            </a:r>
            <a:endParaRPr b="1"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country</a:t>
            </a:r>
            <a:r>
              <a:rPr lang="en" sz="1800">
                <a:solidFill>
                  <a:schemeClr val="accent2"/>
                </a:solidFill>
                <a:highlight>
                  <a:srgbClr val="FFFFFF"/>
                </a:highlight>
                <a:latin typeface="Roboto"/>
                <a:ea typeface="Roboto"/>
                <a:cs typeface="Roboto"/>
                <a:sym typeface="Roboto"/>
              </a:rPr>
              <a:t>:Country from they belong</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market_segment</a:t>
            </a:r>
            <a:r>
              <a:rPr lang="en" sz="1800">
                <a:solidFill>
                  <a:schemeClr val="accent2"/>
                </a:solidFill>
                <a:highlight>
                  <a:srgbClr val="FFFFFF"/>
                </a:highlight>
                <a:latin typeface="Roboto"/>
                <a:ea typeface="Roboto"/>
                <a:cs typeface="Roboto"/>
                <a:sym typeface="Roboto"/>
              </a:rPr>
              <a:t>:</a:t>
            </a:r>
            <a:r>
              <a:rPr i="1" lang="en" sz="1800">
                <a:solidFill>
                  <a:schemeClr val="accent2"/>
                </a:solidFill>
                <a:highlight>
                  <a:srgbClr val="FFFFFF"/>
                </a:highlight>
                <a:latin typeface="Roboto"/>
                <a:ea typeface="Roboto"/>
                <a:cs typeface="Roboto"/>
                <a:sym typeface="Roboto"/>
              </a:rPr>
              <a:t>TA: Travel agents</a:t>
            </a:r>
            <a:r>
              <a:rPr lang="en" sz="1800">
                <a:solidFill>
                  <a:schemeClr val="accent2"/>
                </a:solidFill>
                <a:highlight>
                  <a:srgbClr val="FFFFFF"/>
                </a:highlight>
                <a:latin typeface="Roboto"/>
                <a:ea typeface="Roboto"/>
                <a:cs typeface="Roboto"/>
                <a:sym typeface="Roboto"/>
              </a:rPr>
              <a:t>: Tour operators</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is_repeated_guest</a:t>
            </a:r>
            <a:r>
              <a:rPr lang="en" sz="1800">
                <a:solidFill>
                  <a:schemeClr val="accent2"/>
                </a:solidFill>
                <a:highlight>
                  <a:srgbClr val="FFFFFF"/>
                </a:highlight>
                <a:latin typeface="Roboto"/>
                <a:ea typeface="Roboto"/>
                <a:cs typeface="Roboto"/>
                <a:sym typeface="Roboto"/>
              </a:rPr>
              <a:t>:is guest repeated</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previous_cancellations</a:t>
            </a:r>
            <a:r>
              <a:rPr lang="en" sz="1800">
                <a:solidFill>
                  <a:schemeClr val="accent2"/>
                </a:solidFill>
                <a:highlight>
                  <a:srgbClr val="FFFFFF"/>
                </a:highlight>
                <a:latin typeface="Roboto"/>
                <a:ea typeface="Roboto"/>
                <a:cs typeface="Roboto"/>
                <a:sym typeface="Roboto"/>
              </a:rPr>
              <a:t>:Have they canceled previous bookings</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previous_bookings_not_canceled</a:t>
            </a:r>
            <a:r>
              <a:rPr lang="en" sz="1800">
                <a:solidFill>
                  <a:schemeClr val="accent2"/>
                </a:solidFill>
                <a:highlight>
                  <a:srgbClr val="FFFFFF"/>
                </a:highlight>
                <a:latin typeface="Roboto"/>
                <a:ea typeface="Roboto"/>
                <a:cs typeface="Roboto"/>
                <a:sym typeface="Roboto"/>
              </a:rPr>
              <a:t>:</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reserved_room_type</a:t>
            </a:r>
            <a:r>
              <a:rPr lang="en" sz="1800">
                <a:solidFill>
                  <a:schemeClr val="accent2"/>
                </a:solidFill>
                <a:highlight>
                  <a:srgbClr val="FFFFFF"/>
                </a:highlight>
                <a:latin typeface="Roboto"/>
                <a:ea typeface="Roboto"/>
                <a:cs typeface="Roboto"/>
                <a:sym typeface="Roboto"/>
              </a:rPr>
              <a:t>:Type of room they reserved</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assigned_room_type</a:t>
            </a:r>
            <a:r>
              <a:rPr lang="en" sz="1800">
                <a:solidFill>
                  <a:schemeClr val="accent2"/>
                </a:solidFill>
                <a:highlight>
                  <a:srgbClr val="FFFFFF"/>
                </a:highlight>
                <a:latin typeface="Roboto"/>
                <a:ea typeface="Roboto"/>
                <a:cs typeface="Roboto"/>
                <a:sym typeface="Roboto"/>
              </a:rPr>
              <a:t>:Type of room they assigned</a:t>
            </a:r>
            <a:endParaRPr sz="18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ctr">
              <a:spcBef>
                <a:spcPts val="50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ctrTitle"/>
          </p:nvPr>
        </p:nvSpPr>
        <p:spPr>
          <a:xfrm>
            <a:off x="311700" y="329525"/>
            <a:ext cx="8520600" cy="42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chemeClr val="accent2"/>
                </a:solidFill>
                <a:highlight>
                  <a:srgbClr val="FFFFFF"/>
                </a:highlight>
                <a:latin typeface="Roboto"/>
                <a:ea typeface="Roboto"/>
                <a:cs typeface="Roboto"/>
                <a:sym typeface="Roboto"/>
              </a:rPr>
              <a:t>booking_changes</a:t>
            </a:r>
            <a:r>
              <a:rPr lang="en" sz="1800">
                <a:solidFill>
                  <a:schemeClr val="accent2"/>
                </a:solidFill>
                <a:highlight>
                  <a:srgbClr val="FFFFFF"/>
                </a:highlight>
                <a:latin typeface="Roboto"/>
                <a:ea typeface="Roboto"/>
                <a:cs typeface="Roboto"/>
                <a:sym typeface="Roboto"/>
              </a:rPr>
              <a:t>:booking changed or not</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deposit_type</a:t>
            </a:r>
            <a:r>
              <a:rPr lang="en" sz="1800">
                <a:solidFill>
                  <a:schemeClr val="accent2"/>
                </a:solidFill>
                <a:highlight>
                  <a:srgbClr val="FFFFFF"/>
                </a:highlight>
                <a:latin typeface="Roboto"/>
                <a:ea typeface="Roboto"/>
                <a:cs typeface="Roboto"/>
                <a:sym typeface="Roboto"/>
              </a:rPr>
              <a:t>:deposit type they preferred</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agent</a:t>
            </a:r>
            <a:r>
              <a:rPr lang="en" sz="1800">
                <a:solidFill>
                  <a:schemeClr val="accent2"/>
                </a:solidFill>
                <a:highlight>
                  <a:srgbClr val="FFFFFF"/>
                </a:highlight>
                <a:latin typeface="Roboto"/>
                <a:ea typeface="Roboto"/>
                <a:cs typeface="Roboto"/>
                <a:sym typeface="Roboto"/>
              </a:rPr>
              <a:t>:was there any agent between for hotel recommendation</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company</a:t>
            </a:r>
            <a:r>
              <a:rPr lang="en" sz="1800">
                <a:solidFill>
                  <a:schemeClr val="accent2"/>
                </a:solidFill>
                <a:highlight>
                  <a:srgbClr val="FFFFFF"/>
                </a:highlight>
                <a:latin typeface="Roboto"/>
                <a:ea typeface="Roboto"/>
                <a:cs typeface="Roboto"/>
                <a:sym typeface="Roboto"/>
              </a:rPr>
              <a:t>:</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days_in_waiting_list</a:t>
            </a:r>
            <a:r>
              <a:rPr lang="en" sz="1800">
                <a:solidFill>
                  <a:schemeClr val="accent2"/>
                </a:solidFill>
                <a:highlight>
                  <a:srgbClr val="FFFFFF"/>
                </a:highlight>
                <a:latin typeface="Roboto"/>
                <a:ea typeface="Roboto"/>
                <a:cs typeface="Roboto"/>
                <a:sym typeface="Roboto"/>
              </a:rPr>
              <a:t>:-Number of days in waiting lists</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Customer_type</a:t>
            </a:r>
            <a:r>
              <a:rPr lang="en" sz="1800">
                <a:solidFill>
                  <a:schemeClr val="accent2"/>
                </a:solidFill>
                <a:highlight>
                  <a:srgbClr val="FFFFFF"/>
                </a:highlight>
                <a:latin typeface="Roboto"/>
                <a:ea typeface="Roboto"/>
                <a:cs typeface="Roboto"/>
                <a:sym typeface="Roboto"/>
              </a:rPr>
              <a:t>:-is it reserved or not</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adr</a:t>
            </a:r>
            <a:r>
              <a:rPr lang="en" sz="1800">
                <a:solidFill>
                  <a:schemeClr val="accent2"/>
                </a:solidFill>
                <a:highlight>
                  <a:srgbClr val="FFFFFF"/>
                </a:highlight>
                <a:latin typeface="Roboto"/>
                <a:ea typeface="Roboto"/>
                <a:cs typeface="Roboto"/>
                <a:sym typeface="Roboto"/>
              </a:rPr>
              <a:t>:Average daily rate</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required_car_parking_spaces</a:t>
            </a:r>
            <a:r>
              <a:rPr lang="en" sz="1800">
                <a:solidFill>
                  <a:schemeClr val="accent2"/>
                </a:solidFill>
                <a:highlight>
                  <a:srgbClr val="FFFFFF"/>
                </a:highlight>
                <a:latin typeface="Roboto"/>
                <a:ea typeface="Roboto"/>
                <a:cs typeface="Roboto"/>
                <a:sym typeface="Roboto"/>
              </a:rPr>
              <a:t>:Spaces required for car parking</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total_of_special_requests</a:t>
            </a:r>
            <a:r>
              <a:rPr lang="en" sz="1800">
                <a:solidFill>
                  <a:schemeClr val="accent2"/>
                </a:solidFill>
                <a:highlight>
                  <a:srgbClr val="FFFFFF"/>
                </a:highlight>
                <a:latin typeface="Roboto"/>
                <a:ea typeface="Roboto"/>
                <a:cs typeface="Roboto"/>
                <a:sym typeface="Roboto"/>
              </a:rPr>
              <a:t>:total number of special requests</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reservation_status</a:t>
            </a:r>
            <a:r>
              <a:rPr lang="en" sz="1800">
                <a:solidFill>
                  <a:schemeClr val="accent2"/>
                </a:solidFill>
                <a:highlight>
                  <a:srgbClr val="FFFFFF"/>
                </a:highlight>
                <a:latin typeface="Roboto"/>
                <a:ea typeface="Roboto"/>
                <a:cs typeface="Roboto"/>
                <a:sym typeface="Roboto"/>
              </a:rPr>
              <a:t>:Status of reservation is it canceled,waiting,confirmed</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800">
                <a:solidFill>
                  <a:schemeClr val="accent2"/>
                </a:solidFill>
                <a:highlight>
                  <a:srgbClr val="FFFFFF"/>
                </a:highlight>
                <a:latin typeface="Roboto"/>
                <a:ea typeface="Roboto"/>
                <a:cs typeface="Roboto"/>
                <a:sym typeface="Roboto"/>
              </a:rPr>
              <a:t>reservation_status_date</a:t>
            </a:r>
            <a:r>
              <a:rPr lang="en" sz="1800">
                <a:solidFill>
                  <a:schemeClr val="accent2"/>
                </a:solidFill>
                <a:highlight>
                  <a:srgbClr val="FFFFFF"/>
                </a:highlight>
                <a:latin typeface="Roboto"/>
                <a:ea typeface="Roboto"/>
                <a:cs typeface="Roboto"/>
                <a:sym typeface="Roboto"/>
              </a:rPr>
              <a:t>:date of reservation</a:t>
            </a:r>
            <a:endParaRPr sz="18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2"/>
          <p:cNvSpPr txBox="1"/>
          <p:nvPr>
            <p:ph type="ctrTitle"/>
          </p:nvPr>
        </p:nvSpPr>
        <p:spPr>
          <a:xfrm>
            <a:off x="311700" y="186250"/>
            <a:ext cx="8520600" cy="644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2400">
                <a:solidFill>
                  <a:schemeClr val="accent2"/>
                </a:solidFill>
                <a:highlight>
                  <a:srgbClr val="FFFFFF"/>
                </a:highlight>
                <a:latin typeface="Roboto"/>
                <a:ea typeface="Roboto"/>
                <a:cs typeface="Roboto"/>
                <a:sym typeface="Roboto"/>
              </a:rPr>
              <a:t>Preprocessing</a:t>
            </a:r>
            <a:endParaRPr b="1" sz="2400">
              <a:solidFill>
                <a:schemeClr val="accent2"/>
              </a:solidFill>
              <a:highlight>
                <a:srgbClr val="FFFFFF"/>
              </a:highlight>
              <a:latin typeface="Roboto"/>
              <a:ea typeface="Roboto"/>
              <a:cs typeface="Roboto"/>
              <a:sym typeface="Roboto"/>
            </a:endParaRPr>
          </a:p>
          <a:p>
            <a:pPr indent="0" lvl="0" marL="0" rtl="0" algn="ctr">
              <a:spcBef>
                <a:spcPts val="900"/>
              </a:spcBef>
              <a:spcAft>
                <a:spcPts val="0"/>
              </a:spcAft>
              <a:buNone/>
            </a:pPr>
            <a:r>
              <a:t/>
            </a:r>
            <a:endParaRPr/>
          </a:p>
        </p:txBody>
      </p:sp>
      <p:sp>
        <p:nvSpPr>
          <p:cNvPr id="143" name="Google Shape;143;p32"/>
          <p:cNvSpPr txBox="1"/>
          <p:nvPr>
            <p:ph idx="1" type="subTitle"/>
          </p:nvPr>
        </p:nvSpPr>
        <p:spPr>
          <a:xfrm>
            <a:off x="168425" y="830950"/>
            <a:ext cx="5018100" cy="3868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000000"/>
                </a:solidFill>
                <a:latin typeface="Roboto"/>
                <a:ea typeface="Roboto"/>
                <a:cs typeface="Roboto"/>
                <a:sym typeface="Roboto"/>
              </a:rPr>
              <a:t>Imported dataset was about 119390 rows in which we found the 4 columns [ children, country , agent , company ] had missing values.</a:t>
            </a:r>
            <a:endParaRPr sz="1800">
              <a:solidFill>
                <a:srgbClr val="000000"/>
              </a:solidFill>
              <a:latin typeface="Roboto"/>
              <a:ea typeface="Roboto"/>
              <a:cs typeface="Roboto"/>
              <a:sym typeface="Roboto"/>
            </a:endParaRPr>
          </a:p>
          <a:p>
            <a:pPr indent="0" lvl="0" marL="0" rtl="0" algn="just">
              <a:lnSpc>
                <a:spcPct val="115000"/>
              </a:lnSpc>
              <a:spcBef>
                <a:spcPts val="0"/>
              </a:spcBef>
              <a:spcAft>
                <a:spcPts val="0"/>
              </a:spcAft>
              <a:buNone/>
            </a:pPr>
            <a:r>
              <a:rPr lang="en" sz="1800">
                <a:solidFill>
                  <a:srgbClr val="000000"/>
                </a:solidFill>
                <a:latin typeface="Roboto"/>
                <a:ea typeface="Roboto"/>
                <a:cs typeface="Roboto"/>
                <a:sym typeface="Roboto"/>
              </a:rPr>
              <a:t>but as The columns country ,agent ,children had a less number of missing values. We w removed the missing values.But when it came to The columns “company” it had a high number of missing values, we </a:t>
            </a:r>
            <a:r>
              <a:rPr lang="en" sz="1800">
                <a:solidFill>
                  <a:srgbClr val="000000"/>
                </a:solidFill>
                <a:latin typeface="Roboto"/>
                <a:ea typeface="Roboto"/>
                <a:cs typeface="Roboto"/>
                <a:sym typeface="Roboto"/>
              </a:rPr>
              <a:t>dropped</a:t>
            </a:r>
            <a:r>
              <a:rPr lang="en" sz="1800">
                <a:solidFill>
                  <a:srgbClr val="000000"/>
                </a:solidFill>
                <a:latin typeface="Roboto"/>
                <a:ea typeface="Roboto"/>
                <a:cs typeface="Roboto"/>
                <a:sym typeface="Roboto"/>
              </a:rPr>
              <a:t> the column,as there were no duplicates we found our data ready for EDA</a:t>
            </a:r>
            <a:endParaRPr sz="1800">
              <a:solidFill>
                <a:srgbClr val="000000"/>
              </a:solidFill>
              <a:latin typeface="Roboto"/>
              <a:ea typeface="Roboto"/>
              <a:cs typeface="Roboto"/>
              <a:sym typeface="Roboto"/>
            </a:endParaRPr>
          </a:p>
          <a:p>
            <a:pPr indent="0" lvl="0" marL="0" rtl="0" algn="ctr">
              <a:spcBef>
                <a:spcPts val="0"/>
              </a:spcBef>
              <a:spcAft>
                <a:spcPts val="0"/>
              </a:spcAft>
              <a:buNone/>
            </a:pPr>
            <a:r>
              <a:t/>
            </a:r>
            <a:endParaRPr>
              <a:solidFill>
                <a:srgbClr val="000000"/>
              </a:solidFill>
            </a:endParaRPr>
          </a:p>
        </p:txBody>
      </p:sp>
      <p:cxnSp>
        <p:nvCxnSpPr>
          <p:cNvPr id="144" name="Google Shape;144;p32"/>
          <p:cNvCxnSpPr/>
          <p:nvPr/>
        </p:nvCxnSpPr>
        <p:spPr>
          <a:xfrm>
            <a:off x="200575" y="788000"/>
            <a:ext cx="2435700" cy="0"/>
          </a:xfrm>
          <a:prstGeom prst="straightConnector1">
            <a:avLst/>
          </a:prstGeom>
          <a:noFill/>
          <a:ln cap="flat" cmpd="sng" w="28575">
            <a:solidFill>
              <a:srgbClr val="000000"/>
            </a:solidFill>
            <a:prstDash val="solid"/>
            <a:round/>
            <a:headEnd len="med" w="med" type="none"/>
            <a:tailEnd len="med" w="med" type="none"/>
          </a:ln>
        </p:spPr>
      </p:cxnSp>
      <p:pic>
        <p:nvPicPr>
          <p:cNvPr id="145" name="Google Shape;145;p32"/>
          <p:cNvPicPr preferRelativeResize="0"/>
          <p:nvPr/>
        </p:nvPicPr>
        <p:blipFill>
          <a:blip r:embed="rId3">
            <a:alphaModFix/>
          </a:blip>
          <a:stretch>
            <a:fillRect/>
          </a:stretch>
        </p:blipFill>
        <p:spPr>
          <a:xfrm>
            <a:off x="5338925" y="630400"/>
            <a:ext cx="3652675" cy="406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ctrTitle"/>
          </p:nvPr>
        </p:nvSpPr>
        <p:spPr>
          <a:xfrm>
            <a:off x="197075" y="257450"/>
            <a:ext cx="8520600" cy="54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2400">
                <a:solidFill>
                  <a:schemeClr val="accent2"/>
                </a:solidFill>
                <a:highlight>
                  <a:srgbClr val="FFFFFF"/>
                </a:highlight>
                <a:latin typeface="Roboto"/>
                <a:ea typeface="Roboto"/>
                <a:cs typeface="Roboto"/>
                <a:sym typeface="Roboto"/>
              </a:rPr>
              <a:t>Exploratory Analysis</a:t>
            </a:r>
            <a:endParaRPr b="1" sz="2400">
              <a:solidFill>
                <a:schemeClr val="accent2"/>
              </a:solidFill>
              <a:highlight>
                <a:srgbClr val="FFFFFF"/>
              </a:highlight>
              <a:latin typeface="Roboto"/>
              <a:ea typeface="Roboto"/>
              <a:cs typeface="Roboto"/>
              <a:sym typeface="Roboto"/>
            </a:endParaRPr>
          </a:p>
          <a:p>
            <a:pPr indent="0" lvl="0" marL="0" rtl="0" algn="ctr">
              <a:spcBef>
                <a:spcPts val="900"/>
              </a:spcBef>
              <a:spcAft>
                <a:spcPts val="0"/>
              </a:spcAft>
              <a:buNone/>
            </a:pPr>
            <a:r>
              <a:t/>
            </a:r>
            <a:endParaRPr/>
          </a:p>
        </p:txBody>
      </p:sp>
      <p:sp>
        <p:nvSpPr>
          <p:cNvPr id="151" name="Google Shape;151;p33"/>
          <p:cNvSpPr txBox="1"/>
          <p:nvPr>
            <p:ph idx="1" type="subTitle"/>
          </p:nvPr>
        </p:nvSpPr>
        <p:spPr>
          <a:xfrm>
            <a:off x="311700" y="802250"/>
            <a:ext cx="4129800" cy="3968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accent2"/>
              </a:buClr>
              <a:buSzPts val="1800"/>
              <a:buFont typeface="Roboto"/>
              <a:buChar char="❖"/>
            </a:pPr>
            <a:r>
              <a:rPr lang="en" sz="1800">
                <a:solidFill>
                  <a:schemeClr val="accent2"/>
                </a:solidFill>
                <a:highlight>
                  <a:srgbClr val="FFFFFF"/>
                </a:highlight>
                <a:latin typeface="Roboto"/>
                <a:ea typeface="Roboto"/>
                <a:cs typeface="Roboto"/>
                <a:sym typeface="Roboto"/>
              </a:rPr>
              <a:t>Out of </a:t>
            </a:r>
            <a:r>
              <a:rPr lang="en" sz="1800">
                <a:solidFill>
                  <a:schemeClr val="accent2"/>
                </a:solidFill>
                <a:highlight>
                  <a:srgbClr val="FFFFFF"/>
                </a:highlight>
                <a:latin typeface="Roboto"/>
                <a:ea typeface="Roboto"/>
                <a:cs typeface="Roboto"/>
                <a:sym typeface="Roboto"/>
              </a:rPr>
              <a:t>total</a:t>
            </a:r>
            <a:r>
              <a:rPr lang="en" sz="1800">
                <a:solidFill>
                  <a:schemeClr val="accent2"/>
                </a:solidFill>
                <a:highlight>
                  <a:srgbClr val="FFFFFF"/>
                </a:highlight>
                <a:latin typeface="Roboto"/>
                <a:ea typeface="Roboto"/>
                <a:cs typeface="Roboto"/>
                <a:sym typeface="Roboto"/>
              </a:rPr>
              <a:t> hotels </a:t>
            </a:r>
            <a:r>
              <a:rPr lang="en" sz="1800">
                <a:solidFill>
                  <a:schemeClr val="accent2"/>
                </a:solidFill>
                <a:highlight>
                  <a:srgbClr val="FFFFFF"/>
                </a:highlight>
                <a:latin typeface="Roboto"/>
                <a:ea typeface="Roboto"/>
                <a:cs typeface="Roboto"/>
                <a:sym typeface="Roboto"/>
              </a:rPr>
              <a:t>71181 were </a:t>
            </a:r>
            <a:r>
              <a:rPr lang="en" sz="1800">
                <a:solidFill>
                  <a:schemeClr val="accent2"/>
                </a:solidFill>
                <a:highlight>
                  <a:srgbClr val="FFFFFF"/>
                </a:highlight>
                <a:latin typeface="Roboto"/>
                <a:ea typeface="Roboto"/>
                <a:cs typeface="Roboto"/>
                <a:sym typeface="Roboto"/>
              </a:rPr>
              <a:t>City Hotel      </a:t>
            </a:r>
            <a:endParaRPr sz="1800">
              <a:solidFill>
                <a:schemeClr val="accent2"/>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chemeClr val="accent2"/>
              </a:buClr>
              <a:buSzPts val="1800"/>
              <a:buFont typeface="Roboto"/>
              <a:buChar char="❖"/>
            </a:pPr>
            <a:r>
              <a:rPr lang="en" sz="1800">
                <a:solidFill>
                  <a:schemeClr val="accent2"/>
                </a:solidFill>
                <a:highlight>
                  <a:srgbClr val="FFFFFF"/>
                </a:highlight>
                <a:latin typeface="Roboto"/>
                <a:ea typeface="Roboto"/>
                <a:cs typeface="Roboto"/>
                <a:sym typeface="Roboto"/>
              </a:rPr>
              <a:t>Resort Hotel  were less as </a:t>
            </a:r>
            <a:r>
              <a:rPr lang="en" sz="1800">
                <a:solidFill>
                  <a:schemeClr val="accent2"/>
                </a:solidFill>
                <a:highlight>
                  <a:srgbClr val="FFFFFF"/>
                </a:highlight>
                <a:latin typeface="Roboto"/>
                <a:ea typeface="Roboto"/>
                <a:cs typeface="Roboto"/>
                <a:sym typeface="Roboto"/>
              </a:rPr>
              <a:t>compare</a:t>
            </a:r>
            <a:r>
              <a:rPr lang="en" sz="1800">
                <a:solidFill>
                  <a:schemeClr val="accent2"/>
                </a:solidFill>
                <a:highlight>
                  <a:srgbClr val="FFFFFF"/>
                </a:highlight>
                <a:latin typeface="Roboto"/>
                <a:ea typeface="Roboto"/>
                <a:cs typeface="Roboto"/>
                <a:sym typeface="Roboto"/>
              </a:rPr>
              <a:t> to city hotels precisely 31713 hotels</a:t>
            </a:r>
            <a:endParaRPr sz="1800">
              <a:solidFill>
                <a:schemeClr val="accent2"/>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chemeClr val="accent2"/>
              </a:buClr>
              <a:buSzPts val="1800"/>
              <a:buFont typeface="Roboto"/>
              <a:buChar char="❖"/>
            </a:pPr>
            <a:r>
              <a:rPr lang="en" sz="1800">
                <a:solidFill>
                  <a:schemeClr val="accent2"/>
                </a:solidFill>
                <a:highlight>
                  <a:srgbClr val="FFFFFF"/>
                </a:highlight>
                <a:latin typeface="Roboto"/>
                <a:ea typeface="Roboto"/>
                <a:cs typeface="Roboto"/>
                <a:sym typeface="Roboto"/>
              </a:rPr>
              <a:t>approx. 69.2 % People were  booking city hotels which was more than Resort hotels.</a:t>
            </a:r>
            <a:endParaRPr sz="1800">
              <a:solidFill>
                <a:schemeClr val="accent2"/>
              </a:solidFill>
              <a:highlight>
                <a:srgbClr val="FFFFFF"/>
              </a:highlight>
              <a:latin typeface="Roboto"/>
              <a:ea typeface="Roboto"/>
              <a:cs typeface="Roboto"/>
              <a:sym typeface="Roboto"/>
            </a:endParaRPr>
          </a:p>
        </p:txBody>
      </p:sp>
      <p:pic>
        <p:nvPicPr>
          <p:cNvPr id="152" name="Google Shape;152;p33"/>
          <p:cNvPicPr preferRelativeResize="0"/>
          <p:nvPr/>
        </p:nvPicPr>
        <p:blipFill>
          <a:blip r:embed="rId3">
            <a:alphaModFix/>
          </a:blip>
          <a:stretch>
            <a:fillRect/>
          </a:stretch>
        </p:blipFill>
        <p:spPr>
          <a:xfrm>
            <a:off x="4593900" y="954650"/>
            <a:ext cx="4289026" cy="3816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