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Tahoma-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Tahom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amarthgangurde01/Seoul-bike-sharing-demand-predi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09500"/>
            <a:ext cx="8512500" cy="3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US" sz="2800">
                <a:solidFill>
                  <a:srgbClr val="1155CC"/>
                </a:solidFill>
                <a:highlight>
                  <a:srgbClr val="F6F8FA"/>
                </a:highlight>
                <a:uFill>
                  <a:noFill/>
                </a:uFill>
                <a:hlinkClick r:id="rId3">
                  <a:extLst>
                    <a:ext uri="{A12FA001-AC4F-418D-AE19-62706E023703}">
                      <ahyp:hlinkClr val="tx"/>
                    </a:ext>
                  </a:extLst>
                </a:hlinkClick>
              </a:rPr>
              <a:t>Seoul-bike-sharing-demand-prediction</a:t>
            </a:r>
            <a:endParaRPr b="1" sz="2800">
              <a:solidFill>
                <a:srgbClr val="1155CC"/>
              </a:solidFill>
              <a:highlight>
                <a:srgbClr val="F6F8FA"/>
              </a:highlight>
            </a:endParaRPr>
          </a:p>
          <a:p>
            <a:pPr indent="0" lvl="0" marL="0" rtl="0" algn="l">
              <a:lnSpc>
                <a:spcPct val="100000"/>
              </a:lnSpc>
              <a:spcBef>
                <a:spcPts val="0"/>
              </a:spcBef>
              <a:spcAft>
                <a:spcPts val="0"/>
              </a:spcAft>
              <a:buSzPts val="5200"/>
              <a:buNone/>
            </a:pPr>
            <a:r>
              <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                                     	   1.Lalit Ahirrao</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                                             2.</a:t>
            </a:r>
            <a:r>
              <a:rPr b="1" lang="en-US" sz="1800">
                <a:solidFill>
                  <a:schemeClr val="lt1"/>
                </a:solidFill>
                <a:latin typeface="Montserrat"/>
                <a:ea typeface="Montserrat"/>
                <a:cs typeface="Montserrat"/>
                <a:sym typeface="Montserrat"/>
              </a:rPr>
              <a:t>Aniket Gajmal</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600">
                <a:solidFill>
                  <a:schemeClr val="lt1"/>
                </a:solidFill>
                <a:latin typeface="Montserrat"/>
                <a:ea typeface="Montserrat"/>
                <a:cs typeface="Montserrat"/>
                <a:sym typeface="Montserrat"/>
              </a:rPr>
              <a:t>                                             </a:t>
            </a:r>
            <a:r>
              <a:rPr b="1" lang="en-US" sz="1600">
                <a:solidFill>
                  <a:schemeClr val="lt1"/>
                </a:solidFill>
                <a:latin typeface="Montserrat"/>
                <a:ea typeface="Montserrat"/>
                <a:cs typeface="Montserrat"/>
                <a:sym typeface="Montserrat"/>
              </a:rPr>
              <a:t>      </a:t>
            </a:r>
            <a:r>
              <a:rPr b="1" lang="en-US" sz="1600">
                <a:solidFill>
                  <a:schemeClr val="lt1"/>
                </a:solidFill>
                <a:latin typeface="Montserrat"/>
                <a:ea typeface="Montserrat"/>
                <a:cs typeface="Montserrat"/>
                <a:sym typeface="Montserrat"/>
              </a:rPr>
              <a:t>3.</a:t>
            </a:r>
            <a:r>
              <a:rPr b="1" lang="en-US" sz="1600">
                <a:solidFill>
                  <a:schemeClr val="lt1"/>
                </a:solidFill>
                <a:latin typeface="Montserrat"/>
                <a:ea typeface="Montserrat"/>
                <a:cs typeface="Montserrat"/>
                <a:sym typeface="Montserrat"/>
              </a:rPr>
              <a:t>Rushikesh Pawar </a:t>
            </a:r>
            <a:endParaRPr b="1" sz="1800">
              <a:solidFill>
                <a:schemeClr val="lt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                                             4.Prasad Ghegade</a:t>
            </a:r>
            <a:endParaRPr b="1" sz="1600">
              <a:solidFill>
                <a:schemeClr val="lt1"/>
              </a:solidFill>
              <a:latin typeface="Montserrat"/>
              <a:ea typeface="Montserrat"/>
              <a:cs typeface="Montserrat"/>
              <a:sym typeface="Montserrat"/>
            </a:endParaRPr>
          </a:p>
          <a:p>
            <a:pPr indent="0" lvl="0" marL="0" rtl="0" algn="ctr">
              <a:lnSpc>
                <a:spcPct val="150000"/>
              </a:lnSpc>
              <a:spcBef>
                <a:spcPts val="0"/>
              </a:spcBef>
              <a:spcAft>
                <a:spcPts val="0"/>
              </a:spcAft>
              <a:buNone/>
            </a:pPr>
            <a:r>
              <a:rPr b="1" lang="en-US" sz="1800">
                <a:solidFill>
                  <a:schemeClr val="lt1"/>
                </a:solidFill>
                <a:latin typeface="Montserrat"/>
                <a:ea typeface="Montserrat"/>
                <a:cs typeface="Montserrat"/>
                <a:sym typeface="Montserrat"/>
              </a:rPr>
              <a:t>5.</a:t>
            </a:r>
            <a:r>
              <a:rPr b="1" lang="en-US" sz="1800">
                <a:solidFill>
                  <a:schemeClr val="lt1"/>
                </a:solidFill>
                <a:latin typeface="Montserrat"/>
                <a:ea typeface="Montserrat"/>
                <a:cs typeface="Montserrat"/>
                <a:sym typeface="Montserrat"/>
              </a:rPr>
              <a:t>Samarth Gangurde</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US">
                <a:solidFill>
                  <a:srgbClr val="09272E"/>
                </a:solidFill>
              </a:rPr>
              <a:t>ANALYSIS OF HOURS W.R.T. SEASONS</a:t>
            </a:r>
            <a:endParaRPr/>
          </a:p>
        </p:txBody>
      </p:sp>
      <p:sp>
        <p:nvSpPr>
          <p:cNvPr id="115" name="Google Shape;115;p22"/>
          <p:cNvSpPr txBox="1"/>
          <p:nvPr>
            <p:ph idx="1" type="body"/>
          </p:nvPr>
        </p:nvSpPr>
        <p:spPr>
          <a:xfrm>
            <a:off x="423948" y="1152475"/>
            <a:ext cx="8408351" cy="29457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Chart, line chart&#10;&#10;Description automatically generated" id="116" name="Google Shape;116;p22"/>
          <p:cNvPicPr preferRelativeResize="0"/>
          <p:nvPr/>
        </p:nvPicPr>
        <p:blipFill rotWithShape="1">
          <a:blip r:embed="rId3">
            <a:alphaModFix/>
          </a:blip>
          <a:srcRect b="0" l="0" r="0" t="0"/>
          <a:stretch/>
        </p:blipFill>
        <p:spPr>
          <a:xfrm>
            <a:off x="0" y="1152475"/>
            <a:ext cx="9052560" cy="2838550"/>
          </a:xfrm>
          <a:prstGeom prst="rect">
            <a:avLst/>
          </a:prstGeom>
          <a:noFill/>
          <a:ln>
            <a:noFill/>
          </a:ln>
        </p:spPr>
      </p:pic>
      <p:sp>
        <p:nvSpPr>
          <p:cNvPr id="117" name="Google Shape;117;p22"/>
          <p:cNvSpPr/>
          <p:nvPr/>
        </p:nvSpPr>
        <p:spPr>
          <a:xfrm>
            <a:off x="311700" y="4189615"/>
            <a:ext cx="8520599" cy="656705"/>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600">
                <a:solidFill>
                  <a:schemeClr val="lt1"/>
                </a:solidFill>
              </a:rPr>
              <a:t>Hour-8 &amp; Hour-18 were the most demanded hours where as hour-4 showed us most lowest demand</a:t>
            </a:r>
            <a:endParaRPr b="1" i="0" sz="1600" u="none" cap="none" strike="noStrike">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solidFill>
                  <a:srgbClr val="09272E"/>
                </a:solidFill>
                <a:latin typeface="Roboto"/>
                <a:ea typeface="Roboto"/>
                <a:cs typeface="Roboto"/>
                <a:sym typeface="Roboto"/>
              </a:rPr>
              <a:t>Heatmap</a:t>
            </a:r>
            <a:endParaRPr b="1">
              <a:solidFill>
                <a:srgbClr val="09272E"/>
              </a:solidFill>
              <a:latin typeface="Roboto"/>
              <a:ea typeface="Roboto"/>
              <a:cs typeface="Roboto"/>
              <a:sym typeface="Roboto"/>
            </a:endParaRPr>
          </a:p>
        </p:txBody>
      </p:sp>
      <p:sp>
        <p:nvSpPr>
          <p:cNvPr id="123" name="Google Shape;12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Chart, treemap chart&#10;&#10;Description automatically generated" id="124" name="Google Shape;124;p23"/>
          <p:cNvPicPr preferRelativeResize="0"/>
          <p:nvPr/>
        </p:nvPicPr>
        <p:blipFill rotWithShape="1">
          <a:blip r:embed="rId3">
            <a:alphaModFix/>
          </a:blip>
          <a:srcRect b="0" l="0" r="0" t="0"/>
          <a:stretch/>
        </p:blipFill>
        <p:spPr>
          <a:xfrm>
            <a:off x="1685925" y="1152474"/>
            <a:ext cx="6352482" cy="3139307"/>
          </a:xfrm>
          <a:prstGeom prst="rect">
            <a:avLst/>
          </a:prstGeom>
          <a:noFill/>
          <a:ln>
            <a:noFill/>
          </a:ln>
        </p:spPr>
      </p:pic>
      <p:sp>
        <p:nvSpPr>
          <p:cNvPr id="125" name="Google Shape;125;p23"/>
          <p:cNvSpPr/>
          <p:nvPr/>
        </p:nvSpPr>
        <p:spPr>
          <a:xfrm>
            <a:off x="435077" y="4365523"/>
            <a:ext cx="8266471" cy="47932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Here We can observe on the heatmap that most positively correlated variables to the rented bike count are:Temperature, DPT( dew point temperature), solar radiation</a:t>
            </a:r>
            <a:endParaRPr/>
          </a:p>
          <a:p>
            <a:pPr indent="0" lvl="0" marL="0" marR="0" rtl="0" algn="ctr">
              <a:lnSpc>
                <a:spcPct val="100000"/>
              </a:lnSpc>
              <a:spcBef>
                <a:spcPts val="0"/>
              </a:spcBef>
              <a:spcAft>
                <a:spcPts val="0"/>
              </a:spcAft>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00">
                <a:solidFill>
                  <a:srgbClr val="09272E"/>
                </a:solidFill>
                <a:latin typeface="Arial"/>
                <a:ea typeface="Arial"/>
                <a:cs typeface="Arial"/>
                <a:sym typeface="Arial"/>
              </a:rPr>
              <a:t> Algorithms</a:t>
            </a:r>
            <a:r>
              <a:rPr b="1" lang="en-US">
                <a:solidFill>
                  <a:srgbClr val="09272E"/>
                </a:solidFill>
              </a:rPr>
              <a:t> Used</a:t>
            </a:r>
            <a:endParaRPr/>
          </a:p>
        </p:txBody>
      </p:sp>
      <p:sp>
        <p:nvSpPr>
          <p:cNvPr id="131" name="Google Shape;131;p24"/>
          <p:cNvSpPr txBox="1"/>
          <p:nvPr>
            <p:ph idx="1" type="body"/>
          </p:nvPr>
        </p:nvSpPr>
        <p:spPr>
          <a:xfrm>
            <a:off x="397675" y="1138150"/>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1800"/>
              </a:spcBef>
              <a:spcAft>
                <a:spcPts val="0"/>
              </a:spcAft>
              <a:buClr>
                <a:srgbClr val="000000"/>
              </a:buClr>
              <a:buSzPts val="1700"/>
              <a:buChar char="●"/>
            </a:pPr>
            <a:r>
              <a:rPr b="1" lang="en-US" sz="1700">
                <a:solidFill>
                  <a:srgbClr val="000000"/>
                </a:solidFill>
                <a:highlight>
                  <a:srgbClr val="FFFFFF"/>
                </a:highlight>
              </a:rPr>
              <a:t>LINEAR REGRESSION</a:t>
            </a:r>
            <a:endParaRPr b="1" sz="1700">
              <a:solidFill>
                <a:srgbClr val="000000"/>
              </a:solidFill>
              <a:highlight>
                <a:srgbClr val="FFFFFF"/>
              </a:highlight>
            </a:endParaRPr>
          </a:p>
          <a:p>
            <a:pPr indent="-336550" lvl="0" marL="457200" rtl="0" algn="l">
              <a:lnSpc>
                <a:spcPct val="200000"/>
              </a:lnSpc>
              <a:spcBef>
                <a:spcPts val="0"/>
              </a:spcBef>
              <a:spcAft>
                <a:spcPts val="0"/>
              </a:spcAft>
              <a:buClr>
                <a:srgbClr val="000000"/>
              </a:buClr>
              <a:buSzPts val="1700"/>
              <a:buChar char="●"/>
            </a:pPr>
            <a:r>
              <a:rPr b="1" lang="en-US" sz="1700">
                <a:solidFill>
                  <a:srgbClr val="000000"/>
                </a:solidFill>
                <a:highlight>
                  <a:srgbClr val="FFFFFF"/>
                </a:highlight>
              </a:rPr>
              <a:t>LASSO REGRESSION</a:t>
            </a:r>
            <a:endParaRPr b="1" sz="1700">
              <a:solidFill>
                <a:srgbClr val="000000"/>
              </a:solidFill>
              <a:highlight>
                <a:srgbClr val="FFFFFF"/>
              </a:highlight>
            </a:endParaRPr>
          </a:p>
          <a:p>
            <a:pPr indent="-336550" lvl="0" marL="457200" rtl="0" algn="l">
              <a:lnSpc>
                <a:spcPct val="200000"/>
              </a:lnSpc>
              <a:spcBef>
                <a:spcPts val="0"/>
              </a:spcBef>
              <a:spcAft>
                <a:spcPts val="0"/>
              </a:spcAft>
              <a:buClr>
                <a:srgbClr val="000000"/>
              </a:buClr>
              <a:buSzPts val="1700"/>
              <a:buChar char="●"/>
            </a:pPr>
            <a:r>
              <a:rPr b="1" lang="en-US" sz="1700">
                <a:solidFill>
                  <a:srgbClr val="000000"/>
                </a:solidFill>
                <a:highlight>
                  <a:srgbClr val="FFFFFF"/>
                </a:highlight>
              </a:rPr>
              <a:t>DECISION TREE</a:t>
            </a:r>
            <a:endParaRPr b="1" sz="1700">
              <a:solidFill>
                <a:srgbClr val="000000"/>
              </a:solidFill>
              <a:highlight>
                <a:srgbClr val="FFFFFF"/>
              </a:highlight>
            </a:endParaRPr>
          </a:p>
          <a:p>
            <a:pPr indent="-336550" lvl="0" marL="457200" rtl="0" algn="l">
              <a:lnSpc>
                <a:spcPct val="200000"/>
              </a:lnSpc>
              <a:spcBef>
                <a:spcPts val="0"/>
              </a:spcBef>
              <a:spcAft>
                <a:spcPts val="0"/>
              </a:spcAft>
              <a:buClr>
                <a:srgbClr val="000000"/>
              </a:buClr>
              <a:buSzPts val="1700"/>
              <a:buChar char="●"/>
            </a:pPr>
            <a:r>
              <a:rPr b="1" lang="en-US" sz="1700">
                <a:solidFill>
                  <a:srgbClr val="000000"/>
                </a:solidFill>
                <a:highlight>
                  <a:srgbClr val="FFFFFF"/>
                </a:highlight>
              </a:rPr>
              <a:t>RANDOM FOREST</a:t>
            </a:r>
            <a:endParaRPr b="1" sz="1700">
              <a:solidFill>
                <a:srgbClr val="000000"/>
              </a:solidFill>
              <a:highlight>
                <a:srgbClr val="FFFFFF"/>
              </a:highlight>
            </a:endParaRPr>
          </a:p>
          <a:p>
            <a:pPr indent="-336550" lvl="0" marL="457200" rtl="0" algn="l">
              <a:lnSpc>
                <a:spcPct val="200000"/>
              </a:lnSpc>
              <a:spcBef>
                <a:spcPts val="0"/>
              </a:spcBef>
              <a:spcAft>
                <a:spcPts val="0"/>
              </a:spcAft>
              <a:buClr>
                <a:srgbClr val="000000"/>
              </a:buClr>
              <a:buSzPts val="1700"/>
              <a:buChar char="●"/>
            </a:pPr>
            <a:r>
              <a:rPr b="1" lang="en-US" sz="1700">
                <a:solidFill>
                  <a:srgbClr val="000000"/>
                </a:solidFill>
                <a:highlight>
                  <a:srgbClr val="FFFFFF"/>
                </a:highlight>
              </a:rPr>
              <a:t>GRADIENT BOOSTING</a:t>
            </a:r>
            <a:endParaRPr b="1" sz="1700">
              <a:solidFill>
                <a:srgbClr val="000000"/>
              </a:solidFill>
              <a:highlight>
                <a:srgbClr val="FFFFFF"/>
              </a:highlight>
            </a:endParaRPr>
          </a:p>
          <a:p>
            <a:pPr indent="0" lvl="0" marL="0" rtl="0" algn="l">
              <a:spcBef>
                <a:spcPts val="1800"/>
              </a:spcBef>
              <a:spcAft>
                <a:spcPts val="0"/>
              </a:spcAft>
              <a:buNone/>
            </a:pPr>
            <a:r>
              <a:t/>
            </a:r>
            <a:endParaRPr b="1" sz="1700">
              <a:solidFill>
                <a:srgbClr val="000000"/>
              </a:solidFill>
              <a:highlight>
                <a:srgbClr val="FFFFFF"/>
              </a:highlight>
            </a:endParaRPr>
          </a:p>
          <a:p>
            <a:pPr indent="-228600" lvl="0" marL="457200" rtl="0" algn="l">
              <a:lnSpc>
                <a:spcPct val="115000"/>
              </a:lnSpc>
              <a:spcBef>
                <a:spcPts val="4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US">
                <a:solidFill>
                  <a:srgbClr val="09272E"/>
                </a:solidFill>
              </a:rPr>
              <a:t> Implementing Algorithms </a:t>
            </a:r>
            <a:endParaRPr/>
          </a:p>
        </p:txBody>
      </p:sp>
      <p:sp>
        <p:nvSpPr>
          <p:cNvPr id="137" name="Google Shape;137;p25"/>
          <p:cNvSpPr txBox="1"/>
          <p:nvPr>
            <p:ph idx="1" type="body"/>
          </p:nvPr>
        </p:nvSpPr>
        <p:spPr>
          <a:xfrm>
            <a:off x="311700" y="1152475"/>
            <a:ext cx="8520600" cy="28878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38" name="Google Shape;138;p25"/>
          <p:cNvSpPr/>
          <p:nvPr/>
        </p:nvSpPr>
        <p:spPr>
          <a:xfrm>
            <a:off x="644725" y="1377775"/>
            <a:ext cx="3581700" cy="2399100"/>
          </a:xfrm>
          <a:prstGeom prst="rect">
            <a:avLst/>
          </a:prstGeom>
          <a:solidFill>
            <a:srgbClr val="FFFFFF"/>
          </a:solid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b="1" lang="en-US" sz="2000">
                <a:highlight>
                  <a:srgbClr val="FFFFFF"/>
                </a:highlight>
              </a:rPr>
              <a:t>LINEAR REGRESSION</a:t>
            </a:r>
            <a:endParaRPr>
              <a:highlight>
                <a:srgbClr val="FFFFFF"/>
              </a:highlight>
            </a:endParaRPr>
          </a:p>
          <a:p>
            <a:pPr indent="0" lvl="0" marL="0" rtl="0" algn="just">
              <a:spcBef>
                <a:spcPts val="400"/>
              </a:spcBef>
              <a:spcAft>
                <a:spcPts val="0"/>
              </a:spcAft>
              <a:buNone/>
            </a:pPr>
            <a:r>
              <a:rPr lang="en-US" sz="2000">
                <a:highlight>
                  <a:srgbClr val="FFFFFF"/>
                </a:highlight>
              </a:rPr>
              <a:t>MSE	 : 35.46</a:t>
            </a:r>
            <a:endParaRPr sz="2000">
              <a:highlight>
                <a:srgbClr val="FFFFFF"/>
              </a:highlight>
            </a:endParaRPr>
          </a:p>
          <a:p>
            <a:pPr indent="0" lvl="0" marL="0" rtl="0" algn="just">
              <a:spcBef>
                <a:spcPts val="0"/>
              </a:spcBef>
              <a:spcAft>
                <a:spcPts val="0"/>
              </a:spcAft>
              <a:buNone/>
            </a:pPr>
            <a:r>
              <a:rPr lang="en-US" sz="2000">
                <a:highlight>
                  <a:srgbClr val="FFFFFF"/>
                </a:highlight>
              </a:rPr>
              <a:t>RMSE    : 35.46</a:t>
            </a:r>
            <a:endParaRPr sz="2000">
              <a:highlight>
                <a:srgbClr val="FFFFFF"/>
              </a:highlight>
            </a:endParaRPr>
          </a:p>
          <a:p>
            <a:pPr indent="0" lvl="0" marL="0" rtl="0" algn="just">
              <a:spcBef>
                <a:spcPts val="0"/>
              </a:spcBef>
              <a:spcAft>
                <a:spcPts val="0"/>
              </a:spcAft>
              <a:buNone/>
            </a:pPr>
            <a:r>
              <a:rPr lang="en-US" sz="2000">
                <a:highlight>
                  <a:srgbClr val="FFFFFF"/>
                </a:highlight>
              </a:rPr>
              <a:t>MAE	 : 4.59</a:t>
            </a:r>
            <a:endParaRPr sz="2000">
              <a:highlight>
                <a:srgbClr val="FFFFFF"/>
              </a:highlight>
            </a:endParaRPr>
          </a:p>
          <a:p>
            <a:pPr indent="0" lvl="0" marL="0" rtl="0" algn="just">
              <a:lnSpc>
                <a:spcPct val="110795"/>
              </a:lnSpc>
              <a:spcBef>
                <a:spcPts val="0"/>
              </a:spcBef>
              <a:spcAft>
                <a:spcPts val="0"/>
              </a:spcAft>
              <a:buNone/>
            </a:pPr>
            <a:r>
              <a:rPr lang="en-US" sz="2000">
                <a:highlight>
                  <a:srgbClr val="FFFFFF"/>
                </a:highlight>
              </a:rPr>
              <a:t>R2 		 : 0.77</a:t>
            </a:r>
            <a:endParaRPr sz="2000">
              <a:highlight>
                <a:srgbClr val="FFFFFF"/>
              </a:highlight>
            </a:endParaRPr>
          </a:p>
        </p:txBody>
      </p:sp>
      <p:sp>
        <p:nvSpPr>
          <p:cNvPr id="139" name="Google Shape;139;p25"/>
          <p:cNvSpPr/>
          <p:nvPr/>
        </p:nvSpPr>
        <p:spPr>
          <a:xfrm>
            <a:off x="4572000" y="1377775"/>
            <a:ext cx="3766500" cy="2399100"/>
          </a:xfrm>
          <a:prstGeom prst="rect">
            <a:avLst/>
          </a:prstGeom>
          <a:solidFill>
            <a:srgbClr val="FFFFFF"/>
          </a:solid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b="1" lang="en-US" sz="2000">
                <a:highlight>
                  <a:srgbClr val="FFFFFF"/>
                </a:highlight>
              </a:rPr>
              <a:t>LASSO REGRESSION</a:t>
            </a:r>
            <a:endParaRPr b="1" sz="2000">
              <a:highlight>
                <a:srgbClr val="FFFFFF"/>
              </a:highlight>
            </a:endParaRPr>
          </a:p>
          <a:p>
            <a:pPr indent="0" lvl="0" marL="0" rtl="0" algn="just">
              <a:spcBef>
                <a:spcPts val="400"/>
              </a:spcBef>
              <a:spcAft>
                <a:spcPts val="0"/>
              </a:spcAft>
              <a:buNone/>
            </a:pPr>
            <a:r>
              <a:rPr lang="en-US" sz="2000">
                <a:highlight>
                  <a:srgbClr val="FFFFFF"/>
                </a:highlight>
              </a:rPr>
              <a:t>MSE    : 122.06</a:t>
            </a:r>
            <a:endParaRPr sz="2000">
              <a:highlight>
                <a:srgbClr val="FFFFFF"/>
              </a:highlight>
            </a:endParaRPr>
          </a:p>
          <a:p>
            <a:pPr indent="0" lvl="0" marL="0" rtl="0" algn="just">
              <a:spcBef>
                <a:spcPts val="0"/>
              </a:spcBef>
              <a:spcAft>
                <a:spcPts val="0"/>
              </a:spcAft>
              <a:buNone/>
            </a:pPr>
            <a:r>
              <a:rPr lang="en-US" sz="2000">
                <a:highlight>
                  <a:srgbClr val="FFFFFF"/>
                </a:highlight>
              </a:rPr>
              <a:t>RMSE : 11.04</a:t>
            </a:r>
            <a:endParaRPr sz="2000">
              <a:highlight>
                <a:srgbClr val="FFFFFF"/>
              </a:highlight>
            </a:endParaRPr>
          </a:p>
          <a:p>
            <a:pPr indent="0" lvl="0" marL="0" rtl="0" algn="just">
              <a:spcBef>
                <a:spcPts val="0"/>
              </a:spcBef>
              <a:spcAft>
                <a:spcPts val="0"/>
              </a:spcAft>
              <a:buNone/>
            </a:pPr>
            <a:r>
              <a:rPr lang="en-US" sz="2000">
                <a:highlight>
                  <a:srgbClr val="FFFFFF"/>
                </a:highlight>
              </a:rPr>
              <a:t>MAE    : 8.79</a:t>
            </a:r>
            <a:endParaRPr sz="2000">
              <a:highlight>
                <a:srgbClr val="FFFFFF"/>
              </a:highlight>
            </a:endParaRPr>
          </a:p>
          <a:p>
            <a:pPr indent="0" lvl="0" marL="0" rtl="0" algn="just">
              <a:lnSpc>
                <a:spcPct val="110795"/>
              </a:lnSpc>
              <a:spcBef>
                <a:spcPts val="0"/>
              </a:spcBef>
              <a:spcAft>
                <a:spcPts val="0"/>
              </a:spcAft>
              <a:buNone/>
            </a:pPr>
            <a:r>
              <a:rPr lang="en-US" sz="2000">
                <a:highlight>
                  <a:srgbClr val="FFFFFF"/>
                </a:highlight>
              </a:rPr>
              <a:t>R2       : 0.21</a:t>
            </a:r>
            <a:endParaRPr b="1" sz="2100">
              <a:highlight>
                <a:srgbClr val="FFFFFF"/>
              </a:highlight>
            </a:endParaRPr>
          </a:p>
        </p:txBody>
      </p:sp>
      <p:sp>
        <p:nvSpPr>
          <p:cNvPr id="140" name="Google Shape;140;p25"/>
          <p:cNvSpPr/>
          <p:nvPr/>
        </p:nvSpPr>
        <p:spPr>
          <a:xfrm>
            <a:off x="558775" y="4025975"/>
            <a:ext cx="7779900" cy="67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a:t>LINEAR REGRESSION performed  well with accuracy 77% as compare to LASSO REGRESSION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1" lang="en-US">
                <a:solidFill>
                  <a:srgbClr val="09272E"/>
                </a:solidFill>
              </a:rPr>
              <a:t> Implementing Algorithms </a:t>
            </a:r>
            <a:endParaRPr/>
          </a:p>
        </p:txBody>
      </p:sp>
      <p:sp>
        <p:nvSpPr>
          <p:cNvPr id="146" name="Google Shape;146;p26"/>
          <p:cNvSpPr txBox="1"/>
          <p:nvPr>
            <p:ph idx="1" type="body"/>
          </p:nvPr>
        </p:nvSpPr>
        <p:spPr>
          <a:xfrm>
            <a:off x="311700" y="10808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t/>
            </a:r>
            <a:endParaRPr sz="2000">
              <a:solidFill>
                <a:srgbClr val="000000"/>
              </a:solidFill>
              <a:highlight>
                <a:srgbClr val="FFFFFF"/>
              </a:highlight>
            </a:endParaRPr>
          </a:p>
          <a:p>
            <a:pPr indent="0" lvl="0" marL="0" rtl="0" algn="l">
              <a:lnSpc>
                <a:spcPct val="100000"/>
              </a:lnSpc>
              <a:spcBef>
                <a:spcPts val="1800"/>
              </a:spcBef>
              <a:spcAft>
                <a:spcPts val="0"/>
              </a:spcAft>
              <a:buNone/>
            </a:pPr>
            <a:r>
              <a:t/>
            </a:r>
            <a:endParaRPr sz="2000">
              <a:solidFill>
                <a:srgbClr val="000000"/>
              </a:solidFill>
              <a:highlight>
                <a:srgbClr val="FFFFFF"/>
              </a:highlight>
            </a:endParaRPr>
          </a:p>
          <a:p>
            <a:pPr indent="0" lvl="0" marL="0" rtl="0" algn="l">
              <a:lnSpc>
                <a:spcPct val="100000"/>
              </a:lnSpc>
              <a:spcBef>
                <a:spcPts val="1800"/>
              </a:spcBef>
              <a:spcAft>
                <a:spcPts val="0"/>
              </a:spcAft>
              <a:buNone/>
            </a:pPr>
            <a:r>
              <a:t/>
            </a:r>
            <a:endParaRPr sz="2000">
              <a:solidFill>
                <a:srgbClr val="000000"/>
              </a:solidFill>
              <a:highlight>
                <a:srgbClr val="FFFFFF"/>
              </a:highlight>
            </a:endParaRPr>
          </a:p>
          <a:p>
            <a:pPr indent="0" lvl="0" marL="0" rtl="0" algn="l">
              <a:lnSpc>
                <a:spcPct val="100000"/>
              </a:lnSpc>
              <a:spcBef>
                <a:spcPts val="400"/>
              </a:spcBef>
              <a:spcAft>
                <a:spcPts val="0"/>
              </a:spcAft>
              <a:buNone/>
            </a:pPr>
            <a:r>
              <a:t/>
            </a:r>
            <a:endParaRPr sz="2800">
              <a:solidFill>
                <a:schemeClr val="dk1"/>
              </a:solidFill>
            </a:endParaRPr>
          </a:p>
          <a:p>
            <a:pPr indent="-228600" lvl="0" marL="457200" rtl="0" algn="l">
              <a:lnSpc>
                <a:spcPct val="115000"/>
              </a:lnSpc>
              <a:spcBef>
                <a:spcPts val="0"/>
              </a:spcBef>
              <a:spcAft>
                <a:spcPts val="0"/>
              </a:spcAft>
              <a:buSzPts val="1800"/>
              <a:buNone/>
            </a:pPr>
            <a:r>
              <a:t/>
            </a:r>
            <a:endParaRPr/>
          </a:p>
        </p:txBody>
      </p:sp>
      <p:sp>
        <p:nvSpPr>
          <p:cNvPr id="147" name="Google Shape;147;p26"/>
          <p:cNvSpPr/>
          <p:nvPr/>
        </p:nvSpPr>
        <p:spPr>
          <a:xfrm>
            <a:off x="916950" y="1404075"/>
            <a:ext cx="3581700" cy="2636100"/>
          </a:xfrm>
          <a:prstGeom prst="rect">
            <a:avLst/>
          </a:prstGeom>
          <a:solidFill>
            <a:srgbClr val="FFFFFF"/>
          </a:solid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US" sz="1700">
                <a:highlight>
                  <a:srgbClr val="FFFFFF"/>
                </a:highlight>
              </a:rPr>
              <a:t>DECISION TREE</a:t>
            </a:r>
            <a:endParaRPr b="1" sz="1700">
              <a:highlight>
                <a:srgbClr val="FFFFFF"/>
              </a:highlight>
            </a:endParaRPr>
          </a:p>
          <a:p>
            <a:pPr indent="0" lvl="0" marL="0" rtl="0" algn="just">
              <a:lnSpc>
                <a:spcPct val="115000"/>
              </a:lnSpc>
              <a:spcBef>
                <a:spcPts val="1800"/>
              </a:spcBef>
              <a:spcAft>
                <a:spcPts val="0"/>
              </a:spcAft>
              <a:buNone/>
            </a:pPr>
            <a:r>
              <a:rPr lang="en-US" sz="1800">
                <a:highlight>
                  <a:srgbClr val="FFFFFF"/>
                </a:highlight>
              </a:rPr>
              <a:t>MSE : 70.09478743665194</a:t>
            </a:r>
            <a:endParaRPr sz="1800">
              <a:highlight>
                <a:srgbClr val="FFFFFF"/>
              </a:highlight>
            </a:endParaRPr>
          </a:p>
          <a:p>
            <a:pPr indent="0" lvl="0" marL="0" rtl="0" algn="just">
              <a:lnSpc>
                <a:spcPct val="115000"/>
              </a:lnSpc>
              <a:spcBef>
                <a:spcPts val="1800"/>
              </a:spcBef>
              <a:spcAft>
                <a:spcPts val="0"/>
              </a:spcAft>
              <a:buNone/>
            </a:pPr>
            <a:r>
              <a:rPr lang="en-US" sz="1800">
                <a:highlight>
                  <a:srgbClr val="FFFFFF"/>
                </a:highlight>
              </a:rPr>
              <a:t>RMSE : 8.372262981813934</a:t>
            </a:r>
            <a:endParaRPr sz="1800">
              <a:highlight>
                <a:srgbClr val="FFFFFF"/>
              </a:highlight>
            </a:endParaRPr>
          </a:p>
          <a:p>
            <a:pPr indent="0" lvl="0" marL="0" rtl="0" algn="just">
              <a:lnSpc>
                <a:spcPct val="115000"/>
              </a:lnSpc>
              <a:spcBef>
                <a:spcPts val="1800"/>
              </a:spcBef>
              <a:spcAft>
                <a:spcPts val="0"/>
              </a:spcAft>
              <a:buNone/>
            </a:pPr>
            <a:r>
              <a:rPr lang="en-US" sz="1800">
                <a:highlight>
                  <a:srgbClr val="FFFFFF"/>
                </a:highlight>
              </a:rPr>
              <a:t>MAE : 5.866554613192666</a:t>
            </a:r>
            <a:endParaRPr sz="1800">
              <a:highlight>
                <a:srgbClr val="FFFFFF"/>
              </a:highlight>
            </a:endParaRPr>
          </a:p>
          <a:p>
            <a:pPr indent="0" lvl="0" marL="0" rtl="0" algn="just">
              <a:lnSpc>
                <a:spcPct val="115000"/>
              </a:lnSpc>
              <a:spcBef>
                <a:spcPts val="400"/>
              </a:spcBef>
              <a:spcAft>
                <a:spcPts val="0"/>
              </a:spcAft>
              <a:buNone/>
            </a:pPr>
            <a:r>
              <a:rPr lang="en-US" sz="1800">
                <a:highlight>
                  <a:srgbClr val="FFFFFF"/>
                </a:highlight>
              </a:rPr>
              <a:t>R2 : 0.5465315553948191</a:t>
            </a:r>
            <a:endParaRPr sz="1800">
              <a:highlight>
                <a:srgbClr val="FFFFFF"/>
              </a:highlight>
            </a:endParaRPr>
          </a:p>
          <a:p>
            <a:pPr indent="0" lvl="0" marL="0" rtl="0" algn="l">
              <a:lnSpc>
                <a:spcPct val="115000"/>
              </a:lnSpc>
              <a:spcBef>
                <a:spcPts val="1800"/>
              </a:spcBef>
              <a:spcAft>
                <a:spcPts val="400"/>
              </a:spcAft>
              <a:buNone/>
            </a:pPr>
            <a:r>
              <a:t/>
            </a:r>
            <a:endParaRPr b="1" sz="1700">
              <a:highlight>
                <a:srgbClr val="FFFFFF"/>
              </a:highlight>
            </a:endParaRPr>
          </a:p>
        </p:txBody>
      </p:sp>
      <p:sp>
        <p:nvSpPr>
          <p:cNvPr id="148" name="Google Shape;148;p26"/>
          <p:cNvSpPr/>
          <p:nvPr/>
        </p:nvSpPr>
        <p:spPr>
          <a:xfrm>
            <a:off x="5014550" y="1403925"/>
            <a:ext cx="3338100" cy="2636400"/>
          </a:xfrm>
          <a:prstGeom prst="rect">
            <a:avLst/>
          </a:prstGeom>
          <a:solidFill>
            <a:srgbClr val="FFFFFF"/>
          </a:solid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US" sz="1700">
                <a:highlight>
                  <a:srgbClr val="FFFFFF"/>
                </a:highlight>
              </a:rPr>
              <a:t>RIDGE REGRESSION</a:t>
            </a:r>
            <a:endParaRPr b="1" sz="1700">
              <a:highlight>
                <a:srgbClr val="FFFFFF"/>
              </a:highlight>
            </a:endParaRPr>
          </a:p>
          <a:p>
            <a:pPr indent="0" lvl="0" marL="0" rtl="0" algn="l">
              <a:lnSpc>
                <a:spcPct val="100000"/>
              </a:lnSpc>
              <a:spcBef>
                <a:spcPts val="1800"/>
              </a:spcBef>
              <a:spcAft>
                <a:spcPts val="0"/>
              </a:spcAft>
              <a:buNone/>
            </a:pPr>
            <a:r>
              <a:rPr lang="en-US" sz="1800">
                <a:highlight>
                  <a:srgbClr val="FFFFFF"/>
                </a:highlight>
              </a:rPr>
              <a:t>MSE : 35.48362059981072</a:t>
            </a:r>
            <a:endParaRPr sz="1800">
              <a:highlight>
                <a:srgbClr val="FFFFFF"/>
              </a:highlight>
            </a:endParaRPr>
          </a:p>
          <a:p>
            <a:pPr indent="0" lvl="0" marL="0" rtl="0" algn="l">
              <a:lnSpc>
                <a:spcPct val="100000"/>
              </a:lnSpc>
              <a:spcBef>
                <a:spcPts val="1800"/>
              </a:spcBef>
              <a:spcAft>
                <a:spcPts val="0"/>
              </a:spcAft>
              <a:buNone/>
            </a:pPr>
            <a:r>
              <a:rPr lang="en-US" sz="1800">
                <a:highlight>
                  <a:srgbClr val="FFFFFF"/>
                </a:highlight>
              </a:rPr>
              <a:t>RMSE : 11.048153434333349</a:t>
            </a:r>
            <a:endParaRPr sz="1800">
              <a:highlight>
                <a:srgbClr val="FFFFFF"/>
              </a:highlight>
            </a:endParaRPr>
          </a:p>
          <a:p>
            <a:pPr indent="0" lvl="0" marL="0" rtl="0" algn="l">
              <a:lnSpc>
                <a:spcPct val="100000"/>
              </a:lnSpc>
              <a:spcBef>
                <a:spcPts val="1800"/>
              </a:spcBef>
              <a:spcAft>
                <a:spcPts val="0"/>
              </a:spcAft>
              <a:buNone/>
            </a:pPr>
            <a:r>
              <a:rPr lang="en-US" sz="1800">
                <a:highlight>
                  <a:srgbClr val="FFFFFF"/>
                </a:highlight>
              </a:rPr>
              <a:t>MAE : 4.600188758708545</a:t>
            </a:r>
            <a:endParaRPr sz="1800">
              <a:highlight>
                <a:srgbClr val="FFFFFF"/>
              </a:highlight>
            </a:endParaRPr>
          </a:p>
          <a:p>
            <a:pPr indent="0" lvl="0" marL="0" rtl="0" algn="l">
              <a:lnSpc>
                <a:spcPct val="100000"/>
              </a:lnSpc>
              <a:spcBef>
                <a:spcPts val="400"/>
              </a:spcBef>
              <a:spcAft>
                <a:spcPts val="0"/>
              </a:spcAft>
              <a:buNone/>
            </a:pPr>
            <a:r>
              <a:rPr lang="en-US" sz="1800">
                <a:highlight>
                  <a:srgbClr val="FFFFFF"/>
                </a:highlight>
              </a:rPr>
              <a:t>R2 : 0.7704436687692582</a:t>
            </a:r>
            <a:endParaRPr sz="1800">
              <a:highlight>
                <a:srgbClr val="FFFFFF"/>
              </a:highlight>
            </a:endParaRPr>
          </a:p>
          <a:p>
            <a:pPr indent="0" lvl="0" marL="0" rtl="0" algn="l">
              <a:lnSpc>
                <a:spcPct val="115000"/>
              </a:lnSpc>
              <a:spcBef>
                <a:spcPts val="1800"/>
              </a:spcBef>
              <a:spcAft>
                <a:spcPts val="400"/>
              </a:spcAft>
              <a:buNone/>
            </a:pPr>
            <a:r>
              <a:t/>
            </a:r>
            <a:endParaRPr b="1" sz="1700">
              <a:highlight>
                <a:srgbClr val="FFFFFF"/>
              </a:highlight>
            </a:endParaRPr>
          </a:p>
        </p:txBody>
      </p:sp>
      <p:sp>
        <p:nvSpPr>
          <p:cNvPr id="149" name="Google Shape;149;p26"/>
          <p:cNvSpPr/>
          <p:nvPr/>
        </p:nvSpPr>
        <p:spPr>
          <a:xfrm>
            <a:off x="745025" y="4178875"/>
            <a:ext cx="86100" cy="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530100" y="4312525"/>
            <a:ext cx="8123400" cy="572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RIDGE REGRESSION gave us accuracy upto 77% which was greater than DECISION TREE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1" lang="en-US">
                <a:solidFill>
                  <a:srgbClr val="09272E"/>
                </a:solidFill>
              </a:rPr>
              <a:t> Implementing Algorithms </a:t>
            </a:r>
            <a:endParaRPr/>
          </a:p>
        </p:txBody>
      </p:sp>
      <p:sp>
        <p:nvSpPr>
          <p:cNvPr id="156" name="Google Shape;156;p27"/>
          <p:cNvSpPr txBox="1"/>
          <p:nvPr>
            <p:ph idx="1" type="body"/>
          </p:nvPr>
        </p:nvSpPr>
        <p:spPr>
          <a:xfrm>
            <a:off x="311700" y="1152475"/>
            <a:ext cx="39150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
        <p:nvSpPr>
          <p:cNvPr id="157" name="Google Shape;157;p27"/>
          <p:cNvSpPr/>
          <p:nvPr/>
        </p:nvSpPr>
        <p:spPr>
          <a:xfrm>
            <a:off x="558800" y="1506775"/>
            <a:ext cx="3915000" cy="2707800"/>
          </a:xfrm>
          <a:prstGeom prst="rect">
            <a:avLst/>
          </a:prstGeom>
          <a:solidFill>
            <a:srgbClr val="FFFFFF"/>
          </a:solidFill>
          <a:ln cap="flat" cmpd="sng" w="9525">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US" sz="1700">
                <a:highlight>
                  <a:srgbClr val="FFFFFF"/>
                </a:highlight>
              </a:rPr>
              <a:t>RANDOM FOREST</a:t>
            </a:r>
            <a:endParaRPr b="1" sz="1700">
              <a:highlight>
                <a:srgbClr val="FFFFFF"/>
              </a:highlight>
            </a:endParaRPr>
          </a:p>
          <a:p>
            <a:pPr indent="0" lvl="0" marL="0" rtl="0" algn="l">
              <a:lnSpc>
                <a:spcPct val="100000"/>
              </a:lnSpc>
              <a:spcBef>
                <a:spcPts val="1800"/>
              </a:spcBef>
              <a:spcAft>
                <a:spcPts val="0"/>
              </a:spcAft>
              <a:buNone/>
            </a:pPr>
            <a:r>
              <a:rPr lang="en-US" sz="1800">
                <a:highlight>
                  <a:srgbClr val="FFFFFF"/>
                </a:highlight>
              </a:rPr>
              <a:t>MSE : 15.382922163400737</a:t>
            </a:r>
            <a:endParaRPr sz="1800">
              <a:highlight>
                <a:srgbClr val="FFFFFF"/>
              </a:highlight>
            </a:endParaRPr>
          </a:p>
          <a:p>
            <a:pPr indent="0" lvl="0" marL="0" rtl="0" algn="l">
              <a:lnSpc>
                <a:spcPct val="100000"/>
              </a:lnSpc>
              <a:spcBef>
                <a:spcPts val="1800"/>
              </a:spcBef>
              <a:spcAft>
                <a:spcPts val="0"/>
              </a:spcAft>
              <a:buNone/>
            </a:pPr>
            <a:r>
              <a:rPr lang="en-US" sz="1800">
                <a:highlight>
                  <a:srgbClr val="FFFFFF"/>
                </a:highlight>
              </a:rPr>
              <a:t>RMSE : 3.922106852624076</a:t>
            </a:r>
            <a:endParaRPr sz="1800">
              <a:highlight>
                <a:srgbClr val="FFFFFF"/>
              </a:highlight>
            </a:endParaRPr>
          </a:p>
          <a:p>
            <a:pPr indent="0" lvl="0" marL="0" rtl="0" algn="l">
              <a:lnSpc>
                <a:spcPct val="100000"/>
              </a:lnSpc>
              <a:spcBef>
                <a:spcPts val="1800"/>
              </a:spcBef>
              <a:spcAft>
                <a:spcPts val="0"/>
              </a:spcAft>
              <a:buNone/>
            </a:pPr>
            <a:r>
              <a:rPr lang="en-US" sz="1800">
                <a:highlight>
                  <a:srgbClr val="FFFFFF"/>
                </a:highlight>
              </a:rPr>
              <a:t>MAE : 2.5328978390679664</a:t>
            </a:r>
            <a:endParaRPr sz="1800">
              <a:highlight>
                <a:srgbClr val="FFFFFF"/>
              </a:highlight>
            </a:endParaRPr>
          </a:p>
          <a:p>
            <a:pPr indent="0" lvl="0" marL="0" rtl="0" algn="l">
              <a:lnSpc>
                <a:spcPct val="110795"/>
              </a:lnSpc>
              <a:spcBef>
                <a:spcPts val="400"/>
              </a:spcBef>
              <a:spcAft>
                <a:spcPts val="0"/>
              </a:spcAft>
              <a:buNone/>
            </a:pPr>
            <a:r>
              <a:rPr lang="en-US" sz="1800">
                <a:highlight>
                  <a:srgbClr val="FFFFFF"/>
                </a:highlight>
              </a:rPr>
              <a:t>R2 : 0.9004823319676353</a:t>
            </a:r>
            <a:endParaRPr sz="1800">
              <a:highlight>
                <a:srgbClr val="FFFFFF"/>
              </a:highlight>
            </a:endParaRPr>
          </a:p>
          <a:p>
            <a:pPr indent="0" lvl="0" marL="0" rtl="0" algn="l">
              <a:lnSpc>
                <a:spcPct val="100000"/>
              </a:lnSpc>
              <a:spcBef>
                <a:spcPts val="1800"/>
              </a:spcBef>
              <a:spcAft>
                <a:spcPts val="400"/>
              </a:spcAft>
              <a:buNone/>
            </a:pPr>
            <a:r>
              <a:t/>
            </a:r>
            <a:endParaRPr b="1" sz="1700">
              <a:highlight>
                <a:srgbClr val="FFFFFF"/>
              </a:highlight>
            </a:endParaRPr>
          </a:p>
        </p:txBody>
      </p:sp>
      <p:sp>
        <p:nvSpPr>
          <p:cNvPr id="158" name="Google Shape;158;p27"/>
          <p:cNvSpPr/>
          <p:nvPr/>
        </p:nvSpPr>
        <p:spPr>
          <a:xfrm>
            <a:off x="5100600" y="1506775"/>
            <a:ext cx="3731700" cy="2707800"/>
          </a:xfrm>
          <a:prstGeom prst="rect">
            <a:avLst/>
          </a:prstGeom>
          <a:solidFill>
            <a:srgbClr val="FFFFFF"/>
          </a:solidFill>
          <a:ln cap="flat" cmpd="sng" w="9525">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US" sz="1700">
                <a:highlight>
                  <a:srgbClr val="FFFFFF"/>
                </a:highlight>
              </a:rPr>
              <a:t>GRADIENT BOOSTING</a:t>
            </a:r>
            <a:endParaRPr b="1" sz="1700">
              <a:highlight>
                <a:srgbClr val="FFFFFF"/>
              </a:highlight>
            </a:endParaRPr>
          </a:p>
          <a:p>
            <a:pPr indent="0" lvl="0" marL="0" rtl="0" algn="l">
              <a:lnSpc>
                <a:spcPct val="100000"/>
              </a:lnSpc>
              <a:spcBef>
                <a:spcPts val="1800"/>
              </a:spcBef>
              <a:spcAft>
                <a:spcPts val="0"/>
              </a:spcAft>
              <a:buNone/>
            </a:pPr>
            <a:r>
              <a:rPr lang="en-US" sz="1800">
                <a:highlight>
                  <a:srgbClr val="FFFFFF"/>
                </a:highlight>
              </a:rPr>
              <a:t>MSE : 23.068443912129894</a:t>
            </a:r>
            <a:endParaRPr sz="1800">
              <a:highlight>
                <a:srgbClr val="FFFFFF"/>
              </a:highlight>
            </a:endParaRPr>
          </a:p>
          <a:p>
            <a:pPr indent="0" lvl="0" marL="0" rtl="0" algn="l">
              <a:lnSpc>
                <a:spcPct val="100000"/>
              </a:lnSpc>
              <a:spcBef>
                <a:spcPts val="1800"/>
              </a:spcBef>
              <a:spcAft>
                <a:spcPts val="0"/>
              </a:spcAft>
              <a:buNone/>
            </a:pPr>
            <a:r>
              <a:rPr lang="en-US" sz="1800">
                <a:highlight>
                  <a:srgbClr val="FFFFFF"/>
                </a:highlight>
              </a:rPr>
              <a:t>RMSE : 4.8029619936170524</a:t>
            </a:r>
            <a:endParaRPr sz="1800">
              <a:highlight>
                <a:srgbClr val="FFFFFF"/>
              </a:highlight>
            </a:endParaRPr>
          </a:p>
          <a:p>
            <a:pPr indent="0" lvl="0" marL="0" rtl="0" algn="l">
              <a:lnSpc>
                <a:spcPct val="100000"/>
              </a:lnSpc>
              <a:spcBef>
                <a:spcPts val="1800"/>
              </a:spcBef>
              <a:spcAft>
                <a:spcPts val="0"/>
              </a:spcAft>
              <a:buNone/>
            </a:pPr>
            <a:r>
              <a:rPr lang="en-US" sz="1800">
                <a:highlight>
                  <a:srgbClr val="FFFFFF"/>
                </a:highlight>
              </a:rPr>
              <a:t>MAE : 3.613595750061539</a:t>
            </a:r>
            <a:endParaRPr sz="1800">
              <a:highlight>
                <a:srgbClr val="FFFFFF"/>
              </a:highlight>
            </a:endParaRPr>
          </a:p>
          <a:p>
            <a:pPr indent="0" lvl="0" marL="0" rtl="0" algn="l">
              <a:lnSpc>
                <a:spcPct val="100000"/>
              </a:lnSpc>
              <a:spcBef>
                <a:spcPts val="400"/>
              </a:spcBef>
              <a:spcAft>
                <a:spcPts val="0"/>
              </a:spcAft>
              <a:buNone/>
            </a:pPr>
            <a:r>
              <a:rPr lang="en-US" sz="1800">
                <a:highlight>
                  <a:srgbClr val="FFFFFF"/>
                </a:highlight>
              </a:rPr>
              <a:t>R2 : 0.8507619216371926</a:t>
            </a:r>
            <a:endParaRPr sz="1800">
              <a:highlight>
                <a:srgbClr val="FFFFFF"/>
              </a:highlight>
            </a:endParaRPr>
          </a:p>
          <a:p>
            <a:pPr indent="0" lvl="0" marL="0" rtl="0" algn="l">
              <a:lnSpc>
                <a:spcPct val="115000"/>
              </a:lnSpc>
              <a:spcBef>
                <a:spcPts val="1800"/>
              </a:spcBef>
              <a:spcAft>
                <a:spcPts val="400"/>
              </a:spcAft>
              <a:buNone/>
            </a:pPr>
            <a:r>
              <a:t/>
            </a:r>
            <a:endParaRPr b="1" sz="1700">
              <a:highlight>
                <a:srgbClr val="FFFFFF"/>
              </a:highlight>
            </a:endParaRPr>
          </a:p>
        </p:txBody>
      </p:sp>
      <p:sp>
        <p:nvSpPr>
          <p:cNvPr id="159" name="Google Shape;159;p27"/>
          <p:cNvSpPr/>
          <p:nvPr/>
        </p:nvSpPr>
        <p:spPr>
          <a:xfrm>
            <a:off x="501450" y="4384150"/>
            <a:ext cx="8345100" cy="5727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t>As compare to all of  the algorithm RONDOM FOREST gave us highest accuracy up to 90%</a:t>
            </a:r>
            <a:endParaRPr b="1" sz="1600"/>
          </a:p>
        </p:txBody>
      </p:sp>
      <p:sp>
        <p:nvSpPr>
          <p:cNvPr id="160" name="Google Shape;160;p27"/>
          <p:cNvSpPr txBox="1"/>
          <p:nvPr/>
        </p:nvSpPr>
        <p:spPr>
          <a:xfrm>
            <a:off x="2980075" y="220640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212121"/>
                </a:solidFill>
              </a:rPr>
              <a:t>Challenges</a:t>
            </a:r>
            <a:endParaRPr b="1">
              <a:solidFill>
                <a:srgbClr val="212121"/>
              </a:solidFill>
            </a:endParaRPr>
          </a:p>
        </p:txBody>
      </p:sp>
      <p:sp>
        <p:nvSpPr>
          <p:cNvPr id="166" name="Google Shape;16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rPr>
              <a:t> Large Dataset to handle.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rPr>
              <a:t> plotting  of Graphs to analyse.</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rPr>
              <a:t> Feature engineering</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rPr>
              <a:t> Feature selection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rPr>
              <a:t> Optimising the model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US">
                <a:solidFill>
                  <a:srgbClr val="000000"/>
                </a:solidFill>
              </a:rPr>
              <a:t> Calculation of R2 score.</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4005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000000"/>
                </a:solidFill>
              </a:rPr>
              <a:t>Conclusion</a:t>
            </a:r>
            <a:endParaRPr b="1">
              <a:solidFill>
                <a:srgbClr val="000000"/>
              </a:solidFill>
            </a:endParaRPr>
          </a:p>
        </p:txBody>
      </p:sp>
      <p:sp>
        <p:nvSpPr>
          <p:cNvPr id="172" name="Google Shape;17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Char char="●"/>
            </a:pPr>
            <a:r>
              <a:rPr lang="en-US">
                <a:solidFill>
                  <a:srgbClr val="000000"/>
                </a:solidFill>
              </a:rPr>
              <a:t>Month 5th,6th,7th and 10th gave us most of the Traffic of demand</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US">
                <a:solidFill>
                  <a:srgbClr val="000000"/>
                </a:solidFill>
              </a:rPr>
              <a:t>bike rental count is high during working days than non working day. </a:t>
            </a:r>
            <a:endParaRPr>
              <a:solidFill>
                <a:srgbClr val="000000"/>
              </a:solidFill>
            </a:endParaRPr>
          </a:p>
          <a:p>
            <a:pPr indent="-342900" lvl="0" marL="457200" rtl="0" algn="just">
              <a:lnSpc>
                <a:spcPct val="150000"/>
              </a:lnSpc>
              <a:spcBef>
                <a:spcPts val="0"/>
              </a:spcBef>
              <a:spcAft>
                <a:spcPts val="0"/>
              </a:spcAft>
              <a:buClr>
                <a:srgbClr val="000000"/>
              </a:buClr>
              <a:buSzPts val="1800"/>
              <a:buChar char="●"/>
            </a:pPr>
            <a:r>
              <a:rPr lang="en-US">
                <a:solidFill>
                  <a:srgbClr val="000000"/>
                </a:solidFill>
              </a:rPr>
              <a:t>people are generally prefer to bike at high temperatures, and when little win</a:t>
            </a:r>
            <a:r>
              <a:rPr lang="en-US">
                <a:solidFill>
                  <a:srgbClr val="212121"/>
                </a:solidFill>
              </a:rPr>
              <a:t>dy</a:t>
            </a:r>
            <a:endParaRPr/>
          </a:p>
          <a:p>
            <a:pPr indent="457200" lvl="0" marL="0" rtl="0" algn="just">
              <a:lnSpc>
                <a:spcPct val="150000"/>
              </a:lnSpc>
              <a:spcBef>
                <a:spcPts val="0"/>
              </a:spcBef>
              <a:spcAft>
                <a:spcPts val="0"/>
              </a:spcAft>
              <a:buNone/>
            </a:pPr>
            <a:r>
              <a:rPr lang="en-US">
                <a:solidFill>
                  <a:srgbClr val="212121"/>
                </a:solidFill>
              </a:rPr>
              <a:t>bike rentals counts in Autumn &amp; Summer seasons is </a:t>
            </a:r>
            <a:r>
              <a:rPr lang="en-US">
                <a:solidFill>
                  <a:schemeClr val="accent2"/>
                </a:solidFill>
              </a:rPr>
              <a:t>highest,</a:t>
            </a:r>
            <a:endParaRPr>
              <a:solidFill>
                <a:schemeClr val="accent2"/>
              </a:solidFill>
            </a:endParaRPr>
          </a:p>
          <a:p>
            <a:pPr indent="-342900" lvl="0" marL="457200" rtl="0" algn="just">
              <a:lnSpc>
                <a:spcPct val="150000"/>
              </a:lnSpc>
              <a:spcBef>
                <a:spcPts val="0"/>
              </a:spcBef>
              <a:spcAft>
                <a:spcPts val="0"/>
              </a:spcAft>
              <a:buClr>
                <a:srgbClr val="212121"/>
              </a:buClr>
              <a:buSzPts val="1800"/>
              <a:buChar char="●"/>
            </a:pPr>
            <a:r>
              <a:rPr lang="en-US">
                <a:solidFill>
                  <a:schemeClr val="accent2"/>
                </a:solidFill>
              </a:rPr>
              <a:t>bike rentals counts was </a:t>
            </a:r>
            <a:r>
              <a:rPr lang="en-US">
                <a:solidFill>
                  <a:srgbClr val="212121"/>
                </a:solidFill>
              </a:rPr>
              <a:t> lowest in winter season.</a:t>
            </a:r>
            <a:endParaRPr>
              <a:solidFill>
                <a:srgbClr val="212121"/>
              </a:solidFill>
            </a:endParaRPr>
          </a:p>
          <a:p>
            <a:pPr indent="-342900" lvl="0" marL="457200" rtl="0" algn="just">
              <a:lnSpc>
                <a:spcPct val="150000"/>
              </a:lnSpc>
              <a:spcBef>
                <a:spcPts val="0"/>
              </a:spcBef>
              <a:spcAft>
                <a:spcPts val="0"/>
              </a:spcAft>
              <a:buClr>
                <a:srgbClr val="212121"/>
              </a:buClr>
              <a:buSzPts val="1800"/>
              <a:buChar char="●"/>
            </a:pPr>
            <a:r>
              <a:rPr lang="en-US">
                <a:solidFill>
                  <a:srgbClr val="212121"/>
                </a:solidFill>
              </a:rPr>
              <a:t>There we observed negative </a:t>
            </a:r>
            <a:r>
              <a:rPr lang="en-US">
                <a:solidFill>
                  <a:srgbClr val="212121"/>
                </a:solidFill>
              </a:rPr>
              <a:t>relation</a:t>
            </a:r>
            <a:r>
              <a:rPr lang="en-US">
                <a:solidFill>
                  <a:srgbClr val="212121"/>
                </a:solidFill>
              </a:rPr>
              <a:t> between </a:t>
            </a:r>
            <a:r>
              <a:rPr lang="en-US">
                <a:solidFill>
                  <a:srgbClr val="212121"/>
                </a:solidFill>
              </a:rPr>
              <a:t>humidity</a:t>
            </a:r>
            <a:r>
              <a:rPr lang="en-US">
                <a:solidFill>
                  <a:srgbClr val="212121"/>
                </a:solidFill>
              </a:rPr>
              <a:t> and bike count as increasing in humidity lead it to </a:t>
            </a:r>
            <a:r>
              <a:rPr lang="en-US">
                <a:solidFill>
                  <a:schemeClr val="accent2"/>
                </a:solidFill>
              </a:rPr>
              <a:t>decreases in</a:t>
            </a:r>
            <a:r>
              <a:rPr lang="en-US">
                <a:solidFill>
                  <a:srgbClr val="212121"/>
                </a:solidFill>
              </a:rPr>
              <a:t> the number of bike counts</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b="1" lang="en-US">
                <a:solidFill>
                  <a:srgbClr val="000000"/>
                </a:solidFill>
              </a:rPr>
              <a:t>Conclusion</a:t>
            </a:r>
            <a:endParaRPr/>
          </a:p>
        </p:txBody>
      </p:sp>
      <p:sp>
        <p:nvSpPr>
          <p:cNvPr id="178" name="Google Shape;178;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a:solidFill>
                  <a:srgbClr val="000000"/>
                </a:solidFill>
                <a:highlight>
                  <a:srgbClr val="FFFFFF"/>
                </a:highlight>
              </a:rPr>
              <a:t>we implemented 6 machine learning algorithms </a:t>
            </a:r>
            <a:r>
              <a:rPr lang="en-US">
                <a:solidFill>
                  <a:srgbClr val="000000"/>
                </a:solidFill>
                <a:highlight>
                  <a:srgbClr val="FFFFFF"/>
                </a:highlight>
              </a:rPr>
              <a:t>Linear Regression, Lasso</a:t>
            </a:r>
            <a:r>
              <a:rPr lang="en-US">
                <a:solidFill>
                  <a:srgbClr val="000000"/>
                </a:solidFill>
                <a:highlight>
                  <a:srgbClr val="FFFFFF"/>
                </a:highlight>
              </a:rPr>
              <a:t>, Ridge, </a:t>
            </a:r>
            <a:r>
              <a:rPr lang="en-US">
                <a:solidFill>
                  <a:srgbClr val="000000"/>
                </a:solidFill>
                <a:highlight>
                  <a:srgbClr val="FFFFFF"/>
                </a:highlight>
              </a:rPr>
              <a:t>Decision</a:t>
            </a:r>
            <a:r>
              <a:rPr lang="en-US">
                <a:solidFill>
                  <a:srgbClr val="000000"/>
                </a:solidFill>
                <a:highlight>
                  <a:srgbClr val="FFFFFF"/>
                </a:highlight>
              </a:rPr>
              <a:t> tree, Random Forest and XGBoost.none of them showed overfitting.</a:t>
            </a:r>
            <a:r>
              <a:rPr b="1" lang="en-US">
                <a:solidFill>
                  <a:srgbClr val="000000"/>
                </a:solidFill>
                <a:highlight>
                  <a:srgbClr val="FFFFFF"/>
                </a:highlight>
              </a:rPr>
              <a:t>Random Forest Model has given us accuracy upto 90%</a:t>
            </a:r>
            <a:r>
              <a:rPr lang="en-US">
                <a:solidFill>
                  <a:srgbClr val="000000"/>
                </a:solidFill>
                <a:highlight>
                  <a:srgbClr val="FFFFFF"/>
                </a:highlight>
              </a:rPr>
              <a:t> which is </a:t>
            </a:r>
            <a:r>
              <a:rPr lang="en-US">
                <a:solidFill>
                  <a:srgbClr val="000000"/>
                </a:solidFill>
                <a:highlight>
                  <a:srgbClr val="FFFFFF"/>
                </a:highlight>
              </a:rPr>
              <a:t>pretty</a:t>
            </a:r>
            <a:r>
              <a:rPr lang="en-US">
                <a:solidFill>
                  <a:srgbClr val="000000"/>
                </a:solidFill>
                <a:highlight>
                  <a:srgbClr val="FFFFFF"/>
                </a:highlight>
              </a:rPr>
              <a:t> good for prediction and choosing it for deployment. As rental Bike share systems have been growing across the world. our </a:t>
            </a:r>
            <a:r>
              <a:rPr lang="en-US">
                <a:solidFill>
                  <a:srgbClr val="000000"/>
                </a:solidFill>
                <a:highlight>
                  <a:srgbClr val="FFFFFF"/>
                </a:highlight>
              </a:rPr>
              <a:t>analysis</a:t>
            </a:r>
            <a:r>
              <a:rPr lang="en-US">
                <a:solidFill>
                  <a:srgbClr val="000000"/>
                </a:solidFill>
                <a:highlight>
                  <a:srgbClr val="FFFFFF"/>
                </a:highlight>
              </a:rPr>
              <a:t> and trained model will surely help to predict demand of the bikes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SzPts val="1800"/>
              <a:buNone/>
            </a:pPr>
            <a:r>
              <a:t/>
            </a:r>
            <a:endParaRPr b="1" sz="4700">
              <a:solidFill>
                <a:srgbClr val="000000"/>
              </a:solidFill>
            </a:endParaRPr>
          </a:p>
          <a:p>
            <a:pPr indent="-228600" lvl="0" marL="457200" rtl="0" algn="ctr">
              <a:lnSpc>
                <a:spcPct val="115000"/>
              </a:lnSpc>
              <a:spcBef>
                <a:spcPts val="0"/>
              </a:spcBef>
              <a:spcAft>
                <a:spcPts val="0"/>
              </a:spcAft>
              <a:buSzPts val="1800"/>
              <a:buNone/>
            </a:pPr>
            <a:r>
              <a:rPr b="1" lang="en-US" sz="4700">
                <a:solidFill>
                  <a:srgbClr val="000000"/>
                </a:solidFill>
              </a:rPr>
              <a:t>Thank  You.</a:t>
            </a:r>
            <a:endParaRPr b="1" sz="47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solidFill>
                  <a:srgbClr val="09272E"/>
                </a:solidFill>
              </a:rPr>
              <a:t>Table of Content</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rgbClr val="09272E"/>
                </a:solidFill>
                <a:latin typeface="Arial"/>
                <a:ea typeface="Arial"/>
                <a:cs typeface="Arial"/>
                <a:sym typeface="Arial"/>
              </a:rPr>
              <a:t>    Reason Behind the Project</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Project </a:t>
            </a:r>
            <a:r>
              <a:rPr b="1" i="0" lang="en-US" sz="2000">
                <a:solidFill>
                  <a:srgbClr val="24292F"/>
                </a:solidFill>
                <a:latin typeface="Arial"/>
                <a:ea typeface="Arial"/>
                <a:cs typeface="Arial"/>
                <a:sym typeface="Arial"/>
              </a:rPr>
              <a:t>Description</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Dataset Information</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Data Summary</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Features Analysis</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Data Preprocessing</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Exploratory Data Analysis</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Implementing Algorithms</a:t>
            </a:r>
            <a:endParaRPr b="1" sz="1800">
              <a:solidFill>
                <a:srgbClr val="09272E"/>
              </a:solidFill>
              <a:latin typeface="Arial"/>
              <a:ea typeface="Arial"/>
              <a:cs typeface="Arial"/>
              <a:sym typeface="Arial"/>
            </a:endParaRPr>
          </a:p>
          <a:p>
            <a:pPr indent="0" lvl="0" marL="0" rtl="0" algn="l">
              <a:lnSpc>
                <a:spcPct val="115000"/>
              </a:lnSpc>
              <a:spcBef>
                <a:spcPts val="0"/>
              </a:spcBef>
              <a:spcAft>
                <a:spcPts val="0"/>
              </a:spcAft>
              <a:buNone/>
            </a:pPr>
            <a:r>
              <a:rPr b="1" lang="en-US">
                <a:solidFill>
                  <a:srgbClr val="09272E"/>
                </a:solidFill>
              </a:rPr>
              <a:t>    </a:t>
            </a:r>
            <a:r>
              <a:rPr b="1" lang="en-US">
                <a:solidFill>
                  <a:srgbClr val="09272E"/>
                </a:solidFill>
              </a:rPr>
              <a:t>Challenges</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Conclusion</a:t>
            </a:r>
            <a:br>
              <a:rPr b="1" lang="en-US" sz="1800">
                <a:solidFill>
                  <a:srgbClr val="09272E"/>
                </a:solidFill>
                <a:latin typeface="Arial"/>
                <a:ea typeface="Arial"/>
                <a:cs typeface="Arial"/>
                <a:sym typeface="Arial"/>
              </a:rPr>
            </a:br>
            <a:r>
              <a:rPr b="1" lang="en-US" sz="1800">
                <a:solidFill>
                  <a:srgbClr val="09272E"/>
                </a:solidFill>
                <a:latin typeface="Arial"/>
                <a:ea typeface="Arial"/>
                <a:cs typeface="Arial"/>
                <a:sym typeface="Arial"/>
              </a:rPr>
              <a:t>   </a:t>
            </a:r>
            <a:br>
              <a:rPr b="1" lang="en-US" sz="1800">
                <a:solidFill>
                  <a:srgbClr val="09272E"/>
                </a:solidFill>
                <a:latin typeface="Arial"/>
                <a:ea typeface="Arial"/>
                <a:cs typeface="Arial"/>
                <a:sym typeface="Arial"/>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89" name="Google Shape;189;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95" name="Google Shape;19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01" name="Google Shape;201;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07" name="Google Shape;20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solidFill>
                  <a:srgbClr val="09272E"/>
                </a:solidFill>
                <a:latin typeface="Arial"/>
                <a:ea typeface="Arial"/>
                <a:cs typeface="Arial"/>
                <a:sym typeface="Arial"/>
              </a:rPr>
              <a:t>Reason Behind the Project</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0"/>
              </a:spcBef>
              <a:spcAft>
                <a:spcPts val="0"/>
              </a:spcAft>
              <a:buSzPts val="1800"/>
              <a:buNone/>
            </a:pPr>
            <a:r>
              <a:t/>
            </a:r>
            <a:endParaRPr b="0" i="0">
              <a:solidFill>
                <a:srgbClr val="212121"/>
              </a:solidFill>
              <a:latin typeface="Roboto"/>
              <a:ea typeface="Roboto"/>
              <a:cs typeface="Roboto"/>
              <a:sym typeface="Roboto"/>
            </a:endParaRPr>
          </a:p>
          <a:p>
            <a:pPr indent="-342900" lvl="0" marL="457200" rtl="0" algn="just">
              <a:lnSpc>
                <a:spcPct val="115000"/>
              </a:lnSpc>
              <a:spcBef>
                <a:spcPts val="100"/>
              </a:spcBef>
              <a:spcAft>
                <a:spcPts val="100"/>
              </a:spcAft>
              <a:buSzPts val="1800"/>
              <a:buChar char="●"/>
            </a:pPr>
            <a:r>
              <a:rPr b="0" i="0" lang="en-US">
                <a:solidFill>
                  <a:srgbClr val="212121"/>
                </a:solidFill>
                <a:latin typeface="Roboto"/>
                <a:ea typeface="Roboto"/>
                <a:cs typeface="Roboto"/>
                <a:sym typeface="Roboto"/>
              </a:rPr>
              <a:t>Bike share systems have been growing in popularity across the nations. The concept is simple. There are racks of bikes set up around the city, and people can rent a bike for a short period of time, even if only to get from point A to point B.Covid-19 has had a significant impact on shared mobility and more particularly on the use of shared bikes. As people reassess ground transportation options in the face of the COVID-19 pandemic, many are choosing isolated modes such as sharing bikes over public transportation.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solidFill>
                  <a:srgbClr val="09272E"/>
                </a:solidFill>
              </a:rPr>
              <a:t>Dataset Information</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b="0" i="0">
              <a:solidFill>
                <a:srgbClr val="24292F"/>
              </a:solidFill>
              <a:latin typeface="Arial"/>
              <a:ea typeface="Arial"/>
              <a:cs typeface="Arial"/>
              <a:sym typeface="Arial"/>
            </a:endParaRPr>
          </a:p>
          <a:p>
            <a:pPr indent="-342900" lvl="0" marL="457200" rtl="0" algn="just">
              <a:lnSpc>
                <a:spcPct val="115000"/>
              </a:lnSpc>
              <a:spcBef>
                <a:spcPts val="0"/>
              </a:spcBef>
              <a:spcAft>
                <a:spcPts val="0"/>
              </a:spcAft>
              <a:buSzPts val="1800"/>
              <a:buChar char="●"/>
            </a:pPr>
            <a:r>
              <a:rPr b="0" i="0" lang="en-US">
                <a:solidFill>
                  <a:srgbClr val="24292F"/>
                </a:solidFill>
                <a:latin typeface="Roboto"/>
                <a:ea typeface="Roboto"/>
                <a:cs typeface="Roboto"/>
                <a:sym typeface="Roboto"/>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The dataset contains weather information (Temperature, Humidity, Windspeed, Visibility, Dewpoint, Solar radiation, Snowfall, Rainfall), the number of bikes rented per hour and date information.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solidFill>
                  <a:srgbClr val="09272E"/>
                </a:solidFill>
              </a:rPr>
              <a:t>Dataset Summary</a:t>
            </a:r>
            <a:endParaRPr/>
          </a:p>
        </p:txBody>
      </p:sp>
      <p:sp>
        <p:nvSpPr>
          <p:cNvPr id="79" name="Google Shape;79;p17"/>
          <p:cNvSpPr txBox="1"/>
          <p:nvPr>
            <p:ph idx="1" type="body"/>
          </p:nvPr>
        </p:nvSpPr>
        <p:spPr>
          <a:xfrm>
            <a:off x="0" y="1085975"/>
            <a:ext cx="9144000" cy="40575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800"/>
              <a:buNone/>
            </a:pPr>
            <a:r>
              <a:rPr lang="en-US" sz="1600">
                <a:solidFill>
                  <a:srgbClr val="212121"/>
                </a:solidFill>
                <a:latin typeface="Roboto"/>
                <a:ea typeface="Roboto"/>
                <a:cs typeface="Roboto"/>
                <a:sym typeface="Roboto"/>
              </a:rPr>
              <a:t>         </a:t>
            </a:r>
            <a:r>
              <a:rPr b="0" i="0" lang="en-US" sz="1600">
                <a:solidFill>
                  <a:srgbClr val="212121"/>
                </a:solidFill>
                <a:latin typeface="Roboto"/>
                <a:ea typeface="Roboto"/>
                <a:cs typeface="Roboto"/>
                <a:sym typeface="Roboto"/>
              </a:rPr>
              <a:t>Date : year-month-day</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Rented Bike count - Count of bikes rented at each hour</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Hour - Hour of the day</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Temperature-Temperature in Celsius</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Humidity - %</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Wind speed - m/s</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Visibility - 10m</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Dew point temperature - Celsius</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Solar radiation - MJ/m2</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Rainfall - mm</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Snowfall - cm</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Seasons - Winter, Spring, Summer, Autumn</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Holiday - Holiday/No holiday</a:t>
            </a:r>
            <a:endParaRPr/>
          </a:p>
          <a:p>
            <a:pPr indent="-342900" lvl="0" marL="457200" rtl="0" algn="l">
              <a:lnSpc>
                <a:spcPct val="100000"/>
              </a:lnSpc>
              <a:spcBef>
                <a:spcPts val="0"/>
              </a:spcBef>
              <a:spcAft>
                <a:spcPts val="0"/>
              </a:spcAft>
              <a:buSzPts val="1800"/>
              <a:buFont typeface="Arial"/>
              <a:buChar char="•"/>
            </a:pPr>
            <a:r>
              <a:rPr b="0" i="0" lang="en-US" sz="1600">
                <a:solidFill>
                  <a:srgbClr val="212121"/>
                </a:solidFill>
                <a:latin typeface="Roboto"/>
                <a:ea typeface="Roboto"/>
                <a:cs typeface="Roboto"/>
                <a:sym typeface="Roboto"/>
              </a:rPr>
              <a:t>  Functional Day – No Func(Non Functional Hours), Fun(Functional hours)</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00">
                <a:solidFill>
                  <a:srgbClr val="09272E"/>
                </a:solidFill>
                <a:latin typeface="Arial"/>
                <a:ea typeface="Arial"/>
                <a:cs typeface="Arial"/>
                <a:sym typeface="Arial"/>
              </a:rPr>
              <a:t>Data Preprocessing</a:t>
            </a:r>
            <a:endParaRPr/>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360"/>
              </a:spcBef>
              <a:spcAft>
                <a:spcPts val="0"/>
              </a:spcAft>
              <a:buSzPts val="1800"/>
              <a:buNone/>
            </a:pPr>
            <a:r>
              <a:rPr lang="en-US">
                <a:solidFill>
                  <a:srgbClr val="0B044F"/>
                </a:solidFill>
                <a:latin typeface="Roboto"/>
                <a:ea typeface="Roboto"/>
                <a:cs typeface="Roboto"/>
                <a:sym typeface="Roboto"/>
              </a:rPr>
              <a:t>There were No Missing Values ,No Duplicate ,No null values. Clean data did our most of the preprocessing. The dataset shows hourly rental data for one year (1 December 2017 to 31 November(2018)(365 days).we consider this as a single year data. we converted the "date" column into 3 different column "year", "month", "day". We changed the names of some features for our convenience 'Rented_Bike_Count', 'Hour', 'Temperature', 'Humidity', 'Wind_speed', 'Visibility', ‘Dew_point_temperature', 'Solar_Radiation', 'Rainfall', 'Snowfall', 'Seasons', 'Holiday', 'Functioning_Day', 'month','weekdays_weekend'</a:t>
            </a:r>
            <a:endParaRPr>
              <a:latin typeface="Roboto"/>
              <a:ea typeface="Roboto"/>
              <a:cs typeface="Roboto"/>
              <a:sym typeface="Roboto"/>
            </a:endParaRPr>
          </a:p>
          <a:p>
            <a:pPr indent="0" lvl="0" marL="0" rtl="0" algn="l">
              <a:lnSpc>
                <a:spcPct val="115000"/>
              </a:lnSpc>
              <a:spcBef>
                <a:spcPts val="2360"/>
              </a:spcBef>
              <a:spcAft>
                <a:spcPts val="0"/>
              </a:spcAft>
              <a:buSzPts val="1800"/>
              <a:buNone/>
            </a:pPr>
            <a:r>
              <a:t/>
            </a:r>
            <a:endParaRPr sz="1600">
              <a:latin typeface="Tahoma"/>
              <a:ea typeface="Tahoma"/>
              <a:cs typeface="Tahoma"/>
              <a:sym typeface="Tahoma"/>
            </a:endParaRPr>
          </a:p>
          <a:p>
            <a:pPr indent="0" lvl="0" marL="0" rtl="0" algn="l">
              <a:lnSpc>
                <a:spcPct val="115000"/>
              </a:lnSpc>
              <a:spcBef>
                <a:spcPts val="2360"/>
              </a:spcBef>
              <a:spcAft>
                <a:spcPts val="0"/>
              </a:spcAft>
              <a:buSzPts val="1800"/>
              <a:buNone/>
            </a:pPr>
            <a:r>
              <a:t/>
            </a:r>
            <a:endParaRPr sz="1600">
              <a:latin typeface="Tahoma"/>
              <a:ea typeface="Tahoma"/>
              <a:cs typeface="Tahoma"/>
              <a:sym typeface="Tahoma"/>
            </a:endParaRPr>
          </a:p>
          <a:p>
            <a:pPr indent="0" lvl="0" marL="0" rtl="0" algn="l">
              <a:lnSpc>
                <a:spcPct val="115000"/>
              </a:lnSpc>
              <a:spcBef>
                <a:spcPts val="2360"/>
              </a:spcBef>
              <a:spcAft>
                <a:spcPts val="0"/>
              </a:spcAft>
              <a:buSzPts val="1800"/>
              <a:buNone/>
            </a:pPr>
            <a:r>
              <a:t/>
            </a:r>
            <a:endParaRPr sz="1600">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800">
                <a:solidFill>
                  <a:srgbClr val="09272E"/>
                </a:solidFill>
                <a:latin typeface="Arial"/>
                <a:ea typeface="Arial"/>
                <a:cs typeface="Arial"/>
                <a:sym typeface="Arial"/>
              </a:rPr>
              <a:t> </a:t>
            </a:r>
            <a:r>
              <a:rPr b="1" lang="en-US">
                <a:solidFill>
                  <a:srgbClr val="09272E"/>
                </a:solidFill>
                <a:latin typeface="Arial"/>
                <a:ea typeface="Arial"/>
                <a:cs typeface="Arial"/>
                <a:sym typeface="Arial"/>
              </a:rPr>
              <a:t>ANALYSIS OF MONTH VARIABLE</a:t>
            </a:r>
            <a:endParaRPr/>
          </a:p>
        </p:txBody>
      </p:sp>
      <p:sp>
        <p:nvSpPr>
          <p:cNvPr id="91" name="Google Shape;91;p19"/>
          <p:cNvSpPr txBox="1"/>
          <p:nvPr>
            <p:ph idx="1" type="body"/>
          </p:nvPr>
        </p:nvSpPr>
        <p:spPr>
          <a:xfrm>
            <a:off x="311700" y="1152475"/>
            <a:ext cx="8699296" cy="3991025"/>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e bar plot we can clearly say that from the month 5 to 10 the demand of the rented bike is high as compare to other months.</a:t>
            </a:r>
            <a:endParaRPr/>
          </a:p>
        </p:txBody>
      </p:sp>
      <p:pic>
        <p:nvPicPr>
          <p:cNvPr descr="Chart, bar chart&#10;&#10;Description automatically generated" id="92" name="Google Shape;92;p19"/>
          <p:cNvPicPr preferRelativeResize="0"/>
          <p:nvPr/>
        </p:nvPicPr>
        <p:blipFill rotWithShape="1">
          <a:blip r:embed="rId3">
            <a:alphaModFix/>
          </a:blip>
          <a:srcRect b="0" l="0" r="0" t="0"/>
          <a:stretch/>
        </p:blipFill>
        <p:spPr>
          <a:xfrm>
            <a:off x="0" y="1152475"/>
            <a:ext cx="9144000" cy="2920761"/>
          </a:xfrm>
          <a:prstGeom prst="rect">
            <a:avLst/>
          </a:prstGeom>
          <a:noFill/>
          <a:ln>
            <a:noFill/>
          </a:ln>
        </p:spPr>
      </p:pic>
      <p:sp>
        <p:nvSpPr>
          <p:cNvPr id="93" name="Google Shape;93;p19"/>
          <p:cNvSpPr/>
          <p:nvPr/>
        </p:nvSpPr>
        <p:spPr>
          <a:xfrm>
            <a:off x="432262" y="4131425"/>
            <a:ext cx="8636923" cy="72320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rgbClr val="09272E"/>
                </a:solidFill>
                <a:latin typeface="Roboto"/>
                <a:ea typeface="Roboto"/>
                <a:cs typeface="Roboto"/>
                <a:sym typeface="Roboto"/>
              </a:rPr>
              <a:t>Above bar plot shows that from the month 5 to 10 the demand of the rented bike is high &amp; month 1 and 2 shows less demand as compare to other months.</a:t>
            </a:r>
            <a:endParaRPr b="1" i="0" sz="1600" u="none" cap="none" strike="noStrike">
              <a:solidFill>
                <a:srgbClr val="09272E"/>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b="1" lang="en-US">
                <a:solidFill>
                  <a:srgbClr val="09272E"/>
                </a:solidFill>
              </a:rPr>
              <a:t>ANALYSIS OF HOUR VARIABLE</a:t>
            </a:r>
            <a:endParaRPr/>
          </a:p>
        </p:txBody>
      </p:sp>
      <p:sp>
        <p:nvSpPr>
          <p:cNvPr id="99" name="Google Shape;99;p20"/>
          <p:cNvSpPr txBox="1"/>
          <p:nvPr>
            <p:ph idx="1" type="body"/>
          </p:nvPr>
        </p:nvSpPr>
        <p:spPr>
          <a:xfrm>
            <a:off x="311700" y="1152475"/>
            <a:ext cx="8520600" cy="308701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Chart, bar chart&#10;&#10;Description automatically generated" id="100" name="Google Shape;100;p20"/>
          <p:cNvPicPr preferRelativeResize="0"/>
          <p:nvPr/>
        </p:nvPicPr>
        <p:blipFill rotWithShape="1">
          <a:blip r:embed="rId3">
            <a:alphaModFix/>
          </a:blip>
          <a:srcRect b="0" l="0" r="0" t="0"/>
          <a:stretch/>
        </p:blipFill>
        <p:spPr>
          <a:xfrm>
            <a:off x="137160" y="1061492"/>
            <a:ext cx="8869680" cy="3020515"/>
          </a:xfrm>
          <a:prstGeom prst="rect">
            <a:avLst/>
          </a:prstGeom>
          <a:noFill/>
          <a:ln>
            <a:noFill/>
          </a:ln>
        </p:spPr>
      </p:pic>
      <p:sp>
        <p:nvSpPr>
          <p:cNvPr id="101" name="Google Shape;101;p20"/>
          <p:cNvSpPr/>
          <p:nvPr/>
        </p:nvSpPr>
        <p:spPr>
          <a:xfrm>
            <a:off x="623455" y="4239491"/>
            <a:ext cx="8287789" cy="64008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solidFill>
                  <a:srgbClr val="09272E"/>
                </a:solidFill>
                <a:latin typeface="Roboto"/>
                <a:ea typeface="Roboto"/>
                <a:cs typeface="Roboto"/>
                <a:sym typeface="Roboto"/>
              </a:rPr>
              <a:t>ANALYSIS OF SEASON VARIABLE</a:t>
            </a:r>
            <a:endParaRPr b="1">
              <a:solidFill>
                <a:srgbClr val="09272E"/>
              </a:solidFill>
              <a:latin typeface="Roboto"/>
              <a:ea typeface="Roboto"/>
              <a:cs typeface="Roboto"/>
              <a:sym typeface="Roboto"/>
            </a:endParaRPr>
          </a:p>
        </p:txBody>
      </p:sp>
      <p:sp>
        <p:nvSpPr>
          <p:cNvPr id="107" name="Google Shape;107;p21"/>
          <p:cNvSpPr txBox="1"/>
          <p:nvPr>
            <p:ph idx="1" type="body"/>
          </p:nvPr>
        </p:nvSpPr>
        <p:spPr>
          <a:xfrm>
            <a:off x="419765" y="1152476"/>
            <a:ext cx="8520600" cy="3038886"/>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Chart, bar chart&#10;&#10;Description automatically generated" id="108" name="Google Shape;108;p21"/>
          <p:cNvPicPr preferRelativeResize="0"/>
          <p:nvPr/>
        </p:nvPicPr>
        <p:blipFill rotWithShape="1">
          <a:blip r:embed="rId3">
            <a:alphaModFix/>
          </a:blip>
          <a:srcRect b="0" l="0" r="0" t="0"/>
          <a:stretch/>
        </p:blipFill>
        <p:spPr>
          <a:xfrm>
            <a:off x="1" y="1152475"/>
            <a:ext cx="8832300" cy="2904136"/>
          </a:xfrm>
          <a:prstGeom prst="rect">
            <a:avLst/>
          </a:prstGeom>
          <a:noFill/>
          <a:ln>
            <a:noFill/>
          </a:ln>
        </p:spPr>
      </p:pic>
      <p:sp>
        <p:nvSpPr>
          <p:cNvPr id="109" name="Google Shape;109;p21"/>
          <p:cNvSpPr/>
          <p:nvPr/>
        </p:nvSpPr>
        <p:spPr>
          <a:xfrm>
            <a:off x="203635" y="4191361"/>
            <a:ext cx="8832300" cy="754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sz="1600">
                <a:solidFill>
                  <a:schemeClr val="lt1"/>
                </a:solidFill>
              </a:rPr>
              <a:t>Traffic in the summer was too high as </a:t>
            </a:r>
            <a:r>
              <a:rPr b="1" lang="en-US" sz="1600">
                <a:solidFill>
                  <a:schemeClr val="lt1"/>
                </a:solidFill>
              </a:rPr>
              <a:t>compare</a:t>
            </a:r>
            <a:r>
              <a:rPr b="1" lang="en-US" sz="1600">
                <a:solidFill>
                  <a:schemeClr val="lt1"/>
                </a:solidFill>
              </a:rPr>
              <a:t> to the other seasons where as in winter it was too low</a:t>
            </a:r>
            <a:endParaRPr b="1" i="0" sz="1600" u="none" cap="none" strike="noStrike">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