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5" r:id="rId5"/>
    <p:sldId id="266" r:id="rId6"/>
    <p:sldId id="259" r:id="rId7"/>
    <p:sldId id="260" r:id="rId8"/>
    <p:sldId id="261" r:id="rId9"/>
    <p:sldId id="273" r:id="rId10"/>
    <p:sldId id="262" r:id="rId11"/>
    <p:sldId id="274" r:id="rId12"/>
    <p:sldId id="275" r:id="rId13"/>
    <p:sldId id="263" r:id="rId14"/>
    <p:sldId id="277" r:id="rId15"/>
    <p:sldId id="272"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9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88A22-6D4F-4312-A8BB-4DE03F74E7B1}" type="datetimeFigureOut">
              <a:rPr lang="en-IN" smtClean="0"/>
              <a:t>28-04-2025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C5196-9389-4F46-8D95-39BD8A8AAA68}" type="slidenum">
              <a:rPr lang="en-IN" smtClean="0"/>
              <a:t>‹#›</a:t>
            </a:fld>
            <a:endParaRPr lang="en-IN"/>
          </a:p>
        </p:txBody>
      </p:sp>
    </p:spTree>
    <p:extLst>
      <p:ext uri="{BB962C8B-B14F-4D97-AF65-F5344CB8AC3E}">
        <p14:creationId xmlns:p14="http://schemas.microsoft.com/office/powerpoint/2010/main" val="2411092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5C5196-9389-4F46-8D95-39BD8A8AAA68}" type="slidenum">
              <a:rPr lang="en-IN" smtClean="0"/>
              <a:t>13</a:t>
            </a:fld>
            <a:endParaRPr lang="en-IN"/>
          </a:p>
        </p:txBody>
      </p:sp>
    </p:spTree>
    <p:extLst>
      <p:ext uri="{BB962C8B-B14F-4D97-AF65-F5344CB8AC3E}">
        <p14:creationId xmlns:p14="http://schemas.microsoft.com/office/powerpoint/2010/main" val="42783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8950-ED4E-6F7F-418B-38E8DC6FD5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136D77-23F0-42F8-7457-5DB79C35A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E8661F-28CA-D869-38C7-202E6885796D}"/>
              </a:ext>
            </a:extLst>
          </p:cNvPr>
          <p:cNvSpPr>
            <a:spLocks noGrp="1"/>
          </p:cNvSpPr>
          <p:nvPr>
            <p:ph type="dt" sz="half" idx="10"/>
          </p:nvPr>
        </p:nvSpPr>
        <p:spPr/>
        <p:txBody>
          <a:bodyPr/>
          <a:lstStyle/>
          <a:p>
            <a:fld id="{24DF43EA-B3C4-4C26-9365-B9F01A1A13F8}" type="datetimeFigureOut">
              <a:rPr lang="en-IN" smtClean="0"/>
              <a:t>28-04-2025</a:t>
            </a:fld>
            <a:endParaRPr lang="en-IN"/>
          </a:p>
        </p:txBody>
      </p:sp>
      <p:sp>
        <p:nvSpPr>
          <p:cNvPr id="5" name="Footer Placeholder 4">
            <a:extLst>
              <a:ext uri="{FF2B5EF4-FFF2-40B4-BE49-F238E27FC236}">
                <a16:creationId xmlns:a16="http://schemas.microsoft.com/office/drawing/2014/main" id="{BF38CC7C-5646-9B2B-C4C4-8E6DF8051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7FC74E-7F75-0B33-A461-CF7FD8867BFE}"/>
              </a:ext>
            </a:extLst>
          </p:cNvPr>
          <p:cNvSpPr>
            <a:spLocks noGrp="1"/>
          </p:cNvSpPr>
          <p:nvPr>
            <p:ph type="sldNum" sz="quarter" idx="12"/>
          </p:nvPr>
        </p:nvSpPr>
        <p:spPr/>
        <p:txBody>
          <a:bodyPr/>
          <a:lstStyle/>
          <a:p>
            <a:fld id="{9349C031-059C-4F58-B3F6-BE70E486C385}" type="slidenum">
              <a:rPr lang="en-IN" smtClean="0"/>
              <a:t>‹#›</a:t>
            </a:fld>
            <a:endParaRPr lang="en-IN"/>
          </a:p>
        </p:txBody>
      </p:sp>
    </p:spTree>
    <p:extLst>
      <p:ext uri="{BB962C8B-B14F-4D97-AF65-F5344CB8AC3E}">
        <p14:creationId xmlns:p14="http://schemas.microsoft.com/office/powerpoint/2010/main" val="2256271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2FF8-2CC3-BF70-50A9-16422E31C5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5985DA-AC1D-09C8-A6D3-8F9B473267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45696F-CB88-D968-0FC0-29F6C213D720}"/>
              </a:ext>
            </a:extLst>
          </p:cNvPr>
          <p:cNvSpPr>
            <a:spLocks noGrp="1"/>
          </p:cNvSpPr>
          <p:nvPr>
            <p:ph type="dt" sz="half" idx="10"/>
          </p:nvPr>
        </p:nvSpPr>
        <p:spPr/>
        <p:txBody>
          <a:bodyPr/>
          <a:lstStyle/>
          <a:p>
            <a:fld id="{24DF43EA-B3C4-4C26-9365-B9F01A1A13F8}" type="datetimeFigureOut">
              <a:rPr lang="en-IN" smtClean="0"/>
              <a:t>28-04-2025</a:t>
            </a:fld>
            <a:endParaRPr lang="en-IN"/>
          </a:p>
        </p:txBody>
      </p:sp>
      <p:sp>
        <p:nvSpPr>
          <p:cNvPr id="5" name="Footer Placeholder 4">
            <a:extLst>
              <a:ext uri="{FF2B5EF4-FFF2-40B4-BE49-F238E27FC236}">
                <a16:creationId xmlns:a16="http://schemas.microsoft.com/office/drawing/2014/main" id="{9BFFD8F6-3537-3DD8-1138-A1E886256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8F0BD2-F9BF-29D9-099E-17B6AEF772AC}"/>
              </a:ext>
            </a:extLst>
          </p:cNvPr>
          <p:cNvSpPr>
            <a:spLocks noGrp="1"/>
          </p:cNvSpPr>
          <p:nvPr>
            <p:ph type="sldNum" sz="quarter" idx="12"/>
          </p:nvPr>
        </p:nvSpPr>
        <p:spPr/>
        <p:txBody>
          <a:bodyPr/>
          <a:lstStyle/>
          <a:p>
            <a:fld id="{9349C031-059C-4F58-B3F6-BE70E486C385}" type="slidenum">
              <a:rPr lang="en-IN" smtClean="0"/>
              <a:t>‹#›</a:t>
            </a:fld>
            <a:endParaRPr lang="en-IN"/>
          </a:p>
        </p:txBody>
      </p:sp>
    </p:spTree>
    <p:extLst>
      <p:ext uri="{BB962C8B-B14F-4D97-AF65-F5344CB8AC3E}">
        <p14:creationId xmlns:p14="http://schemas.microsoft.com/office/powerpoint/2010/main" val="59441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4B7BEC-004B-3ADC-17D5-DF25A6632C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C94076-8D51-3B14-E207-A70B69B24D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5F9DE-FD98-B1BF-74D6-7EB61EBC814D}"/>
              </a:ext>
            </a:extLst>
          </p:cNvPr>
          <p:cNvSpPr>
            <a:spLocks noGrp="1"/>
          </p:cNvSpPr>
          <p:nvPr>
            <p:ph type="dt" sz="half" idx="10"/>
          </p:nvPr>
        </p:nvSpPr>
        <p:spPr/>
        <p:txBody>
          <a:bodyPr/>
          <a:lstStyle/>
          <a:p>
            <a:fld id="{24DF43EA-B3C4-4C26-9365-B9F01A1A13F8}" type="datetimeFigureOut">
              <a:rPr lang="en-IN" smtClean="0"/>
              <a:t>28-04-2025</a:t>
            </a:fld>
            <a:endParaRPr lang="en-IN"/>
          </a:p>
        </p:txBody>
      </p:sp>
      <p:sp>
        <p:nvSpPr>
          <p:cNvPr id="5" name="Footer Placeholder 4">
            <a:extLst>
              <a:ext uri="{FF2B5EF4-FFF2-40B4-BE49-F238E27FC236}">
                <a16:creationId xmlns:a16="http://schemas.microsoft.com/office/drawing/2014/main" id="{1311C8F9-8322-F46D-3FFD-ECE921929D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19078D-58A0-EEFF-E521-FD11E3D3AE93}"/>
              </a:ext>
            </a:extLst>
          </p:cNvPr>
          <p:cNvSpPr>
            <a:spLocks noGrp="1"/>
          </p:cNvSpPr>
          <p:nvPr>
            <p:ph type="sldNum" sz="quarter" idx="12"/>
          </p:nvPr>
        </p:nvSpPr>
        <p:spPr/>
        <p:txBody>
          <a:bodyPr/>
          <a:lstStyle/>
          <a:p>
            <a:fld id="{9349C031-059C-4F58-B3F6-BE70E486C385}" type="slidenum">
              <a:rPr lang="en-IN" smtClean="0"/>
              <a:t>‹#›</a:t>
            </a:fld>
            <a:endParaRPr lang="en-IN"/>
          </a:p>
        </p:txBody>
      </p:sp>
    </p:spTree>
    <p:extLst>
      <p:ext uri="{BB962C8B-B14F-4D97-AF65-F5344CB8AC3E}">
        <p14:creationId xmlns:p14="http://schemas.microsoft.com/office/powerpoint/2010/main" val="3935424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15C1-C9E8-A0FD-385B-78DB03D4A7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3BF8E0-94D4-3663-A872-DA4F715769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D76DF-1FD8-ED43-DFF6-E1666B01937A}"/>
              </a:ext>
            </a:extLst>
          </p:cNvPr>
          <p:cNvSpPr>
            <a:spLocks noGrp="1"/>
          </p:cNvSpPr>
          <p:nvPr>
            <p:ph type="dt" sz="half" idx="10"/>
          </p:nvPr>
        </p:nvSpPr>
        <p:spPr/>
        <p:txBody>
          <a:bodyPr/>
          <a:lstStyle/>
          <a:p>
            <a:fld id="{24DF43EA-B3C4-4C26-9365-B9F01A1A13F8}" type="datetimeFigureOut">
              <a:rPr lang="en-IN" smtClean="0"/>
              <a:t>28-04-2025</a:t>
            </a:fld>
            <a:endParaRPr lang="en-IN"/>
          </a:p>
        </p:txBody>
      </p:sp>
      <p:sp>
        <p:nvSpPr>
          <p:cNvPr id="5" name="Footer Placeholder 4">
            <a:extLst>
              <a:ext uri="{FF2B5EF4-FFF2-40B4-BE49-F238E27FC236}">
                <a16:creationId xmlns:a16="http://schemas.microsoft.com/office/drawing/2014/main" id="{50C2F31E-5C8F-4DD0-D891-CDC383CFF2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C72791-963F-E5D9-DF4D-9831E67F4E5F}"/>
              </a:ext>
            </a:extLst>
          </p:cNvPr>
          <p:cNvSpPr>
            <a:spLocks noGrp="1"/>
          </p:cNvSpPr>
          <p:nvPr>
            <p:ph type="sldNum" sz="quarter" idx="12"/>
          </p:nvPr>
        </p:nvSpPr>
        <p:spPr/>
        <p:txBody>
          <a:bodyPr/>
          <a:lstStyle/>
          <a:p>
            <a:fld id="{9349C031-059C-4F58-B3F6-BE70E486C385}" type="slidenum">
              <a:rPr lang="en-IN" smtClean="0"/>
              <a:t>‹#›</a:t>
            </a:fld>
            <a:endParaRPr lang="en-IN"/>
          </a:p>
        </p:txBody>
      </p:sp>
    </p:spTree>
    <p:extLst>
      <p:ext uri="{BB962C8B-B14F-4D97-AF65-F5344CB8AC3E}">
        <p14:creationId xmlns:p14="http://schemas.microsoft.com/office/powerpoint/2010/main" val="411575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5499-EC66-371A-47B4-00AD98D902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CC8FAB-D9B8-F397-284E-1BA87FE01C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9962E-8639-B638-F171-623FA5FF8B14}"/>
              </a:ext>
            </a:extLst>
          </p:cNvPr>
          <p:cNvSpPr>
            <a:spLocks noGrp="1"/>
          </p:cNvSpPr>
          <p:nvPr>
            <p:ph type="dt" sz="half" idx="10"/>
          </p:nvPr>
        </p:nvSpPr>
        <p:spPr/>
        <p:txBody>
          <a:bodyPr/>
          <a:lstStyle/>
          <a:p>
            <a:fld id="{24DF43EA-B3C4-4C26-9365-B9F01A1A13F8}" type="datetimeFigureOut">
              <a:rPr lang="en-IN" smtClean="0"/>
              <a:t>28-04-2025</a:t>
            </a:fld>
            <a:endParaRPr lang="en-IN"/>
          </a:p>
        </p:txBody>
      </p:sp>
      <p:sp>
        <p:nvSpPr>
          <p:cNvPr id="5" name="Footer Placeholder 4">
            <a:extLst>
              <a:ext uri="{FF2B5EF4-FFF2-40B4-BE49-F238E27FC236}">
                <a16:creationId xmlns:a16="http://schemas.microsoft.com/office/drawing/2014/main" id="{1B2DA382-C5B4-364C-1366-47F5547AD8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23098E-48B6-7E19-9D48-953671ED4885}"/>
              </a:ext>
            </a:extLst>
          </p:cNvPr>
          <p:cNvSpPr>
            <a:spLocks noGrp="1"/>
          </p:cNvSpPr>
          <p:nvPr>
            <p:ph type="sldNum" sz="quarter" idx="12"/>
          </p:nvPr>
        </p:nvSpPr>
        <p:spPr/>
        <p:txBody>
          <a:bodyPr/>
          <a:lstStyle/>
          <a:p>
            <a:fld id="{9349C031-059C-4F58-B3F6-BE70E486C385}" type="slidenum">
              <a:rPr lang="en-IN" smtClean="0"/>
              <a:t>‹#›</a:t>
            </a:fld>
            <a:endParaRPr lang="en-IN"/>
          </a:p>
        </p:txBody>
      </p:sp>
    </p:spTree>
    <p:extLst>
      <p:ext uri="{BB962C8B-B14F-4D97-AF65-F5344CB8AC3E}">
        <p14:creationId xmlns:p14="http://schemas.microsoft.com/office/powerpoint/2010/main" val="2983436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C2CC-694E-0254-EDB3-55D0F52068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9469F4-81D2-59FF-CFC8-4989A13BFA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F771B2-9B61-6ED0-F0D8-1DE65E8EC1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1D626D-45CE-693B-5E67-09D55A41EB1B}"/>
              </a:ext>
            </a:extLst>
          </p:cNvPr>
          <p:cNvSpPr>
            <a:spLocks noGrp="1"/>
          </p:cNvSpPr>
          <p:nvPr>
            <p:ph type="dt" sz="half" idx="10"/>
          </p:nvPr>
        </p:nvSpPr>
        <p:spPr/>
        <p:txBody>
          <a:bodyPr/>
          <a:lstStyle/>
          <a:p>
            <a:fld id="{24DF43EA-B3C4-4C26-9365-B9F01A1A13F8}" type="datetimeFigureOut">
              <a:rPr lang="en-IN" smtClean="0"/>
              <a:t>28-04-2025</a:t>
            </a:fld>
            <a:endParaRPr lang="en-IN"/>
          </a:p>
        </p:txBody>
      </p:sp>
      <p:sp>
        <p:nvSpPr>
          <p:cNvPr id="6" name="Footer Placeholder 5">
            <a:extLst>
              <a:ext uri="{FF2B5EF4-FFF2-40B4-BE49-F238E27FC236}">
                <a16:creationId xmlns:a16="http://schemas.microsoft.com/office/drawing/2014/main" id="{0028B6AC-E03C-B312-F9A0-3259237AF0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EFC228-3D84-3C0A-02B9-D230B0C45111}"/>
              </a:ext>
            </a:extLst>
          </p:cNvPr>
          <p:cNvSpPr>
            <a:spLocks noGrp="1"/>
          </p:cNvSpPr>
          <p:nvPr>
            <p:ph type="sldNum" sz="quarter" idx="12"/>
          </p:nvPr>
        </p:nvSpPr>
        <p:spPr/>
        <p:txBody>
          <a:bodyPr/>
          <a:lstStyle/>
          <a:p>
            <a:fld id="{9349C031-059C-4F58-B3F6-BE70E486C385}" type="slidenum">
              <a:rPr lang="en-IN" smtClean="0"/>
              <a:t>‹#›</a:t>
            </a:fld>
            <a:endParaRPr lang="en-IN"/>
          </a:p>
        </p:txBody>
      </p:sp>
    </p:spTree>
    <p:extLst>
      <p:ext uri="{BB962C8B-B14F-4D97-AF65-F5344CB8AC3E}">
        <p14:creationId xmlns:p14="http://schemas.microsoft.com/office/powerpoint/2010/main" val="130497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1C68-7BE8-6635-FF73-B264AFB0F2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4E5966-92AB-D523-904F-3A9DD44254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C25D9-D6D7-7809-2182-C682BB511E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8EBFB3-FB64-0019-1BFC-6E8A87B03F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F06A3-8E32-7893-724A-67960C935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A65892-D032-4C7C-4BB8-F9B5DDCB1D1C}"/>
              </a:ext>
            </a:extLst>
          </p:cNvPr>
          <p:cNvSpPr>
            <a:spLocks noGrp="1"/>
          </p:cNvSpPr>
          <p:nvPr>
            <p:ph type="dt" sz="half" idx="10"/>
          </p:nvPr>
        </p:nvSpPr>
        <p:spPr/>
        <p:txBody>
          <a:bodyPr/>
          <a:lstStyle/>
          <a:p>
            <a:fld id="{24DF43EA-B3C4-4C26-9365-B9F01A1A13F8}" type="datetimeFigureOut">
              <a:rPr lang="en-IN" smtClean="0"/>
              <a:t>28-04-2025</a:t>
            </a:fld>
            <a:endParaRPr lang="en-IN"/>
          </a:p>
        </p:txBody>
      </p:sp>
      <p:sp>
        <p:nvSpPr>
          <p:cNvPr id="8" name="Footer Placeholder 7">
            <a:extLst>
              <a:ext uri="{FF2B5EF4-FFF2-40B4-BE49-F238E27FC236}">
                <a16:creationId xmlns:a16="http://schemas.microsoft.com/office/drawing/2014/main" id="{145A456B-7984-811A-7BC9-D861953F73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0C5188-5319-EC53-DDBC-F6AED9B74E54}"/>
              </a:ext>
            </a:extLst>
          </p:cNvPr>
          <p:cNvSpPr>
            <a:spLocks noGrp="1"/>
          </p:cNvSpPr>
          <p:nvPr>
            <p:ph type="sldNum" sz="quarter" idx="12"/>
          </p:nvPr>
        </p:nvSpPr>
        <p:spPr/>
        <p:txBody>
          <a:bodyPr/>
          <a:lstStyle/>
          <a:p>
            <a:fld id="{9349C031-059C-4F58-B3F6-BE70E486C385}" type="slidenum">
              <a:rPr lang="en-IN" smtClean="0"/>
              <a:t>‹#›</a:t>
            </a:fld>
            <a:endParaRPr lang="en-IN"/>
          </a:p>
        </p:txBody>
      </p:sp>
    </p:spTree>
    <p:extLst>
      <p:ext uri="{BB962C8B-B14F-4D97-AF65-F5344CB8AC3E}">
        <p14:creationId xmlns:p14="http://schemas.microsoft.com/office/powerpoint/2010/main" val="76886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1137-55EB-D5C2-FC6B-43A6A47E19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AE8540-13CE-4C84-DF1A-6B702BA3696C}"/>
              </a:ext>
            </a:extLst>
          </p:cNvPr>
          <p:cNvSpPr>
            <a:spLocks noGrp="1"/>
          </p:cNvSpPr>
          <p:nvPr>
            <p:ph type="dt" sz="half" idx="10"/>
          </p:nvPr>
        </p:nvSpPr>
        <p:spPr/>
        <p:txBody>
          <a:bodyPr/>
          <a:lstStyle/>
          <a:p>
            <a:fld id="{24DF43EA-B3C4-4C26-9365-B9F01A1A13F8}" type="datetimeFigureOut">
              <a:rPr lang="en-IN" smtClean="0"/>
              <a:t>28-04-2025</a:t>
            </a:fld>
            <a:endParaRPr lang="en-IN"/>
          </a:p>
        </p:txBody>
      </p:sp>
      <p:sp>
        <p:nvSpPr>
          <p:cNvPr id="4" name="Footer Placeholder 3">
            <a:extLst>
              <a:ext uri="{FF2B5EF4-FFF2-40B4-BE49-F238E27FC236}">
                <a16:creationId xmlns:a16="http://schemas.microsoft.com/office/drawing/2014/main" id="{513041E3-826E-AB55-8364-FB96F1BD87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B66B65-C22A-EF56-4784-DBE631FF0816}"/>
              </a:ext>
            </a:extLst>
          </p:cNvPr>
          <p:cNvSpPr>
            <a:spLocks noGrp="1"/>
          </p:cNvSpPr>
          <p:nvPr>
            <p:ph type="sldNum" sz="quarter" idx="12"/>
          </p:nvPr>
        </p:nvSpPr>
        <p:spPr/>
        <p:txBody>
          <a:bodyPr/>
          <a:lstStyle/>
          <a:p>
            <a:fld id="{9349C031-059C-4F58-B3F6-BE70E486C385}" type="slidenum">
              <a:rPr lang="en-IN" smtClean="0"/>
              <a:t>‹#›</a:t>
            </a:fld>
            <a:endParaRPr lang="en-IN"/>
          </a:p>
        </p:txBody>
      </p:sp>
    </p:spTree>
    <p:extLst>
      <p:ext uri="{BB962C8B-B14F-4D97-AF65-F5344CB8AC3E}">
        <p14:creationId xmlns:p14="http://schemas.microsoft.com/office/powerpoint/2010/main" val="244753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D40B6A-4661-C5A8-F3B3-CF1DE926FEB7}"/>
              </a:ext>
            </a:extLst>
          </p:cNvPr>
          <p:cNvSpPr>
            <a:spLocks noGrp="1"/>
          </p:cNvSpPr>
          <p:nvPr>
            <p:ph type="dt" sz="half" idx="10"/>
          </p:nvPr>
        </p:nvSpPr>
        <p:spPr/>
        <p:txBody>
          <a:bodyPr/>
          <a:lstStyle/>
          <a:p>
            <a:fld id="{24DF43EA-B3C4-4C26-9365-B9F01A1A13F8}" type="datetimeFigureOut">
              <a:rPr lang="en-IN" smtClean="0"/>
              <a:t>28-04-2025</a:t>
            </a:fld>
            <a:endParaRPr lang="en-IN"/>
          </a:p>
        </p:txBody>
      </p:sp>
      <p:sp>
        <p:nvSpPr>
          <p:cNvPr id="3" name="Footer Placeholder 2">
            <a:extLst>
              <a:ext uri="{FF2B5EF4-FFF2-40B4-BE49-F238E27FC236}">
                <a16:creationId xmlns:a16="http://schemas.microsoft.com/office/drawing/2014/main" id="{F39B704E-4A4F-5BFF-AF31-AC04DD6F4C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0D34F3-AECF-1522-2735-B495E6EEEF09}"/>
              </a:ext>
            </a:extLst>
          </p:cNvPr>
          <p:cNvSpPr>
            <a:spLocks noGrp="1"/>
          </p:cNvSpPr>
          <p:nvPr>
            <p:ph type="sldNum" sz="quarter" idx="12"/>
          </p:nvPr>
        </p:nvSpPr>
        <p:spPr/>
        <p:txBody>
          <a:bodyPr/>
          <a:lstStyle/>
          <a:p>
            <a:fld id="{9349C031-059C-4F58-B3F6-BE70E486C385}" type="slidenum">
              <a:rPr lang="en-IN" smtClean="0"/>
              <a:t>‹#›</a:t>
            </a:fld>
            <a:endParaRPr lang="en-IN"/>
          </a:p>
        </p:txBody>
      </p:sp>
    </p:spTree>
    <p:extLst>
      <p:ext uri="{BB962C8B-B14F-4D97-AF65-F5344CB8AC3E}">
        <p14:creationId xmlns:p14="http://schemas.microsoft.com/office/powerpoint/2010/main" val="3853129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3532A-6567-0750-7326-3A0134133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B99482-205F-B640-38DB-886712721E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AB7844-FDE7-D51F-D8E5-175619906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E665F-DECC-39C8-CE99-25DD4FE9C52F}"/>
              </a:ext>
            </a:extLst>
          </p:cNvPr>
          <p:cNvSpPr>
            <a:spLocks noGrp="1"/>
          </p:cNvSpPr>
          <p:nvPr>
            <p:ph type="dt" sz="half" idx="10"/>
          </p:nvPr>
        </p:nvSpPr>
        <p:spPr/>
        <p:txBody>
          <a:bodyPr/>
          <a:lstStyle/>
          <a:p>
            <a:fld id="{24DF43EA-B3C4-4C26-9365-B9F01A1A13F8}" type="datetimeFigureOut">
              <a:rPr lang="en-IN" smtClean="0"/>
              <a:t>28-04-2025</a:t>
            </a:fld>
            <a:endParaRPr lang="en-IN"/>
          </a:p>
        </p:txBody>
      </p:sp>
      <p:sp>
        <p:nvSpPr>
          <p:cNvPr id="6" name="Footer Placeholder 5">
            <a:extLst>
              <a:ext uri="{FF2B5EF4-FFF2-40B4-BE49-F238E27FC236}">
                <a16:creationId xmlns:a16="http://schemas.microsoft.com/office/drawing/2014/main" id="{A4F8CA75-35DD-6458-E848-A81BE5225C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74B012-B0D3-7755-D260-02EDE6421602}"/>
              </a:ext>
            </a:extLst>
          </p:cNvPr>
          <p:cNvSpPr>
            <a:spLocks noGrp="1"/>
          </p:cNvSpPr>
          <p:nvPr>
            <p:ph type="sldNum" sz="quarter" idx="12"/>
          </p:nvPr>
        </p:nvSpPr>
        <p:spPr/>
        <p:txBody>
          <a:bodyPr/>
          <a:lstStyle/>
          <a:p>
            <a:fld id="{9349C031-059C-4F58-B3F6-BE70E486C385}" type="slidenum">
              <a:rPr lang="en-IN" smtClean="0"/>
              <a:t>‹#›</a:t>
            </a:fld>
            <a:endParaRPr lang="en-IN"/>
          </a:p>
        </p:txBody>
      </p:sp>
    </p:spTree>
    <p:extLst>
      <p:ext uri="{BB962C8B-B14F-4D97-AF65-F5344CB8AC3E}">
        <p14:creationId xmlns:p14="http://schemas.microsoft.com/office/powerpoint/2010/main" val="50349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B89A-FA5E-A11D-82D9-07C3D9552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D1E1BE-B01C-3E98-0209-BA791A619E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552A98-5FD0-B5C6-9547-4B7A9FEF4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6821DA-4235-E313-D6B0-9F5981A848E7}"/>
              </a:ext>
            </a:extLst>
          </p:cNvPr>
          <p:cNvSpPr>
            <a:spLocks noGrp="1"/>
          </p:cNvSpPr>
          <p:nvPr>
            <p:ph type="dt" sz="half" idx="10"/>
          </p:nvPr>
        </p:nvSpPr>
        <p:spPr/>
        <p:txBody>
          <a:bodyPr/>
          <a:lstStyle/>
          <a:p>
            <a:fld id="{24DF43EA-B3C4-4C26-9365-B9F01A1A13F8}" type="datetimeFigureOut">
              <a:rPr lang="en-IN" smtClean="0"/>
              <a:t>28-04-2025</a:t>
            </a:fld>
            <a:endParaRPr lang="en-IN"/>
          </a:p>
        </p:txBody>
      </p:sp>
      <p:sp>
        <p:nvSpPr>
          <p:cNvPr id="6" name="Footer Placeholder 5">
            <a:extLst>
              <a:ext uri="{FF2B5EF4-FFF2-40B4-BE49-F238E27FC236}">
                <a16:creationId xmlns:a16="http://schemas.microsoft.com/office/drawing/2014/main" id="{28E15D9D-18A7-1CF7-1599-FF224B353D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652F2-C231-12F6-30F6-53BAF977FD58}"/>
              </a:ext>
            </a:extLst>
          </p:cNvPr>
          <p:cNvSpPr>
            <a:spLocks noGrp="1"/>
          </p:cNvSpPr>
          <p:nvPr>
            <p:ph type="sldNum" sz="quarter" idx="12"/>
          </p:nvPr>
        </p:nvSpPr>
        <p:spPr/>
        <p:txBody>
          <a:bodyPr/>
          <a:lstStyle/>
          <a:p>
            <a:fld id="{9349C031-059C-4F58-B3F6-BE70E486C385}" type="slidenum">
              <a:rPr lang="en-IN" smtClean="0"/>
              <a:t>‹#›</a:t>
            </a:fld>
            <a:endParaRPr lang="en-IN"/>
          </a:p>
        </p:txBody>
      </p:sp>
    </p:spTree>
    <p:extLst>
      <p:ext uri="{BB962C8B-B14F-4D97-AF65-F5344CB8AC3E}">
        <p14:creationId xmlns:p14="http://schemas.microsoft.com/office/powerpoint/2010/main" val="34858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A0E53A-F1E9-797F-8E65-D6FC5AF094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29B5DD-94F2-AD01-DC57-1C7C572F4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8F9B99-89CF-6649-628A-49DC971D9F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DF43EA-B3C4-4C26-9365-B9F01A1A13F8}" type="datetimeFigureOut">
              <a:rPr lang="en-IN" smtClean="0"/>
              <a:t>28-04-2025</a:t>
            </a:fld>
            <a:endParaRPr lang="en-IN"/>
          </a:p>
        </p:txBody>
      </p:sp>
      <p:sp>
        <p:nvSpPr>
          <p:cNvPr id="5" name="Footer Placeholder 4">
            <a:extLst>
              <a:ext uri="{FF2B5EF4-FFF2-40B4-BE49-F238E27FC236}">
                <a16:creationId xmlns:a16="http://schemas.microsoft.com/office/drawing/2014/main" id="{F46AC22D-2716-5A9E-1B58-A941023722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0070601-6C88-3A3D-7356-F9F5E610E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49C031-059C-4F58-B3F6-BE70E486C385}" type="slidenum">
              <a:rPr lang="en-IN" smtClean="0"/>
              <a:t>‹#›</a:t>
            </a:fld>
            <a:endParaRPr lang="en-IN"/>
          </a:p>
        </p:txBody>
      </p:sp>
    </p:spTree>
    <p:extLst>
      <p:ext uri="{BB962C8B-B14F-4D97-AF65-F5344CB8AC3E}">
        <p14:creationId xmlns:p14="http://schemas.microsoft.com/office/powerpoint/2010/main" val="962859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2B02852-F3AB-71EA-DDCB-CAF2ED2A1377}"/>
              </a:ext>
            </a:extLst>
          </p:cNvPr>
          <p:cNvSpPr>
            <a:spLocks noGrp="1"/>
          </p:cNvSpPr>
          <p:nvPr>
            <p:ph type="subTitle" idx="1"/>
          </p:nvPr>
        </p:nvSpPr>
        <p:spPr>
          <a:xfrm>
            <a:off x="265471" y="98323"/>
            <a:ext cx="11425084" cy="6759677"/>
          </a:xfrm>
        </p:spPr>
        <p:txBody>
          <a:bodyPr/>
          <a:lstStyle/>
          <a:p>
            <a:pPr algn="ctr">
              <a:lnSpc>
                <a:spcPct val="150000"/>
              </a:lnSpc>
            </a:pPr>
            <a:r>
              <a:rPr lang="en-US" altLang="zh-CN" sz="2400" b="1" dirty="0">
                <a:solidFill>
                  <a:srgbClr val="254061"/>
                </a:solidFill>
                <a:latin typeface="Times New Roman" pitchFamily="18" charset="0"/>
                <a:ea typeface="Calibri" charset="0"/>
                <a:cs typeface="Calibri" charset="0"/>
              </a:rPr>
              <a:t>BLDEA’S V.P. Dr .P.G. HALAKATTI COLLEGE OF ENGINEERING AND TECHNOLOGY VIJAYAPURA – 586103</a:t>
            </a:r>
            <a:endParaRPr lang="en-US" altLang="zh-CN" sz="3200" b="1" dirty="0">
              <a:solidFill>
                <a:srgbClr val="FF0000"/>
              </a:solidFill>
              <a:latin typeface="Times New Roman" pitchFamily="18" charset="0"/>
              <a:ea typeface="Calibri" charset="0"/>
              <a:cs typeface="Calibri" charset="0"/>
            </a:endParaRPr>
          </a:p>
          <a:p>
            <a:pPr algn="ctr"/>
            <a:r>
              <a:rPr lang="en-US" altLang="zh-CN" sz="3200" b="1" dirty="0">
                <a:solidFill>
                  <a:srgbClr val="FF0000"/>
                </a:solidFill>
                <a:latin typeface="Times New Roman" pitchFamily="18" charset="0"/>
                <a:ea typeface="Calibri" charset="0"/>
                <a:cs typeface="Calibri" charset="0"/>
              </a:rPr>
              <a:t> </a:t>
            </a:r>
            <a:br>
              <a:rPr lang="en-US" altLang="zh-CN" sz="3200" b="1" dirty="0">
                <a:solidFill>
                  <a:srgbClr val="FF0000"/>
                </a:solidFill>
                <a:latin typeface="Times New Roman" pitchFamily="18" charset="0"/>
                <a:ea typeface="Calibri" charset="0"/>
                <a:cs typeface="Calibri" charset="0"/>
              </a:rPr>
            </a:br>
            <a:r>
              <a:rPr lang="en-US" altLang="zh-CN" b="1" dirty="0">
                <a:solidFill>
                  <a:srgbClr val="FF0000"/>
                </a:solidFill>
                <a:latin typeface="Times New Roman" pitchFamily="18" charset="0"/>
                <a:ea typeface="Calibri" charset="0"/>
                <a:cs typeface="Calibri" charset="0"/>
              </a:rPr>
              <a:t>DEPARTMENT OF COMPUTER SCIENCE</a:t>
            </a:r>
            <a:br>
              <a:rPr lang="en-US" altLang="zh-CN" b="1" dirty="0">
                <a:solidFill>
                  <a:srgbClr val="FF0000"/>
                </a:solidFill>
                <a:latin typeface="Times New Roman" pitchFamily="18" charset="0"/>
                <a:ea typeface="Calibri" charset="0"/>
                <a:cs typeface="Calibri" charset="0"/>
              </a:rPr>
            </a:br>
            <a:r>
              <a:rPr lang="en-US" altLang="zh-CN" b="1" dirty="0">
                <a:solidFill>
                  <a:srgbClr val="FF0000"/>
                </a:solidFill>
                <a:latin typeface="Times New Roman" pitchFamily="18" charset="0"/>
                <a:ea typeface="Calibri" charset="0"/>
                <a:cs typeface="Calibri" charset="0"/>
              </a:rPr>
              <a:t> </a:t>
            </a:r>
            <a:br>
              <a:rPr lang="en-US" altLang="zh-CN" b="1" dirty="0">
                <a:solidFill>
                  <a:srgbClr val="FF0000"/>
                </a:solidFill>
                <a:latin typeface="Times New Roman" pitchFamily="18" charset="0"/>
                <a:ea typeface="Calibri" charset="0"/>
                <a:cs typeface="Calibri" charset="0"/>
              </a:rPr>
            </a:br>
            <a:r>
              <a:rPr lang="en-US" altLang="zh-CN" dirty="0">
                <a:solidFill>
                  <a:schemeClr val="accent1"/>
                </a:solidFill>
                <a:latin typeface="Times New Roman" pitchFamily="18" charset="0"/>
                <a:ea typeface="Calibri" charset="0"/>
                <a:cs typeface="Times New Roman" pitchFamily="18" charset="0"/>
              </a:rPr>
              <a:t> PRESENTATION</a:t>
            </a:r>
            <a:br>
              <a:rPr lang="en-US" altLang="zh-CN" dirty="0">
                <a:solidFill>
                  <a:schemeClr val="accent1"/>
                </a:solidFill>
                <a:latin typeface="Times New Roman" pitchFamily="18" charset="0"/>
                <a:ea typeface="Calibri" charset="0"/>
                <a:cs typeface="Times New Roman" pitchFamily="18" charset="0"/>
              </a:rPr>
            </a:br>
            <a:r>
              <a:rPr lang="en-US" altLang="zh-CN" dirty="0">
                <a:solidFill>
                  <a:schemeClr val="accent1"/>
                </a:solidFill>
                <a:latin typeface="Times New Roman" pitchFamily="18" charset="0"/>
                <a:ea typeface="Calibri" charset="0"/>
                <a:cs typeface="Times New Roman" pitchFamily="18" charset="0"/>
              </a:rPr>
              <a:t>ON</a:t>
            </a:r>
          </a:p>
          <a:p>
            <a:pPr algn="ctr"/>
            <a:r>
              <a:rPr lang="en-US" altLang="zh-CN" dirty="0">
                <a:solidFill>
                  <a:schemeClr val="accent1"/>
                </a:solidFill>
                <a:latin typeface="Times New Roman" pitchFamily="18" charset="0"/>
                <a:ea typeface="Calibri" charset="0"/>
                <a:cs typeface="Times New Roman" pitchFamily="18" charset="0"/>
              </a:rPr>
              <a:t>Intelligent Recipe Recommendation With Nutritional Insights Using Machine Learning</a:t>
            </a:r>
          </a:p>
          <a:p>
            <a:pPr algn="ctr"/>
            <a:r>
              <a:rPr lang="en-US" altLang="zh-CN" sz="2400" dirty="0">
                <a:solidFill>
                  <a:srgbClr val="974807"/>
                </a:solidFill>
                <a:latin typeface="Times New Roman" pitchFamily="18" charset="0"/>
                <a:ea typeface="Calibri" charset="0"/>
                <a:cs typeface="Times New Roman" pitchFamily="18" charset="0"/>
              </a:rPr>
              <a:t>UNDER THE GUIDANCE OF</a:t>
            </a:r>
            <a:endParaRPr lang="en-US" altLang="zh-CN" sz="2400" dirty="0">
              <a:solidFill>
                <a:schemeClr val="accent1"/>
              </a:solidFill>
              <a:latin typeface="Times New Roman" pitchFamily="18" charset="0"/>
              <a:ea typeface="Calibri" charset="0"/>
              <a:cs typeface="Times New Roman" pitchFamily="18" charset="0"/>
            </a:endParaRPr>
          </a:p>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Prof. Anupama Inamdar</a:t>
            </a:r>
          </a:p>
          <a:p>
            <a:pPr algn="ctr"/>
            <a:r>
              <a:rPr lang="en-IN" dirty="0">
                <a:latin typeface="Times New Roman" panose="02020603050405020304" pitchFamily="18" charset="0"/>
                <a:cs typeface="Times New Roman" panose="02020603050405020304" pitchFamily="18" charset="0"/>
              </a:rPr>
              <a:t>Omkar Chavan </a:t>
            </a:r>
            <a:r>
              <a:rPr lang="en-US" sz="2400" dirty="0">
                <a:latin typeface="Times New Roman" panose="02020603050405020304" pitchFamily="18" charset="0"/>
                <a:cs typeface="Times New Roman" panose="02020603050405020304" pitchFamily="18" charset="0"/>
              </a:rPr>
              <a:t>(2BL21CS085)</a:t>
            </a:r>
          </a:p>
          <a:p>
            <a:pPr algn="ctr"/>
            <a:r>
              <a:rPr lang="en-IN" dirty="0">
                <a:latin typeface="Times New Roman" panose="02020603050405020304" pitchFamily="18" charset="0"/>
                <a:cs typeface="Times New Roman" panose="02020603050405020304" pitchFamily="18" charset="0"/>
              </a:rPr>
              <a:t>Prasad Patil </a:t>
            </a:r>
            <a:r>
              <a:rPr lang="en-US" dirty="0">
                <a:latin typeface="Times New Roman" panose="02020603050405020304" pitchFamily="18" charset="0"/>
                <a:cs typeface="Times New Roman" panose="02020603050405020304" pitchFamily="18" charset="0"/>
              </a:rPr>
              <a:t>(2BL21CS094)</a:t>
            </a:r>
          </a:p>
          <a:p>
            <a:pPr algn="ctr"/>
            <a:r>
              <a:rPr lang="en-IN" dirty="0">
                <a:latin typeface="Times New Roman" panose="02020603050405020304" pitchFamily="18" charset="0"/>
                <a:cs typeface="Times New Roman" panose="02020603050405020304" pitchFamily="18" charset="0"/>
              </a:rPr>
              <a:t>Rahul Patil (2BL21CS107) </a:t>
            </a:r>
            <a:endParaRPr lang="en-US"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Samarth </a:t>
            </a:r>
            <a:r>
              <a:rPr lang="en-IN" dirty="0" err="1">
                <a:latin typeface="Times New Roman" panose="02020603050405020304" pitchFamily="18" charset="0"/>
                <a:cs typeface="Times New Roman" panose="02020603050405020304" pitchFamily="18" charset="0"/>
              </a:rPr>
              <a:t>Hitnalli</a:t>
            </a:r>
            <a:r>
              <a:rPr lang="en-IN" dirty="0">
                <a:latin typeface="Times New Roman" panose="02020603050405020304" pitchFamily="18" charset="0"/>
                <a:cs typeface="Times New Roman" panose="02020603050405020304" pitchFamily="18" charset="0"/>
              </a:rPr>
              <a:t>(2BL21CS133)</a:t>
            </a:r>
            <a:endParaRPr lang="en-US" sz="2400" dirty="0">
              <a:latin typeface="Times New Roman" panose="02020603050405020304" pitchFamily="18" charset="0"/>
              <a:cs typeface="Times New Roman" panose="02020603050405020304" pitchFamily="18" charset="0"/>
            </a:endParaRPr>
          </a:p>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US" altLang="zh-CN" dirty="0">
              <a:solidFill>
                <a:schemeClr val="accent1"/>
              </a:solidFill>
              <a:latin typeface="Times New Roman" pitchFamily="18" charset="0"/>
              <a:ea typeface="Calibri" charset="0"/>
              <a:cs typeface="Times New Roman" pitchFamily="18" charset="0"/>
            </a:endParaRPr>
          </a:p>
          <a:p>
            <a:endParaRPr lang="en-IN" dirty="0"/>
          </a:p>
        </p:txBody>
      </p:sp>
    </p:spTree>
    <p:extLst>
      <p:ext uri="{BB962C8B-B14F-4D97-AF65-F5344CB8AC3E}">
        <p14:creationId xmlns:p14="http://schemas.microsoft.com/office/powerpoint/2010/main" val="3296109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4F0006-CE62-4B92-5530-7735C354DAD7}"/>
              </a:ext>
            </a:extLst>
          </p:cNvPr>
          <p:cNvSpPr txBox="1"/>
          <p:nvPr/>
        </p:nvSpPr>
        <p:spPr>
          <a:xfrm>
            <a:off x="4257368" y="255639"/>
            <a:ext cx="2290917"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Methodology</a:t>
            </a:r>
            <a:endParaRPr lang="en-IN" sz="2800" dirty="0"/>
          </a:p>
        </p:txBody>
      </p:sp>
      <p:pic>
        <p:nvPicPr>
          <p:cNvPr id="5" name="Picture 4">
            <a:extLst>
              <a:ext uri="{FF2B5EF4-FFF2-40B4-BE49-F238E27FC236}">
                <a16:creationId xmlns:a16="http://schemas.microsoft.com/office/drawing/2014/main" id="{A769BE50-65E2-8C8E-8B95-84F9E09CF856}"/>
              </a:ext>
            </a:extLst>
          </p:cNvPr>
          <p:cNvPicPr>
            <a:picLocks noChangeAspect="1"/>
          </p:cNvPicPr>
          <p:nvPr/>
        </p:nvPicPr>
        <p:blipFill>
          <a:blip r:embed="rId2"/>
          <a:stretch>
            <a:fillRect/>
          </a:stretch>
        </p:blipFill>
        <p:spPr>
          <a:xfrm>
            <a:off x="476829" y="778859"/>
            <a:ext cx="10554965" cy="5823501"/>
          </a:xfrm>
          <a:prstGeom prst="rect">
            <a:avLst/>
          </a:prstGeom>
        </p:spPr>
      </p:pic>
    </p:spTree>
    <p:extLst>
      <p:ext uri="{BB962C8B-B14F-4D97-AF65-F5344CB8AC3E}">
        <p14:creationId xmlns:p14="http://schemas.microsoft.com/office/powerpoint/2010/main" val="144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1D416-B489-4A0D-58FE-8E39EA34E3D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B5E3E64-5C85-B02C-4133-EDDA0A197888}"/>
              </a:ext>
            </a:extLst>
          </p:cNvPr>
          <p:cNvSpPr txBox="1"/>
          <p:nvPr/>
        </p:nvSpPr>
        <p:spPr>
          <a:xfrm>
            <a:off x="4925961" y="373626"/>
            <a:ext cx="2290916"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Frontend</a:t>
            </a:r>
            <a:endParaRPr lang="en-IN" sz="2800" dirty="0"/>
          </a:p>
        </p:txBody>
      </p:sp>
      <p:sp>
        <p:nvSpPr>
          <p:cNvPr id="6" name="Rectangle 3">
            <a:extLst>
              <a:ext uri="{FF2B5EF4-FFF2-40B4-BE49-F238E27FC236}">
                <a16:creationId xmlns:a16="http://schemas.microsoft.com/office/drawing/2014/main" id="{D1FD2ACF-1063-8211-B264-4DBB40940AA6}"/>
              </a:ext>
            </a:extLst>
          </p:cNvPr>
          <p:cNvSpPr>
            <a:spLocks noChangeArrowheads="1"/>
          </p:cNvSpPr>
          <p:nvPr/>
        </p:nvSpPr>
        <p:spPr bwMode="auto">
          <a:xfrm>
            <a:off x="160421" y="896846"/>
            <a:ext cx="1270534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Built using </a:t>
            </a:r>
            <a:r>
              <a:rPr kumimoji="0" lang="en-US" altLang="en-US" sz="2400" b="1" i="0" u="none" strike="noStrike" cap="none" normalizeH="0" baseline="0" dirty="0">
                <a:ln>
                  <a:noFill/>
                </a:ln>
                <a:solidFill>
                  <a:schemeClr val="tx1"/>
                </a:solidFill>
                <a:effectLst/>
                <a:latin typeface="Arial" panose="020B0604020202020204" pitchFamily="34" charset="0"/>
              </a:rPr>
              <a:t>Next.js</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React</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rPr>
              <a:t>Tailwind CSS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Modular component architecture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Fully responsive UI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Integrated with </a:t>
            </a:r>
            <a:r>
              <a:rPr kumimoji="0" lang="en-US" altLang="en-US" sz="2400" b="1" i="0" u="none" strike="noStrike" cap="none" normalizeH="0" baseline="0" dirty="0" err="1">
                <a:ln>
                  <a:noFill/>
                </a:ln>
                <a:solidFill>
                  <a:schemeClr val="tx1"/>
                </a:solidFill>
                <a:effectLst/>
                <a:latin typeface="Arial" panose="020B0604020202020204" pitchFamily="34" charset="0"/>
              </a:rPr>
              <a:t>Appwrite</a:t>
            </a:r>
            <a:r>
              <a:rPr kumimoji="0" lang="en-US" altLang="en-US" sz="2400" b="0" i="0" u="none" strike="noStrike" cap="none" normalizeH="0" baseline="0" dirty="0">
                <a:ln>
                  <a:noFill/>
                </a:ln>
                <a:solidFill>
                  <a:schemeClr val="tx1"/>
                </a:solidFill>
                <a:effectLst/>
                <a:latin typeface="Arial" panose="020B0604020202020204" pitchFamily="34" charset="0"/>
              </a:rPr>
              <a:t> for authentication</a:t>
            </a:r>
          </a:p>
        </p:txBody>
      </p:sp>
    </p:spTree>
    <p:extLst>
      <p:ext uri="{BB962C8B-B14F-4D97-AF65-F5344CB8AC3E}">
        <p14:creationId xmlns:p14="http://schemas.microsoft.com/office/powerpoint/2010/main" val="2936985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E9108-C233-7BD8-1898-9FC4258ADB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2F8370C-E850-D50A-2268-1CA57D2554F2}"/>
              </a:ext>
            </a:extLst>
          </p:cNvPr>
          <p:cNvSpPr txBox="1"/>
          <p:nvPr/>
        </p:nvSpPr>
        <p:spPr>
          <a:xfrm>
            <a:off x="4925961" y="373626"/>
            <a:ext cx="2290916"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Backend:</a:t>
            </a:r>
            <a:endParaRPr lang="en-IN" sz="2800" dirty="0"/>
          </a:p>
        </p:txBody>
      </p:sp>
      <p:sp>
        <p:nvSpPr>
          <p:cNvPr id="4" name="Rectangle 2">
            <a:extLst>
              <a:ext uri="{FF2B5EF4-FFF2-40B4-BE49-F238E27FC236}">
                <a16:creationId xmlns:a16="http://schemas.microsoft.com/office/drawing/2014/main" id="{9C7A18E9-42CC-9163-E6C2-E9B1ED35CE39}"/>
              </a:ext>
            </a:extLst>
          </p:cNvPr>
          <p:cNvSpPr>
            <a:spLocks noChangeArrowheads="1"/>
          </p:cNvSpPr>
          <p:nvPr/>
        </p:nvSpPr>
        <p:spPr bwMode="auto">
          <a:xfrm>
            <a:off x="144379" y="896846"/>
            <a:ext cx="1270534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Developed using </a:t>
            </a:r>
            <a:r>
              <a:rPr kumimoji="0" lang="en-US" altLang="en-US" sz="2400" b="1" i="0" u="none" strike="noStrike" cap="none" normalizeH="0" baseline="0" dirty="0">
                <a:ln>
                  <a:noFill/>
                </a:ln>
                <a:solidFill>
                  <a:schemeClr val="tx1"/>
                </a:solidFill>
                <a:effectLst/>
                <a:latin typeface="Arial" panose="020B0604020202020204" pitchFamily="34" charset="0"/>
              </a:rPr>
              <a:t>Flask (Python)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AI-driven logic with </a:t>
            </a:r>
            <a:r>
              <a:rPr kumimoji="0" lang="en-US" altLang="en-US" sz="2400" b="1" i="0" u="none" strike="noStrike" cap="none" normalizeH="0" baseline="0" dirty="0">
                <a:ln>
                  <a:noFill/>
                </a:ln>
                <a:solidFill>
                  <a:schemeClr val="tx1"/>
                </a:solidFill>
                <a:effectLst/>
                <a:latin typeface="Arial" panose="020B0604020202020204" pitchFamily="34" charset="0"/>
              </a:rPr>
              <a:t>OpenAI GPT-3.5</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rPr>
              <a:t>Gemini AI</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TF-IDF + feature weighting recommendation algorithm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Organized routing: </a:t>
            </a:r>
            <a:r>
              <a:rPr kumimoji="0" lang="en-US" altLang="en-US" sz="2400" b="0" i="0" u="none" strike="noStrike" cap="none" normalizeH="0" baseline="0" dirty="0">
                <a:ln>
                  <a:noFill/>
                </a:ln>
                <a:solidFill>
                  <a:schemeClr val="tx1"/>
                </a:solidFill>
                <a:effectLst/>
                <a:latin typeface="Arial Unicode MS"/>
              </a:rPr>
              <a:t>/recommend</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/analyze-food-image</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/extract-recipe-attributes</a:t>
            </a:r>
            <a:r>
              <a:rPr kumimoji="0" lang="en-US" altLang="en-US" sz="2400" b="0" i="0" u="none" strike="noStrike" cap="none" normalizeH="0" baseline="0" dirty="0">
                <a:ln>
                  <a:noFill/>
                </a:ln>
                <a:solidFill>
                  <a:schemeClr val="tx1"/>
                </a:solidFill>
                <a:effectLst/>
              </a:rPr>
              <a:t>, etc.</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955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BCB0F7-A7B3-765F-38E7-361F7E075EBC}"/>
              </a:ext>
            </a:extLst>
          </p:cNvPr>
          <p:cNvSpPr txBox="1"/>
          <p:nvPr/>
        </p:nvSpPr>
        <p:spPr>
          <a:xfrm>
            <a:off x="4004058" y="112016"/>
            <a:ext cx="6679984" cy="523220"/>
          </a:xfrm>
          <a:prstGeom prst="rect">
            <a:avLst/>
          </a:prstGeom>
          <a:noFill/>
        </p:spPr>
        <p:txBody>
          <a:bodyPr wrap="square" rtlCol="0">
            <a:spAutoFit/>
          </a:bodyPr>
          <a:lstStyle/>
          <a:p>
            <a:r>
              <a:rPr lang="en-IN" sz="2800" dirty="0">
                <a:solidFill>
                  <a:srgbClr val="FF0000"/>
                </a:solidFill>
              </a:rPr>
              <a:t>Algorithms and Techniques Used</a:t>
            </a:r>
          </a:p>
        </p:txBody>
      </p:sp>
      <p:sp>
        <p:nvSpPr>
          <p:cNvPr id="6" name="Rectangle 3">
            <a:extLst>
              <a:ext uri="{FF2B5EF4-FFF2-40B4-BE49-F238E27FC236}">
                <a16:creationId xmlns:a16="http://schemas.microsoft.com/office/drawing/2014/main" id="{CFF33E6D-7936-E342-D663-E3285487FD3B}"/>
              </a:ext>
            </a:extLst>
          </p:cNvPr>
          <p:cNvSpPr>
            <a:spLocks noChangeArrowheads="1"/>
          </p:cNvSpPr>
          <p:nvPr/>
        </p:nvSpPr>
        <p:spPr bwMode="auto">
          <a:xfrm>
            <a:off x="136358" y="635236"/>
            <a:ext cx="11919284"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TF-IDF (Term Frequency-Inverse Document Frequency)</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Used to vectorize recipe text attributes (like ingredients, category, and instructions) for similarity comparison.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Cosine Similarity</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Calculates similarity scores between user input and stored recipes to rank recommendations effectively.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Weighted Feature Scoring</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Combines multiple features (e.g., ingredients, calories, category) with adjustable weights to fine-tune results.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Fuzzy String Matching (with </a:t>
            </a:r>
            <a:r>
              <a:rPr kumimoji="0" lang="en-US" altLang="en-US" sz="2000" b="1" i="0" u="none" strike="noStrike" cap="none" normalizeH="0" baseline="0" dirty="0" err="1">
                <a:ln>
                  <a:noFill/>
                </a:ln>
                <a:solidFill>
                  <a:schemeClr val="tx1"/>
                </a:solidFill>
                <a:effectLst/>
                <a:latin typeface="Arial Unicode MS"/>
              </a:rPr>
              <a:t>fuzzywuzzy</a:t>
            </a:r>
            <a:r>
              <a:rPr kumimoji="0" lang="en-US" altLang="en-US" sz="2000" b="1" i="0" u="none" strike="noStrike" cap="none" normalizeH="0" baseline="0" dirty="0">
                <a:ln>
                  <a:noFill/>
                </a:ln>
                <a:solidFill>
                  <a:schemeClr val="tx1"/>
                </a:solidFill>
                <a:effectLst/>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Enhances text-based extraction by correcting or matching similar-looking terms (e.g., "</a:t>
            </a:r>
            <a:r>
              <a:rPr kumimoji="0" lang="en-US" altLang="en-US" sz="2000" b="0" i="0" u="none" strike="noStrike" cap="none" normalizeH="0" baseline="0" dirty="0" err="1">
                <a:ln>
                  <a:noFill/>
                </a:ln>
                <a:solidFill>
                  <a:schemeClr val="tx1"/>
                </a:solidFill>
                <a:effectLst/>
                <a:latin typeface="Arial" panose="020B0604020202020204" pitchFamily="34" charset="0"/>
              </a:rPr>
              <a:t>vegitarian</a:t>
            </a:r>
            <a:r>
              <a:rPr kumimoji="0" lang="en-US" altLang="en-US" sz="2000" b="0" i="0" u="none" strike="noStrike" cap="none" normalizeH="0" baseline="0" dirty="0">
                <a:ln>
                  <a:noFill/>
                </a:ln>
                <a:solidFill>
                  <a:schemeClr val="tx1"/>
                </a:solidFill>
                <a:effectLst/>
                <a:latin typeface="Arial" panose="020B0604020202020204" pitchFamily="34" charset="0"/>
              </a:rPr>
              <a:t>" → "vegetarian").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OpenAI GPT-3.5-turbo</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Parses natural language text to extract structured recipe attributes like ingredients, category, cooking time, etc.</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Gemini Image Model (via Google AI)</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Analyzes uploaded food images to identify dishes and ingredients visually for image-based recommendations.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Asynchronous Web Scraping</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Uses async scrapers to fetch relevant images from websites like Google, </a:t>
            </a:r>
            <a:r>
              <a:rPr kumimoji="0" lang="en-US" altLang="en-US" sz="2000" b="0" i="0" u="none" strike="noStrike" cap="none" normalizeH="0" baseline="0" dirty="0" err="1">
                <a:ln>
                  <a:noFill/>
                </a:ln>
                <a:solidFill>
                  <a:schemeClr val="tx1"/>
                </a:solidFill>
                <a:effectLst/>
                <a:latin typeface="Arial" panose="020B0604020202020204" pitchFamily="34" charset="0"/>
              </a:rPr>
              <a:t>AllRecipes</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0" i="0" u="none" strike="noStrike" cap="none" normalizeH="0" baseline="0" dirty="0" err="1">
                <a:ln>
                  <a:noFill/>
                </a:ln>
                <a:solidFill>
                  <a:schemeClr val="tx1"/>
                </a:solidFill>
                <a:effectLst/>
                <a:latin typeface="Arial" panose="020B0604020202020204" pitchFamily="34" charset="0"/>
              </a:rPr>
              <a:t>FoodNetwork</a:t>
            </a:r>
            <a:r>
              <a:rPr kumimoji="0" lang="en-US" altLang="en-US" sz="2000" b="0" i="0" u="none" strike="noStrike" cap="none" normalizeH="0" baseline="0" dirty="0">
                <a:ln>
                  <a:noFill/>
                </a:ln>
                <a:solidFill>
                  <a:schemeClr val="tx1"/>
                </a:solidFill>
                <a:effectLst/>
                <a:latin typeface="Arial" panose="020B0604020202020204" pitchFamily="34" charset="0"/>
              </a:rPr>
              <a:t> for visual support.</a:t>
            </a:r>
          </a:p>
        </p:txBody>
      </p:sp>
    </p:spTree>
    <p:extLst>
      <p:ext uri="{BB962C8B-B14F-4D97-AF65-F5344CB8AC3E}">
        <p14:creationId xmlns:p14="http://schemas.microsoft.com/office/powerpoint/2010/main" val="2146401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003390-8747-1B75-7E17-80E9B1510227}"/>
              </a:ext>
            </a:extLst>
          </p:cNvPr>
          <p:cNvSpPr txBox="1"/>
          <p:nvPr/>
        </p:nvSpPr>
        <p:spPr>
          <a:xfrm>
            <a:off x="4323470" y="3013501"/>
            <a:ext cx="3545059" cy="830997"/>
          </a:xfrm>
          <a:prstGeom prst="rect">
            <a:avLst/>
          </a:prstGeom>
          <a:noFill/>
        </p:spPr>
        <p:txBody>
          <a:bodyPr wrap="square" rtlCol="0">
            <a:spAutoFit/>
          </a:bodyPr>
          <a:lstStyle/>
          <a:p>
            <a:pPr algn="ctr"/>
            <a:r>
              <a:rPr lang="en-GB" sz="4800" dirty="0"/>
              <a:t>DEMO</a:t>
            </a:r>
            <a:endParaRPr lang="en-IN" sz="4800" dirty="0"/>
          </a:p>
        </p:txBody>
      </p:sp>
    </p:spTree>
    <p:extLst>
      <p:ext uri="{BB962C8B-B14F-4D97-AF65-F5344CB8AC3E}">
        <p14:creationId xmlns:p14="http://schemas.microsoft.com/office/powerpoint/2010/main" val="3905450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B666BE-D681-9567-65B4-9C682255586A}"/>
              </a:ext>
            </a:extLst>
          </p:cNvPr>
          <p:cNvSpPr txBox="1"/>
          <p:nvPr/>
        </p:nvSpPr>
        <p:spPr>
          <a:xfrm>
            <a:off x="4535776" y="164560"/>
            <a:ext cx="3120448" cy="800219"/>
          </a:xfrm>
          <a:prstGeom prst="rect">
            <a:avLst/>
          </a:prstGeom>
          <a:noFill/>
        </p:spPr>
        <p:txBody>
          <a:bodyPr wrap="square" rtlCol="0">
            <a:spAutoFit/>
          </a:bodyPr>
          <a:lstStyle/>
          <a:p>
            <a:pPr algn="ctr"/>
            <a:r>
              <a:rPr lang="en-US" sz="2800" dirty="0">
                <a:solidFill>
                  <a:srgbClr val="FF0000"/>
                </a:solidFill>
                <a:latin typeface="Times New Roman" pitchFamily="18" charset="0"/>
                <a:cs typeface="Times New Roman" pitchFamily="18" charset="0"/>
              </a:rPr>
              <a:t>CONCLUSION</a:t>
            </a:r>
          </a:p>
          <a:p>
            <a:pPr algn="ctr"/>
            <a:endParaRPr lang="en-IN" dirty="0"/>
          </a:p>
        </p:txBody>
      </p:sp>
      <p:sp>
        <p:nvSpPr>
          <p:cNvPr id="5" name="Rectangle 2">
            <a:extLst>
              <a:ext uri="{FF2B5EF4-FFF2-40B4-BE49-F238E27FC236}">
                <a16:creationId xmlns:a16="http://schemas.microsoft.com/office/drawing/2014/main" id="{D3B3CDA5-1221-5CA0-C216-89C93D911800}"/>
              </a:ext>
            </a:extLst>
          </p:cNvPr>
          <p:cNvSpPr>
            <a:spLocks noChangeArrowheads="1"/>
          </p:cNvSpPr>
          <p:nvPr/>
        </p:nvSpPr>
        <p:spPr bwMode="auto">
          <a:xfrm>
            <a:off x="0" y="1592519"/>
            <a:ext cx="1206366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chemeClr val="tx1"/>
                </a:solidFill>
                <a:effectLst/>
                <a:latin typeface="Arial" panose="020B0604020202020204" pitchFamily="34" charset="0"/>
              </a:rPr>
              <a:t>Recipe Recommendation System</a:t>
            </a:r>
            <a:r>
              <a:rPr kumimoji="0" lang="en-US" altLang="en-US" sz="2000" b="0" i="0" u="none" strike="noStrike" cap="none" normalizeH="0" baseline="0" dirty="0">
                <a:ln>
                  <a:noFill/>
                </a:ln>
                <a:solidFill>
                  <a:schemeClr val="tx1"/>
                </a:solidFill>
                <a:effectLst/>
                <a:latin typeface="Arial" panose="020B0604020202020204" pitchFamily="34" charset="0"/>
              </a:rPr>
              <a:t> successfully combines AI, machine learning, and modern web technologies to deliver personalized and intelligent recipe suggestions.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By supporting </a:t>
            </a:r>
            <a:r>
              <a:rPr kumimoji="0" lang="en-US" altLang="en-US" sz="2000" b="1" i="0" u="none" strike="noStrike" cap="none" normalizeH="0" baseline="0" dirty="0">
                <a:ln>
                  <a:noFill/>
                </a:ln>
                <a:solidFill>
                  <a:schemeClr val="tx1"/>
                </a:solidFill>
                <a:effectLst/>
                <a:latin typeface="Arial" panose="020B0604020202020204" pitchFamily="34" charset="0"/>
              </a:rPr>
              <a:t>multiple input modes</a:t>
            </a:r>
            <a:r>
              <a:rPr kumimoji="0" lang="en-US" altLang="en-US" sz="2000" b="0" i="0" u="none" strike="noStrike" cap="none" normalizeH="0" baseline="0" dirty="0">
                <a:ln>
                  <a:noFill/>
                </a:ln>
                <a:solidFill>
                  <a:schemeClr val="tx1"/>
                </a:solidFill>
                <a:effectLst/>
                <a:latin typeface="Arial" panose="020B0604020202020204" pitchFamily="34" charset="0"/>
              </a:rPr>
              <a:t>—image, text, and form—the system enhances user flexibility and accessibility.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 with </a:t>
            </a:r>
            <a:r>
              <a:rPr kumimoji="0" lang="en-US" altLang="en-US" sz="2000" b="1" i="0" u="none" strike="noStrike" cap="none" normalizeH="0" baseline="0" dirty="0">
                <a:ln>
                  <a:noFill/>
                </a:ln>
                <a:solidFill>
                  <a:schemeClr val="tx1"/>
                </a:solidFill>
                <a:effectLst/>
                <a:latin typeface="Arial" panose="020B0604020202020204" pitchFamily="34" charset="0"/>
              </a:rPr>
              <a:t>GPT-3.5</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Gemini</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TF-IDF-based recommendation logic</a:t>
            </a:r>
            <a:r>
              <a:rPr kumimoji="0" lang="en-US" altLang="en-US" sz="2000" b="0" i="0" u="none" strike="noStrike" cap="none" normalizeH="0" baseline="0" dirty="0">
                <a:ln>
                  <a:noFill/>
                </a:ln>
                <a:solidFill>
                  <a:schemeClr val="tx1"/>
                </a:solidFill>
                <a:effectLst/>
                <a:latin typeface="Arial" panose="020B0604020202020204" pitchFamily="34" charset="0"/>
              </a:rPr>
              <a:t> ensures accurate, relevant, and tailored results.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With </a:t>
            </a:r>
            <a:r>
              <a:rPr kumimoji="0" lang="en-US" altLang="en-US" sz="2000" b="1" i="0" u="none" strike="noStrike" cap="none" normalizeH="0" baseline="0" dirty="0" err="1">
                <a:ln>
                  <a:noFill/>
                </a:ln>
                <a:solidFill>
                  <a:schemeClr val="tx1"/>
                </a:solidFill>
                <a:effectLst/>
                <a:latin typeface="Arial" panose="020B0604020202020204" pitchFamily="34" charset="0"/>
              </a:rPr>
              <a:t>Appwrite</a:t>
            </a:r>
            <a:r>
              <a:rPr kumimoji="0" lang="en-US" altLang="en-US" sz="2000" b="1" i="0" u="none" strike="noStrike" cap="none" normalizeH="0" baseline="0" dirty="0">
                <a:ln>
                  <a:noFill/>
                </a:ln>
                <a:solidFill>
                  <a:schemeClr val="tx1"/>
                </a:solidFill>
                <a:effectLst/>
                <a:latin typeface="Arial" panose="020B0604020202020204" pitchFamily="34" charset="0"/>
              </a:rPr>
              <a:t> authentication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MongoDB storage</a:t>
            </a:r>
            <a:r>
              <a:rPr kumimoji="0" lang="en-US" altLang="en-US" sz="2000" b="0" i="0" u="none" strike="noStrike" cap="none" normalizeH="0" baseline="0" dirty="0">
                <a:ln>
                  <a:noFill/>
                </a:ln>
                <a:solidFill>
                  <a:schemeClr val="tx1"/>
                </a:solidFill>
                <a:effectLst/>
                <a:latin typeface="Arial" panose="020B0604020202020204" pitchFamily="34" charset="0"/>
              </a:rPr>
              <a:t>, and a user-friendly Next.js frontend, the platform is secure, scalable, and user-centric.</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This system not only simplifies meal planning but also showcases the potential of AI in enhancing everyday digital experiences.</a:t>
            </a:r>
          </a:p>
        </p:txBody>
      </p:sp>
    </p:spTree>
    <p:extLst>
      <p:ext uri="{BB962C8B-B14F-4D97-AF65-F5344CB8AC3E}">
        <p14:creationId xmlns:p14="http://schemas.microsoft.com/office/powerpoint/2010/main" val="3592712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046D1-2EA5-9CD1-F345-2696E086AC0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510ED44-6DB8-E88B-EF68-B13A4055C138}"/>
              </a:ext>
            </a:extLst>
          </p:cNvPr>
          <p:cNvSpPr txBox="1"/>
          <p:nvPr/>
        </p:nvSpPr>
        <p:spPr>
          <a:xfrm>
            <a:off x="3873910" y="196645"/>
            <a:ext cx="1799303" cy="800219"/>
          </a:xfrm>
          <a:prstGeom prst="rect">
            <a:avLst/>
          </a:prstGeom>
          <a:noFill/>
        </p:spPr>
        <p:txBody>
          <a:bodyPr wrap="square" rtlCol="0">
            <a:spAutoFit/>
          </a:bodyPr>
          <a:lstStyle/>
          <a:p>
            <a:r>
              <a:rPr lang="en-IN" sz="2800" dirty="0">
                <a:solidFill>
                  <a:srgbClr val="FF0000"/>
                </a:solidFill>
                <a:latin typeface="Times New Roman" pitchFamily="18" charset="0"/>
                <a:cs typeface="Times New Roman" pitchFamily="18" charset="0"/>
              </a:rPr>
              <a:t>References</a:t>
            </a:r>
            <a:endParaRPr lang="en-US" sz="2800" dirty="0">
              <a:solidFill>
                <a:srgbClr val="FF0000"/>
              </a:solidFill>
              <a:latin typeface="Times New Roman" pitchFamily="18" charset="0"/>
              <a:cs typeface="Times New Roman" pitchFamily="18" charset="0"/>
            </a:endParaRPr>
          </a:p>
          <a:p>
            <a:endParaRPr lang="en-IN" dirty="0"/>
          </a:p>
        </p:txBody>
      </p:sp>
      <p:sp>
        <p:nvSpPr>
          <p:cNvPr id="3" name="TextBox 2">
            <a:extLst>
              <a:ext uri="{FF2B5EF4-FFF2-40B4-BE49-F238E27FC236}">
                <a16:creationId xmlns:a16="http://schemas.microsoft.com/office/drawing/2014/main" id="{4D6EC7A9-6C0A-10A6-FB07-0CBBD12FFF48}"/>
              </a:ext>
            </a:extLst>
          </p:cNvPr>
          <p:cNvSpPr txBox="1"/>
          <p:nvPr/>
        </p:nvSpPr>
        <p:spPr>
          <a:xfrm>
            <a:off x="206477" y="855406"/>
            <a:ext cx="11769213" cy="2120068"/>
          </a:xfrm>
          <a:prstGeom prst="rect">
            <a:avLst/>
          </a:prstGeom>
          <a:noFill/>
        </p:spPr>
        <p:txBody>
          <a:bodyPr wrap="square" rtlCol="0">
            <a:spAutoFit/>
          </a:bodyPr>
          <a:lstStyle/>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Food.com. "Recipes, Food Ideas, and Cooking Tips." https://www.food.com/ </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UI </a:t>
            </a:r>
            <a:r>
              <a:rPr lang="en-IN" dirty="0" err="1">
                <a:latin typeface="Times New Roman" panose="02020603050405020304" pitchFamily="18" charset="0"/>
                <a:cs typeface="Times New Roman" panose="02020603050405020304" pitchFamily="18" charset="0"/>
              </a:rPr>
              <a:t>Aceternity</a:t>
            </a:r>
            <a:r>
              <a:rPr lang="en-IN" dirty="0">
                <a:latin typeface="Times New Roman" panose="02020603050405020304" pitchFamily="18" charset="0"/>
                <a:cs typeface="Times New Roman" panose="02020603050405020304" pitchFamily="18" charset="0"/>
              </a:rPr>
              <a:t>. "User Interface Platform." https://ui.aceternity.com/ </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 OpenAI. "Artificial Intelligence Research and Deployment." https://openai.com/ </a:t>
            </a:r>
          </a:p>
          <a:p>
            <a:pPr marL="342900" indent="-342900">
              <a:lnSpc>
                <a:spcPct val="150000"/>
              </a:lnSpc>
              <a:buAutoNum type="arabicPeriod"/>
            </a:pPr>
            <a:r>
              <a:rPr lang="en-IN" dirty="0">
                <a:latin typeface="Times New Roman" panose="02020603050405020304" pitchFamily="18" charset="0"/>
                <a:cs typeface="Times New Roman" panose="02020603050405020304" pitchFamily="18" charset="0"/>
              </a:rPr>
              <a:t>Google. "Gemini App." https://gemini.google.com/app?hl=en-IN 5. GitHub. "The World’s Leading Software Development Platform." https://github.com/</a:t>
            </a:r>
          </a:p>
        </p:txBody>
      </p:sp>
    </p:spTree>
    <p:extLst>
      <p:ext uri="{BB962C8B-B14F-4D97-AF65-F5344CB8AC3E}">
        <p14:creationId xmlns:p14="http://schemas.microsoft.com/office/powerpoint/2010/main" val="9188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E0F2AA-09E1-DB82-C164-58C2ADE88D24}"/>
              </a:ext>
            </a:extLst>
          </p:cNvPr>
          <p:cNvSpPr txBox="1"/>
          <p:nvPr/>
        </p:nvSpPr>
        <p:spPr>
          <a:xfrm>
            <a:off x="5043948" y="294968"/>
            <a:ext cx="1789471" cy="369332"/>
          </a:xfrm>
          <a:prstGeom prst="rect">
            <a:avLst/>
          </a:prstGeom>
          <a:noFill/>
        </p:spPr>
        <p:txBody>
          <a:bodyPr wrap="square" rtlCol="0">
            <a:spAutoFit/>
          </a:bodyPr>
          <a:lstStyle/>
          <a:p>
            <a:r>
              <a:rPr lang="en-IN" sz="1800" b="1" dirty="0">
                <a:solidFill>
                  <a:srgbClr val="FF0000"/>
                </a:solidFill>
                <a:latin typeface="Times New Roman" pitchFamily="18" charset="0"/>
                <a:cs typeface="Times New Roman" pitchFamily="18" charset="0"/>
              </a:rPr>
              <a:t>CONTENTS</a:t>
            </a:r>
            <a:endParaRPr lang="en-IN" dirty="0"/>
          </a:p>
        </p:txBody>
      </p:sp>
      <p:sp>
        <p:nvSpPr>
          <p:cNvPr id="3" name="TextBox 2">
            <a:extLst>
              <a:ext uri="{FF2B5EF4-FFF2-40B4-BE49-F238E27FC236}">
                <a16:creationId xmlns:a16="http://schemas.microsoft.com/office/drawing/2014/main" id="{314A87E3-E0CA-C2C8-AC63-F07DDB0A6FA3}"/>
              </a:ext>
            </a:extLst>
          </p:cNvPr>
          <p:cNvSpPr txBox="1"/>
          <p:nvPr/>
        </p:nvSpPr>
        <p:spPr>
          <a:xfrm>
            <a:off x="934065" y="1111045"/>
            <a:ext cx="9497961" cy="4108817"/>
          </a:xfrm>
          <a:prstGeom prst="rect">
            <a:avLst/>
          </a:prstGeom>
          <a:noFill/>
        </p:spPr>
        <p:txBody>
          <a:bodyPr wrap="square" rtlCol="0">
            <a:spAutoFit/>
          </a:bodyPr>
          <a:lstStyle/>
          <a:p>
            <a:pPr algn="l">
              <a:lnSpc>
                <a:spcPct val="150000"/>
              </a:lnSpc>
              <a:buFont typeface="Wingdings" pitchFamily="2" charset="2"/>
              <a:buChar char="Ø"/>
            </a:pPr>
            <a:r>
              <a:rPr lang="en-IN" dirty="0"/>
              <a:t> </a:t>
            </a:r>
            <a:r>
              <a:rPr lang="en-US" sz="1800" dirty="0">
                <a:solidFill>
                  <a:schemeClr val="tx1"/>
                </a:solidFill>
                <a:latin typeface="Times New Roman" pitchFamily="18" charset="0"/>
                <a:cs typeface="Times New Roman" pitchFamily="18" charset="0"/>
              </a:rPr>
              <a:t>Introduction </a:t>
            </a:r>
          </a:p>
          <a:p>
            <a:pPr algn="l">
              <a:lnSpc>
                <a:spcPct val="150000"/>
              </a:lnSpc>
              <a:buFont typeface="Wingdings" pitchFamily="2" charset="2"/>
              <a:buChar char="Ø"/>
            </a:pPr>
            <a:r>
              <a:rPr lang="en-US" sz="1800" dirty="0">
                <a:solidFill>
                  <a:schemeClr val="tx1"/>
                </a:solidFill>
                <a:latin typeface="Times New Roman" pitchFamily="18" charset="0"/>
                <a:cs typeface="Times New Roman" pitchFamily="18" charset="0"/>
              </a:rPr>
              <a:t> Literature </a:t>
            </a:r>
            <a:r>
              <a:rPr lang="en-US" sz="1800" dirty="0" err="1">
                <a:solidFill>
                  <a:schemeClr val="tx1"/>
                </a:solidFill>
                <a:latin typeface="Times New Roman" pitchFamily="18" charset="0"/>
                <a:cs typeface="Times New Roman" pitchFamily="18" charset="0"/>
              </a:rPr>
              <a:t>Survay</a:t>
            </a:r>
            <a:endParaRPr lang="en-US" sz="1800" dirty="0">
              <a:solidFill>
                <a:schemeClr val="tx1"/>
              </a:solidFill>
              <a:latin typeface="Times New Roman" pitchFamily="18" charset="0"/>
              <a:cs typeface="Times New Roman" pitchFamily="18" charset="0"/>
            </a:endParaRPr>
          </a:p>
          <a:p>
            <a:pPr algn="l">
              <a:lnSpc>
                <a:spcPct val="150000"/>
              </a:lnSpc>
              <a:buFont typeface="Wingdings" pitchFamily="2" charset="2"/>
              <a:buChar char="Ø"/>
            </a:pPr>
            <a:r>
              <a:rPr lang="en-US" sz="1800" dirty="0">
                <a:solidFill>
                  <a:schemeClr val="tx1"/>
                </a:solidFill>
                <a:latin typeface="Times New Roman" pitchFamily="18" charset="0"/>
                <a:cs typeface="Times New Roman" pitchFamily="18" charset="0"/>
              </a:rPr>
              <a:t> Drawbacks of Existing Work</a:t>
            </a:r>
          </a:p>
          <a:p>
            <a:pPr algn="l">
              <a:lnSpc>
                <a:spcPct val="150000"/>
              </a:lnSpc>
              <a:buFont typeface="Wingdings" pitchFamily="2" charset="2"/>
              <a:buChar char="Ø"/>
            </a:pPr>
            <a:r>
              <a:rPr lang="en-US" sz="1800" dirty="0">
                <a:solidFill>
                  <a:schemeClr val="tx1"/>
                </a:solidFill>
                <a:latin typeface="Times New Roman" pitchFamily="18" charset="0"/>
                <a:cs typeface="Times New Roman" pitchFamily="18" charset="0"/>
              </a:rPr>
              <a:t> Problem Definition and Objective</a:t>
            </a:r>
          </a:p>
          <a:p>
            <a:pPr algn="l">
              <a:lnSpc>
                <a:spcPct val="150000"/>
              </a:lnSpc>
              <a:buFont typeface="Wingdings" pitchFamily="2" charset="2"/>
              <a:buChar char="Ø"/>
            </a:pPr>
            <a:r>
              <a:rPr lang="en-US" sz="1800" dirty="0">
                <a:solidFill>
                  <a:schemeClr val="tx1"/>
                </a:solidFill>
                <a:latin typeface="Times New Roman" pitchFamily="18" charset="0"/>
                <a:cs typeface="Times New Roman" pitchFamily="18" charset="0"/>
              </a:rPr>
              <a:t> Methodology </a:t>
            </a:r>
          </a:p>
          <a:p>
            <a:pPr algn="l">
              <a:lnSpc>
                <a:spcPct val="150000"/>
              </a:lnSpc>
              <a:buFont typeface="Wingdings" pitchFamily="2" charset="2"/>
              <a:buChar char="Ø"/>
            </a:pPr>
            <a:r>
              <a:rPr lang="en-US" sz="1800" dirty="0">
                <a:solidFill>
                  <a:schemeClr val="tx1"/>
                </a:solidFill>
                <a:latin typeface="Times New Roman" pitchFamily="18" charset="0"/>
                <a:cs typeface="Times New Roman" pitchFamily="18" charset="0"/>
              </a:rPr>
              <a:t> Algorithms</a:t>
            </a:r>
          </a:p>
          <a:p>
            <a:pPr algn="l">
              <a:lnSpc>
                <a:spcPct val="150000"/>
              </a:lnSpc>
              <a:buFont typeface="Wingdings" pitchFamily="2" charset="2"/>
              <a:buChar char="Ø"/>
            </a:pPr>
            <a:r>
              <a:rPr lang="en-US" sz="1800" dirty="0">
                <a:solidFill>
                  <a:schemeClr val="tx1"/>
                </a:solidFill>
                <a:latin typeface="Times New Roman" pitchFamily="18" charset="0"/>
                <a:cs typeface="Times New Roman" pitchFamily="18" charset="0"/>
              </a:rPr>
              <a:t> Implementation Results and Discussion</a:t>
            </a:r>
          </a:p>
          <a:p>
            <a:pPr algn="l">
              <a:lnSpc>
                <a:spcPct val="150000"/>
              </a:lnSpc>
              <a:buFont typeface="Wingdings" pitchFamily="2" charset="2"/>
              <a:buChar char="Ø"/>
            </a:pPr>
            <a:r>
              <a:rPr lang="en-IN" sz="1800"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Conclusion</a:t>
            </a:r>
          </a:p>
          <a:p>
            <a:pPr algn="l">
              <a:lnSpc>
                <a:spcPct val="150000"/>
              </a:lnSpc>
              <a:buFont typeface="Wingdings" pitchFamily="2" charset="2"/>
              <a:buChar char="Ø"/>
            </a:pPr>
            <a:r>
              <a:rPr lang="en-IN" sz="1800" dirty="0">
                <a:solidFill>
                  <a:schemeClr val="tx1"/>
                </a:solidFill>
                <a:latin typeface="Times New Roman" pitchFamily="18" charset="0"/>
                <a:cs typeface="Times New Roman" pitchFamily="18" charset="0"/>
              </a:rPr>
              <a:t>References</a:t>
            </a:r>
            <a:endParaRPr lang="en-US" sz="1800" dirty="0">
              <a:solidFill>
                <a:schemeClr val="tx1"/>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402504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EB9748-CC77-F7C4-5FB6-0CD379B3D9E3}"/>
              </a:ext>
            </a:extLst>
          </p:cNvPr>
          <p:cNvSpPr txBox="1"/>
          <p:nvPr/>
        </p:nvSpPr>
        <p:spPr>
          <a:xfrm flipH="1">
            <a:off x="4768645" y="393291"/>
            <a:ext cx="2202426"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Introduction</a:t>
            </a:r>
            <a:r>
              <a:rPr lang="en-US" sz="1800" b="1" dirty="0">
                <a:solidFill>
                  <a:srgbClr val="FF0000"/>
                </a:solidFill>
                <a:latin typeface="Times New Roman" pitchFamily="18" charset="0"/>
                <a:cs typeface="Times New Roman" pitchFamily="18" charset="0"/>
              </a:rPr>
              <a:t> </a:t>
            </a:r>
            <a:endParaRPr lang="en-IN" dirty="0"/>
          </a:p>
        </p:txBody>
      </p:sp>
      <p:sp>
        <p:nvSpPr>
          <p:cNvPr id="3" name="TextBox 2">
            <a:extLst>
              <a:ext uri="{FF2B5EF4-FFF2-40B4-BE49-F238E27FC236}">
                <a16:creationId xmlns:a16="http://schemas.microsoft.com/office/drawing/2014/main" id="{5AEE79C1-7481-0907-1085-11D5C199AC17}"/>
              </a:ext>
            </a:extLst>
          </p:cNvPr>
          <p:cNvSpPr txBox="1"/>
          <p:nvPr/>
        </p:nvSpPr>
        <p:spPr>
          <a:xfrm>
            <a:off x="248653" y="916511"/>
            <a:ext cx="11694694" cy="5940088"/>
          </a:xfrm>
          <a:prstGeom prst="rect">
            <a:avLst/>
          </a:prstGeom>
          <a:noFill/>
        </p:spPr>
        <p:txBody>
          <a:bodyPr wrap="square" rtlCol="0">
            <a:spAutoFit/>
          </a:bodyPr>
          <a:lstStyle/>
          <a:p>
            <a:pPr>
              <a:buNone/>
            </a:pPr>
            <a:r>
              <a:rPr lang="en-US" sz="2000" dirty="0" err="1"/>
              <a:t>NutriMate</a:t>
            </a:r>
            <a:r>
              <a:rPr lang="en-US" sz="2000" dirty="0"/>
              <a:t> is an intelligent </a:t>
            </a:r>
            <a:r>
              <a:rPr lang="en-US" sz="2000" b="1" dirty="0"/>
              <a:t>AI-powered Recipe Recommendation System</a:t>
            </a:r>
            <a:r>
              <a:rPr lang="en-US" sz="2000" dirty="0"/>
              <a:t> designed to help users discover personalized recipes based on </a:t>
            </a:r>
            <a:r>
              <a:rPr lang="en-US" sz="2000" b="1" dirty="0"/>
              <a:t>ingredients, dietary preferences, and even food images</a:t>
            </a:r>
            <a:r>
              <a:rPr lang="en-US" sz="2000" dirty="0"/>
              <a:t>. The system seamlessly combines </a:t>
            </a:r>
            <a:r>
              <a:rPr lang="en-US" sz="2000" b="1" dirty="0"/>
              <a:t>Natural Language Processing (NLP)</a:t>
            </a:r>
            <a:r>
              <a:rPr lang="en-US" sz="2000" dirty="0"/>
              <a:t>, </a:t>
            </a:r>
            <a:r>
              <a:rPr lang="en-US" sz="2000" b="1" dirty="0"/>
              <a:t>Computer Vision</a:t>
            </a:r>
            <a:r>
              <a:rPr lang="en-US" sz="2000" dirty="0"/>
              <a:t>, and </a:t>
            </a:r>
            <a:r>
              <a:rPr lang="en-US" sz="2000" b="1" dirty="0"/>
              <a:t>Content-Based Recommendation Algorithms</a:t>
            </a:r>
            <a:r>
              <a:rPr lang="en-US" sz="2000" dirty="0"/>
              <a:t> to offer smart, tailored cooking suggestions.</a:t>
            </a:r>
          </a:p>
          <a:p>
            <a:pPr>
              <a:buNone/>
            </a:pPr>
            <a:r>
              <a:rPr lang="en-US" sz="2000" dirty="0"/>
              <a:t>Users can interact with the platform in three ways:</a:t>
            </a:r>
          </a:p>
          <a:p>
            <a:pPr>
              <a:buFont typeface="+mj-lt"/>
              <a:buAutoNum type="arabicPeriod"/>
            </a:pPr>
            <a:r>
              <a:rPr lang="en-US" sz="2000" b="1" dirty="0"/>
              <a:t>Text Input:</a:t>
            </a:r>
            <a:r>
              <a:rPr lang="en-US" sz="2000" dirty="0"/>
              <a:t> Describe available ingredients or diet needs (e.g., “I have paneer and spinach, need something low-calorie”).</a:t>
            </a:r>
          </a:p>
          <a:p>
            <a:pPr>
              <a:buFont typeface="+mj-lt"/>
              <a:buAutoNum type="arabicPeriod"/>
            </a:pPr>
            <a:r>
              <a:rPr lang="en-US" sz="2000" b="1" dirty="0"/>
              <a:t>Image Input:</a:t>
            </a:r>
            <a:r>
              <a:rPr lang="en-US" sz="2000" dirty="0"/>
              <a:t> Upload a picture of food to identify dish type or ingredients.</a:t>
            </a:r>
          </a:p>
          <a:p>
            <a:pPr>
              <a:buFont typeface="+mj-lt"/>
              <a:buAutoNum type="arabicPeriod"/>
            </a:pPr>
            <a:r>
              <a:rPr lang="en-US" sz="2000" b="1" dirty="0"/>
              <a:t>Form Input:</a:t>
            </a:r>
            <a:r>
              <a:rPr lang="en-US" sz="2000" dirty="0"/>
              <a:t> Select filters like cuisine, diet type, and excluded ingredients.</a:t>
            </a:r>
          </a:p>
          <a:p>
            <a:pPr>
              <a:buNone/>
            </a:pPr>
            <a:r>
              <a:rPr lang="en-US" sz="2000" dirty="0"/>
              <a:t>The backend processes these inputs using AI models like </a:t>
            </a:r>
            <a:r>
              <a:rPr lang="en-US" sz="2000" b="1" dirty="0"/>
              <a:t>OpenAI GPT</a:t>
            </a:r>
            <a:r>
              <a:rPr lang="en-US" sz="2000" dirty="0"/>
              <a:t> for text extraction and </a:t>
            </a:r>
            <a:r>
              <a:rPr lang="en-US" sz="2000" b="1" dirty="0"/>
              <a:t>Gemini Vision</a:t>
            </a:r>
            <a:r>
              <a:rPr lang="en-US" sz="2000" dirty="0"/>
              <a:t> for image analysis, then matches them with a curated dataset of recipes using </a:t>
            </a:r>
            <a:r>
              <a:rPr lang="en-US" sz="2000" b="1" dirty="0"/>
              <a:t>TF-IDF vectorization</a:t>
            </a:r>
            <a:r>
              <a:rPr lang="en-US" sz="2000" dirty="0"/>
              <a:t> and </a:t>
            </a:r>
            <a:r>
              <a:rPr lang="en-US" sz="2000" b="1" dirty="0"/>
              <a:t>cosine similarity</a:t>
            </a:r>
            <a:r>
              <a:rPr lang="en-US" sz="2000" dirty="0"/>
              <a:t>. Matching recipes are ranked and returned along with relevant images and nutritional info.</a:t>
            </a:r>
          </a:p>
          <a:p>
            <a:pPr>
              <a:buNone/>
            </a:pPr>
            <a:r>
              <a:rPr lang="en-US" sz="2000" dirty="0"/>
              <a:t>This project is built using:</a:t>
            </a:r>
          </a:p>
          <a:p>
            <a:pPr>
              <a:buFont typeface="Arial" panose="020B0604020202020204" pitchFamily="34" charset="0"/>
              <a:buChar char="•"/>
            </a:pPr>
            <a:r>
              <a:rPr lang="en-US" sz="2000" b="1" dirty="0"/>
              <a:t>Frontend:</a:t>
            </a:r>
            <a:r>
              <a:rPr lang="en-US" sz="2000" dirty="0"/>
              <a:t> Next.js + Tailwind CSS for modern UI/UX</a:t>
            </a:r>
          </a:p>
          <a:p>
            <a:pPr>
              <a:buFont typeface="Arial" panose="020B0604020202020204" pitchFamily="34" charset="0"/>
              <a:buChar char="•"/>
            </a:pPr>
            <a:r>
              <a:rPr lang="en-US" sz="2000" b="1" dirty="0"/>
              <a:t>Backend:</a:t>
            </a:r>
            <a:r>
              <a:rPr lang="en-US" sz="2000" dirty="0"/>
              <a:t> Python Flask API</a:t>
            </a:r>
          </a:p>
          <a:p>
            <a:pPr>
              <a:buFont typeface="Arial" panose="020B0604020202020204" pitchFamily="34" charset="0"/>
              <a:buChar char="•"/>
            </a:pPr>
            <a:r>
              <a:rPr lang="en-US" sz="2000" b="1" dirty="0"/>
              <a:t>AI Services:</a:t>
            </a:r>
            <a:r>
              <a:rPr lang="en-US" sz="2000" dirty="0"/>
              <a:t> OpenAI, Gemini (Google)</a:t>
            </a:r>
          </a:p>
          <a:p>
            <a:pPr>
              <a:buFont typeface="Arial" panose="020B0604020202020204" pitchFamily="34" charset="0"/>
              <a:buChar char="•"/>
            </a:pPr>
            <a:r>
              <a:rPr lang="en-US" sz="2000" b="1" dirty="0"/>
              <a:t>Database:</a:t>
            </a:r>
            <a:r>
              <a:rPr lang="en-US" sz="2000" dirty="0"/>
              <a:t> MongoDB</a:t>
            </a:r>
          </a:p>
          <a:p>
            <a:pPr>
              <a:buFont typeface="Arial" panose="020B0604020202020204" pitchFamily="34" charset="0"/>
              <a:buChar char="•"/>
            </a:pPr>
            <a:r>
              <a:rPr lang="en-US" sz="2000" b="1" dirty="0"/>
              <a:t>Authentication:</a:t>
            </a:r>
            <a:r>
              <a:rPr lang="en-US" sz="2000" dirty="0"/>
              <a:t> </a:t>
            </a:r>
            <a:r>
              <a:rPr lang="en-US" sz="2000" dirty="0" err="1"/>
              <a:t>Appwrite</a:t>
            </a:r>
            <a:endParaRPr lang="en-US" sz="2000" dirty="0"/>
          </a:p>
        </p:txBody>
      </p:sp>
    </p:spTree>
    <p:extLst>
      <p:ext uri="{BB962C8B-B14F-4D97-AF65-F5344CB8AC3E}">
        <p14:creationId xmlns:p14="http://schemas.microsoft.com/office/powerpoint/2010/main" val="242292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F18DB6-F235-E88A-6A34-BE49916973B4}"/>
              </a:ext>
            </a:extLst>
          </p:cNvPr>
          <p:cNvSpPr txBox="1"/>
          <p:nvPr/>
        </p:nvSpPr>
        <p:spPr>
          <a:xfrm>
            <a:off x="3510116" y="167148"/>
            <a:ext cx="500462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Literature Survey</a:t>
            </a:r>
          </a:p>
        </p:txBody>
      </p:sp>
      <p:sp>
        <p:nvSpPr>
          <p:cNvPr id="3" name="TextBox 2">
            <a:extLst>
              <a:ext uri="{FF2B5EF4-FFF2-40B4-BE49-F238E27FC236}">
                <a16:creationId xmlns:a16="http://schemas.microsoft.com/office/drawing/2014/main" id="{7AC86B08-EB6D-BF48-1744-3720D4E76038}"/>
              </a:ext>
            </a:extLst>
          </p:cNvPr>
          <p:cNvSpPr txBox="1"/>
          <p:nvPr/>
        </p:nvSpPr>
        <p:spPr>
          <a:xfrm>
            <a:off x="88491" y="855406"/>
            <a:ext cx="11759381" cy="5742039"/>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853C0571-66E9-42F6-B8A4-BA4824CCF21A}"/>
              </a:ext>
            </a:extLst>
          </p:cNvPr>
          <p:cNvPicPr>
            <a:picLocks noChangeAspect="1"/>
          </p:cNvPicPr>
          <p:nvPr/>
        </p:nvPicPr>
        <p:blipFill>
          <a:blip r:embed="rId2"/>
          <a:stretch>
            <a:fillRect/>
          </a:stretch>
        </p:blipFill>
        <p:spPr>
          <a:xfrm>
            <a:off x="0" y="690368"/>
            <a:ext cx="12103509" cy="6167631"/>
          </a:xfrm>
          <a:prstGeom prst="rect">
            <a:avLst/>
          </a:prstGeom>
        </p:spPr>
      </p:pic>
    </p:spTree>
    <p:extLst>
      <p:ext uri="{BB962C8B-B14F-4D97-AF65-F5344CB8AC3E}">
        <p14:creationId xmlns:p14="http://schemas.microsoft.com/office/powerpoint/2010/main" val="412166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D86A09-B672-86B5-284E-71EEEB3C7820}"/>
              </a:ext>
            </a:extLst>
          </p:cNvPr>
          <p:cNvSpPr txBox="1"/>
          <p:nvPr/>
        </p:nvSpPr>
        <p:spPr>
          <a:xfrm>
            <a:off x="108155" y="186813"/>
            <a:ext cx="11946193" cy="6518787"/>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63AA1AD1-BC33-9159-D861-159A9C4D7E14}"/>
              </a:ext>
            </a:extLst>
          </p:cNvPr>
          <p:cNvPicPr>
            <a:picLocks noChangeAspect="1"/>
          </p:cNvPicPr>
          <p:nvPr/>
        </p:nvPicPr>
        <p:blipFill>
          <a:blip r:embed="rId2"/>
          <a:stretch>
            <a:fillRect/>
          </a:stretch>
        </p:blipFill>
        <p:spPr>
          <a:xfrm>
            <a:off x="0" y="49172"/>
            <a:ext cx="12192000" cy="6647359"/>
          </a:xfrm>
          <a:prstGeom prst="rect">
            <a:avLst/>
          </a:prstGeom>
        </p:spPr>
      </p:pic>
    </p:spTree>
    <p:extLst>
      <p:ext uri="{BB962C8B-B14F-4D97-AF65-F5344CB8AC3E}">
        <p14:creationId xmlns:p14="http://schemas.microsoft.com/office/powerpoint/2010/main" val="112549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36658B-76A1-08E3-9C90-59CCFEE8D970}"/>
              </a:ext>
            </a:extLst>
          </p:cNvPr>
          <p:cNvSpPr txBox="1"/>
          <p:nvPr/>
        </p:nvSpPr>
        <p:spPr>
          <a:xfrm>
            <a:off x="3982065" y="393290"/>
            <a:ext cx="3136489"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Literature </a:t>
            </a:r>
            <a:r>
              <a:rPr lang="en-US" sz="2800" b="1" dirty="0" err="1">
                <a:solidFill>
                  <a:srgbClr val="FF0000"/>
                </a:solidFill>
                <a:latin typeface="Times New Roman" pitchFamily="18" charset="0"/>
                <a:cs typeface="Times New Roman" pitchFamily="18" charset="0"/>
              </a:rPr>
              <a:t>Survay</a:t>
            </a:r>
            <a:endParaRPr lang="en-IN" sz="2800" dirty="0"/>
          </a:p>
        </p:txBody>
      </p:sp>
      <p:sp>
        <p:nvSpPr>
          <p:cNvPr id="4" name="TextBox 3">
            <a:extLst>
              <a:ext uri="{FF2B5EF4-FFF2-40B4-BE49-F238E27FC236}">
                <a16:creationId xmlns:a16="http://schemas.microsoft.com/office/drawing/2014/main" id="{06A019A7-466E-12D6-B6BA-F1220030E845}"/>
              </a:ext>
            </a:extLst>
          </p:cNvPr>
          <p:cNvSpPr txBox="1"/>
          <p:nvPr/>
        </p:nvSpPr>
        <p:spPr>
          <a:xfrm>
            <a:off x="452284" y="1179871"/>
            <a:ext cx="11277600" cy="4524315"/>
          </a:xfrm>
          <a:prstGeom prst="rect">
            <a:avLst/>
          </a:prstGeom>
          <a:noFill/>
        </p:spPr>
        <p:txBody>
          <a:bodyPr wrap="square" rtlCol="0">
            <a:spAutoFit/>
          </a:bodyPr>
          <a:lstStyle/>
          <a:p>
            <a:pPr>
              <a:lnSpc>
                <a:spcPct val="150000"/>
              </a:lnSpc>
              <a:buNone/>
            </a:pPr>
            <a:r>
              <a:rPr lang="en-US" sz="2000" dirty="0">
                <a:latin typeface="Times New Roman" panose="02020603050405020304" pitchFamily="18" charset="0"/>
                <a:cs typeface="Times New Roman" panose="02020603050405020304" pitchFamily="18" charset="0"/>
              </a:rPr>
              <a:t>Numerous recipe recommendation platforms exist, such as Yummly and Tasty, which rely on basic keyword search or predefined tags. Previous research includes:</a:t>
            </a:r>
          </a:p>
          <a:p>
            <a:pPr>
              <a:lnSpc>
                <a:spcPct val="150000"/>
              </a:lnSpc>
              <a:buNone/>
            </a:pPr>
            <a:endParaRPr lang="en-US" sz="20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Bongrub</a:t>
            </a:r>
            <a:r>
              <a:rPr lang="en-US" sz="2000" dirty="0">
                <a:latin typeface="Times New Roman" panose="02020603050405020304" pitchFamily="18" charset="0"/>
                <a:cs typeface="Times New Roman" panose="02020603050405020304" pitchFamily="18" charset="0"/>
              </a:rPr>
              <a:t>: A hybrid recommendation model combining content-based and collaborative filtering.</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Food: CNN-based model for food image recognition.</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of NLP techniques for review-based filtering.</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However, most systems lack integration of multimodal inputs like image and text, and don’t support protein or vitamin-based filtering.</a:t>
            </a:r>
          </a:p>
          <a:p>
            <a:endParaRPr lang="en-IN" dirty="0"/>
          </a:p>
        </p:txBody>
      </p:sp>
    </p:spTree>
    <p:extLst>
      <p:ext uri="{BB962C8B-B14F-4D97-AF65-F5344CB8AC3E}">
        <p14:creationId xmlns:p14="http://schemas.microsoft.com/office/powerpoint/2010/main" val="56494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831BA3-DD1E-3C6C-4EC4-34E58D7A2E8C}"/>
              </a:ext>
            </a:extLst>
          </p:cNvPr>
          <p:cNvSpPr txBox="1"/>
          <p:nvPr/>
        </p:nvSpPr>
        <p:spPr>
          <a:xfrm>
            <a:off x="3244645" y="176981"/>
            <a:ext cx="4670322" cy="800219"/>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Drawbacks of Existing Work</a:t>
            </a:r>
          </a:p>
          <a:p>
            <a:endParaRPr lang="en-IN" dirty="0"/>
          </a:p>
        </p:txBody>
      </p:sp>
      <p:sp>
        <p:nvSpPr>
          <p:cNvPr id="4" name="TextBox 3">
            <a:extLst>
              <a:ext uri="{FF2B5EF4-FFF2-40B4-BE49-F238E27FC236}">
                <a16:creationId xmlns:a16="http://schemas.microsoft.com/office/drawing/2014/main" id="{BEBF4498-3B57-9224-FCA6-7B37D92227F1}"/>
              </a:ext>
            </a:extLst>
          </p:cNvPr>
          <p:cNvSpPr txBox="1"/>
          <p:nvPr/>
        </p:nvSpPr>
        <p:spPr>
          <a:xfrm>
            <a:off x="725000" y="977200"/>
            <a:ext cx="10742000" cy="5940088"/>
          </a:xfrm>
          <a:prstGeom prst="rect">
            <a:avLst/>
          </a:prstGeom>
          <a:noFill/>
        </p:spPr>
        <p:txBody>
          <a:bodyPr wrap="square" rtlCol="0">
            <a:spAutoFit/>
          </a:bodyPr>
          <a:lstStyle/>
          <a:p>
            <a:pPr>
              <a:buFont typeface="Arial" panose="020B0604020202020204" pitchFamily="34" charset="0"/>
              <a:buChar char="•"/>
            </a:pPr>
            <a:r>
              <a:rPr lang="en-US" sz="2000" dirty="0"/>
              <a:t>🔍 </a:t>
            </a:r>
            <a:r>
              <a:rPr lang="en-US" sz="2000" b="1" dirty="0"/>
              <a:t>Limited Input Types</a:t>
            </a:r>
            <a:br>
              <a:rPr lang="en-US" sz="2000" dirty="0"/>
            </a:br>
            <a:r>
              <a:rPr lang="en-US" sz="2000" dirty="0"/>
              <a:t>Most platforms rely only on </a:t>
            </a:r>
            <a:r>
              <a:rPr lang="en-US" sz="2000" b="1" dirty="0"/>
              <a:t>keyword or category-based searches</a:t>
            </a:r>
            <a:r>
              <a:rPr lang="en-US" sz="2000" dirty="0"/>
              <a:t>, ignoring advanced inputs like </a:t>
            </a:r>
            <a:r>
              <a:rPr lang="en-US" sz="2000" b="1" dirty="0"/>
              <a:t>images</a:t>
            </a:r>
            <a:r>
              <a:rPr lang="en-US" sz="2000" dirty="0"/>
              <a:t> or </a:t>
            </a:r>
            <a:r>
              <a:rPr lang="en-US" sz="2000" b="1" dirty="0"/>
              <a:t>natural language</a:t>
            </a:r>
            <a:r>
              <a:rPr lang="en-US" sz="2000" dirty="0"/>
              <a:t>.</a:t>
            </a:r>
          </a:p>
          <a:p>
            <a:pPr>
              <a:buFont typeface="Arial" panose="020B0604020202020204" pitchFamily="34" charset="0"/>
              <a:buChar char="•"/>
            </a:pPr>
            <a:r>
              <a:rPr lang="en-US" sz="2000" dirty="0"/>
              <a:t>🤖 </a:t>
            </a:r>
            <a:r>
              <a:rPr lang="en-US" sz="2000" b="1" dirty="0"/>
              <a:t>Lack of Intelligence</a:t>
            </a:r>
            <a:br>
              <a:rPr lang="en-US" sz="2000" dirty="0"/>
            </a:br>
            <a:r>
              <a:rPr lang="en-US" sz="2000" dirty="0"/>
              <a:t>Existing systems rarely use </a:t>
            </a:r>
            <a:r>
              <a:rPr lang="en-US" sz="2000" b="1" dirty="0"/>
              <a:t>AI or ML</a:t>
            </a:r>
            <a:r>
              <a:rPr lang="en-US" sz="2000" dirty="0"/>
              <a:t> for understanding user preferences, context, or dietary needs.</a:t>
            </a:r>
          </a:p>
          <a:p>
            <a:pPr>
              <a:buFont typeface="Arial" panose="020B0604020202020204" pitchFamily="34" charset="0"/>
              <a:buChar char="•"/>
            </a:pPr>
            <a:r>
              <a:rPr lang="en-US" sz="2000" dirty="0"/>
              <a:t>❌ </a:t>
            </a:r>
            <a:r>
              <a:rPr lang="en-US" sz="2000" b="1" dirty="0"/>
              <a:t>No Personalization</a:t>
            </a:r>
            <a:br>
              <a:rPr lang="en-US" sz="2000" dirty="0"/>
            </a:br>
            <a:r>
              <a:rPr lang="en-US" sz="2000" dirty="0"/>
              <a:t>Recommendations are </a:t>
            </a:r>
            <a:r>
              <a:rPr lang="en-US" sz="2000" b="1" dirty="0"/>
              <a:t>generic</a:t>
            </a:r>
            <a:r>
              <a:rPr lang="en-US" sz="2000" dirty="0"/>
              <a:t> and do not adapt to user </a:t>
            </a:r>
            <a:r>
              <a:rPr lang="en-US" sz="2000" b="1" dirty="0"/>
              <a:t>history, health goals, or ingredient availability</a:t>
            </a:r>
            <a:r>
              <a:rPr lang="en-US" sz="2000" dirty="0"/>
              <a:t>.</a:t>
            </a:r>
          </a:p>
          <a:p>
            <a:pPr>
              <a:buFont typeface="Arial" panose="020B0604020202020204" pitchFamily="34" charset="0"/>
              <a:buChar char="•"/>
            </a:pPr>
            <a:r>
              <a:rPr lang="en-US" sz="2000" dirty="0"/>
              <a:t>🗂️ </a:t>
            </a:r>
            <a:r>
              <a:rPr lang="en-US" sz="2000" b="1" dirty="0"/>
              <a:t>Weak Integration of Search History</a:t>
            </a:r>
            <a:br>
              <a:rPr lang="en-US" sz="2000" dirty="0"/>
            </a:br>
            <a:r>
              <a:rPr lang="en-US" sz="2000" dirty="0"/>
              <a:t>Many apps </a:t>
            </a:r>
            <a:r>
              <a:rPr lang="en-US" sz="2000" b="1" dirty="0"/>
              <a:t>don’t store or leverage past searches</a:t>
            </a:r>
            <a:r>
              <a:rPr lang="en-US" sz="2000" dirty="0"/>
              <a:t>, reducing the potential for </a:t>
            </a:r>
            <a:r>
              <a:rPr lang="en-US" sz="2000" b="1" dirty="0"/>
              <a:t>learning-based recommendations</a:t>
            </a:r>
            <a:r>
              <a:rPr lang="en-US" sz="2000" dirty="0"/>
              <a:t>.</a:t>
            </a:r>
          </a:p>
          <a:p>
            <a:pPr>
              <a:buFont typeface="Arial" panose="020B0604020202020204" pitchFamily="34" charset="0"/>
              <a:buChar char="•"/>
            </a:pPr>
            <a:r>
              <a:rPr lang="en-US" sz="2000" dirty="0"/>
              <a:t>📱 </a:t>
            </a:r>
            <a:r>
              <a:rPr lang="en-US" sz="2000" b="1" dirty="0"/>
              <a:t>Poor User Experience</a:t>
            </a:r>
            <a:br>
              <a:rPr lang="en-US" sz="2000" dirty="0"/>
            </a:br>
            <a:r>
              <a:rPr lang="en-US" sz="2000" dirty="0"/>
              <a:t>Outdated UIs, </a:t>
            </a:r>
            <a:r>
              <a:rPr lang="en-US" sz="2000" b="1" dirty="0"/>
              <a:t>non-responsive designs</a:t>
            </a:r>
            <a:r>
              <a:rPr lang="en-US" sz="2000" dirty="0"/>
              <a:t>, and </a:t>
            </a:r>
            <a:r>
              <a:rPr lang="en-US" sz="2000" b="1" dirty="0"/>
              <a:t>inconsistent navigation</a:t>
            </a:r>
            <a:r>
              <a:rPr lang="en-US" sz="2000" dirty="0"/>
              <a:t> make them hard to use, especially on mobile devices.</a:t>
            </a:r>
          </a:p>
          <a:p>
            <a:pPr>
              <a:buFont typeface="Arial" panose="020B0604020202020204" pitchFamily="34" charset="0"/>
              <a:buChar char="•"/>
            </a:pPr>
            <a:r>
              <a:rPr lang="en-US" sz="2000" dirty="0"/>
              <a:t>🧠 </a:t>
            </a:r>
            <a:r>
              <a:rPr lang="en-US" sz="2000" b="1" dirty="0"/>
              <a:t>No Visual Understanding</a:t>
            </a:r>
            <a:br>
              <a:rPr lang="en-US" sz="2000" dirty="0"/>
            </a:br>
            <a:r>
              <a:rPr lang="en-US" sz="2000" b="1" dirty="0"/>
              <a:t>Image-based recipe suggestions</a:t>
            </a:r>
            <a:r>
              <a:rPr lang="en-US" sz="2000" dirty="0"/>
              <a:t> are almost non-existent, limiting accessibility for users who prefer visual inputs.</a:t>
            </a:r>
          </a:p>
          <a:p>
            <a:endParaRPr lang="en-IN" sz="2000" dirty="0"/>
          </a:p>
        </p:txBody>
      </p:sp>
    </p:spTree>
    <p:extLst>
      <p:ext uri="{BB962C8B-B14F-4D97-AF65-F5344CB8AC3E}">
        <p14:creationId xmlns:p14="http://schemas.microsoft.com/office/powerpoint/2010/main" val="3843932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F9DA9-C695-CB0C-BE97-06ACAEA71D9C}"/>
              </a:ext>
            </a:extLst>
          </p:cNvPr>
          <p:cNvSpPr txBox="1"/>
          <p:nvPr/>
        </p:nvSpPr>
        <p:spPr>
          <a:xfrm>
            <a:off x="3057832" y="373626"/>
            <a:ext cx="5535562"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Problem Definition and Objective </a:t>
            </a:r>
            <a:endParaRPr lang="en-IN" sz="2800" dirty="0"/>
          </a:p>
        </p:txBody>
      </p:sp>
      <p:sp>
        <p:nvSpPr>
          <p:cNvPr id="3" name="TextBox 2">
            <a:extLst>
              <a:ext uri="{FF2B5EF4-FFF2-40B4-BE49-F238E27FC236}">
                <a16:creationId xmlns:a16="http://schemas.microsoft.com/office/drawing/2014/main" id="{F30B78D3-E937-0A6B-5802-C8F77840DE6C}"/>
              </a:ext>
            </a:extLst>
          </p:cNvPr>
          <p:cNvSpPr txBox="1"/>
          <p:nvPr/>
        </p:nvSpPr>
        <p:spPr>
          <a:xfrm>
            <a:off x="235974" y="1189703"/>
            <a:ext cx="11552903" cy="5170646"/>
          </a:xfrm>
          <a:prstGeom prst="rect">
            <a:avLst/>
          </a:prstGeom>
          <a:noFill/>
        </p:spPr>
        <p:txBody>
          <a:bodyPr wrap="square" rtlCol="0">
            <a:spAutoFit/>
          </a:bodyPr>
          <a:lstStyle/>
          <a:p>
            <a:pPr>
              <a:lnSpc>
                <a:spcPct val="150000"/>
              </a:lnSpc>
              <a:buNone/>
            </a:pPr>
            <a:r>
              <a:rPr lang="en-US" sz="2000" b="1" dirty="0">
                <a:latin typeface="Times New Roman" panose="02020603050405020304" pitchFamily="18" charset="0"/>
                <a:cs typeface="Times New Roman" panose="02020603050405020304" pitchFamily="18" charset="0"/>
              </a:rPr>
              <a:t>Problem:</a:t>
            </a:r>
            <a:r>
              <a:rPr lang="en-US" sz="2000" dirty="0">
                <a:latin typeface="Times New Roman" panose="02020603050405020304" pitchFamily="18" charset="0"/>
                <a:cs typeface="Times New Roman" panose="02020603050405020304" pitchFamily="18" charset="0"/>
              </a:rPr>
              <a:t> In today’s fast-paced world, users often struggle to decide what to cook based on the limited ingredients they have, specific dietary needs, or health goals. Traditional recipe apps rely heavily on keyword searches and fail to offer personalized or intelligent suggestions based on unstructured inputs like natural language descriptions or food images. This lack of smart interactivity and user adaptation limits the cooking experience for modern users.</a:t>
            </a:r>
          </a:p>
          <a:p>
            <a:pPr>
              <a:buNone/>
            </a:pP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a:t>
            </a:r>
          </a:p>
          <a:p>
            <a:pPr>
              <a:buNone/>
            </a:pPr>
            <a:r>
              <a:rPr lang="en-US" sz="2000" dirty="0"/>
              <a:t>The main objective of this project is to develop an </a:t>
            </a:r>
            <a:r>
              <a:rPr lang="en-US" sz="2000" b="1" dirty="0"/>
              <a:t>AI-powered Recipe Recommendation System</a:t>
            </a:r>
            <a:r>
              <a:rPr lang="en-US" sz="2000" dirty="0"/>
              <a:t> that:</a:t>
            </a:r>
          </a:p>
          <a:p>
            <a:pPr>
              <a:buFont typeface="Arial" panose="020B0604020202020204" pitchFamily="34" charset="0"/>
              <a:buChar char="•"/>
            </a:pPr>
            <a:r>
              <a:rPr lang="en-US" sz="2000" dirty="0"/>
              <a:t>📸 </a:t>
            </a:r>
            <a:r>
              <a:rPr lang="en-US" sz="2000" b="1" dirty="0"/>
              <a:t>Identifies food items from images</a:t>
            </a:r>
            <a:r>
              <a:rPr lang="en-US" sz="2000" dirty="0"/>
              <a:t> using computer vision</a:t>
            </a:r>
          </a:p>
          <a:p>
            <a:pPr>
              <a:buFont typeface="Arial" panose="020B0604020202020204" pitchFamily="34" charset="0"/>
              <a:buChar char="•"/>
            </a:pPr>
            <a:r>
              <a:rPr lang="en-US" sz="2000" dirty="0"/>
              <a:t>📝 </a:t>
            </a:r>
            <a:r>
              <a:rPr lang="en-US" sz="2000" b="1" dirty="0"/>
              <a:t>Extracts recipe attributes from natural language</a:t>
            </a:r>
            <a:r>
              <a:rPr lang="en-US" sz="2000" dirty="0"/>
              <a:t> using NLP</a:t>
            </a:r>
          </a:p>
          <a:p>
            <a:pPr>
              <a:buFont typeface="Arial" panose="020B0604020202020204" pitchFamily="34" charset="0"/>
              <a:buChar char="•"/>
            </a:pPr>
            <a:r>
              <a:rPr lang="en-US" sz="2000" dirty="0"/>
              <a:t>📊 </a:t>
            </a:r>
            <a:r>
              <a:rPr lang="en-US" sz="2000" b="1" dirty="0"/>
              <a:t>Generates personalized recipe recommendations</a:t>
            </a:r>
            <a:r>
              <a:rPr lang="en-US" sz="2000" dirty="0"/>
              <a:t> based on ingredients, diet, and preferences</a:t>
            </a:r>
          </a:p>
          <a:p>
            <a:pPr>
              <a:buFont typeface="Arial" panose="020B0604020202020204" pitchFamily="34" charset="0"/>
              <a:buChar char="•"/>
            </a:pPr>
            <a:r>
              <a:rPr lang="en-US" sz="2000" dirty="0"/>
              <a:t>🔐 </a:t>
            </a:r>
            <a:r>
              <a:rPr lang="en-US" sz="2000" b="1" dirty="0"/>
              <a:t>Stores and retrieves user-specific search history</a:t>
            </a:r>
            <a:r>
              <a:rPr lang="en-US" sz="2000" dirty="0"/>
              <a:t> for a tailored experience</a:t>
            </a:r>
          </a:p>
          <a:p>
            <a:pPr>
              <a:buFont typeface="Arial" panose="020B0604020202020204" pitchFamily="34" charset="0"/>
              <a:buChar char="•"/>
            </a:pPr>
            <a:r>
              <a:rPr lang="en-US" sz="2000" dirty="0"/>
              <a:t>🌐 Provides a </a:t>
            </a:r>
            <a:r>
              <a:rPr lang="en-US" sz="2000" b="1" dirty="0"/>
              <a:t>responsive, user-friendly web interface</a:t>
            </a:r>
            <a:r>
              <a:rPr lang="en-US" sz="2000" dirty="0"/>
              <a:t> for easy access across devices</a:t>
            </a:r>
          </a:p>
          <a:p>
            <a:r>
              <a:rPr lang="en-US" sz="2000" dirty="0"/>
              <a:t>This system aims to bridge the gap between user input and intelligent recipe discovery using the latest in </a:t>
            </a:r>
            <a:r>
              <a:rPr lang="en-US" sz="2000" b="1" dirty="0"/>
              <a:t>AI, Machine Learning, and Web Technologies</a:t>
            </a:r>
            <a:r>
              <a:rPr lang="en-US" sz="2000" dirty="0"/>
              <a:t>.</a:t>
            </a:r>
          </a:p>
        </p:txBody>
      </p:sp>
    </p:spTree>
    <p:extLst>
      <p:ext uri="{BB962C8B-B14F-4D97-AF65-F5344CB8AC3E}">
        <p14:creationId xmlns:p14="http://schemas.microsoft.com/office/powerpoint/2010/main" val="112806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CCAD20-7001-98C4-FA7B-224C55B7C930}"/>
              </a:ext>
            </a:extLst>
          </p:cNvPr>
          <p:cNvPicPr>
            <a:picLocks noChangeAspect="1"/>
          </p:cNvPicPr>
          <p:nvPr/>
        </p:nvPicPr>
        <p:blipFill>
          <a:blip r:embed="rId2"/>
          <a:stretch>
            <a:fillRect/>
          </a:stretch>
        </p:blipFill>
        <p:spPr>
          <a:xfrm>
            <a:off x="1135475" y="541564"/>
            <a:ext cx="9921050" cy="5774872"/>
          </a:xfrm>
          <a:prstGeom prst="rect">
            <a:avLst/>
          </a:prstGeom>
        </p:spPr>
      </p:pic>
    </p:spTree>
    <p:extLst>
      <p:ext uri="{BB962C8B-B14F-4D97-AF65-F5344CB8AC3E}">
        <p14:creationId xmlns:p14="http://schemas.microsoft.com/office/powerpoint/2010/main" val="45681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TotalTime>
  <Words>1143</Words>
  <Application>Microsoft Office PowerPoint</Application>
  <PresentationFormat>Widescreen</PresentationFormat>
  <Paragraphs>91</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Arial Unicode MS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patil</dc:creator>
  <cp:lastModifiedBy>samEARTH</cp:lastModifiedBy>
  <cp:revision>4</cp:revision>
  <dcterms:created xsi:type="dcterms:W3CDTF">2025-04-23T13:41:34Z</dcterms:created>
  <dcterms:modified xsi:type="dcterms:W3CDTF">2025-04-28T07:10:26Z</dcterms:modified>
</cp:coreProperties>
</file>