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D3817-ED70-4575-A861-0D30619D4891}" v="697" dt="2022-06-21T06:26:42.607"/>
    <p1510:client id="{4284B485-0189-4099-9B84-256CAF63BC74}" v="1351" dt="2022-06-21T07:36:49.815"/>
    <p1510:client id="{A8E6101C-063B-4A48-B5FB-95B71D25746C}" v="93" dt="2022-06-21T04:55:56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30B7B2-067A-415D-9C34-D20EB681DDF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D658AA-6846-489A-AF30-7272B20730D0}">
      <dgm:prSet/>
      <dgm:spPr/>
      <dgm:t>
        <a:bodyPr/>
        <a:lstStyle/>
        <a:p>
          <a:r>
            <a:rPr lang="en-US" dirty="0"/>
            <a:t>Data Collection</a:t>
          </a:r>
        </a:p>
      </dgm:t>
    </dgm:pt>
    <dgm:pt modelId="{8A084CBA-DAB2-4F8F-AC7D-6FAC98F8400D}" type="parTrans" cxnId="{2F240F03-66BC-4917-BC13-F75EE114AAF0}">
      <dgm:prSet/>
      <dgm:spPr/>
      <dgm:t>
        <a:bodyPr/>
        <a:lstStyle/>
        <a:p>
          <a:endParaRPr lang="en-US"/>
        </a:p>
      </dgm:t>
    </dgm:pt>
    <dgm:pt modelId="{8FFAFC94-D29B-43E6-B0A1-E7EFFF99E1ED}" type="sibTrans" cxnId="{2F240F03-66BC-4917-BC13-F75EE114AAF0}">
      <dgm:prSet/>
      <dgm:spPr/>
      <dgm:t>
        <a:bodyPr/>
        <a:lstStyle/>
        <a:p>
          <a:endParaRPr lang="en-US"/>
        </a:p>
      </dgm:t>
    </dgm:pt>
    <dgm:pt modelId="{1F7F3D37-505D-44AE-ADA0-943549127F09}">
      <dgm:prSet/>
      <dgm:spPr/>
      <dgm:t>
        <a:bodyPr/>
        <a:lstStyle/>
        <a:p>
          <a:r>
            <a:rPr lang="en-US" dirty="0"/>
            <a:t>Data Preprocessing</a:t>
          </a:r>
        </a:p>
      </dgm:t>
    </dgm:pt>
    <dgm:pt modelId="{A8097DCA-EAF4-401C-A809-3CBBD2975C80}" type="parTrans" cxnId="{B81AAB17-6B5E-4FA4-B4DE-B61FF7FA38F5}">
      <dgm:prSet/>
      <dgm:spPr/>
      <dgm:t>
        <a:bodyPr/>
        <a:lstStyle/>
        <a:p>
          <a:endParaRPr lang="en-US"/>
        </a:p>
      </dgm:t>
    </dgm:pt>
    <dgm:pt modelId="{B7EAA17D-FEFA-49B9-83CE-7057ECCF4D94}" type="sibTrans" cxnId="{B81AAB17-6B5E-4FA4-B4DE-B61FF7FA38F5}">
      <dgm:prSet/>
      <dgm:spPr/>
      <dgm:t>
        <a:bodyPr/>
        <a:lstStyle/>
        <a:p>
          <a:endParaRPr lang="en-US"/>
        </a:p>
      </dgm:t>
    </dgm:pt>
    <dgm:pt modelId="{93C63951-7B9E-40A1-AE20-63BD3BCDA944}">
      <dgm:prSet/>
      <dgm:spPr/>
      <dgm:t>
        <a:bodyPr/>
        <a:lstStyle/>
        <a:p>
          <a:pPr rtl="0"/>
          <a:r>
            <a:rPr lang="en-US" dirty="0"/>
            <a:t>EDA</a:t>
          </a:r>
          <a:r>
            <a:rPr lang="en-US" dirty="0">
              <a:latin typeface="Microsoft GothicNeo"/>
            </a:rPr>
            <a:t> </a:t>
          </a:r>
          <a:r>
            <a:rPr lang="en-US" dirty="0"/>
            <a:t>  </a:t>
          </a:r>
        </a:p>
      </dgm:t>
    </dgm:pt>
    <dgm:pt modelId="{5B24EC19-F82B-4AF5-9EF6-D23ECBF1014A}" type="parTrans" cxnId="{EA7BDDED-9A57-4C88-ACBA-2EB4FC7DA243}">
      <dgm:prSet/>
      <dgm:spPr/>
      <dgm:t>
        <a:bodyPr/>
        <a:lstStyle/>
        <a:p>
          <a:endParaRPr lang="en-US"/>
        </a:p>
      </dgm:t>
    </dgm:pt>
    <dgm:pt modelId="{DB3FE006-BCDA-4609-AA4E-9E4C28278B87}" type="sibTrans" cxnId="{EA7BDDED-9A57-4C88-ACBA-2EB4FC7DA243}">
      <dgm:prSet/>
      <dgm:spPr/>
      <dgm:t>
        <a:bodyPr/>
        <a:lstStyle/>
        <a:p>
          <a:endParaRPr lang="en-US"/>
        </a:p>
      </dgm:t>
    </dgm:pt>
    <dgm:pt modelId="{66BB871A-DD79-4FFC-8D43-BCD4E0148CBC}">
      <dgm:prSet/>
      <dgm:spPr/>
      <dgm:t>
        <a:bodyPr/>
        <a:lstStyle/>
        <a:p>
          <a:r>
            <a:rPr lang="en-US" dirty="0"/>
            <a:t>Feature Generation</a:t>
          </a:r>
        </a:p>
      </dgm:t>
    </dgm:pt>
    <dgm:pt modelId="{1BD15401-2310-4633-88E8-EA741EC4E0B3}" type="parTrans" cxnId="{528B6797-A811-472F-81F8-BB8B1D05C21C}">
      <dgm:prSet/>
      <dgm:spPr/>
      <dgm:t>
        <a:bodyPr/>
        <a:lstStyle/>
        <a:p>
          <a:endParaRPr lang="en-US"/>
        </a:p>
      </dgm:t>
    </dgm:pt>
    <dgm:pt modelId="{579A3D99-F131-45C5-BBAA-D6933CAFEB5A}" type="sibTrans" cxnId="{528B6797-A811-472F-81F8-BB8B1D05C21C}">
      <dgm:prSet/>
      <dgm:spPr/>
      <dgm:t>
        <a:bodyPr/>
        <a:lstStyle/>
        <a:p>
          <a:endParaRPr lang="en-US"/>
        </a:p>
      </dgm:t>
    </dgm:pt>
    <dgm:pt modelId="{C4D5E753-D9BA-4BE7-9517-072E415A1FEA}">
      <dgm:prSet/>
      <dgm:spPr/>
      <dgm:t>
        <a:bodyPr/>
        <a:lstStyle/>
        <a:p>
          <a:r>
            <a:rPr lang="en-US" dirty="0"/>
            <a:t>Model Building</a:t>
          </a:r>
        </a:p>
      </dgm:t>
    </dgm:pt>
    <dgm:pt modelId="{BE1D9CBF-355B-4629-A5FC-EF7299D9A925}" type="parTrans" cxnId="{363D52E8-A6C5-49F3-ABE0-2D07B5FBEE24}">
      <dgm:prSet/>
      <dgm:spPr/>
      <dgm:t>
        <a:bodyPr/>
        <a:lstStyle/>
        <a:p>
          <a:endParaRPr lang="en-US"/>
        </a:p>
      </dgm:t>
    </dgm:pt>
    <dgm:pt modelId="{5B2EDE11-6DE6-4E37-AF89-793F3C3550D2}" type="sibTrans" cxnId="{363D52E8-A6C5-49F3-ABE0-2D07B5FBEE24}">
      <dgm:prSet/>
      <dgm:spPr/>
      <dgm:t>
        <a:bodyPr/>
        <a:lstStyle/>
        <a:p>
          <a:endParaRPr lang="en-US"/>
        </a:p>
      </dgm:t>
    </dgm:pt>
    <dgm:pt modelId="{75BF60E5-28BD-4EAF-A0D1-446B386B2691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B97CDD6D-A062-4FB2-A24D-8D490AD0A954}" type="parTrans" cxnId="{49B59C93-523E-4E15-AEA5-33BB89A4919A}">
      <dgm:prSet/>
      <dgm:spPr/>
      <dgm:t>
        <a:bodyPr/>
        <a:lstStyle/>
        <a:p>
          <a:endParaRPr lang="en-US"/>
        </a:p>
      </dgm:t>
    </dgm:pt>
    <dgm:pt modelId="{03C304D2-11DF-4CBE-8A3C-810B6F26F59C}" type="sibTrans" cxnId="{49B59C93-523E-4E15-AEA5-33BB89A4919A}">
      <dgm:prSet/>
      <dgm:spPr/>
      <dgm:t>
        <a:bodyPr/>
        <a:lstStyle/>
        <a:p>
          <a:endParaRPr lang="en-US"/>
        </a:p>
      </dgm:t>
    </dgm:pt>
    <dgm:pt modelId="{7524B7D8-1BDC-49C8-BEDB-B08DAE55DACC}" type="pres">
      <dgm:prSet presAssocID="{AD30B7B2-067A-415D-9C34-D20EB681DDF2}" presName="linear" presStyleCnt="0">
        <dgm:presLayoutVars>
          <dgm:animLvl val="lvl"/>
          <dgm:resizeHandles val="exact"/>
        </dgm:presLayoutVars>
      </dgm:prSet>
      <dgm:spPr/>
    </dgm:pt>
    <dgm:pt modelId="{341DC859-5636-433A-A65D-32EEE172AB10}" type="pres">
      <dgm:prSet presAssocID="{B4D658AA-6846-489A-AF30-7272B20730D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4D5BB75-B3D2-47BD-B3CA-E0CFE9D9A73D}" type="pres">
      <dgm:prSet presAssocID="{8FFAFC94-D29B-43E6-B0A1-E7EFFF99E1ED}" presName="spacer" presStyleCnt="0"/>
      <dgm:spPr/>
    </dgm:pt>
    <dgm:pt modelId="{A7F126CA-45DE-4874-B305-3AF62E95B60B}" type="pres">
      <dgm:prSet presAssocID="{1F7F3D37-505D-44AE-ADA0-943549127F0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8C1B4C8-AB6E-4DA3-A4B3-C345D0699F21}" type="pres">
      <dgm:prSet presAssocID="{B7EAA17D-FEFA-49B9-83CE-7057ECCF4D94}" presName="spacer" presStyleCnt="0"/>
      <dgm:spPr/>
    </dgm:pt>
    <dgm:pt modelId="{8E7E4894-0A46-4E16-BA36-7C999D08D204}" type="pres">
      <dgm:prSet presAssocID="{93C63951-7B9E-40A1-AE20-63BD3BCDA94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1FD1509-21EC-4535-915A-31AFD5111C06}" type="pres">
      <dgm:prSet presAssocID="{DB3FE006-BCDA-4609-AA4E-9E4C28278B87}" presName="spacer" presStyleCnt="0"/>
      <dgm:spPr/>
    </dgm:pt>
    <dgm:pt modelId="{77A46B8D-38A8-45F6-8F10-9D7ED080F478}" type="pres">
      <dgm:prSet presAssocID="{66BB871A-DD79-4FFC-8D43-BCD4E0148CB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E383A12-2EA0-41BE-BEC3-1CB8995F23D9}" type="pres">
      <dgm:prSet presAssocID="{579A3D99-F131-45C5-BBAA-D6933CAFEB5A}" presName="spacer" presStyleCnt="0"/>
      <dgm:spPr/>
    </dgm:pt>
    <dgm:pt modelId="{D7DD42A6-5345-434B-85E0-AA85AB3C7579}" type="pres">
      <dgm:prSet presAssocID="{C4D5E753-D9BA-4BE7-9517-072E415A1FE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B72B5EE-9A71-49A1-B3C0-E37E2365EFB1}" type="pres">
      <dgm:prSet presAssocID="{5B2EDE11-6DE6-4E37-AF89-793F3C3550D2}" presName="spacer" presStyleCnt="0"/>
      <dgm:spPr/>
    </dgm:pt>
    <dgm:pt modelId="{5E8DD7AD-B77A-46EB-AF4E-D0B00E73E063}" type="pres">
      <dgm:prSet presAssocID="{75BF60E5-28BD-4EAF-A0D1-446B386B269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F240F03-66BC-4917-BC13-F75EE114AAF0}" srcId="{AD30B7B2-067A-415D-9C34-D20EB681DDF2}" destId="{B4D658AA-6846-489A-AF30-7272B20730D0}" srcOrd="0" destOrd="0" parTransId="{8A084CBA-DAB2-4F8F-AC7D-6FAC98F8400D}" sibTransId="{8FFAFC94-D29B-43E6-B0A1-E7EFFF99E1ED}"/>
    <dgm:cxn modelId="{46239F0C-9539-4BE7-ABDF-6BB04C5F6087}" type="presOf" srcId="{66BB871A-DD79-4FFC-8D43-BCD4E0148CBC}" destId="{77A46B8D-38A8-45F6-8F10-9D7ED080F478}" srcOrd="0" destOrd="0" presId="urn:microsoft.com/office/officeart/2005/8/layout/vList2"/>
    <dgm:cxn modelId="{5DDAA010-F26D-465F-B482-820CFA8A7211}" type="presOf" srcId="{93C63951-7B9E-40A1-AE20-63BD3BCDA944}" destId="{8E7E4894-0A46-4E16-BA36-7C999D08D204}" srcOrd="0" destOrd="0" presId="urn:microsoft.com/office/officeart/2005/8/layout/vList2"/>
    <dgm:cxn modelId="{B81AAB17-6B5E-4FA4-B4DE-B61FF7FA38F5}" srcId="{AD30B7B2-067A-415D-9C34-D20EB681DDF2}" destId="{1F7F3D37-505D-44AE-ADA0-943549127F09}" srcOrd="1" destOrd="0" parTransId="{A8097DCA-EAF4-401C-A809-3CBBD2975C80}" sibTransId="{B7EAA17D-FEFA-49B9-83CE-7057ECCF4D94}"/>
    <dgm:cxn modelId="{3604096C-420C-4888-B443-0DD18D16E664}" type="presOf" srcId="{B4D658AA-6846-489A-AF30-7272B20730D0}" destId="{341DC859-5636-433A-A65D-32EEE172AB10}" srcOrd="0" destOrd="0" presId="urn:microsoft.com/office/officeart/2005/8/layout/vList2"/>
    <dgm:cxn modelId="{49B59C93-523E-4E15-AEA5-33BB89A4919A}" srcId="{AD30B7B2-067A-415D-9C34-D20EB681DDF2}" destId="{75BF60E5-28BD-4EAF-A0D1-446B386B2691}" srcOrd="5" destOrd="0" parTransId="{B97CDD6D-A062-4FB2-A24D-8D490AD0A954}" sibTransId="{03C304D2-11DF-4CBE-8A3C-810B6F26F59C}"/>
    <dgm:cxn modelId="{528B6797-A811-472F-81F8-BB8B1D05C21C}" srcId="{AD30B7B2-067A-415D-9C34-D20EB681DDF2}" destId="{66BB871A-DD79-4FFC-8D43-BCD4E0148CBC}" srcOrd="3" destOrd="0" parTransId="{1BD15401-2310-4633-88E8-EA741EC4E0B3}" sibTransId="{579A3D99-F131-45C5-BBAA-D6933CAFEB5A}"/>
    <dgm:cxn modelId="{2AD32CA4-0DFC-4BB7-A25A-BB72C6A0D98A}" type="presOf" srcId="{75BF60E5-28BD-4EAF-A0D1-446B386B2691}" destId="{5E8DD7AD-B77A-46EB-AF4E-D0B00E73E063}" srcOrd="0" destOrd="0" presId="urn:microsoft.com/office/officeart/2005/8/layout/vList2"/>
    <dgm:cxn modelId="{A0BAF4D6-7950-481B-904D-B9A8686B9705}" type="presOf" srcId="{AD30B7B2-067A-415D-9C34-D20EB681DDF2}" destId="{7524B7D8-1BDC-49C8-BEDB-B08DAE55DACC}" srcOrd="0" destOrd="0" presId="urn:microsoft.com/office/officeart/2005/8/layout/vList2"/>
    <dgm:cxn modelId="{8F4A3FDA-9464-4274-8CC1-65CE99D0CB94}" type="presOf" srcId="{1F7F3D37-505D-44AE-ADA0-943549127F09}" destId="{A7F126CA-45DE-4874-B305-3AF62E95B60B}" srcOrd="0" destOrd="0" presId="urn:microsoft.com/office/officeart/2005/8/layout/vList2"/>
    <dgm:cxn modelId="{363D52E8-A6C5-49F3-ABE0-2D07B5FBEE24}" srcId="{AD30B7B2-067A-415D-9C34-D20EB681DDF2}" destId="{C4D5E753-D9BA-4BE7-9517-072E415A1FEA}" srcOrd="4" destOrd="0" parTransId="{BE1D9CBF-355B-4629-A5FC-EF7299D9A925}" sibTransId="{5B2EDE11-6DE6-4E37-AF89-793F3C3550D2}"/>
    <dgm:cxn modelId="{EA7BDDED-9A57-4C88-ACBA-2EB4FC7DA243}" srcId="{AD30B7B2-067A-415D-9C34-D20EB681DDF2}" destId="{93C63951-7B9E-40A1-AE20-63BD3BCDA944}" srcOrd="2" destOrd="0" parTransId="{5B24EC19-F82B-4AF5-9EF6-D23ECBF1014A}" sibTransId="{DB3FE006-BCDA-4609-AA4E-9E4C28278B87}"/>
    <dgm:cxn modelId="{927FE9EE-080F-48B7-A138-DEA748C7F64F}" type="presOf" srcId="{C4D5E753-D9BA-4BE7-9517-072E415A1FEA}" destId="{D7DD42A6-5345-434B-85E0-AA85AB3C7579}" srcOrd="0" destOrd="0" presId="urn:microsoft.com/office/officeart/2005/8/layout/vList2"/>
    <dgm:cxn modelId="{84475D43-CFD5-43BC-B658-A3159E5144F3}" type="presParOf" srcId="{7524B7D8-1BDC-49C8-BEDB-B08DAE55DACC}" destId="{341DC859-5636-433A-A65D-32EEE172AB10}" srcOrd="0" destOrd="0" presId="urn:microsoft.com/office/officeart/2005/8/layout/vList2"/>
    <dgm:cxn modelId="{68B027BD-7030-4852-B131-637FB46F6178}" type="presParOf" srcId="{7524B7D8-1BDC-49C8-BEDB-B08DAE55DACC}" destId="{B4D5BB75-B3D2-47BD-B3CA-E0CFE9D9A73D}" srcOrd="1" destOrd="0" presId="urn:microsoft.com/office/officeart/2005/8/layout/vList2"/>
    <dgm:cxn modelId="{1DDE8EAB-F247-4AC3-9C0E-6F730F662378}" type="presParOf" srcId="{7524B7D8-1BDC-49C8-BEDB-B08DAE55DACC}" destId="{A7F126CA-45DE-4874-B305-3AF62E95B60B}" srcOrd="2" destOrd="0" presId="urn:microsoft.com/office/officeart/2005/8/layout/vList2"/>
    <dgm:cxn modelId="{2BF04B20-9A6E-4739-B5B3-92517AEF8781}" type="presParOf" srcId="{7524B7D8-1BDC-49C8-BEDB-B08DAE55DACC}" destId="{28C1B4C8-AB6E-4DA3-A4B3-C345D0699F21}" srcOrd="3" destOrd="0" presId="urn:microsoft.com/office/officeart/2005/8/layout/vList2"/>
    <dgm:cxn modelId="{53CFDDD2-8A3F-4754-8D13-36A64D529ED2}" type="presParOf" srcId="{7524B7D8-1BDC-49C8-BEDB-B08DAE55DACC}" destId="{8E7E4894-0A46-4E16-BA36-7C999D08D204}" srcOrd="4" destOrd="0" presId="urn:microsoft.com/office/officeart/2005/8/layout/vList2"/>
    <dgm:cxn modelId="{3405CBBA-5573-494D-B90E-92A32F3B26A3}" type="presParOf" srcId="{7524B7D8-1BDC-49C8-BEDB-B08DAE55DACC}" destId="{11FD1509-21EC-4535-915A-31AFD5111C06}" srcOrd="5" destOrd="0" presId="urn:microsoft.com/office/officeart/2005/8/layout/vList2"/>
    <dgm:cxn modelId="{87C52051-A3B7-474E-973E-4778E832C491}" type="presParOf" srcId="{7524B7D8-1BDC-49C8-BEDB-B08DAE55DACC}" destId="{77A46B8D-38A8-45F6-8F10-9D7ED080F478}" srcOrd="6" destOrd="0" presId="urn:microsoft.com/office/officeart/2005/8/layout/vList2"/>
    <dgm:cxn modelId="{CBDF55D6-58A7-43CD-97D8-67CCF0D941EF}" type="presParOf" srcId="{7524B7D8-1BDC-49C8-BEDB-B08DAE55DACC}" destId="{8E383A12-2EA0-41BE-BEC3-1CB8995F23D9}" srcOrd="7" destOrd="0" presId="urn:microsoft.com/office/officeart/2005/8/layout/vList2"/>
    <dgm:cxn modelId="{0C4FAAB0-E217-4E6F-913D-2D6C7C4B8BAD}" type="presParOf" srcId="{7524B7D8-1BDC-49C8-BEDB-B08DAE55DACC}" destId="{D7DD42A6-5345-434B-85E0-AA85AB3C7579}" srcOrd="8" destOrd="0" presId="urn:microsoft.com/office/officeart/2005/8/layout/vList2"/>
    <dgm:cxn modelId="{AE711D72-4CA1-435A-A2D1-FD22F3D00750}" type="presParOf" srcId="{7524B7D8-1BDC-49C8-BEDB-B08DAE55DACC}" destId="{AB72B5EE-9A71-49A1-B3C0-E37E2365EFB1}" srcOrd="9" destOrd="0" presId="urn:microsoft.com/office/officeart/2005/8/layout/vList2"/>
    <dgm:cxn modelId="{F3937663-45A0-4C9B-95E8-ED443FA27D06}" type="presParOf" srcId="{7524B7D8-1BDC-49C8-BEDB-B08DAE55DACC}" destId="{5E8DD7AD-B77A-46EB-AF4E-D0B00E73E06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DC859-5636-433A-A65D-32EEE172AB10}">
      <dsp:nvSpPr>
        <dsp:cNvPr id="0" name=""/>
        <dsp:cNvSpPr/>
      </dsp:nvSpPr>
      <dsp:spPr>
        <a:xfrm>
          <a:off x="0" y="34344"/>
          <a:ext cx="5520752" cy="760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Collection</a:t>
          </a:r>
        </a:p>
      </dsp:txBody>
      <dsp:txXfrm>
        <a:off x="37125" y="71469"/>
        <a:ext cx="5446502" cy="686250"/>
      </dsp:txXfrm>
    </dsp:sp>
    <dsp:sp modelId="{A7F126CA-45DE-4874-B305-3AF62E95B60B}">
      <dsp:nvSpPr>
        <dsp:cNvPr id="0" name=""/>
        <dsp:cNvSpPr/>
      </dsp:nvSpPr>
      <dsp:spPr>
        <a:xfrm>
          <a:off x="0" y="869724"/>
          <a:ext cx="5520752" cy="760500"/>
        </a:xfrm>
        <a:prstGeom prst="roundRect">
          <a:avLst/>
        </a:prstGeom>
        <a:solidFill>
          <a:schemeClr val="accent2">
            <a:hueOff val="216453"/>
            <a:satOff val="210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Preprocessing</a:t>
          </a:r>
        </a:p>
      </dsp:txBody>
      <dsp:txXfrm>
        <a:off x="37125" y="906849"/>
        <a:ext cx="5446502" cy="686250"/>
      </dsp:txXfrm>
    </dsp:sp>
    <dsp:sp modelId="{8E7E4894-0A46-4E16-BA36-7C999D08D204}">
      <dsp:nvSpPr>
        <dsp:cNvPr id="0" name=""/>
        <dsp:cNvSpPr/>
      </dsp:nvSpPr>
      <dsp:spPr>
        <a:xfrm>
          <a:off x="0" y="1705104"/>
          <a:ext cx="5520752" cy="760500"/>
        </a:xfrm>
        <a:prstGeom prst="roundRect">
          <a:avLst/>
        </a:prstGeom>
        <a:solidFill>
          <a:schemeClr val="accent2">
            <a:hueOff val="432906"/>
            <a:satOff val="42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EDA</a:t>
          </a:r>
          <a:r>
            <a:rPr lang="en-US" sz="2600" kern="1200" dirty="0">
              <a:latin typeface="Microsoft GothicNeo"/>
            </a:rPr>
            <a:t> </a:t>
          </a:r>
          <a:r>
            <a:rPr lang="en-US" sz="2600" kern="1200" dirty="0"/>
            <a:t>  </a:t>
          </a:r>
        </a:p>
      </dsp:txBody>
      <dsp:txXfrm>
        <a:off x="37125" y="1742229"/>
        <a:ext cx="5446502" cy="686250"/>
      </dsp:txXfrm>
    </dsp:sp>
    <dsp:sp modelId="{77A46B8D-38A8-45F6-8F10-9D7ED080F478}">
      <dsp:nvSpPr>
        <dsp:cNvPr id="0" name=""/>
        <dsp:cNvSpPr/>
      </dsp:nvSpPr>
      <dsp:spPr>
        <a:xfrm>
          <a:off x="0" y="2540484"/>
          <a:ext cx="5520752" cy="760500"/>
        </a:xfrm>
        <a:prstGeom prst="roundRect">
          <a:avLst/>
        </a:prstGeom>
        <a:solidFill>
          <a:schemeClr val="accent2">
            <a:hueOff val="649359"/>
            <a:satOff val="629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 Generation</a:t>
          </a:r>
        </a:p>
      </dsp:txBody>
      <dsp:txXfrm>
        <a:off x="37125" y="2577609"/>
        <a:ext cx="5446502" cy="686250"/>
      </dsp:txXfrm>
    </dsp:sp>
    <dsp:sp modelId="{D7DD42A6-5345-434B-85E0-AA85AB3C7579}">
      <dsp:nvSpPr>
        <dsp:cNvPr id="0" name=""/>
        <dsp:cNvSpPr/>
      </dsp:nvSpPr>
      <dsp:spPr>
        <a:xfrm>
          <a:off x="0" y="3375864"/>
          <a:ext cx="5520752" cy="760500"/>
        </a:xfrm>
        <a:prstGeom prst="roundRect">
          <a:avLst/>
        </a:prstGeom>
        <a:solidFill>
          <a:schemeClr val="accent2">
            <a:hueOff val="865812"/>
            <a:satOff val="839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 Building</a:t>
          </a:r>
        </a:p>
      </dsp:txBody>
      <dsp:txXfrm>
        <a:off x="37125" y="3412989"/>
        <a:ext cx="5446502" cy="686250"/>
      </dsp:txXfrm>
    </dsp:sp>
    <dsp:sp modelId="{5E8DD7AD-B77A-46EB-AF4E-D0B00E73E063}">
      <dsp:nvSpPr>
        <dsp:cNvPr id="0" name=""/>
        <dsp:cNvSpPr/>
      </dsp:nvSpPr>
      <dsp:spPr>
        <a:xfrm>
          <a:off x="0" y="4211244"/>
          <a:ext cx="5520752" cy="760500"/>
        </a:xfrm>
        <a:prstGeom prst="roundRect">
          <a:avLst/>
        </a:prstGeom>
        <a:solidFill>
          <a:schemeClr val="accent2">
            <a:hueOff val="1082265"/>
            <a:satOff val="1049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Deployment</a:t>
          </a:r>
        </a:p>
      </dsp:txBody>
      <dsp:txXfrm>
        <a:off x="37125" y="4248369"/>
        <a:ext cx="5446502" cy="6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3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4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2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1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lIns="109728" tIns="91440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lIns="109728" tIns="91440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6/21/2022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6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2" r:id="rId6"/>
    <p:sldLayoutId id="2147483768" r:id="rId7"/>
    <p:sldLayoutId id="2147483769" r:id="rId8"/>
    <p:sldLayoutId id="2147483770" r:id="rId9"/>
    <p:sldLayoutId id="2147483771" r:id="rId10"/>
    <p:sldLayoutId id="214748377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natural-language-process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Neon geometric shapes">
            <a:extLst>
              <a:ext uri="{FF2B5EF4-FFF2-40B4-BE49-F238E27FC236}">
                <a16:creationId xmlns:a16="http://schemas.microsoft.com/office/drawing/2014/main" id="{BDB1FCA5-F60D-C429-243B-B7008C668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5" name="Rectangle 154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9355" y="424684"/>
            <a:ext cx="7983941" cy="257100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700" b="1" u="sng">
                <a:solidFill>
                  <a:srgbClr val="FFFFFF"/>
                </a:solidFill>
                <a:latin typeface="Times New Roman"/>
                <a:cs typeface="Times New Roman"/>
              </a:rPr>
              <a:t>P123 – Group 4</a:t>
            </a:r>
            <a:br>
              <a:rPr lang="en-US" sz="3700">
                <a:solidFill>
                  <a:srgbClr val="FFFFFF"/>
                </a:solidFill>
                <a:ea typeface="Microsoft GothicNeo"/>
                <a:cs typeface="Microsoft GothicNeo"/>
              </a:rPr>
            </a:br>
            <a:br>
              <a:rPr lang="en-US" sz="3700">
                <a:solidFill>
                  <a:srgbClr val="FFFFFF"/>
                </a:solidFill>
              </a:rPr>
            </a:br>
            <a:r>
              <a:rPr lang="en-US" sz="3700" b="1" i="1" u="sng">
                <a:solidFill>
                  <a:srgbClr val="FFFFFF"/>
                </a:solidFill>
              </a:rPr>
              <a:t>iPhone 4s review Sentiment Analysis</a:t>
            </a:r>
            <a:endParaRPr lang="en-US" sz="3700" b="1" i="1" u="sng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9619" y="3428053"/>
            <a:ext cx="8244765" cy="2591748"/>
          </a:xfrm>
        </p:spPr>
        <p:txBody>
          <a:bodyPr lIns="109728" tIns="91440" rIns="109728" bIns="91440" anchor="ctr">
            <a:noAutofit/>
          </a:bodyPr>
          <a:lstStyle/>
          <a:p>
            <a:pPr algn="ctr">
              <a:lnSpc>
                <a:spcPct val="105000"/>
              </a:lnSpc>
            </a:pPr>
            <a:r>
              <a:rPr lang="en-US" sz="1800" dirty="0">
                <a:solidFill>
                  <a:srgbClr val="FFFFFF"/>
                </a:solidFill>
                <a:ea typeface="Microsoft GothicNeo"/>
                <a:cs typeface="Microsoft GothicNeo"/>
              </a:rPr>
              <a:t>By-</a:t>
            </a:r>
          </a:p>
          <a:p>
            <a:pPr algn="ctr">
              <a:lnSpc>
                <a:spcPct val="105000"/>
              </a:lnSpc>
            </a:pPr>
            <a:r>
              <a:rPr lang="en-US" sz="1800" dirty="0">
                <a:solidFill>
                  <a:srgbClr val="FFFFFF"/>
                </a:solidFill>
                <a:ea typeface="Microsoft GothicNeo"/>
                <a:cs typeface="Microsoft GothicNeo"/>
              </a:rPr>
              <a:t>Manasi Jagdale</a:t>
            </a:r>
          </a:p>
          <a:p>
            <a:pPr algn="ctr">
              <a:lnSpc>
                <a:spcPct val="105000"/>
              </a:lnSpc>
            </a:pPr>
            <a:r>
              <a:rPr lang="en-US" sz="1800" dirty="0">
                <a:solidFill>
                  <a:srgbClr val="FFFFFF"/>
                </a:solidFill>
                <a:ea typeface="Microsoft GothicNeo"/>
                <a:cs typeface="Microsoft GothicNeo"/>
              </a:rPr>
              <a:t>Varun Marthand</a:t>
            </a:r>
          </a:p>
          <a:p>
            <a:pPr algn="ctr">
              <a:lnSpc>
                <a:spcPct val="105000"/>
              </a:lnSpc>
            </a:pPr>
            <a:r>
              <a:rPr lang="en-US" sz="1800" dirty="0" err="1">
                <a:solidFill>
                  <a:srgbClr val="FFFFFF"/>
                </a:solidFill>
                <a:ea typeface="Microsoft GothicNeo"/>
                <a:cs typeface="Microsoft GothicNeo"/>
              </a:rPr>
              <a:t>BHeem</a:t>
            </a:r>
            <a:r>
              <a:rPr lang="en-US" sz="1800" dirty="0">
                <a:solidFill>
                  <a:srgbClr val="FFFFFF"/>
                </a:solidFill>
                <a:ea typeface="Microsoft GothicNeo"/>
                <a:cs typeface="Microsoft GothicNeo"/>
              </a:rPr>
              <a:t> Prakash </a:t>
            </a:r>
            <a:r>
              <a:rPr lang="en-US" sz="1800" dirty="0" err="1">
                <a:solidFill>
                  <a:srgbClr val="FFFFFF"/>
                </a:solidFill>
                <a:ea typeface="Microsoft GothicNeo"/>
                <a:cs typeface="Microsoft GothicNeo"/>
              </a:rPr>
              <a:t>Mahipal</a:t>
            </a:r>
            <a:r>
              <a:rPr lang="en-US" sz="1800" dirty="0">
                <a:solidFill>
                  <a:srgbClr val="FFFFFF"/>
                </a:solidFill>
                <a:ea typeface="Microsoft GothicNeo"/>
                <a:cs typeface="Microsoft GothicNeo"/>
              </a:rPr>
              <a:t> Singh</a:t>
            </a:r>
          </a:p>
          <a:p>
            <a:pPr algn="ctr">
              <a:lnSpc>
                <a:spcPct val="105000"/>
              </a:lnSpc>
            </a:pPr>
            <a:r>
              <a:rPr lang="en-US" sz="1800" dirty="0" err="1">
                <a:solidFill>
                  <a:srgbClr val="FFFFFF"/>
                </a:solidFill>
                <a:ea typeface="Microsoft GothicNeo"/>
                <a:cs typeface="Microsoft GothicNeo"/>
              </a:rPr>
              <a:t>Samarthini</a:t>
            </a:r>
            <a:endParaRPr lang="en-US" sz="1800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pPr algn="ctr">
              <a:lnSpc>
                <a:spcPct val="105000"/>
              </a:lnSpc>
            </a:pPr>
            <a:r>
              <a:rPr lang="en-US" sz="1800" dirty="0">
                <a:solidFill>
                  <a:srgbClr val="FFFFFF"/>
                </a:solidFill>
                <a:ea typeface="Microsoft GothicNeo"/>
                <a:cs typeface="Microsoft GothicNeo"/>
              </a:rPr>
              <a:t>Sanket Patil</a:t>
            </a:r>
          </a:p>
          <a:p>
            <a:pPr algn="ctr">
              <a:lnSpc>
                <a:spcPct val="105000"/>
              </a:lnSpc>
            </a:pPr>
            <a:r>
              <a:rPr lang="en-US" sz="1800" dirty="0">
                <a:solidFill>
                  <a:srgbClr val="FFFFFF"/>
                </a:solidFill>
                <a:ea typeface="Microsoft GothicNeo"/>
                <a:cs typeface="Microsoft GothicNeo"/>
              </a:rPr>
              <a:t>Akshay </a:t>
            </a:r>
            <a:r>
              <a:rPr lang="en-US" sz="1800" dirty="0" err="1">
                <a:solidFill>
                  <a:srgbClr val="FFFFFF"/>
                </a:solidFill>
                <a:ea typeface="Microsoft GothicNeo"/>
                <a:cs typeface="Microsoft GothicNeo"/>
              </a:rPr>
              <a:t>Jejurkar</a:t>
            </a:r>
            <a:endParaRPr lang="en-US" sz="1800" dirty="0">
              <a:solidFill>
                <a:srgbClr val="FFFFFF"/>
              </a:solidFill>
              <a:ea typeface="Microsoft GothicNeo"/>
              <a:cs typeface="Microsoft GothicNeo"/>
            </a:endParaRPr>
          </a:p>
          <a:p>
            <a:pPr algn="ctr">
              <a:lnSpc>
                <a:spcPct val="105000"/>
              </a:lnSpc>
            </a:pPr>
            <a:r>
              <a:rPr lang="en-US" sz="1800" dirty="0">
                <a:solidFill>
                  <a:srgbClr val="FFFFFF"/>
                </a:solidFill>
                <a:ea typeface="Microsoft GothicNeo"/>
                <a:cs typeface="Microsoft GothicNeo"/>
              </a:rPr>
              <a:t>Hrithik Patole</a:t>
            </a:r>
          </a:p>
          <a:p>
            <a:pPr algn="ctr">
              <a:lnSpc>
                <a:spcPct val="105000"/>
              </a:lnSpc>
            </a:pPr>
            <a:endParaRPr lang="en-US" sz="500" dirty="0">
              <a:solidFill>
                <a:srgbClr val="FFFFFF"/>
              </a:solidFill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4023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9275-BE7A-562C-D1C4-81977914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44" y="-5613"/>
            <a:ext cx="9076329" cy="106427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Plot for sentiments</a:t>
            </a:r>
            <a:endParaRPr lang="en-US" dirty="0"/>
          </a:p>
        </p:txBody>
      </p:sp>
      <p:pic>
        <p:nvPicPr>
          <p:cNvPr id="6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4710302C-99CC-1979-4EEA-37B8A9294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8" y="1055183"/>
            <a:ext cx="4940300" cy="5409773"/>
          </a:xfrm>
          <a:prstGeom prst="rect">
            <a:avLst/>
          </a:prstGeom>
        </p:spPr>
      </p:pic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58AE8F3-2E75-AB2C-B8BF-6AC33E7AC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5501" y="1257657"/>
            <a:ext cx="6782815" cy="5123355"/>
          </a:xfrm>
        </p:spPr>
      </p:pic>
    </p:spTree>
    <p:extLst>
      <p:ext uri="{BB962C8B-B14F-4D97-AF65-F5344CB8AC3E}">
        <p14:creationId xmlns:p14="http://schemas.microsoft.com/office/powerpoint/2010/main" val="238755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ED6D074-A5E9-4040-9A92-7CD5F68AC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12A6E7F-C092-01D0-0F1F-B6862FE39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1" r="15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68D0A-4B2D-277A-458B-1A87F248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255" y="-4461"/>
            <a:ext cx="7983941" cy="1190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3.4 WordCloud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C4DB-3C52-2A58-016F-30BA8DD6C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5420" y="1414772"/>
            <a:ext cx="7533565" cy="1417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cap="all" spc="300" dirty="0">
                <a:solidFill>
                  <a:srgbClr val="FFFFFF"/>
                </a:solidFill>
              </a:rPr>
              <a:t>Most Frequent Words in Positive Reviews</a:t>
            </a:r>
          </a:p>
        </p:txBody>
      </p:sp>
    </p:spTree>
    <p:extLst>
      <p:ext uri="{BB962C8B-B14F-4D97-AF65-F5344CB8AC3E}">
        <p14:creationId xmlns:p14="http://schemas.microsoft.com/office/powerpoint/2010/main" val="176379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ED6D074-A5E9-4040-9A92-7CD5F68AC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6A6EAF-B4AA-C0B7-47C1-D07F0291E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40" r="309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D4FF7-2FE4-33AF-F1FA-BC5C1E81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617839"/>
            <a:ext cx="7983941" cy="1190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Most Frequent words in Negative Reviews</a:t>
            </a:r>
          </a:p>
        </p:txBody>
      </p:sp>
    </p:spTree>
    <p:extLst>
      <p:ext uri="{BB962C8B-B14F-4D97-AF65-F5344CB8AC3E}">
        <p14:creationId xmlns:p14="http://schemas.microsoft.com/office/powerpoint/2010/main" val="176563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B98FB-03C7-2AB3-4847-D8F2859C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Microsoft GothicNeo"/>
                <a:cs typeface="Microsoft GothicNeo"/>
              </a:rPr>
              <a:t>4. Feature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D14F-B240-8C0F-D715-F4C401BF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lIns="109728" tIns="91440" rIns="109728" bIns="91440" anchor="t">
            <a:normAutofit/>
          </a:bodyPr>
          <a:lstStyle/>
          <a:p>
            <a:pPr marL="342900" indent="-342900">
              <a:buFont typeface="Wingdings" panose="02020502050305020303" pitchFamily="18" charset="0"/>
              <a:buChar char="q"/>
            </a:pPr>
            <a:r>
              <a:rPr lang="en-US">
                <a:ea typeface="Microsoft GothicNeo"/>
                <a:cs typeface="Microsoft GothicNeo"/>
              </a:rPr>
              <a:t>BoW</a:t>
            </a:r>
            <a:r>
              <a:rPr lang="en-US" dirty="0">
                <a:ea typeface="Microsoft GothicNeo"/>
                <a:cs typeface="Microsoft GothicNeo"/>
              </a:rPr>
              <a:t>(Bag of Words)</a:t>
            </a:r>
          </a:p>
          <a:p>
            <a:pPr marL="342900" indent="-342900">
              <a:buFont typeface="Arial" panose="02020502050305020303" pitchFamily="18" charset="0"/>
              <a:buChar char="•"/>
            </a:pPr>
            <a:r>
              <a:rPr lang="en-US" dirty="0">
                <a:ea typeface="Microsoft GothicNeo"/>
                <a:cs typeface="Microsoft GothicNeo"/>
              </a:rPr>
              <a:t>Most Frequent Words in our data -</a:t>
            </a:r>
            <a:endParaRPr lang="en-US">
              <a:ea typeface="Microsoft GothicNeo"/>
              <a:cs typeface="Microsoft GothicNeo"/>
            </a:endParaRPr>
          </a:p>
          <a:p>
            <a:pPr marL="342900" indent="-342900">
              <a:buFont typeface="Arial" panose="02020502050305020303" pitchFamily="18" charset="0"/>
              <a:buChar char="•"/>
            </a:pPr>
            <a:endParaRPr lang="en-US">
              <a:ea typeface="Microsoft GothicNeo"/>
              <a:cs typeface="Microsoft GothicNeo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7E45D8CA-5216-0821-9465-5E5E048D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169" y="-2137"/>
            <a:ext cx="7210751" cy="4627072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5C5EFD7E-287B-D2B6-DB81-5877EC93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788" y="4271963"/>
            <a:ext cx="2066925" cy="241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75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FE04ADC-A9B7-4F1C-68A9-7179B4BC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317241"/>
            <a:ext cx="10718800" cy="6452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E3FDCB-5078-3E77-6374-B38EA97F13C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ea typeface="Microsoft GothicNeo"/>
              <a:cs typeface="Microsoft GothicNe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E0764-516A-1156-20EE-E647FFE6388A}"/>
              </a:ext>
            </a:extLst>
          </p:cNvPr>
          <p:cNvSpPr txBox="1"/>
          <p:nvPr/>
        </p:nvSpPr>
        <p:spPr>
          <a:xfrm>
            <a:off x="4841875" y="841375"/>
            <a:ext cx="47244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Microsoft GothicNeo"/>
                <a:cs typeface="Microsoft GothicNeo"/>
              </a:rPr>
              <a:t>Topmost Frequent Bi-grams</a:t>
            </a:r>
          </a:p>
        </p:txBody>
      </p:sp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07DFD4BA-0154-A217-0B5E-8FDF61FC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438" y="788988"/>
            <a:ext cx="2765425" cy="2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6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8A89DC-5202-3042-84C5-A3E7FC12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28D3A-C65E-ADCE-228E-6BA812C2F7E1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icrosoft GothicNeo"/>
                <a:cs typeface="Microsoft GothicNeo"/>
              </a:rPr>
              <a:t>Click to add text</a:t>
            </a:r>
            <a:endParaRPr lang="en-US" dirty="0"/>
          </a:p>
        </p:txBody>
      </p:sp>
      <p:pic>
        <p:nvPicPr>
          <p:cNvPr id="8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5C9FF928-8D35-108B-97E6-78E4FEBF1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174" y="101957"/>
            <a:ext cx="10859268" cy="666005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7C633B-F195-639A-2525-06EE187C02AD}"/>
              </a:ext>
            </a:extLst>
          </p:cNvPr>
          <p:cNvSpPr txBox="1"/>
          <p:nvPr/>
        </p:nvSpPr>
        <p:spPr>
          <a:xfrm>
            <a:off x="3492500" y="927100"/>
            <a:ext cx="31623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Microsoft GothicNeo"/>
                <a:cs typeface="Microsoft GothicNeo"/>
              </a:rPr>
              <a:t>Topmost Frequent Tri-grams</a:t>
            </a:r>
          </a:p>
        </p:txBody>
      </p:sp>
      <p:pic>
        <p:nvPicPr>
          <p:cNvPr id="12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935E1149-43C4-D23C-F725-DFAB0178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13" y="693738"/>
            <a:ext cx="3533775" cy="2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5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A80A8-C430-4B68-6F72-1E4BEFE57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Microsoft GothicNeo"/>
                <a:cs typeface="Microsoft GothicNeo"/>
              </a:rPr>
              <a:t>4. Model Building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B0444-7DA6-E220-2980-45CE5FF2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lIns="109728" tIns="91440" rIns="109728" bIns="91440" anchor="t">
            <a:normAutofit fontScale="92500" lnSpcReduction="10000"/>
          </a:bodyPr>
          <a:lstStyle/>
          <a:p>
            <a:pPr>
              <a:lnSpc>
                <a:spcPct val="105000"/>
              </a:lnSpc>
              <a:buFont typeface="Wingdings" panose="02020502050305020303" pitchFamily="18" charset="0"/>
              <a:buChar char="q"/>
            </a:pPr>
            <a:r>
              <a:rPr lang="en-US" dirty="0">
                <a:ea typeface="Microsoft GothicNeo"/>
                <a:cs typeface="Microsoft GothicNeo"/>
              </a:rPr>
              <a:t>We have built 4 models using </a:t>
            </a:r>
            <a:r>
              <a:rPr lang="en-US" dirty="0" err="1">
                <a:ea typeface="Microsoft GothicNeo"/>
                <a:cs typeface="Microsoft GothicNeo"/>
              </a:rPr>
              <a:t>Tfidf</a:t>
            </a:r>
            <a:r>
              <a:rPr lang="en-US" dirty="0">
                <a:ea typeface="Microsoft GothicNeo"/>
                <a:cs typeface="Microsoft GothicNeo"/>
              </a:rPr>
              <a:t> Vectorizer and </a:t>
            </a:r>
            <a:r>
              <a:rPr lang="en-US" dirty="0" err="1">
                <a:ea typeface="Microsoft GothicNeo"/>
                <a:cs typeface="Microsoft GothicNeo"/>
              </a:rPr>
              <a:t>CountVectorizer</a:t>
            </a:r>
            <a:endParaRPr lang="en-US">
              <a:ea typeface="Microsoft GothicNeo"/>
              <a:cs typeface="Microsoft GothicNeo"/>
            </a:endParaRPr>
          </a:p>
          <a:p>
            <a:pPr>
              <a:lnSpc>
                <a:spcPct val="105000"/>
              </a:lnSpc>
              <a:buFont typeface="Wingdings" panose="02020502050305020303" pitchFamily="18" charset="0"/>
              <a:buChar char="q"/>
            </a:pPr>
            <a:r>
              <a:rPr lang="en-US" dirty="0">
                <a:ea typeface="Microsoft GothicNeo"/>
                <a:cs typeface="Microsoft GothicNeo"/>
              </a:rPr>
              <a:t>Using these two we built Logistic regression model and </a:t>
            </a:r>
            <a:r>
              <a:rPr lang="en-US" dirty="0" err="1">
                <a:ea typeface="Microsoft GothicNeo"/>
                <a:cs typeface="Microsoft GothicNeo"/>
              </a:rPr>
              <a:t>XGBoost</a:t>
            </a:r>
            <a:r>
              <a:rPr lang="en-US" dirty="0">
                <a:ea typeface="Microsoft GothicNeo"/>
                <a:cs typeface="Microsoft GothicNeo"/>
              </a:rPr>
              <a:t> model </a:t>
            </a:r>
            <a:endParaRPr lang="en-US">
              <a:ea typeface="Microsoft GothicNeo"/>
              <a:cs typeface="Microsoft GothicNeo"/>
            </a:endParaRPr>
          </a:p>
          <a:p>
            <a:pPr>
              <a:lnSpc>
                <a:spcPct val="105000"/>
              </a:lnSpc>
              <a:buFont typeface="Wingdings" panose="02020502050305020303" pitchFamily="18" charset="0"/>
              <a:buChar char="q"/>
            </a:pPr>
            <a:r>
              <a:rPr lang="en-US" dirty="0">
                <a:ea typeface="Microsoft GothicNeo"/>
                <a:cs typeface="Microsoft GothicNeo"/>
              </a:rPr>
              <a:t>The accuracy which we received is as follows -</a:t>
            </a:r>
            <a:endParaRPr lang="en-US">
              <a:ea typeface="Microsoft GothicNeo"/>
              <a:cs typeface="Microsoft GothicNeo"/>
            </a:endParaRPr>
          </a:p>
          <a:p>
            <a:pPr>
              <a:lnSpc>
                <a:spcPct val="105000"/>
              </a:lnSpc>
              <a:buFont typeface="Wingdings" panose="02020502050305020303" pitchFamily="18" charset="0"/>
              <a:buChar char="q"/>
            </a:pPr>
            <a:r>
              <a:rPr lang="en-US" dirty="0">
                <a:ea typeface="Microsoft GothicNeo"/>
                <a:cs typeface="Microsoft GothicNeo"/>
              </a:rPr>
              <a:t>We chose </a:t>
            </a:r>
            <a:r>
              <a:rPr lang="en-US" b="1" dirty="0">
                <a:ea typeface="Microsoft GothicNeo"/>
                <a:cs typeface="Microsoft GothicNeo"/>
              </a:rPr>
              <a:t>XGB Classifier using </a:t>
            </a:r>
            <a:r>
              <a:rPr lang="en-US" b="1" dirty="0" err="1">
                <a:ea typeface="Microsoft GothicNeo"/>
                <a:cs typeface="Microsoft GothicNeo"/>
              </a:rPr>
              <a:t>CountVectorizer</a:t>
            </a:r>
            <a:r>
              <a:rPr lang="en-US" dirty="0">
                <a:ea typeface="Microsoft GothicNeo"/>
                <a:cs typeface="Microsoft GothicNeo"/>
              </a:rPr>
              <a:t> as our final model</a:t>
            </a:r>
          </a:p>
          <a:p>
            <a:pPr>
              <a:lnSpc>
                <a:spcPct val="105000"/>
              </a:lnSpc>
              <a:buFont typeface="Wingdings" panose="02020502050305020303" pitchFamily="18" charset="0"/>
              <a:buChar char="q"/>
            </a:pPr>
            <a:endParaRPr lang="en-US">
              <a:ea typeface="Microsoft GothicNeo"/>
              <a:cs typeface="Microsoft GothicNeo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Text, table&#10;&#10;Description automatically generated">
            <a:extLst>
              <a:ext uri="{FF2B5EF4-FFF2-40B4-BE49-F238E27FC236}">
                <a16:creationId xmlns:a16="http://schemas.microsoft.com/office/drawing/2014/main" id="{E216BD01-CDBA-2CC5-F607-3CFD29BB0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469" y="2015906"/>
            <a:ext cx="5737551" cy="310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1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13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82" y="816803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FCDFB-BADF-9CA0-E394-36B5F013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92356"/>
            <a:ext cx="3149221" cy="22072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/>
              <a:t>5. Deployment</a:t>
            </a: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39942"/>
            <a:ext cx="4014345" cy="5281287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07EB5F-953C-93E0-1FAA-1355495FF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062" y="882553"/>
            <a:ext cx="4870794" cy="2471928"/>
          </a:xfrm>
          <a:prstGeom prst="rect">
            <a:avLst/>
          </a:prstGeom>
        </p:spPr>
      </p:pic>
      <p:pic>
        <p:nvPicPr>
          <p:cNvPr id="5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5033226-FDAC-3569-0B89-D0B768CD9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49" y="3526805"/>
            <a:ext cx="4897821" cy="236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2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48A3-4E19-8FFD-D2D4-B3DA9DAF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44" y="146787"/>
            <a:ext cx="9076329" cy="1064277"/>
          </a:xfrm>
        </p:spPr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Challenged Faced -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C4E5C-BF99-E037-BAA9-0E704794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44" y="1270357"/>
            <a:ext cx="9076329" cy="3650155"/>
          </a:xfrm>
        </p:spPr>
        <p:txBody>
          <a:bodyPr lIns="109728" tIns="91440" rIns="109728" bIns="91440" anchor="t"/>
          <a:lstStyle/>
          <a:p>
            <a:pPr>
              <a:buFont typeface="Wingdings" panose="02020502050305020303" pitchFamily="18" charset="0"/>
              <a:buChar char="q"/>
            </a:pPr>
            <a:r>
              <a:rPr lang="en-US" dirty="0">
                <a:ea typeface="Microsoft GothicNeo"/>
                <a:cs typeface="Microsoft GothicNeo"/>
              </a:rPr>
              <a:t>Scrapping – It was difficult to get data from some websites and we could hardly collect around 14k data</a:t>
            </a:r>
          </a:p>
          <a:p>
            <a:pPr>
              <a:lnSpc>
                <a:spcPct val="114999"/>
              </a:lnSpc>
              <a:buFont typeface="Wingdings" panose="02020502050305020303" pitchFamily="18" charset="0"/>
              <a:buChar char="q"/>
            </a:pPr>
            <a:r>
              <a:rPr lang="en-US" dirty="0">
                <a:ea typeface="Microsoft GothicNeo"/>
                <a:cs typeface="Microsoft GothicNeo"/>
              </a:rPr>
              <a:t>We tried using Glove for Word Embedding but unfortunately we were unable to achieve that.</a:t>
            </a:r>
          </a:p>
          <a:p>
            <a:pPr>
              <a:lnSpc>
                <a:spcPct val="114999"/>
              </a:lnSpc>
              <a:buFont typeface="Wingdings" panose="02020502050305020303" pitchFamily="18" charset="0"/>
              <a:buChar char="q"/>
            </a:pPr>
            <a:r>
              <a:rPr lang="en-US" dirty="0">
                <a:ea typeface="Microsoft GothicNeo"/>
                <a:cs typeface="Microsoft GothicNeo"/>
              </a:rPr>
              <a:t>Model Building - We tried using Deep learning models but we found it quite difficult to apply on our data.</a:t>
            </a:r>
          </a:p>
        </p:txBody>
      </p:sp>
    </p:spTree>
    <p:extLst>
      <p:ext uri="{BB962C8B-B14F-4D97-AF65-F5344CB8AC3E}">
        <p14:creationId xmlns:p14="http://schemas.microsoft.com/office/powerpoint/2010/main" val="6245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F7D7-C0B1-F69E-4918-3969CD8B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Most Positive and Negative reviews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5467-92BD-0EF8-B031-EA920BEB8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91440" rIns="109728" bIns="91440" anchor="t"/>
          <a:lstStyle/>
          <a:p>
            <a:pPr>
              <a:buFont typeface="Wingdings" panose="02020502050305020303" pitchFamily="18" charset="0"/>
              <a:buChar char="q"/>
            </a:pPr>
            <a:r>
              <a:rPr lang="en-US" dirty="0">
                <a:ea typeface="Microsoft GothicNeo"/>
                <a:cs typeface="Microsoft GothicNeo"/>
              </a:rPr>
              <a:t>Positive -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ea typeface="+mn-lt"/>
                <a:cs typeface="+mn-lt"/>
              </a:rPr>
              <a:t>1. seller perfect product prompt delivery </a:t>
            </a:r>
            <a:r>
              <a:rPr lang="en-US" dirty="0" err="1">
                <a:ea typeface="+mn-lt"/>
                <a:cs typeface="+mn-lt"/>
              </a:rPr>
              <a:t>ther</a:t>
            </a:r>
            <a:r>
              <a:rPr lang="en-US" dirty="0">
                <a:ea typeface="+mn-lt"/>
                <a:cs typeface="+mn-lt"/>
              </a:rPr>
              <a:t> problem </a:t>
            </a:r>
            <a:r>
              <a:rPr lang="en-US" dirty="0" err="1">
                <a:ea typeface="+mn-lt"/>
                <a:cs typeface="+mn-lt"/>
              </a:rPr>
              <a:t>whatsoeveri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continu</a:t>
            </a:r>
            <a:r>
              <a:rPr lang="en-US" dirty="0">
                <a:ea typeface="+mn-lt"/>
                <a:cs typeface="+mn-lt"/>
              </a:rPr>
              <a:t> buy </a:t>
            </a:r>
            <a:r>
              <a:rPr lang="en-US" dirty="0" err="1">
                <a:ea typeface="+mn-lt"/>
                <a:cs typeface="+mn-lt"/>
              </a:rPr>
              <a:t>flipkart</a:t>
            </a:r>
            <a:r>
              <a:rPr lang="en-US" dirty="0">
                <a:ea typeface="+mn-lt"/>
                <a:cs typeface="+mn-lt"/>
              </a:rPr>
              <a:t> read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ea typeface="Microsoft GothicNeo"/>
                <a:cs typeface="Microsoft GothicNeo"/>
              </a:rPr>
              <a:t>2. </a:t>
            </a:r>
            <a:r>
              <a:rPr lang="en-US" dirty="0" err="1">
                <a:ea typeface="Microsoft GothicNeo"/>
                <a:cs typeface="Microsoft GothicNeo"/>
              </a:rPr>
              <a:t>simpli</a:t>
            </a:r>
            <a:r>
              <a:rPr lang="en-US" dirty="0">
                <a:ea typeface="Microsoft GothicNeo"/>
                <a:cs typeface="Microsoft GothicNeo"/>
              </a:rPr>
              <a:t> perfect</a:t>
            </a:r>
          </a:p>
          <a:p>
            <a:pPr>
              <a:lnSpc>
                <a:spcPct val="114999"/>
              </a:lnSpc>
              <a:buFont typeface="Wingdings" panose="02020502050305020303" pitchFamily="18" charset="0"/>
              <a:buChar char="q"/>
            </a:pPr>
            <a:r>
              <a:rPr lang="en-US" dirty="0">
                <a:ea typeface="Microsoft GothicNeo"/>
                <a:cs typeface="Microsoft GothicNeo"/>
              </a:rPr>
              <a:t>Negative - 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ea typeface="+mn-lt"/>
                <a:cs typeface="+mn-lt"/>
              </a:rPr>
              <a:t>1. phone alright hate glass crack </a:t>
            </a:r>
            <a:r>
              <a:rPr lang="en-US" dirty="0" err="1">
                <a:ea typeface="+mn-lt"/>
                <a:cs typeface="+mn-lt"/>
              </a:rPr>
              <a:t>easili</a:t>
            </a:r>
            <a:r>
              <a:rPr lang="en-US" dirty="0">
                <a:ea typeface="+mn-lt"/>
                <a:cs typeface="+mn-lt"/>
              </a:rPr>
              <a:t> have problem appl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d hate get </a:t>
            </a:r>
            <a:r>
              <a:rPr lang="en-US" dirty="0" err="1">
                <a:ea typeface="+mn-lt"/>
                <a:cs typeface="+mn-lt"/>
              </a:rPr>
              <a:t>notif</a:t>
            </a:r>
            <a:r>
              <a:rPr lang="en-US" dirty="0">
                <a:ea typeface="+mn-lt"/>
                <a:cs typeface="+mn-lt"/>
              </a:rPr>
              <a:t> thing care about hate appl stop buy product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-US" dirty="0">
                <a:ea typeface="Microsoft GothicNeo"/>
                <a:cs typeface="Microsoft GothicNeo"/>
              </a:rPr>
              <a:t>2. </a:t>
            </a:r>
            <a:r>
              <a:rPr lang="en-US" dirty="0">
                <a:ea typeface="+mn-lt"/>
                <a:cs typeface="+mn-lt"/>
              </a:rPr>
              <a:t>hate </a:t>
            </a:r>
            <a:r>
              <a:rPr lang="en-US" dirty="0" err="1">
                <a:ea typeface="+mn-lt"/>
                <a:cs typeface="+mn-lt"/>
              </a:rPr>
              <a:t>iphon</a:t>
            </a:r>
            <a:r>
              <a:rPr lang="en-US" dirty="0">
                <a:ea typeface="+mn-lt"/>
                <a:cs typeface="+mn-lt"/>
              </a:rPr>
              <a:t> buy again </a:t>
            </a:r>
            <a:r>
              <a:rPr lang="en-US" dirty="0" err="1">
                <a:ea typeface="+mn-lt"/>
                <a:cs typeface="+mn-lt"/>
              </a:rPr>
              <a:t>samsung</a:t>
            </a:r>
            <a:r>
              <a:rPr lang="en-US" dirty="0">
                <a:ea typeface="+mn-lt"/>
                <a:cs typeface="+mn-lt"/>
              </a:rPr>
              <a:t> well work way well</a:t>
            </a:r>
            <a:endParaRPr lang="en-US" dirty="0">
              <a:ea typeface="Microsoft GothicNeo"/>
              <a:cs typeface="Microsoft GothicNeo"/>
            </a:endParaRPr>
          </a:p>
          <a:p>
            <a:pPr marL="0" indent="0">
              <a:lnSpc>
                <a:spcPct val="114999"/>
              </a:lnSpc>
              <a:buNone/>
            </a:pPr>
            <a:endParaRPr 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86812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C7423C8-F9E7-0B45-94B3-2ACD094BF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FD08C-BCFE-D8FC-D69B-DDF02104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72" y="-82432"/>
            <a:ext cx="4315536" cy="156090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Introduction</a:t>
            </a:r>
            <a:endParaRPr lang="en-US"/>
          </a:p>
        </p:txBody>
      </p:sp>
      <p:pic>
        <p:nvPicPr>
          <p:cNvPr id="13" name="Picture 13" descr="Diagram, venn diagram&#10;&#10;Description automatically generated">
            <a:extLst>
              <a:ext uri="{FF2B5EF4-FFF2-40B4-BE49-F238E27FC236}">
                <a16:creationId xmlns:a16="http://schemas.microsoft.com/office/drawing/2014/main" id="{23394BCA-3501-F6C4-6100-D156039B1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983" r="30107" b="-1"/>
          <a:stretch/>
        </p:blipFill>
        <p:spPr>
          <a:xfrm>
            <a:off x="1923095" y="1335027"/>
            <a:ext cx="2249810" cy="3044131"/>
          </a:xfrm>
          <a:custGeom>
            <a:avLst/>
            <a:gdLst/>
            <a:ahLst/>
            <a:cxnLst/>
            <a:rect l="l" t="t" r="r" b="b"/>
            <a:pathLst>
              <a:path w="2249810" h="3044131">
                <a:moveTo>
                  <a:pt x="1126749" y="0"/>
                </a:moveTo>
                <a:lnTo>
                  <a:pt x="1225438" y="86525"/>
                </a:lnTo>
                <a:cubicBezTo>
                  <a:pt x="1470146" y="275630"/>
                  <a:pt x="1745900" y="327719"/>
                  <a:pt x="1955981" y="449433"/>
                </a:cubicBezTo>
                <a:cubicBezTo>
                  <a:pt x="2157990" y="590684"/>
                  <a:pt x="2249810" y="752678"/>
                  <a:pt x="2249810" y="1076320"/>
                </a:cubicBezTo>
                <a:lnTo>
                  <a:pt x="2249810" y="1172210"/>
                </a:lnTo>
                <a:lnTo>
                  <a:pt x="2249810" y="1445920"/>
                </a:lnTo>
                <a:lnTo>
                  <a:pt x="2249810" y="1598212"/>
                </a:lnTo>
                <a:lnTo>
                  <a:pt x="2249810" y="1807917"/>
                </a:lnTo>
                <a:lnTo>
                  <a:pt x="2249810" y="1967812"/>
                </a:lnTo>
                <a:cubicBezTo>
                  <a:pt x="2249810" y="2291454"/>
                  <a:pt x="2157989" y="2453447"/>
                  <a:pt x="1955981" y="2594699"/>
                </a:cubicBezTo>
                <a:cubicBezTo>
                  <a:pt x="1745898" y="2716412"/>
                  <a:pt x="1470144" y="2768501"/>
                  <a:pt x="1225437" y="2957606"/>
                </a:cubicBezTo>
                <a:lnTo>
                  <a:pt x="1123061" y="3044131"/>
                </a:lnTo>
                <a:lnTo>
                  <a:pt x="1024373" y="2957606"/>
                </a:lnTo>
                <a:cubicBezTo>
                  <a:pt x="779664" y="2768501"/>
                  <a:pt x="503911" y="2716412"/>
                  <a:pt x="293829" y="2594699"/>
                </a:cubicBezTo>
                <a:cubicBezTo>
                  <a:pt x="91821" y="2453447"/>
                  <a:pt x="0" y="2291454"/>
                  <a:pt x="0" y="1967812"/>
                </a:cubicBezTo>
                <a:lnTo>
                  <a:pt x="0" y="1807917"/>
                </a:lnTo>
                <a:lnTo>
                  <a:pt x="0" y="1598212"/>
                </a:lnTo>
                <a:lnTo>
                  <a:pt x="0" y="1445920"/>
                </a:lnTo>
                <a:lnTo>
                  <a:pt x="0" y="1172210"/>
                </a:lnTo>
                <a:lnTo>
                  <a:pt x="0" y="1076320"/>
                </a:lnTo>
                <a:cubicBezTo>
                  <a:pt x="0" y="752678"/>
                  <a:pt x="91821" y="590684"/>
                  <a:pt x="293829" y="449433"/>
                </a:cubicBezTo>
                <a:cubicBezTo>
                  <a:pt x="503912" y="327719"/>
                  <a:pt x="779666" y="275630"/>
                  <a:pt x="1024374" y="86525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99C9355-90D6-441C-85B1-B14F24C1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1891" y="1163865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FE32-0A0B-73BB-F73C-B373C343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952500"/>
            <a:ext cx="5143500" cy="4953001"/>
          </a:xfrm>
        </p:spPr>
        <p:txBody>
          <a:bodyPr lIns="109728" tIns="91440" rIns="109728" bIns="91440" anchor="ctr">
            <a:normAutofit/>
          </a:bodyPr>
          <a:lstStyle/>
          <a:p>
            <a:pPr marL="342900" indent="-342900">
              <a:buFont typeface="Wingdings" panose="02020502050305020303" pitchFamily="18" charset="0"/>
              <a:buChar char="q"/>
            </a:pPr>
            <a:r>
              <a:rPr lang="en-US" b="1">
                <a:ea typeface="+mn-lt"/>
                <a:cs typeface="+mn-lt"/>
              </a:rPr>
              <a:t>Bussiness Problem -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As we know ratings can be easily sorted and judged whether a product is good or bad. But when it comes to sentence reviews we need to read through every line to make sure the review conveys a positive or negative sense. </a:t>
            </a:r>
            <a:endParaRPr lang="en-US">
              <a:ea typeface="Microsoft GothicNeo"/>
              <a:cs typeface="Microsoft GothicNeo"/>
            </a:endParaRPr>
          </a:p>
          <a:p>
            <a:pPr marL="342900" indent="-342900">
              <a:buFont typeface="Wingdings" panose="02020502050305020303" pitchFamily="18" charset="0"/>
              <a:buChar char="q"/>
            </a:pPr>
            <a:r>
              <a:rPr lang="en-US" b="1">
                <a:ea typeface="Microsoft GothicNeo"/>
                <a:cs typeface="Microsoft GothicNeo"/>
              </a:rPr>
              <a:t>Solution-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In the era of artificial intelligence, things like that have got easy with the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Natural Language Processing(NLP) technology.</a:t>
            </a:r>
            <a:endParaRPr lang="en-US"/>
          </a:p>
          <a:p>
            <a:pPr marL="0" indent="0">
              <a:buFont typeface="Wingdings" panose="02020502050305020303" pitchFamily="18" charset="0"/>
              <a:buNone/>
            </a:pPr>
            <a:endParaRPr lang="en-US">
              <a:ea typeface="Microsoft GothicNeo"/>
              <a:cs typeface="Microsoft GothicNeo"/>
            </a:endParaRPr>
          </a:p>
          <a:p>
            <a:endParaRPr lang="en-US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616527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3BCB-928C-B687-1BD0-60D636CD8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b="1" i="1" u="sng" dirty="0"/>
              <a:t>Thank You!!!!</a:t>
            </a:r>
            <a:endParaRPr lang="en-IN" sz="8000" b="1" i="1" u="sng" dirty="0"/>
          </a:p>
        </p:txBody>
      </p:sp>
    </p:spTree>
    <p:extLst>
      <p:ext uri="{BB962C8B-B14F-4D97-AF65-F5344CB8AC3E}">
        <p14:creationId xmlns:p14="http://schemas.microsoft.com/office/powerpoint/2010/main" val="373140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41AC345-EF35-499A-B575-4837FEF46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071BDA1-F0B0-41DF-BC28-7DDA5D3CD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7" y="759617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347AD-AFF0-5C3A-0B42-DA15830B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Microsoft GothicNeo"/>
                <a:cs typeface="Microsoft GothicNeo"/>
              </a:rPr>
              <a:t>Project Overview-</a:t>
            </a:r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5C2EECE-9FD4-5771-F7D4-8427F7D20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608759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5759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1447-E083-E609-3D23-1A98AEA2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527" y="186544"/>
            <a:ext cx="9076329" cy="1064277"/>
          </a:xfrm>
        </p:spPr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1. Data Set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E96149A-308F-3F7A-AE06-270C4E57C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427" y="1243301"/>
            <a:ext cx="9529397" cy="4390067"/>
          </a:xfrm>
        </p:spPr>
      </p:pic>
    </p:spTree>
    <p:extLst>
      <p:ext uri="{BB962C8B-B14F-4D97-AF65-F5344CB8AC3E}">
        <p14:creationId xmlns:p14="http://schemas.microsoft.com/office/powerpoint/2010/main" val="203568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B04054-9023-8941-A94B-771CBBABE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AA618-33E0-EB73-F93B-B33552A3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53" y="140247"/>
            <a:ext cx="5428423" cy="1508760"/>
          </a:xfrm>
        </p:spPr>
        <p:txBody>
          <a:bodyPr anchor="ctr">
            <a:normAutofit/>
          </a:bodyPr>
          <a:lstStyle/>
          <a:p>
            <a:r>
              <a:rPr lang="en-US">
                <a:ea typeface="Microsoft GothicNeo"/>
                <a:cs typeface="Microsoft GothicNeo"/>
              </a:rPr>
              <a:t>2. Data Preprocessing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09ED-3341-8563-193F-3D7BA9D8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852331"/>
            <a:ext cx="5293857" cy="3053170"/>
          </a:xfrm>
        </p:spPr>
        <p:txBody>
          <a:bodyPr lIns="109728" tIns="91440" rIns="109728" bIns="91440" anchor="t">
            <a:normAutofit/>
          </a:bodyPr>
          <a:lstStyle/>
          <a:p>
            <a:pPr marL="457200" indent="-457200">
              <a:lnSpc>
                <a:spcPct val="105000"/>
              </a:lnSpc>
              <a:buAutoNum type="arabicPeriod"/>
            </a:pPr>
            <a:r>
              <a:rPr lang="en-US" sz="1700">
                <a:ea typeface="+mn-lt"/>
                <a:cs typeface="+mn-lt"/>
              </a:rPr>
              <a:t>Expanding Contractions</a:t>
            </a:r>
            <a:endParaRPr lang="en-US" sz="1700">
              <a:ea typeface="Microsoft GothicNeo"/>
              <a:cs typeface="Microsoft GothicNeo"/>
            </a:endParaRPr>
          </a:p>
          <a:p>
            <a:pPr marL="457200" indent="-457200">
              <a:lnSpc>
                <a:spcPct val="105000"/>
              </a:lnSpc>
              <a:buAutoNum type="arabicPeriod"/>
            </a:pPr>
            <a:r>
              <a:rPr lang="en-US" sz="1700">
                <a:ea typeface="+mn-lt"/>
                <a:cs typeface="+mn-lt"/>
              </a:rPr>
              <a:t>Make text all lower case</a:t>
            </a:r>
            <a:endParaRPr lang="en-US" sz="1700">
              <a:ea typeface="Microsoft GothicNeo"/>
              <a:cs typeface="Microsoft GothicNeo"/>
            </a:endParaRPr>
          </a:p>
          <a:p>
            <a:pPr marL="457200" indent="-457200">
              <a:lnSpc>
                <a:spcPct val="105000"/>
              </a:lnSpc>
              <a:buAutoNum type="arabicPeriod"/>
            </a:pPr>
            <a:r>
              <a:rPr lang="en-US" sz="1700">
                <a:ea typeface="+mn-lt"/>
                <a:cs typeface="+mn-lt"/>
              </a:rPr>
              <a:t>Remove punctuation</a:t>
            </a:r>
            <a:endParaRPr lang="en-US" sz="1700">
              <a:ea typeface="Microsoft GothicNeo"/>
              <a:cs typeface="Microsoft GothicNeo"/>
            </a:endParaRPr>
          </a:p>
          <a:p>
            <a:pPr marL="457200" indent="-457200">
              <a:lnSpc>
                <a:spcPct val="105000"/>
              </a:lnSpc>
              <a:buAutoNum type="arabicPeriod"/>
            </a:pPr>
            <a:r>
              <a:rPr lang="en-US" sz="1700">
                <a:ea typeface="+mn-lt"/>
                <a:cs typeface="+mn-lt"/>
              </a:rPr>
              <a:t>Remove numerical values</a:t>
            </a:r>
            <a:endParaRPr lang="en-US" sz="1700">
              <a:ea typeface="Microsoft GothicNeo"/>
              <a:cs typeface="Microsoft GothicNeo"/>
            </a:endParaRPr>
          </a:p>
          <a:p>
            <a:pPr marL="457200" indent="-457200">
              <a:lnSpc>
                <a:spcPct val="105000"/>
              </a:lnSpc>
              <a:buAutoNum type="arabicPeriod"/>
            </a:pPr>
            <a:r>
              <a:rPr lang="en-US" sz="1700">
                <a:ea typeface="+mn-lt"/>
                <a:cs typeface="+mn-lt"/>
              </a:rPr>
              <a:t>Remove common non-sensical text (/n)</a:t>
            </a:r>
            <a:endParaRPr lang="en-US" sz="1700">
              <a:ea typeface="Microsoft GothicNeo"/>
              <a:cs typeface="Microsoft GothicNeo"/>
            </a:endParaRPr>
          </a:p>
          <a:p>
            <a:pPr marL="457200" indent="-457200">
              <a:lnSpc>
                <a:spcPct val="105000"/>
              </a:lnSpc>
              <a:buAutoNum type="arabicPeriod"/>
            </a:pPr>
            <a:r>
              <a:rPr lang="en-US" sz="1700">
                <a:ea typeface="+mn-lt"/>
                <a:cs typeface="+mn-lt"/>
              </a:rPr>
              <a:t>Tokenize text</a:t>
            </a:r>
            <a:endParaRPr lang="en-US" sz="1700">
              <a:ea typeface="Microsoft GothicNeo"/>
              <a:cs typeface="Microsoft GothicNeo"/>
            </a:endParaRPr>
          </a:p>
          <a:p>
            <a:pPr marL="457200" indent="-457200">
              <a:lnSpc>
                <a:spcPct val="105000"/>
              </a:lnSpc>
              <a:buAutoNum type="arabicPeriod"/>
            </a:pPr>
            <a:r>
              <a:rPr lang="en-US" sz="1700">
                <a:ea typeface="+mn-lt"/>
                <a:cs typeface="+mn-lt"/>
              </a:rPr>
              <a:t>Remove stop words</a:t>
            </a:r>
            <a:endParaRPr lang="en-US" sz="1700">
              <a:ea typeface="Microsoft GothicNeo"/>
              <a:cs typeface="Microsoft GothicNeo"/>
            </a:endParaRPr>
          </a:p>
          <a:p>
            <a:pPr>
              <a:lnSpc>
                <a:spcPct val="105000"/>
              </a:lnSpc>
            </a:pPr>
            <a:endParaRPr lang="en-US" sz="1700">
              <a:ea typeface="Microsoft GothicNeo"/>
              <a:cs typeface="Microsoft GothicNeo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778A53-7ADF-F948-B939-0EB454DA2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8812" y="3429000"/>
            <a:ext cx="3350727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926836C-9464-2F1E-9780-C2361B2B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458" y="3426990"/>
            <a:ext cx="6520542" cy="2311791"/>
          </a:xfrm>
          <a:prstGeom prst="rect">
            <a:avLst/>
          </a:prstGeom>
        </p:spPr>
      </p:pic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04F040F-AB70-61F0-A124-4866970CB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65" y="607427"/>
            <a:ext cx="4845934" cy="26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7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0FE9F5DD-ED74-DE4A-AC47-C6664B724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18DA9-8C7C-D7C2-92D2-9F092608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960030"/>
            <a:ext cx="5143500" cy="1507398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Microsoft GothicNeo"/>
                <a:cs typeface="Microsoft GothicNeo"/>
              </a:rPr>
              <a:t>3. EDA</a:t>
            </a:r>
          </a:p>
        </p:txBody>
      </p:sp>
      <p:sp>
        <p:nvSpPr>
          <p:cNvPr id="27" name="Freeform: Shape 5">
            <a:extLst>
              <a:ext uri="{FF2B5EF4-FFF2-40B4-BE49-F238E27FC236}">
                <a16:creationId xmlns:a16="http://schemas.microsoft.com/office/drawing/2014/main" id="{9D1B28EA-772C-794A-A59F-8E7E5CF9D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41778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2">
            <a:extLst>
              <a:ext uri="{FF2B5EF4-FFF2-40B4-BE49-F238E27FC236}">
                <a16:creationId xmlns:a16="http://schemas.microsoft.com/office/drawing/2014/main" id="{BE9E86F5-3804-4993-9353-B93A62BA6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61848"/>
            <a:ext cx="4014345" cy="5291886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183D9C00-36C0-BF70-2D6C-413A76B7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2" y="2258097"/>
            <a:ext cx="3826933" cy="32531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A2ED-4845-5C8B-5FBD-2D6BED6F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844800"/>
            <a:ext cx="5143500" cy="3053170"/>
          </a:xfrm>
        </p:spPr>
        <p:txBody>
          <a:bodyPr lIns="109728" tIns="91440" rIns="109728" bIns="91440" anchor="b"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>
                <a:ea typeface="Microsoft GothicNeo"/>
                <a:cs typeface="Microsoft GothicNeo"/>
              </a:rPr>
              <a:t>Getting Polarity</a:t>
            </a:r>
            <a:endParaRPr lang="en-US" b="1"/>
          </a:p>
          <a:p>
            <a:pPr marL="342900" indent="-342900">
              <a:buFont typeface="Wingdings" panose="02020502050305020303" pitchFamily="18" charset="0"/>
              <a:buChar char="§"/>
            </a:pPr>
            <a:r>
              <a:rPr lang="en-US" dirty="0">
                <a:ea typeface="Microsoft GothicNeo"/>
                <a:cs typeface="Microsoft GothicNeo"/>
              </a:rPr>
              <a:t>The Max Polarity in our data is – [1.0]</a:t>
            </a:r>
          </a:p>
          <a:p>
            <a:pPr marL="342900" indent="-342900">
              <a:buFont typeface="Wingdings" panose="02020502050305020303" pitchFamily="18" charset="0"/>
              <a:buChar char="§"/>
            </a:pPr>
            <a:r>
              <a:rPr lang="en-US" dirty="0">
                <a:ea typeface="Microsoft GothicNeo"/>
                <a:cs typeface="Microsoft GothicNeo"/>
              </a:rPr>
              <a:t>The Min Polarity in our data is - [-0.8]</a:t>
            </a:r>
          </a:p>
          <a:p>
            <a:pPr marL="0" indent="0">
              <a:buNone/>
            </a:pPr>
            <a:endParaRPr lang="en-US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en-US">
              <a:ea typeface="Microsoft GothicNeo"/>
              <a:cs typeface="Microsoft GothicNeo"/>
            </a:endParaRPr>
          </a:p>
          <a:p>
            <a:pPr marL="0" indent="0">
              <a:buNone/>
            </a:pPr>
            <a:endParaRPr lang="en-US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28521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8C10A-5A6B-A93E-32B8-AB28188D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72" y="156277"/>
            <a:ext cx="4470832" cy="1507398"/>
          </a:xfrm>
        </p:spPr>
        <p:txBody>
          <a:bodyPr anchor="ctr">
            <a:normAutofit/>
          </a:bodyPr>
          <a:lstStyle/>
          <a:p>
            <a:r>
              <a:rPr lang="en-US" dirty="0">
                <a:ea typeface="Microsoft GothicNeo"/>
                <a:cs typeface="Microsoft GothicNeo"/>
              </a:rPr>
              <a:t>3.2 Sentiments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5876A-D275-9974-7D31-0ACFC113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92" y="2260253"/>
            <a:ext cx="5044940" cy="3637717"/>
          </a:xfrm>
        </p:spPr>
        <p:txBody>
          <a:bodyPr lIns="109728" tIns="91440" rIns="109728" bIns="91440" anchor="t">
            <a:noAutofit/>
          </a:bodyPr>
          <a:lstStyle/>
          <a:p>
            <a:pPr>
              <a:lnSpc>
                <a:spcPct val="105000"/>
              </a:lnSpc>
              <a:buFont typeface="Wingdings" panose="02020502050305020303" pitchFamily="18" charset="0"/>
              <a:buChar char="q"/>
            </a:pPr>
            <a:r>
              <a:rPr lang="en-US" dirty="0">
                <a:ea typeface="Microsoft GothicNeo"/>
                <a:cs typeface="Microsoft GothicNeo"/>
              </a:rPr>
              <a:t>We derived Sentiments from Polarity of the reviews.</a:t>
            </a:r>
          </a:p>
          <a:p>
            <a:pPr>
              <a:lnSpc>
                <a:spcPct val="105000"/>
              </a:lnSpc>
              <a:buFont typeface="Wingdings" panose="02020502050305020303" pitchFamily="18" charset="0"/>
              <a:buChar char="§"/>
            </a:pPr>
            <a:r>
              <a:rPr lang="en-US" dirty="0">
                <a:ea typeface="Microsoft GothicNeo"/>
                <a:cs typeface="Microsoft GothicNeo"/>
              </a:rPr>
              <a:t>Polarity less than 0 contains Negative Reviews</a:t>
            </a:r>
          </a:p>
          <a:p>
            <a:pPr>
              <a:lnSpc>
                <a:spcPct val="105000"/>
              </a:lnSpc>
              <a:buFont typeface="Wingdings" panose="02020502050305020303" pitchFamily="18" charset="0"/>
              <a:buChar char="§"/>
            </a:pPr>
            <a:r>
              <a:rPr lang="en-US" dirty="0">
                <a:ea typeface="Microsoft GothicNeo"/>
                <a:cs typeface="Microsoft GothicNeo"/>
              </a:rPr>
              <a:t>Polarity greater than zero contains Positive reviews</a:t>
            </a:r>
          </a:p>
          <a:p>
            <a:pPr>
              <a:lnSpc>
                <a:spcPct val="105000"/>
              </a:lnSpc>
              <a:buFont typeface="Wingdings" panose="02020502050305020303" pitchFamily="18" charset="0"/>
              <a:buChar char="§"/>
            </a:pPr>
            <a:r>
              <a:rPr lang="en-US" dirty="0">
                <a:ea typeface="Microsoft GothicNeo"/>
                <a:cs typeface="Microsoft GothicNeo"/>
              </a:rPr>
              <a:t>The count for the same is -</a:t>
            </a:r>
          </a:p>
          <a:p>
            <a:pPr>
              <a:lnSpc>
                <a:spcPct val="105000"/>
              </a:lnSpc>
              <a:buFont typeface="Arial" panose="02020502050305020303" pitchFamily="18" charset="0"/>
              <a:buChar char="•"/>
            </a:pPr>
            <a:r>
              <a:rPr lang="en-US" dirty="0">
                <a:latin typeface="Times New Roman"/>
                <a:ea typeface="Microsoft GothicNeo"/>
                <a:cs typeface="Microsoft GothicNeo"/>
              </a:rPr>
              <a:t>Positive Reviews - 10942</a:t>
            </a:r>
          </a:p>
          <a:p>
            <a:pPr>
              <a:lnSpc>
                <a:spcPct val="105000"/>
              </a:lnSpc>
              <a:buFont typeface="Arial" panose="02020502050305020303" pitchFamily="18" charset="0"/>
              <a:buChar char="•"/>
            </a:pPr>
            <a:r>
              <a:rPr lang="en-US" dirty="0">
                <a:latin typeface="Times New Roman"/>
                <a:ea typeface="Microsoft GothicNeo"/>
                <a:cs typeface="Microsoft GothicNeo"/>
              </a:rPr>
              <a:t>Negative Reviews - 1430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CB16E49D-1219-DF3B-F92A-801BA21F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35" y="1716806"/>
            <a:ext cx="5266085" cy="31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8132-3476-AFA0-3C3F-F6E0BEAE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44" y="146787"/>
            <a:ext cx="6203345" cy="772177"/>
          </a:xfrm>
        </p:spPr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3.3 Distribution of Data</a:t>
            </a:r>
            <a:endParaRPr lang="en-US" dirty="0"/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B4DDA667-BF37-2C17-E652-2D946082B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200" y="978257"/>
            <a:ext cx="8669216" cy="5542455"/>
          </a:xfrm>
        </p:spPr>
      </p:pic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4ABE210A-2805-C8C8-1F00-17AD1957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195" y="3946992"/>
            <a:ext cx="4235884" cy="27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9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0B71B318-4C0D-E1FC-52F2-3FBDFD6D4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49" b="952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8A89DC-5202-3042-84C5-A3E7FC12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23217-A7D3-7C47-4CD5-0F428A575510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Microsoft GothicNeo"/>
                <a:cs typeface="Microsoft GothicNeo"/>
              </a:rPr>
              <a:t>Bar Plot for Polarity</a:t>
            </a:r>
            <a:endParaRPr lang="en-US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54169202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48</TotalTime>
  <Words>433</Words>
  <Application>Microsoft Office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Microsoft GothicNeo</vt:lpstr>
      <vt:lpstr>Arial</vt:lpstr>
      <vt:lpstr>Goudy Old Style</vt:lpstr>
      <vt:lpstr>Times New Roman</vt:lpstr>
      <vt:lpstr>Wingdings</vt:lpstr>
      <vt:lpstr>MarrakeshVTI</vt:lpstr>
      <vt:lpstr>P123 – Group 4  iPhone 4s review Sentiment Analysis</vt:lpstr>
      <vt:lpstr>Introduction</vt:lpstr>
      <vt:lpstr>Project Overview-</vt:lpstr>
      <vt:lpstr>1. Data Set</vt:lpstr>
      <vt:lpstr>2. Data Preprocessing</vt:lpstr>
      <vt:lpstr>3. EDA</vt:lpstr>
      <vt:lpstr>3.2 Sentiments</vt:lpstr>
      <vt:lpstr>3.3 Distribution of Data</vt:lpstr>
      <vt:lpstr>PowerPoint Presentation</vt:lpstr>
      <vt:lpstr>Plot for sentiments</vt:lpstr>
      <vt:lpstr>3.4 WordCloud</vt:lpstr>
      <vt:lpstr>Most Frequent words in Negative Reviews</vt:lpstr>
      <vt:lpstr>4. Feature Generation</vt:lpstr>
      <vt:lpstr>PowerPoint Presentation</vt:lpstr>
      <vt:lpstr>PowerPoint Presentation</vt:lpstr>
      <vt:lpstr>4. Model Building</vt:lpstr>
      <vt:lpstr>5. Deployment</vt:lpstr>
      <vt:lpstr>Challenged Faced - </vt:lpstr>
      <vt:lpstr>Most Positive and Negative reviews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Manasi Jagdale</cp:lastModifiedBy>
  <cp:revision>591</cp:revision>
  <dcterms:created xsi:type="dcterms:W3CDTF">2022-06-21T04:48:17Z</dcterms:created>
  <dcterms:modified xsi:type="dcterms:W3CDTF">2022-06-21T08:26:33Z</dcterms:modified>
</cp:coreProperties>
</file>