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340" r:id="rId5"/>
    <p:sldId id="341" r:id="rId6"/>
    <p:sldId id="343" r:id="rId7"/>
    <p:sldId id="356" r:id="rId8"/>
    <p:sldId id="350" r:id="rId9"/>
    <p:sldId id="342" r:id="rId10"/>
    <p:sldId id="348" r:id="rId11"/>
    <p:sldId id="346" r:id="rId12"/>
    <p:sldId id="357" r:id="rId13"/>
    <p:sldId id="347" r:id="rId14"/>
    <p:sldId id="351" r:id="rId15"/>
    <p:sldId id="35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autoAdjust="0"/>
  </p:normalViewPr>
  <p:slideViewPr>
    <p:cSldViewPr snapToGrid="0">
      <p:cViewPr varScale="1">
        <p:scale>
          <a:sx n="78" d="100"/>
          <a:sy n="78" d="100"/>
        </p:scale>
        <p:origin x="869" y="62"/>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4/11/2024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597506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43636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336407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21335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3110019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4/11/2024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399966"/>
            <a:ext cx="10571998" cy="3366198"/>
          </a:xfrm>
        </p:spPr>
        <p:txBody>
          <a:bodyPr/>
          <a:lstStyle/>
          <a:p>
            <a:pPr lvl="0"/>
            <a:r>
              <a:rPr lang="en-US" noProof="0" dirty="0"/>
              <a:t>Local Differential Privacy</a:t>
            </a:r>
            <a:br>
              <a:rPr lang="en-US" noProof="0" dirty="0"/>
            </a:br>
            <a:r>
              <a:rPr lang="en-US" noProof="0" dirty="0"/>
              <a:t>for</a:t>
            </a:r>
            <a:br>
              <a:rPr lang="en-US" noProof="0" dirty="0"/>
            </a:br>
            <a:r>
              <a:rPr lang="en-US" noProof="0" dirty="0"/>
              <a:t>Deep Learning</a:t>
            </a:r>
          </a:p>
        </p:txBody>
      </p:sp>
      <p:sp>
        <p:nvSpPr>
          <p:cNvPr id="3" name="Subtitle 2">
            <a:extLst>
              <a:ext uri="{FF2B5EF4-FFF2-40B4-BE49-F238E27FC236}">
                <a16:creationId xmlns:a16="http://schemas.microsoft.com/office/drawing/2014/main" id="{3B11D53E-1F86-478A-3D18-40A1A1F4E408}"/>
              </a:ext>
            </a:extLst>
          </p:cNvPr>
          <p:cNvSpPr txBox="1">
            <a:spLocks/>
          </p:cNvSpPr>
          <p:nvPr/>
        </p:nvSpPr>
        <p:spPr>
          <a:xfrm>
            <a:off x="810000" y="5031293"/>
            <a:ext cx="10572000" cy="896468"/>
          </a:xfrm>
          <a:prstGeom prst="rect">
            <a:avLst/>
          </a:prstGeom>
        </p:spPr>
        <p:txBody>
          <a:bodyPr/>
          <a:lst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t>SAMARTH JAIN</a:t>
            </a:r>
          </a:p>
          <a:p>
            <a:pPr marL="0" indent="0" algn="ctr">
              <a:buNone/>
            </a:pPr>
            <a:r>
              <a:rPr lang="en-US" dirty="0"/>
              <a:t>22125033</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C9C7069E-8095-250E-5EC8-5FE8BAC18FAA}"/>
              </a:ext>
              <a:ext uri="{C183D7F6-B498-43B3-948B-1728B52AA6E4}">
                <adec:decorative xmlns:adec="http://schemas.microsoft.com/office/drawing/2017/decorative" val="1"/>
              </a:ext>
            </a:extLst>
          </p:cNvPr>
          <p:cNvPicPr>
            <a:picLocks noGrp="1" noChangeAspect="1"/>
          </p:cNvPicPr>
          <p:nvPr>
            <p:ph type="pic" sz="quarter" idx="11"/>
          </p:nvPr>
        </p:nvPicPr>
        <p:blipFill rotWithShape="1">
          <a:blip r:embed="rId3"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t="14" b="14"/>
          <a:stretch/>
        </p:blipFill>
        <p:spPr>
          <a:xfrm>
            <a:off x="1236663" y="776288"/>
            <a:ext cx="3433762" cy="5018087"/>
          </a:xfrm>
        </p:spPr>
      </p:pic>
      <p:pic>
        <p:nvPicPr>
          <p:cNvPr id="5" name="Picture 4">
            <a:extLst>
              <a:ext uri="{FF2B5EF4-FFF2-40B4-BE49-F238E27FC236}">
                <a16:creationId xmlns:a16="http://schemas.microsoft.com/office/drawing/2014/main" id="{916019B0-D3BC-BCEF-EF3C-F2E2C905C03B}"/>
              </a:ext>
            </a:extLst>
          </p:cNvPr>
          <p:cNvPicPr>
            <a:picLocks noChangeAspect="1"/>
          </p:cNvPicPr>
          <p:nvPr/>
        </p:nvPicPr>
        <p:blipFill>
          <a:blip r:embed="rId4"/>
          <a:stretch>
            <a:fillRect/>
          </a:stretch>
        </p:blipFill>
        <p:spPr>
          <a:xfrm>
            <a:off x="6603481" y="2556389"/>
            <a:ext cx="4994486" cy="1804624"/>
          </a:xfrm>
          <a:prstGeom prst="rect">
            <a:avLst/>
          </a:prstGeom>
          <a:ln w="2286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8CC28204-2C6C-CA2B-7ACE-709BD219E7A2}"/>
              </a:ext>
            </a:extLst>
          </p:cNvPr>
          <p:cNvSpPr>
            <a:spLocks noGrp="1"/>
          </p:cNvSpPr>
          <p:nvPr>
            <p:ph type="title"/>
          </p:nvPr>
        </p:nvSpPr>
        <p:spPr>
          <a:xfrm>
            <a:off x="2011889" y="1641418"/>
            <a:ext cx="3051727" cy="2190705"/>
          </a:xfrm>
        </p:spPr>
        <p:txBody>
          <a:bodyPr/>
          <a:lstStyle/>
          <a:p>
            <a:r>
              <a:rPr lang="en-US" dirty="0">
                <a:solidFill>
                  <a:schemeClr val="tx1"/>
                </a:solidFill>
              </a:rPr>
              <a:t>Results</a:t>
            </a:r>
          </a:p>
        </p:txBody>
      </p:sp>
    </p:spTree>
    <p:extLst>
      <p:ext uri="{BB962C8B-B14F-4D97-AF65-F5344CB8AC3E}">
        <p14:creationId xmlns:p14="http://schemas.microsoft.com/office/powerpoint/2010/main" val="101441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36952" y="998628"/>
            <a:ext cx="3829465" cy="2693887"/>
          </a:xfrm>
        </p:spPr>
        <p:txBody>
          <a:bodyPr/>
          <a:lstStyle/>
          <a:p>
            <a:r>
              <a:rPr lang="en-US" dirty="0"/>
              <a:t>Conclusion</a:t>
            </a:r>
          </a:p>
        </p:txBody>
      </p:sp>
      <p:sp>
        <p:nvSpPr>
          <p:cNvPr id="4" name="Content Placeholder 2">
            <a:extLst>
              <a:ext uri="{FF2B5EF4-FFF2-40B4-BE49-F238E27FC236}">
                <a16:creationId xmlns:a16="http://schemas.microsoft.com/office/drawing/2014/main" id="{A7E453EB-E438-9F2C-ACF7-61E543BA2FB5}"/>
              </a:ext>
            </a:extLst>
          </p:cNvPr>
          <p:cNvSpPr txBox="1">
            <a:spLocks/>
          </p:cNvSpPr>
          <p:nvPr/>
        </p:nvSpPr>
        <p:spPr>
          <a:xfrm>
            <a:off x="870240" y="834495"/>
            <a:ext cx="5687876" cy="5222176"/>
          </a:xfrm>
          <a:prstGeom prst="rect">
            <a:avLst/>
          </a:prstGeom>
          <a:effectLst/>
        </p:spPr>
        <p:txBody>
          <a:bodyPr vert="horz" lIns="91440" tIns="45720" rIns="91440" bIns="45720" rtlCol="0" anchor="t">
            <a:normAutofit fontScale="55000" lnSpcReduction="20000"/>
          </a:bodyPr>
          <a:lstStyle>
            <a:lvl1pPr marL="285750" indent="-285750" algn="l" defTabSz="457200" rtl="0" eaLnBrk="1" latinLnBrk="0" hangingPunct="1">
              <a:lnSpc>
                <a:spcPct val="150000"/>
              </a:lnSpc>
              <a:spcBef>
                <a:spcPts val="0"/>
              </a:spcBef>
              <a:spcAft>
                <a:spcPts val="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50000"/>
              </a:lnSpc>
              <a:spcBef>
                <a:spcPct val="20000"/>
              </a:spcBef>
              <a:spcAft>
                <a:spcPts val="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solidFill>
                  <a:schemeClr val="tx1"/>
                </a:solidFill>
              </a:rPr>
              <a:t>The proposed LDP mechanism achieves exceptional accuracy even with stringent privacy constraints (e.g., ε = 0.5), outperforming existing differentially private approaches for MNIST and CIFAR-10 datasets.</a:t>
            </a:r>
          </a:p>
          <a:p>
            <a:endParaRPr lang="en-US" dirty="0">
              <a:solidFill>
                <a:schemeClr val="tx1"/>
              </a:solidFill>
            </a:endParaRPr>
          </a:p>
          <a:p>
            <a:r>
              <a:rPr lang="en-US" dirty="0">
                <a:solidFill>
                  <a:schemeClr val="tx1"/>
                </a:solidFill>
              </a:rPr>
              <a:t>By enabling a distribution of the CNN structure between data owners and servers, the method alleviates the need for a trusted curator, enhancing privacy while reducing computational burden on data owners.</a:t>
            </a:r>
          </a:p>
          <a:p>
            <a:endParaRPr lang="en-US" dirty="0">
              <a:solidFill>
                <a:schemeClr val="tx1"/>
              </a:solidFill>
            </a:endParaRPr>
          </a:p>
          <a:p>
            <a:r>
              <a:rPr lang="en-US" dirty="0">
                <a:solidFill>
                  <a:schemeClr val="tx1"/>
                </a:solidFill>
              </a:rPr>
              <a:t>The distributed architecture enhances flexibility in data processing, particularly beneficial in big data contexts, and facilitates adaptation to emerging technologies like SDN and NFV in edge-cloud interactions.</a:t>
            </a:r>
          </a:p>
          <a:p>
            <a:endParaRPr lang="en-US" dirty="0">
              <a:solidFill>
                <a:schemeClr val="tx1"/>
              </a:solidFill>
            </a:endParaRPr>
          </a:p>
          <a:p>
            <a:r>
              <a:rPr lang="en-US" dirty="0">
                <a:solidFill>
                  <a:schemeClr val="tx1"/>
                </a:solidFill>
              </a:rPr>
              <a:t>The method allows private sharing of sensitive data and mitigates privacy leaks in distributed ML scenarios, offering a robust solution for preserving privacy in collaborative learning environments.</a:t>
            </a:r>
          </a:p>
          <a:p>
            <a:endParaRPr lang="en-US" dirty="0">
              <a:solidFill>
                <a:schemeClr val="tx1"/>
              </a:solidFill>
            </a:endParaRPr>
          </a:p>
          <a:p>
            <a:r>
              <a:rPr lang="en-US" dirty="0">
                <a:solidFill>
                  <a:schemeClr val="tx1"/>
                </a:solidFill>
              </a:rPr>
              <a:t>Architectural independence between the LDP component (LATENT) and the fully connected ANN component (FC module) streamlines parameter selection, enabling easy training and tuning of the FC module for higher accuracy and extreme privacy.</a:t>
            </a:r>
          </a:p>
          <a:p>
            <a:endParaRPr lang="en-US" dirty="0">
              <a:solidFill>
                <a:schemeClr val="tx1"/>
              </a:solidFill>
            </a:endParaRPr>
          </a:p>
          <a:p>
            <a:r>
              <a:rPr lang="en-US" dirty="0">
                <a:solidFill>
                  <a:schemeClr val="tx1"/>
                </a:solidFill>
              </a:rPr>
              <a:t>The approach suggests avenues for future research, including exploring methods to reduce data sensitivity, testing the method on diverse DL architectures like LSTM, and evaluating its performance on various large datasets to assess its generalizability and scalability.</a:t>
            </a:r>
          </a:p>
        </p:txBody>
      </p:sp>
    </p:spTree>
    <p:extLst>
      <p:ext uri="{BB962C8B-B14F-4D97-AF65-F5344CB8AC3E}">
        <p14:creationId xmlns:p14="http://schemas.microsoft.com/office/powerpoint/2010/main" val="261094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 Placeholder 2">
            <a:extLst>
              <a:ext uri="{FF2B5EF4-FFF2-40B4-BE49-F238E27FC236}">
                <a16:creationId xmlns:a16="http://schemas.microsoft.com/office/drawing/2014/main" id="{411A2349-EF0B-F33D-13F9-826241461648}"/>
              </a:ext>
            </a:extLst>
          </p:cNvPr>
          <p:cNvSpPr>
            <a:spLocks noGrp="1"/>
          </p:cNvSpPr>
          <p:nvPr>
            <p:ph type="body" sz="quarter" idx="14"/>
          </p:nvPr>
        </p:nvSpPr>
        <p:spPr>
          <a:xfrm>
            <a:off x="770660" y="4042066"/>
            <a:ext cx="10650681" cy="2296843"/>
          </a:xfrm>
        </p:spPr>
        <p:txBody>
          <a:bodyPr/>
          <a:lstStyle/>
          <a:p>
            <a:pPr lvl="0"/>
            <a:r>
              <a:rPr lang="en-US" dirty="0"/>
              <a:t>SAMARTH JAIN</a:t>
            </a:r>
            <a:endParaRPr lang="en-US" noProof="0" dirty="0"/>
          </a:p>
          <a:p>
            <a:pPr lvl="0"/>
            <a:r>
              <a:rPr lang="en-US" noProof="0" dirty="0"/>
              <a:t>22125033</a:t>
            </a:r>
          </a:p>
          <a:p>
            <a:pPr lvl="0"/>
            <a:r>
              <a:rPr lang="en-US" dirty="0"/>
              <a:t>DATA SCIENCE AND ARTIFICIAL INTELLIGENCE</a:t>
            </a:r>
            <a:endParaRPr lang="en-US" noProof="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lstStyle/>
          <a:p>
            <a:pPr lvl="0"/>
            <a:r>
              <a:rPr lang="en-US" noProof="0" dirty="0"/>
              <a:t>Introduction</a:t>
            </a:r>
          </a:p>
          <a:p>
            <a:pPr lvl="0"/>
            <a:r>
              <a:rPr lang="en-US" dirty="0"/>
              <a:t>Working of Differential Privacy Model</a:t>
            </a:r>
            <a:endParaRPr lang="en-US" noProof="0" dirty="0"/>
          </a:p>
          <a:p>
            <a:pPr lvl="0"/>
            <a:r>
              <a:rPr lang="en-US" dirty="0"/>
              <a:t>Algorithms</a:t>
            </a:r>
            <a:endParaRPr lang="en-US" noProof="0" dirty="0"/>
          </a:p>
          <a:p>
            <a:pPr lvl="0"/>
            <a:r>
              <a:rPr lang="en-US" dirty="0"/>
              <a:t>Results</a:t>
            </a:r>
            <a:endParaRPr lang="en-US" noProof="0" dirty="0"/>
          </a:p>
          <a:p>
            <a:pPr lvl="0"/>
            <a:r>
              <a:rPr lang="en-US" dirty="0"/>
              <a:t>Conclusion</a:t>
            </a:r>
            <a:endParaRPr lang="en-US" noProof="0" dirty="0"/>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a:t>Introduction</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5346793" y="924340"/>
            <a:ext cx="5684373" cy="5009322"/>
          </a:xfrm>
        </p:spPr>
        <p:txBody>
          <a:bodyPr>
            <a:normAutofit fontScale="85000" lnSpcReduction="20000"/>
          </a:bodyPr>
          <a:lstStyle/>
          <a:p>
            <a:pPr marL="285750" lvl="0" indent="-285750">
              <a:buFont typeface="Arial" panose="020B0604020202020204" pitchFamily="34" charset="0"/>
              <a:buChar char="•"/>
            </a:pPr>
            <a:r>
              <a:rPr lang="en-US" noProof="0" dirty="0"/>
              <a:t>IoT generates vast amounts of data, driving advancements in technologies like big data analytics and machine learning, unlocking new opportunities across various industries.</a:t>
            </a:r>
          </a:p>
          <a:p>
            <a:pPr marL="285750" lvl="0" indent="-285750">
              <a:buFont typeface="Arial" panose="020B0604020202020204" pitchFamily="34" charset="0"/>
              <a:buChar char="•"/>
            </a:pPr>
            <a:r>
              <a:rPr lang="en-US" noProof="0" dirty="0"/>
              <a:t>Integrating machine learning algorithms into distributed IoT environments, particularly those controlled by SDNs and NFVs, faces challenges due to server-centric architectures and privacy concerns.</a:t>
            </a:r>
          </a:p>
          <a:p>
            <a:pPr marL="285750" lvl="0" indent="-285750">
              <a:buFont typeface="Arial" panose="020B0604020202020204" pitchFamily="34" charset="0"/>
              <a:buChar char="•"/>
            </a:pPr>
            <a:r>
              <a:rPr lang="en-US" noProof="0" dirty="0"/>
              <a:t>Deep learning models, often trained on sensitive data, can pose privacy risks, especially in distributed, cloud-based environments where adversaries may exploit vulnerabilities to extract sensitive information.</a:t>
            </a:r>
          </a:p>
          <a:p>
            <a:pPr marL="285750" lvl="0" indent="-285750">
              <a:buFont typeface="Arial" panose="020B0604020202020204" pitchFamily="34" charset="0"/>
              <a:buChar char="•"/>
            </a:pPr>
            <a:r>
              <a:rPr lang="en-US" noProof="0" dirty="0"/>
              <a:t> Differential privacy (DP) emerges as a robust framework for mitigating privacy risks in deep learning. Local DP (LDP) is favored over global DP (GDP) due to its ability to preserve privacy without relying on a trusted curator.</a:t>
            </a:r>
          </a:p>
        </p:txBody>
      </p:sp>
    </p:spTree>
    <p:extLst>
      <p:ext uri="{BB962C8B-B14F-4D97-AF65-F5344CB8AC3E}">
        <p14:creationId xmlns:p14="http://schemas.microsoft.com/office/powerpoint/2010/main" val="95907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a:t>Introduction</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5346793" y="924340"/>
            <a:ext cx="5684373" cy="5009322"/>
          </a:xfrm>
        </p:spPr>
        <p:txBody>
          <a:bodyPr>
            <a:normAutofit fontScale="85000" lnSpcReduction="10000"/>
          </a:bodyPr>
          <a:lstStyle/>
          <a:p>
            <a:pPr marL="285750" lvl="0" indent="-285750">
              <a:buFont typeface="Arial" panose="020B0604020202020204" pitchFamily="34" charset="0"/>
              <a:buChar char="•"/>
            </a:pPr>
            <a:r>
              <a:rPr lang="en-US" noProof="0" dirty="0"/>
              <a:t>LATENT, a distributed LDP mechanism, employs a novel LDP protocol utilizing properties of randomized response. This protocol enhances privacy preservation in convolutional neural network (CNN) models released as black-box models.</a:t>
            </a:r>
          </a:p>
          <a:p>
            <a:pPr marL="285750" lvl="0" indent="-285750">
              <a:buFont typeface="Arial" panose="020B0604020202020204" pitchFamily="34" charset="0"/>
              <a:buChar char="•"/>
            </a:pPr>
            <a:r>
              <a:rPr lang="en-US" noProof="0" dirty="0"/>
              <a:t>UER protocol, an improvement over existing LDP protocols, enhances utility during data randomization. It introduces flexibility in choosing randomization probabilities, leading to improved accuracy and privacy preservation.</a:t>
            </a:r>
          </a:p>
          <a:p>
            <a:pPr marL="285750" lvl="0" indent="-285750">
              <a:buFont typeface="Arial" panose="020B0604020202020204" pitchFamily="34" charset="0"/>
              <a:buChar char="•"/>
            </a:pPr>
            <a:r>
              <a:rPr lang="en-US" noProof="0" dirty="0"/>
              <a:t>LATENT's integration into modern environments, such as SDN-controlled NFV, is facilitated by moving the randomization layer to run as an NFV service. Its effectiveness is demonstrated through experiments, showing high accuracy and efficiency even on general-purpose computers.</a:t>
            </a:r>
          </a:p>
        </p:txBody>
      </p:sp>
    </p:spTree>
    <p:extLst>
      <p:ext uri="{BB962C8B-B14F-4D97-AF65-F5344CB8AC3E}">
        <p14:creationId xmlns:p14="http://schemas.microsoft.com/office/powerpoint/2010/main" val="3032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7DFA-9278-9CB6-C5BC-520AB107B9E7}"/>
              </a:ext>
            </a:extLst>
          </p:cNvPr>
          <p:cNvSpPr>
            <a:spLocks noGrp="1"/>
          </p:cNvSpPr>
          <p:nvPr>
            <p:ph type="title"/>
          </p:nvPr>
        </p:nvSpPr>
        <p:spPr>
          <a:xfrm>
            <a:off x="711679" y="567814"/>
            <a:ext cx="10571998" cy="2983528"/>
          </a:xfrm>
        </p:spPr>
        <p:txBody>
          <a:bodyPr/>
          <a:lstStyle/>
          <a:p>
            <a:pPr lvl="0"/>
            <a:r>
              <a:rPr lang="en-US" sz="1600" noProof="0" dirty="0"/>
              <a:t>CNN architecture with the LATENT randomization layer</a:t>
            </a:r>
          </a:p>
        </p:txBody>
      </p:sp>
      <p:pic>
        <p:nvPicPr>
          <p:cNvPr id="4" name="Picture 3">
            <a:extLst>
              <a:ext uri="{FF2B5EF4-FFF2-40B4-BE49-F238E27FC236}">
                <a16:creationId xmlns:a16="http://schemas.microsoft.com/office/drawing/2014/main" id="{FCEAFCF7-AD1C-015E-9AB5-9B7FAA5F6C20}"/>
              </a:ext>
            </a:extLst>
          </p:cNvPr>
          <p:cNvPicPr>
            <a:picLocks noChangeAspect="1"/>
          </p:cNvPicPr>
          <p:nvPr/>
        </p:nvPicPr>
        <p:blipFill>
          <a:blip r:embed="rId3"/>
          <a:stretch>
            <a:fillRect/>
          </a:stretch>
        </p:blipFill>
        <p:spPr>
          <a:xfrm>
            <a:off x="3707514" y="707609"/>
            <a:ext cx="4531919" cy="2224084"/>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3D302314-9101-658A-2E99-EFB4625A11B3}"/>
              </a:ext>
            </a:extLst>
          </p:cNvPr>
          <p:cNvPicPr>
            <a:picLocks noChangeAspect="1"/>
          </p:cNvPicPr>
          <p:nvPr/>
        </p:nvPicPr>
        <p:blipFill>
          <a:blip r:embed="rId4"/>
          <a:stretch>
            <a:fillRect/>
          </a:stretch>
        </p:blipFill>
        <p:spPr>
          <a:xfrm>
            <a:off x="3394036" y="3952566"/>
            <a:ext cx="5403928" cy="1720943"/>
          </a:xfrm>
          <a:prstGeom prst="rect">
            <a:avLst/>
          </a:prstGeom>
          <a:ln w="228600" cap="sq" cmpd="thickThin">
            <a:solidFill>
              <a:srgbClr val="000000"/>
            </a:solidFill>
            <a:prstDash val="solid"/>
            <a:miter lim="800000"/>
          </a:ln>
          <a:effectLst>
            <a:innerShdw blurRad="76200">
              <a:srgbClr val="000000"/>
            </a:innerShdw>
          </a:effectLst>
        </p:spPr>
      </p:pic>
      <p:sp>
        <p:nvSpPr>
          <p:cNvPr id="7" name="Title 1">
            <a:extLst>
              <a:ext uri="{FF2B5EF4-FFF2-40B4-BE49-F238E27FC236}">
                <a16:creationId xmlns:a16="http://schemas.microsoft.com/office/drawing/2014/main" id="{EFDAF8A7-6171-975B-A03D-1BA94CEB3558}"/>
              </a:ext>
            </a:extLst>
          </p:cNvPr>
          <p:cNvSpPr txBox="1">
            <a:spLocks/>
          </p:cNvSpPr>
          <p:nvPr/>
        </p:nvSpPr>
        <p:spPr>
          <a:xfrm>
            <a:off x="746092" y="3306105"/>
            <a:ext cx="10571998" cy="2983528"/>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3600" b="1" kern="1200" spc="0" baseline="0">
                <a:ln>
                  <a:noFill/>
                </a:ln>
                <a:solidFill>
                  <a:schemeClr val="accent4">
                    <a:lumMod val="60000"/>
                    <a:lumOff val="4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t>Direct mapping of a float/integer to binary</a:t>
            </a:r>
          </a:p>
        </p:txBody>
      </p:sp>
    </p:spTree>
    <p:extLst>
      <p:ext uri="{BB962C8B-B14F-4D97-AF65-F5344CB8AC3E}">
        <p14:creationId xmlns:p14="http://schemas.microsoft.com/office/powerpoint/2010/main" val="172214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2143432" y="4364429"/>
            <a:ext cx="7639665" cy="1928264"/>
          </a:xfrm>
        </p:spPr>
        <p:txBody>
          <a:bodyPr/>
          <a:lstStyle/>
          <a:p>
            <a:pPr lvl="0"/>
            <a:r>
              <a:rPr lang="en-US" sz="1400" dirty="0"/>
              <a:t>Architectural differences between the nonprivate (NPCNN) and differentially private (DPCNN) baseline models for the MNIST data set</a:t>
            </a:r>
            <a:endParaRPr lang="en-US" sz="1400" noProof="0" dirty="0"/>
          </a:p>
        </p:txBody>
      </p:sp>
      <p:sp>
        <p:nvSpPr>
          <p:cNvPr id="3" name="Subtitle 2">
            <a:extLst>
              <a:ext uri="{FF2B5EF4-FFF2-40B4-BE49-F238E27FC236}">
                <a16:creationId xmlns:a16="http://schemas.microsoft.com/office/drawing/2014/main" id="{29F16AEF-ABBB-D2DD-A297-5819AEB9AF67}"/>
              </a:ext>
            </a:extLst>
          </p:cNvPr>
          <p:cNvSpPr>
            <a:spLocks noGrp="1"/>
          </p:cNvSpPr>
          <p:nvPr>
            <p:ph type="subTitle" idx="1"/>
          </p:nvPr>
        </p:nvSpPr>
        <p:spPr>
          <a:xfrm>
            <a:off x="810000" y="3694102"/>
            <a:ext cx="10572000" cy="896468"/>
          </a:xfrm>
        </p:spPr>
        <p:txBody>
          <a:bodyPr/>
          <a:lstStyle/>
          <a:p>
            <a:pPr lvl="0"/>
            <a:r>
              <a:rPr lang="en-US" noProof="0" dirty="0"/>
              <a:t>Navigating the future</a:t>
            </a:r>
          </a:p>
        </p:txBody>
      </p:sp>
      <p:pic>
        <p:nvPicPr>
          <p:cNvPr id="5" name="Picture 4">
            <a:extLst>
              <a:ext uri="{FF2B5EF4-FFF2-40B4-BE49-F238E27FC236}">
                <a16:creationId xmlns:a16="http://schemas.microsoft.com/office/drawing/2014/main" id="{47529B82-A2F1-D447-CAF6-8A404912B5A3}"/>
              </a:ext>
            </a:extLst>
          </p:cNvPr>
          <p:cNvPicPr>
            <a:picLocks noChangeAspect="1"/>
          </p:cNvPicPr>
          <p:nvPr/>
        </p:nvPicPr>
        <p:blipFill>
          <a:blip r:embed="rId3"/>
          <a:stretch>
            <a:fillRect/>
          </a:stretch>
        </p:blipFill>
        <p:spPr>
          <a:xfrm>
            <a:off x="4436716" y="845574"/>
            <a:ext cx="3350208" cy="468085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739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5009322"/>
          </a:xfrm>
        </p:spPr>
        <p:txBody>
          <a:bodyPr/>
          <a:lstStyle/>
          <a:p>
            <a:pPr lvl="0"/>
            <a:r>
              <a:rPr lang="en-US" dirty="0"/>
              <a:t>Working of</a:t>
            </a:r>
            <a:br>
              <a:rPr lang="en-US" dirty="0"/>
            </a:br>
            <a:r>
              <a:rPr lang="en-US" dirty="0"/>
              <a:t>Differential Privacy Model Generation</a:t>
            </a:r>
            <a:endParaRPr lang="en-US" noProof="0" dirty="0"/>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5153836" y="1194626"/>
            <a:ext cx="6177309" cy="4613240"/>
          </a:xfrm>
        </p:spPr>
        <p:txBody>
          <a:bodyPr>
            <a:normAutofit/>
          </a:bodyPr>
          <a:lstStyle/>
          <a:p>
            <a:pPr lvl="0"/>
            <a:r>
              <a:rPr lang="en-IN" sz="1400" dirty="0"/>
              <a:t>Define the CNM as explained</a:t>
            </a:r>
          </a:p>
          <a:p>
            <a:pPr lvl="0"/>
            <a:r>
              <a:rPr lang="en-IN" sz="1400" dirty="0"/>
              <a:t>Declare, </a:t>
            </a:r>
            <a:r>
              <a:rPr lang="en-IN" sz="1400" b="1" dirty="0"/>
              <a:t>l = (m + n + 1)</a:t>
            </a:r>
          </a:p>
          <a:p>
            <a:pPr lvl="0"/>
            <a:r>
              <a:rPr lang="en-IN" sz="1400" dirty="0"/>
              <a:t>Feed {x1,..., </a:t>
            </a:r>
            <a:r>
              <a:rPr lang="en-IN" sz="1400" dirty="0" err="1"/>
              <a:t>xj</a:t>
            </a:r>
            <a:r>
              <a:rPr lang="en-IN" sz="1400" dirty="0"/>
              <a:t>} to the CNM and generate the sequence of 1-D feature arrays {d</a:t>
            </a:r>
            <a:r>
              <a:rPr lang="en-IN" sz="1400" baseline="-25000" dirty="0"/>
              <a:t>1</a:t>
            </a:r>
            <a:r>
              <a:rPr lang="en-IN" sz="1400" dirty="0"/>
              <a:t>,..., </a:t>
            </a:r>
            <a:r>
              <a:rPr lang="en-IN" sz="1400" dirty="0" err="1"/>
              <a:t>d</a:t>
            </a:r>
            <a:r>
              <a:rPr lang="en-IN" sz="1400" baseline="-25000" dirty="0" err="1"/>
              <a:t>j</a:t>
            </a:r>
            <a:r>
              <a:rPr lang="en-IN" sz="1400" baseline="-25000" dirty="0"/>
              <a:t> </a:t>
            </a:r>
            <a:r>
              <a:rPr lang="en-IN" sz="1400" dirty="0"/>
              <a:t>}</a:t>
            </a:r>
          </a:p>
          <a:p>
            <a:pPr lvl="0"/>
            <a:r>
              <a:rPr lang="en-IN" sz="1400" dirty="0"/>
              <a:t>Convert each field (x) of </a:t>
            </a:r>
            <a:r>
              <a:rPr lang="en-IN" sz="1400" dirty="0" err="1"/>
              <a:t>d</a:t>
            </a:r>
            <a:r>
              <a:rPr lang="en-IN" sz="1400" baseline="-25000" dirty="0" err="1"/>
              <a:t>q</a:t>
            </a:r>
            <a:r>
              <a:rPr lang="en-IN" sz="1400" dirty="0"/>
              <a:t> (where, q = 1,..., j) to binary using,</a:t>
            </a:r>
            <a:br>
              <a:rPr lang="en-IN" sz="1400" dirty="0"/>
            </a:br>
            <a:r>
              <a:rPr lang="en-IN" sz="1400" b="1" dirty="0"/>
              <a:t>g(</a:t>
            </a:r>
            <a:r>
              <a:rPr lang="en-IN" sz="1400" b="1" dirty="0" err="1"/>
              <a:t>i</a:t>
            </a:r>
            <a:r>
              <a:rPr lang="en-IN" sz="1400" b="1" dirty="0"/>
              <a:t>) = (2</a:t>
            </a:r>
            <a:r>
              <a:rPr lang="en-IN" sz="1400" b="1" baseline="30000" dirty="0"/>
              <a:t>−k</a:t>
            </a:r>
            <a:r>
              <a:rPr lang="en-IN" sz="1400" b="1" dirty="0"/>
              <a:t> |x| mod 2) </a:t>
            </a:r>
            <a:r>
              <a:rPr lang="en-IN" sz="1400" b="1" baseline="30000" dirty="0"/>
              <a:t>n</a:t>
            </a:r>
            <a:r>
              <a:rPr lang="en-IN" sz="1400" b="1" dirty="0"/>
              <a:t> </a:t>
            </a:r>
            <a:r>
              <a:rPr lang="en-IN" sz="1400" b="1" baseline="-25000" dirty="0"/>
              <a:t>k=−m</a:t>
            </a:r>
            <a:r>
              <a:rPr lang="en-IN" sz="1400" dirty="0"/>
              <a:t>    ; where, </a:t>
            </a:r>
            <a:r>
              <a:rPr lang="en-IN" sz="1400" dirty="0" err="1"/>
              <a:t>i</a:t>
            </a:r>
            <a:r>
              <a:rPr lang="en-IN" sz="1400" dirty="0"/>
              <a:t> = k + m</a:t>
            </a:r>
          </a:p>
          <a:p>
            <a:r>
              <a:rPr lang="en-IN" sz="1400" dirty="0"/>
              <a:t>Generate array {b</a:t>
            </a:r>
            <a:r>
              <a:rPr lang="en-IN" sz="1400" baseline="-25000" dirty="0"/>
              <a:t>1</a:t>
            </a:r>
            <a:r>
              <a:rPr lang="en-IN" sz="1400" dirty="0"/>
              <a:t>,..., </a:t>
            </a:r>
            <a:r>
              <a:rPr lang="en-IN" sz="1400" dirty="0" err="1"/>
              <a:t>b</a:t>
            </a:r>
            <a:r>
              <a:rPr lang="en-IN" sz="1400" baseline="-25000" dirty="0" err="1"/>
              <a:t>j</a:t>
            </a:r>
            <a:r>
              <a:rPr lang="en-IN" sz="1400" baseline="-25000" dirty="0"/>
              <a:t> </a:t>
            </a:r>
            <a:r>
              <a:rPr lang="en-IN" sz="1400" dirty="0"/>
              <a:t>} of the merged binary arrays for the elements in {d</a:t>
            </a:r>
            <a:r>
              <a:rPr lang="en-IN" sz="1400" baseline="-25000" dirty="0"/>
              <a:t>1</a:t>
            </a:r>
            <a:r>
              <a:rPr lang="en-IN" sz="1400" dirty="0"/>
              <a:t>,..., </a:t>
            </a:r>
            <a:r>
              <a:rPr lang="en-IN" sz="1400" dirty="0" err="1"/>
              <a:t>d</a:t>
            </a:r>
            <a:r>
              <a:rPr lang="en-IN" sz="1400" baseline="-25000" dirty="0" err="1"/>
              <a:t>j</a:t>
            </a:r>
            <a:r>
              <a:rPr lang="en-IN" sz="1400" baseline="-25000" dirty="0"/>
              <a:t> </a:t>
            </a:r>
            <a:r>
              <a:rPr lang="en-IN" sz="1400" dirty="0"/>
              <a:t>}</a:t>
            </a:r>
          </a:p>
          <a:p>
            <a:pPr lvl="0"/>
            <a:endParaRPr lang="en-IN" sz="1400" dirty="0"/>
          </a:p>
        </p:txBody>
      </p:sp>
      <p:sp>
        <p:nvSpPr>
          <p:cNvPr id="5" name="Content Placeholder 4">
            <a:extLst>
              <a:ext uri="{FF2B5EF4-FFF2-40B4-BE49-F238E27FC236}">
                <a16:creationId xmlns:a16="http://schemas.microsoft.com/office/drawing/2014/main" id="{F2B83CA1-32D7-EE22-16B7-068D56F70C7B}"/>
              </a:ext>
            </a:extLst>
          </p:cNvPr>
          <p:cNvSpPr>
            <a:spLocks noGrp="1"/>
          </p:cNvSpPr>
          <p:nvPr>
            <p:ph sz="quarter" idx="11"/>
          </p:nvPr>
        </p:nvSpPr>
        <p:spPr/>
        <p:txBody>
          <a:bodyPr>
            <a:normAutofit fontScale="85000" lnSpcReduction="10000"/>
          </a:bodyPr>
          <a:lstStyle/>
          <a:p>
            <a:pPr lvl="0"/>
            <a:r>
              <a:rPr lang="en-IN" dirty="0"/>
              <a:t>Determine the length (r) of a single element of {d1,..., </a:t>
            </a:r>
            <a:r>
              <a:rPr lang="en-IN" dirty="0" err="1"/>
              <a:t>dj</a:t>
            </a:r>
            <a:r>
              <a:rPr lang="en-IN" dirty="0"/>
              <a:t>}</a:t>
            </a:r>
          </a:p>
          <a:p>
            <a:pPr lvl="0"/>
            <a:r>
              <a:rPr lang="en-IN" dirty="0"/>
              <a:t>Calculate randomization probability according to Equation</a:t>
            </a:r>
          </a:p>
          <a:p>
            <a:pPr lvl="0"/>
            <a:r>
              <a:rPr lang="en-IN" dirty="0"/>
              <a:t>Randomize each element of {b1,..., </a:t>
            </a:r>
            <a:r>
              <a:rPr lang="en-IN" dirty="0" err="1"/>
              <a:t>bj</a:t>
            </a:r>
            <a:r>
              <a:rPr lang="en-IN" dirty="0"/>
              <a:t>} </a:t>
            </a:r>
            <a:r>
              <a:rPr lang="en-IN"/>
              <a:t>using UER </a:t>
            </a:r>
            <a:r>
              <a:rPr lang="en-IN" dirty="0"/>
              <a:t>with probability p to generate {pb1,..., </a:t>
            </a:r>
            <a:r>
              <a:rPr lang="en-IN" dirty="0" err="1"/>
              <a:t>pbj</a:t>
            </a:r>
            <a:r>
              <a:rPr lang="en-IN" dirty="0"/>
              <a:t>}</a:t>
            </a:r>
          </a:p>
          <a:p>
            <a:pPr lvl="0"/>
            <a:r>
              <a:rPr lang="en-IN" dirty="0"/>
              <a:t>Train the FC module of the CNN using {pb1,..., </a:t>
            </a:r>
            <a:r>
              <a:rPr lang="en-IN" dirty="0" err="1"/>
              <a:t>pbj</a:t>
            </a:r>
            <a:r>
              <a:rPr lang="en-IN" dirty="0"/>
              <a:t>}</a:t>
            </a:r>
          </a:p>
          <a:p>
            <a:pPr lvl="0"/>
            <a:r>
              <a:rPr lang="en-IN" dirty="0"/>
              <a:t>Optimize the FC module using regularization, image augmentation and/or hyperparameter tuning</a:t>
            </a:r>
          </a:p>
          <a:p>
            <a:pPr lvl="0"/>
            <a:r>
              <a:rPr lang="en-IN" dirty="0"/>
              <a:t>Return the DPFC module;</a:t>
            </a:r>
            <a:endParaRPr lang="en-US" noProof="0" dirty="0"/>
          </a:p>
          <a:p>
            <a:endParaRPr lang="en-IN" dirty="0"/>
          </a:p>
        </p:txBody>
      </p:sp>
    </p:spTree>
    <p:extLst>
      <p:ext uri="{BB962C8B-B14F-4D97-AF65-F5344CB8AC3E}">
        <p14:creationId xmlns:p14="http://schemas.microsoft.com/office/powerpoint/2010/main" val="311780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275831"/>
            <a:ext cx="3990110" cy="2192482"/>
          </a:xfrm>
        </p:spPr>
        <p:txBody>
          <a:bodyPr/>
          <a:lstStyle/>
          <a:p>
            <a:r>
              <a:rPr lang="en-US" dirty="0"/>
              <a:t>Algorithms</a:t>
            </a:r>
          </a:p>
        </p:txBody>
      </p:sp>
      <p:pic>
        <p:nvPicPr>
          <p:cNvPr id="10" name="Picture 9">
            <a:extLst>
              <a:ext uri="{FF2B5EF4-FFF2-40B4-BE49-F238E27FC236}">
                <a16:creationId xmlns:a16="http://schemas.microsoft.com/office/drawing/2014/main" id="{2B43EB71-64C3-A99B-AFCE-D261C6705E2A}"/>
              </a:ext>
            </a:extLst>
          </p:cNvPr>
          <p:cNvPicPr>
            <a:picLocks noChangeAspect="1"/>
          </p:cNvPicPr>
          <p:nvPr/>
        </p:nvPicPr>
        <p:blipFill>
          <a:blip r:embed="rId3"/>
          <a:stretch>
            <a:fillRect/>
          </a:stretch>
        </p:blipFill>
        <p:spPr>
          <a:xfrm>
            <a:off x="6096000" y="3342881"/>
            <a:ext cx="4163006" cy="1371791"/>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07263BEF-6F77-0800-DD8D-1AB3C9FD45C2}"/>
              </a:ext>
            </a:extLst>
          </p:cNvPr>
          <p:cNvSpPr txBox="1"/>
          <p:nvPr/>
        </p:nvSpPr>
        <p:spPr>
          <a:xfrm>
            <a:off x="5129503" y="1966902"/>
            <a:ext cx="6096000" cy="923330"/>
          </a:xfrm>
          <a:prstGeom prst="rect">
            <a:avLst/>
          </a:prstGeom>
          <a:noFill/>
        </p:spPr>
        <p:txBody>
          <a:bodyPr wrap="square">
            <a:spAutoFit/>
          </a:bodyPr>
          <a:lstStyle/>
          <a:p>
            <a:pPr algn="ctr"/>
            <a:r>
              <a:rPr lang="en-US" b="1" dirty="0"/>
              <a:t>Probability of randomizing the </a:t>
            </a:r>
            <a:r>
              <a:rPr lang="en-US" b="1" dirty="0" err="1"/>
              <a:t>ith</a:t>
            </a:r>
            <a:r>
              <a:rPr lang="en-US" b="1" dirty="0"/>
              <a:t> bit of the binary encoded string of v for any inputs v1, v2 with a sensitivity = r x l ;</a:t>
            </a:r>
            <a:endParaRPr lang="en-IN" b="1" dirty="0"/>
          </a:p>
        </p:txBody>
      </p:sp>
    </p:spTree>
    <p:extLst>
      <p:ext uri="{BB962C8B-B14F-4D97-AF65-F5344CB8AC3E}">
        <p14:creationId xmlns:p14="http://schemas.microsoft.com/office/powerpoint/2010/main" val="410443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275831"/>
            <a:ext cx="3990110" cy="2192482"/>
          </a:xfrm>
        </p:spPr>
        <p:txBody>
          <a:bodyPr/>
          <a:lstStyle/>
          <a:p>
            <a:r>
              <a:rPr lang="en-US" dirty="0"/>
              <a:t>Algorithms</a:t>
            </a:r>
          </a:p>
        </p:txBody>
      </p:sp>
      <p:sp>
        <p:nvSpPr>
          <p:cNvPr id="12" name="TextBox 11">
            <a:extLst>
              <a:ext uri="{FF2B5EF4-FFF2-40B4-BE49-F238E27FC236}">
                <a16:creationId xmlns:a16="http://schemas.microsoft.com/office/drawing/2014/main" id="{07263BEF-6F77-0800-DD8D-1AB3C9FD45C2}"/>
              </a:ext>
            </a:extLst>
          </p:cNvPr>
          <p:cNvSpPr txBox="1"/>
          <p:nvPr/>
        </p:nvSpPr>
        <p:spPr>
          <a:xfrm>
            <a:off x="5129503" y="1042670"/>
            <a:ext cx="6096000" cy="2308324"/>
          </a:xfrm>
          <a:prstGeom prst="rect">
            <a:avLst/>
          </a:prstGeom>
          <a:noFill/>
        </p:spPr>
        <p:txBody>
          <a:bodyPr wrap="square">
            <a:spAutoFit/>
          </a:bodyPr>
          <a:lstStyle/>
          <a:p>
            <a:pPr marL="285750" indent="-285750">
              <a:buFont typeface="Arial" panose="020B0604020202020204" pitchFamily="34" charset="0"/>
              <a:buChar char="•"/>
            </a:pPr>
            <a:r>
              <a:rPr lang="en-US" b="1" dirty="0"/>
              <a:t>ε ← privacy budget </a:t>
            </a:r>
          </a:p>
          <a:p>
            <a:pPr marL="285750" indent="-285750">
              <a:buFont typeface="Arial" panose="020B0604020202020204" pitchFamily="34" charset="0"/>
              <a:buChar char="•"/>
            </a:pPr>
            <a:r>
              <a:rPr lang="en-US" b="1" dirty="0"/>
              <a:t>n ← number of bits for the whole number of the 	     binary representation </a:t>
            </a:r>
          </a:p>
          <a:p>
            <a:pPr marL="285750" indent="-285750">
              <a:buFont typeface="Arial" panose="020B0604020202020204" pitchFamily="34" charset="0"/>
              <a:buChar char="•"/>
            </a:pPr>
            <a:r>
              <a:rPr lang="en-US" b="1" dirty="0"/>
              <a:t>m ← number of bits for the fraction of the binary 	      representation </a:t>
            </a:r>
          </a:p>
          <a:p>
            <a:pPr marL="285750" indent="-285750">
              <a:buFont typeface="Arial" panose="020B0604020202020204" pitchFamily="34" charset="0"/>
              <a:buChar char="•"/>
            </a:pPr>
            <a:r>
              <a:rPr lang="en-US" b="1" dirty="0"/>
              <a:t>α ← privacy budget coefficient</a:t>
            </a:r>
          </a:p>
          <a:p>
            <a:pPr marL="285750" indent="-285750">
              <a:buFont typeface="Arial" panose="020B0604020202020204" pitchFamily="34" charset="0"/>
              <a:buChar char="•"/>
            </a:pPr>
            <a:r>
              <a:rPr lang="en-US" b="1" dirty="0"/>
              <a:t> r ← no of outputs of flattening layer of CNM</a:t>
            </a:r>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36D85AF2-7A14-6AD3-B025-D5607153194E}"/>
              </a:ext>
            </a:extLst>
          </p:cNvPr>
          <p:cNvPicPr>
            <a:picLocks noChangeAspect="1"/>
          </p:cNvPicPr>
          <p:nvPr/>
        </p:nvPicPr>
        <p:blipFill>
          <a:blip r:embed="rId3"/>
          <a:stretch>
            <a:fillRect/>
          </a:stretch>
        </p:blipFill>
        <p:spPr>
          <a:xfrm>
            <a:off x="7264149" y="3486500"/>
            <a:ext cx="2128455" cy="763307"/>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EC8BD73F-E5EB-C7BD-D439-AD428CEA8CE6}"/>
              </a:ext>
            </a:extLst>
          </p:cNvPr>
          <p:cNvPicPr>
            <a:picLocks noChangeAspect="1"/>
          </p:cNvPicPr>
          <p:nvPr/>
        </p:nvPicPr>
        <p:blipFill>
          <a:blip r:embed="rId4"/>
          <a:stretch>
            <a:fillRect/>
          </a:stretch>
        </p:blipFill>
        <p:spPr>
          <a:xfrm>
            <a:off x="7037558" y="4939311"/>
            <a:ext cx="2581635" cy="60968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87367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fe9780-2572-4b59-98ed-c9eb7ed8d0d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5A66C4FCA44F4495BFDA313ED8A454" ma:contentTypeVersion="13" ma:contentTypeDescription="Create a new document." ma:contentTypeScope="" ma:versionID="d0c6605e36885f4b906532435b285217">
  <xsd:schema xmlns:xsd="http://www.w3.org/2001/XMLSchema" xmlns:xs="http://www.w3.org/2001/XMLSchema" xmlns:p="http://schemas.microsoft.com/office/2006/metadata/properties" xmlns:ns3="d1fe9780-2572-4b59-98ed-c9eb7ed8d0d9" xmlns:ns4="230ee525-3db3-40f1-9400-358566b1106b" targetNamespace="http://schemas.microsoft.com/office/2006/metadata/properties" ma:root="true" ma:fieldsID="e6cff6895ef97591bc9da53900758319" ns3:_="" ns4:_="">
    <xsd:import namespace="d1fe9780-2572-4b59-98ed-c9eb7ed8d0d9"/>
    <xsd:import namespace="230ee525-3db3-40f1-9400-358566b1106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e9780-2572-4b59-98ed-c9eb7ed8d0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e525-3db3-40f1-9400-358566b1106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2.xml><?xml version="1.0" encoding="utf-8"?>
<ds:datastoreItem xmlns:ds="http://schemas.openxmlformats.org/officeDocument/2006/customXml" ds:itemID="{E4ACCF44-01D5-4C40-9EAC-D3C3683409FE}">
  <ds:schemaRefs>
    <ds:schemaRef ds:uri="http://purl.org/dc/term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2006/metadata/properties"/>
    <ds:schemaRef ds:uri="d1fe9780-2572-4b59-98ed-c9eb7ed8d0d9"/>
    <ds:schemaRef ds:uri="http://schemas.microsoft.com/office/infopath/2007/PartnerControls"/>
    <ds:schemaRef ds:uri="230ee525-3db3-40f1-9400-358566b1106b"/>
    <ds:schemaRef ds:uri="http://www.w3.org/XML/1998/namespace"/>
  </ds:schemaRefs>
</ds:datastoreItem>
</file>

<file path=customXml/itemProps3.xml><?xml version="1.0" encoding="utf-8"?>
<ds:datastoreItem xmlns:ds="http://schemas.openxmlformats.org/officeDocument/2006/customXml" ds:itemID="{2D7AD8E3-8542-48CE-9DF0-08092E81F7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e9780-2572-4b59-98ed-c9eb7ed8d0d9"/>
    <ds:schemaRef ds:uri="230ee525-3db3-40f1-9400-358566b11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Liquid void presentation</Template>
  <TotalTime>2990</TotalTime>
  <Words>801</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Century Gothic</vt:lpstr>
      <vt:lpstr>Wingdings 2</vt:lpstr>
      <vt:lpstr>Quotable</vt:lpstr>
      <vt:lpstr>Local Differential Privacy for Deep Learning</vt:lpstr>
      <vt:lpstr>Agenda</vt:lpstr>
      <vt:lpstr>Introduction</vt:lpstr>
      <vt:lpstr>Introduction</vt:lpstr>
      <vt:lpstr>CNN architecture with the LATENT randomization layer</vt:lpstr>
      <vt:lpstr>Architectural differences between the nonprivate (NPCNN) and differentially private (DPCNN) baseline models for the MNIST data set</vt:lpstr>
      <vt:lpstr>Working of Differential Privacy Model Generation</vt:lpstr>
      <vt:lpstr>Algorithms</vt:lpstr>
      <vt:lpstr>Algorithms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Differential Privacy for Deep Learning</dc:title>
  <dc:creator>SAMARTH JAIN 22125033</dc:creator>
  <cp:lastModifiedBy>SAMARTH JAIN 22125033</cp:lastModifiedBy>
  <cp:revision>4</cp:revision>
  <dcterms:created xsi:type="dcterms:W3CDTF">2024-04-11T08:26:34Z</dcterms:created>
  <dcterms:modified xsi:type="dcterms:W3CDTF">2024-04-13T10:17:29Z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0x010100EF5A66C4FCA44F4495BFDA313ED8A454</vt:lpwstr>
  </property>
</Properties>
</file>