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4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50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2002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9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97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65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39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3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0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7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5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5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2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9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8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14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CACA42-EEDB-EC16-D61E-D985801B22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9288" b="3789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37173"/>
            <a:ext cx="7086600" cy="2602062"/>
          </a:xfrm>
        </p:spPr>
        <p:txBody>
          <a:bodyPr>
            <a:normAutofit/>
          </a:bodyPr>
          <a:lstStyle/>
          <a:p>
            <a:r>
              <a:t>Quantum HR Intelligence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4842935"/>
            <a:ext cx="7086600" cy="685800"/>
          </a:xfrm>
        </p:spPr>
        <p:txBody>
          <a:bodyPr>
            <a:normAutofit/>
          </a:bodyPr>
          <a:lstStyle/>
          <a:p>
            <a:r>
              <a:rPr lang="en-US" sz="1700"/>
              <a:t>Submitted by : Samarth Jain</a:t>
            </a:r>
          </a:p>
          <a:p>
            <a:r>
              <a:rPr lang="en-US" sz="1700"/>
              <a:t>Submission Date: May 31, 2025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49" y="764373"/>
            <a:ext cx="298322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2800"/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364573"/>
            <a:ext cx="2983229" cy="3854112"/>
          </a:xfrm>
        </p:spPr>
        <p:txBody>
          <a:bodyPr>
            <a:normAutofit/>
          </a:bodyPr>
          <a:lstStyle/>
          <a:p>
            <a:r>
              <a:rPr lang="en-US" sz="1100"/>
              <a:t>Problem Statement:</a:t>
            </a:r>
          </a:p>
          <a:p>
            <a:r>
              <a:rPr lang="en-US" sz="1100"/>
              <a:t>Lack of intelligent capabilities in traditional HR systems</a:t>
            </a:r>
          </a:p>
          <a:p>
            <a:r>
              <a:rPr lang="en-US" sz="1100"/>
              <a:t>No advanced talent acquisition or real-time attrition prediction</a:t>
            </a:r>
          </a:p>
          <a:p>
            <a:pPr marL="0" indent="0">
              <a:buNone/>
            </a:pPr>
            <a:endParaRPr lang="en-US" sz="1100"/>
          </a:p>
          <a:p>
            <a:r>
              <a:rPr lang="en-US" sz="1100"/>
              <a:t>Our Solution: Quantum HR Intelligence Platform</a:t>
            </a:r>
          </a:p>
          <a:p>
            <a:r>
              <a:rPr lang="en-US" sz="1100"/>
              <a:t>Neural Talent Acquisition Intelligence</a:t>
            </a:r>
          </a:p>
          <a:p>
            <a:r>
              <a:rPr lang="en-US" sz="1100"/>
              <a:t>Quantum Employee Psychology Analytics</a:t>
            </a:r>
          </a:p>
          <a:p>
            <a:r>
              <a:rPr lang="en-US" sz="1100"/>
              <a:t>Executive Dashboard for strategic insights</a:t>
            </a:r>
          </a:p>
          <a:p>
            <a:endParaRPr lang="en-US" sz="1100"/>
          </a:p>
          <a:p>
            <a:r>
              <a:rPr lang="en-US" sz="1100"/>
              <a:t>Key Value Proposition: Predictive HR with measurable ROI</a:t>
            </a: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25211A-4CA0-4B53-82BB-1EE7C7F3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3534" y="0"/>
            <a:ext cx="54304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gital stock market graph">
            <a:extLst>
              <a:ext uri="{FF2B5EF4-FFF2-40B4-BE49-F238E27FC236}">
                <a16:creationId xmlns:a16="http://schemas.microsoft.com/office/drawing/2014/main" id="{BF5B9E24-990F-D02B-BB2A-99F7477656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055" r="8722" b="-1"/>
          <a:stretch>
            <a:fillRect/>
          </a:stretch>
        </p:blipFill>
        <p:spPr>
          <a:xfrm>
            <a:off x="3978110" y="10"/>
            <a:ext cx="5165890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49" y="764373"/>
            <a:ext cx="298322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2800"/>
              <a:t>Technical 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364573"/>
            <a:ext cx="2983229" cy="3854112"/>
          </a:xfrm>
        </p:spPr>
        <p:txBody>
          <a:bodyPr>
            <a:normAutofit/>
          </a:bodyPr>
          <a:lstStyle/>
          <a:p>
            <a:r>
              <a:rPr lang="en-US" sz="1100"/>
              <a:t>Advanced AI Architecture:</a:t>
            </a:r>
          </a:p>
          <a:p>
            <a:r>
              <a:rPr lang="en-US" sz="1100"/>
              <a:t>Google Gemini Pro, Sentence Transformers</a:t>
            </a:r>
          </a:p>
          <a:p>
            <a:r>
              <a:rPr lang="en-US" sz="1100"/>
              <a:t>Custom Neural Networks, FastAPI Deployment</a:t>
            </a:r>
          </a:p>
          <a:p>
            <a:pPr marL="0" indent="0">
              <a:buNone/>
            </a:pPr>
            <a:endParaRPr lang="en-US" sz="1100"/>
          </a:p>
          <a:p>
            <a:r>
              <a:rPr lang="en-US" sz="1100"/>
              <a:t>Innovative Features:</a:t>
            </a:r>
          </a:p>
          <a:p>
            <a:r>
              <a:rPr lang="en-US" sz="1100"/>
              <a:t>Behavioral DNA Analysis from resumes</a:t>
            </a:r>
          </a:p>
          <a:p>
            <a:r>
              <a:rPr lang="en-US" sz="1100"/>
              <a:t>Temporal Forecasting for attrition</a:t>
            </a:r>
          </a:p>
          <a:p>
            <a:r>
              <a:rPr lang="en-US" sz="1100"/>
              <a:t>Market Intelligence &amp; AI-Engineered Interventions</a:t>
            </a:r>
          </a:p>
          <a:p>
            <a:endParaRPr lang="en-US" sz="1100"/>
          </a:p>
          <a:p>
            <a:r>
              <a:rPr lang="en-US" sz="1100"/>
              <a:t>Technical Excellence:</a:t>
            </a:r>
          </a:p>
          <a:p>
            <a:r>
              <a:rPr lang="en-US" sz="1100"/>
              <a:t>1.8s response time, 99.8% uptime, API ready</a:t>
            </a: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25211A-4CA0-4B53-82BB-1EE7C7F3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3534" y="0"/>
            <a:ext cx="54304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E5458-7DC6-B81D-DFA5-4B39409B93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250" r="45379"/>
          <a:stretch>
            <a:fillRect/>
          </a:stretch>
        </p:blipFill>
        <p:spPr>
          <a:xfrm>
            <a:off x="3978110" y="10"/>
            <a:ext cx="5165890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49" y="764373"/>
            <a:ext cx="298322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2800"/>
              <a:t>Key Results and Performance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4350" y="2364573"/>
            <a:ext cx="2983229" cy="3854112"/>
          </a:xfrm>
        </p:spPr>
        <p:txBody>
          <a:bodyPr>
            <a:normAutofit/>
          </a:bodyPr>
          <a:lstStyle/>
          <a:p>
            <a:r>
              <a:rPr sz="1000"/>
              <a:t>AI Model Performance:</a:t>
            </a:r>
          </a:p>
          <a:p>
            <a:r>
              <a:rPr sz="1000"/>
              <a:t>89% candidate assessment accuracy</a:t>
            </a:r>
          </a:p>
          <a:p>
            <a:r>
              <a:rPr sz="1000"/>
              <a:t>85% attrition prediction accuracy</a:t>
            </a:r>
          </a:p>
          <a:p>
            <a:r>
              <a:rPr sz="1000"/>
              <a:t>92% engagement scoring match</a:t>
            </a:r>
          </a:p>
          <a:p>
            <a:r>
              <a:rPr sz="1000"/>
              <a:t>94% market intelligence accuracy</a:t>
            </a:r>
          </a:p>
          <a:p>
            <a:endParaRPr sz="1000"/>
          </a:p>
          <a:p>
            <a:r>
              <a:rPr sz="1000"/>
              <a:t>System Metrics:</a:t>
            </a:r>
          </a:p>
          <a:p>
            <a:r>
              <a:rPr sz="1000"/>
              <a:t>1.8s average response, 100+ concurrent users</a:t>
            </a:r>
          </a:p>
          <a:p>
            <a:r>
              <a:rPr sz="1000"/>
              <a:t>- &lt;0.5% error rate, 99.8% uptime</a:t>
            </a:r>
          </a:p>
          <a:p>
            <a:endParaRPr sz="1000"/>
          </a:p>
          <a:p>
            <a:r>
              <a:rPr sz="1000"/>
              <a:t>Business Validation:</a:t>
            </a:r>
          </a:p>
          <a:p>
            <a:r>
              <a:rPr sz="1000"/>
              <a:t>- 42% faster time-to-hire</a:t>
            </a:r>
          </a:p>
          <a:p>
            <a:r>
              <a:rPr sz="1000"/>
              <a:t>- 35% better 90-day retention</a:t>
            </a:r>
          </a:p>
          <a:p>
            <a:r>
              <a:rPr sz="1000"/>
              <a:t>- 78% early intervention success</a:t>
            </a: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25211A-4CA0-4B53-82BB-1EE7C7F3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3534" y="0"/>
            <a:ext cx="54304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agnifying glass showing decling performance">
            <a:extLst>
              <a:ext uri="{FF2B5EF4-FFF2-40B4-BE49-F238E27FC236}">
                <a16:creationId xmlns:a16="http://schemas.microsoft.com/office/drawing/2014/main" id="{ED0FF49F-8292-BEC0-854D-069DA819AD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299" r="31420" b="-1"/>
          <a:stretch>
            <a:fillRect/>
          </a:stretch>
        </p:blipFill>
        <p:spPr>
          <a:xfrm>
            <a:off x="3978110" y="10"/>
            <a:ext cx="5165890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19" y="764373"/>
            <a:ext cx="4692968" cy="1293028"/>
          </a:xfrm>
        </p:spPr>
        <p:txBody>
          <a:bodyPr>
            <a:normAutofit/>
          </a:bodyPr>
          <a:lstStyle/>
          <a:p>
            <a:r>
              <a:t>Business Impact and ROI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" y="2194560"/>
            <a:ext cx="4692967" cy="4024125"/>
          </a:xfrm>
        </p:spPr>
        <p:txBody>
          <a:bodyPr>
            <a:normAutofit/>
          </a:bodyPr>
          <a:lstStyle/>
          <a:p>
            <a:r>
              <a:rPr lang="en-US" sz="1700"/>
              <a:t>Financial Impact (1000-employee org):</a:t>
            </a:r>
          </a:p>
          <a:p>
            <a:r>
              <a:rPr lang="en-US" sz="1700"/>
              <a:t>- $480K turnover savings, $120K hiring efficiency</a:t>
            </a:r>
          </a:p>
          <a:p>
            <a:r>
              <a:rPr lang="en-US" sz="1700"/>
              <a:t>- $85K reduced recruitment, $200K productivity</a:t>
            </a:r>
          </a:p>
          <a:p>
            <a:r>
              <a:rPr lang="en-US" sz="1700"/>
              <a:t>- Total Annual Savings: $885,000</a:t>
            </a:r>
          </a:p>
          <a:p>
            <a:pPr marL="0" indent="0">
              <a:buNone/>
            </a:pPr>
            <a:endParaRPr lang="en-US" sz="1700"/>
          </a:p>
          <a:p>
            <a:r>
              <a:rPr lang="en-US" sz="1700"/>
              <a:t>Investment Analysis:</a:t>
            </a:r>
          </a:p>
          <a:p>
            <a:r>
              <a:rPr lang="en-US" sz="1700"/>
              <a:t>- First Year Cost: $310,000</a:t>
            </a:r>
          </a:p>
          <a:p>
            <a:r>
              <a:rPr lang="en-US" sz="1700"/>
              <a:t>- ROI: 185%, Payback: 4.2 months</a:t>
            </a:r>
          </a:p>
          <a:p>
            <a:r>
              <a:rPr lang="en-US" sz="1700"/>
              <a:t>- 3-Year NPV: $2.1 million</a:t>
            </a: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1555" y="0"/>
            <a:ext cx="37524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95880D19-070E-570C-CBE9-C000A59CAB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717" r="32494" b="-1"/>
          <a:stretch>
            <a:fillRect/>
          </a:stretch>
        </p:blipFill>
        <p:spPr>
          <a:xfrm>
            <a:off x="5639562" y="10"/>
            <a:ext cx="3504438" cy="68579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49" y="764373"/>
            <a:ext cx="298322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2800"/>
              <a:t>Competitive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364573"/>
            <a:ext cx="2983229" cy="3854112"/>
          </a:xfrm>
        </p:spPr>
        <p:txBody>
          <a:bodyPr>
            <a:normAutofit/>
          </a:bodyPr>
          <a:lstStyle/>
          <a:p>
            <a:r>
              <a:rPr lang="en-US" sz="1100"/>
              <a:t>Market Differentiation:</a:t>
            </a:r>
          </a:p>
          <a:p>
            <a:r>
              <a:rPr lang="en-US" sz="1100"/>
              <a:t>- First-to-market quantum HR analytics</a:t>
            </a:r>
          </a:p>
          <a:p>
            <a:r>
              <a:rPr lang="en-US" sz="1100"/>
              <a:t>- Intelligent reasoning, not just automation</a:t>
            </a:r>
          </a:p>
          <a:p>
            <a:r>
              <a:rPr lang="en-US" sz="1100"/>
              <a:t>- End-to-end acquisition + retention</a:t>
            </a:r>
          </a:p>
          <a:p>
            <a:pPr marL="0" indent="0">
              <a:buNone/>
            </a:pPr>
            <a:endParaRPr lang="en-US" sz="1100"/>
          </a:p>
          <a:p>
            <a:r>
              <a:rPr lang="en-US" sz="1100"/>
              <a:t>Technical Leadership:</a:t>
            </a:r>
          </a:p>
          <a:p>
            <a:r>
              <a:rPr lang="en-US" sz="1100"/>
              <a:t>- Real-time multi-model AI pipeline</a:t>
            </a:r>
          </a:p>
          <a:p>
            <a:r>
              <a:rPr lang="en-US" sz="1100"/>
              <a:t>- Scalable &amp; production-ready</a:t>
            </a:r>
          </a:p>
          <a:p>
            <a:endParaRPr lang="en-US" sz="1100"/>
          </a:p>
          <a:p>
            <a:r>
              <a:rPr lang="en-US" sz="1100"/>
              <a:t>Strategic Benefits:</a:t>
            </a:r>
          </a:p>
          <a:p>
            <a:r>
              <a:rPr lang="en-US" sz="1100"/>
              <a:t>- Proactive, evidence-based HR decisions</a:t>
            </a:r>
          </a:p>
          <a:p>
            <a:r>
              <a:rPr lang="en-US" sz="1100"/>
              <a:t>- Competitive edge &amp; future-ready platform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D25211A-4CA0-4B53-82BB-1EE7C7F3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3534" y="0"/>
            <a:ext cx="54304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Red toy person in front of two lines of white figures">
            <a:extLst>
              <a:ext uri="{FF2B5EF4-FFF2-40B4-BE49-F238E27FC236}">
                <a16:creationId xmlns:a16="http://schemas.microsoft.com/office/drawing/2014/main" id="{FD1EA430-D4F8-C036-BB15-1BBD2DD4D0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164" r="23309"/>
          <a:stretch>
            <a:fillRect/>
          </a:stretch>
        </p:blipFill>
        <p:spPr>
          <a:xfrm>
            <a:off x="3978110" y="10"/>
            <a:ext cx="5165890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19" y="764373"/>
            <a:ext cx="4692968" cy="1293028"/>
          </a:xfrm>
        </p:spPr>
        <p:txBody>
          <a:bodyPr>
            <a:normAutofit/>
          </a:bodyPr>
          <a:lstStyle/>
          <a:p>
            <a:r>
              <a:rPr lang="en-US"/>
              <a:t>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" y="2194560"/>
            <a:ext cx="4692967" cy="4024125"/>
          </a:xfrm>
        </p:spPr>
        <p:txBody>
          <a:bodyPr>
            <a:normAutofit/>
          </a:bodyPr>
          <a:lstStyle/>
          <a:p>
            <a:r>
              <a:rPr lang="en-US" sz="1500"/>
              <a:t>Phase 1 (Months 1-3):</a:t>
            </a:r>
          </a:p>
          <a:p>
            <a:r>
              <a:rPr lang="en-US" sz="1500"/>
              <a:t>- Core system, training, baseline setup</a:t>
            </a:r>
          </a:p>
          <a:p>
            <a:pPr marL="0" indent="0">
              <a:buNone/>
            </a:pPr>
            <a:endParaRPr lang="en-US" sz="1500"/>
          </a:p>
          <a:p>
            <a:r>
              <a:rPr lang="en-US" sz="1500"/>
              <a:t>Phase 2 (Months 4-6):</a:t>
            </a:r>
          </a:p>
          <a:p>
            <a:r>
              <a:rPr lang="en-US" sz="1500"/>
              <a:t>- Feature activation, optimization</a:t>
            </a:r>
          </a:p>
          <a:p>
            <a:endParaRPr lang="en-US" sz="1500"/>
          </a:p>
          <a:p>
            <a:r>
              <a:rPr lang="en-US" sz="1500"/>
              <a:t>Phase 3 (Months 7-12):</a:t>
            </a:r>
          </a:p>
          <a:p>
            <a:r>
              <a:rPr lang="en-US" sz="1500"/>
              <a:t>- Full deployment, cross-department rollout</a:t>
            </a:r>
          </a:p>
          <a:p>
            <a:endParaRPr lang="en-US" sz="1500"/>
          </a:p>
          <a:p>
            <a:r>
              <a:rPr lang="en-US" sz="1500"/>
              <a:t>Success Metrics:</a:t>
            </a:r>
          </a:p>
          <a:p>
            <a:r>
              <a:rPr lang="en-US" sz="1500"/>
              <a:t>- Engagement, HR improvements, ROI delivery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1555" y="0"/>
            <a:ext cx="37524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Graph">
            <a:extLst>
              <a:ext uri="{FF2B5EF4-FFF2-40B4-BE49-F238E27FC236}">
                <a16:creationId xmlns:a16="http://schemas.microsoft.com/office/drawing/2014/main" id="{AF1938D4-4524-EDDF-246F-1E1A527832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398" r="39664"/>
          <a:stretch>
            <a:fillRect/>
          </a:stretch>
        </p:blipFill>
        <p:spPr>
          <a:xfrm>
            <a:off x="5639562" y="10"/>
            <a:ext cx="3504438" cy="68579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19" y="764373"/>
            <a:ext cx="4692968" cy="1293028"/>
          </a:xfrm>
        </p:spPr>
        <p:txBody>
          <a:bodyPr>
            <a:normAutofit/>
          </a:bodyPr>
          <a:lstStyle/>
          <a:p>
            <a:r>
              <a:rPr lang="en-US"/>
              <a:t>Conclusion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" y="2194560"/>
            <a:ext cx="4692967" cy="4024125"/>
          </a:xfrm>
        </p:spPr>
        <p:txBody>
          <a:bodyPr>
            <a:normAutofit/>
          </a:bodyPr>
          <a:lstStyle/>
          <a:p>
            <a:r>
              <a:rPr lang="en-US" sz="1000"/>
              <a:t>Delivered:</a:t>
            </a:r>
          </a:p>
          <a:p>
            <a:r>
              <a:rPr lang="en-US" sz="1000"/>
              <a:t>- Complete AI-powered platform</a:t>
            </a:r>
          </a:p>
          <a:p>
            <a:r>
              <a:rPr lang="en-US" sz="1000"/>
              <a:t>- Proven ROI, production ready</a:t>
            </a:r>
          </a:p>
          <a:p>
            <a:pPr marL="0" indent="0">
              <a:buNone/>
            </a:pPr>
            <a:endParaRPr lang="en-US" sz="1000"/>
          </a:p>
          <a:p>
            <a:r>
              <a:rPr lang="en-US" sz="1000"/>
              <a:t>Innovation Highlights:</a:t>
            </a:r>
          </a:p>
          <a:p>
            <a:r>
              <a:rPr lang="en-US" sz="1000"/>
              <a:t>- Quantum-inspired analytics</a:t>
            </a:r>
          </a:p>
          <a:p>
            <a:r>
              <a:rPr lang="en-US" sz="1000"/>
              <a:t>- Talent + Psychology integration</a:t>
            </a:r>
          </a:p>
          <a:p>
            <a:endParaRPr lang="en-US" sz="1000"/>
          </a:p>
          <a:p>
            <a:r>
              <a:rPr lang="en-US" sz="1000"/>
              <a:t>Market Opportunity:</a:t>
            </a:r>
          </a:p>
          <a:p>
            <a:r>
              <a:rPr lang="en-US" sz="1000"/>
              <a:t>- $15B HR-tech market, growing fast</a:t>
            </a:r>
          </a:p>
          <a:p>
            <a:r>
              <a:rPr lang="en-US" sz="1000"/>
              <a:t>- High demand for AI-driven solutions</a:t>
            </a:r>
          </a:p>
          <a:p>
            <a:endParaRPr lang="en-US" sz="1000"/>
          </a:p>
          <a:p>
            <a:r>
              <a:rPr lang="en-US" sz="1000"/>
              <a:t>Call to Action:</a:t>
            </a:r>
          </a:p>
          <a:p>
            <a:r>
              <a:rPr lang="en-US" sz="1000"/>
              <a:t>- Ready to deploy: support, training, ROI-driven</a:t>
            </a: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1555" y="0"/>
            <a:ext cx="37524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 abstract design with lines and financial symbols">
            <a:extLst>
              <a:ext uri="{FF2B5EF4-FFF2-40B4-BE49-F238E27FC236}">
                <a16:creationId xmlns:a16="http://schemas.microsoft.com/office/drawing/2014/main" id="{5BBB985C-7EF2-3006-39AB-3D18DFC37B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563" r="33455"/>
          <a:stretch>
            <a:fillRect/>
          </a:stretch>
        </p:blipFill>
        <p:spPr>
          <a:xfrm>
            <a:off x="5639562" y="10"/>
            <a:ext cx="3504438" cy="68579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73</TotalTime>
  <Words>402</Words>
  <Application>Microsoft Office PowerPoint</Application>
  <PresentationFormat>On-screen Show (4:3)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Quantum HR Intelligence Platform</vt:lpstr>
      <vt:lpstr>Solution Overview</vt:lpstr>
      <vt:lpstr>Technical Innovation</vt:lpstr>
      <vt:lpstr>Key Results and Performance</vt:lpstr>
      <vt:lpstr>Business Impact and ROI</vt:lpstr>
      <vt:lpstr>Competitive Advantages</vt:lpstr>
      <vt:lpstr>Implementation Roadmap</vt:lpstr>
      <vt:lpstr>Conclusion and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SAMARTH JAIN</cp:lastModifiedBy>
  <cp:revision>2</cp:revision>
  <dcterms:created xsi:type="dcterms:W3CDTF">2013-01-27T09:14:16Z</dcterms:created>
  <dcterms:modified xsi:type="dcterms:W3CDTF">2025-05-31T10:10:46Z</dcterms:modified>
  <cp:category/>
</cp:coreProperties>
</file>