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buqAghgodkYlO97uRFrt/Dev4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09AE50-E520-4ED6-96DB-B1A87150B649}">
  <a:tblStyle styleId="{BD09AE50-E520-4ED6-96DB-B1A87150B6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be126481c_3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be126481c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be126481c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be126481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be126481c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be126481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126481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12648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e126481c_3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be126481c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e126481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be12648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be126481c_3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be126481c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e126481c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be126481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e126481c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be126481c_3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7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7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7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7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0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0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ctrTitle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b="1" lang="en-US"/>
              <a:t>Breast Cancer Detection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Logistic Regression: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6746240" y="2184400"/>
            <a:ext cx="3799840" cy="32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8"/>
          <p:cNvSpPr txBox="1"/>
          <p:nvPr>
            <p:ph idx="1" type="body"/>
          </p:nvPr>
        </p:nvSpPr>
        <p:spPr>
          <a:xfrm>
            <a:off x="6096000" y="1857376"/>
            <a:ext cx="4512653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Training Confusion Matrix: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[[265   4]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 [  5 181]]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Testing Confusion Matrix: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[[62 10]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 [ 0 72]]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Final accuracy of Train data at 3000th epoch is 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98.02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Final accuracy of Test data at 3000th epoch is 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93.05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s://lh6.googleusercontent.com/ICqtzKePQ-K6SkKN1yFfZeMMyU0jLtjBdoLfOHlMzflu0zytVVSVIXsZS6LCRwaWW6B4qYRcVm0fNIbzybUy1x1Qo1UkXhOA0J8yDqeeqLItpLtM-Gcu27WtWLnmXplo4n3dxECA" id="238" name="Google Shape;2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2057400"/>
            <a:ext cx="5100549" cy="3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be126481c_3_5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Graph:</a:t>
            </a:r>
            <a:endParaRPr/>
          </a:p>
        </p:txBody>
      </p:sp>
      <p:pic>
        <p:nvPicPr>
          <p:cNvPr id="244" name="Google Shape;244;g5be126481c_3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1405475"/>
            <a:ext cx="6380400" cy="37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5be126481c_3_57"/>
          <p:cNvSpPr txBox="1"/>
          <p:nvPr/>
        </p:nvSpPr>
        <p:spPr>
          <a:xfrm>
            <a:off x="7317975" y="1499275"/>
            <a:ext cx="45087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likelihood function is maximized for each epoch.</a:t>
            </a:r>
            <a:endParaRPr sz="2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K-Means:</a:t>
            </a:r>
            <a:endParaRPr/>
          </a:p>
        </p:txBody>
      </p:sp>
      <p:sp>
        <p:nvSpPr>
          <p:cNvPr id="251" name="Google Shape;251;p9"/>
          <p:cNvSpPr txBox="1"/>
          <p:nvPr>
            <p:ph idx="1" type="body"/>
          </p:nvPr>
        </p:nvSpPr>
        <p:spPr>
          <a:xfrm>
            <a:off x="1034237" y="1381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The k-means algorithm involves randomly selecting k initial centroids where k is a user defined number of desired clusters. Each point is then assigned to a closest centroid and the collection of points close to a centroid form a cluster. The centroid gets updated according to the points in the cluster and this process continues until the points stop changing their clusters.</a:t>
            </a:r>
            <a:endParaRPr i="1"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					</a:t>
            </a:r>
            <a:endParaRPr i="1"/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/>
          </a:p>
        </p:txBody>
      </p:sp>
      <p:pic>
        <p:nvPicPr>
          <p:cNvPr id="252" name="Google Shape;2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00" y="4327800"/>
            <a:ext cx="67056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be126481c_2_1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 Means Clustering</a:t>
            </a:r>
            <a:endParaRPr/>
          </a:p>
        </p:txBody>
      </p:sp>
      <p:sp>
        <p:nvSpPr>
          <p:cNvPr id="258" name="Google Shape;258;g5be126481c_2_16"/>
          <p:cNvSpPr txBox="1"/>
          <p:nvPr>
            <p:ph idx="1" type="body"/>
          </p:nvPr>
        </p:nvSpPr>
        <p:spPr>
          <a:xfrm>
            <a:off x="875150" y="1399227"/>
            <a:ext cx="8946600" cy="51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To find accuracy of data in kmeans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Step 1. Mapped M = malignant or B = benign to 1 or 0 respectively and preprocess the data by min max normalization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/>
              <a:t>Step 2. Create train and test data by splitting </a:t>
            </a:r>
            <a:endParaRPr i="1"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Step 3. Initialize the KMeans cluster module.</a:t>
            </a:r>
            <a:endParaRPr i="1"/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clusters = KMeans(n_clusters=2, n_init=10,max_iter=300)</a:t>
            </a:r>
            <a:endParaRPr i="1"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n_init :Number of time the k-means algorithm will be run with different centroid seeds.</a:t>
            </a:r>
            <a:endParaRPr i="1" sz="1400"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400"/>
              <a:t>max_iterations: Maximum number of iterations of the k-means algorithm for a single run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/>
              <a:t>Step4. Results :</a:t>
            </a:r>
            <a:endParaRPr i="1"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g5be126481c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38" y="5550838"/>
            <a:ext cx="46005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be126481c_2_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Scatter Plot</a:t>
            </a:r>
            <a:endParaRPr/>
          </a:p>
        </p:txBody>
      </p:sp>
      <p:sp>
        <p:nvSpPr>
          <p:cNvPr id="265" name="Google Shape;265;g5be126481c_2_2"/>
          <p:cNvSpPr txBox="1"/>
          <p:nvPr>
            <p:ph idx="1" type="body"/>
          </p:nvPr>
        </p:nvSpPr>
        <p:spPr>
          <a:xfrm>
            <a:off x="7622150" y="1426175"/>
            <a:ext cx="3684600" cy="470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Scatter plot by taking three features. </a:t>
            </a:r>
            <a:r>
              <a:rPr i="1" lang="en-US"/>
              <a:t> 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Setting it to find two clusters, hoping to find malignant vs benign.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centroids </a:t>
            </a:r>
            <a:r>
              <a:rPr lang="en-US" sz="1400"/>
              <a:t>= </a:t>
            </a:r>
            <a:r>
              <a:rPr lang="en-US" sz="1400"/>
              <a:t>clusters.cluster_centers_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[[12.44571194,0.06207506,0.17827541]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[19.18387324,0.16916028  0.18984155]]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g5be126481c_2_2"/>
          <p:cNvPicPr preferRelativeResize="0"/>
          <p:nvPr/>
        </p:nvPicPr>
        <p:blipFill rotWithShape="1">
          <a:blip r:embed="rId3">
            <a:alphaModFix/>
          </a:blip>
          <a:srcRect b="0" l="0" r="11323" t="0"/>
          <a:stretch/>
        </p:blipFill>
        <p:spPr>
          <a:xfrm>
            <a:off x="4004675" y="3256300"/>
            <a:ext cx="3377275" cy="32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5be126481c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25" y="1853125"/>
            <a:ext cx="3377274" cy="225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be126481c_0_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Observations:</a:t>
            </a:r>
            <a:endParaRPr/>
          </a:p>
        </p:txBody>
      </p:sp>
      <p:graphicFrame>
        <p:nvGraphicFramePr>
          <p:cNvPr id="273" name="Google Shape;273;g5be126481c_0_2"/>
          <p:cNvGraphicFramePr/>
          <p:nvPr/>
        </p:nvGraphicFramePr>
        <p:xfrm>
          <a:off x="1191450" y="166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{BD09AE50-E520-4ED6-96DB-B1A87150B649}</a:tableStyleId>
              </a:tblPr>
              <a:tblGrid>
                <a:gridCol w="5143500"/>
                <a:gridCol w="5143500"/>
              </a:tblGrid>
              <a:tr h="455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https://lh4.googleusercontent.com/3g8MmL95QBzYMIe6J3Ml7YKqbTPO2PMCStVwEPs_MUsTfZHAIcSOJ3rbBjaiRqxrsUfUY1iT9bUXdbZcgwmJ2Uo7eldfeD7BJkugoJqyoPEXYGyH3uUPSc47ctfFHPXc7S6vlchv" id="274" name="Google Shape;274;g5be126481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504" y="2316857"/>
            <a:ext cx="4308477" cy="3239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ICqtzKePQ-K6SkKN1yFfZeMMyU0jLtjBdoLfOHlMzflu0zytVVSVIXsZS6LCRwaWW6B4qYRcVm0fNIbzybUy1x1Qo1UkXhOA0J8yDqeeqLItpLtM-Gcu27WtWLnmXplo4n3dxECA" id="275" name="Google Shape;275;g5be126481c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9725" y="2219525"/>
            <a:ext cx="4437974" cy="3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e126481c_3_7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Observations:</a:t>
            </a:r>
            <a:endParaRPr/>
          </a:p>
        </p:txBody>
      </p:sp>
      <p:pic>
        <p:nvPicPr>
          <p:cNvPr id="281" name="Google Shape;281;g5be126481c_3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411" y="2453950"/>
            <a:ext cx="84716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e126481c_0_17"/>
          <p:cNvSpPr txBox="1"/>
          <p:nvPr>
            <p:ph type="title"/>
          </p:nvPr>
        </p:nvSpPr>
        <p:spPr>
          <a:xfrm>
            <a:off x="3661675" y="2603325"/>
            <a:ext cx="5559900" cy="9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Future scope...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be126481c_3_83"/>
          <p:cNvSpPr txBox="1"/>
          <p:nvPr>
            <p:ph type="title"/>
          </p:nvPr>
        </p:nvSpPr>
        <p:spPr>
          <a:xfrm>
            <a:off x="4588849" y="2603325"/>
            <a:ext cx="3248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Thank You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INTRODUCTION: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1104218" y="1776903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Breast cancer starts when cells in the breast begin to grow out of control. These cells usually form a tumor that can often be seen on an x-ray or felt as a lump.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There are two main kinds of tumors: </a:t>
            </a:r>
            <a:r>
              <a:rPr b="1" lang="en-US"/>
              <a:t>benign</a:t>
            </a:r>
            <a:r>
              <a:rPr lang="en-US"/>
              <a:t>, which means the tumor is non-cancerous and </a:t>
            </a:r>
            <a:r>
              <a:rPr b="1" lang="en-US"/>
              <a:t>malignant</a:t>
            </a:r>
            <a:r>
              <a:rPr lang="en-US"/>
              <a:t>, tumors that are cancerous.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Goals: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/>
              <a:t>To classify whether the breast cancer is benign or malignant.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/>
              <a:t>Comparing the accuracy of two supervised and one unsupervised machine learning algorithms.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3"/>
          <p:cNvSpPr txBox="1"/>
          <p:nvPr>
            <p:ph type="title"/>
          </p:nvPr>
        </p:nvSpPr>
        <p:spPr>
          <a:xfrm>
            <a:off x="648931" y="629266"/>
            <a:ext cx="4166510" cy="1622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600"/>
              <a:buFont typeface="Century Gothic"/>
              <a:buNone/>
            </a:pPr>
            <a:r>
              <a:rPr lang="en-US" sz="2600">
                <a:solidFill>
                  <a:srgbClr val="EBEBEB"/>
                </a:solidFill>
              </a:rPr>
              <a:t>DATASET: </a:t>
            </a:r>
            <a:br>
              <a:rPr lang="en-US" sz="2600">
                <a:solidFill>
                  <a:srgbClr val="EBEBEB"/>
                </a:solidFill>
              </a:rPr>
            </a:br>
            <a:r>
              <a:rPr lang="en-US" sz="2600">
                <a:solidFill>
                  <a:srgbClr val="EBEBEB"/>
                </a:solidFill>
              </a:rPr>
              <a:t>Breast Cancer Wisconsin Data Set </a:t>
            </a:r>
            <a:br>
              <a:rPr lang="en-US" sz="2600">
                <a:solidFill>
                  <a:srgbClr val="EBEBEB"/>
                </a:solidFill>
              </a:rPr>
            </a:br>
            <a:endParaRPr sz="2600">
              <a:solidFill>
                <a:srgbClr val="EBEBEB"/>
              </a:solidFill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4994020" y="-1"/>
            <a:ext cx="559472" cy="3709642"/>
          </a:xfrm>
          <a:custGeom>
            <a:rect b="b" l="l" r="r" t="t"/>
            <a:pathLst>
              <a:path extrusionOk="0" h="3709642" w="55947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3"/>
          <p:cNvSpPr/>
          <p:nvPr/>
        </p:nvSpPr>
        <p:spPr>
          <a:xfrm rot="-5400000">
            <a:off x="5270819" y="-63600"/>
            <a:ext cx="6858001" cy="6985200"/>
          </a:xfrm>
          <a:custGeom>
            <a:rect b="b" l="l" r="r" t="t"/>
            <a:pathLst>
              <a:path extrusionOk="0" h="6985200" w="685800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80" name="Google Shape;180;p3"/>
          <p:cNvSpPr/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 txBox="1"/>
          <p:nvPr>
            <p:ph idx="1" type="body"/>
          </p:nvPr>
        </p:nvSpPr>
        <p:spPr>
          <a:xfrm>
            <a:off x="648931" y="2438400"/>
            <a:ext cx="4166509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US" sz="1700">
                <a:solidFill>
                  <a:srgbClr val="EBEBEB"/>
                </a:solidFill>
              </a:rPr>
              <a:t>The dataset contains 569  instances, </a:t>
            </a:r>
            <a:r>
              <a:rPr b="1" lang="en-US" sz="1700">
                <a:solidFill>
                  <a:srgbClr val="EBEBEB"/>
                </a:solidFill>
              </a:rPr>
              <a:t>357</a:t>
            </a:r>
            <a:r>
              <a:rPr lang="en-US" sz="1700">
                <a:solidFill>
                  <a:srgbClr val="EBEBEB"/>
                </a:solidFill>
              </a:rPr>
              <a:t> are labeled as B (benign) and </a:t>
            </a:r>
            <a:r>
              <a:rPr b="1" lang="en-US" sz="1700">
                <a:solidFill>
                  <a:srgbClr val="EBEBEB"/>
                </a:solidFill>
              </a:rPr>
              <a:t>212</a:t>
            </a:r>
            <a:r>
              <a:rPr lang="en-US" sz="1700">
                <a:solidFill>
                  <a:srgbClr val="EBEBEB"/>
                </a:solidFill>
              </a:rPr>
              <a:t> as M (malignant).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>
                <a:solidFill>
                  <a:srgbClr val="EBEBEB"/>
                </a:solidFill>
              </a:rPr>
              <a:t>30 features that are computed here come from a digitized image of a fine needle aspirate (FNA) of breast mass and they describe characteristics of the cell nuclei present in the image.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>
                <a:solidFill>
                  <a:srgbClr val="EBEBEB"/>
                </a:solidFill>
              </a:rPr>
              <a:t>Dataset Characteristic: Multivariate and Attribute Characteristics: Integer</a:t>
            </a:r>
            <a:endParaRPr/>
          </a:p>
        </p:txBody>
      </p:sp>
      <p:pic>
        <p:nvPicPr>
          <p:cNvPr id="182" name="Google Shape;18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938" y="1541675"/>
            <a:ext cx="58007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Multi-Layer Perceptron:</a:t>
            </a:r>
            <a:endParaRPr/>
          </a:p>
        </p:txBody>
      </p:sp>
      <p:pic>
        <p:nvPicPr>
          <p:cNvPr descr="https://lh3.googleusercontent.com/5rqZiictNEUjyYSsV4ZuY63KEl5jRL1OXgDUBixJDQc1OBt_-W7LR5jf20DoURraP2WedCpETqYp5ULQoMDwWCUXMIZf4diqseVFrDs4-B3lWjCTsRrhjMPj7YQHR0HsJeEL_see" id="188" name="Google Shape;18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445" y="1438275"/>
            <a:ext cx="5686886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Multi-Layer Perceptron:</a:t>
            </a:r>
            <a:endParaRPr/>
          </a:p>
        </p:txBody>
      </p:sp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Steps in MLP: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en-US"/>
              <a:t>Data Preprocessing</a:t>
            </a:r>
            <a:r>
              <a:rPr lang="en-US"/>
              <a:t>: Split the data into train and test set (80:20). Then apply Minmax normalization which scales all the feature values to lie in the range of 0 to 1.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en-US"/>
              <a:t>Forward propagation: </a:t>
            </a:r>
            <a:r>
              <a:rPr lang="en-US"/>
              <a:t>Activation Function Sigmoid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1" lang="en-US"/>
              <a:t>Backpropagation</a:t>
            </a:r>
            <a:endParaRPr b="1"/>
          </a:p>
        </p:txBody>
      </p:sp>
      <p:pic>
        <p:nvPicPr>
          <p:cNvPr descr="Image result for min max normalization in machine learning" id="195" name="Google Shape;1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2565" y="3511868"/>
            <a:ext cx="30289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Multi-Layer Perceptron:</a:t>
            </a:r>
            <a:endParaRPr/>
          </a:p>
        </p:txBody>
      </p:sp>
      <p:sp>
        <p:nvSpPr>
          <p:cNvPr id="201" name="Google Shape;201;p6"/>
          <p:cNvSpPr txBox="1"/>
          <p:nvPr>
            <p:ph idx="1" type="body"/>
          </p:nvPr>
        </p:nvSpPr>
        <p:spPr>
          <a:xfrm>
            <a:off x="1103312" y="1148080"/>
            <a:ext cx="8946541" cy="5100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i="1" lang="en-US"/>
              <a:t>Parameters: Learning rate: 0.05, Momentum: 0</a:t>
            </a:r>
            <a:r>
              <a:rPr lang="en-US"/>
              <a:t>, </a:t>
            </a:r>
            <a:r>
              <a:rPr i="1" lang="en-US"/>
              <a:t>Number of hidden layers: 1, Number of hidden units: 15+ 1 (Bias Input=1)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3g8MmL95QBzYMIe6J3Ml7YKqbTPO2PMCStVwEPs_MUsTfZHAIcSOJ3rbBjaiRqxrsUfUY1iT9bUXdbZcgwmJ2Uo7eldfeD7BJkugoJqyoPEXYGyH3uUPSc47ctfFHPXc7S6vlchv"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204" y="2215495"/>
            <a:ext cx="4308476" cy="323983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6471920" y="2407920"/>
            <a:ext cx="438912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 Confusion Matrix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[[283   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 9 161]]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 Confusion Matrix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[[72  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[10 32]]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accuracy of Train data at 50th epoch is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97.58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accuracy of Test data at 50th epoch is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91.23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e126481c_3_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Logistic Regression:</a:t>
            </a:r>
            <a:endParaRPr/>
          </a:p>
        </p:txBody>
      </p:sp>
      <p:sp>
        <p:nvSpPr>
          <p:cNvPr id="209" name="Google Shape;209;g5be126481c_3_6"/>
          <p:cNvSpPr txBox="1"/>
          <p:nvPr>
            <p:ph idx="1" type="body"/>
          </p:nvPr>
        </p:nvSpPr>
        <p:spPr>
          <a:xfrm>
            <a:off x="1054225" y="1525400"/>
            <a:ext cx="9533400" cy="51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just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b="1" lang="en-US"/>
              <a:t>Data Split: </a:t>
            </a:r>
            <a:r>
              <a:rPr lang="en-US"/>
              <a:t>We Split the data into train and test set in (80:20) proportion.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just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b="1" lang="en-US"/>
              <a:t>Data Preprocessing</a:t>
            </a:r>
            <a:r>
              <a:rPr lang="en-US"/>
              <a:t>: We applied standardization, which centers the values of each feature column, setting it to have a mean of 0 and a standard deviation of 1.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 </a:t>
            </a: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new_x = (x - mean)/std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0040" lvl="0" marL="457200" rtl="0" algn="just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b="1" lang="en-US"/>
              <a:t>Forward Propagation</a:t>
            </a:r>
            <a:endParaRPr/>
          </a:p>
          <a:p>
            <a:pPr indent="-320040" lvl="0" marL="457200" rtl="0" algn="just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b="1" lang="en-US"/>
              <a:t>Cost function or Cross Entropy</a:t>
            </a:r>
            <a:r>
              <a:rPr lang="en-US"/>
              <a:t> </a:t>
            </a:r>
            <a:r>
              <a:rPr b="1" lang="en-US"/>
              <a:t>or Likelihood function</a:t>
            </a:r>
            <a:endParaRPr b="1"/>
          </a:p>
          <a:p>
            <a:pPr indent="-320040" lvl="0" marL="457200" rtl="0" algn="just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b="1" lang="en-US"/>
              <a:t>Gradient Descent &amp; Back Propagation</a:t>
            </a:r>
            <a:endParaRPr b="1"/>
          </a:p>
          <a:p>
            <a:pPr indent="-320040" lvl="0" marL="457200" rtl="0" algn="just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b="1" lang="en-US"/>
              <a:t>Classification</a:t>
            </a:r>
            <a:endParaRPr b="1"/>
          </a:p>
        </p:txBody>
      </p:sp>
      <p:pic>
        <p:nvPicPr>
          <p:cNvPr id="210" name="Google Shape;210;g5be126481c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550" y="3716300"/>
            <a:ext cx="27813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5be126481c_3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6225" y="5813275"/>
            <a:ext cx="18764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244925" y="452725"/>
            <a:ext cx="98058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Logistic Regression:</a:t>
            </a:r>
            <a:endParaRPr/>
          </a:p>
        </p:txBody>
      </p:sp>
      <p:pic>
        <p:nvPicPr>
          <p:cNvPr id="217" name="Google Shape;21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100" y="1445100"/>
            <a:ext cx="5187325" cy="25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/>
        </p:nvSpPr>
        <p:spPr>
          <a:xfrm>
            <a:off x="244925" y="1521300"/>
            <a:ext cx="5461800" cy="5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logistic regression transforms its output which are real values using the logistic sigmoid function to return a probability value which can then be mapped to 0/1 class.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lang="en-US" sz="1150">
                <a:solidFill>
                  <a:srgbClr val="555555"/>
                </a:solidFill>
                <a:highlight>
                  <a:srgbClr val="FFFFFF"/>
                </a:highlight>
              </a:rPr>
              <a:t>P(Y=1|X) = 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F(x) is commonly interpreted as the probability of the dependent variable (Y) equaling a “success”, i.e., P(Y=1|x).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Classification: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if  </a:t>
            </a:r>
            <a:r>
              <a:rPr lang="en-US" sz="1900">
                <a:solidFill>
                  <a:srgbClr val="FFFFFF"/>
                </a:solidFill>
              </a:rPr>
              <a:t>P(Y=1|x) &gt;= 0.5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1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elif </a:t>
            </a:r>
            <a:r>
              <a:rPr lang="en-US" sz="1900">
                <a:solidFill>
                  <a:srgbClr val="FFFFFF"/>
                </a:solidFill>
              </a:rPr>
              <a:t>P(Y=1|x) &gt; 0.5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0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300" y="2916125"/>
            <a:ext cx="1743640" cy="5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e126481c_3_31"/>
          <p:cNvSpPr txBox="1"/>
          <p:nvPr>
            <p:ph type="title"/>
          </p:nvPr>
        </p:nvSpPr>
        <p:spPr>
          <a:xfrm>
            <a:off x="244925" y="452725"/>
            <a:ext cx="98058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Logistic Regression:</a:t>
            </a:r>
            <a:endParaRPr/>
          </a:p>
        </p:txBody>
      </p:sp>
      <p:sp>
        <p:nvSpPr>
          <p:cNvPr id="225" name="Google Shape;225;g5be126481c_3_31"/>
          <p:cNvSpPr txBox="1"/>
          <p:nvPr/>
        </p:nvSpPr>
        <p:spPr>
          <a:xfrm>
            <a:off x="159200" y="134700"/>
            <a:ext cx="11952600" cy="6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Cost function or likelihood function: 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Logarithms smooth monotonic functions and makes it easy to calculate the gradient and maximize cost.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Descent:                                                                 Back Propagation: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Maximize the log likelihood of the data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g5be126481c_3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188" y="2270688"/>
            <a:ext cx="52863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5be126481c_3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13" y="4501950"/>
            <a:ext cx="46005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5be126481c_3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13" y="5409863"/>
            <a:ext cx="2238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5be126481c_3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7425" y="4260400"/>
            <a:ext cx="19240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5be126481c_3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7425" y="4933950"/>
            <a:ext cx="3899800" cy="7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2019-06-13T17:53:19Z</dcterms:created>
  <dc:creator>Vinaya Dattatraya Bhat</dc:creator>
</cp:coreProperties>
</file>